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Gotham Bold" panose="020B0600000101010101" charset="0"/>
      <p:regular r:id="rId6"/>
    </p:embeddedFont>
    <p:embeddedFont>
      <p:font typeface="Noto Sans" panose="020B0502040504020204" pitchFamily="34" charset="0"/>
      <p:regular r:id="rId7"/>
    </p:embeddedFont>
    <p:embeddedFont>
      <p:font typeface="Noto Sans Bold" panose="020B080204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jeil2025@gmail.com" userId="6385ddb13b9cc493" providerId="LiveId" clId="{AC7277EA-0543-4AD5-9EE3-33222D38D526}"/>
    <pc:docChg chg="delSld">
      <pc:chgData name="scjeil2025@gmail.com" userId="6385ddb13b9cc493" providerId="LiveId" clId="{AC7277EA-0543-4AD5-9EE3-33222D38D526}" dt="2026-06-06T08:04:30.796" v="0" actId="47"/>
      <pc:docMkLst>
        <pc:docMk/>
      </pc:docMkLst>
      <pc:sldChg chg="del">
        <pc:chgData name="scjeil2025@gmail.com" userId="6385ddb13b9cc493" providerId="LiveId" clId="{AC7277EA-0543-4AD5-9EE3-33222D38D526}" dt="2026-06-06T08:04:30.796" v="0" actId="47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820" y="3515925"/>
            <a:ext cx="176212" cy="3255150"/>
            <a:chOff x="0" y="0"/>
            <a:chExt cx="46410" cy="857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10" cy="857323"/>
            </a:xfrm>
            <a:custGeom>
              <a:avLst/>
              <a:gdLst/>
              <a:ahLst/>
              <a:cxnLst/>
              <a:rect l="l" t="t" r="r" b="b"/>
              <a:pathLst>
                <a:path w="46410" h="857323">
                  <a:moveTo>
                    <a:pt x="0" y="0"/>
                  </a:moveTo>
                  <a:lnTo>
                    <a:pt x="46410" y="0"/>
                  </a:lnTo>
                  <a:lnTo>
                    <a:pt x="46410" y="857323"/>
                  </a:lnTo>
                  <a:lnTo>
                    <a:pt x="0" y="857323"/>
                  </a:lnTo>
                  <a:close/>
                </a:path>
              </a:pathLst>
            </a:custGeom>
            <a:solidFill>
              <a:srgbClr val="3A5348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410" cy="904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85850" y="3822544"/>
            <a:ext cx="4822363" cy="6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6"/>
              </a:lnSpc>
              <a:spcBef>
                <a:spcPct val="0"/>
              </a:spcBef>
            </a:pPr>
            <a:r>
              <a:rPr lang="en-US" sz="3940" b="1">
                <a:solidFill>
                  <a:srgbClr val="3A5348"/>
                </a:solidFill>
                <a:latin typeface="Gotham Bold"/>
                <a:ea typeface="Gotham Bold"/>
                <a:cs typeface="Gotham Bold"/>
                <a:sym typeface="Gotham Bold"/>
              </a:rPr>
              <a:t>내 아이를 부탁해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72327" y="8972577"/>
            <a:ext cx="3967087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5850" y="4576137"/>
            <a:ext cx="16087634" cy="13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26"/>
              </a:lnSpc>
              <a:spcBef>
                <a:spcPct val="0"/>
              </a:spcBef>
            </a:pPr>
            <a:r>
              <a:rPr lang="en-US" sz="766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유치원에서 말을 하지 않는 아이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34817"/>
            <a:ext cx="18288000" cy="4252183"/>
            <a:chOff x="0" y="0"/>
            <a:chExt cx="4816593" cy="1119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19917"/>
            </a:xfrm>
            <a:custGeom>
              <a:avLst/>
              <a:gdLst/>
              <a:ahLst/>
              <a:cxnLst/>
              <a:rect l="l" t="t" r="r" b="b"/>
              <a:pathLst>
                <a:path w="4816592" h="1119917">
                  <a:moveTo>
                    <a:pt x="0" y="0"/>
                  </a:moveTo>
                  <a:lnTo>
                    <a:pt x="4816592" y="0"/>
                  </a:lnTo>
                  <a:lnTo>
                    <a:pt x="4816592" y="1119917"/>
                  </a:lnTo>
                  <a:lnTo>
                    <a:pt x="0" y="1119917"/>
                  </a:lnTo>
                  <a:close/>
                </a:path>
              </a:pathLst>
            </a:custGeom>
            <a:solidFill>
              <a:srgbClr val="DAD9CE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14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2885" y="2361486"/>
            <a:ext cx="15062231" cy="6236703"/>
            <a:chOff x="0" y="0"/>
            <a:chExt cx="3967007" cy="16425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7007" cy="1642588"/>
            </a:xfrm>
            <a:custGeom>
              <a:avLst/>
              <a:gdLst/>
              <a:ahLst/>
              <a:cxnLst/>
              <a:rect l="l" t="t" r="r" b="b"/>
              <a:pathLst>
                <a:path w="3967007" h="1642588">
                  <a:moveTo>
                    <a:pt x="0" y="0"/>
                  </a:moveTo>
                  <a:lnTo>
                    <a:pt x="3967007" y="0"/>
                  </a:lnTo>
                  <a:lnTo>
                    <a:pt x="3967007" y="1642588"/>
                  </a:lnTo>
                  <a:lnTo>
                    <a:pt x="0" y="1642588"/>
                  </a:lnTo>
                  <a:close/>
                </a:path>
              </a:pathLst>
            </a:custGeom>
            <a:solidFill>
              <a:srgbClr val="EEEDE8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67007" cy="167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6633628" y="3047127"/>
            <a:ext cx="0" cy="4865422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AutoShape 9"/>
          <p:cNvSpPr/>
          <p:nvPr/>
        </p:nvSpPr>
        <p:spPr>
          <a:xfrm>
            <a:off x="11659134" y="3047127"/>
            <a:ext cx="0" cy="4865422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AutoShape 10"/>
          <p:cNvSpPr/>
          <p:nvPr/>
        </p:nvSpPr>
        <p:spPr>
          <a:xfrm flipV="1">
            <a:off x="1028700" y="795338"/>
            <a:ext cx="165329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1980978" y="4623239"/>
            <a:ext cx="4660641" cy="20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특정 장소에서 말을 하지 않음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비언어적 의사소통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낯선 사람과의 시선을 피함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0747" y="3146844"/>
            <a:ext cx="3168303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선택적 함구증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42932" y="3146844"/>
            <a:ext cx="2202135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치료 방법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35919" y="3146844"/>
            <a:ext cx="2651596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지원 방법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4143" y="7641922"/>
            <a:ext cx="4241511" cy="46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=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사회적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불안</a:t>
            </a:r>
            <a:r>
              <a:rPr lang="en-US" sz="27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/</a:t>
            </a:r>
            <a:r>
              <a:rPr lang="en-US" sz="27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긴장감</a:t>
            </a:r>
            <a:endParaRPr lang="en-US" sz="2759" b="1" dirty="0">
              <a:solidFill>
                <a:srgbClr val="FF0000">
                  <a:alpha val="49804"/>
                </a:srgbClr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94043" y="4623239"/>
            <a:ext cx="5378409" cy="20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가족 상담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인지 행동 치료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1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놀이 치료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16322" y="4616323"/>
            <a:ext cx="4997407" cy="207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562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짧은 단어/문장 유도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2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카드를 활용해 읽기 연습</a:t>
            </a:r>
          </a:p>
          <a:p>
            <a:pPr algn="l">
              <a:lnSpc>
                <a:spcPts val="3349"/>
              </a:lnSpc>
            </a:pPr>
            <a:endParaRPr lang="en-US" sz="2392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6562" lvl="1" indent="-258281" algn="l">
              <a:lnSpc>
                <a:spcPts val="3349"/>
              </a:lnSpc>
              <a:buFont typeface="Arial"/>
              <a:buChar char="•"/>
            </a:pPr>
            <a:r>
              <a:rPr lang="en-US" sz="2392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쉽게 선택할 수 있도록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692" y="2003027"/>
            <a:ext cx="5483542" cy="7255273"/>
            <a:chOff x="0" y="0"/>
            <a:chExt cx="7311390" cy="9673698"/>
          </a:xfrm>
        </p:grpSpPr>
        <p:grpSp>
          <p:nvGrpSpPr>
            <p:cNvPr id="3" name="Group 3"/>
            <p:cNvGrpSpPr/>
            <p:nvPr/>
          </p:nvGrpSpPr>
          <p:grpSpPr>
            <a:xfrm>
              <a:off x="613195" y="5507436"/>
              <a:ext cx="6054090" cy="4166262"/>
              <a:chOff x="0" y="0"/>
              <a:chExt cx="1195870" cy="822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95870" cy="822965"/>
              </a:xfrm>
              <a:custGeom>
                <a:avLst/>
                <a:gdLst/>
                <a:ahLst/>
                <a:cxnLst/>
                <a:rect l="l" t="t" r="r" b="b"/>
                <a:pathLst>
                  <a:path w="1195870" h="822965">
                    <a:moveTo>
                      <a:pt x="0" y="0"/>
                    </a:moveTo>
                    <a:lnTo>
                      <a:pt x="1195870" y="0"/>
                    </a:lnTo>
                    <a:lnTo>
                      <a:pt x="1195870" y="822965"/>
                    </a:lnTo>
                    <a:lnTo>
                      <a:pt x="0" y="8229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195870" cy="8705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13195" y="0"/>
              <a:ext cx="6085000" cy="5553380"/>
              <a:chOff x="0" y="0"/>
              <a:chExt cx="574334" cy="52415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4334" cy="524157"/>
              </a:xfrm>
              <a:custGeom>
                <a:avLst/>
                <a:gdLst/>
                <a:ahLst/>
                <a:cxnLst/>
                <a:rect l="l" t="t" r="r" b="b"/>
                <a:pathLst>
                  <a:path w="574334" h="524157">
                    <a:moveTo>
                      <a:pt x="0" y="0"/>
                    </a:moveTo>
                    <a:lnTo>
                      <a:pt x="574334" y="0"/>
                    </a:lnTo>
                    <a:lnTo>
                      <a:pt x="574334" y="524157"/>
                    </a:lnTo>
                    <a:lnTo>
                      <a:pt x="0" y="52415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927" r="-1927"/>
                </a:stretch>
              </a:blipFill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915586"/>
              <a:ext cx="7311390" cy="3130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강요하지 않고 기다려주기</a:t>
              </a:r>
            </a:p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작은 시도에도 적극적으로 칭찬</a:t>
              </a:r>
            </a:p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낯선 사람과 정면 대면 피하기</a:t>
              </a:r>
            </a:p>
            <a:p>
              <a:pPr marL="0" lvl="0" indent="0"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소그룹 활동 제공</a:t>
              </a:r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028700" y="841375"/>
            <a:ext cx="165329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874966" y="2106936"/>
            <a:ext cx="5483542" cy="7255273"/>
            <a:chOff x="0" y="0"/>
            <a:chExt cx="7311390" cy="9673698"/>
          </a:xfrm>
        </p:grpSpPr>
        <p:grpSp>
          <p:nvGrpSpPr>
            <p:cNvPr id="11" name="Group 11"/>
            <p:cNvGrpSpPr/>
            <p:nvPr/>
          </p:nvGrpSpPr>
          <p:grpSpPr>
            <a:xfrm>
              <a:off x="613195" y="5507436"/>
              <a:ext cx="6054090" cy="4166262"/>
              <a:chOff x="0" y="0"/>
              <a:chExt cx="1195870" cy="82296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95870" cy="822965"/>
              </a:xfrm>
              <a:custGeom>
                <a:avLst/>
                <a:gdLst/>
                <a:ahLst/>
                <a:cxnLst/>
                <a:rect l="l" t="t" r="r" b="b"/>
                <a:pathLst>
                  <a:path w="1195870" h="822965">
                    <a:moveTo>
                      <a:pt x="0" y="0"/>
                    </a:moveTo>
                    <a:lnTo>
                      <a:pt x="1195870" y="0"/>
                    </a:lnTo>
                    <a:lnTo>
                      <a:pt x="1195870" y="822965"/>
                    </a:lnTo>
                    <a:lnTo>
                      <a:pt x="0" y="8229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195870" cy="8705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3195" y="0"/>
              <a:ext cx="6085000" cy="5553380"/>
              <a:chOff x="0" y="0"/>
              <a:chExt cx="574334" cy="52415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4334" cy="524157"/>
              </a:xfrm>
              <a:custGeom>
                <a:avLst/>
                <a:gdLst/>
                <a:ahLst/>
                <a:cxnLst/>
                <a:rect l="l" t="t" r="r" b="b"/>
                <a:pathLst>
                  <a:path w="574334" h="524157">
                    <a:moveTo>
                      <a:pt x="0" y="0"/>
                    </a:moveTo>
                    <a:lnTo>
                      <a:pt x="574334" y="0"/>
                    </a:lnTo>
                    <a:lnTo>
                      <a:pt x="574334" y="524157"/>
                    </a:lnTo>
                    <a:lnTo>
                      <a:pt x="0" y="524157"/>
                    </a:lnTo>
                    <a:close/>
                  </a:path>
                </a:pathLst>
              </a:custGeom>
              <a:blipFill>
                <a:blip r:embed="rId3"/>
                <a:stretch>
                  <a:fillRect b="-18457"/>
                </a:stretch>
              </a:blipFill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5915586"/>
              <a:ext cx="7311390" cy="3130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안정적이고 신뢰할 수 있는 환경 조성</a:t>
              </a:r>
            </a:p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긍정적인 피드백 제공</a:t>
              </a:r>
            </a:p>
            <a:p>
              <a:pPr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아이의 속도 맞추기</a:t>
              </a:r>
            </a:p>
            <a:p>
              <a:pPr marL="0" lvl="0" indent="0" algn="ctr">
                <a:lnSpc>
                  <a:spcPts val="4912"/>
                </a:lnSpc>
              </a:pPr>
              <a:r>
                <a:rPr lang="en-US" sz="2173" b="1">
                  <a:solidFill>
                    <a:srgbClr val="000000">
                      <a:alpha val="60000"/>
                    </a:srgbClr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행동 관찰 후 전문가와 상담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816110" y="5304416"/>
            <a:ext cx="5332562" cy="59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2"/>
              </a:lnSpc>
            </a:pPr>
            <a:r>
              <a:rPr lang="en-US" sz="35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= </a:t>
            </a:r>
            <a:r>
              <a:rPr lang="en-US" sz="35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불안을</a:t>
            </a:r>
            <a:r>
              <a:rPr lang="en-US" sz="35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35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줄여주는</a:t>
            </a:r>
            <a:r>
              <a:rPr lang="en-US" sz="35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3559" b="1" dirty="0" err="1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환경</a:t>
            </a:r>
            <a:r>
              <a:rPr lang="en-US" sz="3559" b="1" dirty="0">
                <a:solidFill>
                  <a:srgbClr val="FF0000">
                    <a:alpha val="49804"/>
                  </a:srgb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0183" y="4361314"/>
            <a:ext cx="16087634" cy="140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26"/>
              </a:lnSpc>
              <a:spcBef>
                <a:spcPct val="0"/>
              </a:spcBef>
            </a:pPr>
            <a:r>
              <a:rPr lang="en-US" sz="8161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감사합니다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72327" y="8972577"/>
            <a:ext cx="3672676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사용자 지정</PresentationFormat>
  <Paragraphs>33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Gotham Bold</vt:lpstr>
      <vt:lpstr>Noto Sans</vt:lpstr>
      <vt:lpstr>Arial</vt:lpstr>
      <vt:lpstr>Noto Sans Bold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유치원에서 말을 하지 않는 아이</dc:title>
  <dc:creator>백은비</dc:creator>
  <cp:lastModifiedBy>scjeil2025@gmail.com</cp:lastModifiedBy>
  <cp:revision>2</cp:revision>
  <dcterms:created xsi:type="dcterms:W3CDTF">2006-08-16T00:00:00Z</dcterms:created>
  <dcterms:modified xsi:type="dcterms:W3CDTF">2026-06-06T08:04:32Z</dcterms:modified>
  <dc:identifier>DAHEwmvqxeI</dc:identifier>
</cp:coreProperties>
</file>