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8288000" cy="10287000"/>
  <p:notesSz cx="6858000" cy="9144000"/>
  <p:embeddedFontLst>
    <p:embeddedFont>
      <p:font typeface="Source Han Sans KR" panose="020B0600000101010101" charset="-127"/>
      <p:regular r:id="rId7"/>
    </p:embeddedFont>
    <p:embeddedFont>
      <p:font typeface="Source Han Sans KR Bold" panose="020B0600000101010101" charset="-127"/>
      <p:regular r:id="rId8"/>
    </p:embeddedFont>
    <p:embeddedFont>
      <p:font typeface="Noto Sans" panose="020B0502040504020204" pitchFamily="34" charset="0"/>
      <p:regular r:id="rId9"/>
    </p:embeddedFont>
    <p:embeddedFont>
      <p:font typeface="Playfair Display Bold" panose="020B0600000101010101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2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jeil2025@gmail.com" userId="6385ddb13b9cc493" providerId="LiveId" clId="{AC7277EA-0543-4AD5-9EE3-33222D38D526}"/>
    <pc:docChg chg="undo custSel addSld delSld modSld">
      <pc:chgData name="scjeil2025@gmail.com" userId="6385ddb13b9cc493" providerId="LiveId" clId="{AC7277EA-0543-4AD5-9EE3-33222D38D526}" dt="2026-06-06T08:04:09.867" v="31" actId="47"/>
      <pc:docMkLst>
        <pc:docMk/>
      </pc:docMkLst>
      <pc:sldChg chg="del">
        <pc:chgData name="scjeil2025@gmail.com" userId="6385ddb13b9cc493" providerId="LiveId" clId="{AC7277EA-0543-4AD5-9EE3-33222D38D526}" dt="2026-06-06T08:04:09.867" v="31" actId="47"/>
        <pc:sldMkLst>
          <pc:docMk/>
          <pc:sldMk cId="0" sldId="257"/>
        </pc:sldMkLst>
      </pc:sldChg>
      <pc:sldChg chg="modSp mod">
        <pc:chgData name="scjeil2025@gmail.com" userId="6385ddb13b9cc493" providerId="LiveId" clId="{AC7277EA-0543-4AD5-9EE3-33222D38D526}" dt="2026-06-03T11:44:38.050" v="3" actId="1076"/>
        <pc:sldMkLst>
          <pc:docMk/>
          <pc:sldMk cId="0" sldId="259"/>
        </pc:sldMkLst>
        <pc:spChg chg="mod">
          <ac:chgData name="scjeil2025@gmail.com" userId="6385ddb13b9cc493" providerId="LiveId" clId="{AC7277EA-0543-4AD5-9EE3-33222D38D526}" dt="2026-06-03T11:44:38.050" v="3" actId="1076"/>
          <ac:spMkLst>
            <pc:docMk/>
            <pc:sldMk cId="0" sldId="259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5128" y="3491778"/>
            <a:ext cx="3157744" cy="4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6"/>
              </a:lnSpc>
              <a:spcBef>
                <a:spcPct val="0"/>
              </a:spcBef>
            </a:pPr>
            <a:r>
              <a:rPr lang="en-US" sz="256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내 아이를 부탁해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207235" y="4456430"/>
            <a:ext cx="18937307" cy="112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5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여러 규칙을 이해 못 하는 아이, 실행 장애일까요?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89702" y="8298374"/>
            <a:ext cx="3508595" cy="34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20240487 백은비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939557" y="407094"/>
            <a:ext cx="18937307" cy="125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  <a:spcBef>
                <a:spcPct val="0"/>
              </a:spcBef>
            </a:pPr>
            <a:r>
              <a:rPr lang="en-US" sz="7399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실행장애</a:t>
            </a:r>
            <a:r>
              <a:rPr lang="en-US" sz="7399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28351" y="2036454"/>
            <a:ext cx="17255032" cy="580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6"/>
              </a:lnSpc>
              <a:spcBef>
                <a:spcPct val="0"/>
              </a:spcBef>
            </a:pPr>
            <a:r>
              <a:rPr lang="en-US" sz="3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실행기능 : 목표를 세우고 계획, 행동을 조절하는 뇌의 고차적 인지능력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616693"/>
            <a:ext cx="7500397" cy="74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6"/>
              </a:lnSpc>
              <a:spcBef>
                <a:spcPct val="0"/>
              </a:spcBef>
            </a:pPr>
            <a:r>
              <a:rPr lang="en-US" sz="4383" b="1">
                <a:solidFill>
                  <a:srgbClr val="A1361E"/>
                </a:solidFill>
                <a:latin typeface="Source Han Sans KR Bold"/>
                <a:ea typeface="Source Han Sans KR Bold"/>
                <a:cs typeface="Source Han Sans KR Bold"/>
                <a:sym typeface="Source Han Sans KR Bold"/>
              </a:rPr>
              <a:t>실행기능이 늦게 발달하면 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5694" y="4838803"/>
            <a:ext cx="7796403" cy="428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7"/>
              </a:lnSpc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규칙 이해, 지키기 어려움</a:t>
            </a:r>
          </a:p>
          <a:p>
            <a:pPr algn="ctr">
              <a:lnSpc>
                <a:spcPts val="6837"/>
              </a:lnSpc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순서 기다리기 힘듦</a:t>
            </a:r>
          </a:p>
          <a:p>
            <a:pPr algn="ctr">
              <a:lnSpc>
                <a:spcPts val="6837"/>
              </a:lnSpc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집중 유지 어려움</a:t>
            </a:r>
          </a:p>
          <a:p>
            <a:pPr algn="ctr">
              <a:lnSpc>
                <a:spcPts val="6837"/>
              </a:lnSpc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감정 조절 어려움</a:t>
            </a:r>
          </a:p>
          <a:p>
            <a:pPr algn="ctr">
              <a:lnSpc>
                <a:spcPts val="6837"/>
              </a:lnSpc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여러 단계 과제 수행 어려움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87603" y="3616693"/>
            <a:ext cx="7500397" cy="74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6"/>
              </a:lnSpc>
              <a:spcBef>
                <a:spcPct val="0"/>
              </a:spcBef>
            </a:pPr>
            <a:r>
              <a:rPr lang="en-US" sz="4383" b="1">
                <a:solidFill>
                  <a:srgbClr val="A1361E"/>
                </a:solidFill>
                <a:latin typeface="Source Han Sans KR Bold"/>
                <a:ea typeface="Source Han Sans KR Bold"/>
                <a:cs typeface="Source Han Sans KR Bold"/>
                <a:sym typeface="Source Han Sans KR Bold"/>
              </a:rPr>
              <a:t>유아기에 나타나는 특징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91868" y="4838803"/>
            <a:ext cx="7796403" cy="428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7"/>
              </a:lnSpc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충동적 행동</a:t>
            </a:r>
          </a:p>
          <a:p>
            <a:pPr algn="ctr">
              <a:lnSpc>
                <a:spcPts val="6837"/>
              </a:lnSpc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놀이 규칙 자주 어김</a:t>
            </a:r>
          </a:p>
          <a:p>
            <a:pPr algn="ctr">
              <a:lnSpc>
                <a:spcPts val="6837"/>
              </a:lnSpc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과제를 끝까지 못함</a:t>
            </a:r>
          </a:p>
          <a:p>
            <a:pPr algn="ctr">
              <a:lnSpc>
                <a:spcPts val="6837"/>
              </a:lnSpc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일상 과제 수행 어려움</a:t>
            </a:r>
          </a:p>
          <a:p>
            <a:pPr algn="ctr">
              <a:lnSpc>
                <a:spcPts val="6837"/>
              </a:lnSpc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또래 관계 갈등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783218" y="800100"/>
            <a:ext cx="18937307" cy="125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  <a:spcBef>
                <a:spcPct val="0"/>
              </a:spcBef>
            </a:pPr>
            <a:r>
              <a:rPr lang="en-US" sz="7399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실행장애</a:t>
            </a:r>
            <a:r>
              <a:rPr lang="en-US" sz="7399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7399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원인</a:t>
            </a:r>
            <a:r>
              <a:rPr lang="en-US" sz="7399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&amp; </a:t>
            </a:r>
            <a:r>
              <a:rPr lang="en-US" sz="7399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관찰</a:t>
            </a:r>
            <a:r>
              <a:rPr lang="en-US" sz="7399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7399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포인트</a:t>
            </a:r>
            <a:endParaRPr lang="en-US" sz="7399" b="1" dirty="0">
              <a:solidFill>
                <a:srgbClr val="000000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3363686"/>
            <a:ext cx="6271240" cy="469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6"/>
              </a:lnSpc>
            </a:pPr>
            <a:r>
              <a:rPr lang="en-US" sz="4531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</a:t>
            </a:r>
            <a:r>
              <a:rPr lang="en-US" sz="4531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신경발달</a:t>
            </a:r>
            <a:r>
              <a:rPr lang="en-US" sz="4531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531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요인</a:t>
            </a:r>
            <a:endParaRPr lang="en-US" sz="4531" dirty="0">
              <a:solidFill>
                <a:srgbClr val="5A4428"/>
              </a:solidFill>
              <a:latin typeface="Source Han Sans KR"/>
              <a:ea typeface="Source Han Sans KR"/>
              <a:cs typeface="Source Han Sans KR"/>
              <a:sym typeface="Source Han Sans KR"/>
            </a:endParaRPr>
          </a:p>
          <a:p>
            <a:pPr algn="ctr">
              <a:lnSpc>
                <a:spcPts val="7566"/>
              </a:lnSpc>
            </a:pPr>
            <a:r>
              <a:rPr lang="en-US" sz="4531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</a:t>
            </a:r>
            <a:r>
              <a:rPr lang="en-US" sz="4531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생물학적</a:t>
            </a:r>
            <a:r>
              <a:rPr lang="en-US" sz="4531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531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요인</a:t>
            </a:r>
            <a:endParaRPr lang="en-US" sz="4531" dirty="0">
              <a:solidFill>
                <a:srgbClr val="5A4428"/>
              </a:solidFill>
              <a:latin typeface="Source Han Sans KR"/>
              <a:ea typeface="Source Han Sans KR"/>
              <a:cs typeface="Source Han Sans KR"/>
              <a:sym typeface="Source Han Sans KR"/>
            </a:endParaRPr>
          </a:p>
          <a:p>
            <a:pPr algn="ctr">
              <a:lnSpc>
                <a:spcPts val="7566"/>
              </a:lnSpc>
            </a:pPr>
            <a:r>
              <a:rPr lang="en-US" sz="4531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</a:t>
            </a:r>
            <a:r>
              <a:rPr lang="en-US" sz="4531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스트레스가</a:t>
            </a:r>
            <a:r>
              <a:rPr lang="en-US" sz="4531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531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많은</a:t>
            </a:r>
            <a:r>
              <a:rPr lang="en-US" sz="4531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531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환경</a:t>
            </a:r>
            <a:endParaRPr lang="en-US" sz="4531" dirty="0">
              <a:solidFill>
                <a:srgbClr val="5A4428"/>
              </a:solidFill>
              <a:latin typeface="Source Han Sans KR"/>
              <a:ea typeface="Source Han Sans KR"/>
              <a:cs typeface="Source Han Sans KR"/>
              <a:sym typeface="Source Han Sans KR"/>
            </a:endParaRPr>
          </a:p>
          <a:p>
            <a:pPr algn="ctr">
              <a:lnSpc>
                <a:spcPts val="7566"/>
              </a:lnSpc>
            </a:pPr>
            <a:r>
              <a:rPr lang="en-US" sz="4531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</a:t>
            </a:r>
            <a:r>
              <a:rPr lang="en-US" sz="4531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자극이</a:t>
            </a:r>
            <a:r>
              <a:rPr lang="en-US" sz="4531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531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부족한</a:t>
            </a:r>
            <a:r>
              <a:rPr lang="en-US" sz="4531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531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양육</a:t>
            </a:r>
            <a:r>
              <a:rPr lang="en-US" sz="4531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531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환경</a:t>
            </a:r>
            <a:endParaRPr lang="en-US" sz="4531" dirty="0">
              <a:solidFill>
                <a:srgbClr val="5A4428"/>
              </a:solidFill>
              <a:latin typeface="Source Han Sans KR"/>
              <a:ea typeface="Source Han Sans KR"/>
              <a:cs typeface="Source Han Sans KR"/>
              <a:sym typeface="Source Han Sans KR"/>
            </a:endParaRPr>
          </a:p>
          <a:p>
            <a:pPr algn="ctr">
              <a:lnSpc>
                <a:spcPts val="7566"/>
              </a:lnSpc>
            </a:pPr>
            <a:r>
              <a:rPr lang="en-US" sz="4531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</a:t>
            </a:r>
            <a:r>
              <a:rPr lang="en-US" sz="4531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기질적</a:t>
            </a:r>
            <a:r>
              <a:rPr lang="en-US" sz="4531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531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특성</a:t>
            </a:r>
            <a:endParaRPr lang="en-US" sz="4531" dirty="0">
              <a:solidFill>
                <a:srgbClr val="5A4428"/>
              </a:solidFill>
              <a:latin typeface="Source Han Sans KR"/>
              <a:ea typeface="Source Han Sans KR"/>
              <a:cs typeface="Source Han Sans KR"/>
              <a:sym typeface="Source Han Sans K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685436" y="3390900"/>
            <a:ext cx="9312314" cy="455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</a:pP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한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활동에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끝까지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집중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?</a:t>
            </a:r>
          </a:p>
          <a:p>
            <a:pPr algn="ctr">
              <a:lnSpc>
                <a:spcPts val="7320"/>
              </a:lnSpc>
            </a:pP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놀이를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순서대로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진행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?</a:t>
            </a:r>
          </a:p>
          <a:p>
            <a:pPr algn="ctr">
              <a:lnSpc>
                <a:spcPts val="7320"/>
              </a:lnSpc>
            </a:pP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차례를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기다릴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수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있는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?</a:t>
            </a:r>
          </a:p>
          <a:p>
            <a:pPr algn="ctr">
              <a:lnSpc>
                <a:spcPts val="7320"/>
              </a:lnSpc>
            </a:pP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규칙이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바뀌어도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적응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?</a:t>
            </a:r>
          </a:p>
          <a:p>
            <a:pPr algn="ctr">
              <a:lnSpc>
                <a:spcPts val="7320"/>
              </a:lnSpc>
            </a:pP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-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화를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쉽게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내거나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충동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행동을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보이나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939557" y="218607"/>
            <a:ext cx="18937307" cy="125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  <a:spcBef>
                <a:spcPct val="0"/>
              </a:spcBef>
            </a:pPr>
            <a:r>
              <a:rPr lang="en-US" sz="7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가정에서 도와주는 방법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25106" y="2650940"/>
            <a:ext cx="4220407" cy="74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6358" lvl="1" indent="-473179" algn="l">
              <a:lnSpc>
                <a:spcPts val="6136"/>
              </a:lnSpc>
              <a:spcBef>
                <a:spcPct val="0"/>
              </a:spcBef>
              <a:buAutoNum type="arabicPeriod"/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환경 구조화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80411" y="6248104"/>
            <a:ext cx="4365102" cy="74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6358" lvl="1" indent="-473179" algn="l">
              <a:lnSpc>
                <a:spcPts val="6136"/>
              </a:lnSpc>
              <a:spcBef>
                <a:spcPct val="0"/>
              </a:spcBef>
              <a:buAutoNum type="arabicPeriod"/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감정조절 연습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28163" y="8045780"/>
            <a:ext cx="6844100" cy="74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6358" lvl="1" indent="-473179" algn="l">
              <a:lnSpc>
                <a:spcPts val="6136"/>
              </a:lnSpc>
              <a:spcBef>
                <a:spcPct val="0"/>
              </a:spcBef>
              <a:buAutoNum type="arabicPeriod"/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놀이 중심 활동 활용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15738" y="4450428"/>
            <a:ext cx="5639144" cy="74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6358" lvl="1" indent="-473179" algn="l">
              <a:lnSpc>
                <a:spcPts val="6136"/>
              </a:lnSpc>
              <a:spcBef>
                <a:spcPct val="0"/>
              </a:spcBef>
              <a:buAutoNum type="arabicPeriod"/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규칙 단순하게 설명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112617" y="4380997"/>
            <a:ext cx="20513234" cy="1372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22"/>
              </a:lnSpc>
              <a:spcBef>
                <a:spcPct val="0"/>
              </a:spcBef>
            </a:pPr>
            <a:r>
              <a:rPr lang="en-US" sz="8015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감사합니다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89702" y="8298374"/>
            <a:ext cx="3508595" cy="34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20240487 백은비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153</Words>
  <Application>Microsoft Office PowerPoint</Application>
  <PresentationFormat>사용자 지정</PresentationFormat>
  <Paragraphs>35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Arial</vt:lpstr>
      <vt:lpstr>Source Han Sans KR Bold</vt:lpstr>
      <vt:lpstr>Calibri</vt:lpstr>
      <vt:lpstr>Noto Sans</vt:lpstr>
      <vt:lpstr>Source Han Sans KR</vt:lpstr>
      <vt:lpstr>Playfair Display 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 Larana의 사본의 사본</dc:title>
  <dc:creator>백은비</dc:creator>
  <cp:lastModifiedBy>scjeil2025@gmail.com</cp:lastModifiedBy>
  <cp:revision>2</cp:revision>
  <dcterms:created xsi:type="dcterms:W3CDTF">2006-08-16T00:00:00Z</dcterms:created>
  <dcterms:modified xsi:type="dcterms:W3CDTF">2026-06-06T08:04:12Z</dcterms:modified>
  <dc:identifier>DAHKp-Re8ao</dc:identifier>
</cp:coreProperties>
</file>