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18288000" cy="10287000"/>
  <p:notesSz cx="6858000" cy="9144000"/>
  <p:embeddedFontLst>
    <p:embeddedFont>
      <p:font typeface="Gotham Bold" panose="020B0600000101010101" charset="0"/>
      <p:regular r:id="rId6"/>
    </p:embeddedFont>
    <p:embeddedFont>
      <p:font typeface="Noto Sans" panose="020B0502040504020204" pitchFamily="34" charset="0"/>
      <p:regular r:id="rId7"/>
    </p:embeddedFont>
    <p:embeddedFont>
      <p:font typeface="Noto Sans Bold" panose="020B0802040504020204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5" d="100"/>
          <a:sy n="65" d="100"/>
        </p:scale>
        <p:origin x="16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jeil2025@gmail.com" userId="6385ddb13b9cc493" providerId="LiveId" clId="{AC7277EA-0543-4AD5-9EE3-33222D38D526}"/>
    <pc:docChg chg="delSld modSld">
      <pc:chgData name="scjeil2025@gmail.com" userId="6385ddb13b9cc493" providerId="LiveId" clId="{AC7277EA-0543-4AD5-9EE3-33222D38D526}" dt="2026-06-06T08:04:37.201" v="4" actId="47"/>
      <pc:docMkLst>
        <pc:docMk/>
      </pc:docMkLst>
      <pc:sldChg chg="del">
        <pc:chgData name="scjeil2025@gmail.com" userId="6385ddb13b9cc493" providerId="LiveId" clId="{AC7277EA-0543-4AD5-9EE3-33222D38D526}" dt="2026-06-06T08:04:37.201" v="4" actId="47"/>
        <pc:sldMkLst>
          <pc:docMk/>
          <pc:sldMk cId="0" sldId="25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D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27820" y="3515925"/>
            <a:ext cx="176212" cy="3255150"/>
            <a:chOff x="0" y="0"/>
            <a:chExt cx="46410" cy="8573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410" cy="857323"/>
            </a:xfrm>
            <a:custGeom>
              <a:avLst/>
              <a:gdLst/>
              <a:ahLst/>
              <a:cxnLst/>
              <a:rect l="l" t="t" r="r" b="b"/>
              <a:pathLst>
                <a:path w="46410" h="857323">
                  <a:moveTo>
                    <a:pt x="0" y="0"/>
                  </a:moveTo>
                  <a:lnTo>
                    <a:pt x="46410" y="0"/>
                  </a:lnTo>
                  <a:lnTo>
                    <a:pt x="46410" y="857323"/>
                  </a:lnTo>
                  <a:lnTo>
                    <a:pt x="0" y="857323"/>
                  </a:lnTo>
                  <a:close/>
                </a:path>
              </a:pathLst>
            </a:custGeom>
            <a:solidFill>
              <a:srgbClr val="3A5348"/>
            </a:solidFill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6410" cy="9049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847304" y="3349055"/>
            <a:ext cx="4822363" cy="684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16"/>
              </a:lnSpc>
              <a:spcBef>
                <a:spcPct val="0"/>
              </a:spcBef>
            </a:pPr>
            <a:r>
              <a:rPr lang="en-US" sz="3940" b="1">
                <a:solidFill>
                  <a:srgbClr val="3A5348"/>
                </a:solidFill>
                <a:latin typeface="Gotham Bold"/>
                <a:ea typeface="Gotham Bold"/>
                <a:cs typeface="Gotham Bold"/>
                <a:sym typeface="Gotham Bold"/>
              </a:rPr>
              <a:t>내 아이를 부탁해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472327" y="8972577"/>
            <a:ext cx="3967087" cy="514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>
                    <a:alpha val="49804"/>
                  </a:srgbClr>
                </a:solidFill>
                <a:latin typeface="Noto Sans"/>
                <a:ea typeface="Noto Sans"/>
                <a:cs typeface="Noto Sans"/>
                <a:sym typeface="Noto Sans"/>
              </a:rPr>
              <a:t>20240487 백은비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847304" y="4102649"/>
            <a:ext cx="16087634" cy="2668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726"/>
              </a:lnSpc>
            </a:pPr>
            <a:r>
              <a:rPr lang="en-US" sz="7661" b="1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운동발달이 늦어지는 아이 </a:t>
            </a:r>
          </a:p>
          <a:p>
            <a:pPr algn="l">
              <a:lnSpc>
                <a:spcPts val="10726"/>
              </a:lnSpc>
              <a:spcBef>
                <a:spcPct val="0"/>
              </a:spcBef>
            </a:pPr>
            <a:r>
              <a:rPr lang="en-US" sz="7661" b="1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전문기관 치료과정은?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034817"/>
            <a:ext cx="18288000" cy="4252183"/>
            <a:chOff x="0" y="0"/>
            <a:chExt cx="4816593" cy="111991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119917"/>
            </a:xfrm>
            <a:custGeom>
              <a:avLst/>
              <a:gdLst/>
              <a:ahLst/>
              <a:cxnLst/>
              <a:rect l="l" t="t" r="r" b="b"/>
              <a:pathLst>
                <a:path w="4816592" h="1119917">
                  <a:moveTo>
                    <a:pt x="0" y="0"/>
                  </a:moveTo>
                  <a:lnTo>
                    <a:pt x="4816592" y="0"/>
                  </a:lnTo>
                  <a:lnTo>
                    <a:pt x="4816592" y="1119917"/>
                  </a:lnTo>
                  <a:lnTo>
                    <a:pt x="0" y="1119917"/>
                  </a:lnTo>
                  <a:close/>
                </a:path>
              </a:pathLst>
            </a:custGeom>
            <a:solidFill>
              <a:srgbClr val="DAD9CE"/>
            </a:solidFill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816593" cy="11484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11659134" y="3047127"/>
            <a:ext cx="0" cy="4865422"/>
          </a:xfrm>
          <a:prstGeom prst="line">
            <a:avLst/>
          </a:prstGeom>
          <a:ln w="9525" cap="flat">
            <a:solidFill>
              <a:srgbClr val="000000">
                <a:alpha val="2980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" name="AutoShape 6"/>
          <p:cNvSpPr/>
          <p:nvPr/>
        </p:nvSpPr>
        <p:spPr>
          <a:xfrm>
            <a:off x="3810000" y="758540"/>
            <a:ext cx="13751665" cy="36798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" name="TextBox 7"/>
          <p:cNvSpPr txBox="1"/>
          <p:nvPr/>
        </p:nvSpPr>
        <p:spPr>
          <a:xfrm>
            <a:off x="482129" y="446287"/>
            <a:ext cx="3632671" cy="631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276"/>
              </a:lnSpc>
              <a:spcBef>
                <a:spcPct val="0"/>
              </a:spcBef>
            </a:pPr>
            <a:r>
              <a:rPr lang="en-US" sz="3769" b="1" dirty="0" err="1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운동</a:t>
            </a:r>
            <a:r>
              <a:rPr lang="en-US" sz="3769" b="1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3769" b="1" dirty="0" err="1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발달</a:t>
            </a:r>
            <a:r>
              <a:rPr lang="en-US" sz="3769" b="1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3769" b="1" dirty="0" err="1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지연</a:t>
            </a:r>
            <a:endParaRPr lang="en-US" sz="3769" b="1" dirty="0">
              <a:solidFill>
                <a:srgbClr val="000000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612885" y="2361486"/>
            <a:ext cx="15062231" cy="6236703"/>
            <a:chOff x="0" y="0"/>
            <a:chExt cx="3967007" cy="164258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967007" cy="1642588"/>
            </a:xfrm>
            <a:custGeom>
              <a:avLst/>
              <a:gdLst/>
              <a:ahLst/>
              <a:cxnLst/>
              <a:rect l="l" t="t" r="r" b="b"/>
              <a:pathLst>
                <a:path w="3967007" h="1642588">
                  <a:moveTo>
                    <a:pt x="0" y="0"/>
                  </a:moveTo>
                  <a:lnTo>
                    <a:pt x="3967007" y="0"/>
                  </a:lnTo>
                  <a:lnTo>
                    <a:pt x="3967007" y="1642588"/>
                  </a:lnTo>
                  <a:lnTo>
                    <a:pt x="0" y="1642588"/>
                  </a:lnTo>
                  <a:close/>
                </a:path>
              </a:pathLst>
            </a:custGeom>
            <a:solidFill>
              <a:srgbClr val="EEEDE8"/>
            </a:solidFill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3967007" cy="16711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11" name="AutoShape 11"/>
          <p:cNvSpPr/>
          <p:nvPr/>
        </p:nvSpPr>
        <p:spPr>
          <a:xfrm>
            <a:off x="6633628" y="3047127"/>
            <a:ext cx="0" cy="4865422"/>
          </a:xfrm>
          <a:prstGeom prst="line">
            <a:avLst/>
          </a:prstGeom>
          <a:ln w="9525" cap="flat">
            <a:solidFill>
              <a:srgbClr val="000000">
                <a:alpha val="2980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2" name="AutoShape 12"/>
          <p:cNvSpPr/>
          <p:nvPr/>
        </p:nvSpPr>
        <p:spPr>
          <a:xfrm>
            <a:off x="11659134" y="3047127"/>
            <a:ext cx="0" cy="4865422"/>
          </a:xfrm>
          <a:prstGeom prst="line">
            <a:avLst/>
          </a:prstGeom>
          <a:ln w="9525" cap="flat">
            <a:solidFill>
              <a:srgbClr val="000000">
                <a:alpha val="2980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3" name="TextBox 13"/>
          <p:cNvSpPr txBox="1"/>
          <p:nvPr/>
        </p:nvSpPr>
        <p:spPr>
          <a:xfrm>
            <a:off x="1927423" y="4202011"/>
            <a:ext cx="4660641" cy="2901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6561" lvl="1" indent="-258281" algn="l">
              <a:lnSpc>
                <a:spcPts val="3349"/>
              </a:lnSpc>
              <a:buFont typeface="Arial"/>
              <a:buChar char="•"/>
            </a:pPr>
            <a:r>
              <a:rPr lang="en-US" sz="2392">
                <a:solidFill>
                  <a:srgbClr val="000000">
                    <a:alpha val="49804"/>
                  </a:srgbClr>
                </a:solidFill>
                <a:latin typeface="Noto Sans"/>
                <a:ea typeface="Noto Sans"/>
                <a:cs typeface="Noto Sans"/>
                <a:sym typeface="Noto Sans"/>
              </a:rPr>
              <a:t>뇌 신경계 문제</a:t>
            </a:r>
          </a:p>
          <a:p>
            <a:pPr algn="l">
              <a:lnSpc>
                <a:spcPts val="3349"/>
              </a:lnSpc>
            </a:pPr>
            <a:endParaRPr lang="en-US" sz="2392">
              <a:solidFill>
                <a:srgbClr val="000000">
                  <a:alpha val="49804"/>
                </a:srgbClr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516561" lvl="1" indent="-258281" algn="l">
              <a:lnSpc>
                <a:spcPts val="3349"/>
              </a:lnSpc>
              <a:buFont typeface="Arial"/>
              <a:buChar char="•"/>
            </a:pPr>
            <a:r>
              <a:rPr lang="en-US" sz="2392">
                <a:solidFill>
                  <a:srgbClr val="000000">
                    <a:alpha val="49804"/>
                  </a:srgbClr>
                </a:solidFill>
                <a:latin typeface="Noto Sans"/>
                <a:ea typeface="Noto Sans"/>
                <a:cs typeface="Noto Sans"/>
                <a:sym typeface="Noto Sans"/>
              </a:rPr>
              <a:t>유전/환경 요인</a:t>
            </a:r>
          </a:p>
          <a:p>
            <a:pPr algn="l">
              <a:lnSpc>
                <a:spcPts val="3349"/>
              </a:lnSpc>
            </a:pPr>
            <a:endParaRPr lang="en-US" sz="2392">
              <a:solidFill>
                <a:srgbClr val="000000">
                  <a:alpha val="49804"/>
                </a:srgbClr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516561" lvl="1" indent="-258281" algn="l">
              <a:lnSpc>
                <a:spcPts val="3349"/>
              </a:lnSpc>
              <a:buFont typeface="Arial"/>
              <a:buChar char="•"/>
            </a:pPr>
            <a:r>
              <a:rPr lang="en-US" sz="2392">
                <a:solidFill>
                  <a:srgbClr val="000000">
                    <a:alpha val="49804"/>
                  </a:srgbClr>
                </a:solidFill>
                <a:latin typeface="Noto Sans"/>
                <a:ea typeface="Noto Sans"/>
                <a:cs typeface="Noto Sans"/>
                <a:sym typeface="Noto Sans"/>
              </a:rPr>
              <a:t>디지털 기기 과다 사용</a:t>
            </a:r>
          </a:p>
          <a:p>
            <a:pPr algn="l">
              <a:lnSpc>
                <a:spcPts val="3349"/>
              </a:lnSpc>
            </a:pPr>
            <a:endParaRPr lang="en-US" sz="2392">
              <a:solidFill>
                <a:srgbClr val="000000">
                  <a:alpha val="49804"/>
                </a:srgbClr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516561" lvl="1" indent="-258281" algn="l">
              <a:lnSpc>
                <a:spcPts val="3349"/>
              </a:lnSpc>
              <a:buFont typeface="Arial"/>
              <a:buChar char="•"/>
            </a:pPr>
            <a:r>
              <a:rPr lang="en-US" sz="2392">
                <a:solidFill>
                  <a:srgbClr val="000000">
                    <a:alpha val="49804"/>
                  </a:srgbClr>
                </a:solidFill>
                <a:latin typeface="Noto Sans"/>
                <a:ea typeface="Noto Sans"/>
                <a:cs typeface="Noto Sans"/>
                <a:sym typeface="Noto Sans"/>
              </a:rPr>
              <a:t>정서적 불안, 주의력 문제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580747" y="3146844"/>
            <a:ext cx="3168303" cy="514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주요 원인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042932" y="3146844"/>
            <a:ext cx="2202135" cy="514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전문가 상담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835919" y="3146844"/>
            <a:ext cx="2651596" cy="514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치료 방법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023244" y="6848290"/>
            <a:ext cx="4241511" cy="463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62"/>
              </a:lnSpc>
            </a:pPr>
            <a:r>
              <a:rPr lang="en-US" sz="2759" b="1" dirty="0">
                <a:solidFill>
                  <a:srgbClr val="FF0000">
                    <a:alpha val="49804"/>
                  </a:srgbClr>
                </a:solidFill>
                <a:latin typeface="Noto Sans Bold"/>
                <a:ea typeface="Noto Sans Bold"/>
                <a:cs typeface="Noto Sans Bold"/>
                <a:sym typeface="Noto Sans Bold"/>
              </a:rPr>
              <a:t>= </a:t>
            </a:r>
            <a:r>
              <a:rPr lang="en-US" sz="2759" b="1" dirty="0" err="1">
                <a:solidFill>
                  <a:srgbClr val="FF0000">
                    <a:alpha val="49804"/>
                  </a:srgbClr>
                </a:solidFill>
                <a:latin typeface="Noto Sans Bold"/>
                <a:ea typeface="Noto Sans Bold"/>
                <a:cs typeface="Noto Sans Bold"/>
                <a:sym typeface="Noto Sans Bold"/>
              </a:rPr>
              <a:t>맞춤</a:t>
            </a:r>
            <a:r>
              <a:rPr lang="en-US" sz="2759" b="1" dirty="0">
                <a:solidFill>
                  <a:srgbClr val="FF0000">
                    <a:alpha val="49804"/>
                  </a:srgbClr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2759" b="1" dirty="0" err="1">
                <a:solidFill>
                  <a:srgbClr val="FF0000">
                    <a:alpha val="49804"/>
                  </a:srgbClr>
                </a:solidFill>
                <a:latin typeface="Noto Sans Bold"/>
                <a:ea typeface="Noto Sans Bold"/>
                <a:cs typeface="Noto Sans Bold"/>
                <a:sym typeface="Noto Sans Bold"/>
              </a:rPr>
              <a:t>치료</a:t>
            </a:r>
            <a:r>
              <a:rPr lang="en-US" sz="2759" b="1" dirty="0">
                <a:solidFill>
                  <a:srgbClr val="FF0000">
                    <a:alpha val="49804"/>
                  </a:srgbClr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2759" b="1" dirty="0" err="1">
                <a:solidFill>
                  <a:srgbClr val="FF0000">
                    <a:alpha val="49804"/>
                  </a:srgbClr>
                </a:solidFill>
                <a:latin typeface="Noto Sans Bold"/>
                <a:ea typeface="Noto Sans Bold"/>
                <a:cs typeface="Noto Sans Bold"/>
                <a:sym typeface="Noto Sans Bold"/>
              </a:rPr>
              <a:t>가능</a:t>
            </a:r>
            <a:endParaRPr lang="en-US" sz="2759" b="1" dirty="0">
              <a:solidFill>
                <a:srgbClr val="FF0000">
                  <a:alpha val="49804"/>
                </a:srgbClr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7457509" y="5061928"/>
            <a:ext cx="5378409" cy="395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6561" lvl="1" indent="-258281" algn="l">
              <a:lnSpc>
                <a:spcPts val="3349"/>
              </a:lnSpc>
              <a:buFont typeface="Arial"/>
              <a:buChar char="•"/>
            </a:pPr>
            <a:r>
              <a:rPr lang="en-US" sz="2392">
                <a:solidFill>
                  <a:srgbClr val="000000">
                    <a:alpha val="49804"/>
                  </a:srgbClr>
                </a:solidFill>
                <a:latin typeface="Noto Sans"/>
                <a:ea typeface="Noto Sans"/>
                <a:cs typeface="Noto Sans"/>
                <a:sym typeface="Noto Sans"/>
              </a:rPr>
              <a:t>정확한 원인 파악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261893" y="4611005"/>
            <a:ext cx="4997407" cy="1653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6562" lvl="1" indent="-258281" algn="l">
              <a:lnSpc>
                <a:spcPts val="3349"/>
              </a:lnSpc>
              <a:buFont typeface="Arial"/>
              <a:buChar char="•"/>
            </a:pPr>
            <a:r>
              <a:rPr lang="en-US" sz="2392">
                <a:solidFill>
                  <a:srgbClr val="000000">
                    <a:alpha val="49804"/>
                  </a:srgbClr>
                </a:solidFill>
                <a:latin typeface="Noto Sans"/>
                <a:ea typeface="Noto Sans"/>
                <a:cs typeface="Noto Sans"/>
                <a:sym typeface="Noto Sans"/>
              </a:rPr>
              <a:t>물리치료</a:t>
            </a:r>
          </a:p>
          <a:p>
            <a:pPr algn="l">
              <a:lnSpc>
                <a:spcPts val="3349"/>
              </a:lnSpc>
            </a:pPr>
            <a:endParaRPr lang="en-US" sz="2392">
              <a:solidFill>
                <a:srgbClr val="000000">
                  <a:alpha val="49804"/>
                </a:srgbClr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516562" lvl="1" indent="-258281" algn="l">
              <a:lnSpc>
                <a:spcPts val="3349"/>
              </a:lnSpc>
              <a:buFont typeface="Arial"/>
              <a:buChar char="•"/>
            </a:pPr>
            <a:r>
              <a:rPr lang="en-US" sz="2392">
                <a:solidFill>
                  <a:srgbClr val="000000">
                    <a:alpha val="49804"/>
                  </a:srgbClr>
                </a:solidFill>
                <a:latin typeface="Noto Sans"/>
                <a:ea typeface="Noto Sans"/>
                <a:cs typeface="Noto Sans"/>
                <a:sym typeface="Noto Sans"/>
              </a:rPr>
              <a:t>작업치료</a:t>
            </a:r>
          </a:p>
          <a:p>
            <a:pPr algn="l">
              <a:lnSpc>
                <a:spcPts val="3349"/>
              </a:lnSpc>
            </a:pPr>
            <a:endParaRPr lang="en-US" sz="2392">
              <a:solidFill>
                <a:srgbClr val="000000">
                  <a:alpha val="49804"/>
                </a:srgbClr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2120231" y="6848290"/>
            <a:ext cx="4241511" cy="463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62"/>
              </a:lnSpc>
            </a:pPr>
            <a:r>
              <a:rPr lang="en-US" sz="2759" b="1" dirty="0" err="1">
                <a:solidFill>
                  <a:srgbClr val="FF0000">
                    <a:alpha val="49804"/>
                  </a:srgbClr>
                </a:solidFill>
                <a:latin typeface="Noto Sans Bold"/>
                <a:ea typeface="Noto Sans Bold"/>
                <a:cs typeface="Noto Sans Bold"/>
                <a:sym typeface="Noto Sans Bold"/>
              </a:rPr>
              <a:t>조기</a:t>
            </a:r>
            <a:r>
              <a:rPr lang="en-US" sz="2759" b="1" dirty="0">
                <a:solidFill>
                  <a:srgbClr val="FF0000">
                    <a:alpha val="49804"/>
                  </a:srgbClr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2759" b="1" dirty="0" err="1">
                <a:solidFill>
                  <a:srgbClr val="FF0000">
                    <a:alpha val="49804"/>
                  </a:srgbClr>
                </a:solidFill>
                <a:latin typeface="Noto Sans Bold"/>
                <a:ea typeface="Noto Sans Bold"/>
                <a:cs typeface="Noto Sans Bold"/>
                <a:sym typeface="Noto Sans Bold"/>
              </a:rPr>
              <a:t>발견</a:t>
            </a:r>
            <a:r>
              <a:rPr lang="en-US" sz="2759" b="1" dirty="0">
                <a:solidFill>
                  <a:srgbClr val="FF0000">
                    <a:alpha val="49804"/>
                  </a:srgbClr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+ </a:t>
            </a:r>
            <a:r>
              <a:rPr lang="en-US" sz="2759" b="1" dirty="0" err="1">
                <a:solidFill>
                  <a:srgbClr val="FF0000">
                    <a:alpha val="49804"/>
                  </a:srgbClr>
                </a:solidFill>
                <a:latin typeface="Noto Sans Bold"/>
                <a:ea typeface="Noto Sans Bold"/>
                <a:cs typeface="Noto Sans Bold"/>
                <a:sym typeface="Noto Sans Bold"/>
              </a:rPr>
              <a:t>조기</a:t>
            </a:r>
            <a:r>
              <a:rPr lang="en-US" sz="2759" b="1" dirty="0">
                <a:solidFill>
                  <a:srgbClr val="FF0000">
                    <a:alpha val="49804"/>
                  </a:srgbClr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2759" b="1" dirty="0" err="1">
                <a:solidFill>
                  <a:srgbClr val="FF0000">
                    <a:alpha val="49804"/>
                  </a:srgbClr>
                </a:solidFill>
                <a:latin typeface="Noto Sans Bold"/>
                <a:ea typeface="Noto Sans Bold"/>
                <a:cs typeface="Noto Sans Bold"/>
                <a:sym typeface="Noto Sans Bold"/>
              </a:rPr>
              <a:t>개입</a:t>
            </a:r>
            <a:endParaRPr lang="en-US" sz="2759" b="1" dirty="0">
              <a:solidFill>
                <a:srgbClr val="FF0000">
                  <a:alpha val="49804"/>
                </a:srgbClr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D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44626" y="2003027"/>
            <a:ext cx="4506690" cy="4112960"/>
            <a:chOff x="0" y="0"/>
            <a:chExt cx="574334" cy="5241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4334" cy="524157"/>
            </a:xfrm>
            <a:custGeom>
              <a:avLst/>
              <a:gdLst/>
              <a:ahLst/>
              <a:cxnLst/>
              <a:rect l="l" t="t" r="r" b="b"/>
              <a:pathLst>
                <a:path w="574334" h="524157">
                  <a:moveTo>
                    <a:pt x="0" y="0"/>
                  </a:moveTo>
                  <a:lnTo>
                    <a:pt x="574334" y="0"/>
                  </a:lnTo>
                  <a:lnTo>
                    <a:pt x="574334" y="524157"/>
                  </a:lnTo>
                  <a:lnTo>
                    <a:pt x="0" y="524157"/>
                  </a:lnTo>
                  <a:close/>
                </a:path>
              </a:pathLst>
            </a:custGeom>
            <a:blipFill>
              <a:blip r:embed="rId2"/>
              <a:stretch>
                <a:fillRect l="-985" r="-985"/>
              </a:stretch>
            </a:blipFill>
          </p:spPr>
          <p:txBody>
            <a:bodyPr/>
            <a:lstStyle/>
            <a:p>
              <a:endParaRPr lang="ko-KR" alt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6778787" y="3161783"/>
            <a:ext cx="5291657" cy="4829348"/>
            <a:chOff x="0" y="0"/>
            <a:chExt cx="574334" cy="52415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74334" cy="524157"/>
            </a:xfrm>
            <a:custGeom>
              <a:avLst/>
              <a:gdLst/>
              <a:ahLst/>
              <a:cxnLst/>
              <a:rect l="l" t="t" r="r" b="b"/>
              <a:pathLst>
                <a:path w="574334" h="524157">
                  <a:moveTo>
                    <a:pt x="0" y="0"/>
                  </a:moveTo>
                  <a:lnTo>
                    <a:pt x="574334" y="0"/>
                  </a:lnTo>
                  <a:lnTo>
                    <a:pt x="574334" y="524157"/>
                  </a:lnTo>
                  <a:lnTo>
                    <a:pt x="0" y="524157"/>
                  </a:lnTo>
                  <a:close/>
                </a:path>
              </a:pathLst>
            </a:custGeom>
            <a:blipFill>
              <a:blip r:embed="rId3"/>
              <a:stretch>
                <a:fillRect l="-10339" r="-10339"/>
              </a:stretch>
            </a:blipFill>
          </p:spPr>
          <p:txBody>
            <a:bodyPr/>
            <a:lstStyle/>
            <a:p>
              <a:endParaRPr lang="ko-KR" alt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997915" y="1865475"/>
            <a:ext cx="4808130" cy="4388064"/>
            <a:chOff x="0" y="0"/>
            <a:chExt cx="574334" cy="52415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74334" cy="524157"/>
            </a:xfrm>
            <a:custGeom>
              <a:avLst/>
              <a:gdLst/>
              <a:ahLst/>
              <a:cxnLst/>
              <a:rect l="l" t="t" r="r" b="b"/>
              <a:pathLst>
                <a:path w="574334" h="524157">
                  <a:moveTo>
                    <a:pt x="0" y="0"/>
                  </a:moveTo>
                  <a:lnTo>
                    <a:pt x="574334" y="0"/>
                  </a:lnTo>
                  <a:lnTo>
                    <a:pt x="574334" y="524157"/>
                  </a:lnTo>
                  <a:lnTo>
                    <a:pt x="0" y="524157"/>
                  </a:lnTo>
                  <a:close/>
                </a:path>
              </a:pathLst>
            </a:custGeom>
            <a:blipFill>
              <a:blip r:embed="rId4"/>
              <a:stretch>
                <a:fillRect l="-4730" r="-4730"/>
              </a:stretch>
            </a:blipFill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8" name="AutoShape 8"/>
          <p:cNvSpPr/>
          <p:nvPr/>
        </p:nvSpPr>
        <p:spPr>
          <a:xfrm flipV="1">
            <a:off x="2667000" y="841375"/>
            <a:ext cx="14894665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9" name="TextBox 9"/>
          <p:cNvSpPr txBox="1"/>
          <p:nvPr/>
        </p:nvSpPr>
        <p:spPr>
          <a:xfrm>
            <a:off x="502230" y="420681"/>
            <a:ext cx="2358034" cy="608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57"/>
              </a:lnSpc>
              <a:spcBef>
                <a:spcPct val="0"/>
              </a:spcBef>
            </a:pPr>
            <a:r>
              <a:rPr lang="en-US" sz="3612" b="1" dirty="0" err="1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지원</a:t>
            </a:r>
            <a:r>
              <a:rPr lang="en-US" sz="3612" b="1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3612" b="1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방법</a:t>
            </a:r>
            <a:endParaRPr lang="en-US" sz="3612" b="1" dirty="0">
              <a:solidFill>
                <a:srgbClr val="000000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868661" y="8744097"/>
            <a:ext cx="8550679" cy="933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87"/>
              </a:lnSpc>
            </a:pPr>
            <a:r>
              <a:rPr lang="en-US" sz="5562" b="1" dirty="0" err="1">
                <a:solidFill>
                  <a:srgbClr val="FF0000">
                    <a:alpha val="49804"/>
                  </a:srgbClr>
                </a:solidFill>
                <a:latin typeface="Noto Sans Bold"/>
                <a:ea typeface="Noto Sans Bold"/>
                <a:cs typeface="Noto Sans Bold"/>
                <a:sym typeface="Noto Sans Bold"/>
              </a:rPr>
              <a:t>초기</a:t>
            </a:r>
            <a:r>
              <a:rPr lang="en-US" sz="5562" b="1" dirty="0">
                <a:solidFill>
                  <a:srgbClr val="FF0000">
                    <a:alpha val="49804"/>
                  </a:srgbClr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5562" b="1" dirty="0" err="1">
                <a:solidFill>
                  <a:srgbClr val="FF0000">
                    <a:alpha val="49804"/>
                  </a:srgbClr>
                </a:solidFill>
                <a:latin typeface="Noto Sans Bold"/>
                <a:ea typeface="Noto Sans Bold"/>
                <a:cs typeface="Noto Sans Bold"/>
                <a:sym typeface="Noto Sans Bold"/>
              </a:rPr>
              <a:t>발견+개입+지원</a:t>
            </a:r>
            <a:endParaRPr lang="en-US" sz="5562" b="1" dirty="0">
              <a:solidFill>
                <a:srgbClr val="FF0000">
                  <a:alpha val="49804"/>
                </a:srgbClr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D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00183" y="4361314"/>
            <a:ext cx="16087634" cy="1402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426"/>
              </a:lnSpc>
              <a:spcBef>
                <a:spcPct val="0"/>
              </a:spcBef>
            </a:pPr>
            <a:r>
              <a:rPr lang="en-US" sz="8161" b="1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감사합니다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4472327" y="8972577"/>
            <a:ext cx="3672676" cy="514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>
                    <a:alpha val="49804"/>
                  </a:srgbClr>
                </a:solidFill>
                <a:latin typeface="Noto Sans"/>
                <a:ea typeface="Noto Sans"/>
                <a:cs typeface="Noto Sans"/>
                <a:sym typeface="Noto Sans"/>
              </a:rPr>
              <a:t>20240487 백은비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61</Words>
  <Application>Microsoft Office PowerPoint</Application>
  <PresentationFormat>사용자 지정</PresentationFormat>
  <Paragraphs>25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10" baseType="lpstr">
      <vt:lpstr>Gotham Bold</vt:lpstr>
      <vt:lpstr>Noto Sans</vt:lpstr>
      <vt:lpstr>Arial</vt:lpstr>
      <vt:lpstr>Noto Sans Bold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운동발달이 늦어지는 아이 전문기관 치료과정은?</dc:title>
  <dc:creator>백은비</dc:creator>
  <cp:lastModifiedBy>scjeil2025@gmail.com</cp:lastModifiedBy>
  <cp:revision>2</cp:revision>
  <dcterms:created xsi:type="dcterms:W3CDTF">2006-08-16T00:00:00Z</dcterms:created>
  <dcterms:modified xsi:type="dcterms:W3CDTF">2026-06-06T08:04:38Z</dcterms:modified>
  <dc:identifier>DAHEw_zDGSU</dc:identifier>
</cp:coreProperties>
</file>