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true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</p:sldIdLst>
  <p:sldSz cx="24384000" cy="13716000"/>
  <p:notesSz cx="6858000" cy="9144000"/>
  <p:embeddedFontLst>
    <p:embeddedFont>
      <p:font typeface="LINE Seed Sans TH Regular"/>
      <p:regular r:id="rId10"/>
    </p:embeddedFont>
    <p:embeddedFont>
      <p:font typeface="esamanru OTF Medium"/>
      <p:bold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.fntdata" Type="http://schemas.openxmlformats.org/officeDocument/2006/relationships/font"/><Relationship Id="rId11" Target="fonts/font2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Relationship Id="rId8" Target="../media/image7.png" Type="http://schemas.openxmlformats.org/officeDocument/2006/relationships/image"/><Relationship Id="rId9" Target="../media/image8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17.png" Type="http://schemas.openxmlformats.org/officeDocument/2006/relationships/image"/><Relationship Id="rId2" Target="../media/image9.png" Type="http://schemas.openxmlformats.org/officeDocument/2006/relationships/image"/><Relationship Id="rId3" Target="../media/image10.png" Type="http://schemas.openxmlformats.org/officeDocument/2006/relationships/image"/><Relationship Id="rId4" Target="../media/image11.png" Type="http://schemas.openxmlformats.org/officeDocument/2006/relationships/image"/><Relationship Id="rId5" Target="../media/image12.png" Type="http://schemas.openxmlformats.org/officeDocument/2006/relationships/image"/><Relationship Id="rId6" Target="../media/image13.png" Type="http://schemas.openxmlformats.org/officeDocument/2006/relationships/image"/><Relationship Id="rId7" Target="../media/image14.png" Type="http://schemas.openxmlformats.org/officeDocument/2006/relationships/image"/><Relationship Id="rId8" Target="../media/image15.png" Type="http://schemas.openxmlformats.org/officeDocument/2006/relationships/image"/><Relationship Id="rId9" Target="../media/image16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9.png" Type="http://schemas.openxmlformats.org/officeDocument/2006/relationships/image"/><Relationship Id="rId3" Target="../media/image10.png" Type="http://schemas.openxmlformats.org/officeDocument/2006/relationships/image"/><Relationship Id="rId4" Target="../media/image18.png" Type="http://schemas.openxmlformats.org/officeDocument/2006/relationships/image"/><Relationship Id="rId5" Target="../media/image19.png" Type="http://schemas.openxmlformats.org/officeDocument/2006/relationships/image"/><Relationship Id="rId6" Target="../media/image20.png" Type="http://schemas.openxmlformats.org/officeDocument/2006/relationships/image"/><Relationship Id="rId7" Target="../media/image21.png" Type="http://schemas.openxmlformats.org/officeDocument/2006/relationships/image"/><Relationship Id="rId8" Target="../media/image22.png" Type="http://schemas.openxmlformats.org/officeDocument/2006/relationships/image"/><Relationship Id="rId9" Target="../media/image15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3.png" Type="http://schemas.openxmlformats.org/officeDocument/2006/relationships/image"/><Relationship Id="rId4" Target="../media/image4.png" Type="http://schemas.openxmlformats.org/officeDocument/2006/relationships/image"/><Relationship Id="rId5" Target="../media/image23.png" Type="http://schemas.openxmlformats.org/officeDocument/2006/relationships/image"/><Relationship Id="rId6" Target="../media/image6.png" Type="http://schemas.openxmlformats.org/officeDocument/2006/relationships/image"/><Relationship Id="rId7" Target="../media/image7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>
  <p:cSld>
    <p:bg xmlns:r="http://schemas.openxmlformats.org/officeDocument/2006/relationships">
      <p:bgPr>
        <a:solidFill>
          <a:srgbClr val="ECD89D"/>
        </a:solidFill>
      </p:bgPr>
    </p:bg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name="Picture 2" id="2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1016000" y="1016000"/>
            <a:ext cx="22339300" cy="11684000"/>
          </a:xfrm>
          <a:prstGeom prst="rect">
            <a:avLst/>
          </a:prstGeom>
        </p:spPr>
      </p:pic>
      <p:pic>
        <p:nvPicPr>
          <p:cNvPr name="Picture 3" id="3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7747000" y="7772400"/>
            <a:ext cx="8877300" cy="1308100"/>
          </a:xfrm>
          <a:prstGeom prst="rect">
            <a:avLst/>
          </a:prstGeom>
        </p:spPr>
      </p:pic>
      <p:pic>
        <p:nvPicPr>
          <p:cNvPr name="Picture 4" id="4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 rot="0">
            <a:off x="19977100" y="8242300"/>
            <a:ext cx="2654300" cy="2654300"/>
          </a:xfrm>
          <a:prstGeom prst="rect">
            <a:avLst/>
          </a:prstGeom>
        </p:spPr>
      </p:pic>
      <p:pic>
        <p:nvPicPr>
          <p:cNvPr name="Picture 5" id="5"/>
          <p:cNvPicPr>
            <a:picLocks noChangeAspect="true"/>
          </p:cNvPicPr>
          <p:nvPr/>
        </p:nvPicPr>
        <p:blipFill>
          <a:blip r:embed="rId5"/>
          <a:stretch>
            <a:fillRect/>
          </a:stretch>
        </p:blipFill>
        <p:spPr>
          <a:xfrm rot="0">
            <a:off x="18580100" y="10515600"/>
            <a:ext cx="1206500" cy="1320800"/>
          </a:xfrm>
          <a:prstGeom prst="rect">
            <a:avLst/>
          </a:prstGeom>
        </p:spPr>
      </p:pic>
      <p:pic>
        <p:nvPicPr>
          <p:cNvPr name="Picture 6" id="6"/>
          <p:cNvPicPr>
            <a:picLocks noChangeAspect="true"/>
          </p:cNvPicPr>
          <p:nvPr/>
        </p:nvPicPr>
        <p:blipFill>
          <a:blip r:embed="rId6"/>
          <a:stretch>
            <a:fillRect/>
          </a:stretch>
        </p:blipFill>
        <p:spPr>
          <a:xfrm rot="0">
            <a:off x="16192500" y="10045700"/>
            <a:ext cx="1511300" cy="1498600"/>
          </a:xfrm>
          <a:prstGeom prst="rect">
            <a:avLst/>
          </a:prstGeom>
        </p:spPr>
      </p:pic>
      <p:pic>
        <p:nvPicPr>
          <p:cNvPr name="Picture 7" id="7"/>
          <p:cNvPicPr>
            <a:picLocks noChangeAspect="true"/>
          </p:cNvPicPr>
          <p:nvPr/>
        </p:nvPicPr>
        <p:blipFill>
          <a:blip r:embed="rId7"/>
          <a:stretch>
            <a:fillRect/>
          </a:stretch>
        </p:blipFill>
        <p:spPr>
          <a:xfrm rot="0">
            <a:off x="4343400" y="10045700"/>
            <a:ext cx="1574800" cy="1663700"/>
          </a:xfrm>
          <a:prstGeom prst="rect">
            <a:avLst/>
          </a:prstGeom>
        </p:spPr>
      </p:pic>
      <p:pic>
        <p:nvPicPr>
          <p:cNvPr name="Picture 8" id="8"/>
          <p:cNvPicPr>
            <a:picLocks noChangeAspect="true"/>
          </p:cNvPicPr>
          <p:nvPr/>
        </p:nvPicPr>
        <p:blipFill>
          <a:blip r:embed="rId8"/>
          <a:stretch>
            <a:fillRect/>
          </a:stretch>
        </p:blipFill>
        <p:spPr>
          <a:xfrm rot="0">
            <a:off x="2374900" y="8686800"/>
            <a:ext cx="1587500" cy="1727200"/>
          </a:xfrm>
          <a:prstGeom prst="rect">
            <a:avLst/>
          </a:prstGeom>
        </p:spPr>
      </p:pic>
      <p:sp>
        <p:nvSpPr>
          <p:cNvPr name="TextBox 9" id="9"/>
          <p:cNvSpPr txBox="true"/>
          <p:nvPr/>
        </p:nvSpPr>
        <p:spPr>
          <a:xfrm rot="0">
            <a:off x="3492500" y="5080000"/>
            <a:ext cx="17437100" cy="2476500"/>
          </a:xfrm>
          <a:prstGeom prst="rect">
            <a:avLst/>
          </a:prstGeom>
        </p:spPr>
        <p:txBody>
          <a:bodyPr anchor="ctr" rtlCol="false" lIns="0" tIns="177005" rIns="0" bIns="177005"/>
          <a:lstStyle/>
          <a:p>
            <a:pPr algn="ctr" lvl="0">
              <a:lnSpc>
                <a:spcPct val="99600"/>
              </a:lnSpc>
            </a:pPr>
            <a:r>
              <a:rPr lang="en-US" sz="13937" b="false" i="false" u="none" strike="noStrike" spc="-700">
                <a:solidFill>
                  <a:srgbClr val="AFBB8F"/>
                </a:solidFill>
                <a:latin typeface="esamanru OTF Medium"/>
                <a:ea typeface="esamanru OTF Medium"/>
                <a:cs typeface="esamanru OTF Medium"/>
              </a:rPr>
              <a:t>촉감에 예민한 아이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8229600" y="7988300"/>
            <a:ext cx="7924800" cy="927100"/>
          </a:xfrm>
          <a:prstGeom prst="rect">
            <a:avLst/>
          </a:prstGeom>
        </p:spPr>
        <p:txBody>
          <a:bodyPr anchor="ctr" rtlCol="false" lIns="0" tIns="66261" rIns="0" bIns="66261"/>
          <a:lstStyle/>
          <a:p>
            <a:pPr algn="ctr" lvl="0">
              <a:lnSpc>
                <a:spcPct val="99600"/>
              </a:lnSpc>
            </a:pPr>
            <a:r>
              <a:rPr lang="en-US" sz="5217" b="false" i="false" u="none" strike="noStrike" spc="-300">
                <a:solidFill>
                  <a:srgbClr val="AFBB8F"/>
                </a:solidFill>
                <a:latin typeface="ONE Mobile Title OTF"/>
                <a:ea typeface="ONE Mobile Title OTF"/>
                <a:cs typeface="ONE Mobile Title OTF"/>
              </a:rPr>
              <a:t>20260225방송분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0858500" y="10629900"/>
            <a:ext cx="2654300" cy="495300"/>
          </a:xfrm>
          <a:prstGeom prst="rect">
            <a:avLst/>
          </a:prstGeom>
        </p:spPr>
        <p:txBody>
          <a:bodyPr anchor="ctr" rtlCol="false" lIns="0" tIns="35465" rIns="0" bIns="35465"/>
          <a:lstStyle/>
          <a:p>
            <a:pPr algn="ctr" lvl="0">
              <a:lnSpc>
                <a:spcPct val="99600"/>
              </a:lnSpc>
            </a:pPr>
            <a:r>
              <a:rPr lang="en-US" sz="2792" b="false" i="false" u="none" strike="noStrike" spc="-100">
                <a:solidFill>
                  <a:srgbClr val="AFBB8F"/>
                </a:solidFill>
                <a:latin typeface="ONE Mobile OTF Bold"/>
                <a:ea typeface="ONE Mobile OTF Bold"/>
                <a:cs typeface="ONE Mobile OTF Bold"/>
              </a:rPr>
              <a:t>발표자 : 김민선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9347200" y="4089400"/>
            <a:ext cx="5689600" cy="558800"/>
          </a:xfrm>
          <a:prstGeom prst="rect">
            <a:avLst/>
          </a:prstGeom>
        </p:spPr>
        <p:txBody>
          <a:bodyPr anchor="ctr" rtlCol="false" lIns="0" tIns="30096" rIns="0" bIns="30096"/>
          <a:lstStyle/>
          <a:p>
            <a:pPr algn="ctr" lvl="0">
              <a:lnSpc>
                <a:spcPct val="102089"/>
              </a:lnSpc>
            </a:pPr>
            <a:r>
              <a:rPr lang="en-US" sz="2788" b="true" i="false" u="none" strike="noStrike" spc="400" cap="all">
                <a:solidFill>
                  <a:srgbClr val="ECD89D"/>
                </a:solidFill>
                <a:latin typeface="LINE Seed Sans TH Regular"/>
                <a:ea typeface="LINE Seed Sans TH Regular"/>
                <a:cs typeface="LINE Seed Sans TH Regular"/>
              </a:rPr>
              <a:t>presentation</a:t>
            </a:r>
          </a:p>
        </p:txBody>
      </p:sp>
      <p:pic>
        <p:nvPicPr>
          <p:cNvPr name="Picture 13" id="13"/>
          <p:cNvPicPr>
            <a:picLocks noChangeAspect="true"/>
          </p:cNvPicPr>
          <p:nvPr/>
        </p:nvPicPr>
        <p:blipFill>
          <a:blip r:embed="rId9"/>
          <a:stretch>
            <a:fillRect/>
          </a:stretch>
        </p:blipFill>
        <p:spPr>
          <a:xfrm rot="0">
            <a:off x="6565900" y="9702800"/>
            <a:ext cx="1625600" cy="16256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>
  <p:cSld>
    <p:bg xmlns:r="http://schemas.openxmlformats.org/officeDocument/2006/relationships">
      <p:bgPr>
        <a:solidFill>
          <a:srgbClr val="ECD89D"/>
        </a:solidFill>
      </p:bgPr>
    </p:bg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name="Picture 2" id="2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1016000" y="1219200"/>
            <a:ext cx="22339300" cy="2336800"/>
          </a:xfrm>
          <a:prstGeom prst="rect">
            <a:avLst/>
          </a:prstGeom>
        </p:spPr>
      </p:pic>
      <p:pic>
        <p:nvPicPr>
          <p:cNvPr name="Picture 3" id="3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1016000" y="3556000"/>
            <a:ext cx="22339300" cy="9232900"/>
          </a:xfrm>
          <a:prstGeom prst="rect">
            <a:avLst/>
          </a:prstGeom>
        </p:spPr>
      </p:pic>
      <p:pic>
        <p:nvPicPr>
          <p:cNvPr name="Picture 4" id="4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11671300" y="6426200"/>
            <a:ext cx="1092200" cy="25400"/>
          </a:xfrm>
          <a:prstGeom prst="rect">
            <a:avLst/>
          </a:prstGeom>
        </p:spPr>
      </p:pic>
      <p:pic>
        <p:nvPicPr>
          <p:cNvPr name="Picture 5" id="5"/>
          <p:cNvPicPr>
            <a:picLocks noChangeAspect="true"/>
          </p:cNvPicPr>
          <p:nvPr/>
        </p:nvPicPr>
        <p:blipFill>
          <a:blip r:embed="rId5"/>
          <a:stretch>
            <a:fillRect/>
          </a:stretch>
        </p:blipFill>
        <p:spPr>
          <a:xfrm rot="5400000">
            <a:off x="11341100" y="3022600"/>
            <a:ext cx="1689100" cy="3860800"/>
          </a:xfrm>
          <a:prstGeom prst="rect">
            <a:avLst/>
          </a:prstGeom>
        </p:spPr>
      </p:pic>
      <p:pic>
        <p:nvPicPr>
          <p:cNvPr name="Picture 6" id="6"/>
          <p:cNvPicPr>
            <a:picLocks noChangeAspect="true"/>
          </p:cNvPicPr>
          <p:nvPr/>
        </p:nvPicPr>
        <p:blipFill>
          <a:blip r:embed="rId6"/>
          <a:stretch>
            <a:fillRect/>
          </a:stretch>
        </p:blipFill>
        <p:spPr>
          <a:xfrm rot="0">
            <a:off x="2717800" y="6985000"/>
            <a:ext cx="19431000" cy="5562600"/>
          </a:xfrm>
          <a:prstGeom prst="rect">
            <a:avLst/>
          </a:prstGeom>
        </p:spPr>
      </p:pic>
      <p:sp>
        <p:nvSpPr>
          <p:cNvPr name="TextBox 7" id="7"/>
          <p:cNvSpPr txBox="true"/>
          <p:nvPr/>
        </p:nvSpPr>
        <p:spPr>
          <a:xfrm rot="0">
            <a:off x="8801100" y="1981200"/>
            <a:ext cx="6794500" cy="927100"/>
          </a:xfrm>
          <a:prstGeom prst="rect">
            <a:avLst/>
          </a:prstGeom>
        </p:spPr>
        <p:txBody>
          <a:bodyPr anchor="ctr" rtlCol="false" lIns="0" tIns="66261" rIns="0" bIns="66261"/>
          <a:lstStyle/>
          <a:p>
            <a:pPr algn="ctr" lvl="0">
              <a:lnSpc>
                <a:spcPct val="99600"/>
              </a:lnSpc>
            </a:pPr>
            <a:r>
              <a:rPr lang="en-US" sz="5217" b="false" i="false" u="none" strike="noStrike" spc="-300">
                <a:solidFill>
                  <a:srgbClr val="D6B2B1"/>
                </a:solidFill>
                <a:latin typeface="ONE Mobile Title OTF"/>
                <a:ea typeface="ONE Mobile Title OTF"/>
                <a:cs typeface="ONE Mobile Title OTF"/>
              </a:rPr>
              <a:t>행동 원인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0947400" y="4470400"/>
            <a:ext cx="2476500" cy="1104900"/>
          </a:xfrm>
          <a:prstGeom prst="rect">
            <a:avLst/>
          </a:prstGeom>
        </p:spPr>
        <p:txBody>
          <a:bodyPr anchor="ctr" rtlCol="false" lIns="0" tIns="42416" rIns="0" bIns="42416"/>
          <a:lstStyle/>
          <a:p>
            <a:pPr algn="ctr" lvl="0">
              <a:lnSpc>
                <a:spcPct val="99600"/>
              </a:lnSpc>
            </a:pPr>
            <a:r>
              <a:rPr lang="en-US" sz="3339" b="false" i="false" u="none" strike="noStrike" spc="-200">
                <a:solidFill>
                  <a:srgbClr val="FFFFFF"/>
                </a:solidFill>
                <a:latin typeface="ONE Mobile Title OTF"/>
                <a:ea typeface="ONE Mobile Title OTF"/>
                <a:cs typeface="ONE Mobile Title OTF"/>
              </a:rPr>
              <a:t>감각 처리의 어려움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10833100" y="9829800"/>
            <a:ext cx="2476500" cy="596900"/>
          </a:xfrm>
          <a:prstGeom prst="rect">
            <a:avLst/>
          </a:prstGeom>
        </p:spPr>
        <p:txBody>
          <a:bodyPr anchor="ctr" rtlCol="false" lIns="0" tIns="42416" rIns="0" bIns="42416"/>
          <a:lstStyle/>
          <a:p>
            <a:pPr algn="ctr" lvl="0">
              <a:lnSpc>
                <a:spcPct val="99600"/>
              </a:lnSpc>
            </a:pPr>
            <a:r>
              <a:rPr lang="en-US" sz="3339" b="false" i="false" u="none" strike="noStrike" spc="-200">
                <a:solidFill>
                  <a:srgbClr val="FFFFFF"/>
                </a:solidFill>
                <a:latin typeface="ONE Mobile Title OTF"/>
                <a:ea typeface="ONE Mobile Title OTF"/>
                <a:cs typeface="ONE Mobile Title OTF"/>
              </a:rPr>
              <a:t>발달적 이점</a:t>
            </a:r>
          </a:p>
        </p:txBody>
      </p:sp>
      <p:pic>
        <p:nvPicPr>
          <p:cNvPr name="Picture 10" id="10"/>
          <p:cNvPicPr>
            <a:picLocks noChangeAspect="true"/>
          </p:cNvPicPr>
          <p:nvPr/>
        </p:nvPicPr>
        <p:blipFill>
          <a:blip r:embed="rId7"/>
          <a:stretch>
            <a:fillRect/>
          </a:stretch>
        </p:blipFill>
        <p:spPr>
          <a:xfrm rot="0">
            <a:off x="1892300" y="2209800"/>
            <a:ext cx="2247900" cy="2247900"/>
          </a:xfrm>
          <a:prstGeom prst="rect">
            <a:avLst/>
          </a:prstGeom>
        </p:spPr>
      </p:pic>
      <p:pic>
        <p:nvPicPr>
          <p:cNvPr name="Picture 11" id="11"/>
          <p:cNvPicPr>
            <a:picLocks noChangeAspect="true"/>
          </p:cNvPicPr>
          <p:nvPr/>
        </p:nvPicPr>
        <p:blipFill>
          <a:blip r:embed="rId8"/>
          <a:stretch>
            <a:fillRect/>
          </a:stretch>
        </p:blipFill>
        <p:spPr>
          <a:xfrm rot="0">
            <a:off x="20561300" y="4368800"/>
            <a:ext cx="1587500" cy="1727200"/>
          </a:xfrm>
          <a:prstGeom prst="rect">
            <a:avLst/>
          </a:prstGeom>
        </p:spPr>
      </p:pic>
      <p:pic>
        <p:nvPicPr>
          <p:cNvPr name="Picture 12" id="12"/>
          <p:cNvPicPr>
            <a:picLocks noChangeAspect="true"/>
          </p:cNvPicPr>
          <p:nvPr/>
        </p:nvPicPr>
        <p:blipFill>
          <a:blip r:embed="rId9"/>
          <a:stretch>
            <a:fillRect/>
          </a:stretch>
        </p:blipFill>
        <p:spPr>
          <a:xfrm rot="5400000">
            <a:off x="3543300" y="8470900"/>
            <a:ext cx="596900" cy="596900"/>
          </a:xfrm>
          <a:prstGeom prst="rect">
            <a:avLst/>
          </a:prstGeom>
        </p:spPr>
      </p:pic>
      <p:sp>
        <p:nvSpPr>
          <p:cNvPr name="TextBox 13" id="13"/>
          <p:cNvSpPr txBox="true"/>
          <p:nvPr/>
        </p:nvSpPr>
        <p:spPr>
          <a:xfrm rot="0">
            <a:off x="4838700" y="8369300"/>
            <a:ext cx="15646400" cy="1193800"/>
          </a:xfrm>
          <a:prstGeom prst="rect">
            <a:avLst/>
          </a:prstGeom>
        </p:spPr>
        <p:txBody>
          <a:bodyPr anchor="ctr" rtlCol="false" lIns="0" tIns="34833" rIns="0" bIns="34833"/>
          <a:lstStyle/>
          <a:p>
            <a:pPr algn="l" lvl="0">
              <a:lnSpc>
                <a:spcPct val="99600"/>
              </a:lnSpc>
            </a:pPr>
            <a:r>
              <a:rPr lang="en-US" sz="3986" b="false" i="false" u="none" strike="noStrike" spc="-300">
                <a:solidFill>
                  <a:srgbClr val="333333"/>
                </a:solidFill>
                <a:latin typeface="ONE Mobile OTF Bold"/>
                <a:ea typeface="ONE Mobile OTF Bold"/>
                <a:cs typeface="ONE Mobile OTF Bold"/>
              </a:rPr>
              <a:t>감각 방어 : 촉각, 청각, 시각, 미각, 후각 등 여러 감각에서 과민한 반응이 나타나는 현상</a:t>
            </a:r>
          </a:p>
        </p:txBody>
      </p:sp>
      <p:pic>
        <p:nvPicPr>
          <p:cNvPr name="Picture 14" id="14"/>
          <p:cNvPicPr>
            <a:picLocks noChangeAspect="true"/>
          </p:cNvPicPr>
          <p:nvPr/>
        </p:nvPicPr>
        <p:blipFill>
          <a:blip r:embed="rId10"/>
          <a:stretch>
            <a:fillRect/>
          </a:stretch>
        </p:blipFill>
        <p:spPr>
          <a:xfrm rot="5400000">
            <a:off x="3543300" y="10680700"/>
            <a:ext cx="596900" cy="596900"/>
          </a:xfrm>
          <a:prstGeom prst="rect">
            <a:avLst/>
          </a:prstGeom>
        </p:spPr>
      </p:pic>
      <p:sp>
        <p:nvSpPr>
          <p:cNvPr name="TextBox 15" id="15"/>
          <p:cNvSpPr txBox="true"/>
          <p:nvPr/>
        </p:nvSpPr>
        <p:spPr>
          <a:xfrm rot="0">
            <a:off x="4838700" y="10731500"/>
            <a:ext cx="15646400" cy="711200"/>
          </a:xfrm>
          <a:prstGeom prst="rect">
            <a:avLst/>
          </a:prstGeom>
        </p:spPr>
        <p:txBody>
          <a:bodyPr anchor="ctr" rtlCol="false" lIns="0" tIns="34833" rIns="0" bIns="34833"/>
          <a:lstStyle/>
          <a:p>
            <a:pPr algn="l" lvl="0">
              <a:lnSpc>
                <a:spcPct val="99600"/>
              </a:lnSpc>
            </a:pPr>
            <a:r>
              <a:rPr lang="en-US" sz="3986" b="false" i="false" u="none" strike="noStrike" spc="-300">
                <a:solidFill>
                  <a:srgbClr val="333333"/>
                </a:solidFill>
                <a:latin typeface="ONE Mobile OTF Bold"/>
                <a:ea typeface="ONE Mobile OTF Bold"/>
                <a:cs typeface="ONE Mobile OTF Bold"/>
              </a:rPr>
              <a:t>아동이 감각에 지나치게 과잉 또는 과소 반응할 경우 발생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>
  <p:cSld>
    <p:bg xmlns:r="http://schemas.openxmlformats.org/officeDocument/2006/relationships">
      <p:bgPr>
        <a:solidFill>
          <a:srgbClr val="ECD89D"/>
        </a:solidFill>
      </p:bgPr>
    </p:bg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name="Picture 2" id="2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1016000" y="1219200"/>
            <a:ext cx="22339300" cy="2336800"/>
          </a:xfrm>
          <a:prstGeom prst="rect">
            <a:avLst/>
          </a:prstGeom>
        </p:spPr>
      </p:pic>
      <p:pic>
        <p:nvPicPr>
          <p:cNvPr name="Picture 3" id="3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1016000" y="3556000"/>
            <a:ext cx="22339300" cy="9232900"/>
          </a:xfrm>
          <a:prstGeom prst="rect">
            <a:avLst/>
          </a:prstGeom>
        </p:spPr>
      </p:pic>
      <p:pic>
        <p:nvPicPr>
          <p:cNvPr name="Picture 4" id="4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2095500" y="4445000"/>
            <a:ext cx="1054100" cy="1041400"/>
          </a:xfrm>
          <a:prstGeom prst="rect">
            <a:avLst/>
          </a:prstGeom>
        </p:spPr>
      </p:pic>
      <p:pic>
        <p:nvPicPr>
          <p:cNvPr name="Picture 5" id="5"/>
          <p:cNvPicPr>
            <a:picLocks noChangeAspect="true"/>
          </p:cNvPicPr>
          <p:nvPr/>
        </p:nvPicPr>
        <p:blipFill>
          <a:blip r:embed="rId5"/>
          <a:stretch>
            <a:fillRect/>
          </a:stretch>
        </p:blipFill>
        <p:spPr>
          <a:xfrm rot="0">
            <a:off x="2362200" y="6197600"/>
            <a:ext cx="18592800" cy="12700"/>
          </a:xfrm>
          <a:prstGeom prst="rect">
            <a:avLst/>
          </a:prstGeom>
        </p:spPr>
      </p:pic>
      <p:pic>
        <p:nvPicPr>
          <p:cNvPr name="Picture 6" id="6"/>
          <p:cNvPicPr>
            <a:picLocks noChangeAspect="true"/>
          </p:cNvPicPr>
          <p:nvPr/>
        </p:nvPicPr>
        <p:blipFill>
          <a:blip r:embed="rId6"/>
          <a:stretch>
            <a:fillRect/>
          </a:stretch>
        </p:blipFill>
        <p:spPr>
          <a:xfrm rot="5400000">
            <a:off x="2095500" y="6921500"/>
            <a:ext cx="1054100" cy="1041400"/>
          </a:xfrm>
          <a:prstGeom prst="rect">
            <a:avLst/>
          </a:prstGeom>
        </p:spPr>
      </p:pic>
      <p:pic>
        <p:nvPicPr>
          <p:cNvPr name="Picture 7" id="7"/>
          <p:cNvPicPr>
            <a:picLocks noChangeAspect="true"/>
          </p:cNvPicPr>
          <p:nvPr/>
        </p:nvPicPr>
        <p:blipFill>
          <a:blip r:embed="rId5"/>
          <a:stretch>
            <a:fillRect/>
          </a:stretch>
        </p:blipFill>
        <p:spPr>
          <a:xfrm rot="0">
            <a:off x="2362200" y="8521700"/>
            <a:ext cx="18592800" cy="12700"/>
          </a:xfrm>
          <a:prstGeom prst="rect">
            <a:avLst/>
          </a:prstGeom>
        </p:spPr>
      </p:pic>
      <p:pic>
        <p:nvPicPr>
          <p:cNvPr name="Picture 8" id="8"/>
          <p:cNvPicPr>
            <a:picLocks noChangeAspect="true"/>
          </p:cNvPicPr>
          <p:nvPr/>
        </p:nvPicPr>
        <p:blipFill>
          <a:blip r:embed="rId7"/>
          <a:stretch>
            <a:fillRect/>
          </a:stretch>
        </p:blipFill>
        <p:spPr>
          <a:xfrm rot="5400000">
            <a:off x="2095500" y="9639300"/>
            <a:ext cx="1054100" cy="1041400"/>
          </a:xfrm>
          <a:prstGeom prst="rect">
            <a:avLst/>
          </a:prstGeom>
        </p:spPr>
      </p:pic>
      <p:pic>
        <p:nvPicPr>
          <p:cNvPr name="Picture 9" id="9"/>
          <p:cNvPicPr>
            <a:picLocks noChangeAspect="true"/>
          </p:cNvPicPr>
          <p:nvPr/>
        </p:nvPicPr>
        <p:blipFill>
          <a:blip r:embed="rId5"/>
          <a:stretch>
            <a:fillRect/>
          </a:stretch>
        </p:blipFill>
        <p:spPr>
          <a:xfrm rot="0">
            <a:off x="2362200" y="11417300"/>
            <a:ext cx="18592800" cy="12700"/>
          </a:xfrm>
          <a:prstGeom prst="rect">
            <a:avLst/>
          </a:prstGeom>
        </p:spPr>
      </p:pic>
      <p:pic>
        <p:nvPicPr>
          <p:cNvPr name="Picture 10" id="10"/>
          <p:cNvPicPr>
            <a:picLocks noChangeAspect="true"/>
          </p:cNvPicPr>
          <p:nvPr/>
        </p:nvPicPr>
        <p:blipFill>
          <a:blip r:embed="rId8"/>
          <a:stretch>
            <a:fillRect/>
          </a:stretch>
        </p:blipFill>
        <p:spPr>
          <a:xfrm rot="0">
            <a:off x="19710400" y="10515600"/>
            <a:ext cx="1574800" cy="1663700"/>
          </a:xfrm>
          <a:prstGeom prst="rect">
            <a:avLst/>
          </a:prstGeom>
        </p:spPr>
      </p:pic>
      <p:pic>
        <p:nvPicPr>
          <p:cNvPr name="Picture 11" id="11"/>
          <p:cNvPicPr>
            <a:picLocks noChangeAspect="true"/>
          </p:cNvPicPr>
          <p:nvPr/>
        </p:nvPicPr>
        <p:blipFill>
          <a:blip r:embed="rId9"/>
          <a:stretch>
            <a:fillRect/>
          </a:stretch>
        </p:blipFill>
        <p:spPr>
          <a:xfrm rot="0">
            <a:off x="21196300" y="8559800"/>
            <a:ext cx="1587500" cy="1727200"/>
          </a:xfrm>
          <a:prstGeom prst="rect">
            <a:avLst/>
          </a:prstGeom>
        </p:spPr>
      </p:pic>
      <p:sp>
        <p:nvSpPr>
          <p:cNvPr name="TextBox 12" id="12"/>
          <p:cNvSpPr txBox="true"/>
          <p:nvPr/>
        </p:nvSpPr>
        <p:spPr>
          <a:xfrm rot="0">
            <a:off x="10071100" y="1981200"/>
            <a:ext cx="4241800" cy="927100"/>
          </a:xfrm>
          <a:prstGeom prst="rect">
            <a:avLst/>
          </a:prstGeom>
        </p:spPr>
        <p:txBody>
          <a:bodyPr anchor="ctr" rtlCol="false" lIns="0" tIns="66261" rIns="0" bIns="66261"/>
          <a:lstStyle/>
          <a:p>
            <a:pPr algn="ctr" lvl="0">
              <a:lnSpc>
                <a:spcPct val="99600"/>
              </a:lnSpc>
            </a:pPr>
            <a:r>
              <a:rPr lang="en-US" sz="5217" b="false" i="false" u="none" strike="noStrike" spc="-300">
                <a:solidFill>
                  <a:srgbClr val="D6B2B1"/>
                </a:solidFill>
                <a:latin typeface="ONE Mobile Title OTF"/>
                <a:ea typeface="ONE Mobile Title OTF"/>
                <a:cs typeface="ONE Mobile Title OTF"/>
              </a:rPr>
              <a:t>대응 방법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4521200" y="4597400"/>
            <a:ext cx="15697200" cy="736600"/>
          </a:xfrm>
          <a:prstGeom prst="rect">
            <a:avLst/>
          </a:prstGeom>
        </p:spPr>
        <p:txBody>
          <a:bodyPr anchor="ctr" rtlCol="false" lIns="0" tIns="52801" rIns="0" bIns="52801"/>
          <a:lstStyle/>
          <a:p>
            <a:pPr algn="l" lvl="0">
              <a:lnSpc>
                <a:spcPct val="99600"/>
              </a:lnSpc>
            </a:pPr>
            <a:r>
              <a:rPr lang="en-US" sz="4157" b="false" i="false" u="none" strike="noStrike" spc="-200">
                <a:solidFill>
                  <a:srgbClr val="333333"/>
                </a:solidFill>
                <a:latin typeface="ONE Mobile Title OTF"/>
                <a:ea typeface="ONE Mobile Title OTF"/>
                <a:cs typeface="ONE Mobile Title OTF"/>
              </a:rPr>
              <a:t>미리 예고하고 루틴을 제공하여 예측 가능하도록 도움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4521200" y="7073900"/>
            <a:ext cx="14185900" cy="736600"/>
          </a:xfrm>
          <a:prstGeom prst="rect">
            <a:avLst/>
          </a:prstGeom>
        </p:spPr>
        <p:txBody>
          <a:bodyPr anchor="ctr" rtlCol="false" lIns="0" tIns="52801" rIns="0" bIns="52801"/>
          <a:lstStyle/>
          <a:p>
            <a:pPr algn="l" lvl="0">
              <a:lnSpc>
                <a:spcPct val="99600"/>
              </a:lnSpc>
            </a:pPr>
            <a:r>
              <a:rPr lang="en-US" sz="4157" b="false" i="false" u="none" strike="noStrike" spc="-200">
                <a:solidFill>
                  <a:srgbClr val="333333"/>
                </a:solidFill>
                <a:latin typeface="ONE Mobile Title OTF"/>
                <a:ea typeface="ONE Mobile Title OTF"/>
                <a:cs typeface="ONE Mobile Title OTF"/>
              </a:rPr>
              <a:t>감각 자극에 조금씩 노출되도록 하여 익숙해지게 도움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4521200" y="9728200"/>
            <a:ext cx="13716000" cy="736600"/>
          </a:xfrm>
          <a:prstGeom prst="rect">
            <a:avLst/>
          </a:prstGeom>
        </p:spPr>
        <p:txBody>
          <a:bodyPr anchor="ctr" rtlCol="false" lIns="0" tIns="52801" rIns="0" bIns="52801"/>
          <a:lstStyle/>
          <a:p>
            <a:pPr algn="l" lvl="0">
              <a:lnSpc>
                <a:spcPct val="99600"/>
              </a:lnSpc>
            </a:pPr>
            <a:r>
              <a:rPr lang="en-US" sz="4157" b="false" i="false" u="none" strike="noStrike" spc="-200">
                <a:solidFill>
                  <a:srgbClr val="333333"/>
                </a:solidFill>
                <a:latin typeface="ONE Mobile Title OTF"/>
                <a:ea typeface="ONE Mobile Title OTF"/>
                <a:cs typeface="ONE Mobile Title OTF"/>
              </a:rPr>
              <a:t>감각 처리 장애가 의심될 경우, 전문기관에서 진단과 치료 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>
  <p:cSld>
    <p:bg xmlns:r="http://schemas.openxmlformats.org/officeDocument/2006/relationships">
      <p:bgPr>
        <a:solidFill>
          <a:srgbClr val="ECD89D"/>
        </a:solidFill>
      </p:bgPr>
    </p:bg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name="Picture 2" id="2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1016000" y="1016000"/>
            <a:ext cx="22339300" cy="11684000"/>
          </a:xfrm>
          <a:prstGeom prst="rect">
            <a:avLst/>
          </a:prstGeom>
        </p:spPr>
      </p:pic>
      <p:pic>
        <p:nvPicPr>
          <p:cNvPr name="Picture 3" id="3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19977100" y="8242300"/>
            <a:ext cx="2654300" cy="2654300"/>
          </a:xfrm>
          <a:prstGeom prst="rect">
            <a:avLst/>
          </a:prstGeom>
        </p:spPr>
      </p:pic>
      <p:pic>
        <p:nvPicPr>
          <p:cNvPr name="Picture 4" id="4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 rot="0">
            <a:off x="18580100" y="10515600"/>
            <a:ext cx="1206500" cy="1320800"/>
          </a:xfrm>
          <a:prstGeom prst="rect">
            <a:avLst/>
          </a:prstGeom>
        </p:spPr>
      </p:pic>
      <p:pic>
        <p:nvPicPr>
          <p:cNvPr name="Picture 5" id="5"/>
          <p:cNvPicPr>
            <a:picLocks noChangeAspect="true"/>
          </p:cNvPicPr>
          <p:nvPr/>
        </p:nvPicPr>
        <p:blipFill>
          <a:blip r:embed="rId5"/>
          <a:stretch>
            <a:fillRect/>
          </a:stretch>
        </p:blipFill>
        <p:spPr>
          <a:xfrm rot="0">
            <a:off x="16192500" y="10045700"/>
            <a:ext cx="1511300" cy="1498600"/>
          </a:xfrm>
          <a:prstGeom prst="rect">
            <a:avLst/>
          </a:prstGeom>
        </p:spPr>
      </p:pic>
      <p:pic>
        <p:nvPicPr>
          <p:cNvPr name="Picture 6" id="6"/>
          <p:cNvPicPr>
            <a:picLocks noChangeAspect="true"/>
          </p:cNvPicPr>
          <p:nvPr/>
        </p:nvPicPr>
        <p:blipFill>
          <a:blip r:embed="rId6"/>
          <a:stretch>
            <a:fillRect/>
          </a:stretch>
        </p:blipFill>
        <p:spPr>
          <a:xfrm rot="0">
            <a:off x="4343400" y="10045700"/>
            <a:ext cx="1574800" cy="1663700"/>
          </a:xfrm>
          <a:prstGeom prst="rect">
            <a:avLst/>
          </a:prstGeom>
        </p:spPr>
      </p:pic>
      <p:pic>
        <p:nvPicPr>
          <p:cNvPr name="Picture 7" id="7"/>
          <p:cNvPicPr>
            <a:picLocks noChangeAspect="true"/>
          </p:cNvPicPr>
          <p:nvPr/>
        </p:nvPicPr>
        <p:blipFill>
          <a:blip r:embed="rId7"/>
          <a:stretch>
            <a:fillRect/>
          </a:stretch>
        </p:blipFill>
        <p:spPr>
          <a:xfrm rot="0">
            <a:off x="2374900" y="8686800"/>
            <a:ext cx="1587500" cy="1727200"/>
          </a:xfrm>
          <a:prstGeom prst="rect">
            <a:avLst/>
          </a:prstGeom>
        </p:spPr>
      </p:pic>
      <p:sp>
        <p:nvSpPr>
          <p:cNvPr name="TextBox 8" id="8"/>
          <p:cNvSpPr txBox="true"/>
          <p:nvPr/>
        </p:nvSpPr>
        <p:spPr>
          <a:xfrm rot="0">
            <a:off x="3479800" y="5499100"/>
            <a:ext cx="17475200" cy="2641600"/>
          </a:xfrm>
          <a:prstGeom prst="rect">
            <a:avLst/>
          </a:prstGeom>
        </p:spPr>
        <p:txBody>
          <a:bodyPr anchor="ctr" rtlCol="false" lIns="0" tIns="188858" rIns="0" bIns="188858"/>
          <a:lstStyle/>
          <a:p>
            <a:pPr algn="ctr" lvl="0">
              <a:lnSpc>
                <a:spcPct val="99600"/>
              </a:lnSpc>
            </a:pPr>
            <a:r>
              <a:rPr lang="en-US" sz="14870" b="false" i="false" u="none" strike="noStrike" spc="-100">
                <a:solidFill>
                  <a:srgbClr val="AFBB8F"/>
                </a:solidFill>
                <a:latin typeface="esamanru OTF Medium"/>
                <a:ea typeface="esamanru OTF Medium"/>
                <a:cs typeface="esamanru OTF Medium"/>
              </a:rPr>
              <a:t>감사</a:t>
            </a:r>
            <a:r>
              <a:rPr lang="en-US" sz="14870" b="false" i="false" u="none" strike="noStrike" spc="-800">
                <a:solidFill>
                  <a:srgbClr val="231815"/>
                </a:solidFill>
                <a:latin typeface="esamanru OTF Medium"/>
                <a:ea typeface="esamanru OTF Medium"/>
                <a:cs typeface="esamanru OTF Medium"/>
              </a:rPr>
              <a:t> </a:t>
            </a:r>
            <a:r>
              <a:rPr lang="en-US" sz="14870" b="false" i="false" u="none" strike="noStrike" spc="-800">
                <a:solidFill>
                  <a:srgbClr val="EED690"/>
                </a:solidFill>
                <a:latin typeface="esamanru OTF Medium"/>
                <a:ea typeface="esamanru OTF Medium"/>
                <a:cs typeface="esamanru OTF Medium"/>
              </a:rPr>
              <a:t>합니다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9334500" y="4533900"/>
            <a:ext cx="5702300" cy="698500"/>
          </a:xfrm>
          <a:prstGeom prst="rect">
            <a:avLst/>
          </a:prstGeom>
        </p:spPr>
        <p:txBody>
          <a:bodyPr anchor="ctr" rtlCol="false" lIns="0" tIns="35853" rIns="0" bIns="35853"/>
          <a:lstStyle/>
          <a:p>
            <a:pPr algn="ctr" lvl="0">
              <a:lnSpc>
                <a:spcPct val="102089"/>
              </a:lnSpc>
            </a:pPr>
            <a:r>
              <a:rPr lang="en-US" sz="3321" b="true" i="false" u="none" strike="noStrike" spc="300" cap="all">
                <a:solidFill>
                  <a:srgbClr val="ECD89D"/>
                </a:solidFill>
                <a:latin typeface="LINE Seed Sans TH Regular"/>
                <a:ea typeface="LINE Seed Sans TH Regular"/>
                <a:cs typeface="LINE Seed Sans TH Regular"/>
              </a:rPr>
              <a:t>thank you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terms:modified xsi:type="dcterms:W3CDTF">2011-08-01T06:04:30Z</dcterms:modified>
  <cp:revision>1</cp:revision>
</cp:coreProperties>
</file>