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0392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548640" y="-548640"/>
            <a:ext cx="2286000" cy="2286000"/>
          </a:xfrm>
          <a:prstGeom prst="ellipse">
            <a:avLst/>
          </a:prstGeom>
          <a:solidFill>
            <a:srgbClr val="D44000">
              <a:alpha val="40000"/>
            </a:srgbClr>
          </a:solidFill>
          <a:ln w="12700">
            <a:solidFill>
              <a:srgbClr val="D44000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589520" y="3474720"/>
            <a:ext cx="2560320" cy="2560320"/>
          </a:xfrm>
          <a:prstGeom prst="ellipse">
            <a:avLst/>
          </a:prstGeom>
          <a:solidFill>
            <a:srgbClr val="A93226">
              <a:alpha val="50000"/>
            </a:srgbClr>
          </a:solidFill>
          <a:ln w="12700">
            <a:solidFill>
              <a:srgbClr val="A93226">
                <a:alpha val="5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858000" y="182880"/>
            <a:ext cx="1097280" cy="1097280"/>
          </a:xfrm>
          <a:prstGeom prst="ellipse">
            <a:avLst/>
          </a:prstGeom>
          <a:solidFill>
            <a:srgbClr val="E8B4B8">
              <a:alpha val="60000"/>
            </a:srgbClr>
          </a:solidFill>
          <a:ln w="12700">
            <a:solidFill>
              <a:srgbClr val="E8B4B8">
                <a:alpha val="6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0" y="411480"/>
            <a:ext cx="502920" cy="502920"/>
          </a:xfrm>
          <a:prstGeom prst="ellipse">
            <a:avLst/>
          </a:prstGeom>
          <a:solidFill>
            <a:srgbClr val="FAD4C0"/>
          </a:solidFill>
          <a:ln w="12700">
            <a:solidFill>
              <a:srgbClr val="FAD4C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0" y="960120"/>
            <a:ext cx="2743200" cy="384048"/>
          </a:xfrm>
          <a:prstGeom prst="roundRect">
            <a:avLst>
              <a:gd name="adj" fmla="val 23810"/>
            </a:avLst>
          </a:prstGeom>
          <a:solidFill>
            <a:srgbClr val="A93226"/>
          </a:solidFill>
          <a:ln w="12700">
            <a:solidFill>
              <a:srgbClr val="A9322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0" y="96012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AD4C0"/>
                </a:solidFill>
              </a:rPr>
              <a:t>육아 상담 사례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1508760"/>
            <a:ext cx="8046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계속 안아달라고 하는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548640" y="2194560"/>
            <a:ext cx="8046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24개월 아이</a:t>
            </a:r>
            <a:endParaRPr lang="en-US" sz="5400" dirty="0"/>
          </a:p>
        </p:txBody>
      </p:sp>
      <p:sp>
        <p:nvSpPr>
          <p:cNvPr id="10" name="Text 8"/>
          <p:cNvSpPr/>
          <p:nvPr/>
        </p:nvSpPr>
        <p:spPr>
          <a:xfrm>
            <a:off x="548640" y="33375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AD4C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왜 그럴까요?  어떻게 해야 할까요?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0" y="4681728"/>
            <a:ext cx="9144000" cy="466344"/>
          </a:xfrm>
          <a:prstGeom prst="rect">
            <a:avLst/>
          </a:prstGeom>
          <a:solidFill>
            <a:srgbClr val="A93226"/>
          </a:solidFill>
          <a:ln w="12700">
            <a:solidFill>
              <a:srgbClr val="A9322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0" y="4681728"/>
            <a:ext cx="9144000" cy="466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AD4C0"/>
                </a:solidFill>
              </a:rPr>
              <a:t>18 ~ 30개월 아이를 키우는 부모님께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0"/>
            <a:ext cx="8979408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645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392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어떤 상황인가요?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365760" y="530352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사건</a:t>
            </a:r>
            <a:endParaRPr lang="en-US" sz="3800" dirty="0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8503920" cy="27432"/>
          </a:xfrm>
          <a:prstGeom prst="rect">
            <a:avLst/>
          </a:prstGeom>
          <a:solidFill>
            <a:srgbClr val="E8B4B8"/>
          </a:solidFill>
          <a:ln w="12700">
            <a:solidFill>
              <a:srgbClr val="E8B4B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389888"/>
            <a:ext cx="8229600" cy="228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E8B4B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94360" y="141732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E8B4B8"/>
                </a:solidFill>
              </a:rPr>
              <a:t>❝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1188720" y="1600200"/>
            <a:ext cx="71323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계속 안아달라고 조르고,</a:t>
            </a:r>
            <a:endParaRPr lang="en-US" sz="1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발이 땅에 떨어지자마자 다시 안아달라고 하는</a:t>
            </a:r>
            <a:endParaRPr lang="en-US" sz="1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24개월 여아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457200" y="3822192"/>
            <a:ext cx="3840480" cy="1005840"/>
          </a:xfrm>
          <a:prstGeom prst="rect">
            <a:avLst/>
          </a:prstGeom>
          <a:solidFill>
            <a:srgbClr val="F9E4E5"/>
          </a:solidFill>
          <a:ln w="12700">
            <a:solidFill>
              <a:srgbClr val="E8B4B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3822192"/>
            <a:ext cx="109728" cy="10058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58368" y="3822192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이런 시기가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원래 있는 건가요?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4663440" y="3822192"/>
            <a:ext cx="3840480" cy="1005840"/>
          </a:xfrm>
          <a:prstGeom prst="rect">
            <a:avLst/>
          </a:prstGeom>
          <a:solidFill>
            <a:srgbClr val="F9E4E5"/>
          </a:solidFill>
          <a:ln w="12700">
            <a:solidFill>
              <a:srgbClr val="E8B4B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63440" y="3822192"/>
            <a:ext cx="109728" cy="10058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64608" y="3822192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안아주고 달래주는 게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맞는 건가요?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57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원인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D4C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왜 이런 행동을 할까요?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8229600" cy="822960"/>
          </a:xfrm>
          <a:prstGeom prst="rect">
            <a:avLst/>
          </a:prstGeom>
          <a:solidFill>
            <a:srgbClr val="FFF0F0"/>
          </a:solidFill>
          <a:ln w="12700">
            <a:solidFill>
              <a:srgbClr val="E8B4B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325880"/>
            <a:ext cx="7955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C0392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👶  안아달라는 신호 = 신체적 메시지 + 정서적 메시지  (특히 18 ~ 30개월)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457200" y="2331720"/>
            <a:ext cx="2011680" cy="3474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33172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💛  정서적 원인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77240" y="2816352"/>
            <a:ext cx="3931920" cy="2011680"/>
          </a:xfrm>
          <a:prstGeom prst="rect">
            <a:avLst/>
          </a:prstGeom>
          <a:solidFill>
            <a:srgbClr val="F7F0F0"/>
          </a:solidFill>
          <a:ln w="12700">
            <a:solidFill>
              <a:srgbClr val="E8B4B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777240" y="2852928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😰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777240" y="333756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감정 조절 미발달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14400" y="3703320"/>
            <a:ext cx="3657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A5A5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생각은 커졌지만</a:t>
            </a:r>
            <a:endParaRPr lang="en-US" sz="13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A5A5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감정을 조절하는 능력이</a:t>
            </a:r>
            <a:endParaRPr lang="en-US" sz="13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A5A5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아직 부족한 시기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166360" y="2816352"/>
            <a:ext cx="3931920" cy="2011680"/>
          </a:xfrm>
          <a:prstGeom prst="rect">
            <a:avLst/>
          </a:prstGeom>
          <a:solidFill>
            <a:srgbClr val="F7F0F0"/>
          </a:solidFill>
          <a:ln w="12700">
            <a:solidFill>
              <a:srgbClr val="E8B4B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5166360" y="2852928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🌍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5166360" y="333756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낯선 환경의 불안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303520" y="3703320"/>
            <a:ext cx="3657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A5A5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낯선 상황에서 불안이</a:t>
            </a:r>
            <a:endParaRPr lang="en-US" sz="13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A5A5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커지면 부모 품으로</a:t>
            </a:r>
            <a:endParaRPr lang="en-US" sz="13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A5A5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돌아오려 합니다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5D4037"/>
          </a:solidFill>
          <a:ln w="12700">
            <a:solidFill>
              <a:srgbClr val="5D403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57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원인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D4C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신체적 원인과 종합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2103120" cy="347472"/>
          </a:xfrm>
          <a:prstGeom prst="rect">
            <a:avLst/>
          </a:prstGeom>
          <a:solidFill>
            <a:srgbClr val="5D4037"/>
          </a:solidFill>
          <a:ln w="12700">
            <a:solidFill>
              <a:srgbClr val="5D403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325880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🤱  신체적 원인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77240" y="1764792"/>
            <a:ext cx="3931920" cy="2011680"/>
          </a:xfrm>
          <a:prstGeom prst="rect">
            <a:avLst/>
          </a:prstGeom>
          <a:solidFill>
            <a:srgbClr val="FBF5F0"/>
          </a:solidFill>
          <a:ln w="12700">
            <a:solidFill>
              <a:srgbClr val="D7B5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777240" y="1801368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🤗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777240" y="228600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5D40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스킨십 본능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14400" y="2651760"/>
            <a:ext cx="3657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A5A5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부모의 품은 아이에게</a:t>
            </a:r>
            <a:endParaRPr lang="en-US" sz="13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A5A5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가장 따뜻하고 안전한 자극.</a:t>
            </a:r>
            <a:endParaRPr lang="en-US" sz="13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A5A5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온기와 스킨십을 본능적으로 원합니다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166360" y="1764792"/>
            <a:ext cx="3931920" cy="2011680"/>
          </a:xfrm>
          <a:prstGeom prst="rect">
            <a:avLst/>
          </a:prstGeom>
          <a:solidFill>
            <a:srgbClr val="FBF5F0"/>
          </a:solidFill>
          <a:ln w="12700">
            <a:solidFill>
              <a:srgbClr val="D7B5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166360" y="1801368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🍼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5166360" y="228600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5D40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신호 전달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303520" y="2651760"/>
            <a:ext cx="3657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A5A5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배고프거나 졸릴 때,</a:t>
            </a:r>
            <a:endParaRPr lang="en-US" sz="13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A5A5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알아달라는 신호로</a:t>
            </a:r>
            <a:endParaRPr lang="en-US" sz="13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5A5A5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안아달라고 합니다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" y="3931920"/>
            <a:ext cx="8229600" cy="932688"/>
          </a:xfrm>
          <a:prstGeom prst="rect">
            <a:avLst/>
          </a:prstGeom>
          <a:solidFill>
            <a:srgbClr val="F9E4E5"/>
          </a:solidFill>
          <a:ln w="19050">
            <a:solidFill>
              <a:srgbClr val="E8B4B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9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3931920"/>
            <a:ext cx="137160" cy="93268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3959352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0392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정리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731520" y="4270248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5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안아달라는 행동은 단순한 응석이 아니라 아이가 '나 지금 힘들어요, 곁에 있어줘요'라고 보내는 가장 진솔한 감정 표현입니다.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572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해결방안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D4C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감정적으로 반응하기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1463040" cy="347472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32588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✅  이렇게!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828800"/>
            <a:ext cx="82296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A8E6C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828800"/>
            <a:ext cx="109728" cy="77724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1828800"/>
            <a:ext cx="548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🤗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234440" y="1828800"/>
            <a:ext cx="7132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불안해할 때 따뜻하게 안아주고</a:t>
            </a:r>
            <a:endParaRPr lang="en-US" sz="1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"괜찮아, 엄마 여기 있어" 라고 말해주기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2724912"/>
            <a:ext cx="82296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A8E6C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724912"/>
            <a:ext cx="109728" cy="77724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2724912"/>
            <a:ext cx="548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💬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234440" y="2724912"/>
            <a:ext cx="7132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감정을 언어로 표현할 수 있게</a:t>
            </a:r>
            <a:endParaRPr lang="en-US" sz="1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"많이 무서웠구나" 처럼 도와주기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57200" y="3621024"/>
            <a:ext cx="82296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A8E6C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3621024"/>
            <a:ext cx="109728" cy="77724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3621024"/>
            <a:ext cx="548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⏳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234440" y="3621024"/>
            <a:ext cx="7132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즉시 못 안아줄 땐 예고형 거절:</a:t>
            </a:r>
            <a:endParaRPr lang="en-US" sz="1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"밥 다 하고 나서 꼭 안아줄게!"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57200" y="4553712"/>
            <a:ext cx="8229600" cy="457200"/>
          </a:xfrm>
          <a:prstGeom prst="rect">
            <a:avLst/>
          </a:prstGeom>
          <a:solidFill>
            <a:srgbClr val="FDECEA"/>
          </a:solidFill>
          <a:ln w="12700">
            <a:solidFill>
              <a:srgbClr val="F1948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" y="4553712"/>
            <a:ext cx="109728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58368" y="4553712"/>
            <a:ext cx="7955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22B21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❌  "왜 또 안아달라고 해?" → 아이의 불안을 더 크게 만들 수 있어요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572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해결방안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D4C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부모도 지칩니다 — 현실적인 대안들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261872"/>
            <a:ext cx="4023360" cy="347472"/>
          </a:xfrm>
          <a:prstGeom prst="rect">
            <a:avLst/>
          </a:prstGeom>
          <a:solidFill>
            <a:srgbClr val="2471A3"/>
          </a:solidFill>
          <a:ln w="12700">
            <a:solidFill>
              <a:srgbClr val="2471A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26187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🙌  안기 어려울 때 대안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764792"/>
            <a:ext cx="4023360" cy="530352"/>
          </a:xfrm>
          <a:prstGeom prst="rect">
            <a:avLst/>
          </a:prstGeom>
          <a:solidFill>
            <a:srgbClr val="EBF5FB"/>
          </a:solidFill>
          <a:ln w="12700">
            <a:solidFill>
              <a:srgbClr val="AED6F1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764792"/>
            <a:ext cx="109728" cy="530352"/>
          </a:xfrm>
          <a:prstGeom prst="rect">
            <a:avLst/>
          </a:prstGeom>
          <a:solidFill>
            <a:srgbClr val="2471A3"/>
          </a:solidFill>
          <a:ln w="12700">
            <a:solidFill>
              <a:srgbClr val="2471A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1764792"/>
            <a:ext cx="36576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손끝 잡아주기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65760" y="2404872"/>
            <a:ext cx="4023360" cy="530352"/>
          </a:xfrm>
          <a:prstGeom prst="rect">
            <a:avLst/>
          </a:prstGeom>
          <a:solidFill>
            <a:srgbClr val="EBF5FB"/>
          </a:solidFill>
          <a:ln w="12700">
            <a:solidFill>
              <a:srgbClr val="AED6F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65760" y="2404872"/>
            <a:ext cx="109728" cy="530352"/>
          </a:xfrm>
          <a:prstGeom prst="rect">
            <a:avLst/>
          </a:prstGeom>
          <a:solidFill>
            <a:srgbClr val="2471A3"/>
          </a:solidFill>
          <a:ln w="12700">
            <a:solidFill>
              <a:srgbClr val="2471A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404872"/>
            <a:ext cx="36576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무릎 베개 해주기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65760" y="3044952"/>
            <a:ext cx="4023360" cy="530352"/>
          </a:xfrm>
          <a:prstGeom prst="rect">
            <a:avLst/>
          </a:prstGeom>
          <a:solidFill>
            <a:srgbClr val="EBF5FB"/>
          </a:solidFill>
          <a:ln w="12700">
            <a:solidFill>
              <a:srgbClr val="AED6F1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3044952"/>
            <a:ext cx="109728" cy="530352"/>
          </a:xfrm>
          <a:prstGeom prst="rect">
            <a:avLst/>
          </a:prstGeom>
          <a:solidFill>
            <a:srgbClr val="2471A3"/>
          </a:solidFill>
          <a:ln w="12700">
            <a:solidFill>
              <a:srgbClr val="2471A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4360" y="3044952"/>
            <a:ext cx="36576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안아주는 쿠션 만들어주기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3730752"/>
            <a:ext cx="4023360" cy="685800"/>
          </a:xfrm>
          <a:prstGeom prst="rect">
            <a:avLst/>
          </a:prstGeom>
          <a:solidFill>
            <a:srgbClr val="FDFEFE"/>
          </a:solidFill>
          <a:ln w="12700">
            <a:solidFill>
              <a:srgbClr val="A8E6C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3730752"/>
            <a:ext cx="109728" cy="68580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730752"/>
            <a:ext cx="3657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💞  잠자리 전, 외출 전 포옹 습관 만들기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754880" y="1261872"/>
            <a:ext cx="4023360" cy="347472"/>
          </a:xfrm>
          <a:prstGeom prst="rect">
            <a:avLst/>
          </a:prstGeom>
          <a:solidFill>
            <a:srgbClr val="6C3483"/>
          </a:solidFill>
          <a:ln w="12700">
            <a:solidFill>
              <a:srgbClr val="6C348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54880" y="126187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🧘  부모의 정서 안정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754880" y="1764792"/>
            <a:ext cx="4023360" cy="2651760"/>
          </a:xfrm>
          <a:prstGeom prst="rect">
            <a:avLst/>
          </a:prstGeom>
          <a:solidFill>
            <a:srgbClr val="F5EEF8"/>
          </a:solidFill>
          <a:ln w="12700">
            <a:solidFill>
              <a:srgbClr val="D7BDE2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754880" y="1764792"/>
            <a:ext cx="109728" cy="2651760"/>
          </a:xfrm>
          <a:prstGeom prst="rect">
            <a:avLst/>
          </a:prstGeom>
          <a:solidFill>
            <a:srgbClr val="6C3483"/>
          </a:solidFill>
          <a:ln w="12700">
            <a:solidFill>
              <a:srgbClr val="6C348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83480" y="1810512"/>
            <a:ext cx="36576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부모의 정서 안정은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아이의 정서와 직결됩니다.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명상, 짧은 휴식 등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나만의 시간을 통해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스스로의 정서를 먼저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충전해 주세요. 🌿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C0392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-457200"/>
            <a:ext cx="2286000" cy="2286000"/>
          </a:xfrm>
          <a:prstGeom prst="ellipse">
            <a:avLst/>
          </a:prstGeom>
          <a:solidFill>
            <a:srgbClr val="D44000">
              <a:alpha val="45000"/>
            </a:srgbClr>
          </a:solidFill>
          <a:ln w="12700">
            <a:solidFill>
              <a:srgbClr val="D44000">
                <a:alpha val="4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498080" y="3291840"/>
            <a:ext cx="2743200" cy="2743200"/>
          </a:xfrm>
          <a:prstGeom prst="ellipse">
            <a:avLst/>
          </a:prstGeom>
          <a:solidFill>
            <a:srgbClr val="A93226">
              <a:alpha val="50000"/>
            </a:srgbClr>
          </a:solidFill>
          <a:ln w="12700">
            <a:solidFill>
              <a:srgbClr val="A93226">
                <a:alpha val="5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384048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AD4C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마지막으로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" y="1005840"/>
            <a:ext cx="7863840" cy="2926080"/>
          </a:xfrm>
          <a:prstGeom prst="rect">
            <a:avLst/>
          </a:prstGeom>
          <a:solidFill>
            <a:srgbClr val="B03A2E">
              <a:alpha val="80000"/>
            </a:srgbClr>
          </a:solidFill>
          <a:ln w="19050">
            <a:solidFill>
              <a:srgbClr val="FAD4C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1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22960" y="1051560"/>
            <a:ext cx="914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FAD4C0"/>
                </a:solidFill>
              </a:rPr>
              <a:t>❝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1188720" y="1325880"/>
            <a:ext cx="6858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이 시기의 아이는</a:t>
            </a:r>
            <a:endParaRPr lang="en-US" sz="2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매일 사랑을 확인하는 시기입니다.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88720" y="2286000"/>
            <a:ext cx="6858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FAD4C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이 시기에 안아주는 시간은</a:t>
            </a:r>
            <a:endParaRPr lang="en-US" sz="16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FAD4C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평생 이 아이의 정서적 건강에 투자하는 것입니다. 💛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계속 안아달라고 하는 24개월 아이</dc:title>
  <dc:subject>PptxGenJS Presentation</dc:subject>
  <dc:creator>PptxGenJS</dc:creator>
  <cp:lastModifiedBy>PptxGenJS</cp:lastModifiedBy>
  <cp:revision>1</cp:revision>
  <dcterms:created xsi:type="dcterms:W3CDTF">2026-05-25T20:27:33Z</dcterms:created>
  <dcterms:modified xsi:type="dcterms:W3CDTF">2026-05-25T20:27:33Z</dcterms:modified>
</cp:coreProperties>
</file>