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85D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2286000" cy="2286000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3200400"/>
            <a:ext cx="2743200" cy="2743200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731520"/>
            <a:ext cx="1828800" cy="1828800"/>
          </a:xfrm>
          <a:prstGeom prst="ellipse">
            <a:avLst/>
          </a:prstGeom>
          <a:solidFill>
            <a:srgbClr val="FFB347">
              <a:alpha val="30000"/>
            </a:srgbClr>
          </a:solidFill>
          <a:ln w="12700">
            <a:solidFill>
              <a:srgbClr val="FFB347">
                <a:alpha val="3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188720"/>
            <a:ext cx="8046720" cy="128016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동생에게 양보 안하는 첫째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651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형제·자매 갈등의 이해와 현명한 대처법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280160" y="356616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3566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D2B3D"/>
                </a:solidFill>
              </a:rPr>
              <a:t>🧒 5세 첫째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0" y="356616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0" y="3566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D2B3D"/>
                </a:solidFill>
              </a:rPr>
              <a:t>👶 2세 둘째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035040" y="3566160"/>
            <a:ext cx="2103120" cy="502920"/>
          </a:xfrm>
          <a:prstGeom prst="roundRect">
            <a:avLst>
              <a:gd name="adj" fmla="val 18182"/>
            </a:avLst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35040" y="3566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D2B3D"/>
                </a:solidFill>
              </a:rPr>
              <a:t>💡 부모 가이드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발달 특성 이해 · 갈등 예방 · 올바른 대처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갈등의 원인과 예방 방법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685800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685800"/>
            <a:ext cx="64008" cy="1828800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74980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5D75"/>
                </a:solidFill>
              </a:rPr>
              <a:t>🔍  자매 갈등의 원인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115568"/>
            <a:ext cx="374904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7B5EA7"/>
                </a:solidFill>
              </a:rPr>
              <a:t>5세 첫째</a:t>
            </a:r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는 자기중심성이 강한 발달 단계
</a:t>
            </a:r>
            <a:pPr indent="0" marL="0">
              <a:buNone/>
            </a:pPr>
            <a:r>
              <a:rPr lang="en-US" sz="1250" b="1" dirty="0">
                <a:solidFill>
                  <a:srgbClr val="7B5EA7"/>
                </a:solidFill>
              </a:rPr>
              <a:t>2세 둘째</a:t>
            </a:r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는 충동 조절이 어려운 시기
</a:t>
            </a:r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→ 성격 문제가 아닌 </a:t>
            </a:r>
            <a:pPr indent="0" marL="0">
              <a:buNone/>
            </a:pPr>
            <a:r>
              <a:rPr lang="en-US" sz="1250" b="1" dirty="0">
                <a:solidFill>
                  <a:srgbClr val="E85D75"/>
                </a:solidFill>
              </a:rPr>
              <a:t>발달 특성에 의한 자연스러운 현상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74320" y="269748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2697480"/>
            <a:ext cx="64008" cy="1554480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6148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D2B3D"/>
                </a:solidFill>
              </a:rPr>
              <a:t>🎯  부모의 목표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3127248"/>
            <a:ext cx="3749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3D2B3D"/>
                </a:solidFill>
              </a:rPr>
              <a:t>갈등 상황 자체를 줄이는 데 초점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3D2B3D"/>
                </a:solidFill>
              </a:rPr>
              <a:t>"언니니까 양보해" 요구는 스트레스 가중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709160" y="685800"/>
            <a:ext cx="416052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685800"/>
            <a:ext cx="64008" cy="356616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7498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5EA7"/>
                </a:solidFill>
              </a:rPr>
              <a:t>✅  갈등 예방 방법 5가지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892040" y="1207008"/>
            <a:ext cx="347472" cy="347472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12070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321808" y="1170432"/>
            <a:ext cx="3429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먼저 놀던 아이에게 우선권 부여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892040" y="1828800"/>
            <a:ext cx="347472" cy="347472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18288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321808" y="1792224"/>
            <a:ext cx="3429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타이머로 차례를 시각적으로 구분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892040" y="2450592"/>
            <a:ext cx="347472" cy="347472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24505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21808" y="2414016"/>
            <a:ext cx="3429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자발적 양보 시 충분한 칭찬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892040" y="3072384"/>
            <a:ext cx="347472" cy="347472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92040" y="307238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321808" y="3035808"/>
            <a:ext cx="3429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자주 다투는 장난감 분리 보관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892040" y="3694176"/>
            <a:ext cx="347472" cy="347472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92040" y="369417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321808" y="3657600"/>
            <a:ext cx="3429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같은 장난감 두 개 준비하기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FFF0F3"/>
          </a:solidFill>
          <a:ln w="12700">
            <a:solidFill>
              <a:srgbClr val="FFF0F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4617720"/>
            <a:ext cx="8595360" cy="5257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E85D75"/>
                </a:solidFill>
              </a:rPr>
              <a:t>💡 양보는 강요하는 것이 아니라, 스스로 선택하도록 환경을 만들어 주는 것입니다.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3D2B3D"/>
          </a:solidFill>
          <a:ln w="12700">
            <a:solidFill>
              <a:srgbClr val="3D2B3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싸움 대처 4단계 · 부모 주의사항 · 핵심 메시지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658368"/>
            <a:ext cx="3931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658368"/>
            <a:ext cx="3931920" cy="365760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65836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🚨 싸움 발생 시 4단계 대처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11480" y="1115568"/>
            <a:ext cx="640080" cy="502920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15568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STOP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43000" y="1115568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때리는 행동 즉시 중단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731520" y="1618488"/>
            <a:ext cx="0" cy="18288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411480" y="1801368"/>
            <a:ext cx="640080" cy="50292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801368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분리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43000" y="1801368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두 아이 잠시 떼어 안전 확보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731520" y="2304288"/>
            <a:ext cx="0" cy="18288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411480" y="2487168"/>
            <a:ext cx="640080" cy="502920"/>
          </a:xfrm>
          <a:prstGeom prst="rect">
            <a:avLst/>
          </a:prstGeom>
          <a:solidFill>
            <a:srgbClr val="2E9C6E"/>
          </a:solidFill>
          <a:ln w="12700">
            <a:solidFill>
              <a:srgbClr val="2E9C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487168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공감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43000" y="2487168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각 아이의 감정 인정해 주기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731520" y="2990088"/>
            <a:ext cx="0" cy="18288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</p:sp>
      <p:sp>
        <p:nvSpPr>
          <p:cNvPr id="19" name="Shape 17"/>
          <p:cNvSpPr/>
          <p:nvPr/>
        </p:nvSpPr>
        <p:spPr>
          <a:xfrm>
            <a:off x="411480" y="3172968"/>
            <a:ext cx="640080" cy="502920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172968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해결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143000" y="3172968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진정 후 짧고 일관된 규칙 적용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480560" y="658368"/>
            <a:ext cx="43891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480560" y="658368"/>
            <a:ext cx="4389120" cy="36576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0" y="658368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⚠️ 부모가 주의할 점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4617720" y="1207008"/>
            <a:ext cx="310896" cy="310896"/>
          </a:xfrm>
          <a:prstGeom prst="ellipse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17720" y="1207008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✕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29200" y="11430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감정적으로 화내거나 긴 설교 하지 않기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617720" y="1865376"/>
            <a:ext cx="310896" cy="310896"/>
          </a:xfrm>
          <a:prstGeom prst="ellipse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17720" y="1865376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✕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0" y="180136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"언니니까 참아"라고 강요하지 않기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4617720" y="2523744"/>
            <a:ext cx="310896" cy="310896"/>
          </a:xfrm>
          <a:prstGeom prst="ellipse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17720" y="2523744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✕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29200" y="2459736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한 아이만 달래거나 편들지 않기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4617720" y="3182112"/>
            <a:ext cx="310896" cy="310896"/>
          </a:xfrm>
          <a:prstGeom prst="ellipse">
            <a:avLst/>
          </a:prstGeom>
          <a:solidFill>
            <a:srgbClr val="2E9C6E"/>
          </a:solidFill>
          <a:ln w="12700">
            <a:solidFill>
              <a:srgbClr val="2E9C6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17720" y="3182112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029200" y="311810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D2B3D"/>
                </a:solidFill>
              </a:rPr>
              <a:t>진정 후 짧고 일관되게 규칙 설명하기</a:t>
            </a:r>
            <a:endParaRPr lang="en-US" sz="1250" dirty="0"/>
          </a:p>
        </p:txBody>
      </p:sp>
      <p:sp>
        <p:nvSpPr>
          <p:cNvPr id="37" name="Shape 35"/>
          <p:cNvSpPr/>
          <p:nvPr/>
        </p:nvSpPr>
        <p:spPr>
          <a:xfrm>
            <a:off x="274320" y="4041648"/>
            <a:ext cx="8595360" cy="960120"/>
          </a:xfrm>
          <a:prstGeom prst="rect">
            <a:avLst/>
          </a:prstGeom>
          <a:solidFill>
            <a:srgbClr val="3D2B3D"/>
          </a:solidFill>
          <a:ln w="12700">
            <a:solidFill>
              <a:srgbClr val="3D2B3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274320" y="4041648"/>
            <a:ext cx="73152" cy="960120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2920" y="4059936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B347"/>
                </a:solidFill>
              </a:rPr>
              <a:t>💬  핵심 메시지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02920" y="4416552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E8E8E8"/>
                </a:solidFill>
              </a:rPr>
              <a:t>형제·자매 간의 갈등은 성장 과정에서 흔히 나타나는 일입니다. 부모는 양보를 강요하기보다 일관된 규칙과 환경으로 갈등을 줄이고, 꾸준한 반복을 통해 아이들이 배려와 차례 지키기를 스스로 배우도록 도와주세요.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동생에게 양보 안하는 첫째</dc:title>
  <dc:subject>PptxGenJS Presentation</dc:subject>
  <dc:creator>PptxGenJS</dc:creator>
  <cp:lastModifiedBy>PptxGenJS</cp:lastModifiedBy>
  <cp:revision>1</cp:revision>
  <dcterms:created xsi:type="dcterms:W3CDTF">2026-06-08T11:13:02Z</dcterms:created>
  <dcterms:modified xsi:type="dcterms:W3CDTF">2026-06-08T11:13:02Z</dcterms:modified>
</cp:coreProperties>
</file>