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</p:sldIdLst>
  <p:sldSz cx="18288000" cy="10287000"/>
  <p:notesSz cx="6858000" cy="9144000"/>
  <p:embeddedFontLst>
    <p:embeddedFont>
      <p:font typeface="비빔밥" panose="020B0600000101010101" charset="-127"/>
      <p:regular r:id="rId5"/>
    </p:embeddedFont>
    <p:embeddedFont>
      <p:font typeface="Noto Sans Kr" panose="020B0200000000000000" pitchFamily="50" charset="-127"/>
      <p:regular r:id="rId6"/>
      <p:bold r:id="rId7"/>
    </p:embeddedFont>
    <p:embeddedFont>
      <p:font typeface="Noto Sans Kr Bold" panose="020B0200000000000000" pitchFamily="50" charset="-127"/>
      <p:regular r:id="rId8"/>
      <p:bold r:id="rId9"/>
    </p:embeddedFont>
    <p:embeddedFont>
      <p:font typeface="Open Sauce" panose="020B0600000101010101" charset="0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69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3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presProps" Target="presProps.xml"/><Relationship Id="rId5" Type="http://schemas.openxmlformats.org/officeDocument/2006/relationships/font" Target="fonts/font1.fntdata"/><Relationship Id="rId10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font" Target="fonts/font5.fntdata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3151" y="923151"/>
            <a:ext cx="16860797" cy="8859797"/>
            <a:chOff x="0" y="0"/>
            <a:chExt cx="4440704" cy="23334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40704" cy="2333445"/>
            </a:xfrm>
            <a:custGeom>
              <a:avLst/>
              <a:gdLst/>
              <a:ahLst/>
              <a:cxnLst/>
              <a:rect l="l" t="t" r="r" b="b"/>
              <a:pathLst>
                <a:path w="4440704" h="2333445">
                  <a:moveTo>
                    <a:pt x="6428" y="0"/>
                  </a:moveTo>
                  <a:lnTo>
                    <a:pt x="4434275" y="0"/>
                  </a:lnTo>
                  <a:cubicBezTo>
                    <a:pt x="4435980" y="0"/>
                    <a:pt x="4437616" y="677"/>
                    <a:pt x="4438821" y="1883"/>
                  </a:cubicBezTo>
                  <a:cubicBezTo>
                    <a:pt x="4440027" y="3088"/>
                    <a:pt x="4440704" y="4723"/>
                    <a:pt x="4440704" y="6428"/>
                  </a:cubicBezTo>
                  <a:lnTo>
                    <a:pt x="4440704" y="2327016"/>
                  </a:lnTo>
                  <a:cubicBezTo>
                    <a:pt x="4440704" y="2328721"/>
                    <a:pt x="4440027" y="2330356"/>
                    <a:pt x="4438821" y="2331562"/>
                  </a:cubicBezTo>
                  <a:cubicBezTo>
                    <a:pt x="4437616" y="2332767"/>
                    <a:pt x="4435980" y="2333445"/>
                    <a:pt x="4434275" y="2333445"/>
                  </a:cubicBezTo>
                  <a:lnTo>
                    <a:pt x="6428" y="2333445"/>
                  </a:lnTo>
                  <a:cubicBezTo>
                    <a:pt x="4723" y="2333445"/>
                    <a:pt x="3088" y="2332767"/>
                    <a:pt x="1883" y="2331562"/>
                  </a:cubicBezTo>
                  <a:cubicBezTo>
                    <a:pt x="677" y="2330356"/>
                    <a:pt x="0" y="2328721"/>
                    <a:pt x="0" y="2327016"/>
                  </a:cubicBezTo>
                  <a:lnTo>
                    <a:pt x="0" y="6428"/>
                  </a:lnTo>
                  <a:cubicBezTo>
                    <a:pt x="0" y="4723"/>
                    <a:pt x="677" y="3088"/>
                    <a:pt x="1883" y="1883"/>
                  </a:cubicBezTo>
                  <a:cubicBezTo>
                    <a:pt x="3088" y="677"/>
                    <a:pt x="4723" y="0"/>
                    <a:pt x="6428" y="0"/>
                  </a:cubicBezTo>
                  <a:close/>
                </a:path>
              </a:pathLst>
            </a:custGeom>
            <a:solidFill>
              <a:srgbClr val="F7F7F7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161925"/>
              <a:ext cx="4440704" cy="21715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18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13601" y="713601"/>
            <a:ext cx="16860797" cy="8859797"/>
            <a:chOff x="0" y="0"/>
            <a:chExt cx="4440704" cy="233344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40704" cy="2333445"/>
            </a:xfrm>
            <a:custGeom>
              <a:avLst/>
              <a:gdLst/>
              <a:ahLst/>
              <a:cxnLst/>
              <a:rect l="l" t="t" r="r" b="b"/>
              <a:pathLst>
                <a:path w="4440704" h="2333445">
                  <a:moveTo>
                    <a:pt x="6428" y="0"/>
                  </a:moveTo>
                  <a:lnTo>
                    <a:pt x="4434275" y="0"/>
                  </a:lnTo>
                  <a:cubicBezTo>
                    <a:pt x="4435980" y="0"/>
                    <a:pt x="4437616" y="677"/>
                    <a:pt x="4438821" y="1883"/>
                  </a:cubicBezTo>
                  <a:cubicBezTo>
                    <a:pt x="4440027" y="3088"/>
                    <a:pt x="4440704" y="4723"/>
                    <a:pt x="4440704" y="6428"/>
                  </a:cubicBezTo>
                  <a:lnTo>
                    <a:pt x="4440704" y="2327016"/>
                  </a:lnTo>
                  <a:cubicBezTo>
                    <a:pt x="4440704" y="2328721"/>
                    <a:pt x="4440027" y="2330356"/>
                    <a:pt x="4438821" y="2331562"/>
                  </a:cubicBezTo>
                  <a:cubicBezTo>
                    <a:pt x="4437616" y="2332767"/>
                    <a:pt x="4435980" y="2333445"/>
                    <a:pt x="4434275" y="2333445"/>
                  </a:cubicBezTo>
                  <a:lnTo>
                    <a:pt x="6428" y="2333445"/>
                  </a:lnTo>
                  <a:cubicBezTo>
                    <a:pt x="4723" y="2333445"/>
                    <a:pt x="3088" y="2332767"/>
                    <a:pt x="1883" y="2331562"/>
                  </a:cubicBezTo>
                  <a:cubicBezTo>
                    <a:pt x="677" y="2330356"/>
                    <a:pt x="0" y="2328721"/>
                    <a:pt x="0" y="2327016"/>
                  </a:cubicBezTo>
                  <a:lnTo>
                    <a:pt x="0" y="6428"/>
                  </a:lnTo>
                  <a:cubicBezTo>
                    <a:pt x="0" y="4723"/>
                    <a:pt x="677" y="3088"/>
                    <a:pt x="1883" y="1883"/>
                  </a:cubicBezTo>
                  <a:cubicBezTo>
                    <a:pt x="3088" y="677"/>
                    <a:pt x="4723" y="0"/>
                    <a:pt x="6428" y="0"/>
                  </a:cubicBezTo>
                  <a:close/>
                </a:path>
              </a:pathLst>
            </a:custGeom>
            <a:solidFill>
              <a:srgbClr val="F7F7F7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161925"/>
              <a:ext cx="4440704" cy="21715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18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2975987" y="6740943"/>
            <a:ext cx="3299174" cy="3131329"/>
          </a:xfrm>
          <a:custGeom>
            <a:avLst/>
            <a:gdLst/>
            <a:ahLst/>
            <a:cxnLst/>
            <a:rect l="l" t="t" r="r" b="b"/>
            <a:pathLst>
              <a:path w="3299174" h="3131329">
                <a:moveTo>
                  <a:pt x="3299175" y="0"/>
                </a:moveTo>
                <a:lnTo>
                  <a:pt x="0" y="0"/>
                </a:lnTo>
                <a:lnTo>
                  <a:pt x="0" y="3131329"/>
                </a:lnTo>
                <a:lnTo>
                  <a:pt x="3299175" y="3131329"/>
                </a:lnTo>
                <a:lnTo>
                  <a:pt x="32991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53708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95322" y="6607307"/>
            <a:ext cx="3497978" cy="3175641"/>
          </a:xfrm>
          <a:custGeom>
            <a:avLst/>
            <a:gdLst/>
            <a:ahLst/>
            <a:cxnLst/>
            <a:rect l="l" t="t" r="r" b="b"/>
            <a:pathLst>
              <a:path w="3497978" h="3175641">
                <a:moveTo>
                  <a:pt x="0" y="0"/>
                </a:moveTo>
                <a:lnTo>
                  <a:pt x="3497978" y="0"/>
                </a:lnTo>
                <a:lnTo>
                  <a:pt x="3497978" y="3175642"/>
                </a:lnTo>
                <a:lnTo>
                  <a:pt x="0" y="3175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79770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4490763" y="8498039"/>
            <a:ext cx="2890102" cy="760261"/>
            <a:chOff x="0" y="0"/>
            <a:chExt cx="761179" cy="2002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61179" cy="200233"/>
            </a:xfrm>
            <a:custGeom>
              <a:avLst/>
              <a:gdLst/>
              <a:ahLst/>
              <a:cxnLst/>
              <a:rect l="l" t="t" r="r" b="b"/>
              <a:pathLst>
                <a:path w="761179" h="200233">
                  <a:moveTo>
                    <a:pt x="100117" y="0"/>
                  </a:moveTo>
                  <a:lnTo>
                    <a:pt x="661063" y="0"/>
                  </a:lnTo>
                  <a:cubicBezTo>
                    <a:pt x="716355" y="0"/>
                    <a:pt x="761179" y="44824"/>
                    <a:pt x="761179" y="100117"/>
                  </a:cubicBezTo>
                  <a:lnTo>
                    <a:pt x="761179" y="100117"/>
                  </a:lnTo>
                  <a:cubicBezTo>
                    <a:pt x="761179" y="155410"/>
                    <a:pt x="716355" y="200233"/>
                    <a:pt x="661063" y="200233"/>
                  </a:cubicBezTo>
                  <a:lnTo>
                    <a:pt x="100117" y="200233"/>
                  </a:lnTo>
                  <a:cubicBezTo>
                    <a:pt x="44824" y="200233"/>
                    <a:pt x="0" y="155410"/>
                    <a:pt x="0" y="100117"/>
                  </a:cubicBezTo>
                  <a:lnTo>
                    <a:pt x="0" y="100117"/>
                  </a:lnTo>
                  <a:cubicBezTo>
                    <a:pt x="0" y="44824"/>
                    <a:pt x="44824" y="0"/>
                    <a:pt x="100117" y="0"/>
                  </a:cubicBezTo>
                  <a:close/>
                </a:path>
              </a:pathLst>
            </a:custGeom>
            <a:solidFill>
              <a:srgbClr val="FFEB76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161925"/>
              <a:ext cx="761179" cy="38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186"/>
                </a:lnSpc>
              </a:pPr>
              <a:r>
                <a:rPr lang="en-US" sz="2373" spc="-106">
                  <a:solidFill>
                    <a:srgbClr val="00000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20240483 박지은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544272" y="3706853"/>
            <a:ext cx="13199456" cy="992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36"/>
              </a:lnSpc>
            </a:pPr>
            <a:r>
              <a:rPr lang="en-US" sz="6393">
                <a:solidFill>
                  <a:srgbClr val="26A5E4"/>
                </a:solidFill>
                <a:latin typeface="비빔밥"/>
                <a:ea typeface="비빔밥"/>
                <a:cs typeface="비빔밥"/>
                <a:sym typeface="비빔밥"/>
              </a:rPr>
              <a:t>말끝마다 욕설을 붙이는 7살 아동 지도법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528589" y="2785859"/>
            <a:ext cx="302240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내 아이를 부탁해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7026" y="980059"/>
            <a:ext cx="16860797" cy="8859797"/>
            <a:chOff x="0" y="0"/>
            <a:chExt cx="4440704" cy="23334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40704" cy="2333445"/>
            </a:xfrm>
            <a:custGeom>
              <a:avLst/>
              <a:gdLst/>
              <a:ahLst/>
              <a:cxnLst/>
              <a:rect l="l" t="t" r="r" b="b"/>
              <a:pathLst>
                <a:path w="4440704" h="2333445">
                  <a:moveTo>
                    <a:pt x="6428" y="0"/>
                  </a:moveTo>
                  <a:lnTo>
                    <a:pt x="4434275" y="0"/>
                  </a:lnTo>
                  <a:cubicBezTo>
                    <a:pt x="4435980" y="0"/>
                    <a:pt x="4437616" y="677"/>
                    <a:pt x="4438821" y="1883"/>
                  </a:cubicBezTo>
                  <a:cubicBezTo>
                    <a:pt x="4440027" y="3088"/>
                    <a:pt x="4440704" y="4723"/>
                    <a:pt x="4440704" y="6428"/>
                  </a:cubicBezTo>
                  <a:lnTo>
                    <a:pt x="4440704" y="2327016"/>
                  </a:lnTo>
                  <a:cubicBezTo>
                    <a:pt x="4440704" y="2328721"/>
                    <a:pt x="4440027" y="2330356"/>
                    <a:pt x="4438821" y="2331562"/>
                  </a:cubicBezTo>
                  <a:cubicBezTo>
                    <a:pt x="4437616" y="2332767"/>
                    <a:pt x="4435980" y="2333445"/>
                    <a:pt x="4434275" y="2333445"/>
                  </a:cubicBezTo>
                  <a:lnTo>
                    <a:pt x="6428" y="2333445"/>
                  </a:lnTo>
                  <a:cubicBezTo>
                    <a:pt x="4723" y="2333445"/>
                    <a:pt x="3088" y="2332767"/>
                    <a:pt x="1883" y="2331562"/>
                  </a:cubicBezTo>
                  <a:cubicBezTo>
                    <a:pt x="677" y="2330356"/>
                    <a:pt x="0" y="2328721"/>
                    <a:pt x="0" y="2327016"/>
                  </a:cubicBezTo>
                  <a:lnTo>
                    <a:pt x="0" y="6428"/>
                  </a:lnTo>
                  <a:cubicBezTo>
                    <a:pt x="0" y="4723"/>
                    <a:pt x="677" y="3088"/>
                    <a:pt x="1883" y="1883"/>
                  </a:cubicBezTo>
                  <a:cubicBezTo>
                    <a:pt x="3088" y="677"/>
                    <a:pt x="4723" y="0"/>
                    <a:pt x="6428" y="0"/>
                  </a:cubicBezTo>
                  <a:close/>
                </a:path>
              </a:pathLst>
            </a:custGeom>
            <a:solidFill>
              <a:srgbClr val="F7F7F7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161925"/>
              <a:ext cx="4440704" cy="21715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18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242147" y="9231756"/>
            <a:ext cx="1263207" cy="741205"/>
          </a:xfrm>
          <a:custGeom>
            <a:avLst/>
            <a:gdLst/>
            <a:ahLst/>
            <a:cxnLst/>
            <a:rect l="l" t="t" r="r" b="b"/>
            <a:pathLst>
              <a:path w="1263207" h="741205">
                <a:moveTo>
                  <a:pt x="0" y="0"/>
                </a:moveTo>
                <a:lnTo>
                  <a:pt x="1263206" y="0"/>
                </a:lnTo>
                <a:lnTo>
                  <a:pt x="1263206" y="741205"/>
                </a:lnTo>
                <a:lnTo>
                  <a:pt x="0" y="741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348393" y="9231756"/>
            <a:ext cx="1263207" cy="741205"/>
          </a:xfrm>
          <a:custGeom>
            <a:avLst/>
            <a:gdLst/>
            <a:ahLst/>
            <a:cxnLst/>
            <a:rect l="l" t="t" r="r" b="b"/>
            <a:pathLst>
              <a:path w="1263207" h="741205">
                <a:moveTo>
                  <a:pt x="0" y="0"/>
                </a:moveTo>
                <a:lnTo>
                  <a:pt x="1263207" y="0"/>
                </a:lnTo>
                <a:lnTo>
                  <a:pt x="1263207" y="741205"/>
                </a:lnTo>
                <a:lnTo>
                  <a:pt x="0" y="741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286813" y="9003536"/>
            <a:ext cx="846351" cy="1197644"/>
          </a:xfrm>
          <a:custGeom>
            <a:avLst/>
            <a:gdLst/>
            <a:ahLst/>
            <a:cxnLst/>
            <a:rect l="l" t="t" r="r" b="b"/>
            <a:pathLst>
              <a:path w="846351" h="1197644">
                <a:moveTo>
                  <a:pt x="0" y="0"/>
                </a:moveTo>
                <a:lnTo>
                  <a:pt x="846351" y="0"/>
                </a:lnTo>
                <a:lnTo>
                  <a:pt x="846351" y="1197645"/>
                </a:lnTo>
                <a:lnTo>
                  <a:pt x="0" y="11976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250003" y="9012670"/>
            <a:ext cx="723193" cy="1086397"/>
          </a:xfrm>
          <a:custGeom>
            <a:avLst/>
            <a:gdLst/>
            <a:ahLst/>
            <a:cxnLst/>
            <a:rect l="l" t="t" r="r" b="b"/>
            <a:pathLst>
              <a:path w="723193" h="1086397">
                <a:moveTo>
                  <a:pt x="0" y="0"/>
                </a:moveTo>
                <a:lnTo>
                  <a:pt x="723193" y="0"/>
                </a:lnTo>
                <a:lnTo>
                  <a:pt x="723193" y="1086397"/>
                </a:lnTo>
                <a:lnTo>
                  <a:pt x="0" y="10863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726458" y="800100"/>
            <a:ext cx="2084196" cy="889333"/>
          </a:xfrm>
          <a:custGeom>
            <a:avLst/>
            <a:gdLst/>
            <a:ahLst/>
            <a:cxnLst/>
            <a:rect l="l" t="t" r="r" b="b"/>
            <a:pathLst>
              <a:path w="2084196" h="889333">
                <a:moveTo>
                  <a:pt x="0" y="0"/>
                </a:moveTo>
                <a:lnTo>
                  <a:pt x="2084196" y="0"/>
                </a:lnTo>
                <a:lnTo>
                  <a:pt x="2084196" y="889333"/>
                </a:lnTo>
                <a:lnTo>
                  <a:pt x="0" y="8893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78594" y="1018422"/>
            <a:ext cx="3443346" cy="565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1.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즉각적인 </a:t>
            </a:r>
            <a:r>
              <a:rPr lang="ko-KR" altLang="en-US" sz="3399" dirty="0" err="1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대처법</a:t>
            </a:r>
            <a:endParaRPr lang="en-US" sz="3399" dirty="0">
              <a:solidFill>
                <a:srgbClr val="000000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820177" y="1489098"/>
            <a:ext cx="16248623" cy="1181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무관심전략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(</a:t>
            </a:r>
            <a:r>
              <a:rPr lang="ko-KR" altLang="en-US" sz="3399" dirty="0" err="1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가장중요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) :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욕설을 했을 때 부모가 화를 내거나 크게 반응하면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,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아이는 그 반응을 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‘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재미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‘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나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＇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효과적인 관심 유도 방법</a:t>
            </a:r>
            <a:endParaRPr lang="en-US" sz="3399" dirty="0">
              <a:solidFill>
                <a:srgbClr val="000000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0266539" y="4358806"/>
            <a:ext cx="4974134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</a:p>
        </p:txBody>
      </p:sp>
      <p:sp>
        <p:nvSpPr>
          <p:cNvPr id="27" name="TextBox 15">
            <a:extLst>
              <a:ext uri="{FF2B5EF4-FFF2-40B4-BE49-F238E27FC236}">
                <a16:creationId xmlns:a16="http://schemas.microsoft.com/office/drawing/2014/main" id="{8CF1C83A-AB66-0A72-23B3-7D38E31F0D57}"/>
              </a:ext>
            </a:extLst>
          </p:cNvPr>
          <p:cNvSpPr txBox="1"/>
          <p:nvPr/>
        </p:nvSpPr>
        <p:spPr>
          <a:xfrm>
            <a:off x="607026" y="2729482"/>
            <a:ext cx="15899915" cy="565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단호한 멈춤 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: 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욕설 직후 부드럽지만 단호한 목소리로 욕설은 상대를 아프게 하는 나쁜 말</a:t>
            </a:r>
            <a:endParaRPr lang="en-US" sz="3399" dirty="0">
              <a:solidFill>
                <a:srgbClr val="000000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28" name="TextBox 15">
            <a:extLst>
              <a:ext uri="{FF2B5EF4-FFF2-40B4-BE49-F238E27FC236}">
                <a16:creationId xmlns:a16="http://schemas.microsoft.com/office/drawing/2014/main" id="{46FF899D-7DDE-0779-FFBE-8E13C1E5B876}"/>
              </a:ext>
            </a:extLst>
          </p:cNvPr>
          <p:cNvSpPr txBox="1"/>
          <p:nvPr/>
        </p:nvSpPr>
        <p:spPr>
          <a:xfrm>
            <a:off x="820177" y="4723119"/>
            <a:ext cx="3868129" cy="565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2.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예방 및 환경 조성</a:t>
            </a:r>
            <a:endParaRPr lang="en-US" sz="3399" dirty="0">
              <a:solidFill>
                <a:srgbClr val="000000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29" name="TextBox 15">
            <a:extLst>
              <a:ext uri="{FF2B5EF4-FFF2-40B4-BE49-F238E27FC236}">
                <a16:creationId xmlns:a16="http://schemas.microsoft.com/office/drawing/2014/main" id="{27E19167-7051-E1C1-9BA4-E38143513D9C}"/>
              </a:ext>
            </a:extLst>
          </p:cNvPr>
          <p:cNvSpPr txBox="1"/>
          <p:nvPr/>
        </p:nvSpPr>
        <p:spPr>
          <a:xfrm>
            <a:off x="609601" y="3564024"/>
            <a:ext cx="12649199" cy="1181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감정 언어 대체 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: 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아이가 화가 났거나 흥분했을 때 욕설을 한다면 욕 대신 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‘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화가나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’, ’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속상해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’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라고 말하자</a:t>
            </a:r>
            <a:endParaRPr lang="en-US" sz="3399" dirty="0">
              <a:solidFill>
                <a:srgbClr val="000000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30" name="TextBox 15">
            <a:extLst>
              <a:ext uri="{FF2B5EF4-FFF2-40B4-BE49-F238E27FC236}">
                <a16:creationId xmlns:a16="http://schemas.microsoft.com/office/drawing/2014/main" id="{610DB01A-A18A-5BEB-BD3A-30106AB31632}"/>
              </a:ext>
            </a:extLst>
          </p:cNvPr>
          <p:cNvSpPr txBox="1"/>
          <p:nvPr/>
        </p:nvSpPr>
        <p:spPr>
          <a:xfrm>
            <a:off x="569495" y="5328186"/>
            <a:ext cx="16042105" cy="565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모델링 확인 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: 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아이는 거울입니다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. 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부모나 주변 환경에서 사용하는 거친 언어가 있는지 점검</a:t>
            </a:r>
            <a:endParaRPr lang="en-US" sz="3399" dirty="0">
              <a:solidFill>
                <a:srgbClr val="000000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31" name="TextBox 15">
            <a:extLst>
              <a:ext uri="{FF2B5EF4-FFF2-40B4-BE49-F238E27FC236}">
                <a16:creationId xmlns:a16="http://schemas.microsoft.com/office/drawing/2014/main" id="{FD6660D7-10CC-F68E-BE6F-CAA3E19F0D66}"/>
              </a:ext>
            </a:extLst>
          </p:cNvPr>
          <p:cNvSpPr txBox="1"/>
          <p:nvPr/>
        </p:nvSpPr>
        <p:spPr>
          <a:xfrm>
            <a:off x="526797" y="5972653"/>
            <a:ext cx="14637003" cy="565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미디어 점검 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: 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만화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,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유튜브 등 아이가 즐겨보는 콘텐츠에서 욕설이나 폭력적인 표현</a:t>
            </a:r>
            <a:endParaRPr lang="en-US" sz="3399" dirty="0">
              <a:solidFill>
                <a:srgbClr val="000000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32" name="TextBox 15">
            <a:extLst>
              <a:ext uri="{FF2B5EF4-FFF2-40B4-BE49-F238E27FC236}">
                <a16:creationId xmlns:a16="http://schemas.microsoft.com/office/drawing/2014/main" id="{99F75398-5CAC-B965-F59D-6797D2E9DE00}"/>
              </a:ext>
            </a:extLst>
          </p:cNvPr>
          <p:cNvSpPr txBox="1"/>
          <p:nvPr/>
        </p:nvSpPr>
        <p:spPr>
          <a:xfrm>
            <a:off x="526797" y="6563960"/>
            <a:ext cx="12351003" cy="565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긍정적인 언어 강화 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: 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아이가 고운 말을 사용 했을 때 구체적으로 칭찬 </a:t>
            </a:r>
            <a:endParaRPr lang="en-US" sz="3399" dirty="0">
              <a:solidFill>
                <a:srgbClr val="000000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35" name="TextBox 15">
            <a:extLst>
              <a:ext uri="{FF2B5EF4-FFF2-40B4-BE49-F238E27FC236}">
                <a16:creationId xmlns:a16="http://schemas.microsoft.com/office/drawing/2014/main" id="{CFEC1F4F-8A2E-8590-C90F-43F0ED84B7E7}"/>
              </a:ext>
            </a:extLst>
          </p:cNvPr>
          <p:cNvSpPr txBox="1"/>
          <p:nvPr/>
        </p:nvSpPr>
        <p:spPr>
          <a:xfrm>
            <a:off x="685800" y="7178769"/>
            <a:ext cx="3757511" cy="565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3.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아이의 심리 이해</a:t>
            </a:r>
            <a:endParaRPr lang="en-US" sz="3399" dirty="0">
              <a:solidFill>
                <a:srgbClr val="000000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36" name="TextBox 15">
            <a:extLst>
              <a:ext uri="{FF2B5EF4-FFF2-40B4-BE49-F238E27FC236}">
                <a16:creationId xmlns:a16="http://schemas.microsoft.com/office/drawing/2014/main" id="{261C8ED5-37AE-562C-ABAB-B0590E7D6CE6}"/>
              </a:ext>
            </a:extLst>
          </p:cNvPr>
          <p:cNvSpPr txBox="1"/>
          <p:nvPr/>
        </p:nvSpPr>
        <p:spPr>
          <a:xfrm>
            <a:off x="636596" y="7755215"/>
            <a:ext cx="7593004" cy="565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욕설의 목적 파악 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: 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왜 욕설을 하는지 관찰</a:t>
            </a:r>
            <a:endParaRPr lang="en-US" sz="3399" dirty="0">
              <a:solidFill>
                <a:srgbClr val="000000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37" name="TextBox 15">
            <a:extLst>
              <a:ext uri="{FF2B5EF4-FFF2-40B4-BE49-F238E27FC236}">
                <a16:creationId xmlns:a16="http://schemas.microsoft.com/office/drawing/2014/main" id="{17C193AA-2B25-CCF7-184E-2C90D7E0627B}"/>
              </a:ext>
            </a:extLst>
          </p:cNvPr>
          <p:cNvSpPr txBox="1"/>
          <p:nvPr/>
        </p:nvSpPr>
        <p:spPr>
          <a:xfrm>
            <a:off x="607026" y="8359246"/>
            <a:ext cx="15775974" cy="565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힘에 대한 갈망 이해 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: 7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세는 자아 정체성이 강해지며 자신이 강해 보이고 싶어 하는 시기</a:t>
            </a:r>
            <a:endParaRPr lang="en-US" sz="3399" dirty="0">
              <a:solidFill>
                <a:srgbClr val="000000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3151" y="923151"/>
            <a:ext cx="16860797" cy="8859797"/>
            <a:chOff x="0" y="0"/>
            <a:chExt cx="4440704" cy="23334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40704" cy="2333445"/>
            </a:xfrm>
            <a:custGeom>
              <a:avLst/>
              <a:gdLst/>
              <a:ahLst/>
              <a:cxnLst/>
              <a:rect l="l" t="t" r="r" b="b"/>
              <a:pathLst>
                <a:path w="4440704" h="2333445">
                  <a:moveTo>
                    <a:pt x="6428" y="0"/>
                  </a:moveTo>
                  <a:lnTo>
                    <a:pt x="4434275" y="0"/>
                  </a:lnTo>
                  <a:cubicBezTo>
                    <a:pt x="4435980" y="0"/>
                    <a:pt x="4437616" y="677"/>
                    <a:pt x="4438821" y="1883"/>
                  </a:cubicBezTo>
                  <a:cubicBezTo>
                    <a:pt x="4440027" y="3088"/>
                    <a:pt x="4440704" y="4723"/>
                    <a:pt x="4440704" y="6428"/>
                  </a:cubicBezTo>
                  <a:lnTo>
                    <a:pt x="4440704" y="2327016"/>
                  </a:lnTo>
                  <a:cubicBezTo>
                    <a:pt x="4440704" y="2328721"/>
                    <a:pt x="4440027" y="2330356"/>
                    <a:pt x="4438821" y="2331562"/>
                  </a:cubicBezTo>
                  <a:cubicBezTo>
                    <a:pt x="4437616" y="2332767"/>
                    <a:pt x="4435980" y="2333445"/>
                    <a:pt x="4434275" y="2333445"/>
                  </a:cubicBezTo>
                  <a:lnTo>
                    <a:pt x="6428" y="2333445"/>
                  </a:lnTo>
                  <a:cubicBezTo>
                    <a:pt x="4723" y="2333445"/>
                    <a:pt x="3088" y="2332767"/>
                    <a:pt x="1883" y="2331562"/>
                  </a:cubicBezTo>
                  <a:cubicBezTo>
                    <a:pt x="677" y="2330356"/>
                    <a:pt x="0" y="2328721"/>
                    <a:pt x="0" y="2327016"/>
                  </a:cubicBezTo>
                  <a:lnTo>
                    <a:pt x="0" y="6428"/>
                  </a:lnTo>
                  <a:cubicBezTo>
                    <a:pt x="0" y="4723"/>
                    <a:pt x="677" y="3088"/>
                    <a:pt x="1883" y="1883"/>
                  </a:cubicBezTo>
                  <a:cubicBezTo>
                    <a:pt x="3088" y="677"/>
                    <a:pt x="4723" y="0"/>
                    <a:pt x="6428" y="0"/>
                  </a:cubicBezTo>
                  <a:close/>
                </a:path>
              </a:pathLst>
            </a:custGeom>
            <a:solidFill>
              <a:srgbClr val="F7F7F7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161925"/>
              <a:ext cx="4440704" cy="21715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18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13601" y="713601"/>
            <a:ext cx="16860797" cy="8859797"/>
            <a:chOff x="0" y="0"/>
            <a:chExt cx="4440704" cy="233344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40704" cy="2333445"/>
            </a:xfrm>
            <a:custGeom>
              <a:avLst/>
              <a:gdLst/>
              <a:ahLst/>
              <a:cxnLst/>
              <a:rect l="l" t="t" r="r" b="b"/>
              <a:pathLst>
                <a:path w="4440704" h="2333445">
                  <a:moveTo>
                    <a:pt x="6428" y="0"/>
                  </a:moveTo>
                  <a:lnTo>
                    <a:pt x="4434275" y="0"/>
                  </a:lnTo>
                  <a:cubicBezTo>
                    <a:pt x="4435980" y="0"/>
                    <a:pt x="4437616" y="677"/>
                    <a:pt x="4438821" y="1883"/>
                  </a:cubicBezTo>
                  <a:cubicBezTo>
                    <a:pt x="4440027" y="3088"/>
                    <a:pt x="4440704" y="4723"/>
                    <a:pt x="4440704" y="6428"/>
                  </a:cubicBezTo>
                  <a:lnTo>
                    <a:pt x="4440704" y="2327016"/>
                  </a:lnTo>
                  <a:cubicBezTo>
                    <a:pt x="4440704" y="2328721"/>
                    <a:pt x="4440027" y="2330356"/>
                    <a:pt x="4438821" y="2331562"/>
                  </a:cubicBezTo>
                  <a:cubicBezTo>
                    <a:pt x="4437616" y="2332767"/>
                    <a:pt x="4435980" y="2333445"/>
                    <a:pt x="4434275" y="2333445"/>
                  </a:cubicBezTo>
                  <a:lnTo>
                    <a:pt x="6428" y="2333445"/>
                  </a:lnTo>
                  <a:cubicBezTo>
                    <a:pt x="4723" y="2333445"/>
                    <a:pt x="3088" y="2332767"/>
                    <a:pt x="1883" y="2331562"/>
                  </a:cubicBezTo>
                  <a:cubicBezTo>
                    <a:pt x="677" y="2330356"/>
                    <a:pt x="0" y="2328721"/>
                    <a:pt x="0" y="2327016"/>
                  </a:cubicBezTo>
                  <a:lnTo>
                    <a:pt x="0" y="6428"/>
                  </a:lnTo>
                  <a:cubicBezTo>
                    <a:pt x="0" y="4723"/>
                    <a:pt x="677" y="3088"/>
                    <a:pt x="1883" y="1883"/>
                  </a:cubicBezTo>
                  <a:cubicBezTo>
                    <a:pt x="3088" y="677"/>
                    <a:pt x="4723" y="0"/>
                    <a:pt x="6428" y="0"/>
                  </a:cubicBezTo>
                  <a:close/>
                </a:path>
              </a:pathLst>
            </a:custGeom>
            <a:solidFill>
              <a:srgbClr val="F7F7F7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4440704" cy="24096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77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713601" y="7237785"/>
            <a:ext cx="1200101" cy="2486426"/>
          </a:xfrm>
          <a:custGeom>
            <a:avLst/>
            <a:gdLst/>
            <a:ahLst/>
            <a:cxnLst/>
            <a:rect l="l" t="t" r="r" b="b"/>
            <a:pathLst>
              <a:path w="1200101" h="2486426">
                <a:moveTo>
                  <a:pt x="0" y="0"/>
                </a:moveTo>
                <a:lnTo>
                  <a:pt x="1200101" y="0"/>
                </a:lnTo>
                <a:lnTo>
                  <a:pt x="1200101" y="2486426"/>
                </a:lnTo>
                <a:lnTo>
                  <a:pt x="0" y="24864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14966111" y="7731279"/>
            <a:ext cx="1543962" cy="1984848"/>
          </a:xfrm>
          <a:custGeom>
            <a:avLst/>
            <a:gdLst/>
            <a:ahLst/>
            <a:cxnLst/>
            <a:rect l="l" t="t" r="r" b="b"/>
            <a:pathLst>
              <a:path w="1543962" h="1984848">
                <a:moveTo>
                  <a:pt x="0" y="0"/>
                </a:moveTo>
                <a:lnTo>
                  <a:pt x="1543962" y="0"/>
                </a:lnTo>
                <a:lnTo>
                  <a:pt x="1543962" y="1984848"/>
                </a:lnTo>
                <a:lnTo>
                  <a:pt x="0" y="1984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662486" y="7237785"/>
            <a:ext cx="911912" cy="2478342"/>
          </a:xfrm>
          <a:custGeom>
            <a:avLst/>
            <a:gdLst/>
            <a:ahLst/>
            <a:cxnLst/>
            <a:rect l="l" t="t" r="r" b="b"/>
            <a:pathLst>
              <a:path w="911912" h="2478342">
                <a:moveTo>
                  <a:pt x="0" y="0"/>
                </a:moveTo>
                <a:lnTo>
                  <a:pt x="911913" y="0"/>
                </a:lnTo>
                <a:lnTo>
                  <a:pt x="911913" y="2478342"/>
                </a:lnTo>
                <a:lnTo>
                  <a:pt x="0" y="24783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900118" y="3928104"/>
            <a:ext cx="4906863" cy="1424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59"/>
              </a:lnSpc>
            </a:pPr>
            <a:r>
              <a:rPr lang="en-US" sz="8399" b="1">
                <a:solidFill>
                  <a:srgbClr val="000000"/>
                </a:solidFill>
                <a:latin typeface="Noto Sans Kr Bold"/>
                <a:ea typeface="Noto Sans Kr Bold"/>
                <a:cs typeface="Noto Sans Kr Bold"/>
                <a:sym typeface="Noto Sans Kr Bold"/>
              </a:rPr>
              <a:t>감사합니다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153</Words>
  <Application>Microsoft Office PowerPoint</Application>
  <PresentationFormat>사용자 지정</PresentationFormat>
  <Paragraphs>16</Paragraphs>
  <Slides>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</vt:i4>
      </vt:variant>
    </vt:vector>
  </HeadingPairs>
  <TitlesOfParts>
    <vt:vector size="10" baseType="lpstr">
      <vt:lpstr>Open Sauce</vt:lpstr>
      <vt:lpstr>비빔밥</vt:lpstr>
      <vt:lpstr>Noto Sans Kr Bold</vt:lpstr>
      <vt:lpstr>Arial</vt:lpstr>
      <vt:lpstr>Calibri</vt:lpstr>
      <vt:lpstr>Noto Sans Kr</vt:lpstr>
      <vt:lpstr>Office Theme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하늘색 흰색 일러스트 중심 어린이 환경 교육 프레젠테이션</dc:title>
  <cp:lastModifiedBy>지원 박</cp:lastModifiedBy>
  <cp:revision>2</cp:revision>
  <dcterms:created xsi:type="dcterms:W3CDTF">2006-08-16T00:00:00Z</dcterms:created>
  <dcterms:modified xsi:type="dcterms:W3CDTF">2026-06-09T04:45:13Z</dcterms:modified>
  <dc:identifier>DAHGhWkSAjU</dc:identifier>
</cp:coreProperties>
</file>