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70" r:id="rId9"/>
    <p:sldId id="271" r:id="rId10"/>
    <p:sldId id="272" r:id="rId11"/>
    <p:sldId id="263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7" r:id="rId20"/>
    <p:sldId id="273" r:id="rId21"/>
    <p:sldId id="284" r:id="rId22"/>
    <p:sldId id="285" r:id="rId23"/>
    <p:sldId id="286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300" r:id="rId32"/>
    <p:sldId id="301" r:id="rId33"/>
    <p:sldId id="312" r:id="rId3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/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 horzBarState="maximized">
    <p:restoredLeft sz="14002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-680" y="-76"/>
      </p:cViewPr>
      <p:guideLst>
        <p:guide orient="horz" pos="2159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9.xml"  /><Relationship Id="rId11" Type="http://schemas.openxmlformats.org/officeDocument/2006/relationships/slide" Target="slides/slide10.xml"  /><Relationship Id="rId12" Type="http://schemas.openxmlformats.org/officeDocument/2006/relationships/slide" Target="slides/slide11.xml"  /><Relationship Id="rId13" Type="http://schemas.openxmlformats.org/officeDocument/2006/relationships/slide" Target="slides/slide12.xml"  /><Relationship Id="rId14" Type="http://schemas.openxmlformats.org/officeDocument/2006/relationships/slide" Target="slides/slide13.xml"  /><Relationship Id="rId15" Type="http://schemas.openxmlformats.org/officeDocument/2006/relationships/slide" Target="slides/slide14.xml"  /><Relationship Id="rId16" Type="http://schemas.openxmlformats.org/officeDocument/2006/relationships/slide" Target="slides/slide15.xml"  /><Relationship Id="rId17" Type="http://schemas.openxmlformats.org/officeDocument/2006/relationships/slide" Target="slides/slide16.xml"  /><Relationship Id="rId18" Type="http://schemas.openxmlformats.org/officeDocument/2006/relationships/slide" Target="slides/slide17.xml"  /><Relationship Id="rId19" Type="http://schemas.openxmlformats.org/officeDocument/2006/relationships/slide" Target="slides/slide18.xml"  /><Relationship Id="rId2" Type="http://schemas.openxmlformats.org/officeDocument/2006/relationships/slide" Target="slides/slide1.xml"  /><Relationship Id="rId20" Type="http://schemas.openxmlformats.org/officeDocument/2006/relationships/slide" Target="slides/slide19.xml"  /><Relationship Id="rId21" Type="http://schemas.openxmlformats.org/officeDocument/2006/relationships/slide" Target="slides/slide20.xml"  /><Relationship Id="rId22" Type="http://schemas.openxmlformats.org/officeDocument/2006/relationships/slide" Target="slides/slide21.xml"  /><Relationship Id="rId23" Type="http://schemas.openxmlformats.org/officeDocument/2006/relationships/slide" Target="slides/slide22.xml"  /><Relationship Id="rId24" Type="http://schemas.openxmlformats.org/officeDocument/2006/relationships/slide" Target="slides/slide23.xml"  /><Relationship Id="rId25" Type="http://schemas.openxmlformats.org/officeDocument/2006/relationships/slide" Target="slides/slide24.xml"  /><Relationship Id="rId26" Type="http://schemas.openxmlformats.org/officeDocument/2006/relationships/slide" Target="slides/slide25.xml"  /><Relationship Id="rId27" Type="http://schemas.openxmlformats.org/officeDocument/2006/relationships/slide" Target="slides/slide26.xml"  /><Relationship Id="rId28" Type="http://schemas.openxmlformats.org/officeDocument/2006/relationships/slide" Target="slides/slide27.xml"  /><Relationship Id="rId29" Type="http://schemas.openxmlformats.org/officeDocument/2006/relationships/slide" Target="slides/slide28.xml"  /><Relationship Id="rId3" Type="http://schemas.openxmlformats.org/officeDocument/2006/relationships/slide" Target="slides/slide2.xml"  /><Relationship Id="rId30" Type="http://schemas.openxmlformats.org/officeDocument/2006/relationships/slide" Target="slides/slide29.xml"  /><Relationship Id="rId31" Type="http://schemas.openxmlformats.org/officeDocument/2006/relationships/slide" Target="slides/slide30.xml"  /><Relationship Id="rId32" Type="http://schemas.openxmlformats.org/officeDocument/2006/relationships/slide" Target="slides/slide31.xml"  /><Relationship Id="rId33" Type="http://schemas.openxmlformats.org/officeDocument/2006/relationships/slide" Target="slides/slide32.xml"  /><Relationship Id="rId34" Type="http://schemas.openxmlformats.org/officeDocument/2006/relationships/slide" Target="slides/slide33.xml"  /><Relationship Id="rId35" Type="http://schemas.openxmlformats.org/officeDocument/2006/relationships/presProps" Target="presProps.xml"  /><Relationship Id="rId36" Type="http://schemas.openxmlformats.org/officeDocument/2006/relationships/viewProps" Target="viewProps.xml"  /><Relationship Id="rId37" Type="http://schemas.openxmlformats.org/officeDocument/2006/relationships/theme" Target="theme/theme1.xml"  /><Relationship Id="rId38" Type="http://schemas.openxmlformats.org/officeDocument/2006/relationships/tableStyles" Target="tableStyles.xml"  /><Relationship Id="rId4" Type="http://schemas.openxmlformats.org/officeDocument/2006/relationships/slide" Target="slides/slide3.xml"  /><Relationship Id="rId5" Type="http://schemas.openxmlformats.org/officeDocument/2006/relationships/slide" Target="slides/slide4.xml"  /><Relationship Id="rId6" Type="http://schemas.openxmlformats.org/officeDocument/2006/relationships/slide" Target="slides/slide5.xml"  /><Relationship Id="rId7" Type="http://schemas.openxmlformats.org/officeDocument/2006/relationships/slide" Target="slides/slide6.xml"  /><Relationship Id="rId8" Type="http://schemas.openxmlformats.org/officeDocument/2006/relationships/slide" Target="slides/slide7.xml"  /><Relationship Id="rId9" Type="http://schemas.openxmlformats.org/officeDocument/2006/relationships/slide" Target="slides/slide8.xml"  /></Relationship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4F24E085-3912-4AD0-9BDB-0FAEE5C22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10A91D3C-633A-4074-AEF0-8E5CEB0BF3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BA025D4-7771-470D-BA72-6853D992A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1EBE-6E42-425F-8AC4-21FACFFFDA8F}" type="datetimeFigureOut">
              <a:rPr lang="ko-KR" altLang="en-US" smtClean="0"/>
              <a:t>2021-09-22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FAF9F51C-74D2-450F-AD6D-14D734E41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B882F75-55DE-4CF7-A9A9-157D06AC5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FCC-FE1A-4676-80EA-D81FAA68C2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7657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C8D0A590-912C-4CFA-9A8F-07C7962C0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28FF170-6B8C-4BE2-B682-72D700B00D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13908681-6691-4A3B-A37B-2818F3C43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1EBE-6E42-425F-8AC4-21FACFFFDA8F}" type="datetimeFigureOut">
              <a:rPr lang="ko-KR" altLang="en-US" smtClean="0"/>
              <a:t>2021-09-22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923B3765-1491-431B-9CD0-B03B66096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3F6E7C8D-9377-4E20-83B3-121F25AA2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FCC-FE1A-4676-80EA-D81FAA68C2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739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C795B1BC-812E-4DE6-9733-D952359E20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C0EC007F-26C1-4070-AAEC-911B97CDC3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C90DC1C5-1292-417B-9DD9-358851BB7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1EBE-6E42-425F-8AC4-21FACFFFDA8F}" type="datetimeFigureOut">
              <a:rPr lang="ko-KR" altLang="en-US" smtClean="0"/>
              <a:t>2021-09-22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7112213-3278-4978-A367-9EA499827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1F82AD5F-659F-4314-8FEB-06A51EEE5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FCC-FE1A-4676-80EA-D81FAA68C2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0420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CE447843-98E1-4D65-88B1-70956BC1C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3DB7FFE8-C737-4C39-9E41-649939D353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BDBA3E-162F-4E65-85E3-3624E80EE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1EBE-6E42-425F-8AC4-21FACFFFDA8F}" type="datetimeFigureOut">
              <a:rPr lang="ko-KR" altLang="en-US" smtClean="0"/>
              <a:t>2021-09-22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AD5C3FB8-19E9-404B-8926-B66B55186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D6666A55-FA5A-424D-A2C0-651CB7C0B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FCC-FE1A-4676-80EA-D81FAA68C2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0913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973A155-2299-4906-BDF0-20D772D99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CAFAD0E-376C-4C53-8132-41203C201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A3DA2781-12B3-43A4-9100-37EBAF01E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1EBE-6E42-425F-8AC4-21FACFFFDA8F}" type="datetimeFigureOut">
              <a:rPr lang="ko-KR" altLang="en-US" smtClean="0"/>
              <a:t>2021-09-22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897C100-0DEA-4ABB-B3F1-A36D55DE6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1134DF12-C09C-4537-B659-E8705A908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FCC-FE1A-4676-80EA-D81FAA68C2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0630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CEC5D586-E2E3-4360-9017-748336ABD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D000B2C6-C158-419A-963E-FBF5079357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9FD167D3-7FEE-47E6-B9E2-CFE3CB8AF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A445934A-CDD2-4349-A199-D8CD5681A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1EBE-6E42-425F-8AC4-21FACFFFDA8F}" type="datetimeFigureOut">
              <a:rPr lang="ko-KR" altLang="en-US" smtClean="0"/>
              <a:t>2021-09-22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B51BDFD7-5544-49C4-B399-48066DDF5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9DF1D08F-ACD6-4614-85AD-B8D8B25A9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FCC-FE1A-4676-80EA-D81FAA68C2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3698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6B5D1F2-504D-44C1-9860-73EA1D268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E323818C-38BA-4FB6-B8C8-DD03D0F1C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A8428440-8C01-4327-9E9E-F2C6E6BA35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FAE7EB2C-D1B7-4E1C-B122-406F171817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DFBBD498-8CBA-41AD-AD36-B5F36D40F4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6E525CDD-E016-4096-85FB-74E01DBA0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1EBE-6E42-425F-8AC4-21FACFFFDA8F}" type="datetimeFigureOut">
              <a:rPr lang="ko-KR" altLang="en-US" smtClean="0"/>
              <a:t>2021-09-22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31DBC2F8-F5F5-4AF4-96FE-86BC45F34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7356E8D0-38D2-4305-A6B1-928ED9CD3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FCC-FE1A-4676-80EA-D81FAA68C2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1326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ECD956C1-4090-414B-940E-12DCCF46D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9BA5EB1B-86AA-42E4-A645-D5261AE6F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1EBE-6E42-425F-8AC4-21FACFFFDA8F}" type="datetimeFigureOut">
              <a:rPr lang="ko-KR" altLang="en-US" smtClean="0"/>
              <a:t>2021-09-22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5590773D-D9D3-4331-8FEE-13D277A64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B22CCA9F-23D7-4E15-B072-DF3C26EFA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FCC-FE1A-4676-80EA-D81FAA68C2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6113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9FFB7B2A-B314-4567-98F1-2B20A7F8E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1EBE-6E42-425F-8AC4-21FACFFFDA8F}" type="datetimeFigureOut">
              <a:rPr lang="ko-KR" altLang="en-US" smtClean="0"/>
              <a:t>2021-09-22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5CC86B24-68DB-479B-B882-6132A2A63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4FAA9173-EEB1-47CE-B24C-05F08879F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FCC-FE1A-4676-80EA-D81FAA68C2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3310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7F8FB89-70C3-4505-80D7-E9F39B827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2C59D776-ADB4-42F2-9604-7AA8D7C1E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F4C234CF-835D-4951-B1BE-0605BE3AE0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162FF2CC-DD6F-4DB1-A3D0-45EAC6FDE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1EBE-6E42-425F-8AC4-21FACFFFDA8F}" type="datetimeFigureOut">
              <a:rPr lang="ko-KR" altLang="en-US" smtClean="0"/>
              <a:t>2021-09-22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88C61027-E0D1-450B-9671-18C44AE44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3E3225ED-6A03-4B2F-A0C6-BF87D5C0C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FCC-FE1A-4676-80EA-D81FAA68C2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3608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081119A5-9719-4CDB-B1E4-7D95E28D8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6A6D9AAF-7D97-4C53-B432-A53DA5DE0E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A4D1DFB5-3382-4F24-B2AF-29FF875F0B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B61C89D0-DCA0-462A-83DA-EA5C0153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1EBE-6E42-425F-8AC4-21FACFFFDA8F}" type="datetimeFigureOut">
              <a:rPr lang="ko-KR" altLang="en-US" smtClean="0"/>
              <a:t>2021-09-22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8AE977C1-ACA0-4A87-BEAD-07C1BB3C5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341A27F0-E82D-4869-844D-688BBC31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FCC-FE1A-4676-80EA-D81FAA68C2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4607562"/>
      </p:ext>
    </p:extLst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E328E31D-D598-4C18-AE4A-FF3FD9481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D4C1EBC8-6C3B-4F8F-B6AC-AE925B69F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D9150BC9-F956-4CC1-A745-708018E969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21EBE-6E42-425F-8AC4-21FACFFFDA8F}" type="datetimeFigureOut">
              <a:rPr lang="ko-KR" altLang="en-US" smtClean="0"/>
              <a:t>2021-09-22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E98CDFEF-EACB-41B0-A63D-78A139DF86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A8E029B-42C0-4E08-A650-1F0D839E4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79FCC-FE1A-4676-80EA-D81FAA68C2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821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Relationship Id="rId3" Type="http://schemas.openxmlformats.org/officeDocument/2006/relationships/image" Target="../media/image17.jpeg"  /><Relationship Id="rId4" Type="http://schemas.openxmlformats.org/officeDocument/2006/relationships/image" Target="../media/image18.jpeg"  /><Relationship Id="rId5" Type="http://schemas.openxmlformats.org/officeDocument/2006/relationships/image" Target="../media/image19.jpe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.png"  /><Relationship Id="rId3" Type="http://schemas.openxmlformats.org/officeDocument/2006/relationships/image" Target="../media/image20.jpe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.png"  /><Relationship Id="rId3" Type="http://schemas.openxmlformats.org/officeDocument/2006/relationships/image" Target="../media/image21.pn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.png"  /><Relationship Id="rId3" Type="http://schemas.openxmlformats.org/officeDocument/2006/relationships/image" Target="../media/image22.jpe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.png"  /><Relationship Id="rId3" Type="http://schemas.openxmlformats.org/officeDocument/2006/relationships/image" Target="../media/image23.jpe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.png"  /><Relationship Id="rId3" Type="http://schemas.openxmlformats.org/officeDocument/2006/relationships/image" Target="../media/image18.jpe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.png"  /><Relationship Id="rId3" Type="http://schemas.openxmlformats.org/officeDocument/2006/relationships/image" Target="../media/image24.png"  /><Relationship Id="rId4" Type="http://schemas.openxmlformats.org/officeDocument/2006/relationships/image" Target="../media/image25.jpeg"  /><Relationship Id="rId5" Type="http://schemas.openxmlformats.org/officeDocument/2006/relationships/image" Target="../media/image26.jpe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7.jpeg"  /><Relationship Id="rId3" Type="http://schemas.openxmlformats.org/officeDocument/2006/relationships/image" Target="../media/image2.pn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.png"  /><Relationship Id="rId3" Type="http://schemas.openxmlformats.org/officeDocument/2006/relationships/image" Target="../media/image28.jpe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.png"  /><Relationship Id="rId3" Type="http://schemas.openxmlformats.org/officeDocument/2006/relationships/image" Target="../media/image29.jpe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.pn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30.png"  /><Relationship Id="rId3" Type="http://schemas.openxmlformats.org/officeDocument/2006/relationships/image" Target="../media/image31.jpeg"  /><Relationship Id="rId4" Type="http://schemas.openxmlformats.org/officeDocument/2006/relationships/image" Target="../media/image32.jpeg"  /><Relationship Id="rId5" Type="http://schemas.openxmlformats.org/officeDocument/2006/relationships/image" Target="../media/image33.jpeg"  /><Relationship Id="rId6" Type="http://schemas.openxmlformats.org/officeDocument/2006/relationships/image" Target="../media/image34.jpeg"  /><Relationship Id="rId7" Type="http://schemas.openxmlformats.org/officeDocument/2006/relationships/image" Target="../media/image35.jpe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.png"  /><Relationship Id="rId3" Type="http://schemas.openxmlformats.org/officeDocument/2006/relationships/image" Target="../media/image36.jpeg"  /><Relationship Id="rId4" Type="http://schemas.openxmlformats.org/officeDocument/2006/relationships/image" Target="../media/image37.png"  /><Relationship Id="rId5" Type="http://schemas.openxmlformats.org/officeDocument/2006/relationships/image" Target="../media/image38.jpe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.png"  /><Relationship Id="rId3" Type="http://schemas.openxmlformats.org/officeDocument/2006/relationships/image" Target="../media/image39.jpeg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.pn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.png"  /><Relationship Id="rId3" Type="http://schemas.openxmlformats.org/officeDocument/2006/relationships/image" Target="../media/image40.jpeg"  /><Relationship Id="rId4" Type="http://schemas.openxmlformats.org/officeDocument/2006/relationships/image" Target="../media/image41.png"  /><Relationship Id="rId5" Type="http://schemas.openxmlformats.org/officeDocument/2006/relationships/image" Target="../media/image42.png"  /><Relationship Id="rId6" Type="http://schemas.openxmlformats.org/officeDocument/2006/relationships/image" Target="../media/image43.png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.png"  /><Relationship Id="rId3" Type="http://schemas.openxmlformats.org/officeDocument/2006/relationships/image" Target="../media/image44.jpeg"  /></Relationships>
</file>

<file path=ppt/slides/_rels/slide2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.png"  /><Relationship Id="rId3" Type="http://schemas.openxmlformats.org/officeDocument/2006/relationships/image" Target="../media/image45.jpeg"  /></Relationships>
</file>

<file path=ppt/slides/_rels/slide2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.png"  /><Relationship Id="rId3" Type="http://schemas.openxmlformats.org/officeDocument/2006/relationships/image" Target="../media/image46.jpeg"  /><Relationship Id="rId4" Type="http://schemas.openxmlformats.org/officeDocument/2006/relationships/image" Target="../media/image47.png"  /><Relationship Id="rId5" Type="http://schemas.openxmlformats.org/officeDocument/2006/relationships/image" Target="../media/image48.png"  /></Relationships>
</file>

<file path=ppt/slides/_rels/slide2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.png"  /><Relationship Id="rId3" Type="http://schemas.openxmlformats.org/officeDocument/2006/relationships/image" Target="../media/image49.jpeg"  /><Relationship Id="rId4" Type="http://schemas.openxmlformats.org/officeDocument/2006/relationships/image" Target="../media/image50.jpeg"  /></Relationships>
</file>

<file path=ppt/slides/_rels/slide2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.png"  /><Relationship Id="rId3" Type="http://schemas.openxmlformats.org/officeDocument/2006/relationships/image" Target="../media/image51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3.jpeg"  /></Relationships>
</file>

<file path=ppt/slides/_rels/slide3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.png"  /><Relationship Id="rId3" Type="http://schemas.openxmlformats.org/officeDocument/2006/relationships/image" Target="../media/image52.png"  /><Relationship Id="rId4" Type="http://schemas.openxmlformats.org/officeDocument/2006/relationships/image" Target="../media/image53.jpeg"  /></Relationships>
</file>

<file path=ppt/slides/_rels/slide3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.png"  /><Relationship Id="rId3" Type="http://schemas.openxmlformats.org/officeDocument/2006/relationships/image" Target="../media/image54.jpeg"  /></Relationships>
</file>

<file path=ppt/slides/_rels/slide3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.png"  /><Relationship Id="rId3" Type="http://schemas.openxmlformats.org/officeDocument/2006/relationships/image" Target="../media/image55.jpeg"  /></Relationships>
</file>

<file path=ppt/slides/_rels/slide3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2.png"  /><Relationship Id="rId3" Type="http://schemas.openxmlformats.org/officeDocument/2006/relationships/image" Target="../media/image56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10" Type="http://schemas.openxmlformats.org/officeDocument/2006/relationships/image" Target="../media/image12.jpeg"  /><Relationship Id="rId11" Type="http://schemas.openxmlformats.org/officeDocument/2006/relationships/image" Target="../media/image13.jpeg"  /><Relationship Id="rId12" Type="http://schemas.openxmlformats.org/officeDocument/2006/relationships/image" Target="../media/image14.jpeg"  /><Relationship Id="rId13" Type="http://schemas.openxmlformats.org/officeDocument/2006/relationships/image" Target="../media/image15.jpeg"  /><Relationship Id="rId14" Type="http://schemas.openxmlformats.org/officeDocument/2006/relationships/image" Target="../media/image16.png"  /><Relationship Id="rId2" Type="http://schemas.openxmlformats.org/officeDocument/2006/relationships/image" Target="../media/image4.png"  /><Relationship Id="rId3" Type="http://schemas.openxmlformats.org/officeDocument/2006/relationships/image" Target="../media/image5.png"  /><Relationship Id="rId4" Type="http://schemas.openxmlformats.org/officeDocument/2006/relationships/image" Target="../media/image6.png"  /><Relationship Id="rId5" Type="http://schemas.openxmlformats.org/officeDocument/2006/relationships/image" Target="../media/image7.jpeg"  /><Relationship Id="rId6" Type="http://schemas.openxmlformats.org/officeDocument/2006/relationships/image" Target="../media/image8.png"  /><Relationship Id="rId7" Type="http://schemas.openxmlformats.org/officeDocument/2006/relationships/image" Target="../media/image9.png"  /><Relationship Id="rId8" Type="http://schemas.openxmlformats.org/officeDocument/2006/relationships/image" Target="../media/image10.jpeg"  /><Relationship Id="rId9" Type="http://schemas.openxmlformats.org/officeDocument/2006/relationships/image" Target="../media/image11.jpe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.png" 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문구: '어서와, 사회적경제 M W 주수원지음 영화와 드라마로 쉽게 이해하기 채음이지?'의 이미지일 수 있음">
            <a:extLst>
              <a:ext uri="{FF2B5EF4-FFF2-40B4-BE49-F238E27FC236}">
                <a16:creationId xmlns:a16="http://schemas.microsoft.com/office/drawing/2014/main" xmlns="" id="{AF93F204-E2E1-4689-863B-755022A9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6991"/>
            <a:ext cx="6362700" cy="761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D0D2B94-EE36-400B-8A2B-78784E818968}"/>
              </a:ext>
            </a:extLst>
          </p:cNvPr>
          <p:cNvSpPr txBox="1"/>
          <p:nvPr/>
        </p:nvSpPr>
        <p:spPr>
          <a:xfrm>
            <a:off x="5962651" y="1609725"/>
            <a:ext cx="584835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0" b="1" dirty="0">
                <a:solidFill>
                  <a:srgbClr val="008449"/>
                </a:solidFill>
              </a:rPr>
              <a:t>사회적경제</a:t>
            </a:r>
            <a:endParaRPr lang="en-US" altLang="ko-KR" sz="8000" b="1" dirty="0">
              <a:solidFill>
                <a:srgbClr val="008449"/>
              </a:solidFill>
            </a:endParaRPr>
          </a:p>
          <a:p>
            <a:endParaRPr lang="en-US" altLang="ko-KR" sz="3000" b="1" dirty="0">
              <a:solidFill>
                <a:srgbClr val="00B050"/>
              </a:solidFill>
            </a:endParaRPr>
          </a:p>
          <a:p>
            <a:r>
              <a:rPr lang="ko-KR" altLang="en-US" sz="5400" b="1" dirty="0"/>
              <a:t>영화와 드라마로 </a:t>
            </a:r>
            <a:endParaRPr lang="en-US" altLang="ko-KR" sz="5400" b="1" dirty="0"/>
          </a:p>
          <a:p>
            <a:r>
              <a:rPr lang="ko-KR" altLang="en-US" sz="5400" b="1" dirty="0"/>
              <a:t>쉽게 이해하기</a:t>
            </a:r>
          </a:p>
        </p:txBody>
      </p:sp>
    </p:spTree>
    <p:extLst>
      <p:ext uri="{BB962C8B-B14F-4D97-AF65-F5344CB8AC3E}">
        <p14:creationId xmlns:p14="http://schemas.microsoft.com/office/powerpoint/2010/main" val="2527615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문구: '어서와, 사회적경제 M W 주수원지음 영화와 드라마로 쉽게 이해하기 채음이지?'의 이미지일 수 있음">
            <a:extLst>
              <a:ext uri="{FF2B5EF4-FFF2-40B4-BE49-F238E27FC236}">
                <a16:creationId xmlns:a16="http://schemas.microsoft.com/office/drawing/2014/main" xmlns="" id="{AF93F204-E2E1-4689-863B-755022A9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7766" y="-376991"/>
            <a:ext cx="6362700" cy="761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D0D2B94-EE36-400B-8A2B-78784E818968}"/>
              </a:ext>
            </a:extLst>
          </p:cNvPr>
          <p:cNvSpPr txBox="1"/>
          <p:nvPr/>
        </p:nvSpPr>
        <p:spPr>
          <a:xfrm>
            <a:off x="5029200" y="1038225"/>
            <a:ext cx="7429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7200" b="1" dirty="0">
                <a:solidFill>
                  <a:srgbClr val="008449"/>
                </a:solidFill>
              </a:rPr>
              <a:t>구성원의 </a:t>
            </a:r>
            <a:endParaRPr lang="en-US" altLang="ko-KR" sz="7200" b="1" dirty="0">
              <a:solidFill>
                <a:srgbClr val="008449"/>
              </a:solidFill>
            </a:endParaRPr>
          </a:p>
          <a:p>
            <a:r>
              <a:rPr lang="ko-KR" altLang="en-US" sz="7200" b="1" dirty="0">
                <a:solidFill>
                  <a:srgbClr val="008449"/>
                </a:solidFill>
              </a:rPr>
              <a:t>사회적참여 바탕</a:t>
            </a:r>
            <a:endParaRPr lang="ko-KR" altLang="en-US" sz="4800" b="1" dirty="0">
              <a:solidFill>
                <a:srgbClr val="008449"/>
              </a:solidFill>
            </a:endParaRPr>
          </a:p>
        </p:txBody>
      </p:sp>
      <p:pic>
        <p:nvPicPr>
          <p:cNvPr id="2" name="Picture 2" descr="머니볼 (영화) - 위키백과, 우리 모두의 백과사전">
            <a:extLst>
              <a:ext uri="{FF2B5EF4-FFF2-40B4-BE49-F238E27FC236}">
                <a16:creationId xmlns:a16="http://schemas.microsoft.com/office/drawing/2014/main" xmlns="" id="{373D9FA9-3AF6-4435-A4BD-703A60A12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7" y="3633788"/>
            <a:ext cx="20955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어벤져스 : 엔드게임 (자막판) - Google Play 영화">
            <a:extLst>
              <a:ext uri="{FF2B5EF4-FFF2-40B4-BE49-F238E27FC236}">
                <a16:creationId xmlns:a16="http://schemas.microsoft.com/office/drawing/2014/main" xmlns="" id="{A98882D9-19F6-4542-A8A0-397436284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463" y="3633788"/>
            <a:ext cx="2095500" cy="301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동백꽃 필 무렵&amp;#39;, 엔딩에 쏟아지는 추측 | 1boon">
            <a:extLst>
              <a:ext uri="{FF2B5EF4-FFF2-40B4-BE49-F238E27FC236}">
                <a16:creationId xmlns:a16="http://schemas.microsoft.com/office/drawing/2014/main" xmlns="" id="{F5C29658-EE87-4789-A1C5-EDD5198DA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115" y="3648075"/>
            <a:ext cx="2413907" cy="301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222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3176FCD6-8FDF-49CB-BFB1-F13F93020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875"/>
            <a:ext cx="1857375" cy="1581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6FDDA02-3615-4A07-8922-2D5A7A483AF1}"/>
              </a:ext>
            </a:extLst>
          </p:cNvPr>
          <p:cNvSpPr txBox="1"/>
          <p:nvPr/>
        </p:nvSpPr>
        <p:spPr>
          <a:xfrm>
            <a:off x="2000250" y="6150114"/>
            <a:ext cx="960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/>
              <a:t>어서와</a:t>
            </a:r>
            <a:r>
              <a:rPr lang="en-US" altLang="ko-KR" sz="2400" b="1" dirty="0"/>
              <a:t>,</a:t>
            </a:r>
            <a:r>
              <a:rPr lang="en-US" altLang="ko-KR" sz="4000" b="1" dirty="0">
                <a:solidFill>
                  <a:srgbClr val="00B050"/>
                </a:solidFill>
              </a:rPr>
              <a:t> </a:t>
            </a:r>
            <a:r>
              <a:rPr lang="ko-KR" altLang="en-US" sz="4000" b="1" dirty="0">
                <a:solidFill>
                  <a:srgbClr val="008449"/>
                </a:solidFill>
              </a:rPr>
              <a:t>사회적경제</a:t>
            </a:r>
            <a:r>
              <a:rPr lang="ko-KR" altLang="en-US" sz="2400" b="1" dirty="0"/>
              <a:t>는 처음이지</a:t>
            </a:r>
            <a:r>
              <a:rPr lang="en-US" altLang="ko-KR" sz="2400" b="1" dirty="0"/>
              <a:t>?</a:t>
            </a:r>
            <a:endParaRPr lang="ko-KR" altLang="en-US" sz="2400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E1521208-07BA-46A6-81B1-C2BBACC2AC0B}"/>
              </a:ext>
            </a:extLst>
          </p:cNvPr>
          <p:cNvSpPr/>
          <p:nvPr/>
        </p:nvSpPr>
        <p:spPr>
          <a:xfrm>
            <a:off x="0" y="0"/>
            <a:ext cx="12192000" cy="933450"/>
          </a:xfrm>
          <a:prstGeom prst="rect">
            <a:avLst/>
          </a:prstGeom>
          <a:solidFill>
            <a:srgbClr val="008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57364D4-A062-4B9B-A83A-CA27BFF2DF44}"/>
              </a:ext>
            </a:extLst>
          </p:cNvPr>
          <p:cNvSpPr txBox="1"/>
          <p:nvPr/>
        </p:nvSpPr>
        <p:spPr>
          <a:xfrm>
            <a:off x="390525" y="51226"/>
            <a:ext cx="11544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로치데일공정선구자</a:t>
            </a:r>
            <a:r>
              <a:rPr lang="ko-KR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협동조합의 성평등 이유</a:t>
            </a:r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ko-KR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CF15EA-7AA0-4379-A457-A78C141CBD0C}"/>
              </a:ext>
            </a:extLst>
          </p:cNvPr>
          <p:cNvSpPr txBox="1"/>
          <p:nvPr/>
        </p:nvSpPr>
        <p:spPr>
          <a:xfrm>
            <a:off x="704852" y="1473065"/>
            <a:ext cx="10239373" cy="2790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/>
              <a:t>최초의 성공한 사회적 경제 기업 영국의 </a:t>
            </a:r>
            <a:r>
              <a:rPr lang="ko-KR" altLang="en-US" sz="2400" b="1" dirty="0" err="1"/>
              <a:t>로치데일공정선구자</a:t>
            </a:r>
            <a:r>
              <a:rPr lang="ko-KR" altLang="en-US" sz="2400" b="1" dirty="0"/>
              <a:t> 협동조합은 </a:t>
            </a:r>
            <a:r>
              <a:rPr lang="en-US" altLang="ko-KR" sz="2400" b="1" dirty="0"/>
              <a:t>1844</a:t>
            </a:r>
            <a:r>
              <a:rPr lang="ko-KR" altLang="en-US" sz="2400" b="1" dirty="0"/>
              <a:t>년 설립 당시부터 가입과 투표에 있어 남녀 차이를 두지 않음</a:t>
            </a:r>
            <a:endParaRPr lang="en-US" altLang="ko-KR" sz="2400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dirty="0">
                <a:solidFill>
                  <a:srgbClr val="FF0000"/>
                </a:solidFill>
              </a:rPr>
              <a:t>1846</a:t>
            </a:r>
            <a:r>
              <a:rPr lang="ko-KR" altLang="en-US" sz="2400" b="1" dirty="0">
                <a:solidFill>
                  <a:srgbClr val="FF0000"/>
                </a:solidFill>
              </a:rPr>
              <a:t>년</a:t>
            </a:r>
            <a:r>
              <a:rPr lang="ko-KR" altLang="en-US" sz="2400" b="1" dirty="0"/>
              <a:t> </a:t>
            </a:r>
            <a:r>
              <a:rPr lang="ko-KR" altLang="en-US" sz="2400" b="1" dirty="0" err="1"/>
              <a:t>엘리자</a:t>
            </a:r>
            <a:r>
              <a:rPr lang="ko-KR" altLang="en-US" sz="2400" b="1" dirty="0"/>
              <a:t> </a:t>
            </a:r>
            <a:r>
              <a:rPr lang="ko-KR" altLang="en-US" sz="2400" b="1" dirty="0" err="1"/>
              <a:t>브리얼리</a:t>
            </a:r>
            <a:r>
              <a:rPr lang="en-US" altLang="ko-KR" sz="2400" b="1" dirty="0"/>
              <a:t>Eliza Brierley</a:t>
            </a:r>
            <a:r>
              <a:rPr lang="ko-KR" altLang="en-US" sz="2400" b="1" dirty="0"/>
              <a:t>가 </a:t>
            </a:r>
            <a:r>
              <a:rPr lang="ko-KR" altLang="en-US" sz="2400" b="1" dirty="0">
                <a:solidFill>
                  <a:srgbClr val="FF0000"/>
                </a:solidFill>
              </a:rPr>
              <a:t>최초의 여성 조합원</a:t>
            </a:r>
            <a:r>
              <a:rPr lang="ko-KR" altLang="en-US" sz="2400" b="1" dirty="0"/>
              <a:t>이 됨</a:t>
            </a:r>
            <a:r>
              <a:rPr lang="en-US" altLang="ko-KR" sz="2400" b="1" dirty="0"/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/>
              <a:t>영국은 </a:t>
            </a:r>
            <a:r>
              <a:rPr lang="en-US" altLang="ko-KR" sz="2400" b="1" dirty="0"/>
              <a:t>1907</a:t>
            </a:r>
            <a:r>
              <a:rPr lang="ko-KR" altLang="en-US" sz="2400" b="1" dirty="0"/>
              <a:t>년 지방 의회에서 여성의 피선거권을 보장했으며</a:t>
            </a:r>
            <a:r>
              <a:rPr lang="en-US" altLang="ko-KR" sz="2400" b="1" dirty="0"/>
              <a:t>, 1918</a:t>
            </a:r>
            <a:r>
              <a:rPr lang="ko-KR" altLang="en-US" sz="2400" b="1" dirty="0"/>
              <a:t>년에 </a:t>
            </a:r>
            <a:r>
              <a:rPr lang="en-US" altLang="ko-KR" sz="2400" b="1" dirty="0"/>
              <a:t>30</a:t>
            </a:r>
            <a:r>
              <a:rPr lang="ko-KR" altLang="en-US" sz="2400" b="1" dirty="0"/>
              <a:t>세 이상 여성의 참정권을 허용</a:t>
            </a:r>
          </a:p>
        </p:txBody>
      </p:sp>
      <p:pic>
        <p:nvPicPr>
          <p:cNvPr id="1026" name="Picture 2" descr="선구자들의 여정을 따라 로치데일로 향하다 - 라이프인">
            <a:extLst>
              <a:ext uri="{FF2B5EF4-FFF2-40B4-BE49-F238E27FC236}">
                <a16:creationId xmlns:a16="http://schemas.microsoft.com/office/drawing/2014/main" xmlns="" id="{451BBAA9-FEA0-4382-8145-A22153A7B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284" y="3884117"/>
            <a:ext cx="4394704" cy="292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92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3176FCD6-8FDF-49CB-BFB1-F13F93020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875"/>
            <a:ext cx="1857375" cy="1581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6FDDA02-3615-4A07-8922-2D5A7A483AF1}"/>
              </a:ext>
            </a:extLst>
          </p:cNvPr>
          <p:cNvSpPr txBox="1"/>
          <p:nvPr/>
        </p:nvSpPr>
        <p:spPr>
          <a:xfrm>
            <a:off x="2000250" y="6150114"/>
            <a:ext cx="960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/>
              <a:t>어서와</a:t>
            </a:r>
            <a:r>
              <a:rPr lang="en-US" altLang="ko-KR" sz="2400" b="1" dirty="0"/>
              <a:t>,</a:t>
            </a:r>
            <a:r>
              <a:rPr lang="en-US" altLang="ko-KR" sz="4000" b="1" dirty="0">
                <a:solidFill>
                  <a:srgbClr val="00B050"/>
                </a:solidFill>
              </a:rPr>
              <a:t> </a:t>
            </a:r>
            <a:r>
              <a:rPr lang="ko-KR" altLang="en-US" sz="4000" b="1" dirty="0">
                <a:solidFill>
                  <a:srgbClr val="008449"/>
                </a:solidFill>
              </a:rPr>
              <a:t>사회적경제</a:t>
            </a:r>
            <a:r>
              <a:rPr lang="ko-KR" altLang="en-US" sz="2400" b="1" dirty="0"/>
              <a:t>는 처음이지</a:t>
            </a:r>
            <a:r>
              <a:rPr lang="en-US" altLang="ko-KR" sz="2400" b="1" dirty="0"/>
              <a:t>?</a:t>
            </a:r>
            <a:endParaRPr lang="ko-KR" altLang="en-US" sz="2400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E1521208-07BA-46A6-81B1-C2BBACC2AC0B}"/>
              </a:ext>
            </a:extLst>
          </p:cNvPr>
          <p:cNvSpPr/>
          <p:nvPr/>
        </p:nvSpPr>
        <p:spPr>
          <a:xfrm>
            <a:off x="0" y="0"/>
            <a:ext cx="12192000" cy="933450"/>
          </a:xfrm>
          <a:prstGeom prst="rect">
            <a:avLst/>
          </a:prstGeom>
          <a:solidFill>
            <a:srgbClr val="008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57364D4-A062-4B9B-A83A-CA27BFF2DF44}"/>
              </a:ext>
            </a:extLst>
          </p:cNvPr>
          <p:cNvSpPr txBox="1"/>
          <p:nvPr/>
        </p:nvSpPr>
        <p:spPr>
          <a:xfrm>
            <a:off x="-109065" y="5852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</a:t>
            </a:r>
            <a:r>
              <a:rPr lang="ko-KR" alt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머니볼</a:t>
            </a:r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</a:t>
            </a:r>
            <a:r>
              <a:rPr lang="ko-KR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에서 객관적</a:t>
            </a:r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데이터로 선수 평가하는 이유</a:t>
            </a:r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ko-KR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CF15EA-7AA0-4379-A457-A78C141CBD0C}"/>
              </a:ext>
            </a:extLst>
          </p:cNvPr>
          <p:cNvSpPr txBox="1"/>
          <p:nvPr/>
        </p:nvSpPr>
        <p:spPr>
          <a:xfrm>
            <a:off x="257177" y="1403585"/>
            <a:ext cx="7105648" cy="3898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/>
              <a:t>이전의 스타성이나 외형 등이 아닌 오로지 </a:t>
            </a:r>
            <a:endParaRPr lang="en-US" altLang="ko-KR" sz="2400" b="1" dirty="0"/>
          </a:p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rgbClr val="FF0000"/>
                </a:solidFill>
              </a:rPr>
              <a:t>   </a:t>
            </a:r>
            <a:r>
              <a:rPr lang="ko-KR" altLang="en-US" sz="2400" b="1" dirty="0">
                <a:solidFill>
                  <a:srgbClr val="FF0000"/>
                </a:solidFill>
              </a:rPr>
              <a:t>객관적 실력을 최우선</a:t>
            </a:r>
            <a:r>
              <a:rPr lang="ko-KR" altLang="en-US" sz="2400" b="1" dirty="0"/>
              <a:t>으로 두고 선수들을 선발</a:t>
            </a:r>
            <a:r>
              <a:rPr lang="en-US" altLang="ko-KR" sz="2400" b="1" dirty="0"/>
              <a:t>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/>
              <a:t>이를 위해 </a:t>
            </a:r>
            <a:r>
              <a:rPr lang="ko-KR" altLang="en-US" sz="2400" b="1" dirty="0" err="1"/>
              <a:t>출루율</a:t>
            </a:r>
            <a:r>
              <a:rPr lang="ko-KR" altLang="en-US" sz="2400" b="1" dirty="0"/>
              <a:t> 등의 데이터를 기반으로 한 통계에 따라 각 선수의 팀 공헌도를 산출</a:t>
            </a:r>
            <a:endParaRPr lang="en-US" altLang="ko-KR" sz="2400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/>
              <a:t>다른 팀에서 사생활 문란이나 잦은 부상</a:t>
            </a:r>
            <a:r>
              <a:rPr lang="en-US" altLang="ko-KR" sz="2400" b="1" dirty="0"/>
              <a:t>, </a:t>
            </a:r>
            <a:r>
              <a:rPr lang="ko-KR" altLang="en-US" sz="2400" b="1" dirty="0"/>
              <a:t>최고령</a:t>
            </a:r>
            <a:r>
              <a:rPr lang="en-US" altLang="ko-KR" sz="2400" b="1" dirty="0"/>
              <a:t>, </a:t>
            </a:r>
            <a:r>
              <a:rPr lang="ko-KR" altLang="en-US" sz="2400" b="1" dirty="0"/>
              <a:t>우스꽝스러운 투구 자세 등의 이유로 </a:t>
            </a:r>
            <a:r>
              <a:rPr lang="ko-KR" altLang="en-US" sz="2400" b="1" dirty="0" err="1"/>
              <a:t>저평가받거나</a:t>
            </a:r>
            <a:r>
              <a:rPr lang="ko-KR" altLang="en-US" sz="2400" b="1" dirty="0"/>
              <a:t> 퇴출당한 이들을 적극 영입 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BAF455A9-2E4F-4ADA-9DA0-A11855D7D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940" y="1499912"/>
            <a:ext cx="4534995" cy="389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2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3176FCD6-8FDF-49CB-BFB1-F13F93020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875"/>
            <a:ext cx="1857375" cy="1581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6FDDA02-3615-4A07-8922-2D5A7A483AF1}"/>
              </a:ext>
            </a:extLst>
          </p:cNvPr>
          <p:cNvSpPr txBox="1"/>
          <p:nvPr/>
        </p:nvSpPr>
        <p:spPr>
          <a:xfrm>
            <a:off x="2000250" y="6150114"/>
            <a:ext cx="960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/>
              <a:t>어서와</a:t>
            </a:r>
            <a:r>
              <a:rPr lang="en-US" altLang="ko-KR" sz="2400" b="1" dirty="0"/>
              <a:t>,</a:t>
            </a:r>
            <a:r>
              <a:rPr lang="en-US" altLang="ko-KR" sz="4000" b="1" dirty="0">
                <a:solidFill>
                  <a:srgbClr val="00B050"/>
                </a:solidFill>
              </a:rPr>
              <a:t> </a:t>
            </a:r>
            <a:r>
              <a:rPr lang="ko-KR" altLang="en-US" sz="4000" b="1" dirty="0">
                <a:solidFill>
                  <a:srgbClr val="008449"/>
                </a:solidFill>
              </a:rPr>
              <a:t>사회적경제</a:t>
            </a:r>
            <a:r>
              <a:rPr lang="ko-KR" altLang="en-US" sz="2400" b="1" dirty="0"/>
              <a:t>는 처음이지</a:t>
            </a:r>
            <a:r>
              <a:rPr lang="en-US" altLang="ko-KR" sz="2400" b="1" dirty="0"/>
              <a:t>?</a:t>
            </a:r>
            <a:endParaRPr lang="ko-KR" altLang="en-US" sz="2400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E1521208-07BA-46A6-81B1-C2BBACC2AC0B}"/>
              </a:ext>
            </a:extLst>
          </p:cNvPr>
          <p:cNvSpPr/>
          <p:nvPr/>
        </p:nvSpPr>
        <p:spPr>
          <a:xfrm>
            <a:off x="0" y="0"/>
            <a:ext cx="12192000" cy="933450"/>
          </a:xfrm>
          <a:prstGeom prst="rect">
            <a:avLst/>
          </a:prstGeom>
          <a:solidFill>
            <a:srgbClr val="008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57364D4-A062-4B9B-A83A-CA27BFF2DF44}"/>
              </a:ext>
            </a:extLst>
          </p:cNvPr>
          <p:cNvSpPr txBox="1"/>
          <p:nvPr/>
        </p:nvSpPr>
        <p:spPr>
          <a:xfrm>
            <a:off x="390525" y="51226"/>
            <a:ext cx="11544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인정받지 못한 이들의 숨겨진 능력을 인정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CF15EA-7AA0-4379-A457-A78C141CBD0C}"/>
              </a:ext>
            </a:extLst>
          </p:cNvPr>
          <p:cNvSpPr txBox="1"/>
          <p:nvPr/>
        </p:nvSpPr>
        <p:spPr>
          <a:xfrm>
            <a:off x="652463" y="1192041"/>
            <a:ext cx="11120437" cy="2236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/>
              <a:t>경력보유여성</a:t>
            </a:r>
            <a:r>
              <a:rPr lang="en-US" altLang="ko-KR" sz="2400" b="1" dirty="0"/>
              <a:t>, </a:t>
            </a:r>
            <a:r>
              <a:rPr lang="ko-KR" altLang="en-US" sz="2400" b="1" dirty="0"/>
              <a:t>장애인</a:t>
            </a:r>
            <a:r>
              <a:rPr lang="en-US" altLang="ko-KR" sz="2400" b="1" dirty="0"/>
              <a:t>, </a:t>
            </a:r>
            <a:r>
              <a:rPr lang="ko-KR" altLang="en-US" sz="2400" b="1" dirty="0"/>
              <a:t>노인 등</a:t>
            </a:r>
            <a:r>
              <a:rPr lang="en-US" altLang="ko-KR" sz="2400" b="1" dirty="0"/>
              <a:t>. </a:t>
            </a:r>
            <a:r>
              <a:rPr lang="ko-KR" altLang="en-US" sz="2400" b="1" dirty="0"/>
              <a:t>사회적 경제는 이들을 단순히 도와주어야 할 대상으로 보지 않음</a:t>
            </a:r>
            <a:endParaRPr lang="en-US" altLang="ko-KR" sz="2400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/>
              <a:t>사회적 경제는 </a:t>
            </a:r>
            <a:r>
              <a:rPr lang="ko-KR" altLang="en-US" sz="2400" b="1" dirty="0">
                <a:solidFill>
                  <a:srgbClr val="FF0000"/>
                </a:solidFill>
              </a:rPr>
              <a:t>그동안 사회에서 눈여겨보지 않은 이들의 능력을 발휘</a:t>
            </a:r>
            <a:r>
              <a:rPr lang="ko-KR" altLang="en-US" sz="2400" b="1" dirty="0"/>
              <a:t>할 수 있는 기회를 준다</a:t>
            </a:r>
            <a:r>
              <a:rPr lang="en-US" altLang="ko-KR" sz="2400" b="1" dirty="0"/>
              <a:t>. </a:t>
            </a:r>
            <a:endParaRPr lang="ko-KR" altLang="en-US" sz="2400" b="1" dirty="0"/>
          </a:p>
        </p:txBody>
      </p:sp>
      <p:pic>
        <p:nvPicPr>
          <p:cNvPr id="7170" name="Picture 2" descr="데이터 중심 의학과 &amp;#39;머니볼&amp;#39; | 최윤섭의 헬스케어 이노베이션">
            <a:extLst>
              <a:ext uri="{FF2B5EF4-FFF2-40B4-BE49-F238E27FC236}">
                <a16:creationId xmlns:a16="http://schemas.microsoft.com/office/drawing/2014/main" xmlns="" id="{4986DDBF-AF97-4C00-A738-670E1DFC3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39" y="3010691"/>
            <a:ext cx="5767387" cy="324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814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3176FCD6-8FDF-49CB-BFB1-F13F93020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875"/>
            <a:ext cx="1857375" cy="1581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6FDDA02-3615-4A07-8922-2D5A7A483AF1}"/>
              </a:ext>
            </a:extLst>
          </p:cNvPr>
          <p:cNvSpPr txBox="1"/>
          <p:nvPr/>
        </p:nvSpPr>
        <p:spPr>
          <a:xfrm>
            <a:off x="2000250" y="6150114"/>
            <a:ext cx="960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/>
              <a:t>어서와</a:t>
            </a:r>
            <a:r>
              <a:rPr lang="en-US" altLang="ko-KR" sz="2400" b="1" dirty="0"/>
              <a:t>,</a:t>
            </a:r>
            <a:r>
              <a:rPr lang="en-US" altLang="ko-KR" sz="4000" b="1" dirty="0">
                <a:solidFill>
                  <a:srgbClr val="00B050"/>
                </a:solidFill>
              </a:rPr>
              <a:t> </a:t>
            </a:r>
            <a:r>
              <a:rPr lang="ko-KR" altLang="en-US" sz="4000" b="1" dirty="0">
                <a:solidFill>
                  <a:srgbClr val="008449"/>
                </a:solidFill>
              </a:rPr>
              <a:t>사회적경제</a:t>
            </a:r>
            <a:r>
              <a:rPr lang="ko-KR" altLang="en-US" sz="2400" b="1" dirty="0"/>
              <a:t>는 처음이지</a:t>
            </a:r>
            <a:r>
              <a:rPr lang="en-US" altLang="ko-KR" sz="2400" b="1" dirty="0"/>
              <a:t>?</a:t>
            </a:r>
            <a:endParaRPr lang="ko-KR" altLang="en-US" sz="2400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E1521208-07BA-46A6-81B1-C2BBACC2AC0B}"/>
              </a:ext>
            </a:extLst>
          </p:cNvPr>
          <p:cNvSpPr/>
          <p:nvPr/>
        </p:nvSpPr>
        <p:spPr>
          <a:xfrm>
            <a:off x="0" y="0"/>
            <a:ext cx="12192000" cy="933450"/>
          </a:xfrm>
          <a:prstGeom prst="rect">
            <a:avLst/>
          </a:prstGeom>
          <a:solidFill>
            <a:srgbClr val="008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57364D4-A062-4B9B-A83A-CA27BFF2DF44}"/>
              </a:ext>
            </a:extLst>
          </p:cNvPr>
          <p:cNvSpPr txBox="1"/>
          <p:nvPr/>
        </p:nvSpPr>
        <p:spPr>
          <a:xfrm>
            <a:off x="176212" y="112782"/>
            <a:ext cx="11839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귀농인</a:t>
            </a:r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ko-KR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농민</a:t>
            </a:r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ko-KR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도시 소비자</a:t>
            </a:r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r>
              <a:rPr lang="ko-KR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꾸러미농산물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CF15EA-7AA0-4379-A457-A78C141CBD0C}"/>
              </a:ext>
            </a:extLst>
          </p:cNvPr>
          <p:cNvSpPr txBox="1"/>
          <p:nvPr/>
        </p:nvSpPr>
        <p:spPr>
          <a:xfrm>
            <a:off x="695327" y="1330190"/>
            <a:ext cx="11058523" cy="3344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/>
              <a:t>도시에서 귀농한 이들은 처음에 농업기술이 부족해 어려움을 겪음</a:t>
            </a:r>
            <a:endParaRPr lang="en-US" altLang="ko-KR" sz="2400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/>
              <a:t>이 지역에 정착해 사는 농민들은 생산은 열심히 하는데 판매에 어려움을 겪음 </a:t>
            </a:r>
            <a:endParaRPr lang="en-US" altLang="ko-KR" sz="2400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/>
              <a:t>귀농인은 농민들에게 기술 이전을 부탁하며 협력해서 생산하자고 제안함</a:t>
            </a:r>
            <a:r>
              <a:rPr lang="en-US" altLang="ko-KR" sz="2400" b="1" dirty="0"/>
              <a:t>. </a:t>
            </a:r>
            <a:r>
              <a:rPr lang="ko-KR" altLang="en-US" sz="2400" b="1" dirty="0"/>
              <a:t>더불어 도시에 사는 지인들에게 농산물 직거래를 제안</a:t>
            </a:r>
            <a:endParaRPr lang="en-US" altLang="ko-KR" sz="2400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>
                <a:solidFill>
                  <a:srgbClr val="FF0000"/>
                </a:solidFill>
              </a:rPr>
              <a:t>귀농인</a:t>
            </a:r>
            <a:r>
              <a:rPr lang="ko-KR" altLang="en-US" sz="2400" b="1" dirty="0"/>
              <a:t>은 농업기술을 </a:t>
            </a:r>
            <a:r>
              <a:rPr lang="ko-KR" altLang="en-US" sz="2400" b="1" dirty="0" err="1"/>
              <a:t>이전받고</a:t>
            </a:r>
            <a:r>
              <a:rPr lang="en-US" altLang="ko-KR" sz="2400" b="1" dirty="0"/>
              <a:t>, </a:t>
            </a:r>
            <a:r>
              <a:rPr lang="ko-KR" altLang="en-US" sz="2400" b="1" dirty="0">
                <a:solidFill>
                  <a:srgbClr val="FF0000"/>
                </a:solidFill>
              </a:rPr>
              <a:t>기존 농민</a:t>
            </a:r>
            <a:r>
              <a:rPr lang="ko-KR" altLang="en-US" sz="2400" b="1" dirty="0"/>
              <a:t>들은 새로운 판매처를 확보하며</a:t>
            </a:r>
            <a:r>
              <a:rPr lang="en-US" altLang="ko-KR" sz="2400" b="1" dirty="0"/>
              <a:t>, </a:t>
            </a:r>
            <a:r>
              <a:rPr lang="ko-KR" altLang="en-US" sz="2400" b="1" dirty="0">
                <a:solidFill>
                  <a:srgbClr val="FF0000"/>
                </a:solidFill>
              </a:rPr>
              <a:t>도시의 소비자</a:t>
            </a:r>
            <a:r>
              <a:rPr lang="ko-KR" altLang="en-US" sz="2400" b="1" dirty="0"/>
              <a:t>들은 안심할 수 있는 먹거리를 적정가격에 구매</a:t>
            </a:r>
          </a:p>
        </p:txBody>
      </p:sp>
      <p:pic>
        <p:nvPicPr>
          <p:cNvPr id="6146" name="Picture 2" descr="임산부라면 `친환경 농산물 꾸러미` 신청하세요&quot; - 매일경제">
            <a:extLst>
              <a:ext uri="{FF2B5EF4-FFF2-40B4-BE49-F238E27FC236}">
                <a16:creationId xmlns:a16="http://schemas.microsoft.com/office/drawing/2014/main" xmlns="" id="{ED7D3891-FE1B-4C9F-974C-1FC317F34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2" y="4675145"/>
            <a:ext cx="3533776" cy="217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211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3176FCD6-8FDF-49CB-BFB1-F13F93020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875"/>
            <a:ext cx="1857375" cy="1581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6FDDA02-3615-4A07-8922-2D5A7A483AF1}"/>
              </a:ext>
            </a:extLst>
          </p:cNvPr>
          <p:cNvSpPr txBox="1"/>
          <p:nvPr/>
        </p:nvSpPr>
        <p:spPr>
          <a:xfrm>
            <a:off x="2000250" y="6150114"/>
            <a:ext cx="960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/>
              <a:t>어서와</a:t>
            </a:r>
            <a:r>
              <a:rPr lang="en-US" altLang="ko-KR" sz="2400" b="1" dirty="0"/>
              <a:t>,</a:t>
            </a:r>
            <a:r>
              <a:rPr lang="en-US" altLang="ko-KR" sz="4000" b="1" dirty="0">
                <a:solidFill>
                  <a:srgbClr val="00B050"/>
                </a:solidFill>
              </a:rPr>
              <a:t> </a:t>
            </a:r>
            <a:r>
              <a:rPr lang="ko-KR" altLang="en-US" sz="4000" b="1" dirty="0">
                <a:solidFill>
                  <a:srgbClr val="008449"/>
                </a:solidFill>
              </a:rPr>
              <a:t>사회적경제</a:t>
            </a:r>
            <a:r>
              <a:rPr lang="ko-KR" altLang="en-US" sz="2400" b="1" dirty="0"/>
              <a:t>는 처음이지</a:t>
            </a:r>
            <a:r>
              <a:rPr lang="en-US" altLang="ko-KR" sz="2400" b="1" dirty="0"/>
              <a:t>?</a:t>
            </a:r>
            <a:endParaRPr lang="ko-KR" altLang="en-US" sz="2400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E1521208-07BA-46A6-81B1-C2BBACC2AC0B}"/>
              </a:ext>
            </a:extLst>
          </p:cNvPr>
          <p:cNvSpPr/>
          <p:nvPr/>
        </p:nvSpPr>
        <p:spPr>
          <a:xfrm>
            <a:off x="0" y="0"/>
            <a:ext cx="12192000" cy="933450"/>
          </a:xfrm>
          <a:prstGeom prst="rect">
            <a:avLst/>
          </a:prstGeom>
          <a:solidFill>
            <a:srgbClr val="008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57364D4-A062-4B9B-A83A-CA27BFF2DF44}"/>
              </a:ext>
            </a:extLst>
          </p:cNvPr>
          <p:cNvSpPr txBox="1"/>
          <p:nvPr/>
        </p:nvSpPr>
        <p:spPr>
          <a:xfrm>
            <a:off x="390525" y="51226"/>
            <a:ext cx="11544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캐릭터들의 융합</a:t>
            </a:r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ko-KR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마블 </a:t>
            </a:r>
            <a:r>
              <a:rPr lang="ko-KR" alt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시네마틱</a:t>
            </a:r>
            <a:r>
              <a:rPr lang="ko-KR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유니버스 장점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CF15EA-7AA0-4379-A457-A78C141CBD0C}"/>
              </a:ext>
            </a:extLst>
          </p:cNvPr>
          <p:cNvSpPr txBox="1"/>
          <p:nvPr/>
        </p:nvSpPr>
        <p:spPr>
          <a:xfrm>
            <a:off x="390525" y="1183475"/>
            <a:ext cx="1148714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dirty="0"/>
              <a:t>2008</a:t>
            </a:r>
            <a:r>
              <a:rPr lang="ko-KR" altLang="en-US" sz="2400" b="1" dirty="0"/>
              <a:t>년 </a:t>
            </a:r>
            <a:r>
              <a:rPr lang="en-US" altLang="ko-KR" sz="2400" b="1" dirty="0"/>
              <a:t>〈</a:t>
            </a:r>
            <a:r>
              <a:rPr lang="ko-KR" altLang="en-US" sz="2400" b="1" dirty="0"/>
              <a:t>아이언맨</a:t>
            </a:r>
            <a:r>
              <a:rPr lang="en-US" altLang="ko-KR" sz="2400" b="1" dirty="0"/>
              <a:t>〉</a:t>
            </a:r>
            <a:r>
              <a:rPr lang="ko-KR" altLang="en-US" sz="2400" b="1" dirty="0"/>
              <a:t>을 시작으로 당시에는 획기적인 아이디어였던 여러 슈퍼 히어로가 공동의 세계관을 공유하는 이른바 ‘마블 </a:t>
            </a:r>
            <a:r>
              <a:rPr lang="ko-KR" altLang="en-US" sz="2400" b="1" dirty="0" err="1"/>
              <a:t>시네마틱</a:t>
            </a:r>
            <a:r>
              <a:rPr lang="ko-KR" altLang="en-US" sz="2400" b="1" dirty="0"/>
              <a:t> </a:t>
            </a:r>
            <a:r>
              <a:rPr lang="ko-KR" altLang="en-US" sz="2400" b="1" dirty="0" err="1"/>
              <a:t>유니버스’를</a:t>
            </a:r>
            <a:r>
              <a:rPr lang="ko-KR" altLang="en-US" sz="2400" b="1" dirty="0"/>
              <a:t> 진행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/>
              <a:t>그러나 </a:t>
            </a:r>
            <a:r>
              <a:rPr lang="en-US" altLang="ko-KR" sz="2400" b="1" dirty="0"/>
              <a:t>2008</a:t>
            </a:r>
            <a:r>
              <a:rPr lang="ko-KR" altLang="en-US" sz="2400" b="1" dirty="0"/>
              <a:t>년 </a:t>
            </a:r>
            <a:r>
              <a:rPr lang="en-US" altLang="ko-KR" sz="2400" b="1" dirty="0"/>
              <a:t>〈</a:t>
            </a:r>
            <a:r>
              <a:rPr lang="ko-KR" altLang="en-US" sz="2400" b="1" dirty="0" err="1"/>
              <a:t>인크레더블</a:t>
            </a:r>
            <a:r>
              <a:rPr lang="ko-KR" altLang="en-US" sz="2400" b="1" dirty="0"/>
              <a:t> </a:t>
            </a:r>
            <a:r>
              <a:rPr lang="ko-KR" altLang="en-US" sz="2400" b="1" dirty="0" err="1"/>
              <a:t>헐크</a:t>
            </a:r>
            <a:r>
              <a:rPr lang="en-US" altLang="ko-KR" sz="2400" b="1" dirty="0"/>
              <a:t>〉, 2011</a:t>
            </a:r>
            <a:r>
              <a:rPr lang="ko-KR" altLang="en-US" sz="2400" b="1" dirty="0"/>
              <a:t>년 </a:t>
            </a:r>
            <a:r>
              <a:rPr lang="en-US" altLang="ko-KR" sz="2400" b="1" dirty="0"/>
              <a:t>〈</a:t>
            </a:r>
            <a:r>
              <a:rPr lang="ko-KR" altLang="en-US" sz="2400" b="1" dirty="0"/>
              <a:t>토르</a:t>
            </a:r>
            <a:r>
              <a:rPr lang="en-US" altLang="ko-KR" sz="2400" b="1" dirty="0"/>
              <a:t>〉</a:t>
            </a:r>
            <a:r>
              <a:rPr lang="ko-KR" altLang="en-US" sz="2400" b="1" dirty="0"/>
              <a:t>와 </a:t>
            </a:r>
            <a:r>
              <a:rPr lang="en-US" altLang="ko-KR" sz="2400" b="1" dirty="0"/>
              <a:t>〈</a:t>
            </a:r>
            <a:r>
              <a:rPr lang="ko-KR" altLang="en-US" sz="2400" b="1" dirty="0"/>
              <a:t>캡틴 아메리카</a:t>
            </a:r>
            <a:r>
              <a:rPr lang="en-US" altLang="ko-KR" sz="2400" b="1" dirty="0"/>
              <a:t>〉</a:t>
            </a:r>
            <a:r>
              <a:rPr lang="ko-KR" altLang="en-US" sz="2400" b="1" dirty="0"/>
              <a:t>가 차례차례 선보였지만 </a:t>
            </a:r>
            <a:r>
              <a:rPr lang="en-US" altLang="ko-KR" sz="2400" b="1" dirty="0"/>
              <a:t>〈</a:t>
            </a:r>
            <a:r>
              <a:rPr lang="ko-KR" altLang="en-US" sz="2400" b="1" dirty="0"/>
              <a:t>아이언맨</a:t>
            </a:r>
            <a:r>
              <a:rPr lang="en-US" altLang="ko-KR" sz="2400" b="1" dirty="0"/>
              <a:t>〉</a:t>
            </a:r>
            <a:r>
              <a:rPr lang="ko-KR" altLang="en-US" sz="2400" b="1" dirty="0"/>
              <a:t>을 제외하고는 </a:t>
            </a:r>
            <a:r>
              <a:rPr lang="ko-KR" altLang="en-US" sz="2400" b="1" dirty="0">
                <a:solidFill>
                  <a:srgbClr val="FF0000"/>
                </a:solidFill>
              </a:rPr>
              <a:t>썩 인기가 좋지 않았음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/>
              <a:t>상황이 바뀌게 된 계기는 </a:t>
            </a:r>
            <a:r>
              <a:rPr lang="en-US" altLang="ko-KR" sz="2400" b="1" dirty="0"/>
              <a:t>2012</a:t>
            </a:r>
            <a:r>
              <a:rPr lang="ko-KR" altLang="en-US" sz="2400" b="1" dirty="0"/>
              <a:t>년에 개봉한 </a:t>
            </a:r>
            <a:r>
              <a:rPr lang="en-US" altLang="ko-KR" sz="2400" b="1" dirty="0"/>
              <a:t>〈</a:t>
            </a:r>
            <a:r>
              <a:rPr lang="ko-KR" altLang="en-US" sz="2400" b="1" dirty="0" err="1"/>
              <a:t>어벤져스</a:t>
            </a:r>
            <a:r>
              <a:rPr lang="en-US" altLang="ko-KR" sz="2400" b="1" dirty="0"/>
              <a:t>〉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/>
              <a:t>금발의 백치미 자랑하는 토르</a:t>
            </a:r>
            <a:r>
              <a:rPr lang="en-US" altLang="ko-KR" sz="2400" b="1" dirty="0"/>
              <a:t>+</a:t>
            </a:r>
          </a:p>
          <a:p>
            <a:pPr>
              <a:lnSpc>
                <a:spcPct val="150000"/>
              </a:lnSpc>
            </a:pPr>
            <a:r>
              <a:rPr lang="en-US" altLang="ko-KR" sz="2400" b="1" dirty="0"/>
              <a:t>   </a:t>
            </a:r>
            <a:r>
              <a:rPr lang="ko-KR" altLang="en-US" sz="2400" b="1" dirty="0"/>
              <a:t>지적이면서도 냉소적인 아이언맨</a:t>
            </a:r>
            <a:r>
              <a:rPr lang="en-US" altLang="ko-KR" sz="2400" b="1" dirty="0"/>
              <a:t>+</a:t>
            </a:r>
          </a:p>
          <a:p>
            <a:pPr>
              <a:lnSpc>
                <a:spcPct val="150000"/>
              </a:lnSpc>
            </a:pPr>
            <a:r>
              <a:rPr lang="en-US" altLang="ko-KR" sz="2400" b="1" dirty="0"/>
              <a:t>   </a:t>
            </a:r>
            <a:r>
              <a:rPr lang="ko-KR" altLang="en-US" sz="2400" b="1" dirty="0" err="1"/>
              <a:t>신념있는</a:t>
            </a:r>
            <a:r>
              <a:rPr lang="ko-KR" altLang="en-US" sz="2400" b="1" dirty="0"/>
              <a:t> 리더 캡틴 아메리카로 </a:t>
            </a:r>
            <a:r>
              <a:rPr lang="ko-KR" altLang="en-US" sz="2400" b="1" dirty="0">
                <a:solidFill>
                  <a:srgbClr val="FF0000"/>
                </a:solidFill>
              </a:rPr>
              <a:t>시너지 발휘</a:t>
            </a:r>
          </a:p>
        </p:txBody>
      </p:sp>
      <p:pic>
        <p:nvPicPr>
          <p:cNvPr id="7" name="Picture 4" descr="어벤져스 : 엔드게임 (자막판) - Google Play 영화">
            <a:extLst>
              <a:ext uri="{FF2B5EF4-FFF2-40B4-BE49-F238E27FC236}">
                <a16:creationId xmlns:a16="http://schemas.microsoft.com/office/drawing/2014/main" xmlns="" id="{47FFA801-22D9-4846-8346-0E8B561F7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1" y="3467100"/>
            <a:ext cx="2333625" cy="335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475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3176FCD6-8FDF-49CB-BFB1-F13F93020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875"/>
            <a:ext cx="1857375" cy="1581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6FDDA02-3615-4A07-8922-2D5A7A483AF1}"/>
              </a:ext>
            </a:extLst>
          </p:cNvPr>
          <p:cNvSpPr txBox="1"/>
          <p:nvPr/>
        </p:nvSpPr>
        <p:spPr>
          <a:xfrm>
            <a:off x="2000250" y="6150114"/>
            <a:ext cx="960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/>
              <a:t>어서와</a:t>
            </a:r>
            <a:r>
              <a:rPr lang="en-US" altLang="ko-KR" sz="2400" b="1" dirty="0"/>
              <a:t>,</a:t>
            </a:r>
            <a:r>
              <a:rPr lang="en-US" altLang="ko-KR" sz="4000" b="1" dirty="0">
                <a:solidFill>
                  <a:srgbClr val="00B050"/>
                </a:solidFill>
              </a:rPr>
              <a:t> </a:t>
            </a:r>
            <a:r>
              <a:rPr lang="ko-KR" altLang="en-US" sz="4000" b="1" dirty="0">
                <a:solidFill>
                  <a:srgbClr val="008449"/>
                </a:solidFill>
              </a:rPr>
              <a:t>사회적경제</a:t>
            </a:r>
            <a:r>
              <a:rPr lang="ko-KR" altLang="en-US" sz="2400" b="1" dirty="0"/>
              <a:t>는 처음이지</a:t>
            </a:r>
            <a:r>
              <a:rPr lang="en-US" altLang="ko-KR" sz="2400" b="1" dirty="0"/>
              <a:t>?</a:t>
            </a:r>
            <a:endParaRPr lang="ko-KR" altLang="en-US" sz="2400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E1521208-07BA-46A6-81B1-C2BBACC2AC0B}"/>
              </a:ext>
            </a:extLst>
          </p:cNvPr>
          <p:cNvSpPr/>
          <p:nvPr/>
        </p:nvSpPr>
        <p:spPr>
          <a:xfrm>
            <a:off x="0" y="0"/>
            <a:ext cx="12192000" cy="933450"/>
          </a:xfrm>
          <a:prstGeom prst="rect">
            <a:avLst/>
          </a:prstGeom>
          <a:solidFill>
            <a:srgbClr val="008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CF15EA-7AA0-4379-A457-A78C141CBD0C}"/>
              </a:ext>
            </a:extLst>
          </p:cNvPr>
          <p:cNvSpPr txBox="1"/>
          <p:nvPr/>
        </p:nvSpPr>
        <p:spPr>
          <a:xfrm>
            <a:off x="704852" y="1473065"/>
            <a:ext cx="11391898" cy="1128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/>
              <a:t>신뢰와 호혜를 </a:t>
            </a:r>
            <a:r>
              <a:rPr lang="ko-KR" altLang="en-US" sz="2400" b="1" dirty="0" err="1"/>
              <a:t>통혜서</a:t>
            </a:r>
            <a:r>
              <a:rPr lang="ko-KR" altLang="en-US" sz="2400" b="1" dirty="0"/>
              <a:t> 경제 문제를 해결하기도 함</a:t>
            </a:r>
            <a:r>
              <a:rPr lang="en-US" altLang="ko-KR" sz="2400" b="1" dirty="0"/>
              <a:t>(</a:t>
            </a:r>
            <a:r>
              <a:rPr lang="ko-KR" altLang="en-US" sz="2400" b="1" dirty="0"/>
              <a:t>부조</a:t>
            </a:r>
            <a:r>
              <a:rPr lang="en-US" altLang="ko-KR" sz="2400" b="1" dirty="0"/>
              <a:t>, </a:t>
            </a:r>
            <a:r>
              <a:rPr lang="ko-KR" altLang="en-US" sz="2400" b="1" dirty="0"/>
              <a:t>품앗이 등</a:t>
            </a:r>
            <a:r>
              <a:rPr lang="en-US" altLang="ko-KR" sz="2400" b="1" dirty="0"/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/>
              <a:t>사회적경제는 나만의 이익도</a:t>
            </a:r>
            <a:r>
              <a:rPr lang="en-US" altLang="ko-KR" sz="2400" b="1" dirty="0"/>
              <a:t>, </a:t>
            </a:r>
            <a:r>
              <a:rPr lang="ko-KR" altLang="en-US" sz="2400" b="1" dirty="0"/>
              <a:t>너만의 이익도 아닌 </a:t>
            </a:r>
            <a:r>
              <a:rPr lang="ko-KR" altLang="en-US" sz="2400" b="1" dirty="0">
                <a:solidFill>
                  <a:srgbClr val="FF0000"/>
                </a:solidFill>
              </a:rPr>
              <a:t>모두의 필요를 충족</a:t>
            </a:r>
            <a:r>
              <a:rPr lang="ko-KR" altLang="en-US" sz="2400" b="1" dirty="0"/>
              <a:t>하는 것</a:t>
            </a:r>
            <a:r>
              <a:rPr lang="en-US" altLang="ko-KR" sz="2400" b="1" dirty="0"/>
              <a:t> </a:t>
            </a:r>
            <a:endParaRPr lang="ko-KR" altLang="en-US" sz="2400" b="1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525F049E-6E14-400A-B50F-10739AECB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610" y="3016482"/>
            <a:ext cx="3408363" cy="2451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결혼식 축의금에 대한 이미지 검색결과">
            <a:extLst>
              <a:ext uri="{FF2B5EF4-FFF2-40B4-BE49-F238E27FC236}">
                <a16:creationId xmlns:a16="http://schemas.microsoft.com/office/drawing/2014/main" xmlns="" id="{F4294EC8-D8B6-4E46-8757-883C1490A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8" y="2998362"/>
            <a:ext cx="3755072" cy="247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F621986-C902-4581-B07E-586AE4537F72}"/>
              </a:ext>
            </a:extLst>
          </p:cNvPr>
          <p:cNvSpPr txBox="1"/>
          <p:nvPr/>
        </p:nvSpPr>
        <p:spPr>
          <a:xfrm>
            <a:off x="390525" y="51226"/>
            <a:ext cx="11544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사회적경제는 너와 나의 불편함을 해결하는 것</a:t>
            </a:r>
          </a:p>
        </p:txBody>
      </p:sp>
      <p:pic>
        <p:nvPicPr>
          <p:cNvPr id="1026" name="Picture 2" descr="품앗이 육아, 아이는 형제 생기고 엄마 부담은 줄고 - 경향신문">
            <a:extLst>
              <a:ext uri="{FF2B5EF4-FFF2-40B4-BE49-F238E27FC236}">
                <a16:creationId xmlns:a16="http://schemas.microsoft.com/office/drawing/2014/main" xmlns="" id="{6A0A2606-7034-41B2-B028-8E8F48A79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162" y="2998362"/>
            <a:ext cx="4116045" cy="246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880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마을이 세계를 구한다">
            <a:extLst>
              <a:ext uri="{FF2B5EF4-FFF2-40B4-BE49-F238E27FC236}">
                <a16:creationId xmlns:a16="http://schemas.microsoft.com/office/drawing/2014/main" xmlns="" id="{C210C0B2-70CB-45CF-96E7-518DF26CC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51" y="3429000"/>
            <a:ext cx="4514850" cy="337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3176FCD6-8FDF-49CB-BFB1-F13F93020A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875"/>
            <a:ext cx="1857375" cy="1581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6FDDA02-3615-4A07-8922-2D5A7A483AF1}"/>
              </a:ext>
            </a:extLst>
          </p:cNvPr>
          <p:cNvSpPr txBox="1"/>
          <p:nvPr/>
        </p:nvSpPr>
        <p:spPr>
          <a:xfrm>
            <a:off x="2000250" y="6150114"/>
            <a:ext cx="960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/>
              <a:t>어서와</a:t>
            </a:r>
            <a:r>
              <a:rPr lang="en-US" altLang="ko-KR" sz="2400" b="1" dirty="0"/>
              <a:t>,</a:t>
            </a:r>
            <a:r>
              <a:rPr lang="en-US" altLang="ko-KR" sz="4000" b="1" dirty="0">
                <a:solidFill>
                  <a:srgbClr val="00B050"/>
                </a:solidFill>
              </a:rPr>
              <a:t> </a:t>
            </a:r>
            <a:r>
              <a:rPr lang="ko-KR" altLang="en-US" sz="4000" b="1" dirty="0">
                <a:solidFill>
                  <a:srgbClr val="008449"/>
                </a:solidFill>
              </a:rPr>
              <a:t>사회적경제</a:t>
            </a:r>
            <a:r>
              <a:rPr lang="ko-KR" altLang="en-US" sz="2400" b="1" dirty="0"/>
              <a:t>는 처음이지</a:t>
            </a:r>
            <a:r>
              <a:rPr lang="en-US" altLang="ko-KR" sz="2400" b="1" dirty="0"/>
              <a:t>?</a:t>
            </a:r>
            <a:endParaRPr lang="ko-KR" altLang="en-US" sz="2400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E1521208-07BA-46A6-81B1-C2BBACC2AC0B}"/>
              </a:ext>
            </a:extLst>
          </p:cNvPr>
          <p:cNvSpPr/>
          <p:nvPr/>
        </p:nvSpPr>
        <p:spPr>
          <a:xfrm>
            <a:off x="0" y="0"/>
            <a:ext cx="12192000" cy="933450"/>
          </a:xfrm>
          <a:prstGeom prst="rect">
            <a:avLst/>
          </a:prstGeom>
          <a:solidFill>
            <a:srgbClr val="008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57364D4-A062-4B9B-A83A-CA27BFF2DF44}"/>
              </a:ext>
            </a:extLst>
          </p:cNvPr>
          <p:cNvSpPr txBox="1"/>
          <p:nvPr/>
        </p:nvSpPr>
        <p:spPr>
          <a:xfrm>
            <a:off x="390525" y="51226"/>
            <a:ext cx="11544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사회적경제의 주된 참여자는 마을주민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CF15EA-7AA0-4379-A457-A78C141CBD0C}"/>
              </a:ext>
            </a:extLst>
          </p:cNvPr>
          <p:cNvSpPr txBox="1"/>
          <p:nvPr/>
        </p:nvSpPr>
        <p:spPr>
          <a:xfrm>
            <a:off x="704852" y="1473065"/>
            <a:ext cx="10239373" cy="3898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/>
              <a:t>사회적경제</a:t>
            </a:r>
            <a:r>
              <a:rPr lang="en-US" altLang="ko-KR" sz="2400" b="1" dirty="0"/>
              <a:t>=</a:t>
            </a:r>
            <a:r>
              <a:rPr lang="ko-KR" altLang="en-US" sz="2400" b="1" dirty="0"/>
              <a:t>마을을 기반으로 해서 공동체 방식으로 경제활동을 하기에 </a:t>
            </a:r>
            <a:r>
              <a:rPr lang="ko-KR" altLang="en-US" sz="2400" b="1" dirty="0">
                <a:solidFill>
                  <a:srgbClr val="FF0000"/>
                </a:solidFill>
              </a:rPr>
              <a:t>마을경제공동체</a:t>
            </a:r>
            <a:endParaRPr lang="en-US" altLang="ko-KR" sz="2400" b="1" dirty="0">
              <a:solidFill>
                <a:srgbClr val="FF0000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/>
              <a:t>마을을 기반으로 공동체 방식으로 교육활동</a:t>
            </a:r>
            <a:r>
              <a:rPr lang="en-US" altLang="ko-KR" sz="2400" b="1" dirty="0"/>
              <a:t>= </a:t>
            </a:r>
            <a:r>
              <a:rPr lang="ko-KR" altLang="en-US" sz="2400" b="1" dirty="0">
                <a:solidFill>
                  <a:srgbClr val="FF0000"/>
                </a:solidFill>
              </a:rPr>
              <a:t>마을교육공동체</a:t>
            </a:r>
            <a:endParaRPr lang="en-US" altLang="ko-KR" sz="2400" b="1" dirty="0">
              <a:solidFill>
                <a:srgbClr val="FF0000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/>
              <a:t>낙후된 주택을 수리해 원래 살던 주민이 계속 머무를 수 있도록 하는 새로운 개발 방식</a:t>
            </a:r>
            <a:r>
              <a:rPr lang="en-US" altLang="ko-KR" sz="2400" b="1" dirty="0"/>
              <a:t>=</a:t>
            </a:r>
            <a:r>
              <a:rPr lang="ko-KR" altLang="en-US" sz="2400" b="1" dirty="0">
                <a:solidFill>
                  <a:srgbClr val="FF0000"/>
                </a:solidFill>
              </a:rPr>
              <a:t>도시</a:t>
            </a:r>
            <a:r>
              <a:rPr lang="en-US" altLang="ko-KR" sz="2400" b="1" dirty="0">
                <a:solidFill>
                  <a:srgbClr val="FF0000"/>
                </a:solidFill>
              </a:rPr>
              <a:t>(</a:t>
            </a:r>
            <a:r>
              <a:rPr lang="ko-KR" altLang="en-US" sz="2400" b="1" dirty="0">
                <a:solidFill>
                  <a:srgbClr val="FF0000"/>
                </a:solidFill>
              </a:rPr>
              <a:t>마을</a:t>
            </a:r>
            <a:r>
              <a:rPr lang="en-US" altLang="ko-KR" sz="2400" b="1" dirty="0">
                <a:solidFill>
                  <a:srgbClr val="FF0000"/>
                </a:solidFill>
              </a:rPr>
              <a:t>)</a:t>
            </a:r>
            <a:r>
              <a:rPr lang="ko-KR" altLang="en-US" sz="2400" b="1" dirty="0">
                <a:solidFill>
                  <a:srgbClr val="FF0000"/>
                </a:solidFill>
              </a:rPr>
              <a:t>재생</a:t>
            </a:r>
            <a:endParaRPr lang="en-US" altLang="ko-KR" sz="2400" b="1" dirty="0">
              <a:solidFill>
                <a:srgbClr val="FF0000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/>
              <a:t>마을을 기반으로 주민들이 하는 정치활동은 </a:t>
            </a:r>
            <a:r>
              <a:rPr lang="ko-KR" altLang="en-US" sz="2400" b="1" dirty="0">
                <a:solidFill>
                  <a:srgbClr val="FF0000"/>
                </a:solidFill>
              </a:rPr>
              <a:t>주민자치</a:t>
            </a:r>
            <a:r>
              <a:rPr lang="en-US" altLang="ko-KR" sz="2400" b="1" dirty="0"/>
              <a:t>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/>
              <a:t>바야흐로 </a:t>
            </a:r>
            <a:r>
              <a:rPr lang="ko-KR" altLang="en-US" sz="2400" b="1" dirty="0">
                <a:solidFill>
                  <a:srgbClr val="FF0000"/>
                </a:solidFill>
              </a:rPr>
              <a:t>마을의 시대</a:t>
            </a:r>
          </a:p>
        </p:txBody>
      </p:sp>
    </p:spTree>
    <p:extLst>
      <p:ext uri="{BB962C8B-B14F-4D97-AF65-F5344CB8AC3E}">
        <p14:creationId xmlns:p14="http://schemas.microsoft.com/office/powerpoint/2010/main" val="4172957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3176FCD6-8FDF-49CB-BFB1-F13F93020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875"/>
            <a:ext cx="1857375" cy="1581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6FDDA02-3615-4A07-8922-2D5A7A483AF1}"/>
              </a:ext>
            </a:extLst>
          </p:cNvPr>
          <p:cNvSpPr txBox="1"/>
          <p:nvPr/>
        </p:nvSpPr>
        <p:spPr>
          <a:xfrm>
            <a:off x="2000250" y="6150114"/>
            <a:ext cx="960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/>
              <a:t>어서와</a:t>
            </a:r>
            <a:r>
              <a:rPr lang="en-US" altLang="ko-KR" sz="2400" b="1" dirty="0"/>
              <a:t>,</a:t>
            </a:r>
            <a:r>
              <a:rPr lang="en-US" altLang="ko-KR" sz="4000" b="1" dirty="0">
                <a:solidFill>
                  <a:srgbClr val="00B050"/>
                </a:solidFill>
              </a:rPr>
              <a:t> </a:t>
            </a:r>
            <a:r>
              <a:rPr lang="ko-KR" altLang="en-US" sz="4000" b="1" dirty="0">
                <a:solidFill>
                  <a:srgbClr val="008449"/>
                </a:solidFill>
              </a:rPr>
              <a:t>사회적경제</a:t>
            </a:r>
            <a:r>
              <a:rPr lang="ko-KR" altLang="en-US" sz="2400" b="1" dirty="0"/>
              <a:t>는 처음이지</a:t>
            </a:r>
            <a:r>
              <a:rPr lang="en-US" altLang="ko-KR" sz="2400" b="1" dirty="0"/>
              <a:t>?</a:t>
            </a:r>
            <a:endParaRPr lang="ko-KR" altLang="en-US" sz="2400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E1521208-07BA-46A6-81B1-C2BBACC2AC0B}"/>
              </a:ext>
            </a:extLst>
          </p:cNvPr>
          <p:cNvSpPr/>
          <p:nvPr/>
        </p:nvSpPr>
        <p:spPr>
          <a:xfrm>
            <a:off x="0" y="0"/>
            <a:ext cx="12192000" cy="933450"/>
          </a:xfrm>
          <a:prstGeom prst="rect">
            <a:avLst/>
          </a:prstGeom>
          <a:solidFill>
            <a:srgbClr val="008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57364D4-A062-4B9B-A83A-CA27BFF2DF44}"/>
              </a:ext>
            </a:extLst>
          </p:cNvPr>
          <p:cNvSpPr txBox="1"/>
          <p:nvPr/>
        </p:nvSpPr>
        <p:spPr>
          <a:xfrm>
            <a:off x="390525" y="51226"/>
            <a:ext cx="11544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드라마 </a:t>
            </a:r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</a:t>
            </a:r>
            <a:r>
              <a:rPr lang="ko-KR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동백꽃 </a:t>
            </a:r>
            <a:r>
              <a:rPr lang="ko-KR" alt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필무렵</a:t>
            </a:r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</a:t>
            </a:r>
            <a:r>
              <a:rPr lang="ko-KR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사람사는 마을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CF15EA-7AA0-4379-A457-A78C141CBD0C}"/>
              </a:ext>
            </a:extLst>
          </p:cNvPr>
          <p:cNvSpPr txBox="1"/>
          <p:nvPr/>
        </p:nvSpPr>
        <p:spPr>
          <a:xfrm>
            <a:off x="1200152" y="1447234"/>
            <a:ext cx="1023937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000" b="1" dirty="0"/>
              <a:t>내 인생은 모래밭 위 사과나무 같았다</a:t>
            </a:r>
            <a:r>
              <a:rPr lang="en-US" altLang="ko-KR" sz="2000" b="1" dirty="0"/>
              <a:t>.</a:t>
            </a:r>
          </a:p>
          <a:p>
            <a:r>
              <a:rPr lang="ko-KR" altLang="en-US" sz="2000" b="1" dirty="0"/>
              <a:t>파도는 쉬지 않고 달려드는데</a:t>
            </a:r>
            <a:r>
              <a:rPr lang="en-US" altLang="ko-KR" sz="2000" b="1" dirty="0"/>
              <a:t>, </a:t>
            </a:r>
          </a:p>
          <a:p>
            <a:r>
              <a:rPr lang="ko-KR" altLang="en-US" sz="2000" b="1" dirty="0" err="1"/>
              <a:t>발밑에</a:t>
            </a:r>
            <a:r>
              <a:rPr lang="ko-KR" altLang="en-US" sz="2000" b="1" dirty="0"/>
              <a:t> 움켜쥘 흙도</a:t>
            </a:r>
            <a:r>
              <a:rPr lang="en-US" altLang="ko-KR" sz="2000" b="1" dirty="0"/>
              <a:t>,</a:t>
            </a:r>
          </a:p>
          <a:p>
            <a:r>
              <a:rPr lang="ko-KR" altLang="en-US" sz="2000" b="1" dirty="0"/>
              <a:t>팔을 뻗어 기댈 나무 한 그루가 없었다</a:t>
            </a:r>
            <a:r>
              <a:rPr lang="en-US" altLang="ko-KR" sz="2000" b="1" dirty="0"/>
              <a:t>.</a:t>
            </a:r>
          </a:p>
          <a:p>
            <a:endParaRPr lang="en-US" altLang="ko-KR" sz="2000" b="1" dirty="0"/>
          </a:p>
          <a:p>
            <a:r>
              <a:rPr lang="ko-KR" altLang="en-US" sz="2000" b="1" dirty="0">
                <a:solidFill>
                  <a:srgbClr val="FF0000"/>
                </a:solidFill>
              </a:rPr>
              <a:t>이제 내 옆에 사람들이 돋아나고</a:t>
            </a:r>
            <a:r>
              <a:rPr lang="en-US" altLang="ko-KR" sz="2000" b="1" dirty="0">
                <a:solidFill>
                  <a:srgbClr val="FF0000"/>
                </a:solidFill>
              </a:rPr>
              <a:t>,</a:t>
            </a:r>
          </a:p>
          <a:p>
            <a:r>
              <a:rPr lang="ko-KR" altLang="en-US" sz="2000" b="1" dirty="0">
                <a:solidFill>
                  <a:srgbClr val="FF0000"/>
                </a:solidFill>
              </a:rPr>
              <a:t>그들과 뿌리를 섞었을 뿐인데</a:t>
            </a:r>
            <a:r>
              <a:rPr lang="en-US" altLang="ko-KR" sz="2000" b="1" dirty="0">
                <a:solidFill>
                  <a:srgbClr val="FF0000"/>
                </a:solidFill>
              </a:rPr>
              <a:t>, </a:t>
            </a:r>
          </a:p>
          <a:p>
            <a:r>
              <a:rPr lang="ko-KR" altLang="en-US" sz="2000" b="1" dirty="0">
                <a:solidFill>
                  <a:srgbClr val="FF0000"/>
                </a:solidFill>
              </a:rPr>
              <a:t>이토록 </a:t>
            </a:r>
            <a:r>
              <a:rPr lang="ko-KR" altLang="en-US" sz="2000" b="1" dirty="0" err="1">
                <a:solidFill>
                  <a:srgbClr val="FF0000"/>
                </a:solidFill>
              </a:rPr>
              <a:t>발밑이</a:t>
            </a:r>
            <a:r>
              <a:rPr lang="ko-KR" altLang="en-US" sz="2000" b="1" dirty="0">
                <a:solidFill>
                  <a:srgbClr val="FF0000"/>
                </a:solidFill>
              </a:rPr>
              <a:t> </a:t>
            </a:r>
            <a:r>
              <a:rPr lang="ko-KR" altLang="en-US" sz="2000" b="1" dirty="0" err="1">
                <a:solidFill>
                  <a:srgbClr val="FF0000"/>
                </a:solidFill>
              </a:rPr>
              <a:t>단단해지다니</a:t>
            </a:r>
            <a:r>
              <a:rPr lang="en-US" altLang="ko-KR" sz="2000" b="1" dirty="0">
                <a:solidFill>
                  <a:srgbClr val="FF0000"/>
                </a:solidFill>
              </a:rPr>
              <a:t>.</a:t>
            </a:r>
          </a:p>
          <a:p>
            <a:endParaRPr lang="en-US" altLang="ko-KR" sz="2000" b="1" dirty="0"/>
          </a:p>
          <a:p>
            <a:r>
              <a:rPr lang="ko-KR" altLang="en-US" sz="2000" b="1" dirty="0"/>
              <a:t>이제야 곁에서 항상 꿈틀댔을 </a:t>
            </a:r>
          </a:p>
          <a:p>
            <a:r>
              <a:rPr lang="ko-KR" altLang="en-US" sz="2000" b="1" dirty="0"/>
              <a:t>바닷바람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모래알</a:t>
            </a:r>
            <a:r>
              <a:rPr lang="en-US" altLang="ko-KR" sz="2000" b="1" dirty="0"/>
              <a:t>, </a:t>
            </a:r>
          </a:p>
          <a:p>
            <a:r>
              <a:rPr lang="ko-KR" altLang="en-US" sz="2000" b="1" dirty="0"/>
              <a:t>그리고 눈물 나게 예쁜 하늘이 보였다</a:t>
            </a:r>
            <a:r>
              <a:rPr lang="en-US" altLang="ko-KR" sz="2000" b="1" dirty="0"/>
              <a:t>.</a:t>
            </a:r>
          </a:p>
          <a:p>
            <a:r>
              <a:rPr lang="ko-KR" altLang="en-US" sz="2000" b="1" dirty="0">
                <a:solidFill>
                  <a:srgbClr val="FF0000"/>
                </a:solidFill>
              </a:rPr>
              <a:t>사람이 사람에게 기적이 될 수 있을까</a:t>
            </a:r>
            <a:r>
              <a:rPr lang="en-US" altLang="ko-KR" sz="2000" b="1" dirty="0">
                <a:solidFill>
                  <a:srgbClr val="FF0000"/>
                </a:solidFill>
              </a:rPr>
              <a:t>.</a:t>
            </a:r>
            <a:endParaRPr lang="ko-KR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동백꽃 필 무렵&amp;#39;, 엔딩에 쏟아지는 추측 | 1boon">
            <a:extLst>
              <a:ext uri="{FF2B5EF4-FFF2-40B4-BE49-F238E27FC236}">
                <a16:creationId xmlns:a16="http://schemas.microsoft.com/office/drawing/2014/main" xmlns="" id="{5C13A9D8-AA3C-463C-A31B-D0A3111E8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9" y="1193007"/>
            <a:ext cx="3895725" cy="486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832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3176FCD6-8FDF-49CB-BFB1-F13F93020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875"/>
            <a:ext cx="1857375" cy="1581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6FDDA02-3615-4A07-8922-2D5A7A483AF1}"/>
              </a:ext>
            </a:extLst>
          </p:cNvPr>
          <p:cNvSpPr txBox="1"/>
          <p:nvPr/>
        </p:nvSpPr>
        <p:spPr>
          <a:xfrm>
            <a:off x="2000250" y="6150114"/>
            <a:ext cx="960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/>
              <a:t>어서와</a:t>
            </a:r>
            <a:r>
              <a:rPr lang="en-US" altLang="ko-KR" sz="2400" b="1" dirty="0"/>
              <a:t>,</a:t>
            </a:r>
            <a:r>
              <a:rPr lang="en-US" altLang="ko-KR" sz="4000" b="1" dirty="0">
                <a:solidFill>
                  <a:srgbClr val="00B050"/>
                </a:solidFill>
              </a:rPr>
              <a:t> </a:t>
            </a:r>
            <a:r>
              <a:rPr lang="ko-KR" altLang="en-US" sz="4000" b="1" dirty="0">
                <a:solidFill>
                  <a:srgbClr val="008449"/>
                </a:solidFill>
              </a:rPr>
              <a:t>사회적경제</a:t>
            </a:r>
            <a:r>
              <a:rPr lang="ko-KR" altLang="en-US" sz="2400" b="1" dirty="0"/>
              <a:t>는 처음이지</a:t>
            </a:r>
            <a:r>
              <a:rPr lang="en-US" altLang="ko-KR" sz="2400" b="1" dirty="0"/>
              <a:t>?</a:t>
            </a:r>
            <a:endParaRPr lang="ko-KR" altLang="en-US" sz="2400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E1521208-07BA-46A6-81B1-C2BBACC2AC0B}"/>
              </a:ext>
            </a:extLst>
          </p:cNvPr>
          <p:cNvSpPr/>
          <p:nvPr/>
        </p:nvSpPr>
        <p:spPr>
          <a:xfrm>
            <a:off x="0" y="0"/>
            <a:ext cx="12192000" cy="933450"/>
          </a:xfrm>
          <a:prstGeom prst="rect">
            <a:avLst/>
          </a:prstGeom>
          <a:solidFill>
            <a:srgbClr val="008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57364D4-A062-4B9B-A83A-CA27BFF2DF44}"/>
              </a:ext>
            </a:extLst>
          </p:cNvPr>
          <p:cNvSpPr txBox="1"/>
          <p:nvPr/>
        </p:nvSpPr>
        <p:spPr>
          <a:xfrm>
            <a:off x="390525" y="51226"/>
            <a:ext cx="11544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누군가 마법의 돌수프를 시작해보기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CF15EA-7AA0-4379-A457-A78C141CBD0C}"/>
              </a:ext>
            </a:extLst>
          </p:cNvPr>
          <p:cNvSpPr txBox="1"/>
          <p:nvPr/>
        </p:nvSpPr>
        <p:spPr>
          <a:xfrm>
            <a:off x="571501" y="1371034"/>
            <a:ext cx="115443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400" b="1" dirty="0"/>
              <a:t> “학원만 보내지 말고 아이들이 다양한 경험을 할 수 있는 </a:t>
            </a:r>
            <a:r>
              <a:rPr lang="ko-KR" altLang="en-US" sz="2400" b="1" dirty="0">
                <a:solidFill>
                  <a:srgbClr val="FF0000"/>
                </a:solidFill>
              </a:rPr>
              <a:t>마을 </a:t>
            </a:r>
            <a:r>
              <a:rPr lang="ko-KR" altLang="en-US" sz="2400" b="1" dirty="0" err="1">
                <a:solidFill>
                  <a:srgbClr val="FF0000"/>
                </a:solidFill>
              </a:rPr>
              <a:t>방과후는</a:t>
            </a:r>
            <a:r>
              <a:rPr lang="ko-KR" altLang="en-US" sz="2400" b="1" dirty="0">
                <a:solidFill>
                  <a:srgbClr val="FF0000"/>
                </a:solidFill>
              </a:rPr>
              <a:t> 어때</a:t>
            </a:r>
            <a:r>
              <a:rPr lang="en-US" altLang="ko-KR" sz="2400" b="1" dirty="0">
                <a:solidFill>
                  <a:srgbClr val="FF0000"/>
                </a:solidFill>
              </a:rPr>
              <a:t>? </a:t>
            </a:r>
          </a:p>
          <a:p>
            <a:r>
              <a:rPr lang="en-US" altLang="ko-KR" sz="2400" b="1" dirty="0"/>
              <a:t>  </a:t>
            </a:r>
            <a:r>
              <a:rPr lang="ko-KR" altLang="en-US" sz="2400" b="1" dirty="0"/>
              <a:t>다른 지역에서 보니까 처음에는 품앗이 방식으로 시작해서 </a:t>
            </a:r>
            <a:endParaRPr lang="en-US" altLang="ko-KR" sz="2400" b="1" dirty="0"/>
          </a:p>
          <a:p>
            <a:r>
              <a:rPr lang="en-US" altLang="ko-KR" sz="2400" b="1" dirty="0"/>
              <a:t>  </a:t>
            </a:r>
            <a:r>
              <a:rPr lang="ko-KR" altLang="en-US" sz="2400" b="1" dirty="0"/>
              <a:t>협동조합으로 나간 경우도 있더라고</a:t>
            </a:r>
            <a:r>
              <a:rPr lang="en-US" altLang="ko-KR" sz="2400" b="1" dirty="0"/>
              <a:t>. </a:t>
            </a:r>
          </a:p>
          <a:p>
            <a:r>
              <a:rPr lang="en-US" altLang="ko-KR" sz="2400" b="1" dirty="0"/>
              <a:t>  </a:t>
            </a:r>
            <a:r>
              <a:rPr lang="ko-KR" altLang="en-US" sz="2400" b="1" dirty="0"/>
              <a:t>조금씩만 힘을 모아보면 </a:t>
            </a:r>
            <a:r>
              <a:rPr lang="ko-KR" altLang="en-US" sz="2400" b="1" dirty="0" err="1"/>
              <a:t>우리끼리도</a:t>
            </a:r>
            <a:r>
              <a:rPr lang="ko-KR" altLang="en-US" sz="2400" b="1" dirty="0"/>
              <a:t> 해볼 수 있을 것 같은데</a:t>
            </a:r>
            <a:r>
              <a:rPr lang="en-US" altLang="ko-KR" sz="2400" b="1" dirty="0"/>
              <a:t>... ” </a:t>
            </a:r>
          </a:p>
          <a:p>
            <a:endParaRPr lang="en-US" altLang="ko-KR" sz="2400" b="1" dirty="0"/>
          </a:p>
          <a:p>
            <a:r>
              <a:rPr lang="en-US" altLang="ko-KR" sz="2400" b="1" dirty="0"/>
              <a:t> “</a:t>
            </a:r>
            <a:r>
              <a:rPr lang="ko-KR" altLang="en-US" sz="2400" b="1" dirty="0"/>
              <a:t>마을 </a:t>
            </a:r>
            <a:r>
              <a:rPr lang="ko-KR" altLang="en-US" sz="2400" b="1" dirty="0" err="1"/>
              <a:t>방과후</a:t>
            </a:r>
            <a:r>
              <a:rPr lang="en-US" altLang="ko-KR" sz="2400" b="1" dirty="0"/>
              <a:t>, </a:t>
            </a:r>
            <a:r>
              <a:rPr lang="ko-KR" altLang="en-US" sz="2400" b="1" dirty="0"/>
              <a:t>그거 좋은데</a:t>
            </a:r>
            <a:r>
              <a:rPr lang="en-US" altLang="ko-KR" sz="2400" b="1" dirty="0"/>
              <a:t>. </a:t>
            </a:r>
            <a:r>
              <a:rPr lang="ko-KR" altLang="en-US" sz="2400" b="1" dirty="0"/>
              <a:t>나 예전에 미술치료 </a:t>
            </a:r>
            <a:r>
              <a:rPr lang="ko-KR" altLang="en-US" sz="2400" b="1" dirty="0" err="1"/>
              <a:t>했었는데</a:t>
            </a:r>
            <a:r>
              <a:rPr lang="ko-KR" altLang="en-US" sz="2400" b="1" dirty="0"/>
              <a:t> </a:t>
            </a:r>
            <a:r>
              <a:rPr lang="ko-KR" altLang="en-US" sz="2400" b="1" dirty="0">
                <a:solidFill>
                  <a:srgbClr val="FF0000"/>
                </a:solidFill>
              </a:rPr>
              <a:t>내 경험을 살려볼까”</a:t>
            </a:r>
            <a:endParaRPr lang="en-US" altLang="ko-KR" sz="2400" b="1" dirty="0">
              <a:solidFill>
                <a:srgbClr val="FF0000"/>
              </a:solidFill>
            </a:endParaRPr>
          </a:p>
          <a:p>
            <a:endParaRPr lang="en-US" altLang="ko-KR" sz="2400" b="1" dirty="0"/>
          </a:p>
          <a:p>
            <a:r>
              <a:rPr lang="en-US" altLang="ko-KR" sz="2400" b="1" dirty="0"/>
              <a:t>“</a:t>
            </a:r>
            <a:r>
              <a:rPr lang="ko-KR" altLang="en-US" sz="2400" b="1" dirty="0"/>
              <a:t>나는 누구보다도 이 마을에 인맥이 많으니 </a:t>
            </a:r>
            <a:endParaRPr lang="en-US" altLang="ko-KR" sz="2400" b="1" dirty="0"/>
          </a:p>
          <a:p>
            <a:r>
              <a:rPr lang="ko-KR" altLang="en-US" sz="2400" b="1" dirty="0"/>
              <a:t>여기저기 입소문 내서 </a:t>
            </a:r>
            <a:r>
              <a:rPr lang="ko-KR" altLang="en-US" sz="2400" b="1" dirty="0">
                <a:solidFill>
                  <a:srgbClr val="FF0000"/>
                </a:solidFill>
              </a:rPr>
              <a:t>아이들 데려와 </a:t>
            </a:r>
            <a:r>
              <a:rPr lang="ko-KR" altLang="en-US" sz="2400" b="1" dirty="0" err="1">
                <a:solidFill>
                  <a:srgbClr val="FF0000"/>
                </a:solidFill>
              </a:rPr>
              <a:t>볼게</a:t>
            </a:r>
            <a:r>
              <a:rPr lang="ko-KR" altLang="en-US" sz="2400" b="1" dirty="0">
                <a:solidFill>
                  <a:srgbClr val="FF0000"/>
                </a:solidFill>
              </a:rPr>
              <a:t>” </a:t>
            </a:r>
            <a:endParaRPr lang="en-US" altLang="ko-KR" sz="24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칼데콧상 수상작 : 돌멩이 수프 (1948)">
            <a:extLst>
              <a:ext uri="{FF2B5EF4-FFF2-40B4-BE49-F238E27FC236}">
                <a16:creationId xmlns:a16="http://schemas.microsoft.com/office/drawing/2014/main" xmlns="" id="{D7EA512E-1735-4147-BF15-6BE1ED70A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1" y="3524725"/>
            <a:ext cx="4876800" cy="34004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586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3176FCD6-8FDF-49CB-BFB1-F13F93020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875"/>
            <a:ext cx="1857375" cy="1581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6FDDA02-3615-4A07-8922-2D5A7A483AF1}"/>
              </a:ext>
            </a:extLst>
          </p:cNvPr>
          <p:cNvSpPr txBox="1"/>
          <p:nvPr/>
        </p:nvSpPr>
        <p:spPr>
          <a:xfrm>
            <a:off x="2000250" y="6150114"/>
            <a:ext cx="960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/>
              <a:t>어서와</a:t>
            </a:r>
            <a:r>
              <a:rPr lang="en-US" altLang="ko-KR" sz="2400" b="1" dirty="0"/>
              <a:t>,</a:t>
            </a:r>
            <a:r>
              <a:rPr lang="en-US" altLang="ko-KR" sz="4000" b="1" dirty="0">
                <a:solidFill>
                  <a:srgbClr val="00B050"/>
                </a:solidFill>
              </a:rPr>
              <a:t> </a:t>
            </a:r>
            <a:r>
              <a:rPr lang="ko-KR" altLang="en-US" sz="4000" b="1" dirty="0">
                <a:solidFill>
                  <a:srgbClr val="008449"/>
                </a:solidFill>
              </a:rPr>
              <a:t>사회적경제</a:t>
            </a:r>
            <a:r>
              <a:rPr lang="ko-KR" altLang="en-US" sz="2400" b="1" dirty="0"/>
              <a:t>는 처음이지</a:t>
            </a:r>
            <a:r>
              <a:rPr lang="en-US" altLang="ko-KR" sz="2400" b="1" dirty="0"/>
              <a:t>?</a:t>
            </a:r>
            <a:endParaRPr lang="ko-KR" altLang="en-US" sz="2400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E1521208-07BA-46A6-81B1-C2BBACC2AC0B}"/>
              </a:ext>
            </a:extLst>
          </p:cNvPr>
          <p:cNvSpPr/>
          <p:nvPr/>
        </p:nvSpPr>
        <p:spPr>
          <a:xfrm>
            <a:off x="0" y="0"/>
            <a:ext cx="12192000" cy="933450"/>
          </a:xfrm>
          <a:prstGeom prst="rect">
            <a:avLst/>
          </a:prstGeom>
          <a:solidFill>
            <a:srgbClr val="008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57364D4-A062-4B9B-A83A-CA27BFF2DF44}"/>
              </a:ext>
            </a:extLst>
          </p:cNvPr>
          <p:cNvSpPr txBox="1"/>
          <p:nvPr/>
        </p:nvSpPr>
        <p:spPr>
          <a:xfrm>
            <a:off x="7162800" y="102453"/>
            <a:ext cx="7219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사회적경제 정의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CF15EA-7AA0-4379-A457-A78C141CBD0C}"/>
              </a:ext>
            </a:extLst>
          </p:cNvPr>
          <p:cNvSpPr txBox="1"/>
          <p:nvPr/>
        </p:nvSpPr>
        <p:spPr>
          <a:xfrm>
            <a:off x="1333502" y="1727835"/>
            <a:ext cx="10267949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600" b="1" dirty="0">
                <a:solidFill>
                  <a:srgbClr val="FF0000"/>
                </a:solidFill>
              </a:rPr>
              <a:t>구성원 참여</a:t>
            </a:r>
            <a:r>
              <a:rPr lang="ko-KR" altLang="en-US" sz="3600" b="1" dirty="0"/>
              <a:t>를 바탕으로 </a:t>
            </a:r>
            <a:endParaRPr lang="en-US" altLang="ko-KR" sz="3600" b="1" dirty="0"/>
          </a:p>
          <a:p>
            <a:pPr>
              <a:lnSpc>
                <a:spcPct val="150000"/>
              </a:lnSpc>
            </a:pPr>
            <a:r>
              <a:rPr lang="ko-KR" altLang="en-US" sz="3600" b="1" dirty="0">
                <a:solidFill>
                  <a:srgbClr val="FF0000"/>
                </a:solidFill>
              </a:rPr>
              <a:t>국가-시장 경계</a:t>
            </a:r>
            <a:r>
              <a:rPr lang="ko-KR" altLang="en-US" sz="3600" b="1" dirty="0"/>
              <a:t>에서 </a:t>
            </a:r>
            <a:endParaRPr lang="en-US" altLang="ko-KR" sz="3600" b="1" dirty="0"/>
          </a:p>
          <a:p>
            <a:pPr>
              <a:lnSpc>
                <a:spcPct val="150000"/>
              </a:lnSpc>
            </a:pPr>
            <a:r>
              <a:rPr lang="ko-KR" altLang="en-US" sz="3600" b="1" dirty="0">
                <a:solidFill>
                  <a:srgbClr val="FF0000"/>
                </a:solidFill>
              </a:rPr>
              <a:t>사회적 가치</a:t>
            </a:r>
            <a:r>
              <a:rPr lang="ko-KR" altLang="en-US" sz="3600" b="1" dirty="0"/>
              <a:t>를 추구하는 경제활동</a:t>
            </a:r>
            <a:endParaRPr lang="en-US" altLang="ko-KR" sz="3600" b="1" dirty="0"/>
          </a:p>
          <a:p>
            <a:r>
              <a:rPr lang="ko-KR" altLang="en-US" sz="2400" b="1" dirty="0"/>
              <a:t>( 일자리위원회 관계부처 합동(2017), 〈사회적경제 활성화 방안〉) </a:t>
            </a:r>
          </a:p>
        </p:txBody>
      </p:sp>
    </p:spTree>
    <p:extLst>
      <p:ext uri="{BB962C8B-B14F-4D97-AF65-F5344CB8AC3E}">
        <p14:creationId xmlns:p14="http://schemas.microsoft.com/office/powerpoint/2010/main" val="3331906401"/>
      </p:ext>
    </p:extLst>
  </p:cSld>
  <p:clrMapOvr>
    <a:masterClrMapping/>
  </p:clrMapOvr>
</p:sld>
</file>

<file path=ppt/slides/slide2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문구: '어서와, 사회적경제 M W 주수원지음 영화와 드라마로 쉽게 이해하기 채음이지?'의 이미지일 수 있음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176337" y="-376991"/>
            <a:ext cx="6362700" cy="761198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962815" y="1199028"/>
            <a:ext cx="74295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7200" b="1">
                <a:solidFill>
                  <a:srgbClr val="008449"/>
                </a:solidFill>
              </a:rPr>
              <a:t>국가와 시장의 </a:t>
            </a:r>
            <a:endParaRPr lang="ko-KR" altLang="en-US" sz="7200" b="1">
              <a:solidFill>
                <a:srgbClr val="008449"/>
              </a:solidFill>
            </a:endParaRPr>
          </a:p>
          <a:p>
            <a:pPr lvl="0">
              <a:defRPr/>
            </a:pPr>
            <a:r>
              <a:rPr lang="ko-KR" altLang="en-US" sz="7200" b="1">
                <a:solidFill>
                  <a:srgbClr val="008449"/>
                </a:solidFill>
              </a:rPr>
              <a:t>경계에서</a:t>
            </a:r>
            <a:endParaRPr lang="ko-KR" altLang="en-US" sz="4800" b="1">
              <a:solidFill>
                <a:srgbClr val="008449"/>
              </a:solidFill>
            </a:endParaRPr>
          </a:p>
        </p:txBody>
      </p:sp>
      <p:grpSp>
        <p:nvGrpSpPr>
          <p:cNvPr id="3" name="그룹 2"/>
          <p:cNvGrpSpPr/>
          <p:nvPr/>
        </p:nvGrpSpPr>
        <p:grpSpPr>
          <a:xfrm rot="0">
            <a:off x="4467225" y="4504810"/>
            <a:ext cx="5781675" cy="2089248"/>
            <a:chOff x="3971927" y="3842637"/>
            <a:chExt cx="8200251" cy="288421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3971927" y="3842637"/>
              <a:ext cx="1933573" cy="2865204"/>
            </a:xfrm>
            <a:prstGeom prst="rect">
              <a:avLst/>
            </a:prstGeom>
            <a:noFill/>
          </p:spPr>
        </p:pic>
        <p:pic>
          <p:nvPicPr>
            <p:cNvPr id="2052" name="Picture 4" descr="포드 V 페라리 | 다음영화"/>
            <p:cNvPicPr>
              <a:picLocks noChangeAspect="1" noChangeArrowheads="1"/>
            </p:cNvPicPr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6043613" y="3842637"/>
              <a:ext cx="2005012" cy="2884215"/>
            </a:xfrm>
            <a:prstGeom prst="rect">
              <a:avLst/>
            </a:prstGeom>
            <a:noFill/>
          </p:spPr>
        </p:pic>
        <p:pic>
          <p:nvPicPr>
            <p:cNvPr id="2054" name="Picture 6" descr="조커 (영화) - 위키백과, 우리 모두의 백과사전"/>
            <p:cNvPicPr>
              <a:picLocks noChangeAspect="1" noChangeArrowheads="1"/>
            </p:cNvPicPr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8139115" y="3842637"/>
              <a:ext cx="1966524" cy="2865204"/>
            </a:xfrm>
            <a:prstGeom prst="rect">
              <a:avLst/>
            </a:prstGeom>
            <a:noFill/>
          </p:spPr>
        </p:pic>
        <p:pic>
          <p:nvPicPr>
            <p:cNvPr id="2056" name="Picture 8" descr="영화 내용 함축적으로 담은 &amp;#39;기생충&amp;#39; 포스터에도 관심 | 연합뉴스"/>
            <p:cNvPicPr>
              <a:picLocks noChangeAspect="1" noChangeArrowheads="1"/>
            </p:cNvPicPr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10205654" y="3842637"/>
              <a:ext cx="1966524" cy="2865204"/>
            </a:xfrm>
            <a:prstGeom prst="rect">
              <a:avLst/>
            </a:prstGeom>
            <a:noFill/>
          </p:spPr>
        </p:pic>
      </p:grpSp>
      <p:pic>
        <p:nvPicPr>
          <p:cNvPr id="2058" name="Picture 10" descr="영화 리뷰 | &amp;lt;나, 다니엘 블레이크&amp;gt; 평범하지만 비범한 영웅 : 네이버 블로그"/>
          <p:cNvPicPr>
            <a:picLocks noChangeAspect="1" noChangeArrowheads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0353157" y="4504810"/>
            <a:ext cx="1458605" cy="208924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3176FCD6-8FDF-49CB-BFB1-F13F93020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875"/>
            <a:ext cx="1857375" cy="1581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6FDDA02-3615-4A07-8922-2D5A7A483AF1}"/>
              </a:ext>
            </a:extLst>
          </p:cNvPr>
          <p:cNvSpPr txBox="1"/>
          <p:nvPr/>
        </p:nvSpPr>
        <p:spPr>
          <a:xfrm>
            <a:off x="2000250" y="6150114"/>
            <a:ext cx="960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/>
              <a:t>어서와</a:t>
            </a:r>
            <a:r>
              <a:rPr lang="en-US" altLang="ko-KR" sz="2400" b="1" dirty="0"/>
              <a:t>,</a:t>
            </a:r>
            <a:r>
              <a:rPr lang="en-US" altLang="ko-KR" sz="4000" b="1" dirty="0">
                <a:solidFill>
                  <a:srgbClr val="00B050"/>
                </a:solidFill>
              </a:rPr>
              <a:t> </a:t>
            </a:r>
            <a:r>
              <a:rPr lang="ko-KR" altLang="en-US" sz="4000" b="1" dirty="0">
                <a:solidFill>
                  <a:srgbClr val="008449"/>
                </a:solidFill>
              </a:rPr>
              <a:t>사회적경제</a:t>
            </a:r>
            <a:r>
              <a:rPr lang="ko-KR" altLang="en-US" sz="2400" b="1" dirty="0"/>
              <a:t>는 처음이지</a:t>
            </a:r>
            <a:r>
              <a:rPr lang="en-US" altLang="ko-KR" sz="2400" b="1" dirty="0"/>
              <a:t>?</a:t>
            </a:r>
            <a:endParaRPr lang="ko-KR" altLang="en-US" sz="2400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E1521208-07BA-46A6-81B1-C2BBACC2AC0B}"/>
              </a:ext>
            </a:extLst>
          </p:cNvPr>
          <p:cNvSpPr/>
          <p:nvPr/>
        </p:nvSpPr>
        <p:spPr>
          <a:xfrm>
            <a:off x="0" y="0"/>
            <a:ext cx="12192000" cy="933450"/>
          </a:xfrm>
          <a:prstGeom prst="rect">
            <a:avLst/>
          </a:prstGeom>
          <a:solidFill>
            <a:srgbClr val="008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57364D4-A062-4B9B-A83A-CA27BFF2DF44}"/>
              </a:ext>
            </a:extLst>
          </p:cNvPr>
          <p:cNvSpPr txBox="1"/>
          <p:nvPr/>
        </p:nvSpPr>
        <p:spPr>
          <a:xfrm>
            <a:off x="390525" y="51226"/>
            <a:ext cx="11544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보이지 않는 손의 한계</a:t>
            </a:r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ko-KR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CF15EA-7AA0-4379-A457-A78C141CBD0C}"/>
              </a:ext>
            </a:extLst>
          </p:cNvPr>
          <p:cNvSpPr txBox="1"/>
          <p:nvPr/>
        </p:nvSpPr>
        <p:spPr>
          <a:xfrm>
            <a:off x="1257300" y="1266473"/>
            <a:ext cx="10239373" cy="1682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>
                <a:solidFill>
                  <a:srgbClr val="FF0000"/>
                </a:solidFill>
              </a:rPr>
              <a:t>자유로운 경쟁</a:t>
            </a:r>
            <a:r>
              <a:rPr lang="ko-KR" altLang="en-US" sz="2400" b="1" dirty="0"/>
              <a:t>을 바탕으로 시장에서의 </a:t>
            </a:r>
            <a:r>
              <a:rPr lang="ko-KR" altLang="en-US" sz="2400" b="1" dirty="0">
                <a:solidFill>
                  <a:srgbClr val="FF0000"/>
                </a:solidFill>
              </a:rPr>
              <a:t>수요와 공급을 통해 상품의 가격</a:t>
            </a:r>
            <a:r>
              <a:rPr lang="ko-KR" altLang="en-US" sz="2400" b="1" dirty="0"/>
              <a:t>이 형성되는 시장경제</a:t>
            </a:r>
            <a:r>
              <a:rPr lang="en-US" altLang="ko-KR" sz="2400" b="1" dirty="0"/>
              <a:t>. </a:t>
            </a:r>
            <a:r>
              <a:rPr lang="ko-KR" altLang="en-US" sz="2400" b="1" dirty="0"/>
              <a:t>애덤 스미스가 주창</a:t>
            </a:r>
            <a:endParaRPr lang="en-US" altLang="ko-KR" sz="2400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>
                <a:solidFill>
                  <a:srgbClr val="FF0000"/>
                </a:solidFill>
              </a:rPr>
              <a:t>아동노동마저 가성비 높은 상품</a:t>
            </a:r>
            <a:r>
              <a:rPr lang="ko-KR" altLang="en-US" sz="2400" b="1" dirty="0"/>
              <a:t>이 되는 현실</a:t>
            </a:r>
          </a:p>
        </p:txBody>
      </p:sp>
      <p:pic>
        <p:nvPicPr>
          <p:cNvPr id="7" name="Picture 2" descr="ìë´ì¤ë¯¸ì¤ì ëí ì´ë¯¸ì§ ê²ìê²°ê³¼">
            <a:extLst>
              <a:ext uri="{FF2B5EF4-FFF2-40B4-BE49-F238E27FC236}">
                <a16:creationId xmlns:a16="http://schemas.microsoft.com/office/drawing/2014/main" xmlns="" id="{9E043F24-B468-4722-AD1A-8EDBFC45D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3177598"/>
            <a:ext cx="3047602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보이지 않는 손이 시장가격?&quot; 가격은 보인다. : 네이버 블로그">
            <a:extLst>
              <a:ext uri="{FF2B5EF4-FFF2-40B4-BE49-F238E27FC236}">
                <a16:creationId xmlns:a16="http://schemas.microsoft.com/office/drawing/2014/main" xmlns="" id="{846C4223-36C5-4343-8F85-B4751E5BA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227" y="3049277"/>
            <a:ext cx="2367623" cy="307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음울한 자본주의…1833년 공장법">
            <a:extLst>
              <a:ext uri="{FF2B5EF4-FFF2-40B4-BE49-F238E27FC236}">
                <a16:creationId xmlns:a16="http://schemas.microsoft.com/office/drawing/2014/main" xmlns="" id="{68537A1D-66EB-4819-A14C-7380BDD44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799" y="3183947"/>
            <a:ext cx="4438651" cy="295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7447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3176FCD6-8FDF-49CB-BFB1-F13F93020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875"/>
            <a:ext cx="1857375" cy="1581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6FDDA02-3615-4A07-8922-2D5A7A483AF1}"/>
              </a:ext>
            </a:extLst>
          </p:cNvPr>
          <p:cNvSpPr txBox="1"/>
          <p:nvPr/>
        </p:nvSpPr>
        <p:spPr>
          <a:xfrm>
            <a:off x="2000250" y="6150114"/>
            <a:ext cx="960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/>
              <a:t>어서와</a:t>
            </a:r>
            <a:r>
              <a:rPr lang="en-US" altLang="ko-KR" sz="2400" b="1" dirty="0"/>
              <a:t>,</a:t>
            </a:r>
            <a:r>
              <a:rPr lang="en-US" altLang="ko-KR" sz="4000" b="1" dirty="0">
                <a:solidFill>
                  <a:srgbClr val="00B050"/>
                </a:solidFill>
              </a:rPr>
              <a:t> </a:t>
            </a:r>
            <a:r>
              <a:rPr lang="ko-KR" altLang="en-US" sz="4000" b="1" dirty="0">
                <a:solidFill>
                  <a:srgbClr val="008449"/>
                </a:solidFill>
              </a:rPr>
              <a:t>사회적경제</a:t>
            </a:r>
            <a:r>
              <a:rPr lang="ko-KR" altLang="en-US" sz="2400" b="1" dirty="0"/>
              <a:t>는 처음이지</a:t>
            </a:r>
            <a:r>
              <a:rPr lang="en-US" altLang="ko-KR" sz="2400" b="1" dirty="0"/>
              <a:t>?</a:t>
            </a:r>
            <a:endParaRPr lang="ko-KR" altLang="en-US" sz="2400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E1521208-07BA-46A6-81B1-C2BBACC2AC0B}"/>
              </a:ext>
            </a:extLst>
          </p:cNvPr>
          <p:cNvSpPr/>
          <p:nvPr/>
        </p:nvSpPr>
        <p:spPr>
          <a:xfrm>
            <a:off x="0" y="0"/>
            <a:ext cx="12192000" cy="933450"/>
          </a:xfrm>
          <a:prstGeom prst="rect">
            <a:avLst/>
          </a:prstGeom>
          <a:solidFill>
            <a:srgbClr val="008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57364D4-A062-4B9B-A83A-CA27BFF2DF44}"/>
              </a:ext>
            </a:extLst>
          </p:cNvPr>
          <p:cNvSpPr txBox="1"/>
          <p:nvPr/>
        </p:nvSpPr>
        <p:spPr>
          <a:xfrm>
            <a:off x="390525" y="51226"/>
            <a:ext cx="11544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레미제라블 속 비참한 현실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CF15EA-7AA0-4379-A457-A78C141CBD0C}"/>
              </a:ext>
            </a:extLst>
          </p:cNvPr>
          <p:cNvSpPr txBox="1"/>
          <p:nvPr/>
        </p:nvSpPr>
        <p:spPr>
          <a:xfrm>
            <a:off x="1114427" y="1158740"/>
            <a:ext cx="10239373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400" b="1" dirty="0"/>
              <a:t>하루의 끝에서 넌 하루 더 늙어가네</a:t>
            </a:r>
          </a:p>
          <a:p>
            <a:r>
              <a:rPr lang="ko-KR" altLang="en-US" sz="2400" b="1" dirty="0"/>
              <a:t>빈자의 삶에 대해 네가 할 수 있는 말은 그게 다야</a:t>
            </a:r>
          </a:p>
          <a:p>
            <a:r>
              <a:rPr lang="ko-KR" altLang="en-US" sz="2400" b="1" dirty="0">
                <a:solidFill>
                  <a:srgbClr val="FF0000"/>
                </a:solidFill>
              </a:rPr>
              <a:t>이건 투쟁이자</a:t>
            </a:r>
            <a:r>
              <a:rPr lang="en-US" altLang="ko-KR" sz="2400" b="1" dirty="0">
                <a:solidFill>
                  <a:srgbClr val="FF0000"/>
                </a:solidFill>
              </a:rPr>
              <a:t>, </a:t>
            </a:r>
            <a:r>
              <a:rPr lang="ko-KR" altLang="en-US" sz="2400" b="1" dirty="0">
                <a:solidFill>
                  <a:srgbClr val="FF0000"/>
                </a:solidFill>
              </a:rPr>
              <a:t>전쟁</a:t>
            </a:r>
          </a:p>
          <a:p>
            <a:r>
              <a:rPr lang="ko-KR" altLang="en-US" sz="2400" b="1" dirty="0"/>
              <a:t>그리고 누구도 주는 것 하나 없지</a:t>
            </a:r>
          </a:p>
          <a:p>
            <a:r>
              <a:rPr lang="ko-KR" altLang="en-US" sz="2400" b="1" dirty="0"/>
              <a:t>하루 더 버티는 게</a:t>
            </a:r>
            <a:r>
              <a:rPr lang="en-US" altLang="ko-KR" sz="2400" b="1" dirty="0"/>
              <a:t>, </a:t>
            </a:r>
            <a:r>
              <a:rPr lang="ko-KR" altLang="en-US" sz="2400" b="1" dirty="0"/>
              <a:t>뭘 위한 거야</a:t>
            </a:r>
            <a:r>
              <a:rPr lang="en-US" altLang="ko-KR" sz="2400" b="1" dirty="0"/>
              <a:t>? </a:t>
            </a:r>
          </a:p>
          <a:p>
            <a:r>
              <a:rPr lang="ko-KR" altLang="en-US" sz="2400" b="1" dirty="0"/>
              <a:t>살 날이 하루 더 줄은 거지</a:t>
            </a:r>
            <a:r>
              <a:rPr lang="en-US" altLang="ko-KR" sz="2400" b="1" dirty="0"/>
              <a:t>.</a:t>
            </a:r>
          </a:p>
          <a:p>
            <a:endParaRPr lang="en-US" altLang="ko-KR" sz="2400" b="1" dirty="0"/>
          </a:p>
          <a:p>
            <a:r>
              <a:rPr lang="ko-KR" altLang="en-US" sz="2400" b="1" dirty="0"/>
              <a:t>하루의 끝에서 넌 하루 더 추워지네</a:t>
            </a:r>
          </a:p>
          <a:p>
            <a:r>
              <a:rPr lang="ko-KR" altLang="en-US" sz="2400" b="1" dirty="0"/>
              <a:t>네 등에 있는 셔츠는 널 따뜻하게 해주지 못해</a:t>
            </a:r>
          </a:p>
          <a:p>
            <a:r>
              <a:rPr lang="ko-KR" altLang="en-US" sz="2400" b="1" dirty="0"/>
              <a:t>정의는 서둘러 지나가네</a:t>
            </a:r>
          </a:p>
          <a:p>
            <a:r>
              <a:rPr lang="ko-KR" altLang="en-US" sz="2400" b="1" dirty="0"/>
              <a:t>그들은 어린아이들의 울음소리를 듣지 못해</a:t>
            </a:r>
          </a:p>
          <a:p>
            <a:r>
              <a:rPr lang="ko-KR" altLang="en-US" sz="2400" b="1" dirty="0">
                <a:solidFill>
                  <a:srgbClr val="FF0000"/>
                </a:solidFill>
              </a:rPr>
              <a:t>살인적인 추위의 겨울이 빠르게 다가오고</a:t>
            </a:r>
            <a:r>
              <a:rPr lang="en-US" altLang="ko-KR" sz="2400" b="1" dirty="0">
                <a:solidFill>
                  <a:srgbClr val="FF0000"/>
                </a:solidFill>
              </a:rPr>
              <a:t>,</a:t>
            </a:r>
          </a:p>
          <a:p>
            <a:r>
              <a:rPr lang="ko-KR" altLang="en-US" sz="2400" b="1" dirty="0">
                <a:solidFill>
                  <a:srgbClr val="FF0000"/>
                </a:solidFill>
              </a:rPr>
              <a:t>죽을 날이 하루 더 가까워졌지</a:t>
            </a:r>
            <a:r>
              <a:rPr lang="en-US" altLang="ko-KR" sz="2400" b="1" dirty="0">
                <a:solidFill>
                  <a:srgbClr val="FF0000"/>
                </a:solidFill>
              </a:rPr>
              <a:t>!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팡틴">
            <a:extLst>
              <a:ext uri="{FF2B5EF4-FFF2-40B4-BE49-F238E27FC236}">
                <a16:creationId xmlns:a16="http://schemas.microsoft.com/office/drawing/2014/main" xmlns="" id="{5093F903-8FBF-416E-8A93-EF58A538F1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9" r="27581"/>
          <a:stretch/>
        </p:blipFill>
        <p:spPr bwMode="auto">
          <a:xfrm>
            <a:off x="8439150" y="1454711"/>
            <a:ext cx="3495675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4346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3176FCD6-8FDF-49CB-BFB1-F13F93020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875"/>
            <a:ext cx="1857375" cy="1581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6FDDA02-3615-4A07-8922-2D5A7A483AF1}"/>
              </a:ext>
            </a:extLst>
          </p:cNvPr>
          <p:cNvSpPr txBox="1"/>
          <p:nvPr/>
        </p:nvSpPr>
        <p:spPr>
          <a:xfrm>
            <a:off x="2000250" y="6150114"/>
            <a:ext cx="960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/>
              <a:t>어서와</a:t>
            </a:r>
            <a:r>
              <a:rPr lang="en-US" altLang="ko-KR" sz="2400" b="1" dirty="0"/>
              <a:t>,</a:t>
            </a:r>
            <a:r>
              <a:rPr lang="en-US" altLang="ko-KR" sz="4000" b="1" dirty="0">
                <a:solidFill>
                  <a:srgbClr val="00B050"/>
                </a:solidFill>
              </a:rPr>
              <a:t> </a:t>
            </a:r>
            <a:r>
              <a:rPr lang="ko-KR" altLang="en-US" sz="4000" b="1" dirty="0">
                <a:solidFill>
                  <a:srgbClr val="008449"/>
                </a:solidFill>
              </a:rPr>
              <a:t>사회적경제</a:t>
            </a:r>
            <a:r>
              <a:rPr lang="ko-KR" altLang="en-US" sz="2400" b="1" dirty="0"/>
              <a:t>는 처음이지</a:t>
            </a:r>
            <a:r>
              <a:rPr lang="en-US" altLang="ko-KR" sz="2400" b="1" dirty="0"/>
              <a:t>?</a:t>
            </a:r>
            <a:endParaRPr lang="ko-KR" altLang="en-US" sz="2400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E1521208-07BA-46A6-81B1-C2BBACC2AC0B}"/>
              </a:ext>
            </a:extLst>
          </p:cNvPr>
          <p:cNvSpPr/>
          <p:nvPr/>
        </p:nvSpPr>
        <p:spPr>
          <a:xfrm>
            <a:off x="0" y="0"/>
            <a:ext cx="12192000" cy="933450"/>
          </a:xfrm>
          <a:prstGeom prst="rect">
            <a:avLst/>
          </a:prstGeom>
          <a:solidFill>
            <a:srgbClr val="008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57364D4-A062-4B9B-A83A-CA27BFF2DF44}"/>
              </a:ext>
            </a:extLst>
          </p:cNvPr>
          <p:cNvSpPr txBox="1"/>
          <p:nvPr/>
        </p:nvSpPr>
        <p:spPr>
          <a:xfrm>
            <a:off x="390525" y="51226"/>
            <a:ext cx="11544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레미제라블 속 사회적경제 사상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CF15EA-7AA0-4379-A457-A78C141CBD0C}"/>
              </a:ext>
            </a:extLst>
          </p:cNvPr>
          <p:cNvSpPr txBox="1"/>
          <p:nvPr/>
        </p:nvSpPr>
        <p:spPr>
          <a:xfrm>
            <a:off x="762002" y="1104261"/>
            <a:ext cx="11010898" cy="4649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srgbClr val="FF0000"/>
                </a:solidFill>
              </a:rPr>
              <a:t>부자를 격려하고 빈자를 보호하라</a:t>
            </a:r>
            <a:r>
              <a:rPr lang="en-US" altLang="ko-KR" sz="2000" b="1" dirty="0"/>
              <a:t>. </a:t>
            </a:r>
            <a:r>
              <a:rPr lang="ko-KR" altLang="en-US" sz="2000" b="1" dirty="0"/>
              <a:t>빈궁을 절멸하라</a:t>
            </a:r>
            <a:r>
              <a:rPr lang="en-US" altLang="ko-KR" sz="2000" b="1" dirty="0"/>
              <a:t>. </a:t>
            </a:r>
            <a:r>
              <a:rPr lang="ko-KR" altLang="en-US" sz="2000" b="1" dirty="0"/>
              <a:t>강자에 의한 약자의 부정한 착취를 종식시켜라</a:t>
            </a:r>
            <a:r>
              <a:rPr lang="en-US" altLang="ko-KR" sz="2000" b="1" dirty="0"/>
              <a:t>. </a:t>
            </a:r>
            <a:r>
              <a:rPr lang="ko-KR" altLang="en-US" sz="2000" b="1" dirty="0">
                <a:solidFill>
                  <a:srgbClr val="FF0000"/>
                </a:solidFill>
              </a:rPr>
              <a:t>이미 도달한 자에 대한</a:t>
            </a:r>
            <a:r>
              <a:rPr lang="en-US" altLang="ko-KR" sz="2000" b="1" dirty="0">
                <a:solidFill>
                  <a:srgbClr val="FF0000"/>
                </a:solidFill>
              </a:rPr>
              <a:t>, </a:t>
            </a:r>
            <a:r>
              <a:rPr lang="ko-KR" altLang="en-US" sz="2000" b="1" dirty="0">
                <a:solidFill>
                  <a:srgbClr val="FF0000"/>
                </a:solidFill>
              </a:rPr>
              <a:t>가고 있는 중에 있는 자의 부당한 질투를 억제하라</a:t>
            </a:r>
            <a:r>
              <a:rPr lang="en-US" altLang="ko-KR" sz="2000" b="1" dirty="0">
                <a:solidFill>
                  <a:srgbClr val="FF0000"/>
                </a:solidFill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srgbClr val="FF0000"/>
                </a:solidFill>
              </a:rPr>
              <a:t>노동 임금</a:t>
            </a:r>
            <a:r>
              <a:rPr lang="ko-KR" altLang="en-US" sz="2000" b="1" dirty="0"/>
              <a:t>을 수학적으로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그리고 우애적으로 조정하라</a:t>
            </a:r>
            <a:r>
              <a:rPr lang="en-US" altLang="ko-KR" sz="2000" b="1" dirty="0"/>
              <a:t>. </a:t>
            </a:r>
            <a:r>
              <a:rPr lang="ko-KR" altLang="en-US" sz="2000" b="1" dirty="0"/>
              <a:t>어린이의 성장에 </a:t>
            </a:r>
            <a:r>
              <a:rPr lang="ko-KR" altLang="en-US" sz="2000" b="1" dirty="0">
                <a:solidFill>
                  <a:srgbClr val="FF0000"/>
                </a:solidFill>
              </a:rPr>
              <a:t>무상 의무교육</a:t>
            </a:r>
            <a:r>
              <a:rPr lang="ko-KR" altLang="en-US" sz="2000" b="1" dirty="0"/>
              <a:t>을 주고 학문으로 성년의 기초를 만들어라</a:t>
            </a:r>
            <a:r>
              <a:rPr lang="en-US" altLang="ko-KR" sz="2000" b="1" dirty="0"/>
              <a:t>. </a:t>
            </a:r>
            <a:r>
              <a:rPr lang="ko-KR" altLang="en-US" sz="2000" b="1" dirty="0"/>
              <a:t>손을 활용하면서도 지능을 계발하라</a:t>
            </a:r>
            <a:r>
              <a:rPr lang="en-US" altLang="ko-KR" sz="2000" b="1" dirty="0"/>
              <a:t>. </a:t>
            </a:r>
            <a:r>
              <a:rPr lang="ko-KR" altLang="en-US" sz="2000" b="1" dirty="0"/>
              <a:t>강력한 국민임과 동시에 </a:t>
            </a:r>
            <a:r>
              <a:rPr lang="ko-KR" altLang="en-US" sz="2000" b="1" dirty="0">
                <a:solidFill>
                  <a:srgbClr val="FF0000"/>
                </a:solidFill>
              </a:rPr>
              <a:t>행복한 인간들의 가족</a:t>
            </a:r>
            <a:r>
              <a:rPr lang="ko-KR" altLang="en-US" sz="2000" b="1" dirty="0"/>
              <a:t>이 되라</a:t>
            </a:r>
            <a:r>
              <a:rPr lang="en-US" altLang="ko-KR" sz="2000" b="1" dirty="0"/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srgbClr val="FF0000"/>
                </a:solidFill>
              </a:rPr>
              <a:t>소유권을 폐지하지 않고 </a:t>
            </a:r>
            <a:r>
              <a:rPr lang="ko-KR" altLang="en-US" sz="2000" b="1" dirty="0" err="1">
                <a:solidFill>
                  <a:srgbClr val="FF0000"/>
                </a:solidFill>
              </a:rPr>
              <a:t>보편화</a:t>
            </a:r>
            <a:r>
              <a:rPr lang="ko-KR" altLang="en-US" sz="2000" b="1" dirty="0" err="1"/>
              <a:t>함으로써</a:t>
            </a:r>
            <a:r>
              <a:rPr lang="ko-KR" altLang="en-US" sz="2000" b="1" dirty="0"/>
              <a:t> 시민 누구나가 예외 없이 소유자가 되도록 </a:t>
            </a:r>
            <a:r>
              <a:rPr lang="ko-KR" altLang="en-US" sz="2000" b="1" dirty="0">
                <a:solidFill>
                  <a:srgbClr val="FF0000"/>
                </a:solidFill>
              </a:rPr>
              <a:t>소유권을 </a:t>
            </a:r>
            <a:r>
              <a:rPr lang="ko-KR" altLang="en-US" sz="2000" b="1" dirty="0" err="1">
                <a:solidFill>
                  <a:srgbClr val="FF0000"/>
                </a:solidFill>
              </a:rPr>
              <a:t>민주화하라</a:t>
            </a:r>
            <a:r>
              <a:rPr lang="en-US" altLang="ko-KR" sz="2000" b="1" dirty="0">
                <a:solidFill>
                  <a:srgbClr val="FF0000"/>
                </a:solidFill>
              </a:rPr>
              <a:t>.</a:t>
            </a:r>
            <a:r>
              <a:rPr lang="en-US" altLang="ko-KR" sz="2000" b="1" dirty="0"/>
              <a:t> </a:t>
            </a:r>
            <a:r>
              <a:rPr lang="ko-KR" altLang="en-US" sz="2000" b="1" dirty="0"/>
              <a:t>이건 사람들이 생각하는 것보다 더 쉬운 일인데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간단히 </a:t>
            </a:r>
            <a:r>
              <a:rPr lang="ko-KR" altLang="en-US" sz="2000" b="1" dirty="0">
                <a:solidFill>
                  <a:srgbClr val="FF0000"/>
                </a:solidFill>
              </a:rPr>
              <a:t>말해서 부를 생산할 줄을 알라</a:t>
            </a:r>
            <a:r>
              <a:rPr lang="en-US" altLang="ko-KR" sz="2000" b="1" dirty="0"/>
              <a:t>. </a:t>
            </a:r>
            <a:r>
              <a:rPr lang="ko-KR" altLang="en-US" sz="2000" b="1" dirty="0"/>
              <a:t>그리고 그것을 </a:t>
            </a:r>
            <a:r>
              <a:rPr lang="ko-KR" altLang="en-US" sz="2000" b="1" dirty="0">
                <a:solidFill>
                  <a:srgbClr val="FF0000"/>
                </a:solidFill>
              </a:rPr>
              <a:t>분배할 줄을 알라</a:t>
            </a:r>
            <a:r>
              <a:rPr lang="en-US" altLang="ko-KR" sz="2000" b="1" dirty="0"/>
              <a:t>. </a:t>
            </a:r>
            <a:r>
              <a:rPr lang="ko-KR" altLang="en-US" sz="2000" b="1" dirty="0"/>
              <a:t>그러면 당신은 </a:t>
            </a:r>
            <a:r>
              <a:rPr lang="ko-KR" altLang="en-US" sz="2000" b="1" dirty="0">
                <a:solidFill>
                  <a:srgbClr val="FF0000"/>
                </a:solidFill>
              </a:rPr>
              <a:t>물질적인 위대함과 정신적인 위대함</a:t>
            </a:r>
            <a:r>
              <a:rPr lang="ko-KR" altLang="en-US" sz="2000" b="1" dirty="0"/>
              <a:t>을 다 함께 가질 것이고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그리고 당신은 프랑스라고 불릴 만한 가치가 있을 것이다</a:t>
            </a:r>
            <a:r>
              <a:rPr lang="en-US" altLang="ko-KR" sz="2000" b="1" dirty="0"/>
              <a:t>. </a:t>
            </a:r>
          </a:p>
          <a:p>
            <a:pPr>
              <a:lnSpc>
                <a:spcPct val="150000"/>
              </a:lnSpc>
            </a:pPr>
            <a:r>
              <a:rPr lang="en-US" altLang="ko-KR" sz="2000" b="1" dirty="0"/>
              <a:t>[《</a:t>
            </a:r>
            <a:r>
              <a:rPr lang="ko-KR" altLang="en-US" sz="2000" b="1" dirty="0"/>
              <a:t>레미제라블</a:t>
            </a:r>
            <a:r>
              <a:rPr lang="en-US" altLang="ko-KR" sz="2000" b="1" dirty="0"/>
              <a:t>》 4</a:t>
            </a:r>
            <a:r>
              <a:rPr lang="ko-KR" altLang="en-US" sz="2000" b="1" dirty="0"/>
              <a:t>권</a:t>
            </a:r>
            <a:r>
              <a:rPr lang="en-US" altLang="ko-KR" sz="2000" b="1" dirty="0"/>
              <a:t>(</a:t>
            </a:r>
            <a:r>
              <a:rPr lang="ko-KR" altLang="en-US" sz="2000" b="1" dirty="0" err="1"/>
              <a:t>민음사</a:t>
            </a:r>
            <a:r>
              <a:rPr lang="en-US" altLang="ko-KR" sz="2000" b="1" dirty="0"/>
              <a:t>, 2012), 41-42</a:t>
            </a:r>
            <a:r>
              <a:rPr lang="ko-KR" altLang="en-US" sz="2000" b="1" dirty="0"/>
              <a:t>쪽</a:t>
            </a:r>
            <a:r>
              <a:rPr lang="en-US" altLang="ko-KR" sz="2000" b="1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886443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3176FCD6-8FDF-49CB-BFB1-F13F93020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875"/>
            <a:ext cx="1857375" cy="1581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6FDDA02-3615-4A07-8922-2D5A7A483AF1}"/>
              </a:ext>
            </a:extLst>
          </p:cNvPr>
          <p:cNvSpPr txBox="1"/>
          <p:nvPr/>
        </p:nvSpPr>
        <p:spPr>
          <a:xfrm>
            <a:off x="2000250" y="6150114"/>
            <a:ext cx="960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/>
              <a:t>어서와</a:t>
            </a:r>
            <a:r>
              <a:rPr lang="en-US" altLang="ko-KR" sz="2400" b="1" dirty="0"/>
              <a:t>,</a:t>
            </a:r>
            <a:r>
              <a:rPr lang="en-US" altLang="ko-KR" sz="4000" b="1" dirty="0">
                <a:solidFill>
                  <a:srgbClr val="00B050"/>
                </a:solidFill>
              </a:rPr>
              <a:t> </a:t>
            </a:r>
            <a:r>
              <a:rPr lang="ko-KR" altLang="en-US" sz="4000" b="1" dirty="0">
                <a:solidFill>
                  <a:srgbClr val="008449"/>
                </a:solidFill>
              </a:rPr>
              <a:t>사회적경제</a:t>
            </a:r>
            <a:r>
              <a:rPr lang="ko-KR" altLang="en-US" sz="2400" b="1" dirty="0"/>
              <a:t>는 처음이지</a:t>
            </a:r>
            <a:r>
              <a:rPr lang="en-US" altLang="ko-KR" sz="2400" b="1" dirty="0"/>
              <a:t>?</a:t>
            </a:r>
            <a:endParaRPr lang="ko-KR" altLang="en-US" sz="2400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E1521208-07BA-46A6-81B1-C2BBACC2AC0B}"/>
              </a:ext>
            </a:extLst>
          </p:cNvPr>
          <p:cNvSpPr/>
          <p:nvPr/>
        </p:nvSpPr>
        <p:spPr>
          <a:xfrm>
            <a:off x="0" y="0"/>
            <a:ext cx="12192000" cy="933450"/>
          </a:xfrm>
          <a:prstGeom prst="rect">
            <a:avLst/>
          </a:prstGeom>
          <a:solidFill>
            <a:srgbClr val="008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57364D4-A062-4B9B-A83A-CA27BFF2DF44}"/>
              </a:ext>
            </a:extLst>
          </p:cNvPr>
          <p:cNvSpPr txBox="1"/>
          <p:nvPr/>
        </p:nvSpPr>
        <p:spPr>
          <a:xfrm>
            <a:off x="390525" y="51226"/>
            <a:ext cx="11544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대공황</a:t>
            </a:r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ko-KR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미국 뉴딜정책</a:t>
            </a:r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</a:t>
            </a:r>
            <a:r>
              <a:rPr lang="ko-KR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차 세계대전 이후의 호황</a:t>
            </a:r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ko-KR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CF15EA-7AA0-4379-A457-A78C141CBD0C}"/>
              </a:ext>
            </a:extLst>
          </p:cNvPr>
          <p:cNvSpPr txBox="1"/>
          <p:nvPr/>
        </p:nvSpPr>
        <p:spPr>
          <a:xfrm>
            <a:off x="857250" y="1209323"/>
            <a:ext cx="11210925" cy="1682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/>
              <a:t>세계 대공황으로 애덤 </a:t>
            </a:r>
            <a:r>
              <a:rPr lang="ko-KR" altLang="en-US" sz="2400" b="1" dirty="0" err="1"/>
              <a:t>스미스식의</a:t>
            </a:r>
            <a:r>
              <a:rPr lang="ko-KR" altLang="en-US" sz="2400" b="1" dirty="0"/>
              <a:t> 자유시장경제의 무오류는 위기에 몰림</a:t>
            </a:r>
            <a:endParaRPr lang="en-US" altLang="ko-KR" sz="2400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>
                <a:solidFill>
                  <a:srgbClr val="FF0000"/>
                </a:solidFill>
              </a:rPr>
              <a:t>케인즈</a:t>
            </a:r>
            <a:r>
              <a:rPr lang="ko-KR" altLang="en-US" sz="2400" b="1" dirty="0"/>
              <a:t>식의 정부의 적극적인 시장 개입을 지지하는 </a:t>
            </a:r>
            <a:r>
              <a:rPr lang="ko-KR" altLang="en-US" sz="2400" b="1" dirty="0">
                <a:solidFill>
                  <a:srgbClr val="FF0000"/>
                </a:solidFill>
              </a:rPr>
              <a:t>수정자본주의가 </a:t>
            </a:r>
            <a:r>
              <a:rPr lang="ko-KR" altLang="en-US" sz="2400" b="1" dirty="0" err="1">
                <a:solidFill>
                  <a:srgbClr val="FF0000"/>
                </a:solidFill>
              </a:rPr>
              <a:t>대세</a:t>
            </a:r>
            <a:r>
              <a:rPr lang="ko-KR" altLang="en-US" sz="2400" b="1" dirty="0" err="1"/>
              <a:t>가됨</a:t>
            </a:r>
            <a:r>
              <a:rPr lang="en-US" altLang="ko-KR" sz="2400" b="1" dirty="0"/>
              <a:t>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dirty="0"/>
              <a:t>2</a:t>
            </a:r>
            <a:r>
              <a:rPr lang="ko-KR" altLang="en-US" sz="2400" b="1" dirty="0"/>
              <a:t>차 세계대전 이후의 미국</a:t>
            </a:r>
            <a:r>
              <a:rPr lang="en-US" altLang="ko-KR" sz="2400" b="1" dirty="0"/>
              <a:t>, </a:t>
            </a:r>
            <a:r>
              <a:rPr lang="ko-KR" altLang="en-US" sz="2400" b="1" dirty="0"/>
              <a:t>유럽국가의 호황</a:t>
            </a:r>
            <a:r>
              <a:rPr lang="en-US" altLang="ko-KR" sz="2400" b="1" dirty="0"/>
              <a:t>. </a:t>
            </a:r>
            <a:r>
              <a:rPr lang="ko-KR" altLang="en-US" sz="2400" b="1" dirty="0"/>
              <a:t>복지국가</a:t>
            </a:r>
          </a:p>
        </p:txBody>
      </p:sp>
      <p:pic>
        <p:nvPicPr>
          <p:cNvPr id="11" name="Picture 4" descr="대공황 - 위키백과, 우리 모두의 백과사전">
            <a:extLst>
              <a:ext uri="{FF2B5EF4-FFF2-40B4-BE49-F238E27FC236}">
                <a16:creationId xmlns:a16="http://schemas.microsoft.com/office/drawing/2014/main" xmlns="" id="{46BDB5EC-ED78-4E17-A823-D5D3ABAD3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099" y="3021111"/>
            <a:ext cx="3276601" cy="266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그림 2">
            <a:extLst>
              <a:ext uri="{FF2B5EF4-FFF2-40B4-BE49-F238E27FC236}">
                <a16:creationId xmlns:a16="http://schemas.microsoft.com/office/drawing/2014/main" xmlns="" id="{4380ABEE-5FC8-46D7-A700-B0A548C5B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078" y="3021451"/>
            <a:ext cx="2933322" cy="266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그림 6">
            <a:extLst>
              <a:ext uri="{FF2B5EF4-FFF2-40B4-BE49-F238E27FC236}">
                <a16:creationId xmlns:a16="http://schemas.microsoft.com/office/drawing/2014/main" xmlns="" id="{DE10D705-E0D3-4685-A607-0E28FA70E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3"/>
          <a:stretch/>
        </p:blipFill>
        <p:spPr bwMode="auto">
          <a:xfrm>
            <a:off x="7918256" y="3021111"/>
            <a:ext cx="4111818" cy="2219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그림 4">
            <a:extLst>
              <a:ext uri="{FF2B5EF4-FFF2-40B4-BE49-F238E27FC236}">
                <a16:creationId xmlns:a16="http://schemas.microsoft.com/office/drawing/2014/main" xmlns="" id="{8AD61C96-F1D5-4005-88E8-4628A0EE4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256" y="5200650"/>
            <a:ext cx="4149919" cy="146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5737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3176FCD6-8FDF-49CB-BFB1-F13F93020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875"/>
            <a:ext cx="1857375" cy="1581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6FDDA02-3615-4A07-8922-2D5A7A483AF1}"/>
              </a:ext>
            </a:extLst>
          </p:cNvPr>
          <p:cNvSpPr txBox="1"/>
          <p:nvPr/>
        </p:nvSpPr>
        <p:spPr>
          <a:xfrm>
            <a:off x="2000250" y="6150114"/>
            <a:ext cx="960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/>
              <a:t>어서와</a:t>
            </a:r>
            <a:r>
              <a:rPr lang="en-US" altLang="ko-KR" sz="2400" b="1" dirty="0"/>
              <a:t>,</a:t>
            </a:r>
            <a:r>
              <a:rPr lang="en-US" altLang="ko-KR" sz="4000" b="1" dirty="0">
                <a:solidFill>
                  <a:srgbClr val="00B050"/>
                </a:solidFill>
              </a:rPr>
              <a:t> </a:t>
            </a:r>
            <a:r>
              <a:rPr lang="ko-KR" altLang="en-US" sz="4000" b="1" dirty="0">
                <a:solidFill>
                  <a:srgbClr val="008449"/>
                </a:solidFill>
              </a:rPr>
              <a:t>사회적경제</a:t>
            </a:r>
            <a:r>
              <a:rPr lang="ko-KR" altLang="en-US" sz="2400" b="1" dirty="0"/>
              <a:t>는 처음이지</a:t>
            </a:r>
            <a:r>
              <a:rPr lang="en-US" altLang="ko-KR" sz="2400" b="1" dirty="0"/>
              <a:t>?</a:t>
            </a:r>
            <a:endParaRPr lang="ko-KR" altLang="en-US" sz="2400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E1521208-07BA-46A6-81B1-C2BBACC2AC0B}"/>
              </a:ext>
            </a:extLst>
          </p:cNvPr>
          <p:cNvSpPr/>
          <p:nvPr/>
        </p:nvSpPr>
        <p:spPr>
          <a:xfrm>
            <a:off x="0" y="0"/>
            <a:ext cx="12192000" cy="933450"/>
          </a:xfrm>
          <a:prstGeom prst="rect">
            <a:avLst/>
          </a:prstGeom>
          <a:solidFill>
            <a:srgbClr val="008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57364D4-A062-4B9B-A83A-CA27BFF2DF44}"/>
              </a:ext>
            </a:extLst>
          </p:cNvPr>
          <p:cNvSpPr txBox="1"/>
          <p:nvPr/>
        </p:nvSpPr>
        <p:spPr>
          <a:xfrm>
            <a:off x="390525" y="51226"/>
            <a:ext cx="11544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영화 </a:t>
            </a:r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</a:t>
            </a:r>
            <a:r>
              <a:rPr lang="ko-KR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포드 </a:t>
            </a:r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 </a:t>
            </a:r>
            <a:r>
              <a:rPr lang="ko-KR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페라리</a:t>
            </a:r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</a:t>
            </a:r>
            <a:r>
              <a:rPr lang="ko-KR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속 포드의 경직된 시스템 </a:t>
            </a:r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ko-KR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CF15EA-7AA0-4379-A457-A78C141CBD0C}"/>
              </a:ext>
            </a:extLst>
          </p:cNvPr>
          <p:cNvSpPr txBox="1"/>
          <p:nvPr/>
        </p:nvSpPr>
        <p:spPr>
          <a:xfrm>
            <a:off x="1123950" y="1192041"/>
            <a:ext cx="10239373" cy="2790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/>
              <a:t>자유로운 혁신의 아이콘 페라리와 대비되는 </a:t>
            </a:r>
            <a:r>
              <a:rPr lang="ko-KR" altLang="en-US" sz="2400" b="1" dirty="0">
                <a:solidFill>
                  <a:srgbClr val="FF0000"/>
                </a:solidFill>
              </a:rPr>
              <a:t>경직된 포드 시스템</a:t>
            </a:r>
            <a:endParaRPr lang="en-US" altLang="ko-KR" sz="2400" b="1" dirty="0">
              <a:solidFill>
                <a:srgbClr val="FF0000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/>
              <a:t>과학적 데이터에만 의존하고 여러 단계의 절차를 거쳐 결재 서류가 올라가는 장면</a:t>
            </a:r>
            <a:endParaRPr lang="en-US" altLang="ko-KR" sz="2400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/>
              <a:t>안정적인 결과물은 반복적으로 나올 수 있지만 혁신은 나오지 않음</a:t>
            </a:r>
            <a:endParaRPr lang="en-US" altLang="ko-KR" sz="2400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/>
              <a:t>이런 모습은 거대 정부의 실패와 유사</a:t>
            </a:r>
          </a:p>
        </p:txBody>
      </p:sp>
      <p:pic>
        <p:nvPicPr>
          <p:cNvPr id="17410" name="Picture 2" descr="포드 V 페라리&amp;#39; 에필로그…빛바랜 영광과 빛나는 열정 - 모터그래프">
            <a:extLst>
              <a:ext uri="{FF2B5EF4-FFF2-40B4-BE49-F238E27FC236}">
                <a16:creationId xmlns:a16="http://schemas.microsoft.com/office/drawing/2014/main" xmlns="" id="{5222DEC0-783D-4388-AEE2-2042F776D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3502819"/>
            <a:ext cx="4914900" cy="276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039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3176FCD6-8FDF-49CB-BFB1-F13F93020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875"/>
            <a:ext cx="1857375" cy="1581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6FDDA02-3615-4A07-8922-2D5A7A483AF1}"/>
              </a:ext>
            </a:extLst>
          </p:cNvPr>
          <p:cNvSpPr txBox="1"/>
          <p:nvPr/>
        </p:nvSpPr>
        <p:spPr>
          <a:xfrm>
            <a:off x="2000250" y="6150114"/>
            <a:ext cx="960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/>
              <a:t>어서와</a:t>
            </a:r>
            <a:r>
              <a:rPr lang="en-US" altLang="ko-KR" sz="2400" b="1" dirty="0"/>
              <a:t>,</a:t>
            </a:r>
            <a:r>
              <a:rPr lang="en-US" altLang="ko-KR" sz="4000" b="1" dirty="0">
                <a:solidFill>
                  <a:srgbClr val="00B050"/>
                </a:solidFill>
              </a:rPr>
              <a:t> </a:t>
            </a:r>
            <a:r>
              <a:rPr lang="ko-KR" altLang="en-US" sz="4000" b="1" dirty="0">
                <a:solidFill>
                  <a:srgbClr val="008449"/>
                </a:solidFill>
              </a:rPr>
              <a:t>사회적경제</a:t>
            </a:r>
            <a:r>
              <a:rPr lang="ko-KR" altLang="en-US" sz="2400" b="1" dirty="0"/>
              <a:t>는 처음이지</a:t>
            </a:r>
            <a:r>
              <a:rPr lang="en-US" altLang="ko-KR" sz="2400" b="1" dirty="0"/>
              <a:t>?</a:t>
            </a:r>
            <a:endParaRPr lang="ko-KR" altLang="en-US" sz="2400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E1521208-07BA-46A6-81B1-C2BBACC2AC0B}"/>
              </a:ext>
            </a:extLst>
          </p:cNvPr>
          <p:cNvSpPr/>
          <p:nvPr/>
        </p:nvSpPr>
        <p:spPr>
          <a:xfrm>
            <a:off x="0" y="0"/>
            <a:ext cx="12192000" cy="933450"/>
          </a:xfrm>
          <a:prstGeom prst="rect">
            <a:avLst/>
          </a:prstGeom>
          <a:solidFill>
            <a:srgbClr val="008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57364D4-A062-4B9B-A83A-CA27BFF2DF44}"/>
              </a:ext>
            </a:extLst>
          </p:cNvPr>
          <p:cNvSpPr txBox="1"/>
          <p:nvPr/>
        </p:nvSpPr>
        <p:spPr>
          <a:xfrm>
            <a:off x="390525" y="51226"/>
            <a:ext cx="11544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시장실패를 극복했으나 다시 정부 실패로 빠져 </a:t>
            </a:r>
            <a:r>
              <a:rPr lang="ko-KR" alt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듬</a:t>
            </a:r>
            <a:endParaRPr lang="ko-KR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CF15EA-7AA0-4379-A457-A78C141CBD0C}"/>
              </a:ext>
            </a:extLst>
          </p:cNvPr>
          <p:cNvSpPr txBox="1"/>
          <p:nvPr/>
        </p:nvSpPr>
        <p:spPr>
          <a:xfrm>
            <a:off x="495300" y="1189735"/>
            <a:ext cx="11372850" cy="2790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/>
              <a:t>정부의 실패는 시장에 대한 </a:t>
            </a:r>
            <a:r>
              <a:rPr lang="ko-KR" altLang="en-US" sz="2400" b="1" dirty="0">
                <a:solidFill>
                  <a:srgbClr val="FF0000"/>
                </a:solidFill>
              </a:rPr>
              <a:t>정부 개입이 오히려 자원의 비효율적 배분</a:t>
            </a:r>
            <a:r>
              <a:rPr lang="ko-KR" altLang="en-US" sz="2400" b="1" dirty="0"/>
              <a:t>으로 이어지는 현상</a:t>
            </a:r>
            <a:endParaRPr lang="en-US" altLang="ko-KR" sz="2400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/>
              <a:t>정부는 시장의 민감한 정보들을 알아채지 못하고 잘못된 정책을 펼칠 수 있음</a:t>
            </a:r>
            <a:endParaRPr lang="en-US" altLang="ko-KR" sz="2400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/>
              <a:t>정부에서 생산해내는 공공재는 민간 전문가가 직접 생산하는 것보다 비효율적</a:t>
            </a:r>
            <a:endParaRPr lang="en-US" altLang="ko-KR" sz="2400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/>
              <a:t>거대해진 관료조직을 운영하는 비용과 매뉴얼에 따른 행정으로 인한 문제</a:t>
            </a:r>
          </a:p>
        </p:txBody>
      </p:sp>
      <p:pic>
        <p:nvPicPr>
          <p:cNvPr id="8" name="Picture 4" descr="Michael Boskin: The Anatomy of Government Failure - WSJ">
            <a:extLst>
              <a:ext uri="{FF2B5EF4-FFF2-40B4-BE49-F238E27FC236}">
                <a16:creationId xmlns:a16="http://schemas.microsoft.com/office/drawing/2014/main" xmlns="" id="{7666D92A-AE16-4848-B729-F9D4FB4F3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49" y="4020860"/>
            <a:ext cx="4371976" cy="2912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13920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3176FCD6-8FDF-49CB-BFB1-F13F93020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875"/>
            <a:ext cx="1857375" cy="1581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6FDDA02-3615-4A07-8922-2D5A7A483AF1}"/>
              </a:ext>
            </a:extLst>
          </p:cNvPr>
          <p:cNvSpPr txBox="1"/>
          <p:nvPr/>
        </p:nvSpPr>
        <p:spPr>
          <a:xfrm>
            <a:off x="2000250" y="6150114"/>
            <a:ext cx="960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/>
              <a:t>어서와</a:t>
            </a:r>
            <a:r>
              <a:rPr lang="en-US" altLang="ko-KR" sz="2400" b="1" dirty="0"/>
              <a:t>,</a:t>
            </a:r>
            <a:r>
              <a:rPr lang="en-US" altLang="ko-KR" sz="4000" b="1" dirty="0">
                <a:solidFill>
                  <a:srgbClr val="00B050"/>
                </a:solidFill>
              </a:rPr>
              <a:t> </a:t>
            </a:r>
            <a:r>
              <a:rPr lang="ko-KR" altLang="en-US" sz="4000" b="1" dirty="0">
                <a:solidFill>
                  <a:srgbClr val="008449"/>
                </a:solidFill>
              </a:rPr>
              <a:t>사회적경제</a:t>
            </a:r>
            <a:r>
              <a:rPr lang="ko-KR" altLang="en-US" sz="2400" b="1" dirty="0"/>
              <a:t>는 처음이지</a:t>
            </a:r>
            <a:r>
              <a:rPr lang="en-US" altLang="ko-KR" sz="2400" b="1" dirty="0"/>
              <a:t>?</a:t>
            </a:r>
            <a:endParaRPr lang="ko-KR" altLang="en-US" sz="2400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E1521208-07BA-46A6-81B1-C2BBACC2AC0B}"/>
              </a:ext>
            </a:extLst>
          </p:cNvPr>
          <p:cNvSpPr/>
          <p:nvPr/>
        </p:nvSpPr>
        <p:spPr>
          <a:xfrm>
            <a:off x="0" y="0"/>
            <a:ext cx="12192000" cy="933450"/>
          </a:xfrm>
          <a:prstGeom prst="rect">
            <a:avLst/>
          </a:prstGeom>
          <a:solidFill>
            <a:srgbClr val="008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57364D4-A062-4B9B-A83A-CA27BFF2DF44}"/>
              </a:ext>
            </a:extLst>
          </p:cNvPr>
          <p:cNvSpPr txBox="1"/>
          <p:nvPr/>
        </p:nvSpPr>
        <p:spPr>
          <a:xfrm>
            <a:off x="390525" y="51226"/>
            <a:ext cx="11544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1980</a:t>
            </a:r>
            <a:r>
              <a:rPr lang="ko-KR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년대 신자유주의 정책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CF15EA-7AA0-4379-A457-A78C141CBD0C}"/>
              </a:ext>
            </a:extLst>
          </p:cNvPr>
          <p:cNvSpPr txBox="1"/>
          <p:nvPr/>
        </p:nvSpPr>
        <p:spPr>
          <a:xfrm>
            <a:off x="828677" y="1206109"/>
            <a:ext cx="11106148" cy="1682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dirty="0"/>
              <a:t>'</a:t>
            </a:r>
            <a:r>
              <a:rPr lang="ko-KR" altLang="en-US" sz="2400" b="1" dirty="0"/>
              <a:t>자본주의 </a:t>
            </a:r>
            <a:r>
              <a:rPr lang="ko-KR" altLang="en-US" sz="2400" b="1" dirty="0" err="1"/>
              <a:t>황금기’는</a:t>
            </a:r>
            <a:r>
              <a:rPr lang="ko-KR" altLang="en-US" sz="2400" b="1" dirty="0"/>
              <a:t> </a:t>
            </a:r>
            <a:r>
              <a:rPr lang="en-US" altLang="ko-KR" sz="2400" b="1" dirty="0"/>
              <a:t>1970</a:t>
            </a:r>
            <a:r>
              <a:rPr lang="ko-KR" altLang="en-US" sz="2400" b="1" dirty="0"/>
              <a:t>년대 오일쇼크로 끝이 남</a:t>
            </a:r>
            <a:endParaRPr lang="en-US" altLang="ko-KR" sz="2400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>
                <a:solidFill>
                  <a:srgbClr val="FF0000"/>
                </a:solidFill>
              </a:rPr>
              <a:t>영국의 대처</a:t>
            </a:r>
            <a:r>
              <a:rPr lang="en-US" altLang="ko-KR" sz="2400" b="1" dirty="0">
                <a:solidFill>
                  <a:srgbClr val="FF0000"/>
                </a:solidFill>
              </a:rPr>
              <a:t>, </a:t>
            </a:r>
            <a:r>
              <a:rPr lang="ko-KR" altLang="en-US" sz="2400" b="1" dirty="0">
                <a:solidFill>
                  <a:srgbClr val="FF0000"/>
                </a:solidFill>
              </a:rPr>
              <a:t>미국의 레이건의 신자유주의 정책</a:t>
            </a:r>
            <a:endParaRPr lang="en-US" altLang="ko-KR" sz="2400" b="1" dirty="0">
              <a:solidFill>
                <a:srgbClr val="FF0000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/>
              <a:t>복지를 위한 공공지출 대거 삭감</a:t>
            </a:r>
            <a:r>
              <a:rPr lang="en-US" altLang="ko-KR" sz="2400" b="1" dirty="0"/>
              <a:t>, </a:t>
            </a:r>
            <a:r>
              <a:rPr lang="ko-KR" altLang="en-US" sz="2400" b="1" dirty="0"/>
              <a:t>세금 인하</a:t>
            </a:r>
            <a:r>
              <a:rPr lang="en-US" altLang="ko-KR" sz="2400" b="1" dirty="0"/>
              <a:t>, </a:t>
            </a:r>
            <a:r>
              <a:rPr lang="ko-KR" altLang="en-US" sz="2400" b="1" dirty="0"/>
              <a:t>국영기업 민영화</a:t>
            </a:r>
            <a:r>
              <a:rPr lang="en-US" altLang="ko-KR" sz="2400" b="1" dirty="0"/>
              <a:t>, </a:t>
            </a:r>
            <a:r>
              <a:rPr lang="ko-KR" altLang="en-US" sz="2400" b="1" dirty="0">
                <a:solidFill>
                  <a:srgbClr val="FF0000"/>
                </a:solidFill>
              </a:rPr>
              <a:t>작은 정부 실현</a:t>
            </a:r>
          </a:p>
        </p:txBody>
      </p:sp>
      <p:pic>
        <p:nvPicPr>
          <p:cNvPr id="7" name="Picture 2" descr="1,2차 오일쇼크 초간단 정리">
            <a:extLst>
              <a:ext uri="{FF2B5EF4-FFF2-40B4-BE49-F238E27FC236}">
                <a16:creationId xmlns:a16="http://schemas.microsoft.com/office/drawing/2014/main" xmlns="" id="{AB1924B8-6715-4E7A-8434-12EB69E9A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484" y="3751672"/>
            <a:ext cx="4067175" cy="228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그림 3">
            <a:extLst>
              <a:ext uri="{FF2B5EF4-FFF2-40B4-BE49-F238E27FC236}">
                <a16:creationId xmlns:a16="http://schemas.microsoft.com/office/drawing/2014/main" xmlns="" id="{9BEBBA56-1351-4F0B-80DE-3094BE714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354" y="3200399"/>
            <a:ext cx="2720270" cy="2832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그림 5">
            <a:extLst>
              <a:ext uri="{FF2B5EF4-FFF2-40B4-BE49-F238E27FC236}">
                <a16:creationId xmlns:a16="http://schemas.microsoft.com/office/drawing/2014/main" xmlns="" id="{721FC3D2-B710-43F2-9D60-05927507D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013" y="3200399"/>
            <a:ext cx="3152236" cy="2832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29650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3176FCD6-8FDF-49CB-BFB1-F13F93020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875"/>
            <a:ext cx="1857375" cy="1581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6FDDA02-3615-4A07-8922-2D5A7A483AF1}"/>
              </a:ext>
            </a:extLst>
          </p:cNvPr>
          <p:cNvSpPr txBox="1"/>
          <p:nvPr/>
        </p:nvSpPr>
        <p:spPr>
          <a:xfrm>
            <a:off x="2000250" y="6150114"/>
            <a:ext cx="960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/>
              <a:t>어서와</a:t>
            </a:r>
            <a:r>
              <a:rPr lang="en-US" altLang="ko-KR" sz="2400" b="1" dirty="0"/>
              <a:t>,</a:t>
            </a:r>
            <a:r>
              <a:rPr lang="en-US" altLang="ko-KR" sz="4000" b="1" dirty="0">
                <a:solidFill>
                  <a:srgbClr val="00B050"/>
                </a:solidFill>
              </a:rPr>
              <a:t> </a:t>
            </a:r>
            <a:r>
              <a:rPr lang="ko-KR" altLang="en-US" sz="4000" b="1" dirty="0">
                <a:solidFill>
                  <a:srgbClr val="008449"/>
                </a:solidFill>
              </a:rPr>
              <a:t>사회적경제</a:t>
            </a:r>
            <a:r>
              <a:rPr lang="ko-KR" altLang="en-US" sz="2400" b="1" dirty="0"/>
              <a:t>는 처음이지</a:t>
            </a:r>
            <a:r>
              <a:rPr lang="en-US" altLang="ko-KR" sz="2400" b="1" dirty="0"/>
              <a:t>?</a:t>
            </a:r>
            <a:endParaRPr lang="ko-KR" altLang="en-US" sz="2400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E1521208-07BA-46A6-81B1-C2BBACC2AC0B}"/>
              </a:ext>
            </a:extLst>
          </p:cNvPr>
          <p:cNvSpPr/>
          <p:nvPr/>
        </p:nvSpPr>
        <p:spPr>
          <a:xfrm>
            <a:off x="0" y="0"/>
            <a:ext cx="12192000" cy="933450"/>
          </a:xfrm>
          <a:prstGeom prst="rect">
            <a:avLst/>
          </a:prstGeom>
          <a:solidFill>
            <a:srgbClr val="008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57364D4-A062-4B9B-A83A-CA27BFF2DF44}"/>
              </a:ext>
            </a:extLst>
          </p:cNvPr>
          <p:cNvSpPr txBox="1"/>
          <p:nvPr/>
        </p:nvSpPr>
        <p:spPr>
          <a:xfrm>
            <a:off x="390525" y="51226"/>
            <a:ext cx="11544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영화 </a:t>
            </a:r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</a:t>
            </a:r>
            <a:r>
              <a:rPr lang="ko-KR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조커</a:t>
            </a:r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</a:t>
            </a:r>
            <a:r>
              <a:rPr lang="ko-KR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속 신자유주의 정책 폐해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CF15EA-7AA0-4379-A457-A78C141CBD0C}"/>
              </a:ext>
            </a:extLst>
          </p:cNvPr>
          <p:cNvSpPr txBox="1"/>
          <p:nvPr/>
        </p:nvSpPr>
        <p:spPr>
          <a:xfrm>
            <a:off x="779143" y="1177192"/>
            <a:ext cx="11155682" cy="2236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/>
              <a:t> </a:t>
            </a:r>
            <a:r>
              <a:rPr lang="ko-KR" altLang="en-US" sz="2400" b="1" dirty="0" err="1"/>
              <a:t>아서는</a:t>
            </a:r>
            <a:r>
              <a:rPr lang="ko-KR" altLang="en-US" sz="2400" b="1" dirty="0"/>
              <a:t> 정신질환을 앓고 있어 상담을 받으며 약을 먹고 있었는데</a:t>
            </a:r>
            <a:r>
              <a:rPr lang="en-US" altLang="ko-KR" sz="2400" b="1" dirty="0"/>
              <a:t>, </a:t>
            </a:r>
            <a:r>
              <a:rPr lang="ko-KR" altLang="en-US" sz="2400" b="1" dirty="0"/>
              <a:t>이 약마저 병원 지원금이 삭감되어 폐쇄되면서 복용할 수 </a:t>
            </a:r>
            <a:r>
              <a:rPr lang="ko-KR" altLang="en-US" sz="2400" b="1" dirty="0" err="1"/>
              <a:t>없게됨</a:t>
            </a:r>
            <a:endParaRPr lang="en-US" altLang="ko-KR" sz="2400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/>
              <a:t>사회복지사</a:t>
            </a:r>
            <a:r>
              <a:rPr lang="en-US" altLang="ko-KR" sz="2400" b="1" dirty="0"/>
              <a:t>:</a:t>
            </a:r>
            <a:r>
              <a:rPr lang="ko-KR" altLang="en-US" sz="2400" b="1" dirty="0"/>
              <a:t> “그 사람들은 </a:t>
            </a:r>
            <a:r>
              <a:rPr lang="ko-KR" altLang="en-US" sz="2400" b="1" dirty="0">
                <a:solidFill>
                  <a:srgbClr val="FF0000"/>
                </a:solidFill>
              </a:rPr>
              <a:t>당신 같은 </a:t>
            </a:r>
            <a:r>
              <a:rPr lang="ko-KR" altLang="en-US" sz="2400" b="1" dirty="0" err="1">
                <a:solidFill>
                  <a:srgbClr val="FF0000"/>
                </a:solidFill>
              </a:rPr>
              <a:t>사람들한테</a:t>
            </a:r>
            <a:r>
              <a:rPr lang="ko-KR" altLang="en-US" sz="2400" b="1" dirty="0">
                <a:solidFill>
                  <a:srgbClr val="FF0000"/>
                </a:solidFill>
              </a:rPr>
              <a:t> 전혀 신경 안 써요</a:t>
            </a:r>
            <a:r>
              <a:rPr lang="en-US" altLang="ko-KR" sz="2400" b="1" dirty="0"/>
              <a:t>, </a:t>
            </a:r>
            <a:r>
              <a:rPr lang="ko-KR" altLang="en-US" sz="2400" b="1" dirty="0"/>
              <a:t>아서</a:t>
            </a:r>
            <a:r>
              <a:rPr lang="en-US" altLang="ko-KR" sz="2400" b="1" dirty="0"/>
              <a:t>. </a:t>
            </a:r>
            <a:r>
              <a:rPr lang="ko-KR" altLang="en-US" sz="2400" b="1" dirty="0"/>
              <a:t>저 같은 사람한테도 마찬가지고요”</a:t>
            </a:r>
          </a:p>
        </p:txBody>
      </p:sp>
      <p:pic>
        <p:nvPicPr>
          <p:cNvPr id="14338" name="Picture 2" descr="all about 조커 해석">
            <a:extLst>
              <a:ext uri="{FF2B5EF4-FFF2-40B4-BE49-F238E27FC236}">
                <a16:creationId xmlns:a16="http://schemas.microsoft.com/office/drawing/2014/main" xmlns="" id="{87720359-D0A7-4DFD-B05C-3784FB43E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94" y="3824005"/>
            <a:ext cx="369570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무엇이 아서 플랙을 조커로 만들었나... 영화 조커 리뷰 결말 해석 등 : 네이버 블로그">
            <a:extLst>
              <a:ext uri="{FF2B5EF4-FFF2-40B4-BE49-F238E27FC236}">
                <a16:creationId xmlns:a16="http://schemas.microsoft.com/office/drawing/2014/main" xmlns="" id="{B883E05D-CEBB-4E7C-B136-658FDC7DE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869" y="3276461"/>
            <a:ext cx="5659757" cy="301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3104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3176FCD6-8FDF-49CB-BFB1-F13F93020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875"/>
            <a:ext cx="1857375" cy="1581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6FDDA02-3615-4A07-8922-2D5A7A483AF1}"/>
              </a:ext>
            </a:extLst>
          </p:cNvPr>
          <p:cNvSpPr txBox="1"/>
          <p:nvPr/>
        </p:nvSpPr>
        <p:spPr>
          <a:xfrm>
            <a:off x="2000250" y="6150114"/>
            <a:ext cx="960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/>
              <a:t>어서와</a:t>
            </a:r>
            <a:r>
              <a:rPr lang="en-US" altLang="ko-KR" sz="2400" b="1" dirty="0"/>
              <a:t>,</a:t>
            </a:r>
            <a:r>
              <a:rPr lang="en-US" altLang="ko-KR" sz="4000" b="1" dirty="0">
                <a:solidFill>
                  <a:srgbClr val="00B050"/>
                </a:solidFill>
              </a:rPr>
              <a:t> </a:t>
            </a:r>
            <a:r>
              <a:rPr lang="ko-KR" altLang="en-US" sz="4000" b="1" dirty="0">
                <a:solidFill>
                  <a:srgbClr val="008449"/>
                </a:solidFill>
              </a:rPr>
              <a:t>사회적경제</a:t>
            </a:r>
            <a:r>
              <a:rPr lang="ko-KR" altLang="en-US" sz="2400" b="1" dirty="0"/>
              <a:t>는 처음이지</a:t>
            </a:r>
            <a:r>
              <a:rPr lang="en-US" altLang="ko-KR" sz="2400" b="1" dirty="0"/>
              <a:t>?</a:t>
            </a:r>
            <a:endParaRPr lang="ko-KR" altLang="en-US" sz="2400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E1521208-07BA-46A6-81B1-C2BBACC2AC0B}"/>
              </a:ext>
            </a:extLst>
          </p:cNvPr>
          <p:cNvSpPr/>
          <p:nvPr/>
        </p:nvSpPr>
        <p:spPr>
          <a:xfrm>
            <a:off x="0" y="0"/>
            <a:ext cx="12192000" cy="933450"/>
          </a:xfrm>
          <a:prstGeom prst="rect">
            <a:avLst/>
          </a:prstGeom>
          <a:solidFill>
            <a:srgbClr val="008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57364D4-A062-4B9B-A83A-CA27BFF2DF44}"/>
              </a:ext>
            </a:extLst>
          </p:cNvPr>
          <p:cNvSpPr txBox="1"/>
          <p:nvPr/>
        </p:nvSpPr>
        <p:spPr>
          <a:xfrm>
            <a:off x="390525" y="51226"/>
            <a:ext cx="11544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자본주의 </a:t>
            </a:r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4.0</a:t>
            </a:r>
            <a:r>
              <a:rPr lang="ko-KR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은</a:t>
            </a:r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ko-KR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CF15EA-7AA0-4379-A457-A78C141CBD0C}"/>
              </a:ext>
            </a:extLst>
          </p:cNvPr>
          <p:cNvSpPr txBox="1"/>
          <p:nvPr/>
        </p:nvSpPr>
        <p:spPr>
          <a:xfrm>
            <a:off x="571500" y="1307805"/>
            <a:ext cx="10239373" cy="2236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 err="1"/>
              <a:t>애덤스미스의</a:t>
            </a:r>
            <a:r>
              <a:rPr lang="ko-KR" altLang="en-US" sz="2400" b="1" dirty="0"/>
              <a:t> 자유주의 시장경제에 대한 맹신</a:t>
            </a:r>
            <a:endParaRPr lang="en-US" altLang="ko-KR" sz="2400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/>
              <a:t>케인즈의 정부의 적극적인 개입을 주장하는 수정자본주의</a:t>
            </a:r>
            <a:endParaRPr lang="en-US" altLang="ko-KR" sz="2400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/>
              <a:t>하이에크의 다시금 시장으로 외치는 신자유주의</a:t>
            </a:r>
            <a:endParaRPr lang="en-US" altLang="ko-KR" sz="2400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/>
              <a:t>이제는 어디로</a:t>
            </a:r>
            <a:r>
              <a:rPr lang="en-US" altLang="ko-KR" sz="2400" b="1" dirty="0"/>
              <a:t>?</a:t>
            </a:r>
            <a:endParaRPr lang="ko-KR" altLang="en-US" sz="2400" b="1" dirty="0"/>
          </a:p>
        </p:txBody>
      </p:sp>
      <p:pic>
        <p:nvPicPr>
          <p:cNvPr id="7" name="Picture 2" descr="알라딘서재]가차없는 자본주의... 이를 어찌하리오">
            <a:extLst>
              <a:ext uri="{FF2B5EF4-FFF2-40B4-BE49-F238E27FC236}">
                <a16:creationId xmlns:a16="http://schemas.microsoft.com/office/drawing/2014/main" xmlns="" id="{B956EDFC-EC6D-4268-9D79-124575C82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4" y="2990766"/>
            <a:ext cx="5038725" cy="326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814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2BC0D4AB-4635-475F-B464-7A7E76F61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686" y="122944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574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3176FCD6-8FDF-49CB-BFB1-F13F93020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875"/>
            <a:ext cx="1857375" cy="1581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6FDDA02-3615-4A07-8922-2D5A7A483AF1}"/>
              </a:ext>
            </a:extLst>
          </p:cNvPr>
          <p:cNvSpPr txBox="1"/>
          <p:nvPr/>
        </p:nvSpPr>
        <p:spPr>
          <a:xfrm>
            <a:off x="2000250" y="6150114"/>
            <a:ext cx="960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/>
              <a:t>어서와</a:t>
            </a:r>
            <a:r>
              <a:rPr lang="en-US" altLang="ko-KR" sz="2400" b="1" dirty="0"/>
              <a:t>,</a:t>
            </a:r>
            <a:r>
              <a:rPr lang="en-US" altLang="ko-KR" sz="4000" b="1" dirty="0">
                <a:solidFill>
                  <a:srgbClr val="00B050"/>
                </a:solidFill>
              </a:rPr>
              <a:t> </a:t>
            </a:r>
            <a:r>
              <a:rPr lang="ko-KR" altLang="en-US" sz="4000" b="1" dirty="0">
                <a:solidFill>
                  <a:srgbClr val="008449"/>
                </a:solidFill>
              </a:rPr>
              <a:t>사회적경제</a:t>
            </a:r>
            <a:r>
              <a:rPr lang="ko-KR" altLang="en-US" sz="2400" b="1" dirty="0"/>
              <a:t>는 처음이지</a:t>
            </a:r>
            <a:r>
              <a:rPr lang="en-US" altLang="ko-KR" sz="2400" b="1" dirty="0"/>
              <a:t>?</a:t>
            </a:r>
            <a:endParaRPr lang="ko-KR" altLang="en-US" sz="2400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E1521208-07BA-46A6-81B1-C2BBACC2AC0B}"/>
              </a:ext>
            </a:extLst>
          </p:cNvPr>
          <p:cNvSpPr/>
          <p:nvPr/>
        </p:nvSpPr>
        <p:spPr>
          <a:xfrm>
            <a:off x="0" y="0"/>
            <a:ext cx="12192000" cy="933450"/>
          </a:xfrm>
          <a:prstGeom prst="rect">
            <a:avLst/>
          </a:prstGeom>
          <a:solidFill>
            <a:srgbClr val="008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57364D4-A062-4B9B-A83A-CA27BFF2DF44}"/>
              </a:ext>
            </a:extLst>
          </p:cNvPr>
          <p:cNvSpPr txBox="1"/>
          <p:nvPr/>
        </p:nvSpPr>
        <p:spPr>
          <a:xfrm>
            <a:off x="390525" y="51226"/>
            <a:ext cx="11544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2008</a:t>
            </a:r>
            <a:r>
              <a:rPr lang="ko-KR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년 신자유주의의 한계</a:t>
            </a:r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ko-KR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글로벌 금융위기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CF15EA-7AA0-4379-A457-A78C141CBD0C}"/>
              </a:ext>
            </a:extLst>
          </p:cNvPr>
          <p:cNvSpPr txBox="1"/>
          <p:nvPr/>
        </p:nvSpPr>
        <p:spPr>
          <a:xfrm>
            <a:off x="1042988" y="1222590"/>
            <a:ext cx="10239373" cy="2236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/>
              <a:t>서브프라임 모기지론을 중심으로 한 부실채권 급증 및 금융 경색</a:t>
            </a:r>
            <a:r>
              <a:rPr lang="en-US" altLang="ko-KR" sz="2400" b="1" dirty="0"/>
              <a:t>, </a:t>
            </a:r>
            <a:r>
              <a:rPr lang="ko-KR" altLang="en-US" sz="2400" b="1" dirty="0"/>
              <a:t>금융 시스템 붕괴의 위기</a:t>
            </a:r>
            <a:endParaRPr lang="en-US" altLang="ko-KR" sz="2400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b="1" dirty="0"/>
              <a:t>1980</a:t>
            </a:r>
            <a:r>
              <a:rPr lang="ko-KR" altLang="en-US" sz="2400" b="1" dirty="0"/>
              <a:t>년대 시장지상주의 경제학자 하이에크의 경제사상을 바탕으로 해 대처와 레이건이 시작한 </a:t>
            </a:r>
            <a:r>
              <a:rPr lang="ko-KR" altLang="en-US" sz="2400" b="1" dirty="0">
                <a:solidFill>
                  <a:srgbClr val="FF0000"/>
                </a:solidFill>
              </a:rPr>
              <a:t>신자유주의 정책이 한계에 부딪힘</a:t>
            </a:r>
            <a:endParaRPr lang="en-US" altLang="ko-KR" sz="2400" b="1" dirty="0">
              <a:solidFill>
                <a:srgbClr val="FF0000"/>
              </a:solidFill>
            </a:endParaRPr>
          </a:p>
        </p:txBody>
      </p:sp>
      <p:grpSp>
        <p:nvGrpSpPr>
          <p:cNvPr id="8" name="그룹 1">
            <a:extLst>
              <a:ext uri="{FF2B5EF4-FFF2-40B4-BE49-F238E27FC236}">
                <a16:creationId xmlns:a16="http://schemas.microsoft.com/office/drawing/2014/main" xmlns="" id="{86A14D48-286A-45D4-A89F-8DD3B5E829BB}"/>
              </a:ext>
            </a:extLst>
          </p:cNvPr>
          <p:cNvGrpSpPr>
            <a:grpSpLocks/>
          </p:cNvGrpSpPr>
          <p:nvPr/>
        </p:nvGrpSpPr>
        <p:grpSpPr bwMode="auto">
          <a:xfrm>
            <a:off x="6867525" y="3362325"/>
            <a:ext cx="5000624" cy="2971799"/>
            <a:chOff x="3738563" y="2124075"/>
            <a:chExt cx="5405437" cy="4640263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xmlns="" id="{6F220389-A27C-48A1-97DB-9DFC0FDD1B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0700" y="3316288"/>
              <a:ext cx="4813300" cy="344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폭발 2 3">
              <a:extLst>
                <a:ext uri="{FF2B5EF4-FFF2-40B4-BE49-F238E27FC236}">
                  <a16:creationId xmlns:a16="http://schemas.microsoft.com/office/drawing/2014/main" xmlns="" id="{FCDAC343-2DAA-4769-9ADD-85FB85F5BB55}"/>
                </a:ext>
              </a:extLst>
            </p:cNvPr>
            <p:cNvSpPr/>
            <p:nvPr/>
          </p:nvSpPr>
          <p:spPr>
            <a:xfrm>
              <a:off x="3738563" y="2124075"/>
              <a:ext cx="4294320" cy="3568250"/>
            </a:xfrm>
            <a:prstGeom prst="irregularSeal2">
              <a:avLst/>
            </a:prstGeom>
            <a:blipFill>
              <a:blip r:embed="rId4" cstate="print"/>
              <a:stretch>
                <a:fillRect/>
              </a:stretch>
            </a:blipFill>
            <a:ln w="88900">
              <a:solidFill>
                <a:srgbClr val="FFFF00">
                  <a:alpha val="31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462941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3176FCD6-8FDF-49CB-BFB1-F13F93020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875"/>
            <a:ext cx="1857375" cy="1581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6FDDA02-3615-4A07-8922-2D5A7A483AF1}"/>
              </a:ext>
            </a:extLst>
          </p:cNvPr>
          <p:cNvSpPr txBox="1"/>
          <p:nvPr/>
        </p:nvSpPr>
        <p:spPr>
          <a:xfrm>
            <a:off x="2000250" y="6150114"/>
            <a:ext cx="960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/>
              <a:t>어서와</a:t>
            </a:r>
            <a:r>
              <a:rPr lang="en-US" altLang="ko-KR" sz="2400" b="1" dirty="0"/>
              <a:t>,</a:t>
            </a:r>
            <a:r>
              <a:rPr lang="en-US" altLang="ko-KR" sz="4000" b="1" dirty="0">
                <a:solidFill>
                  <a:srgbClr val="00B050"/>
                </a:solidFill>
              </a:rPr>
              <a:t> </a:t>
            </a:r>
            <a:r>
              <a:rPr lang="ko-KR" altLang="en-US" sz="4000" b="1" dirty="0">
                <a:solidFill>
                  <a:srgbClr val="008449"/>
                </a:solidFill>
              </a:rPr>
              <a:t>사회적경제</a:t>
            </a:r>
            <a:r>
              <a:rPr lang="ko-KR" altLang="en-US" sz="2400" b="1" dirty="0"/>
              <a:t>는 처음이지</a:t>
            </a:r>
            <a:r>
              <a:rPr lang="en-US" altLang="ko-KR" sz="2400" b="1" dirty="0"/>
              <a:t>?</a:t>
            </a:r>
            <a:endParaRPr lang="ko-KR" altLang="en-US" sz="2400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E1521208-07BA-46A6-81B1-C2BBACC2AC0B}"/>
              </a:ext>
            </a:extLst>
          </p:cNvPr>
          <p:cNvSpPr/>
          <p:nvPr/>
        </p:nvSpPr>
        <p:spPr>
          <a:xfrm>
            <a:off x="0" y="0"/>
            <a:ext cx="12192000" cy="933450"/>
          </a:xfrm>
          <a:prstGeom prst="rect">
            <a:avLst/>
          </a:prstGeom>
          <a:solidFill>
            <a:srgbClr val="008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57364D4-A062-4B9B-A83A-CA27BFF2DF44}"/>
              </a:ext>
            </a:extLst>
          </p:cNvPr>
          <p:cNvSpPr txBox="1"/>
          <p:nvPr/>
        </p:nvSpPr>
        <p:spPr>
          <a:xfrm>
            <a:off x="390525" y="51226"/>
            <a:ext cx="11544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</a:t>
            </a:r>
            <a:r>
              <a:rPr lang="ko-KR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영화</a:t>
            </a:r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</a:t>
            </a:r>
            <a:r>
              <a:rPr lang="ko-KR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기생충 속 </a:t>
            </a:r>
            <a:r>
              <a:rPr lang="ko-KR" alt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냄새로까지</a:t>
            </a:r>
            <a:r>
              <a:rPr lang="ko-KR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나눠지는 빈부격차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CF15EA-7AA0-4379-A457-A78C141CBD0C}"/>
              </a:ext>
            </a:extLst>
          </p:cNvPr>
          <p:cNvSpPr txBox="1"/>
          <p:nvPr/>
        </p:nvSpPr>
        <p:spPr>
          <a:xfrm>
            <a:off x="695325" y="1256948"/>
            <a:ext cx="10820400" cy="2790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 err="1"/>
              <a:t>반지하</a:t>
            </a:r>
            <a:r>
              <a:rPr lang="ko-KR" altLang="en-US" sz="2400" b="1" dirty="0"/>
              <a:t> 방의 눅눅한 냄새를 넘어선 이선균의 </a:t>
            </a:r>
            <a:r>
              <a:rPr lang="en-US" altLang="ko-KR" sz="2400" b="1" dirty="0"/>
              <a:t> </a:t>
            </a:r>
            <a:r>
              <a:rPr lang="en-US" altLang="ko-KR" sz="2400" b="1" dirty="0">
                <a:solidFill>
                  <a:srgbClr val="FF0000"/>
                </a:solidFill>
              </a:rPr>
              <a:t>“</a:t>
            </a:r>
            <a:r>
              <a:rPr lang="ko-KR" altLang="en-US" sz="2400" b="1" dirty="0">
                <a:solidFill>
                  <a:srgbClr val="FF0000"/>
                </a:solidFill>
              </a:rPr>
              <a:t>왜</a:t>
            </a:r>
            <a:r>
              <a:rPr lang="en-US" altLang="ko-KR" sz="2400" b="1" dirty="0">
                <a:solidFill>
                  <a:srgbClr val="FF0000"/>
                </a:solidFill>
              </a:rPr>
              <a:t>, </a:t>
            </a:r>
            <a:r>
              <a:rPr lang="ko-KR" altLang="en-US" sz="2400" b="1" dirty="0">
                <a:solidFill>
                  <a:srgbClr val="FF0000"/>
                </a:solidFill>
              </a:rPr>
              <a:t>지하철 타면 나는 냄새 있잖아”</a:t>
            </a:r>
            <a:r>
              <a:rPr lang="ko-KR" altLang="en-US" sz="2400" b="1" dirty="0"/>
              <a:t> 대사</a:t>
            </a:r>
            <a:endParaRPr lang="en-US" altLang="ko-KR" sz="2400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/>
              <a:t>프랑스 사회학자 </a:t>
            </a:r>
            <a:r>
              <a:rPr lang="ko-KR" altLang="en-US" sz="2400" b="1" dirty="0" err="1"/>
              <a:t>피에르</a:t>
            </a:r>
            <a:r>
              <a:rPr lang="ko-KR" altLang="en-US" sz="2400" b="1" dirty="0"/>
              <a:t> </a:t>
            </a:r>
            <a:r>
              <a:rPr lang="ko-KR" altLang="en-US" sz="2400" b="1" dirty="0" err="1"/>
              <a:t>부르디외는</a:t>
            </a:r>
            <a:r>
              <a:rPr lang="ko-KR" altLang="en-US" sz="2400" b="1" dirty="0"/>
              <a:t> 그의 저서 </a:t>
            </a:r>
            <a:r>
              <a:rPr lang="en-US" altLang="ko-KR" sz="2400" b="1" dirty="0"/>
              <a:t>《</a:t>
            </a:r>
            <a:r>
              <a:rPr lang="ko-KR" altLang="en-US" sz="2400" b="1" dirty="0" err="1"/>
              <a:t>구별짓기</a:t>
            </a:r>
            <a:r>
              <a:rPr lang="en-US" altLang="ko-KR" sz="2400" b="1" dirty="0"/>
              <a:t>》 </a:t>
            </a:r>
            <a:r>
              <a:rPr lang="ko-KR" altLang="en-US" sz="2400" b="1" dirty="0"/>
              <a:t>통해 사회적 위치</a:t>
            </a:r>
            <a:r>
              <a:rPr lang="en-US" altLang="ko-KR" sz="2400" b="1" dirty="0"/>
              <a:t>, </a:t>
            </a:r>
            <a:r>
              <a:rPr lang="ko-KR" altLang="en-US" sz="2400" b="1" dirty="0"/>
              <a:t>교육 환경</a:t>
            </a:r>
            <a:r>
              <a:rPr lang="en-US" altLang="ko-KR" sz="2400" b="1" dirty="0"/>
              <a:t>, </a:t>
            </a:r>
            <a:r>
              <a:rPr lang="ko-KR" altLang="en-US" sz="2400" b="1" dirty="0"/>
              <a:t>계급 위상에 따라 후천적으로 길러진 성향으로서 ‘</a:t>
            </a:r>
            <a:r>
              <a:rPr lang="ko-KR" altLang="en-US" sz="2400" b="1" dirty="0" err="1"/>
              <a:t>아비투스</a:t>
            </a:r>
            <a:r>
              <a:rPr lang="ko-KR" altLang="en-US" sz="2400" b="1" dirty="0"/>
              <a:t>’</a:t>
            </a:r>
            <a:r>
              <a:rPr lang="en-US" altLang="ko-KR" sz="2400" b="1" dirty="0"/>
              <a:t> </a:t>
            </a:r>
            <a:r>
              <a:rPr lang="ko-KR" altLang="en-US" sz="2400" b="1" dirty="0"/>
              <a:t>를 통해 계급이 나뉜다고 함</a:t>
            </a:r>
          </a:p>
        </p:txBody>
      </p:sp>
      <p:pic>
        <p:nvPicPr>
          <p:cNvPr id="24578" name="Picture 2" descr="기택은 왜, 냄새에 분노했을까? 기생충 해설 4가지! (eng sub) - YouTube">
            <a:extLst>
              <a:ext uri="{FF2B5EF4-FFF2-40B4-BE49-F238E27FC236}">
                <a16:creationId xmlns:a16="http://schemas.microsoft.com/office/drawing/2014/main" xmlns="" id="{3DCF75D7-DF22-49D4-9EA8-1D9886C91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732" y="3671630"/>
            <a:ext cx="4406194" cy="247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7742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3176FCD6-8FDF-49CB-BFB1-F13F93020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875"/>
            <a:ext cx="1857375" cy="1581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6FDDA02-3615-4A07-8922-2D5A7A483AF1}"/>
              </a:ext>
            </a:extLst>
          </p:cNvPr>
          <p:cNvSpPr txBox="1"/>
          <p:nvPr/>
        </p:nvSpPr>
        <p:spPr>
          <a:xfrm>
            <a:off x="2000250" y="6150114"/>
            <a:ext cx="960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/>
              <a:t>어서와</a:t>
            </a:r>
            <a:r>
              <a:rPr lang="en-US" altLang="ko-KR" sz="2400" b="1" dirty="0"/>
              <a:t>,</a:t>
            </a:r>
            <a:r>
              <a:rPr lang="en-US" altLang="ko-KR" sz="4000" b="1" dirty="0">
                <a:solidFill>
                  <a:srgbClr val="00B050"/>
                </a:solidFill>
              </a:rPr>
              <a:t> </a:t>
            </a:r>
            <a:r>
              <a:rPr lang="ko-KR" altLang="en-US" sz="4000" b="1" dirty="0">
                <a:solidFill>
                  <a:srgbClr val="008449"/>
                </a:solidFill>
              </a:rPr>
              <a:t>사회적경제</a:t>
            </a:r>
            <a:r>
              <a:rPr lang="ko-KR" altLang="en-US" sz="2400" b="1" dirty="0"/>
              <a:t>는 처음이지</a:t>
            </a:r>
            <a:r>
              <a:rPr lang="en-US" altLang="ko-KR" sz="2400" b="1" dirty="0"/>
              <a:t>?</a:t>
            </a:r>
            <a:endParaRPr lang="ko-KR" altLang="en-US" sz="2400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E1521208-07BA-46A6-81B1-C2BBACC2AC0B}"/>
              </a:ext>
            </a:extLst>
          </p:cNvPr>
          <p:cNvSpPr/>
          <p:nvPr/>
        </p:nvSpPr>
        <p:spPr>
          <a:xfrm>
            <a:off x="0" y="0"/>
            <a:ext cx="12192000" cy="933450"/>
          </a:xfrm>
          <a:prstGeom prst="rect">
            <a:avLst/>
          </a:prstGeom>
          <a:solidFill>
            <a:srgbClr val="008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57364D4-A062-4B9B-A83A-CA27BFF2DF44}"/>
              </a:ext>
            </a:extLst>
          </p:cNvPr>
          <p:cNvSpPr txBox="1"/>
          <p:nvPr/>
        </p:nvSpPr>
        <p:spPr>
          <a:xfrm>
            <a:off x="390525" y="51226"/>
            <a:ext cx="11544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신자유주의의 비인간적인 단면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CF15EA-7AA0-4379-A457-A78C141CBD0C}"/>
              </a:ext>
            </a:extLst>
          </p:cNvPr>
          <p:cNvSpPr txBox="1"/>
          <p:nvPr/>
        </p:nvSpPr>
        <p:spPr>
          <a:xfrm>
            <a:off x="619125" y="1522826"/>
            <a:ext cx="10239373" cy="4452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dirty="0"/>
              <a:t>나는 의뢰인도 고객도 사용자도 아닙니다</a:t>
            </a:r>
            <a:r>
              <a:rPr lang="en-US" altLang="ko-KR" sz="2400" b="1" dirty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2400" b="1" dirty="0"/>
              <a:t>나는 게으름뱅이도 사기꾼도 </a:t>
            </a:r>
          </a:p>
          <a:p>
            <a:pPr>
              <a:lnSpc>
                <a:spcPct val="150000"/>
              </a:lnSpc>
            </a:pPr>
            <a:r>
              <a:rPr lang="ko-KR" altLang="en-US" sz="2400" b="1" dirty="0"/>
              <a:t>거지도 도둑도</a:t>
            </a:r>
          </a:p>
          <a:p>
            <a:pPr>
              <a:lnSpc>
                <a:spcPct val="150000"/>
              </a:lnSpc>
            </a:pPr>
            <a:r>
              <a:rPr lang="ko-KR" altLang="en-US" sz="2400" b="1" dirty="0"/>
              <a:t>보험 번호 숫자도</a:t>
            </a:r>
          </a:p>
          <a:p>
            <a:pPr>
              <a:lnSpc>
                <a:spcPct val="150000"/>
              </a:lnSpc>
            </a:pPr>
            <a:r>
              <a:rPr lang="ko-KR" altLang="en-US" sz="2400" b="1" dirty="0"/>
              <a:t>화면 속 점도 아닙니다</a:t>
            </a:r>
            <a:r>
              <a:rPr lang="en-US" altLang="ko-KR" sz="2400" b="1" dirty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2400" b="1" dirty="0">
                <a:solidFill>
                  <a:srgbClr val="FF0000"/>
                </a:solidFill>
              </a:rPr>
              <a:t>내 이름은</a:t>
            </a:r>
          </a:p>
          <a:p>
            <a:pPr>
              <a:lnSpc>
                <a:spcPct val="150000"/>
              </a:lnSpc>
            </a:pPr>
            <a:r>
              <a:rPr lang="ko-KR" altLang="en-US" sz="2400" b="1" dirty="0">
                <a:solidFill>
                  <a:srgbClr val="FF0000"/>
                </a:solidFill>
              </a:rPr>
              <a:t>다니엘 블레이크입니다</a:t>
            </a:r>
            <a:r>
              <a:rPr lang="en-US" altLang="ko-KR" sz="2400" b="1" dirty="0">
                <a:solidFill>
                  <a:srgbClr val="FF0000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2400" b="1" dirty="0"/>
          </a:p>
        </p:txBody>
      </p:sp>
      <p:pic>
        <p:nvPicPr>
          <p:cNvPr id="23554" name="Picture 2" descr="이종현의 영화 한 잔 2] 나, 다니엘 블레이크 영화 역사상 최악 악당 &amp;#39;피도 눈물도 없는 관료주의&amp;#39;">
            <a:extLst>
              <a:ext uri="{FF2B5EF4-FFF2-40B4-BE49-F238E27FC236}">
                <a16:creationId xmlns:a16="http://schemas.microsoft.com/office/drawing/2014/main" xmlns="" id="{45774220-E4CE-43D2-A46D-140E4ED18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90584"/>
            <a:ext cx="5300661" cy="350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1382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D0D2B94-EE36-400B-8A2B-78784E818968}"/>
              </a:ext>
            </a:extLst>
          </p:cNvPr>
          <p:cNvSpPr txBox="1"/>
          <p:nvPr/>
        </p:nvSpPr>
        <p:spPr>
          <a:xfrm>
            <a:off x="5470019" y="2577060"/>
            <a:ext cx="5848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0" b="1" dirty="0" smtClean="0">
                <a:solidFill>
                  <a:srgbClr val="008449"/>
                </a:solidFill>
              </a:rPr>
              <a:t>감사합니다</a:t>
            </a:r>
            <a:r>
              <a:rPr lang="en-US" altLang="ko-KR" sz="8000" b="1" dirty="0" smtClean="0">
                <a:solidFill>
                  <a:srgbClr val="008449"/>
                </a:solidFill>
              </a:rPr>
              <a:t>!</a:t>
            </a:r>
            <a:endParaRPr lang="en-US" altLang="ko-KR" sz="3000" b="1" dirty="0">
              <a:solidFill>
                <a:srgbClr val="00B050"/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3176FCD6-8FDF-49CB-BFB1-F13F93020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875"/>
            <a:ext cx="1857375" cy="15811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6FDDA02-3615-4A07-8922-2D5A7A483AF1}"/>
              </a:ext>
            </a:extLst>
          </p:cNvPr>
          <p:cNvSpPr txBox="1"/>
          <p:nvPr/>
        </p:nvSpPr>
        <p:spPr>
          <a:xfrm>
            <a:off x="2000250" y="6150114"/>
            <a:ext cx="960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/>
              <a:t>어서와</a:t>
            </a:r>
            <a:r>
              <a:rPr lang="en-US" altLang="ko-KR" sz="2400" b="1" dirty="0"/>
              <a:t>,</a:t>
            </a:r>
            <a:r>
              <a:rPr lang="en-US" altLang="ko-KR" sz="4000" b="1" dirty="0">
                <a:solidFill>
                  <a:srgbClr val="00B050"/>
                </a:solidFill>
              </a:rPr>
              <a:t> </a:t>
            </a:r>
            <a:r>
              <a:rPr lang="ko-KR" altLang="en-US" sz="4000" b="1" dirty="0">
                <a:solidFill>
                  <a:srgbClr val="008449"/>
                </a:solidFill>
              </a:rPr>
              <a:t>사회적경제</a:t>
            </a:r>
            <a:r>
              <a:rPr lang="ko-KR" altLang="en-US" sz="2400" b="1" dirty="0"/>
              <a:t>는 처음이지</a:t>
            </a:r>
            <a:r>
              <a:rPr lang="en-US" altLang="ko-KR" sz="2400" b="1" dirty="0"/>
              <a:t>?</a:t>
            </a:r>
            <a:endParaRPr lang="ko-KR" altLang="en-US" sz="2400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157" y="553250"/>
            <a:ext cx="5627431" cy="48332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4203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B84095D6-3908-4353-B749-7A609F20D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935" y="1255054"/>
            <a:ext cx="5953125" cy="3514725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C12791E1-C2C8-4DA5-A7D3-F9C4D5836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3611" y="819269"/>
            <a:ext cx="2488389" cy="2979372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35CE63A3-5998-4483-8FD6-D4DB3899B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3601" y="3553082"/>
            <a:ext cx="3667125" cy="2352675"/>
          </a:xfrm>
          <a:prstGeom prst="rect">
            <a:avLst/>
          </a:prstGeom>
        </p:spPr>
      </p:pic>
      <p:pic>
        <p:nvPicPr>
          <p:cNvPr id="2050" name="Picture 2" descr="월드워Z - 나무위키">
            <a:extLst>
              <a:ext uri="{FF2B5EF4-FFF2-40B4-BE49-F238E27FC236}">
                <a16:creationId xmlns:a16="http://schemas.microsoft.com/office/drawing/2014/main" xmlns="" id="{766B3F43-CE91-4809-9AD7-88EE00AD3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060" y="4729419"/>
            <a:ext cx="2004161" cy="308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14C078AA-4900-49BA-9B58-41615DB765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34112" y="1842474"/>
            <a:ext cx="3825933" cy="254782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B1DC5A7A-88EA-4444-A7A9-0565B94477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3623" y="840876"/>
            <a:ext cx="3161027" cy="4512366"/>
          </a:xfrm>
          <a:prstGeom prst="rect">
            <a:avLst/>
          </a:prstGeom>
        </p:spPr>
      </p:pic>
      <p:pic>
        <p:nvPicPr>
          <p:cNvPr id="2060" name="Picture 12" descr="광야의 유혹: 저항과 싸움의 교과서 - 가톨릭일꾼">
            <a:extLst>
              <a:ext uri="{FF2B5EF4-FFF2-40B4-BE49-F238E27FC236}">
                <a16:creationId xmlns:a16="http://schemas.microsoft.com/office/drawing/2014/main" xmlns="" id="{F085C318-4036-4A39-93FC-B186F4A5F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23" y="2473979"/>
            <a:ext cx="2256042" cy="322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유 퀴즈 온 더 블럭">
            <a:extLst>
              <a:ext uri="{FF2B5EF4-FFF2-40B4-BE49-F238E27FC236}">
                <a16:creationId xmlns:a16="http://schemas.microsoft.com/office/drawing/2014/main" xmlns="" id="{E2E74F3A-F31E-45B2-A7E2-3013B900F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2304" y="4518749"/>
            <a:ext cx="4876800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스포일러 주의! 역사로 보는 &amp;#39;포드 v 페라리&amp;#39; 미리 보기 : 네이버 포스트">
            <a:extLst>
              <a:ext uri="{FF2B5EF4-FFF2-40B4-BE49-F238E27FC236}">
                <a16:creationId xmlns:a16="http://schemas.microsoft.com/office/drawing/2014/main" xmlns="" id="{390BF026-25A4-4782-B2C6-1FC3DC0B8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345" y="4829798"/>
            <a:ext cx="6125817" cy="263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슬기로운 의사생활2` 측 &amp;quot;29일 결방, 밴드+비하인드 스페셜 방송&amp;quot;[공식] - 스타투데이">
            <a:extLst>
              <a:ext uri="{FF2B5EF4-FFF2-40B4-BE49-F238E27FC236}">
                <a16:creationId xmlns:a16="http://schemas.microsoft.com/office/drawing/2014/main" xmlns="" id="{B4BBE642-0711-426F-A171-1025770FE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935" y="2532444"/>
            <a:ext cx="4377457" cy="245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가호 &amp;#39;이태원 클라쓰&amp;#39; 두 번째 OST &amp;#39;시작&amp;#39; 가창 참여 | 한경닷컴">
            <a:extLst>
              <a:ext uri="{FF2B5EF4-FFF2-40B4-BE49-F238E27FC236}">
                <a16:creationId xmlns:a16="http://schemas.microsoft.com/office/drawing/2014/main" xmlns="" id="{1DB2CC90-267B-4274-A6D8-EF8B12D4E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246" y="3970478"/>
            <a:ext cx="3081130" cy="308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E1521208-07BA-46A6-81B1-C2BBACC2AC0B}"/>
              </a:ext>
            </a:extLst>
          </p:cNvPr>
          <p:cNvSpPr/>
          <p:nvPr/>
        </p:nvSpPr>
        <p:spPr>
          <a:xfrm>
            <a:off x="0" y="0"/>
            <a:ext cx="12192000" cy="933450"/>
          </a:xfrm>
          <a:prstGeom prst="rect">
            <a:avLst/>
          </a:prstGeom>
          <a:solidFill>
            <a:srgbClr val="008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57364D4-A062-4B9B-A83A-CA27BFF2DF44}"/>
              </a:ext>
            </a:extLst>
          </p:cNvPr>
          <p:cNvSpPr txBox="1"/>
          <p:nvPr/>
        </p:nvSpPr>
        <p:spPr>
          <a:xfrm>
            <a:off x="1686784" y="62527"/>
            <a:ext cx="11401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ko-KR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편의 영화</a:t>
            </a:r>
            <a:r>
              <a:rPr lang="en-US" altLang="ko-K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3</a:t>
            </a:r>
            <a:r>
              <a:rPr lang="ko-KR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편의 드라마</a:t>
            </a:r>
            <a:r>
              <a:rPr lang="en-US" altLang="ko-K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ko-KR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예능 등</a:t>
            </a:r>
          </a:p>
        </p:txBody>
      </p:sp>
      <p:pic>
        <p:nvPicPr>
          <p:cNvPr id="2062" name="Picture 14" descr="기생충&amp;#39; 1차 예고편 - YouTube">
            <a:extLst>
              <a:ext uri="{FF2B5EF4-FFF2-40B4-BE49-F238E27FC236}">
                <a16:creationId xmlns:a16="http://schemas.microsoft.com/office/drawing/2014/main" xmlns="" id="{9150BAB3-A337-4419-8D0D-81C408D25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268" y="1149472"/>
            <a:ext cx="3089866" cy="173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데이터 중심 의학과 &amp;#39;머니볼&amp;#39; | 최윤섭의 헬스케어 이노베이션">
            <a:extLst>
              <a:ext uri="{FF2B5EF4-FFF2-40B4-BE49-F238E27FC236}">
                <a16:creationId xmlns:a16="http://schemas.microsoft.com/office/drawing/2014/main" xmlns="" id="{9814B7AE-0960-4D94-B3BC-63657EE53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643" y="5744169"/>
            <a:ext cx="3342180" cy="16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624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문구: '어서와, 사회적경제 M W 주수원지음 영화와 드라마로 쉽게 이해하기 채음이지?'의 이미지일 수 있음">
            <a:extLst>
              <a:ext uri="{FF2B5EF4-FFF2-40B4-BE49-F238E27FC236}">
                <a16:creationId xmlns:a16="http://schemas.microsoft.com/office/drawing/2014/main" xmlns="" id="{AF93F204-E2E1-4689-863B-755022A9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6725" y="-376991"/>
            <a:ext cx="6362700" cy="761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D0D2B94-EE36-400B-8A2B-78784E818968}"/>
              </a:ext>
            </a:extLst>
          </p:cNvPr>
          <p:cNvSpPr txBox="1"/>
          <p:nvPr/>
        </p:nvSpPr>
        <p:spPr>
          <a:xfrm>
            <a:off x="4876800" y="2009775"/>
            <a:ext cx="7429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7200" b="1" dirty="0">
                <a:solidFill>
                  <a:srgbClr val="008449"/>
                </a:solidFill>
              </a:rPr>
              <a:t>사회적경제 정의</a:t>
            </a:r>
            <a:r>
              <a:rPr lang="en-US" altLang="ko-KR" sz="7200" b="1" dirty="0">
                <a:solidFill>
                  <a:srgbClr val="008449"/>
                </a:solidFill>
              </a:rPr>
              <a:t>?</a:t>
            </a:r>
            <a:endParaRPr lang="ko-KR" altLang="en-US" sz="4800" b="1" dirty="0">
              <a:solidFill>
                <a:srgbClr val="0084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905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3176FCD6-8FDF-49CB-BFB1-F13F93020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875"/>
            <a:ext cx="1857375" cy="1581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6FDDA02-3615-4A07-8922-2D5A7A483AF1}"/>
              </a:ext>
            </a:extLst>
          </p:cNvPr>
          <p:cNvSpPr txBox="1"/>
          <p:nvPr/>
        </p:nvSpPr>
        <p:spPr>
          <a:xfrm>
            <a:off x="2000250" y="6150114"/>
            <a:ext cx="960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/>
              <a:t>어서와</a:t>
            </a:r>
            <a:r>
              <a:rPr lang="en-US" altLang="ko-KR" sz="2400" b="1" dirty="0"/>
              <a:t>,</a:t>
            </a:r>
            <a:r>
              <a:rPr lang="en-US" altLang="ko-KR" sz="4000" b="1" dirty="0">
                <a:solidFill>
                  <a:srgbClr val="00B050"/>
                </a:solidFill>
              </a:rPr>
              <a:t> </a:t>
            </a:r>
            <a:r>
              <a:rPr lang="ko-KR" altLang="en-US" sz="4000" b="1" dirty="0">
                <a:solidFill>
                  <a:srgbClr val="008449"/>
                </a:solidFill>
              </a:rPr>
              <a:t>사회적경제</a:t>
            </a:r>
            <a:r>
              <a:rPr lang="ko-KR" altLang="en-US" sz="2400" b="1" dirty="0"/>
              <a:t>는 처음이지</a:t>
            </a:r>
            <a:r>
              <a:rPr lang="en-US" altLang="ko-KR" sz="2400" b="1" dirty="0"/>
              <a:t>?</a:t>
            </a:r>
            <a:endParaRPr lang="ko-KR" altLang="en-US" sz="2400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E1521208-07BA-46A6-81B1-C2BBACC2AC0B}"/>
              </a:ext>
            </a:extLst>
          </p:cNvPr>
          <p:cNvSpPr/>
          <p:nvPr/>
        </p:nvSpPr>
        <p:spPr>
          <a:xfrm>
            <a:off x="0" y="0"/>
            <a:ext cx="12192000" cy="933450"/>
          </a:xfrm>
          <a:prstGeom prst="rect">
            <a:avLst/>
          </a:prstGeom>
          <a:solidFill>
            <a:srgbClr val="008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57364D4-A062-4B9B-A83A-CA27BFF2DF44}"/>
              </a:ext>
            </a:extLst>
          </p:cNvPr>
          <p:cNvSpPr txBox="1"/>
          <p:nvPr/>
        </p:nvSpPr>
        <p:spPr>
          <a:xfrm>
            <a:off x="4714875" y="51226"/>
            <a:ext cx="7219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사회적경제 정의</a:t>
            </a:r>
            <a:r>
              <a:rPr lang="en-US" altLang="ko-K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(1)</a:t>
            </a:r>
            <a:endParaRPr lang="ko-KR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CF15EA-7AA0-4379-A457-A78C141CBD0C}"/>
              </a:ext>
            </a:extLst>
          </p:cNvPr>
          <p:cNvSpPr txBox="1"/>
          <p:nvPr/>
        </p:nvSpPr>
        <p:spPr>
          <a:xfrm>
            <a:off x="747712" y="1202525"/>
            <a:ext cx="11006138" cy="4452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>
                <a:solidFill>
                  <a:srgbClr val="FF0000"/>
                </a:solidFill>
              </a:rPr>
              <a:t>국가와 시장 사이</a:t>
            </a:r>
            <a:r>
              <a:rPr lang="ko-KR" altLang="en-US" sz="2400" b="1" dirty="0"/>
              <a:t>에 존재하는 조직에 내재된 것으로 </a:t>
            </a:r>
            <a:r>
              <a:rPr lang="ko-KR" altLang="en-US" sz="2400" b="1" dirty="0">
                <a:solidFill>
                  <a:srgbClr val="FF0000"/>
                </a:solidFill>
              </a:rPr>
              <a:t>사회적요소</a:t>
            </a:r>
            <a:r>
              <a:rPr lang="ko-KR" altLang="en-US" sz="2400" b="1" dirty="0"/>
              <a:t>와 </a:t>
            </a:r>
            <a:r>
              <a:rPr lang="ko-KR" altLang="en-US" sz="2400" b="1" dirty="0">
                <a:solidFill>
                  <a:srgbClr val="FF0000"/>
                </a:solidFill>
              </a:rPr>
              <a:t>경제적요소</a:t>
            </a:r>
            <a:r>
              <a:rPr lang="ko-KR" altLang="en-US" sz="2400" b="1" dirty="0"/>
              <a:t>를 동시에 추구하는 것</a:t>
            </a:r>
            <a:r>
              <a:rPr lang="en-US" altLang="ko-KR" sz="2400" b="1" dirty="0"/>
              <a:t>. (OECD)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/>
              <a:t>참여적 경영 시스템을 갖춘 </a:t>
            </a:r>
            <a:r>
              <a:rPr lang="ko-KR" altLang="en-US" sz="2400" b="1" dirty="0">
                <a:solidFill>
                  <a:srgbClr val="FF0000"/>
                </a:solidFill>
              </a:rPr>
              <a:t>협동조합</a:t>
            </a:r>
            <a:r>
              <a:rPr lang="en-US" altLang="ko-KR" sz="2400" b="1" dirty="0">
                <a:solidFill>
                  <a:srgbClr val="FF0000"/>
                </a:solidFill>
              </a:rPr>
              <a:t>, </a:t>
            </a:r>
            <a:r>
              <a:rPr lang="ko-KR" altLang="en-US" sz="2400" b="1" dirty="0">
                <a:solidFill>
                  <a:srgbClr val="FF0000"/>
                </a:solidFill>
              </a:rPr>
              <a:t>상호공제조합</a:t>
            </a:r>
            <a:r>
              <a:rPr lang="en-US" altLang="ko-KR" sz="2400" b="1" dirty="0">
                <a:solidFill>
                  <a:srgbClr val="FF0000"/>
                </a:solidFill>
              </a:rPr>
              <a:t>, </a:t>
            </a:r>
            <a:r>
              <a:rPr lang="ko-KR" altLang="en-US" sz="2400" b="1" dirty="0">
                <a:solidFill>
                  <a:srgbClr val="FF0000"/>
                </a:solidFill>
              </a:rPr>
              <a:t>사단</a:t>
            </a:r>
            <a:r>
              <a:rPr lang="en-US" altLang="ko-KR" sz="2400" b="1" dirty="0">
                <a:solidFill>
                  <a:srgbClr val="FF0000"/>
                </a:solidFill>
              </a:rPr>
              <a:t>, </a:t>
            </a:r>
            <a:r>
              <a:rPr lang="ko-KR" altLang="en-US" sz="2400" b="1" dirty="0">
                <a:solidFill>
                  <a:srgbClr val="FF0000"/>
                </a:solidFill>
              </a:rPr>
              <a:t>재단</a:t>
            </a:r>
            <a:r>
              <a:rPr lang="ko-KR" altLang="en-US" sz="2400" b="1" dirty="0"/>
              <a:t> 등이 </a:t>
            </a:r>
            <a:r>
              <a:rPr lang="ko-KR" altLang="en-US" sz="2400" b="1" dirty="0">
                <a:solidFill>
                  <a:srgbClr val="FF0000"/>
                </a:solidFill>
              </a:rPr>
              <a:t>사회적목적</a:t>
            </a:r>
            <a:r>
              <a:rPr lang="ko-KR" altLang="en-US" sz="2400" b="1" dirty="0"/>
              <a:t>을 추구하기 위한 경제적활동</a:t>
            </a:r>
            <a:r>
              <a:rPr lang="en-US" altLang="ko-KR" sz="2400" b="1" dirty="0"/>
              <a:t>. (EU)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/>
              <a:t>사회적 목적을 달성하기 위해 다음과 같은 </a:t>
            </a:r>
            <a:r>
              <a:rPr lang="en-US" altLang="ko-KR" sz="2400" b="1" dirty="0">
                <a:solidFill>
                  <a:srgbClr val="FF0000"/>
                </a:solidFill>
              </a:rPr>
              <a:t>6</a:t>
            </a:r>
            <a:r>
              <a:rPr lang="ko-KR" altLang="en-US" sz="2400" b="1" dirty="0">
                <a:solidFill>
                  <a:srgbClr val="FF0000"/>
                </a:solidFill>
              </a:rPr>
              <a:t>대 원칙</a:t>
            </a:r>
            <a:r>
              <a:rPr lang="ko-KR" altLang="en-US" sz="2400" b="1" dirty="0"/>
              <a:t>에 따라 운영되는 기업의 경제활동</a:t>
            </a:r>
            <a:r>
              <a:rPr lang="en-US" altLang="ko-KR" sz="2400" b="1" dirty="0"/>
              <a:t>. ①</a:t>
            </a:r>
            <a:r>
              <a:rPr lang="ko-KR" altLang="en-US" sz="2400" b="1" dirty="0" err="1"/>
              <a:t>구성원・공동체의</a:t>
            </a:r>
            <a:r>
              <a:rPr lang="ko-KR" altLang="en-US" sz="2400" b="1" dirty="0"/>
              <a:t> </a:t>
            </a:r>
            <a:r>
              <a:rPr lang="ko-KR" altLang="en-US" sz="2400" b="1" dirty="0">
                <a:solidFill>
                  <a:srgbClr val="FF0000"/>
                </a:solidFill>
              </a:rPr>
              <a:t>필요 충족</a:t>
            </a:r>
            <a:r>
              <a:rPr lang="en-US" altLang="ko-KR" sz="2400" b="1" dirty="0"/>
              <a:t>, ②</a:t>
            </a:r>
            <a:r>
              <a:rPr lang="ko-KR" altLang="en-US" sz="2400" b="1" dirty="0"/>
              <a:t>국가로부터의 </a:t>
            </a:r>
            <a:r>
              <a:rPr lang="ko-KR" altLang="en-US" sz="2400" b="1" dirty="0">
                <a:solidFill>
                  <a:srgbClr val="FF0000"/>
                </a:solidFill>
              </a:rPr>
              <a:t>자율성</a:t>
            </a:r>
            <a:r>
              <a:rPr lang="en-US" altLang="ko-KR" sz="2400" b="1" dirty="0"/>
              <a:t>, ③</a:t>
            </a:r>
            <a:r>
              <a:rPr lang="ko-KR" altLang="en-US" sz="2400" b="1" dirty="0">
                <a:solidFill>
                  <a:srgbClr val="FF0000"/>
                </a:solidFill>
              </a:rPr>
              <a:t>민주</a:t>
            </a:r>
            <a:r>
              <a:rPr lang="ko-KR" altLang="en-US" sz="2400" b="1" dirty="0"/>
              <a:t>적 지배구조</a:t>
            </a:r>
            <a:r>
              <a:rPr lang="en-US" altLang="ko-KR" sz="2400" b="1" dirty="0"/>
              <a:t>, ④</a:t>
            </a:r>
            <a:r>
              <a:rPr lang="ko-KR" altLang="en-US" sz="2400" b="1" dirty="0">
                <a:solidFill>
                  <a:srgbClr val="FF0000"/>
                </a:solidFill>
              </a:rPr>
              <a:t>경제적 성과</a:t>
            </a:r>
            <a:r>
              <a:rPr lang="ko-KR" altLang="en-US" sz="2400" b="1" dirty="0"/>
              <a:t> 추구</a:t>
            </a:r>
            <a:r>
              <a:rPr lang="en-US" altLang="ko-KR" sz="2400" b="1" dirty="0"/>
              <a:t>, </a:t>
            </a:r>
            <a:r>
              <a:rPr lang="ko-KR" altLang="en-US" sz="2400" b="1" dirty="0"/>
              <a:t>⑤</a:t>
            </a:r>
            <a:r>
              <a:rPr lang="ko-KR" altLang="en-US" sz="2400" b="1" dirty="0">
                <a:solidFill>
                  <a:srgbClr val="FF0000"/>
                </a:solidFill>
              </a:rPr>
              <a:t>출자액에 비례한 배당 금지</a:t>
            </a:r>
            <a:r>
              <a:rPr lang="en-US" altLang="ko-KR" sz="2400" b="1" dirty="0"/>
              <a:t>, ⑥</a:t>
            </a:r>
            <a:r>
              <a:rPr lang="ko-KR" altLang="en-US" sz="2400" b="1" dirty="0"/>
              <a:t>해산 시 잔여재산 </a:t>
            </a:r>
            <a:r>
              <a:rPr lang="ko-KR" altLang="en-US" sz="2400" b="1" dirty="0">
                <a:solidFill>
                  <a:srgbClr val="FF0000"/>
                </a:solidFill>
              </a:rPr>
              <a:t>타 법인 양도</a:t>
            </a:r>
            <a:r>
              <a:rPr lang="ko-KR" altLang="en-US" sz="2400" b="1" dirty="0"/>
              <a:t> 등</a:t>
            </a:r>
            <a:r>
              <a:rPr lang="en-US" altLang="ko-KR" sz="2400" b="1" dirty="0"/>
              <a:t>. (</a:t>
            </a:r>
            <a:r>
              <a:rPr lang="ko-KR" altLang="en-US" sz="2400" b="1" dirty="0" err="1"/>
              <a:t>캐나다퀘백의</a:t>
            </a:r>
            <a:r>
              <a:rPr lang="ko-KR" altLang="en-US" sz="2400" b="1" dirty="0"/>
              <a:t> 사회적경제법상정의</a:t>
            </a:r>
            <a:r>
              <a:rPr lang="en-US" altLang="ko-KR" sz="2400" b="1" dirty="0"/>
              <a:t>)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94468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F17BECE0-3CCA-4491-980E-87CF62D5D6AA}"/>
              </a:ext>
            </a:extLst>
          </p:cNvPr>
          <p:cNvSpPr/>
          <p:nvPr/>
        </p:nvSpPr>
        <p:spPr>
          <a:xfrm>
            <a:off x="0" y="0"/>
            <a:ext cx="12192000" cy="933450"/>
          </a:xfrm>
          <a:prstGeom prst="rect">
            <a:avLst/>
          </a:prstGeom>
          <a:solidFill>
            <a:srgbClr val="008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3176FCD6-8FDF-49CB-BFB1-F13F93020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875"/>
            <a:ext cx="1857375" cy="1581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6FDDA02-3615-4A07-8922-2D5A7A483AF1}"/>
              </a:ext>
            </a:extLst>
          </p:cNvPr>
          <p:cNvSpPr txBox="1"/>
          <p:nvPr/>
        </p:nvSpPr>
        <p:spPr>
          <a:xfrm>
            <a:off x="2000250" y="6150114"/>
            <a:ext cx="960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/>
              <a:t>어서와</a:t>
            </a:r>
            <a:r>
              <a:rPr lang="en-US" altLang="ko-KR" sz="2400" b="1" dirty="0"/>
              <a:t>,</a:t>
            </a:r>
            <a:r>
              <a:rPr lang="en-US" altLang="ko-KR" sz="4000" b="1" dirty="0">
                <a:solidFill>
                  <a:srgbClr val="00B050"/>
                </a:solidFill>
              </a:rPr>
              <a:t> </a:t>
            </a:r>
            <a:r>
              <a:rPr lang="ko-KR" altLang="en-US" sz="4000" b="1" dirty="0">
                <a:solidFill>
                  <a:srgbClr val="008449"/>
                </a:solidFill>
              </a:rPr>
              <a:t>사회적경제</a:t>
            </a:r>
            <a:r>
              <a:rPr lang="ko-KR" altLang="en-US" sz="2400" b="1" dirty="0"/>
              <a:t>는 처음이지</a:t>
            </a:r>
            <a:r>
              <a:rPr lang="en-US" altLang="ko-KR" sz="2400" b="1" dirty="0"/>
              <a:t>?</a:t>
            </a:r>
            <a:endParaRPr lang="ko-KR" altLang="en-US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57364D4-A062-4B9B-A83A-CA27BFF2DF44}"/>
              </a:ext>
            </a:extLst>
          </p:cNvPr>
          <p:cNvSpPr txBox="1"/>
          <p:nvPr/>
        </p:nvSpPr>
        <p:spPr>
          <a:xfrm>
            <a:off x="4714875" y="51226"/>
            <a:ext cx="7219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사회적경제 정의</a:t>
            </a:r>
            <a:r>
              <a:rPr lang="en-US" altLang="ko-K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(2)</a:t>
            </a:r>
            <a:endParaRPr lang="ko-KR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CF15EA-7AA0-4379-A457-A78C141CBD0C}"/>
              </a:ext>
            </a:extLst>
          </p:cNvPr>
          <p:cNvSpPr txBox="1"/>
          <p:nvPr/>
        </p:nvSpPr>
        <p:spPr>
          <a:xfrm>
            <a:off x="747712" y="1202525"/>
            <a:ext cx="1100613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/>
              <a:t>이윤 창출보다 </a:t>
            </a:r>
            <a:r>
              <a:rPr lang="ko-KR" altLang="en-US" sz="2400" b="1" dirty="0">
                <a:solidFill>
                  <a:srgbClr val="FF0000"/>
                </a:solidFill>
              </a:rPr>
              <a:t>구성원이나 공공에 대한 공헌</a:t>
            </a:r>
            <a:r>
              <a:rPr lang="ko-KR" altLang="en-US" sz="2400" b="1" dirty="0"/>
              <a:t>을 목적으로 </a:t>
            </a:r>
            <a:r>
              <a:rPr lang="ko-KR" altLang="en-US" sz="2400" b="1" dirty="0">
                <a:solidFill>
                  <a:srgbClr val="FF0000"/>
                </a:solidFill>
              </a:rPr>
              <a:t>경영의 자율성</a:t>
            </a:r>
            <a:r>
              <a:rPr lang="en-US" altLang="ko-KR" sz="2400" b="1" dirty="0">
                <a:solidFill>
                  <a:srgbClr val="FF0000"/>
                </a:solidFill>
              </a:rPr>
              <a:t>, </a:t>
            </a:r>
            <a:r>
              <a:rPr lang="ko-KR" altLang="en-US" sz="2400" b="1" dirty="0">
                <a:solidFill>
                  <a:srgbClr val="FF0000"/>
                </a:solidFill>
              </a:rPr>
              <a:t>민주적 의사결정</a:t>
            </a:r>
            <a:r>
              <a:rPr lang="en-US" altLang="ko-KR" sz="2400" b="1" dirty="0">
                <a:solidFill>
                  <a:srgbClr val="FF0000"/>
                </a:solidFill>
              </a:rPr>
              <a:t>,</a:t>
            </a:r>
            <a:r>
              <a:rPr lang="en-US" altLang="ko-KR" sz="2400" b="1" dirty="0"/>
              <a:t> </a:t>
            </a:r>
            <a:r>
              <a:rPr lang="ko-KR" altLang="en-US" sz="2400" b="1" dirty="0"/>
              <a:t>수익배분에 있어서 자본보다는 </a:t>
            </a:r>
            <a:r>
              <a:rPr lang="ko-KR" altLang="en-US" sz="2400" b="1" dirty="0">
                <a:solidFill>
                  <a:srgbClr val="FF0000"/>
                </a:solidFill>
              </a:rPr>
              <a:t>사람과 노동을 중시</a:t>
            </a:r>
            <a:r>
              <a:rPr lang="ko-KR" altLang="en-US" sz="2400" b="1" dirty="0"/>
              <a:t>하는 경제</a:t>
            </a:r>
            <a:r>
              <a:rPr lang="en-US" altLang="ko-KR" sz="2400" b="1" dirty="0"/>
              <a:t>. (</a:t>
            </a:r>
            <a:r>
              <a:rPr lang="ko-KR" altLang="en-US" sz="2400" b="1" dirty="0"/>
              <a:t>사회적경제 학자 자크 </a:t>
            </a:r>
            <a:r>
              <a:rPr lang="ko-KR" altLang="en-US" sz="2400" b="1" dirty="0" err="1"/>
              <a:t>드푸리니</a:t>
            </a:r>
            <a:r>
              <a:rPr lang="en-US" altLang="ko-KR" sz="2400" b="1" dirty="0"/>
              <a:t>)</a:t>
            </a:r>
            <a:endParaRPr lang="ko-KR" altLang="en-US" sz="2400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>
                <a:solidFill>
                  <a:srgbClr val="FF0000"/>
                </a:solidFill>
              </a:rPr>
              <a:t>사회적 목적</a:t>
            </a:r>
            <a:r>
              <a:rPr lang="en-US" altLang="ko-KR" sz="2400" b="1" dirty="0">
                <a:solidFill>
                  <a:srgbClr val="FF0000"/>
                </a:solidFill>
              </a:rPr>
              <a:t>, </a:t>
            </a:r>
            <a:r>
              <a:rPr lang="ko-KR" altLang="en-US" sz="2400" b="1" dirty="0">
                <a:solidFill>
                  <a:srgbClr val="FF0000"/>
                </a:solidFill>
              </a:rPr>
              <a:t>사회적 소유</a:t>
            </a:r>
            <a:r>
              <a:rPr lang="en-US" altLang="ko-KR" sz="2400" b="1" dirty="0"/>
              <a:t>, </a:t>
            </a:r>
            <a:r>
              <a:rPr lang="ko-KR" altLang="en-US" sz="2400" b="1" dirty="0"/>
              <a:t>그리고 </a:t>
            </a:r>
            <a:r>
              <a:rPr lang="ko-KR" altLang="en-US" sz="2400" b="1" dirty="0">
                <a:solidFill>
                  <a:srgbClr val="FF0000"/>
                </a:solidFill>
              </a:rPr>
              <a:t>사회적 자본</a:t>
            </a:r>
            <a:r>
              <a:rPr lang="ko-KR" altLang="en-US" sz="2400" b="1" dirty="0"/>
              <a:t>을 구성요소로 하여</a:t>
            </a:r>
            <a:r>
              <a:rPr lang="en-US" altLang="ko-KR" sz="2400" b="1" dirty="0"/>
              <a:t>, </a:t>
            </a:r>
            <a:r>
              <a:rPr lang="ko-KR" altLang="en-US" sz="2400" b="1" dirty="0"/>
              <a:t>자본과 권력을 핵심 차원으로 하는 시장 및 국가에 대한 </a:t>
            </a:r>
            <a:r>
              <a:rPr lang="ko-KR" altLang="en-US" sz="2400" b="1" dirty="0">
                <a:solidFill>
                  <a:srgbClr val="FF0000"/>
                </a:solidFill>
              </a:rPr>
              <a:t>대안적 자원배분을 목적</a:t>
            </a:r>
            <a:r>
              <a:rPr lang="ko-KR" altLang="en-US" sz="2400" b="1" dirty="0"/>
              <a:t>으로 삼고</a:t>
            </a:r>
            <a:r>
              <a:rPr lang="en-US" altLang="ko-KR" sz="2400" b="1" dirty="0"/>
              <a:t>, </a:t>
            </a:r>
            <a:r>
              <a:rPr lang="ko-KR" altLang="en-US" sz="2400" b="1" dirty="0"/>
              <a:t>시민사회 혹은 지역사회의 이해 당사자들이 그들의 다양한 </a:t>
            </a:r>
            <a:r>
              <a:rPr lang="ko-KR" altLang="en-US" sz="2400" b="1" dirty="0">
                <a:solidFill>
                  <a:srgbClr val="FF0000"/>
                </a:solidFill>
              </a:rPr>
              <a:t>생활세계의 필요</a:t>
            </a:r>
            <a:r>
              <a:rPr lang="ko-KR" altLang="en-US" sz="2400" b="1" dirty="0"/>
              <a:t>들을 충족하기 위해서 실천하는 </a:t>
            </a:r>
            <a:r>
              <a:rPr lang="ko-KR" altLang="en-US" sz="2400" b="1" dirty="0">
                <a:solidFill>
                  <a:srgbClr val="FF0000"/>
                </a:solidFill>
              </a:rPr>
              <a:t>자발적이고 호혜적인 참여경제</a:t>
            </a:r>
            <a:r>
              <a:rPr lang="ko-KR" altLang="en-US" sz="2400" b="1" dirty="0"/>
              <a:t>방식</a:t>
            </a:r>
            <a:r>
              <a:rPr lang="en-US" altLang="ko-KR" sz="2400" b="1" dirty="0"/>
              <a:t>(</a:t>
            </a:r>
            <a:r>
              <a:rPr lang="ko-KR" altLang="en-US" sz="2400" b="1" dirty="0" err="1"/>
              <a:t>장원봉</a:t>
            </a:r>
            <a:r>
              <a:rPr lang="ko-KR" altLang="en-US" sz="2400" b="1" dirty="0"/>
              <a:t> 박사</a:t>
            </a:r>
            <a:r>
              <a:rPr lang="en-US" altLang="ko-KR" sz="2400" b="1" dirty="0"/>
              <a:t>)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3570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35BECE84-8CEE-42A4-80F6-FA83C4A19A4E}"/>
              </a:ext>
            </a:extLst>
          </p:cNvPr>
          <p:cNvSpPr/>
          <p:nvPr/>
        </p:nvSpPr>
        <p:spPr>
          <a:xfrm>
            <a:off x="0" y="0"/>
            <a:ext cx="12192000" cy="933450"/>
          </a:xfrm>
          <a:prstGeom prst="rect">
            <a:avLst/>
          </a:prstGeom>
          <a:solidFill>
            <a:srgbClr val="008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3176FCD6-8FDF-49CB-BFB1-F13F93020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875"/>
            <a:ext cx="1857375" cy="1581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6FDDA02-3615-4A07-8922-2D5A7A483AF1}"/>
              </a:ext>
            </a:extLst>
          </p:cNvPr>
          <p:cNvSpPr txBox="1"/>
          <p:nvPr/>
        </p:nvSpPr>
        <p:spPr>
          <a:xfrm>
            <a:off x="2000250" y="6150114"/>
            <a:ext cx="960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/>
              <a:t>어서와</a:t>
            </a:r>
            <a:r>
              <a:rPr lang="en-US" altLang="ko-KR" sz="2400" b="1" dirty="0"/>
              <a:t>,</a:t>
            </a:r>
            <a:r>
              <a:rPr lang="en-US" altLang="ko-KR" sz="4000" b="1" dirty="0">
                <a:solidFill>
                  <a:srgbClr val="00B050"/>
                </a:solidFill>
              </a:rPr>
              <a:t> </a:t>
            </a:r>
            <a:r>
              <a:rPr lang="ko-KR" altLang="en-US" sz="4000" b="1" dirty="0">
                <a:solidFill>
                  <a:srgbClr val="008449"/>
                </a:solidFill>
              </a:rPr>
              <a:t>사회적경제</a:t>
            </a:r>
            <a:r>
              <a:rPr lang="ko-KR" altLang="en-US" sz="2400" b="1" dirty="0"/>
              <a:t>는 처음이지</a:t>
            </a:r>
            <a:r>
              <a:rPr lang="en-US" altLang="ko-KR" sz="2400" b="1" dirty="0"/>
              <a:t>?</a:t>
            </a:r>
            <a:endParaRPr lang="ko-KR" altLang="en-US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57364D4-A062-4B9B-A83A-CA27BFF2DF44}"/>
              </a:ext>
            </a:extLst>
          </p:cNvPr>
          <p:cNvSpPr txBox="1"/>
          <p:nvPr/>
        </p:nvSpPr>
        <p:spPr>
          <a:xfrm>
            <a:off x="4714875" y="51226"/>
            <a:ext cx="7219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사회적경제 기본법안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CF15EA-7AA0-4379-A457-A78C141CBD0C}"/>
              </a:ext>
            </a:extLst>
          </p:cNvPr>
          <p:cNvSpPr txBox="1"/>
          <p:nvPr/>
        </p:nvSpPr>
        <p:spPr>
          <a:xfrm>
            <a:off x="747712" y="1202525"/>
            <a:ext cx="11006138" cy="5006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/>
              <a:t> 사회 구성원 간 </a:t>
            </a:r>
            <a:r>
              <a:rPr lang="ko-KR" altLang="en-US" sz="2400" b="1" dirty="0">
                <a:solidFill>
                  <a:srgbClr val="FF0000"/>
                </a:solidFill>
              </a:rPr>
              <a:t>연대와 협력</a:t>
            </a:r>
            <a:r>
              <a:rPr lang="ko-KR" altLang="en-US" sz="2400" b="1" dirty="0"/>
              <a:t>을 바탕으로 </a:t>
            </a:r>
            <a:r>
              <a:rPr lang="ko-KR" altLang="en-US" sz="2400" b="1" dirty="0">
                <a:solidFill>
                  <a:srgbClr val="FF0000"/>
                </a:solidFill>
              </a:rPr>
              <a:t>자율적</a:t>
            </a:r>
            <a:r>
              <a:rPr lang="ko-KR" altLang="en-US" sz="2400" b="1" dirty="0"/>
              <a:t>이며 </a:t>
            </a:r>
            <a:r>
              <a:rPr lang="ko-KR" altLang="en-US" sz="2400" b="1" dirty="0">
                <a:solidFill>
                  <a:srgbClr val="FF0000"/>
                </a:solidFill>
              </a:rPr>
              <a:t>민주적</a:t>
            </a:r>
            <a:r>
              <a:rPr lang="ko-KR" altLang="en-US" sz="2400" b="1" dirty="0"/>
              <a:t>인 조직 운영을 통해 양극화 해소와 공동체 활성화</a:t>
            </a:r>
            <a:r>
              <a:rPr lang="en-US" altLang="ko-KR" sz="2400" b="1" dirty="0"/>
              <a:t>, </a:t>
            </a:r>
            <a:r>
              <a:rPr lang="ko-KR" altLang="en-US" sz="2400" b="1" dirty="0"/>
              <a:t>국민 삶의 질 향상과 사회통합</a:t>
            </a:r>
            <a:r>
              <a:rPr lang="en-US" altLang="ko-KR" sz="2400" b="1" dirty="0"/>
              <a:t>, </a:t>
            </a:r>
            <a:r>
              <a:rPr lang="ko-KR" altLang="en-US" sz="2400" b="1" dirty="0"/>
              <a:t>사회혁신 등 </a:t>
            </a:r>
            <a:r>
              <a:rPr lang="ko-KR" altLang="en-US" sz="2400" b="1" dirty="0">
                <a:solidFill>
                  <a:srgbClr val="FF0000"/>
                </a:solidFill>
              </a:rPr>
              <a:t>사회적 가치 실현</a:t>
            </a:r>
            <a:r>
              <a:rPr lang="ko-KR" altLang="en-US" sz="2400" b="1" dirty="0"/>
              <a:t>과 </a:t>
            </a:r>
            <a:r>
              <a:rPr lang="ko-KR" altLang="en-US" sz="2400" b="1" dirty="0">
                <a:solidFill>
                  <a:srgbClr val="FF0000"/>
                </a:solidFill>
              </a:rPr>
              <a:t>공동체 구성원의 이익을 추구</a:t>
            </a:r>
            <a:r>
              <a:rPr lang="ko-KR" altLang="en-US" sz="2400" b="1" dirty="0"/>
              <a:t>하는 </a:t>
            </a:r>
            <a:r>
              <a:rPr lang="ko-KR" altLang="en-US" sz="2400" b="1" dirty="0" err="1"/>
              <a:t>개인과</a:t>
            </a:r>
            <a:r>
              <a:rPr lang="ko-KR" altLang="en-US" sz="2400" b="1" dirty="0"/>
              <a:t> 조직의 모든 경제활동</a:t>
            </a:r>
            <a:r>
              <a:rPr lang="en-US" altLang="ko-KR" sz="2400" b="1" dirty="0"/>
              <a:t>(</a:t>
            </a:r>
            <a:r>
              <a:rPr lang="ko-KR" altLang="en-US" sz="2400" b="1" dirty="0"/>
              <a:t>김영배 의원 대표발의 사회적 경제 기본법안</a:t>
            </a:r>
            <a:r>
              <a:rPr lang="en-US" altLang="ko-KR" sz="2400" b="1" dirty="0"/>
              <a:t>(2020.10.26.)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/>
              <a:t>사회적경제기업이 추구하는 사회적가치에 대해서는 </a:t>
            </a:r>
            <a:r>
              <a:rPr lang="ko-KR" altLang="en-US" sz="2400" b="1" dirty="0" err="1"/>
              <a:t>장혜영의원</a:t>
            </a:r>
            <a:r>
              <a:rPr lang="ko-KR" altLang="en-US" sz="2400" b="1" dirty="0"/>
              <a:t> 등 </a:t>
            </a:r>
            <a:r>
              <a:rPr lang="en-US" altLang="ko-KR" sz="2400" b="1" dirty="0"/>
              <a:t>10</a:t>
            </a:r>
            <a:r>
              <a:rPr lang="ko-KR" altLang="en-US" sz="2400" b="1" dirty="0"/>
              <a:t>인 </a:t>
            </a:r>
            <a:r>
              <a:rPr lang="en-US" altLang="ko-KR" sz="2400" b="1" dirty="0"/>
              <a:t>(2020. 11. 5)</a:t>
            </a:r>
            <a:r>
              <a:rPr lang="ko-KR" altLang="en-US" sz="2400" b="1" dirty="0"/>
              <a:t>이 발의한 법안에서 </a:t>
            </a:r>
            <a:r>
              <a:rPr lang="en-US" altLang="ko-KR" sz="2400" b="1" dirty="0"/>
              <a:t>“</a:t>
            </a:r>
            <a:r>
              <a:rPr lang="ko-KR" altLang="en-US" sz="2400" b="1" dirty="0">
                <a:solidFill>
                  <a:srgbClr val="FF0000"/>
                </a:solidFill>
              </a:rPr>
              <a:t>인권의 신장</a:t>
            </a:r>
            <a:r>
              <a:rPr lang="en-US" altLang="ko-KR" sz="2400" b="1" dirty="0"/>
              <a:t>, </a:t>
            </a:r>
            <a:r>
              <a:rPr lang="ko-KR" altLang="en-US" sz="2400" b="1" dirty="0">
                <a:solidFill>
                  <a:srgbClr val="FF0000"/>
                </a:solidFill>
              </a:rPr>
              <a:t>취약계층</a:t>
            </a:r>
            <a:r>
              <a:rPr lang="ko-KR" altLang="en-US" sz="2400" b="1" dirty="0"/>
              <a:t> 등에 대한 </a:t>
            </a:r>
            <a:r>
              <a:rPr lang="ko-KR" altLang="en-US" sz="2400" b="1" dirty="0">
                <a:solidFill>
                  <a:srgbClr val="FF0000"/>
                </a:solidFill>
              </a:rPr>
              <a:t>고용창출</a:t>
            </a:r>
            <a:r>
              <a:rPr lang="ko-KR" altLang="en-US" sz="2400" b="1" dirty="0"/>
              <a:t>과 노동권 보장</a:t>
            </a:r>
            <a:r>
              <a:rPr lang="en-US" altLang="ko-KR" sz="2400" b="1" dirty="0"/>
              <a:t>, </a:t>
            </a:r>
            <a:r>
              <a:rPr lang="ko-KR" altLang="en-US" sz="2400" b="1" dirty="0"/>
              <a:t>사회적 약자에 대한 기회제공과 </a:t>
            </a:r>
            <a:r>
              <a:rPr lang="ko-KR" altLang="en-US" sz="2400" b="1" dirty="0">
                <a:solidFill>
                  <a:srgbClr val="FF0000"/>
                </a:solidFill>
              </a:rPr>
              <a:t>불평등 해소</a:t>
            </a:r>
            <a:r>
              <a:rPr lang="ko-KR" altLang="en-US" sz="2400" b="1" dirty="0"/>
              <a:t>를 통한 </a:t>
            </a:r>
            <a:r>
              <a:rPr lang="ko-KR" altLang="en-US" sz="2400" b="1" dirty="0">
                <a:solidFill>
                  <a:srgbClr val="FF0000"/>
                </a:solidFill>
              </a:rPr>
              <a:t>사회통합</a:t>
            </a:r>
            <a:r>
              <a:rPr lang="ko-KR" altLang="en-US" sz="2400" b="1" dirty="0"/>
              <a:t> 등을 제시</a:t>
            </a:r>
            <a:r>
              <a:rPr lang="en-US" altLang="ko-KR" sz="2400" b="1" dirty="0"/>
              <a:t>”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22904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3176FCD6-8FDF-49CB-BFB1-F13F93020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875"/>
            <a:ext cx="1857375" cy="1581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6FDDA02-3615-4A07-8922-2D5A7A483AF1}"/>
              </a:ext>
            </a:extLst>
          </p:cNvPr>
          <p:cNvSpPr txBox="1"/>
          <p:nvPr/>
        </p:nvSpPr>
        <p:spPr>
          <a:xfrm>
            <a:off x="2000250" y="6150114"/>
            <a:ext cx="960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/>
              <a:t>어서와</a:t>
            </a:r>
            <a:r>
              <a:rPr lang="en-US" altLang="ko-KR" sz="2400" b="1" dirty="0"/>
              <a:t>,</a:t>
            </a:r>
            <a:r>
              <a:rPr lang="en-US" altLang="ko-KR" sz="4000" b="1" dirty="0">
                <a:solidFill>
                  <a:srgbClr val="00B050"/>
                </a:solidFill>
              </a:rPr>
              <a:t> </a:t>
            </a:r>
            <a:r>
              <a:rPr lang="ko-KR" altLang="en-US" sz="4000" b="1" dirty="0">
                <a:solidFill>
                  <a:srgbClr val="008449"/>
                </a:solidFill>
              </a:rPr>
              <a:t>사회적경제</a:t>
            </a:r>
            <a:r>
              <a:rPr lang="ko-KR" altLang="en-US" sz="2400" b="1" dirty="0"/>
              <a:t>는 처음이지</a:t>
            </a:r>
            <a:r>
              <a:rPr lang="en-US" altLang="ko-KR" sz="2400" b="1" dirty="0"/>
              <a:t>?</a:t>
            </a:r>
            <a:endParaRPr lang="ko-KR" altLang="en-US" sz="2400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E1521208-07BA-46A6-81B1-C2BBACC2AC0B}"/>
              </a:ext>
            </a:extLst>
          </p:cNvPr>
          <p:cNvSpPr/>
          <p:nvPr/>
        </p:nvSpPr>
        <p:spPr>
          <a:xfrm>
            <a:off x="0" y="0"/>
            <a:ext cx="12192000" cy="933450"/>
          </a:xfrm>
          <a:prstGeom prst="rect">
            <a:avLst/>
          </a:prstGeom>
          <a:solidFill>
            <a:srgbClr val="008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57364D4-A062-4B9B-A83A-CA27BFF2DF44}"/>
              </a:ext>
            </a:extLst>
          </p:cNvPr>
          <p:cNvSpPr txBox="1"/>
          <p:nvPr/>
        </p:nvSpPr>
        <p:spPr>
          <a:xfrm>
            <a:off x="3400425" y="51226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정부의 사회적경제 정의 활용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CF15EA-7AA0-4379-A457-A78C141CBD0C}"/>
              </a:ext>
            </a:extLst>
          </p:cNvPr>
          <p:cNvSpPr txBox="1"/>
          <p:nvPr/>
        </p:nvSpPr>
        <p:spPr>
          <a:xfrm>
            <a:off x="719137" y="1383500"/>
            <a:ext cx="11006138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800" b="1" dirty="0"/>
              <a:t> </a:t>
            </a:r>
            <a:r>
              <a:rPr lang="ko-KR" altLang="en-US" sz="2800" b="1" dirty="0">
                <a:solidFill>
                  <a:srgbClr val="FF0000"/>
                </a:solidFill>
              </a:rPr>
              <a:t>구성원 참여</a:t>
            </a:r>
            <a:r>
              <a:rPr lang="ko-KR" altLang="en-US" sz="2800" b="1" dirty="0"/>
              <a:t>를 바탕으로 </a:t>
            </a:r>
            <a:r>
              <a:rPr lang="ko-KR" altLang="en-US" sz="2800" b="1" dirty="0">
                <a:solidFill>
                  <a:srgbClr val="FF0000"/>
                </a:solidFill>
              </a:rPr>
              <a:t>국가</a:t>
            </a:r>
            <a:r>
              <a:rPr lang="en-US" altLang="ko-KR" sz="2800" b="1" dirty="0">
                <a:solidFill>
                  <a:srgbClr val="FF0000"/>
                </a:solidFill>
              </a:rPr>
              <a:t>-</a:t>
            </a:r>
            <a:r>
              <a:rPr lang="ko-KR" altLang="en-US" sz="2800" b="1" dirty="0">
                <a:solidFill>
                  <a:srgbClr val="FF0000"/>
                </a:solidFill>
              </a:rPr>
              <a:t>시장 경계</a:t>
            </a:r>
            <a:r>
              <a:rPr lang="ko-KR" altLang="en-US" sz="2800" b="1" dirty="0"/>
              <a:t>에서 </a:t>
            </a:r>
            <a:r>
              <a:rPr lang="ko-KR" altLang="en-US" sz="2800" b="1" dirty="0">
                <a:solidFill>
                  <a:srgbClr val="FF0000"/>
                </a:solidFill>
              </a:rPr>
              <a:t>사회적 가치</a:t>
            </a:r>
            <a:r>
              <a:rPr lang="ko-KR" altLang="en-US" sz="2800" b="1" dirty="0"/>
              <a:t>를 </a:t>
            </a:r>
            <a:endParaRPr lang="en-US" altLang="ko-KR" sz="2800" b="1" dirty="0"/>
          </a:p>
          <a:p>
            <a:pPr>
              <a:lnSpc>
                <a:spcPct val="150000"/>
              </a:lnSpc>
            </a:pPr>
            <a:r>
              <a:rPr lang="en-US" altLang="ko-KR" sz="2800" b="1" dirty="0"/>
              <a:t>    </a:t>
            </a:r>
            <a:r>
              <a:rPr lang="ko-KR" altLang="en-US" sz="2800" b="1" dirty="0"/>
              <a:t>추구하는 경제활동</a:t>
            </a:r>
            <a:r>
              <a:rPr lang="en-US" altLang="ko-KR" sz="2800" b="1" dirty="0"/>
              <a:t> </a:t>
            </a:r>
            <a:r>
              <a:rPr lang="en-US" altLang="ko-KR" sz="2000" b="1" spc="-150" dirty="0"/>
              <a:t>( </a:t>
            </a:r>
            <a:r>
              <a:rPr lang="ko-KR" altLang="en-US" sz="2000" b="1" spc="-150" dirty="0"/>
              <a:t>일자리위원회 관계부처 합동</a:t>
            </a:r>
            <a:r>
              <a:rPr lang="en-US" altLang="ko-KR" sz="2000" b="1" spc="-150" dirty="0"/>
              <a:t>(2017), 〈</a:t>
            </a:r>
            <a:r>
              <a:rPr lang="ko-KR" altLang="en-US" sz="2000" b="1" spc="-150" dirty="0"/>
              <a:t>사회적경제 활성화 방안</a:t>
            </a:r>
            <a:r>
              <a:rPr lang="en-US" altLang="ko-KR" sz="2000" b="1" spc="-150" dirty="0"/>
              <a:t>〉)</a:t>
            </a:r>
            <a:endParaRPr lang="en-US" altLang="ko-KR" sz="2800" b="1" spc="-150" dirty="0"/>
          </a:p>
          <a:p>
            <a:pPr>
              <a:lnSpc>
                <a:spcPct val="150000"/>
              </a:lnSpc>
            </a:pPr>
            <a:r>
              <a:rPr lang="en-US" altLang="ko-KR" sz="2800" b="1" dirty="0"/>
              <a:t> </a:t>
            </a:r>
          </a:p>
          <a:p>
            <a:pPr>
              <a:lnSpc>
                <a:spcPct val="150000"/>
              </a:lnSpc>
            </a:pPr>
            <a:r>
              <a:rPr lang="ko-KR" altLang="en-US" sz="2800" b="1" dirty="0"/>
              <a:t>①구성원 참여를 바탕으로 함</a:t>
            </a:r>
            <a:r>
              <a:rPr lang="en-US" altLang="ko-KR" sz="2800" b="1" dirty="0"/>
              <a:t>. </a:t>
            </a:r>
          </a:p>
          <a:p>
            <a:pPr>
              <a:lnSpc>
                <a:spcPct val="150000"/>
              </a:lnSpc>
            </a:pPr>
            <a:r>
              <a:rPr lang="en-US" altLang="ko-KR" sz="2800" b="1" dirty="0"/>
              <a:t>②</a:t>
            </a:r>
            <a:r>
              <a:rPr lang="ko-KR" altLang="en-US" sz="2800" b="1" dirty="0"/>
              <a:t>국가와 시장의 경계에 위치함</a:t>
            </a:r>
            <a:r>
              <a:rPr lang="en-US" altLang="ko-KR" sz="2800" b="1" dirty="0"/>
              <a:t>. </a:t>
            </a:r>
          </a:p>
          <a:p>
            <a:pPr>
              <a:lnSpc>
                <a:spcPct val="150000"/>
              </a:lnSpc>
            </a:pPr>
            <a:r>
              <a:rPr lang="en-US" altLang="ko-KR" sz="2800" b="1" dirty="0"/>
              <a:t>③</a:t>
            </a:r>
            <a:r>
              <a:rPr lang="ko-KR" altLang="en-US" sz="2800" b="1" dirty="0"/>
              <a:t>사회적 가치를 추구함</a:t>
            </a:r>
            <a:endParaRPr lang="en-US" altLang="ko-KR" sz="2800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36377374"/>
      </p:ext>
    </p:extLst>
  </p:cSld>
  <p:clrMapOvr>
    <a:masterClrMapping/>
  </p:clrMapOvr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1228</ep:Words>
  <ep:PresentationFormat>사용자 지정</ep:PresentationFormat>
  <ep:Paragraphs>173</ep:Paragraphs>
  <ep:Slides>33</ep:Slides>
  <ep:Notes>0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33</vt:i4>
      </vt:variant>
    </vt:vector>
  </ep:HeadingPairs>
  <ep:TitlesOfParts>
    <vt:vector size="34" baseType="lpstr"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2021-08-30T04:57:54.000</dcterms:created>
  <dc:creator>LG</dc:creator>
  <cp:lastModifiedBy>User</cp:lastModifiedBy>
  <dcterms:modified xsi:type="dcterms:W3CDTF">2021-10-30T07:50:12.165</dcterms:modified>
  <cp:revision>24</cp:revision>
  <dc:title>PowerPoint 프레젠테이션</dc:title>
  <cp:version/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