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5" r:id="rId6"/>
    <p:sldId id="259" r:id="rId7"/>
    <p:sldId id="266" r:id="rId8"/>
    <p:sldId id="260" r:id="rId9"/>
    <p:sldId id="267" r:id="rId10"/>
    <p:sldId id="261" r:id="rId11"/>
    <p:sldId id="268" r:id="rId12"/>
    <p:sldId id="262" r:id="rId13"/>
    <p:sldId id="269" r:id="rId14"/>
    <p:sldId id="272" r:id="rId15"/>
    <p:sldId id="270" r:id="rId16"/>
    <p:sldId id="271" r:id="rId1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0070C0"/>
    <a:srgbClr val="965A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312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909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892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283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300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8783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23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271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628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6664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48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48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6E6D7-339C-4E4D-8780-5ED5C98BF8B0}" type="datetimeFigureOut">
              <a:rPr lang="ko-KR" altLang="en-US" smtClean="0"/>
              <a:t>2025-06-27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DCFF6-3ECC-44C8-9812-DF33A108C0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6375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직사각형 49">
            <a:extLst>
              <a:ext uri="{FF2B5EF4-FFF2-40B4-BE49-F238E27FC236}">
                <a16:creationId xmlns:a16="http://schemas.microsoft.com/office/drawing/2014/main" id="{F2BBE92A-AE00-481E-97B5-8BFAB3390EC4}"/>
              </a:ext>
            </a:extLst>
          </p:cNvPr>
          <p:cNvSpPr/>
          <p:nvPr/>
        </p:nvSpPr>
        <p:spPr>
          <a:xfrm>
            <a:off x="0" y="7956786"/>
            <a:ext cx="6858000" cy="1949214"/>
          </a:xfrm>
          <a:prstGeom prst="rect">
            <a:avLst/>
          </a:prstGeom>
          <a:pattFill prst="pct9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/>
          <p:nvPr/>
        </p:nvCxnSpPr>
        <p:spPr>
          <a:xfrm>
            <a:off x="394889" y="1860797"/>
            <a:ext cx="6094165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B6F77516-FE2A-4B45-B423-4772272025D8}"/>
              </a:ext>
            </a:extLst>
          </p:cNvPr>
          <p:cNvSpPr/>
          <p:nvPr/>
        </p:nvSpPr>
        <p:spPr>
          <a:xfrm>
            <a:off x="438162" y="2374557"/>
            <a:ext cx="6050892" cy="7131410"/>
          </a:xfrm>
          <a:custGeom>
            <a:avLst/>
            <a:gdLst>
              <a:gd name="connsiteX0" fmla="*/ 486379 w 4539535"/>
              <a:gd name="connsiteY0" fmla="*/ 2918273 h 5350166"/>
              <a:gd name="connsiteX1" fmla="*/ 2269768 w 4539535"/>
              <a:gd name="connsiteY1" fmla="*/ 1134884 h 5350166"/>
              <a:gd name="connsiteX2" fmla="*/ 4053156 w 4539535"/>
              <a:gd name="connsiteY2" fmla="*/ 2918273 h 5350166"/>
              <a:gd name="connsiteX3" fmla="*/ 2269768 w 4539535"/>
              <a:gd name="connsiteY3" fmla="*/ 4701661 h 5350166"/>
              <a:gd name="connsiteX4" fmla="*/ 486379 w 4539535"/>
              <a:gd name="connsiteY4" fmla="*/ 2918273 h 5350166"/>
              <a:gd name="connsiteX5" fmla="*/ 2431894 w 4539535"/>
              <a:gd name="connsiteY5" fmla="*/ 656611 h 5350166"/>
              <a:gd name="connsiteX6" fmla="*/ 2431894 w 4539535"/>
              <a:gd name="connsiteY6" fmla="*/ 324253 h 5350166"/>
              <a:gd name="connsiteX7" fmla="*/ 2756146 w 4539535"/>
              <a:gd name="connsiteY7" fmla="*/ 324253 h 5350166"/>
              <a:gd name="connsiteX8" fmla="*/ 2918273 w 4539535"/>
              <a:gd name="connsiteY8" fmla="*/ 162126 h 5350166"/>
              <a:gd name="connsiteX9" fmla="*/ 2756146 w 4539535"/>
              <a:gd name="connsiteY9" fmla="*/ 0 h 5350166"/>
              <a:gd name="connsiteX10" fmla="*/ 1783389 w 4539535"/>
              <a:gd name="connsiteY10" fmla="*/ 0 h 5350166"/>
              <a:gd name="connsiteX11" fmla="*/ 1621263 w 4539535"/>
              <a:gd name="connsiteY11" fmla="*/ 162126 h 5350166"/>
              <a:gd name="connsiteX12" fmla="*/ 1783389 w 4539535"/>
              <a:gd name="connsiteY12" fmla="*/ 324253 h 5350166"/>
              <a:gd name="connsiteX13" fmla="*/ 2107641 w 4539535"/>
              <a:gd name="connsiteY13" fmla="*/ 324253 h 5350166"/>
              <a:gd name="connsiteX14" fmla="*/ 2107641 w 4539535"/>
              <a:gd name="connsiteY14" fmla="*/ 656611 h 5350166"/>
              <a:gd name="connsiteX15" fmla="*/ 0 w 4539535"/>
              <a:gd name="connsiteY15" fmla="*/ 2918273 h 5350166"/>
              <a:gd name="connsiteX16" fmla="*/ 648505 w 4539535"/>
              <a:gd name="connsiteY16" fmla="*/ 4507110 h 5350166"/>
              <a:gd name="connsiteX17" fmla="*/ 340465 w 4539535"/>
              <a:gd name="connsiteY17" fmla="*/ 5115083 h 5350166"/>
              <a:gd name="connsiteX18" fmla="*/ 413422 w 4539535"/>
              <a:gd name="connsiteY18" fmla="*/ 5333954 h 5350166"/>
              <a:gd name="connsiteX19" fmla="*/ 486379 w 4539535"/>
              <a:gd name="connsiteY19" fmla="*/ 5350166 h 5350166"/>
              <a:gd name="connsiteX20" fmla="*/ 632292 w 4539535"/>
              <a:gd name="connsiteY20" fmla="*/ 5260997 h 5350166"/>
              <a:gd name="connsiteX21" fmla="*/ 899801 w 4539535"/>
              <a:gd name="connsiteY21" fmla="*/ 4725981 h 5350166"/>
              <a:gd name="connsiteX22" fmla="*/ 2269768 w 4539535"/>
              <a:gd name="connsiteY22" fmla="*/ 5188040 h 5350166"/>
              <a:gd name="connsiteX23" fmla="*/ 3639735 w 4539535"/>
              <a:gd name="connsiteY23" fmla="*/ 4725981 h 5350166"/>
              <a:gd name="connsiteX24" fmla="*/ 3907243 w 4539535"/>
              <a:gd name="connsiteY24" fmla="*/ 5260997 h 5350166"/>
              <a:gd name="connsiteX25" fmla="*/ 4053156 w 4539535"/>
              <a:gd name="connsiteY25" fmla="*/ 5350166 h 5350166"/>
              <a:gd name="connsiteX26" fmla="*/ 4126113 w 4539535"/>
              <a:gd name="connsiteY26" fmla="*/ 5333954 h 5350166"/>
              <a:gd name="connsiteX27" fmla="*/ 4199070 w 4539535"/>
              <a:gd name="connsiteY27" fmla="*/ 5115083 h 5350166"/>
              <a:gd name="connsiteX28" fmla="*/ 3891030 w 4539535"/>
              <a:gd name="connsiteY28" fmla="*/ 4507110 h 5350166"/>
              <a:gd name="connsiteX29" fmla="*/ 4539535 w 4539535"/>
              <a:gd name="connsiteY29" fmla="*/ 2918273 h 5350166"/>
              <a:gd name="connsiteX30" fmla="*/ 2431894 w 4539535"/>
              <a:gd name="connsiteY30" fmla="*/ 656611 h 535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39535" h="5350166">
                <a:moveTo>
                  <a:pt x="486379" y="2918273"/>
                </a:moveTo>
                <a:cubicBezTo>
                  <a:pt x="486379" y="1937409"/>
                  <a:pt x="1288904" y="1134884"/>
                  <a:pt x="2269768" y="1134884"/>
                </a:cubicBezTo>
                <a:cubicBezTo>
                  <a:pt x="3250631" y="1134884"/>
                  <a:pt x="4053156" y="1937409"/>
                  <a:pt x="4053156" y="2918273"/>
                </a:cubicBezTo>
                <a:cubicBezTo>
                  <a:pt x="4053156" y="3899136"/>
                  <a:pt x="3250631" y="4701661"/>
                  <a:pt x="2269768" y="4701661"/>
                </a:cubicBezTo>
                <a:cubicBezTo>
                  <a:pt x="1288904" y="4701661"/>
                  <a:pt x="486379" y="3899136"/>
                  <a:pt x="486379" y="2918273"/>
                </a:cubicBezTo>
                <a:close/>
                <a:moveTo>
                  <a:pt x="2431894" y="656611"/>
                </a:moveTo>
                <a:lnTo>
                  <a:pt x="2431894" y="324253"/>
                </a:lnTo>
                <a:lnTo>
                  <a:pt x="2756146" y="324253"/>
                </a:lnTo>
                <a:cubicBezTo>
                  <a:pt x="2845316" y="324253"/>
                  <a:pt x="2918273" y="251296"/>
                  <a:pt x="2918273" y="162126"/>
                </a:cubicBezTo>
                <a:cubicBezTo>
                  <a:pt x="2918273" y="72957"/>
                  <a:pt x="2845316" y="0"/>
                  <a:pt x="2756146" y="0"/>
                </a:cubicBezTo>
                <a:lnTo>
                  <a:pt x="1783389" y="0"/>
                </a:lnTo>
                <a:cubicBezTo>
                  <a:pt x="1694219" y="0"/>
                  <a:pt x="1621263" y="72957"/>
                  <a:pt x="1621263" y="162126"/>
                </a:cubicBezTo>
                <a:cubicBezTo>
                  <a:pt x="1621263" y="251296"/>
                  <a:pt x="1694219" y="324253"/>
                  <a:pt x="1783389" y="324253"/>
                </a:cubicBezTo>
                <a:lnTo>
                  <a:pt x="2107641" y="324253"/>
                </a:lnTo>
                <a:lnTo>
                  <a:pt x="2107641" y="656611"/>
                </a:lnTo>
                <a:cubicBezTo>
                  <a:pt x="932226" y="737674"/>
                  <a:pt x="0" y="1718538"/>
                  <a:pt x="0" y="2918273"/>
                </a:cubicBezTo>
                <a:cubicBezTo>
                  <a:pt x="0" y="3534352"/>
                  <a:pt x="243189" y="4093688"/>
                  <a:pt x="648505" y="4507110"/>
                </a:cubicBezTo>
                <a:lnTo>
                  <a:pt x="340465" y="5115083"/>
                </a:lnTo>
                <a:cubicBezTo>
                  <a:pt x="299934" y="5196146"/>
                  <a:pt x="332359" y="5293423"/>
                  <a:pt x="413422" y="5333954"/>
                </a:cubicBezTo>
                <a:cubicBezTo>
                  <a:pt x="437741" y="5342060"/>
                  <a:pt x="462060" y="5350166"/>
                  <a:pt x="486379" y="5350166"/>
                </a:cubicBezTo>
                <a:cubicBezTo>
                  <a:pt x="543123" y="5350166"/>
                  <a:pt x="599867" y="5317741"/>
                  <a:pt x="632292" y="5260997"/>
                </a:cubicBezTo>
                <a:lnTo>
                  <a:pt x="899801" y="4725981"/>
                </a:lnTo>
                <a:cubicBezTo>
                  <a:pt x="1280797" y="5017808"/>
                  <a:pt x="1750963" y="5188040"/>
                  <a:pt x="2269768" y="5188040"/>
                </a:cubicBezTo>
                <a:cubicBezTo>
                  <a:pt x="2788572" y="5188040"/>
                  <a:pt x="3258738" y="5017808"/>
                  <a:pt x="3639735" y="4725981"/>
                </a:cubicBezTo>
                <a:lnTo>
                  <a:pt x="3907243" y="5260997"/>
                </a:lnTo>
                <a:cubicBezTo>
                  <a:pt x="3939668" y="5317741"/>
                  <a:pt x="3996412" y="5350166"/>
                  <a:pt x="4053156" y="5350166"/>
                </a:cubicBezTo>
                <a:cubicBezTo>
                  <a:pt x="4077476" y="5350166"/>
                  <a:pt x="4101794" y="5342060"/>
                  <a:pt x="4126113" y="5333954"/>
                </a:cubicBezTo>
                <a:cubicBezTo>
                  <a:pt x="4207177" y="5293423"/>
                  <a:pt x="4239602" y="5196146"/>
                  <a:pt x="4199070" y="5115083"/>
                </a:cubicBezTo>
                <a:lnTo>
                  <a:pt x="3891030" y="4507110"/>
                </a:lnTo>
                <a:cubicBezTo>
                  <a:pt x="4288240" y="4101794"/>
                  <a:pt x="4539535" y="3534352"/>
                  <a:pt x="4539535" y="2918273"/>
                </a:cubicBezTo>
                <a:cubicBezTo>
                  <a:pt x="4539535" y="1718538"/>
                  <a:pt x="3607309" y="737674"/>
                  <a:pt x="2431894" y="656611"/>
                </a:cubicBezTo>
                <a:close/>
              </a:path>
            </a:pathLst>
          </a:custGeom>
          <a:solidFill>
            <a:srgbClr val="0070C0"/>
          </a:solidFill>
          <a:ln w="81062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 dirty="0"/>
          </a:p>
        </p:txBody>
      </p:sp>
      <p:sp>
        <p:nvSpPr>
          <p:cNvPr id="16" name="자유형: 도형 15">
            <a:extLst>
              <a:ext uri="{FF2B5EF4-FFF2-40B4-BE49-F238E27FC236}">
                <a16:creationId xmlns:a16="http://schemas.microsoft.com/office/drawing/2014/main" id="{27ADBE93-7A1D-4760-B34A-561100FA492F}"/>
              </a:ext>
            </a:extLst>
          </p:cNvPr>
          <p:cNvSpPr/>
          <p:nvPr/>
        </p:nvSpPr>
        <p:spPr>
          <a:xfrm>
            <a:off x="5234444" y="3196715"/>
            <a:ext cx="1301263" cy="1301264"/>
          </a:xfrm>
          <a:custGeom>
            <a:avLst/>
            <a:gdLst>
              <a:gd name="connsiteX0" fmla="*/ 1556412 w 1621262"/>
              <a:gd name="connsiteY0" fmla="*/ 770100 h 1621262"/>
              <a:gd name="connsiteX1" fmla="*/ 883588 w 1621262"/>
              <a:gd name="connsiteY1" fmla="*/ 97276 h 1621262"/>
              <a:gd name="connsiteX2" fmla="*/ 421528 w 1621262"/>
              <a:gd name="connsiteY2" fmla="*/ 97276 h 1621262"/>
              <a:gd name="connsiteX3" fmla="*/ 0 w 1621262"/>
              <a:gd name="connsiteY3" fmla="*/ 510698 h 1621262"/>
              <a:gd name="connsiteX4" fmla="*/ 1134884 w 1621262"/>
              <a:gd name="connsiteY4" fmla="*/ 1645581 h 1621262"/>
              <a:gd name="connsiteX5" fmla="*/ 1556412 w 1621262"/>
              <a:gd name="connsiteY5" fmla="*/ 1224053 h 1621262"/>
              <a:gd name="connsiteX6" fmla="*/ 1556412 w 1621262"/>
              <a:gd name="connsiteY6" fmla="*/ 770100 h 162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1262" h="1621262">
                <a:moveTo>
                  <a:pt x="1556412" y="770100"/>
                </a:moveTo>
                <a:lnTo>
                  <a:pt x="883588" y="97276"/>
                </a:lnTo>
                <a:cubicBezTo>
                  <a:pt x="753887" y="-32425"/>
                  <a:pt x="551230" y="-32425"/>
                  <a:pt x="421528" y="97276"/>
                </a:cubicBezTo>
                <a:lnTo>
                  <a:pt x="0" y="510698"/>
                </a:lnTo>
                <a:lnTo>
                  <a:pt x="1134884" y="1645581"/>
                </a:lnTo>
                <a:lnTo>
                  <a:pt x="1556412" y="1224053"/>
                </a:lnTo>
                <a:cubicBezTo>
                  <a:pt x="1678007" y="1102458"/>
                  <a:pt x="1678007" y="891694"/>
                  <a:pt x="1556412" y="770100"/>
                </a:cubicBezTo>
                <a:close/>
              </a:path>
            </a:pathLst>
          </a:custGeom>
          <a:solidFill>
            <a:srgbClr val="0070C0"/>
          </a:solidFill>
          <a:ln w="81062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7" name="자유형: 도형 16">
            <a:extLst>
              <a:ext uri="{FF2B5EF4-FFF2-40B4-BE49-F238E27FC236}">
                <a16:creationId xmlns:a16="http://schemas.microsoft.com/office/drawing/2014/main" id="{3810443E-5D87-4A69-937E-FBEDF03210CE}"/>
              </a:ext>
            </a:extLst>
          </p:cNvPr>
          <p:cNvSpPr/>
          <p:nvPr/>
        </p:nvSpPr>
        <p:spPr>
          <a:xfrm>
            <a:off x="342769" y="3196715"/>
            <a:ext cx="1301263" cy="1301264"/>
          </a:xfrm>
          <a:custGeom>
            <a:avLst/>
            <a:gdLst>
              <a:gd name="connsiteX0" fmla="*/ 1653688 w 1621262"/>
              <a:gd name="connsiteY0" fmla="*/ 518804 h 1621262"/>
              <a:gd name="connsiteX1" fmla="*/ 1232160 w 1621262"/>
              <a:gd name="connsiteY1" fmla="*/ 97276 h 1621262"/>
              <a:gd name="connsiteX2" fmla="*/ 770100 w 1621262"/>
              <a:gd name="connsiteY2" fmla="*/ 97276 h 1621262"/>
              <a:gd name="connsiteX3" fmla="*/ 97276 w 1621262"/>
              <a:gd name="connsiteY3" fmla="*/ 770100 h 1621262"/>
              <a:gd name="connsiteX4" fmla="*/ 97276 w 1621262"/>
              <a:gd name="connsiteY4" fmla="*/ 1232160 h 1621262"/>
              <a:gd name="connsiteX5" fmla="*/ 518804 w 1621262"/>
              <a:gd name="connsiteY5" fmla="*/ 1653688 h 1621262"/>
              <a:gd name="connsiteX6" fmla="*/ 1653688 w 1621262"/>
              <a:gd name="connsiteY6" fmla="*/ 518804 h 1621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1262" h="1621262">
                <a:moveTo>
                  <a:pt x="1653688" y="518804"/>
                </a:moveTo>
                <a:lnTo>
                  <a:pt x="1232160" y="97276"/>
                </a:lnTo>
                <a:cubicBezTo>
                  <a:pt x="1102459" y="-32425"/>
                  <a:pt x="899801" y="-32425"/>
                  <a:pt x="770100" y="97276"/>
                </a:cubicBezTo>
                <a:lnTo>
                  <a:pt x="97276" y="770100"/>
                </a:lnTo>
                <a:cubicBezTo>
                  <a:pt x="-32425" y="899801"/>
                  <a:pt x="-32425" y="1102459"/>
                  <a:pt x="97276" y="1232160"/>
                </a:cubicBezTo>
                <a:lnTo>
                  <a:pt x="518804" y="1653688"/>
                </a:lnTo>
                <a:lnTo>
                  <a:pt x="1653688" y="518804"/>
                </a:lnTo>
                <a:close/>
              </a:path>
            </a:pathLst>
          </a:custGeom>
          <a:solidFill>
            <a:srgbClr val="0070C0"/>
          </a:solidFill>
          <a:ln w="81062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89F40EFF-AC61-48AA-BE34-90FEC9042D03}"/>
              </a:ext>
            </a:extLst>
          </p:cNvPr>
          <p:cNvSpPr/>
          <p:nvPr/>
        </p:nvSpPr>
        <p:spPr>
          <a:xfrm>
            <a:off x="654084" y="3461160"/>
            <a:ext cx="5601348" cy="5601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04DBB6EC-1C74-43BC-BF13-3134A0C72F9E}"/>
              </a:ext>
            </a:extLst>
          </p:cNvPr>
          <p:cNvCxnSpPr>
            <a:cxnSpLocks/>
          </p:cNvCxnSpPr>
          <p:nvPr/>
        </p:nvCxnSpPr>
        <p:spPr>
          <a:xfrm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97561353-7982-443A-9CB9-CECF1A42778A}"/>
              </a:ext>
            </a:extLst>
          </p:cNvPr>
          <p:cNvCxnSpPr>
            <a:cxnSpLocks/>
          </p:cNvCxnSpPr>
          <p:nvPr/>
        </p:nvCxnSpPr>
        <p:spPr>
          <a:xfrm rot="54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BC4F75C5-BB0B-4A75-8345-0CEC1C607B5E}"/>
              </a:ext>
            </a:extLst>
          </p:cNvPr>
          <p:cNvCxnSpPr>
            <a:cxnSpLocks/>
          </p:cNvCxnSpPr>
          <p:nvPr/>
        </p:nvCxnSpPr>
        <p:spPr>
          <a:xfrm rot="9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8E604F51-0B8C-4ADA-ADFB-4DDB46D8BBC1}"/>
              </a:ext>
            </a:extLst>
          </p:cNvPr>
          <p:cNvCxnSpPr>
            <a:cxnSpLocks/>
          </p:cNvCxnSpPr>
          <p:nvPr/>
        </p:nvCxnSpPr>
        <p:spPr>
          <a:xfrm rot="18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EF9A53BD-6B7A-4E1D-8FC9-9AF7B6959EA1}"/>
              </a:ext>
            </a:extLst>
          </p:cNvPr>
          <p:cNvCxnSpPr>
            <a:cxnSpLocks/>
          </p:cNvCxnSpPr>
          <p:nvPr/>
        </p:nvCxnSpPr>
        <p:spPr>
          <a:xfrm rot="27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CF18488F-8341-432D-8E79-3B4A4426FCCC}"/>
              </a:ext>
            </a:extLst>
          </p:cNvPr>
          <p:cNvCxnSpPr>
            <a:cxnSpLocks/>
          </p:cNvCxnSpPr>
          <p:nvPr/>
        </p:nvCxnSpPr>
        <p:spPr>
          <a:xfrm rot="36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4CD91F03-D149-457D-888D-59DA8C02F5E6}"/>
              </a:ext>
            </a:extLst>
          </p:cNvPr>
          <p:cNvCxnSpPr>
            <a:cxnSpLocks/>
          </p:cNvCxnSpPr>
          <p:nvPr/>
        </p:nvCxnSpPr>
        <p:spPr>
          <a:xfrm rot="45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A375F966-A1A0-4883-90E1-89BB55D38F2D}"/>
              </a:ext>
            </a:extLst>
          </p:cNvPr>
          <p:cNvCxnSpPr>
            <a:cxnSpLocks/>
          </p:cNvCxnSpPr>
          <p:nvPr/>
        </p:nvCxnSpPr>
        <p:spPr>
          <a:xfrm rot="63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222B725E-E726-43E0-B0EA-92FA88647E37}"/>
              </a:ext>
            </a:extLst>
          </p:cNvPr>
          <p:cNvCxnSpPr>
            <a:cxnSpLocks/>
          </p:cNvCxnSpPr>
          <p:nvPr/>
        </p:nvCxnSpPr>
        <p:spPr>
          <a:xfrm rot="72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42383CCB-C64E-4F1C-9B58-D7821F16987E}"/>
              </a:ext>
            </a:extLst>
          </p:cNvPr>
          <p:cNvCxnSpPr>
            <a:cxnSpLocks/>
          </p:cNvCxnSpPr>
          <p:nvPr/>
        </p:nvCxnSpPr>
        <p:spPr>
          <a:xfrm rot="81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894873AD-1F64-4CB1-BD66-0989BD5AA386}"/>
              </a:ext>
            </a:extLst>
          </p:cNvPr>
          <p:cNvCxnSpPr>
            <a:cxnSpLocks/>
          </p:cNvCxnSpPr>
          <p:nvPr/>
        </p:nvCxnSpPr>
        <p:spPr>
          <a:xfrm rot="90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B379A6FF-D133-4CDD-A729-E2D0BC6DB9D8}"/>
              </a:ext>
            </a:extLst>
          </p:cNvPr>
          <p:cNvCxnSpPr>
            <a:cxnSpLocks/>
          </p:cNvCxnSpPr>
          <p:nvPr/>
        </p:nvCxnSpPr>
        <p:spPr>
          <a:xfrm rot="9900000">
            <a:off x="3463608" y="3461160"/>
            <a:ext cx="0" cy="5601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33946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137553"/>
              </p:ext>
            </p:extLst>
          </p:nvPr>
        </p:nvGraphicFramePr>
        <p:xfrm>
          <a:off x="1136560" y="806489"/>
          <a:ext cx="45720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6000" b="0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주</a:t>
                      </a:r>
                      <a:endParaRPr lang="ko-KR" altLang="en-US" sz="6000" b="0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6000" b="0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간</a:t>
                      </a:r>
                      <a:r>
                        <a:rPr lang="ko-KR" altLang="en-US" sz="6000" b="0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 </a:t>
                      </a:r>
                      <a:endParaRPr lang="ko-KR" altLang="en-US" sz="6000" b="0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6000" b="0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6000" b="0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6000" b="0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39" name="타원 38">
            <a:extLst>
              <a:ext uri="{FF2B5EF4-FFF2-40B4-BE49-F238E27FC236}">
                <a16:creationId xmlns:a16="http://schemas.microsoft.com/office/drawing/2014/main" id="{A22C31A9-2D80-40CE-B654-21385C024A65}"/>
              </a:ext>
            </a:extLst>
          </p:cNvPr>
          <p:cNvSpPr/>
          <p:nvPr/>
        </p:nvSpPr>
        <p:spPr>
          <a:xfrm>
            <a:off x="758364" y="3547729"/>
            <a:ext cx="5410486" cy="5428200"/>
          </a:xfrm>
          <a:prstGeom prst="ellipse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F8C106B-F0FF-4089-9716-FA0BE87DDF18}"/>
              </a:ext>
            </a:extLst>
          </p:cNvPr>
          <p:cNvSpPr txBox="1"/>
          <p:nvPr/>
        </p:nvSpPr>
        <p:spPr>
          <a:xfrm>
            <a:off x="3195749" y="353100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12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1F66479-5CED-44D0-8185-94CADEFCC7F5}"/>
              </a:ext>
            </a:extLst>
          </p:cNvPr>
          <p:cNvSpPr txBox="1"/>
          <p:nvPr/>
        </p:nvSpPr>
        <p:spPr>
          <a:xfrm>
            <a:off x="3208535" y="848926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12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A7E0F77-FFD6-4CAF-AFFF-A01921FC4F52}"/>
              </a:ext>
            </a:extLst>
          </p:cNvPr>
          <p:cNvSpPr txBox="1"/>
          <p:nvPr/>
        </p:nvSpPr>
        <p:spPr>
          <a:xfrm>
            <a:off x="5845527" y="6030998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6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5F5C63B-C043-4825-BD58-EA8D9A61B137}"/>
              </a:ext>
            </a:extLst>
          </p:cNvPr>
          <p:cNvSpPr txBox="1"/>
          <p:nvPr/>
        </p:nvSpPr>
        <p:spPr>
          <a:xfrm>
            <a:off x="682187" y="603099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6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A6449D8-5923-4CC2-8AD6-E3DA556971E2}"/>
              </a:ext>
            </a:extLst>
          </p:cNvPr>
          <p:cNvSpPr txBox="1"/>
          <p:nvPr/>
        </p:nvSpPr>
        <p:spPr>
          <a:xfrm>
            <a:off x="5101320" y="4201902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3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81DC69D-8C0C-47ED-B5A8-9BD154D8294B}"/>
              </a:ext>
            </a:extLst>
          </p:cNvPr>
          <p:cNvSpPr txBox="1"/>
          <p:nvPr/>
        </p:nvSpPr>
        <p:spPr>
          <a:xfrm>
            <a:off x="1454225" y="7780542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3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1DBDDB2-50ED-483C-B5D9-8B850A0B4F10}"/>
              </a:ext>
            </a:extLst>
          </p:cNvPr>
          <p:cNvSpPr txBox="1"/>
          <p:nvPr/>
        </p:nvSpPr>
        <p:spPr>
          <a:xfrm>
            <a:off x="5059710" y="7766332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9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A0A5F8E-3AA5-4AFA-A669-5DF7E9BA872E}"/>
              </a:ext>
            </a:extLst>
          </p:cNvPr>
          <p:cNvSpPr txBox="1"/>
          <p:nvPr/>
        </p:nvSpPr>
        <p:spPr>
          <a:xfrm>
            <a:off x="1448873" y="4286175"/>
            <a:ext cx="37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solidFill>
                  <a:srgbClr val="00206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9</a:t>
            </a:r>
            <a:endParaRPr lang="ko-KR" altLang="en-US" sz="2400" dirty="0">
              <a:solidFill>
                <a:srgbClr val="00206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7" name="그림 56">
            <a:extLst>
              <a:ext uri="{FF2B5EF4-FFF2-40B4-BE49-F238E27FC236}">
                <a16:creationId xmlns:a16="http://schemas.microsoft.com/office/drawing/2014/main" id="{137623C7-F2A8-47EA-8C38-10AC34ACBF3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6277" y="8353328"/>
            <a:ext cx="1107619" cy="1447254"/>
          </a:xfrm>
          <a:prstGeom prst="rect">
            <a:avLst/>
          </a:prstGeom>
        </p:spPr>
      </p:pic>
      <p:pic>
        <p:nvPicPr>
          <p:cNvPr id="59" name="그림 58">
            <a:extLst>
              <a:ext uri="{FF2B5EF4-FFF2-40B4-BE49-F238E27FC236}">
                <a16:creationId xmlns:a16="http://schemas.microsoft.com/office/drawing/2014/main" id="{4390FE75-5CBC-4E66-B702-C54A5D9C47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7" y="8519717"/>
            <a:ext cx="1925848" cy="133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0067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060478"/>
              </p:ext>
            </p:extLst>
          </p:nvPr>
        </p:nvGraphicFramePr>
        <p:xfrm>
          <a:off x="117402" y="2107196"/>
          <a:ext cx="6645498" cy="599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15:00~16:00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수도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자동세척고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및 일지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작성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&lt;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겨울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&gt;</a:t>
                      </a:r>
                      <a:r>
                        <a:rPr lang="ko-KR" altLang="en-US" sz="125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</a:t>
                      </a:r>
                      <a:r>
                        <a:rPr lang="ko-KR" altLang="en-US" sz="125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블로우다운</a:t>
                      </a:r>
                      <a:endParaRPr lang="ko-KR" altLang="en-US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altLang="ko-KR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6424359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금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32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576681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564958"/>
              </p:ext>
            </p:extLst>
          </p:nvPr>
        </p:nvGraphicFramePr>
        <p:xfrm>
          <a:off x="117402" y="2107209"/>
          <a:ext cx="6645498" cy="6040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41197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야간 가동 구역 변경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금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892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061001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110147"/>
              </p:ext>
            </p:extLst>
          </p:nvPr>
        </p:nvGraphicFramePr>
        <p:xfrm>
          <a:off x="117402" y="2107196"/>
          <a:ext cx="6645498" cy="5981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일상반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음주 측정 및 근무인원보고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15:00~15:30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오수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일지 작성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15:30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식당 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운영시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827054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altLang="ko-KR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토요일 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3666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088506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899201"/>
              </p:ext>
            </p:extLst>
          </p:nvPr>
        </p:nvGraphicFramePr>
        <p:xfrm>
          <a:off x="117402" y="2107209"/>
          <a:ext cx="6645498" cy="603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426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일상반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음주 측정 및 근무인원보고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주공장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제외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587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426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426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426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426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426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토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701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63808"/>
              </p:ext>
            </p:extLst>
          </p:nvPr>
        </p:nvGraphicFramePr>
        <p:xfrm>
          <a:off x="117402" y="2107196"/>
          <a:ext cx="6645498" cy="5981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일상반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음주 측정 및 근무인원보고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15:00~15:30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오수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일지 작성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15:30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식당 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운영시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827054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altLang="ko-KR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일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351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267683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973292"/>
              </p:ext>
            </p:extLst>
          </p:nvPr>
        </p:nvGraphicFramePr>
        <p:xfrm>
          <a:off x="117402" y="2107209"/>
          <a:ext cx="6645498" cy="6040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2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2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-2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일상반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-2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음주 측정 및 </a:t>
                      </a:r>
                      <a:r>
                        <a:rPr lang="ko-KR" altLang="en-US" sz="1250" b="1" kern="0" spc="-2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41197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대차시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5:30)</a:t>
                      </a: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주공장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스팀 헤더 개방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주공장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제외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일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660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725667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0142"/>
              </p:ext>
            </p:extLst>
          </p:nvPr>
        </p:nvGraphicFramePr>
        <p:xfrm>
          <a:off x="117402" y="2107192"/>
          <a:ext cx="6645498" cy="7626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44715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단전 작업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2794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00:00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가동중인 모든 장비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OFF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2794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00:10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2794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00:20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방재실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내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PC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종료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408976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00:30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UPS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종료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1. POWER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스위치 약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초 누름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2. [ARE YOU SURE?]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문구 확인 후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화살표 버튼으로 이동하여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[OFF]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선택 후   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    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[ENTER]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버튼 누름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3. [BYPASS]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점등 확인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4. UPS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뒷면 전원 스위치 내림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5.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POWER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스위치 약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초 누름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6. [ARE YOU SURE?]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문구 확인 후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화살표 버튼으로 이동하여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[OFF]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선택 후  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l" defTabSz="6858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  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[ENTER]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버튼 누름</a:t>
                      </a:r>
                      <a:endParaRPr lang="en-US" altLang="ko-KR" sz="1250" b="1" kern="0" spc="0" baseline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27949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01:30~04:00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단전 및 승강기 비상상황 대기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69502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04:00~04:30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단전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종료 후 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UPS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및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MEGA NT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복구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승강기 정상 가동 확인 및 자동제어 확인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4715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대차 작업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44715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cs typeface="함초롬바탕" panose="02030604000101010101" pitchFamily="18" charset="-127"/>
                        </a:rPr>
                        <a:t>05:20</a:t>
                      </a: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함초롬바탕" panose="02030604000101010101" pitchFamily="18" charset="-127"/>
                        <a:ea typeface="함초롬바탕" panose="02030604000101010101" pitchFamily="18" charset="-127"/>
                        <a:cs typeface="함초롬바탕" panose="02030604000101010101" pitchFamily="18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관리동</a:t>
                      </a:r>
                      <a:r>
                        <a:rPr kumimoji="0" lang="ko-KR" altLang="en-US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 보일러 고압 밸브  확인 </a:t>
                      </a:r>
                      <a:r>
                        <a:rPr kumimoji="0" lang="en-US" altLang="ko-KR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(</a:t>
                      </a:r>
                      <a:r>
                        <a:rPr kumimoji="0" lang="ko-KR" altLang="en-US" sz="125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주공장</a:t>
                      </a:r>
                      <a:r>
                        <a:rPr kumimoji="0" lang="ko-KR" altLang="en-US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 스팀</a:t>
                      </a:r>
                      <a:r>
                        <a:rPr kumimoji="0" lang="en-US" altLang="ko-KR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)</a:t>
                      </a: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a가을소풍B" panose="0202060000000000000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44715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cs typeface="함초롬바탕" panose="02030604000101010101" pitchFamily="18" charset="-127"/>
                        </a:rPr>
                        <a:t>05:30</a:t>
                      </a: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함초롬바탕" panose="02030604000101010101" pitchFamily="18" charset="-127"/>
                        <a:ea typeface="함초롬바탕" panose="02030604000101010101" pitchFamily="18" charset="-127"/>
                        <a:cs typeface="함초롬바탕" panose="02030604000101010101" pitchFamily="18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주공장</a:t>
                      </a:r>
                      <a:r>
                        <a:rPr kumimoji="0" lang="ko-KR" altLang="en-US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 대차 밸브 확인 및 </a:t>
                      </a:r>
                      <a:r>
                        <a:rPr kumimoji="0" lang="ko-KR" altLang="en-US" sz="125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관리동</a:t>
                      </a:r>
                      <a:r>
                        <a:rPr kumimoji="0" lang="ko-KR" altLang="en-US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 보일러 가동</a:t>
                      </a: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a가을소풍B" panose="0202060000000000000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44715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함초롬바탕" panose="02030604000101010101" pitchFamily="18" charset="-127"/>
                          <a:ea typeface="함초롬바탕" panose="02030604000101010101" pitchFamily="18" charset="-127"/>
                          <a:cs typeface="함초롬바탕" panose="02030604000101010101" pitchFamily="18" charset="-127"/>
                        </a:rPr>
                        <a:t>07:30</a:t>
                      </a: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함초롬바탕" panose="02030604000101010101" pitchFamily="18" charset="-127"/>
                        <a:ea typeface="함초롬바탕" panose="02030604000101010101" pitchFamily="18" charset="-127"/>
                        <a:cs typeface="함초롬바탕" panose="02030604000101010101" pitchFamily="18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주공장</a:t>
                      </a:r>
                      <a:r>
                        <a:rPr kumimoji="0" lang="ko-KR" altLang="en-US" sz="12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a가을소풍B" panose="02020600000000000000"/>
                          <a:cs typeface="+mn-cs"/>
                        </a:rPr>
                        <a:t>  대차기 온도 확인 </a:t>
                      </a: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a가을소풍B" panose="0202060000000000000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기타 작업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620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876860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750461"/>
              </p:ext>
            </p:extLst>
          </p:nvPr>
        </p:nvGraphicFramePr>
        <p:xfrm>
          <a:off x="117402" y="2107196"/>
          <a:ext cx="6645498" cy="5995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15:00~16:00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수도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연수기 소금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및 일지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작성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&lt;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겨울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&gt;</a:t>
                      </a:r>
                      <a:r>
                        <a:rPr lang="ko-KR" altLang="en-US" sz="125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</a:t>
                      </a:r>
                      <a:r>
                        <a:rPr lang="ko-KR" altLang="en-US" sz="1250" b="1" kern="0" spc="0" baseline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블로우다운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6424359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618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월요일 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385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745742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656581"/>
              </p:ext>
            </p:extLst>
          </p:nvPr>
        </p:nvGraphicFramePr>
        <p:xfrm>
          <a:off x="117402" y="2107209"/>
          <a:ext cx="6645498" cy="6040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41197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야간 가동 구역 변경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운용 및 방재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458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월요일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340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가을소풍B" panose="02020600000000000000" pitchFamily="18" charset="-127"/>
                <a:ea typeface="a가을소풍B" panose="02020600000000000000" pitchFamily="18" charset="-127"/>
                <a:cs typeface="+mn-cs"/>
              </a:rPr>
              <a:t>슬기로운 </a:t>
            </a: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가을소풍B" panose="02020600000000000000" pitchFamily="18" charset="-127"/>
                <a:ea typeface="a가을소풍B" panose="02020600000000000000" pitchFamily="18" charset="-127"/>
                <a:cs typeface="+mn-cs"/>
              </a:rPr>
              <a:t>방재생활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가을소풍B" panose="02020600000000000000" pitchFamily="18" charset="-127"/>
              <a:ea typeface="a가을소풍B" panose="02020600000000000000" pitchFamily="18" charset="-127"/>
              <a:cs typeface="+mn-cs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49019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86826"/>
              </p:ext>
            </p:extLst>
          </p:nvPr>
        </p:nvGraphicFramePr>
        <p:xfrm>
          <a:off x="117402" y="2107196"/>
          <a:ext cx="6645498" cy="5960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15:00~16:00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수도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기록지교체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및 일지 작성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altLang="ko-KR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6424359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전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달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사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항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화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가을소풍B" panose="02020600000000000000" pitchFamily="18" charset="-127"/>
                <a:ea typeface="a가을소풍B" panose="02020600000000000000" pitchFamily="18" charset="-127"/>
                <a:cs typeface="+mn-cs"/>
              </a:rPr>
              <a:t>요일 주간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가을소풍B" panose="02020600000000000000" pitchFamily="18" charset="-127"/>
              <a:ea typeface="a가을소풍B" panose="02020600000000000000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52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161459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153416"/>
              </p:ext>
            </p:extLst>
          </p:nvPr>
        </p:nvGraphicFramePr>
        <p:xfrm>
          <a:off x="117402" y="2107209"/>
          <a:ext cx="6645498" cy="6040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41197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야간 가동 구역 변경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운용 및 방재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화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296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가을소풍B" panose="02020600000000000000" pitchFamily="18" charset="-127"/>
                <a:ea typeface="a가을소풍B" panose="02020600000000000000" pitchFamily="18" charset="-127"/>
                <a:cs typeface="+mn-cs"/>
              </a:rPr>
              <a:t>슬기로운 </a:t>
            </a: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가을소풍B" panose="02020600000000000000" pitchFamily="18" charset="-127"/>
                <a:ea typeface="a가을소풍B" panose="02020600000000000000" pitchFamily="18" charset="-127"/>
                <a:cs typeface="+mn-cs"/>
              </a:rPr>
              <a:t>방재생활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가을소풍B" panose="02020600000000000000" pitchFamily="18" charset="-127"/>
              <a:ea typeface="a가을소풍B" panose="02020600000000000000" pitchFamily="18" charset="-127"/>
              <a:cs typeface="+mn-cs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164485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29419"/>
              </p:ext>
            </p:extLst>
          </p:nvPr>
        </p:nvGraphicFramePr>
        <p:xfrm>
          <a:off x="117402" y="2107196"/>
          <a:ext cx="6645498" cy="5960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15:00~16:00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수도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err="1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블로우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다운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및 일지 작성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altLang="ko-KR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6424359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전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달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사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+mn-cs"/>
              </a:rPr>
              <a:t>항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에스코어 드림 5 Medium" panose="020B0503030302020204" pitchFamily="34" charset="-127"/>
              <a:ea typeface="에스코어 드림 5 Medium" panose="020B0503030302020204" pitchFamily="34" charset="-127"/>
              <a:cs typeface="+mn-cs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noProof="0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수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가을소풍B" panose="02020600000000000000" pitchFamily="18" charset="-127"/>
                <a:ea typeface="a가을소풍B" panose="02020600000000000000" pitchFamily="18" charset="-127"/>
                <a:cs typeface="+mn-cs"/>
              </a:rPr>
              <a:t>요일 주간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가을소풍B" panose="02020600000000000000" pitchFamily="18" charset="-127"/>
              <a:ea typeface="a가을소풍B" panose="02020600000000000000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10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980065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974765"/>
              </p:ext>
            </p:extLst>
          </p:nvPr>
        </p:nvGraphicFramePr>
        <p:xfrm>
          <a:off x="117402" y="2107209"/>
          <a:ext cx="6645498" cy="6040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41197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야간 가동 구역 변경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수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800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477747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026558"/>
              </p:ext>
            </p:extLst>
          </p:nvPr>
        </p:nvGraphicFramePr>
        <p:xfrm>
          <a:off x="117402" y="2107196"/>
          <a:ext cx="6645498" cy="5960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08:30~08:40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08:40~08:50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09:00~09:10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송출 점검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09:10~11:30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11:30~13:00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점심시간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15:00~16:00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검침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가스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수도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,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연수기 소금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및 일지 작성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16:30~18:00</a:t>
                      </a:r>
                      <a:endParaRPr lang="en-US" altLang="ko-KR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동절기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열교환기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가동 및 정지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17:00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가동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8159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17:30~17:40</a:t>
                      </a: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82086"/>
                  </a:ext>
                </a:extLst>
              </a:tr>
              <a:tr h="360871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077494"/>
                  </a:ext>
                </a:extLst>
              </a:tr>
              <a:tr h="36087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6424359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목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748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0850FF7-A4DA-48AC-BC0E-F28924E13E2C}"/>
              </a:ext>
            </a:extLst>
          </p:cNvPr>
          <p:cNvCxnSpPr>
            <a:cxnSpLocks/>
          </p:cNvCxnSpPr>
          <p:nvPr/>
        </p:nvCxnSpPr>
        <p:spPr>
          <a:xfrm>
            <a:off x="1855491" y="2005605"/>
            <a:ext cx="4885106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8355F4C-244F-4F18-B3BE-4943427279A4}"/>
              </a:ext>
            </a:extLst>
          </p:cNvPr>
          <p:cNvSpPr txBox="1"/>
          <p:nvPr/>
        </p:nvSpPr>
        <p:spPr>
          <a:xfrm>
            <a:off x="2087056" y="198612"/>
            <a:ext cx="272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슬기로운 </a:t>
            </a:r>
            <a:r>
              <a:rPr lang="ko-KR" altLang="en-US" sz="2400" b="1" dirty="0" err="1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방재생활</a:t>
            </a:r>
            <a:endParaRPr lang="ko-KR" altLang="en-US" sz="24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  <p:graphicFrame>
        <p:nvGraphicFramePr>
          <p:cNvPr id="7" name="표 7">
            <a:extLst>
              <a:ext uri="{FF2B5EF4-FFF2-40B4-BE49-F238E27FC236}">
                <a16:creationId xmlns:a16="http://schemas.microsoft.com/office/drawing/2014/main" id="{3BD072E2-9F9A-443E-B379-1C6FD6B0B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955450"/>
              </p:ext>
            </p:extLst>
          </p:nvPr>
        </p:nvGraphicFramePr>
        <p:xfrm>
          <a:off x="1136560" y="665639"/>
          <a:ext cx="4572000" cy="911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54430942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7446103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1150675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94032428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895861131"/>
                    </a:ext>
                  </a:extLst>
                </a:gridCol>
              </a:tblGrid>
              <a:tr h="911181"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근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 smtClean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무 </a:t>
                      </a:r>
                      <a:endParaRPr lang="ko-KR" altLang="en-US" sz="4400" b="1" kern="1200" dirty="0">
                        <a:solidFill>
                          <a:srgbClr val="0070C0"/>
                        </a:solidFill>
                        <a:latin typeface="a하얀구름" panose="02020600000000000000" pitchFamily="18" charset="-127"/>
                        <a:ea typeface="a하얀구름" panose="02020600000000000000" pitchFamily="18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계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획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4400" b="1" kern="1200" dirty="0">
                          <a:solidFill>
                            <a:srgbClr val="0070C0"/>
                          </a:solidFill>
                          <a:latin typeface="a하얀구름" panose="02020600000000000000" pitchFamily="18" charset="-127"/>
                          <a:ea typeface="a하얀구름" panose="02020600000000000000" pitchFamily="18" charset="-127"/>
                          <a:cs typeface="+mn-cs"/>
                        </a:rPr>
                        <a:t>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0527989"/>
                  </a:ext>
                </a:extLst>
              </a:tr>
            </a:tbl>
          </a:graphicData>
        </a:graphic>
      </p:graphicFrame>
      <p:sp>
        <p:nvSpPr>
          <p:cNvPr id="51" name="직사각형 50">
            <a:extLst>
              <a:ext uri="{FF2B5EF4-FFF2-40B4-BE49-F238E27FC236}">
                <a16:creationId xmlns:a16="http://schemas.microsoft.com/office/drawing/2014/main" id="{91375582-FD07-4EA7-95A0-BF33FA80F34D}"/>
              </a:ext>
            </a:extLst>
          </p:cNvPr>
          <p:cNvSpPr/>
          <p:nvPr/>
        </p:nvSpPr>
        <p:spPr>
          <a:xfrm>
            <a:off x="-6440" y="683"/>
            <a:ext cx="6858000" cy="140850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963F6B78-9A3F-46E3-8AF1-5BA9C2A8D4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57777"/>
              </p:ext>
            </p:extLst>
          </p:nvPr>
        </p:nvGraphicFramePr>
        <p:xfrm>
          <a:off x="117402" y="2107209"/>
          <a:ext cx="6645498" cy="6040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195">
                  <a:extLst>
                    <a:ext uri="{9D8B030D-6E8A-4147-A177-3AD203B41FA5}">
                      <a16:colId xmlns:a16="http://schemas.microsoft.com/office/drawing/2014/main" val="1304814393"/>
                    </a:ext>
                  </a:extLst>
                </a:gridCol>
                <a:gridCol w="3418287">
                  <a:extLst>
                    <a:ext uri="{9D8B030D-6E8A-4147-A177-3AD203B41FA5}">
                      <a16:colId xmlns:a16="http://schemas.microsoft.com/office/drawing/2014/main" val="4139166646"/>
                    </a:ext>
                  </a:extLst>
                </a:gridCol>
                <a:gridCol w="1854016">
                  <a:extLst>
                    <a:ext uri="{9D8B030D-6E8A-4147-A177-3AD203B41FA5}">
                      <a16:colId xmlns:a16="http://schemas.microsoft.com/office/drawing/2014/main" val="1057067066"/>
                    </a:ext>
                  </a:extLst>
                </a:gridCol>
              </a:tblGrid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계획</a:t>
                      </a: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013838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17:30~17:40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출근 및 인수인계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03405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17:40~17:50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4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층 사무실 음주측정 </a:t>
                      </a: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근무인원보고</a:t>
                      </a:r>
                      <a:endParaRPr lang="ko-KR" altLang="en-US" sz="125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520833"/>
                  </a:ext>
                </a:extLst>
              </a:tr>
              <a:tr h="41197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17:50~23:20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야간 가동 구역 변경</a:t>
                      </a:r>
                      <a:endParaRPr lang="en-US" altLang="ko-KR" sz="1250" b="1" kern="0" spc="0" dirty="0" smtClean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시설관리 운용 및 방재 감시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34109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19:00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공조기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3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호기 정지 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냉온수기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가동시</a:t>
                      </a:r>
                      <a:r>
                        <a:rPr lang="en-US" altLang="ko-KR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8119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23:20~23:30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-3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-3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및 냉온수기 정지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844276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교번 </a:t>
                      </a:r>
                      <a:r>
                        <a:rPr lang="ko-KR" alt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실시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(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홀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:1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 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/ 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짝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:2</a:t>
                      </a:r>
                      <a:r>
                        <a:rPr lang="ko-KR" altLang="en-US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호</a:t>
                      </a:r>
                      <a:r>
                        <a:rPr lang="en-US" altLang="ko-KR" sz="1250" b="1" kern="0" spc="0" baseline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)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4891801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00:11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일일 일보 생성 확인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36567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보일러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241052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07:30~08:00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관리동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및 </a:t>
                      </a:r>
                      <a:r>
                        <a:rPr lang="ko-KR" altLang="en-US" sz="125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검사고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 냉온수기 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160333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08:00~08:30</a:t>
                      </a:r>
                      <a:endParaRPr lang="en-US" sz="125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 smtClean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FCU </a:t>
                      </a: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가동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665647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방송 장비 점검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550229"/>
                  </a:ext>
                </a:extLst>
              </a:tr>
              <a:tr h="34185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함초롬바탕" panose="02030604000101010101" pitchFamily="18" charset="-127"/>
                        </a:rPr>
                        <a:t>08:30~08:40</a:t>
                      </a:r>
                      <a:endParaRPr 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5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a가을소풍B" panose="02020600000000000000"/>
                        </a:rPr>
                        <a:t>인수인계 </a:t>
                      </a:r>
                      <a:endParaRPr lang="ko-KR" altLang="en-US" sz="125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a가을소풍B" panose="02020600000000000000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939123"/>
                  </a:ext>
                </a:extLst>
              </a:tr>
              <a:tr h="31061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오늘 꼭 해야할 일 </a:t>
                      </a:r>
                      <a:endParaRPr kumimoji="0" lang="ko-KR" altLang="en-US" sz="125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5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에스코어 드림 5 Medium" panose="020B0503030302020204" pitchFamily="34" charset="-127"/>
                          <a:ea typeface="에스코어 드림 5 Medium" panose="020B0503030302020204" pitchFamily="34" charset="-127"/>
                          <a:cs typeface="+mn-cs"/>
                        </a:rPr>
                        <a:t>체크리스트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1320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1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93577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044592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664398"/>
                  </a:ext>
                </a:extLst>
              </a:tr>
              <a:tr h="3106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에스코어 드림 5 Medium" panose="020B0503030302020204" pitchFamily="34" charset="-127"/>
                        <a:ea typeface="에스코어 드림 5 Medium" panose="020B0503030302020204" pitchFamily="34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594074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91E5740B-F0DF-408A-925F-B9AFCCE0929C}"/>
              </a:ext>
            </a:extLst>
          </p:cNvPr>
          <p:cNvSpPr/>
          <p:nvPr/>
        </p:nvSpPr>
        <p:spPr>
          <a:xfrm>
            <a:off x="117402" y="8181078"/>
            <a:ext cx="449268" cy="1619745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전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사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r>
              <a:rPr lang="ko-KR" altLang="en-US" sz="1100" dirty="0" smtClean="0">
                <a:solidFill>
                  <a:schemeClr val="bg1"/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</a:rPr>
              <a:t>항</a:t>
            </a:r>
            <a:endParaRPr lang="en-US" altLang="ko-KR" sz="1100" dirty="0" smtClean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  <a:p>
            <a:pPr algn="ctr" defTabSz="685800" latinLnBrk="1">
              <a:defRPr/>
            </a:pPr>
            <a:endParaRPr lang="en-US" altLang="ko-KR" sz="1100" dirty="0">
              <a:solidFill>
                <a:schemeClr val="bg1"/>
              </a:solidFill>
              <a:latin typeface="에스코어 드림 5 Medium" panose="020B0503030302020204" pitchFamily="34" charset="-127"/>
              <a:ea typeface="에스코어 드림 5 Medium" panose="020B0503030302020204" pitchFamily="34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2A579DA-5CCD-4FA0-96B3-27DEA5205C28}"/>
              </a:ext>
            </a:extLst>
          </p:cNvPr>
          <p:cNvSpPr/>
          <p:nvPr/>
        </p:nvSpPr>
        <p:spPr>
          <a:xfrm>
            <a:off x="628916" y="8181078"/>
            <a:ext cx="6111681" cy="161974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B639EB-4EE9-4C43-AF2B-C09CC0825A37}"/>
              </a:ext>
            </a:extLst>
          </p:cNvPr>
          <p:cNvSpPr txBox="1"/>
          <p:nvPr/>
        </p:nvSpPr>
        <p:spPr>
          <a:xfrm>
            <a:off x="5191636" y="1704836"/>
            <a:ext cx="1255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목</a:t>
            </a:r>
            <a:r>
              <a:rPr lang="ko-KR" altLang="en-US" sz="1600" b="1" dirty="0" smtClean="0">
                <a:solidFill>
                  <a:srgbClr val="00B0F0"/>
                </a:solidFill>
                <a:latin typeface="a가을소풍B" panose="02020600000000000000" pitchFamily="18" charset="-127"/>
                <a:ea typeface="a가을소풍B" panose="02020600000000000000" pitchFamily="18" charset="-127"/>
              </a:rPr>
              <a:t>요일 야간</a:t>
            </a:r>
            <a:endParaRPr lang="ko-KR" altLang="en-US" sz="1600" b="1" dirty="0">
              <a:solidFill>
                <a:srgbClr val="00B0F0"/>
              </a:solidFill>
              <a:latin typeface="a가을소풍B" panose="02020600000000000000" pitchFamily="18" charset="-127"/>
              <a:ea typeface="a가을소풍B" panose="0202060000000000000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731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</TotalTime>
  <Words>1424</Words>
  <Application>Microsoft Office PowerPoint</Application>
  <PresentationFormat>A4 용지(210x297mm)</PresentationFormat>
  <Paragraphs>612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5" baseType="lpstr">
      <vt:lpstr>a가을소풍B</vt:lpstr>
      <vt:lpstr>a하얀구름</vt:lpstr>
      <vt:lpstr>맑은 고딕</vt:lpstr>
      <vt:lpstr>에스코어 드림 5 Medium</vt:lpstr>
      <vt:lpstr>함초롬바탕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Administrator</dc:creator>
  <cp:lastModifiedBy>인천교통공사</cp:lastModifiedBy>
  <cp:revision>43</cp:revision>
  <cp:lastPrinted>2025-06-26T04:21:25Z</cp:lastPrinted>
  <dcterms:created xsi:type="dcterms:W3CDTF">2021-07-02T00:23:05Z</dcterms:created>
  <dcterms:modified xsi:type="dcterms:W3CDTF">2025-06-27T00:28:31Z</dcterms:modified>
</cp:coreProperties>
</file>