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7615" r:id="rId2"/>
    <p:sldId id="7616" r:id="rId3"/>
    <p:sldId id="7617" r:id="rId4"/>
    <p:sldId id="7627" r:id="rId5"/>
    <p:sldId id="7628" r:id="rId6"/>
    <p:sldId id="7629" r:id="rId7"/>
    <p:sldId id="7630" r:id="rId8"/>
    <p:sldId id="7631" r:id="rId9"/>
    <p:sldId id="7632" r:id="rId10"/>
    <p:sldId id="7633" r:id="rId11"/>
    <p:sldId id="7634" r:id="rId12"/>
    <p:sldId id="7635" r:id="rId13"/>
    <p:sldId id="7636" r:id="rId14"/>
    <p:sldId id="7637" r:id="rId15"/>
    <p:sldId id="7626" r:id="rId16"/>
    <p:sldId id="7515" r:id="rId17"/>
    <p:sldId id="7516" r:id="rId18"/>
    <p:sldId id="7491" r:id="rId19"/>
    <p:sldId id="7638" r:id="rId20"/>
    <p:sldId id="7639" r:id="rId21"/>
    <p:sldId id="7640" r:id="rId22"/>
    <p:sldId id="7641" r:id="rId23"/>
    <p:sldId id="7642" r:id="rId24"/>
    <p:sldId id="7643" r:id="rId25"/>
    <p:sldId id="7644" r:id="rId26"/>
    <p:sldId id="7645" r:id="rId27"/>
    <p:sldId id="7646" r:id="rId28"/>
    <p:sldId id="7647" r:id="rId29"/>
    <p:sldId id="7648" r:id="rId30"/>
    <p:sldId id="7649" r:id="rId31"/>
    <p:sldId id="7650" r:id="rId32"/>
    <p:sldId id="7651" r:id="rId33"/>
    <p:sldId id="7652" r:id="rId34"/>
    <p:sldId id="7653" r:id="rId35"/>
    <p:sldId id="7654" r:id="rId36"/>
    <p:sldId id="7655" r:id="rId37"/>
    <p:sldId id="7656" r:id="rId38"/>
    <p:sldId id="7657" r:id="rId39"/>
    <p:sldId id="7658" r:id="rId40"/>
    <p:sldId id="7659" r:id="rId41"/>
    <p:sldId id="7660" r:id="rId42"/>
    <p:sldId id="7661" r:id="rId43"/>
    <p:sldId id="7662" r:id="rId44"/>
    <p:sldId id="7663" r:id="rId45"/>
    <p:sldId id="7664" r:id="rId46"/>
    <p:sldId id="7665" r:id="rId47"/>
    <p:sldId id="7666" r:id="rId48"/>
    <p:sldId id="7667" r:id="rId49"/>
    <p:sldId id="7668" r:id="rId50"/>
    <p:sldId id="7669" r:id="rId51"/>
    <p:sldId id="7670" r:id="rId52"/>
    <p:sldId id="7671" r:id="rId53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0033CC"/>
    <a:srgbClr val="3333CC"/>
    <a:srgbClr val="FF0000"/>
    <a:srgbClr val="FF9900"/>
    <a:srgbClr val="FFFF66"/>
    <a:srgbClr val="3333FF"/>
    <a:srgbClr val="000099"/>
    <a:srgbClr val="FFCCFF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25" autoAdjust="0"/>
    <p:restoredTop sz="94994" autoAdjust="0"/>
  </p:normalViewPr>
  <p:slideViewPr>
    <p:cSldViewPr>
      <p:cViewPr varScale="1">
        <p:scale>
          <a:sx n="105" d="100"/>
          <a:sy n="105" d="100"/>
        </p:scale>
        <p:origin x="1188" y="102"/>
      </p:cViewPr>
      <p:guideLst>
        <p:guide orient="horz" pos="2160"/>
        <p:guide pos="31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91E9-1502-457B-9D24-B179A6834DA1}" type="datetimeFigureOut">
              <a:rPr lang="ko-KR" altLang="en-US" smtClean="0"/>
              <a:pPr/>
              <a:t>2026-06-23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CD10B-9202-4EEA-99FC-1DFA0C076BF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52728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051D6-73D6-4D34-A11E-80AE8E2550E8}" type="datetimeFigureOut">
              <a:rPr lang="ko-KR" altLang="en-US" smtClean="0"/>
              <a:pPr/>
              <a:t>2026-06-23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392AB-5D96-4BA2-BE9D-DCBD1A7B908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1093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18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35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439738" y="806450"/>
            <a:ext cx="5807075" cy="401955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4A086-B06F-4757-94CA-21C635CC2678}" type="slidenum">
              <a:rPr lang="ko-KR" altLang="en-US" smtClean="0">
                <a:solidFill>
                  <a:prstClr val="black"/>
                </a:solidFill>
              </a:rPr>
              <a:pPr/>
              <a:t>52</a:t>
            </a:fld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52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95301" y="274674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59433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8521897" y="66675"/>
            <a:ext cx="1228637" cy="375381"/>
          </a:xfrm>
          <a:prstGeom prst="rect">
            <a:avLst/>
          </a:prstGeom>
          <a:solidFill>
            <a:srgbClr val="92D05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2" name="직선 연결선 1"/>
          <p:cNvCxnSpPr/>
          <p:nvPr userDrawn="1"/>
        </p:nvCxnSpPr>
        <p:spPr>
          <a:xfrm>
            <a:off x="272516" y="6540921"/>
            <a:ext cx="9360000" cy="0"/>
          </a:xfrm>
          <a:prstGeom prst="line">
            <a:avLst/>
          </a:prstGeom>
          <a:ln w="31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8487961" y="505960"/>
            <a:ext cx="503709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PEPS SOP No.  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" name="직사각형 5"/>
          <p:cNvSpPr/>
          <p:nvPr userDrawn="1"/>
        </p:nvSpPr>
        <p:spPr>
          <a:xfrm>
            <a:off x="213975" y="6582544"/>
            <a:ext cx="6225551" cy="18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ko-KR" altLang="en-US" sz="594" dirty="0">
                <a:solidFill>
                  <a:schemeClr val="bg1">
                    <a:lumMod val="50000"/>
                  </a:schemeClr>
                </a:solidFill>
              </a:rPr>
              <a:t>본SOP는 당사의 영업비밀, 고유기술자료, 노하우를 제외한 일반적인 사항(환경안전사항 등)만 있는 일반등급의 문서로써 삼성전자에 제공합니다.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624674" y="136132"/>
            <a:ext cx="1023082" cy="267789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63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㈜정준건업</a:t>
            </a:r>
          </a:p>
        </p:txBody>
      </p:sp>
      <p:sp>
        <p:nvSpPr>
          <p:cNvPr id="3" name="직사각형 2"/>
          <p:cNvSpPr/>
          <p:nvPr userDrawn="1"/>
        </p:nvSpPr>
        <p:spPr>
          <a:xfrm>
            <a:off x="213973" y="614404"/>
            <a:ext cx="7664352" cy="10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189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592530" y="158967"/>
            <a:ext cx="0" cy="35375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D8441630-4990-4CC3-B827-56B94E4CCE7E}"/>
              </a:ext>
            </a:extLst>
          </p:cNvPr>
          <p:cNvSpPr txBox="1"/>
          <p:nvPr userDrawn="1"/>
        </p:nvSpPr>
        <p:spPr>
          <a:xfrm>
            <a:off x="9308918" y="6612102"/>
            <a:ext cx="288907" cy="113772"/>
          </a:xfrm>
          <a:prstGeom prst="rect">
            <a:avLst/>
          </a:prstGeom>
          <a:noFill/>
        </p:spPr>
        <p:txBody>
          <a:bodyPr wrap="none" lIns="42250" tIns="21125" rIns="42250" bIns="21125" rtlCol="0" anchor="ctr" anchorCtr="0">
            <a:spAutoFit/>
          </a:bodyPr>
          <a:lstStyle/>
          <a:p>
            <a:pPr marL="0" marR="0" lvl="0" indent="0" algn="ctr" defTabSz="914173" rtl="0" eaLnBrk="1" fontAlgn="auto" latinLnBrk="1" hangingPunct="1">
              <a:lnSpc>
                <a:spcPct val="100000"/>
              </a:lnSpc>
              <a:spcBef>
                <a:spcPts val="1"/>
              </a:spcBef>
              <a:spcAft>
                <a:spcPts val="1"/>
              </a:spcAft>
              <a:buClrTx/>
              <a:buSzTx/>
              <a:buFontTx/>
              <a:buNone/>
              <a:tabLst/>
              <a:defRPr/>
            </a:pPr>
            <a:fld id="{A5EE0F10-BBD4-4C73-A890-880187DC71CA}" type="slidenum">
              <a:rPr kumimoji="0" lang="en-US" altLang="ko-KR" sz="462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pPr marL="0" marR="0" lvl="0" indent="0" algn="ctr" defTabSz="914173" rtl="0" eaLnBrk="1" fontAlgn="auto" latinLnBrk="1" hangingPunct="1">
                <a:lnSpc>
                  <a:spcPct val="100000"/>
                </a:lnSpc>
                <a:spcBef>
                  <a:spcPts val="1"/>
                </a:spcBef>
                <a:spcAft>
                  <a:spcPts val="1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altLang="ko-KR" sz="462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/ 46</a:t>
            </a:r>
            <a:endParaRPr kumimoji="0" lang="ko-KR" altLang="en-US" sz="462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9425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28066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2" y="-1"/>
            <a:ext cx="9906000" cy="703385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3153" y="693420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3">
            <a:extLst>
              <a:ext uri="{FF2B5EF4-FFF2-40B4-BE49-F238E27FC236}">
                <a16:creationId xmlns:a16="http://schemas.microsoft.com/office/drawing/2014/main" id="{B7E43C0C-6C9A-4C04-A3A0-83029294756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25192" y="6548399"/>
            <a:ext cx="694236" cy="276999"/>
          </a:xfrm>
          <a:prstGeom prst="rect">
            <a:avLst/>
          </a:prstGeom>
          <a:noFill/>
          <a:ln w="3175">
            <a:solidFill>
              <a:srgbClr val="FF0000"/>
            </a:solidFill>
            <a:miter lim="800000"/>
            <a:headEnd/>
            <a:tailEnd/>
          </a:ln>
        </p:spPr>
        <p:txBody>
          <a:bodyPr wrap="square" lIns="54000" rIns="54000" anchor="ctr">
            <a:spAutoFit/>
          </a:bodyPr>
          <a:lstStyle/>
          <a:p>
            <a:pPr algn="ctr">
              <a:defRPr/>
            </a:pPr>
            <a:r>
              <a:rPr lang="ko-KR" altLang="en-US" sz="1200" b="1" kern="1200" dirty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一 般</a:t>
            </a:r>
            <a:endParaRPr lang="ko-KR" altLang="en-US" sz="12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B53D6CB3-E17F-49C9-BDF4-F26F629C1BC7}"/>
              </a:ext>
            </a:extLst>
          </p:cNvPr>
          <p:cNvCxnSpPr/>
          <p:nvPr userDrawn="1"/>
        </p:nvCxnSpPr>
        <p:spPr>
          <a:xfrm>
            <a:off x="2" y="6500834"/>
            <a:ext cx="990600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35CC97D-8575-465D-81C9-2E944076DC22}"/>
              </a:ext>
            </a:extLst>
          </p:cNvPr>
          <p:cNvSpPr txBox="1"/>
          <p:nvPr userDrawn="1"/>
        </p:nvSpPr>
        <p:spPr>
          <a:xfrm>
            <a:off x="4106859" y="6563422"/>
            <a:ext cx="1692286" cy="219288"/>
          </a:xfrm>
          <a:prstGeom prst="rect">
            <a:avLst/>
          </a:prstGeom>
          <a:noFill/>
        </p:spPr>
        <p:txBody>
          <a:bodyPr wrap="none" lIns="91298" tIns="45649" rIns="91298" bIns="45649" rtlCol="0">
            <a:spAutoFit/>
          </a:bodyPr>
          <a:lstStyle/>
          <a:p>
            <a:pPr defTabSz="777779"/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환경안전이 경영의 제</a:t>
            </a:r>
            <a:r>
              <a:rPr lang="en-US" altLang="ko-KR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1</a:t>
            </a:r>
            <a:r>
              <a:rPr lang="ko-KR" altLang="en-US" sz="800">
                <a:gradFill>
                  <a:gsLst>
                    <a:gs pos="100000">
                      <a:prstClr val="black">
                        <a:lumMod val="50000"/>
                        <a:lumOff val="50000"/>
                      </a:prstClr>
                    </a:gs>
                    <a:gs pos="100000">
                      <a:srgbClr val="0070C0"/>
                    </a:gs>
                  </a:gsLst>
                  <a:lin ang="5400000" scaled="0"/>
                </a:gradFill>
              </a:rPr>
              <a:t>원칙이다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693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(A~G / 5~13)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725553"/>
              </p:ext>
            </p:extLst>
          </p:nvPr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(A~G / 5~13)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671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E21BF-D34A-E63B-9197-A59F815C4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8390CE2-ADF4-C5B9-A681-0F3647419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EFFC952-C365-DA83-2646-7DE737CE586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66E011B-E556-418C-ED52-F07BC84D774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8DC69F07-553F-5A88-A866-133934DED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6764432-7FE4-3F6F-BCDE-6FB5E71F9C3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114E18B-4AFD-A13A-A692-AADDB80755F5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3D8D818F-3AFC-5D21-2576-FD4AE0AF0078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160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26839-4EAD-E5A9-A853-1F92E2AE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5FF13E3-C475-2D75-08A4-DC8E3D2F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4406764E-51D6-7D53-5E13-6E46C2D3E41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9169F59D-FD6C-921C-DBA1-6BCAED060F9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89FA88A-335D-F551-7AF8-A065E9CBD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A5780CB-E6CB-418B-C8AD-CF1C9C16C1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AF9599-E4D8-F7CD-41B6-F91C1A50F17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47709EC-9D0F-0111-784B-8723701FCDB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20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AECD7-9350-13E5-B1F9-E9B1EB970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C073BDF4-708F-5D54-F402-F199C7F37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50F64E0-DEC8-04DB-D469-5718B894ADE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EAF43F98-0227-DD17-70A1-3E2600A5D52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3F85A61-7EC5-7455-BAF9-7C0D8A606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06EB28A-7634-B830-2CA2-D5DDF6F863F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937F6E2-63E3-5ECE-18BF-9B15BD6A687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52C776A-26DE-4198-2E28-0FA67441FC49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287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CD48E-EB6A-DE62-948E-188EA4852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8EB04CBE-F292-4015-6BF2-44CA10D83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D3BC77B-3BA8-0062-BDDA-90487F14CE76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7EB941F7-CB7B-E478-9686-9F775F77A6D9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7BD2807-A9AF-7EC6-0A1D-8251121A04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49A89D1-B08F-746A-9AB8-DEB20878CE7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78A2735-AC00-D067-2D82-6EDAF6B1E02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ECE2036-9E15-1CFB-AEE9-6D9E05C2C71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6668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77360-5088-63FF-87EB-7675F0BA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2F2D6792-F151-4933-ABF3-3BA48FA8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C970528-B812-E29A-7D50-2374F66003B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B8FE1E3-42E0-FDBA-6BF9-B059084928B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AFC78AE-C0C0-5315-BFC8-2C400168F0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A6152F6-01D4-EEA0-1F5C-6273BD07979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90CE7CC-E04E-FEC9-C52B-68E798151CF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89AC658-C9AD-11A2-0B99-21C9323D763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6637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9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977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    관계근로자 외 출입금지 조치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21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60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송재식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010-5213-2914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오면규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010-3003-7772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4029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96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308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곽병호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16L </a:t>
                      </a:r>
                      <a:r>
                        <a:rPr lang="ko-KR" altLang="en-US" sz="800" b="1">
                          <a:latin typeface="+mn-ea"/>
                          <a:ea typeface="+mn-ea"/>
                        </a:rPr>
                        <a:t>분석실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이지윤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010-2279-1719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최민규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김도한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010-5147-8987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16L</a:t>
            </a:r>
          </a:p>
        </p:txBody>
      </p:sp>
    </p:spTree>
    <p:extLst>
      <p:ext uri="{BB962C8B-B14F-4D97-AF65-F5344CB8AC3E}">
        <p14:creationId xmlns:p14="http://schemas.microsoft.com/office/powerpoint/2010/main" val="385720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5897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010-5391-8916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박세정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6998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693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67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693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 err="1">
                <a:solidFill>
                  <a:srgbClr val="FF0000"/>
                </a:solidFill>
              </a:rPr>
              <a:t>수성에폭시</a:t>
            </a:r>
            <a:r>
              <a:rPr lang="ko-KR" altLang="en-US" sz="1000" dirty="0">
                <a:solidFill>
                  <a:srgbClr val="FF0000"/>
                </a:solidFill>
              </a:rPr>
              <a:t>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9434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 도장 작업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 err="1"/>
                        <a:t>수성에폭시</a:t>
                      </a:r>
                      <a:r>
                        <a:rPr lang="ko-KR" altLang="en-US" sz="1000" b="0" baseline="0" dirty="0"/>
                        <a:t>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3615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858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743EE-40DD-236E-463A-D50256415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804B-BB0B-2FBB-FE55-5E00087D7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8647B5B-8801-6BE4-C7A6-F500F7A7F51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F45B287-EB9D-FDBA-2102-656BC6FC8D2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E161CF4-208E-9475-B13B-7A430B917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D5DD8F5-6977-4F2A-04D1-2C3802DEECE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04C73C7-A898-FCA6-C528-3A7DD3B01FB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5024C5-46F8-B447-4D06-769EC8E0737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384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F12FF-0C37-73DE-5D7B-08D504204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53A0FBE1-C793-DE37-D6F3-0A7066F2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18524187-CA6B-59EA-447A-3751D184E607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1AF049C-892E-3364-3422-73B5A526EF8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87DF867-9F57-7388-592D-A13F95A353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A438073-F0DB-A607-5CE3-C7B265CDCB8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AD772C7-B387-4A11-0689-44D06D36B779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384E512-7930-6946-7A20-9BC588CC26E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380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7DAC4-55D3-F52C-FF4D-DFA711648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0C980646-DB07-074E-1244-430939E88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8CC8DE97-F7F8-2AE8-288D-578D07C15EB4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C830B07-C20D-AAEA-DDFE-3760DC4DBFD3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365FAAA-C5AE-2BA9-52E4-0818E41A2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8EBC952-AE85-5430-101F-0FC16E7503ED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0496D46-1251-06C6-0B84-9413133E6B50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C82CC39-064A-76B9-0EC3-E10C7983EDDC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0C47C9E4-1A12-DCB4-1FDC-B85B3C158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437112"/>
            <a:ext cx="1886160" cy="68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599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DD3D1-FA70-E0F7-A253-C87BFD97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23CE81-4335-79D9-B5D5-BB007AF5B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A9620241-6BDF-6888-E468-F986CFC9362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5C2123-DA3E-7255-5E99-D49300C8867C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FBA1ADB6-63AB-A249-5440-A75D4C99F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DEBEC2B-64D4-4DC8-57B6-CA59C9A1B35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40969AE-97F6-D17A-6099-DD7583BDF8ED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3E7A81-8BB7-50AA-346A-D39CDC58365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341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9F04-B9CB-0A05-CB50-B67937B65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7BC56109-0A0D-51DD-4E21-EE5B7E48B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7AAAC0D2-4D18-FAF3-4421-EB9C828F982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995162-B581-3760-5A6E-1093A6644DB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1856D38-7277-F565-B2D9-5073298690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A99A5B6D-29C1-8C4B-C762-3A8EE85FB5B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0A5319-AF9F-8787-1881-5FF6D71548E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A991711-1EBB-3533-E421-1F13FC6EBE3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2222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292BD-9F1B-40E1-D90C-46A40A4EC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C0CDC41-040F-513E-B7D8-36E520466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0B5AAE0F-E6B3-65D5-3F28-84498D72B6B2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B8D321-96C0-FC53-9A98-62D06A85D3F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B73F21BA-A4AF-E2E5-AD9D-A25BB6D9E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8610AA49-C907-5B07-4BF8-C49A99CEECE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D48E7BB-1C5F-3289-D5F6-541E7E3411C1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72E4A198-7EFD-E4F3-120E-84E1A7D6888F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359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E21BF-D34A-E63B-9197-A59F815C4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8390CE2-ADF4-C5B9-A681-0F3647419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EFFC952-C365-DA83-2646-7DE737CE586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66E011B-E556-418C-ED52-F07BC84D774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8DC69F07-553F-5A88-A866-133934DED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6764432-7FE4-3F6F-BCDE-6FB5E71F9C3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114E18B-4AFD-A13A-A692-AADDB80755F5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3D8D818F-3AFC-5D21-2576-FD4AE0AF0078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5940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26839-4EAD-E5A9-A853-1F92E2AE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5FF13E3-C475-2D75-08A4-DC8E3D2F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4406764E-51D6-7D53-5E13-6E46C2D3E41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9169F59D-FD6C-921C-DBA1-6BCAED060F9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89FA88A-335D-F551-7AF8-A065E9CBD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A5780CB-E6CB-418B-C8AD-CF1C9C16C1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AF9599-E4D8-F7CD-41B6-F91C1A50F17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47709EC-9D0F-0111-784B-8723701FCDB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1317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AECD7-9350-13E5-B1F9-E9B1EB970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C073BDF4-708F-5D54-F402-F199C7F37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50F64E0-DEC8-04DB-D469-5718B894ADE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EAF43F98-0227-DD17-70A1-3E2600A5D52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3F85A61-7EC5-7455-BAF9-7C0D8A606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06EB28A-7634-B830-2CA2-D5DDF6F863F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937F6E2-63E3-5ECE-18BF-9B15BD6A687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52C776A-26DE-4198-2E28-0FA67441FC49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5397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5026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CD48E-EB6A-DE62-948E-188EA4852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8EB04CBE-F292-4015-6BF2-44CA10D83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D3BC77B-3BA8-0062-BDDA-90487F14CE76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7EB941F7-CB7B-E478-9686-9F775F77A6D9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7BD2807-A9AF-7EC6-0A1D-8251121A04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49A89D1-B08F-746A-9AB8-DEB20878CE7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78A2735-AC00-D067-2D82-6EDAF6B1E02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ECE2036-9E15-1CFB-AEE9-6D9E05C2C71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3904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77360-5088-63FF-87EB-7675F0BA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2F2D6792-F151-4933-ABF3-3BA48FA8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C970528-B812-E29A-7D50-2374F66003B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B8FE1E3-42E0-FDBA-6BF9-B059084928B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AFC78AE-C0C0-5315-BFC8-2C400168F0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A6152F6-01D4-EEA0-1F5C-6273BD07979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90CE7CC-E04E-FEC9-C52B-68E798151CF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89AC658-C9AD-11A2-0B99-21C9323D763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1298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9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977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    관계근로자 외 출입금지 조치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21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60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최민규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010-9883-8842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김민수 </a:t>
                      </a:r>
                      <a:r>
                        <a:rPr kumimoji="0" lang="en-US" altLang="ko-KR" sz="65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010-3269-7788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4029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96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13L 3F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김민수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5157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곽병호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16L </a:t>
                      </a:r>
                      <a:r>
                        <a:rPr lang="ko-KR" altLang="en-US" sz="800" b="1">
                          <a:latin typeface="+mn-ea"/>
                          <a:ea typeface="+mn-ea"/>
                        </a:rPr>
                        <a:t>분석실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이지윤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010-2279-1719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최민규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김민수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010-3269-7788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13L</a:t>
            </a:r>
          </a:p>
        </p:txBody>
      </p:sp>
    </p:spTree>
    <p:extLst>
      <p:ext uri="{BB962C8B-B14F-4D97-AF65-F5344CB8AC3E}">
        <p14:creationId xmlns:p14="http://schemas.microsoft.com/office/powerpoint/2010/main" val="3831809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02175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010-5391-8916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박세정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34549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6932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5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34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1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작업장소</a:t>
                      </a: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700" dirty="0">
                          <a:effectLst/>
                        </a:rPr>
                        <a:t>(A~L / 35~38)</a:t>
                      </a:r>
                      <a:endParaRPr lang="en-US" altLang="ko-KR" sz="7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내 통제 </a:t>
                      </a:r>
                      <a:endParaRPr kumimoji="0" lang="en-US" altLang="ko-KR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1-1-1.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동선확보 및 작업구역 설정하여 위험요소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방지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46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4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 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lang="ko-KR" altLang="en-US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작업계획 미수립으로 안전대책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누락 및 작업 차질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필수서류 미비로 인한 작업 지연 및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 점검 누락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지연</a:t>
                      </a:r>
                      <a:endParaRPr lang="en-US" altLang="ko-KR" sz="7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시공계획 등 작업계획 수립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 교육 전파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사내입문 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SETTI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내방등록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IWP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시설물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등록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관련 필수 서류 준비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SOP(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Check sheet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DRI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화기 작업 승인서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작업계획서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건설기계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중량물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비계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-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기타 작업에 맞는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"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환경안전가이드 체크 시트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”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2-2-1. TBM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2-3-2.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보호구 착용기준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700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127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1769EC1-D947-229C-CE49-988C0EFB4A1C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B49E375E-95FF-6F9A-73AA-6C0808ACE3E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466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/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F935A8B-9916-5CFA-F48F-9DEA494891B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상태 불량으로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2-7.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개인질병으로 인한 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전달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2-5-2.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위험관리 대책 공유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2-5-3.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주의사항 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 마크를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확인케이블 피복 상태를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2-7-1.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유소견자 약물복용 여부 확인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수시로 건강상태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A3F575-29F2-4C9B-9D0C-E43216370A12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7C336ECB-8EA3-47D5-A59D-75EA688B08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F683506-6845-471B-9853-723BB4495B3F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7F7A826-ED4B-9746-4F69-6366B5756EDB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601164F-CD88-FAA3-D867-31ED6F07EE61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9513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743EE-40DD-236E-463A-D50256415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804B-BB0B-2FBB-FE55-5E00087D7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8647B5B-8801-6BE4-C7A6-F500F7A7F51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F45B287-EB9D-FDBA-2102-656BC6FC8D2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E161CF4-208E-9475-B13B-7A430B917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D5DD8F5-6977-4F2A-04D1-2C3802DEECE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04C73C7-A898-FCA6-C528-3A7DD3B01FB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5024C5-46F8-B447-4D06-769EC8E0737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1445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F12FF-0C37-73DE-5D7B-08D504204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53A0FBE1-C793-DE37-D6F3-0A7066F2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18524187-CA6B-59EA-447A-3751D184E607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1AF049C-892E-3364-3422-73B5A526EF8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87DF867-9F57-7388-592D-A13F95A353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A438073-F0DB-A607-5CE3-C7B265CDCB8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AD772C7-B387-4A11-0689-44D06D36B779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384E512-7930-6946-7A20-9BC588CC26E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60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743EE-40DD-236E-463A-D50256415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BE2804B-BB0B-2FBB-FE55-5E00087D7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8647B5B-8801-6BE4-C7A6-F500F7A7F51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2-8.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미세먼지로 인한 호흡기 및 심혈 관계질환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2-9.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동절기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하절기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뇌심혈관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한랭질환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발병 위험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2-10.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배치전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특수검진 미실시로 직업성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질병이 발생할 위험을 확인하지 못한 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직업병 유발 물리적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화학적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유해인자에 노출되어 직업성 질병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2-8-1.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옥외작업 시 또는 옥외에서 이동 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급 방진마스크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(KF94)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 마스크 착용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2-9-1.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체감온도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기온에 따른 휴식시간 준수 등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개인건강관리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상호간 컨디션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취약근로자 밀착관리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2-10-1.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배치전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실시 및 특수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검진인증스티커를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안전모에 부착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대상 유해인자 물질 노출지역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출입 가능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특수검진 인증 스티커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미부착자 해당 구간 출입 불가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BF45B287-EB9D-FDBA-2102-656BC6FC8D28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E161CF4-208E-9475-B13B-7A430B9178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D5DD8F5-6977-4F2A-04D1-2C3802DEECE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04C73C7-A898-FCA6-C528-3A7DD3B01FB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5024C5-46F8-B447-4D06-769EC8E0737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4613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7DAC4-55D3-F52C-FF4D-DFA711648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0C980646-DB07-074E-1244-430939E88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8CC8DE97-F7F8-2AE8-288D-578D07C15EB4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C830B07-C20D-AAEA-DDFE-3760DC4DBFD3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365FAAA-C5AE-2BA9-52E4-0818E41A2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8EBC952-AE85-5430-101F-0FC16E7503ED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0496D46-1251-06C6-0B84-9413133E6B50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C82CC39-064A-76B9-0EC3-E10C7983EDDC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0C47C9E4-1A12-DCB4-1FDC-B85B3C158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437112"/>
            <a:ext cx="1886160" cy="68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7166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DD3D1-FA70-E0F7-A253-C87BFD97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23CE81-4335-79D9-B5D5-BB007AF5B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A9620241-6BDF-6888-E468-F986CFC9362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5C2123-DA3E-7255-5E99-D49300C8867C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FBA1ADB6-63AB-A249-5440-A75D4C99F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DEBEC2B-64D4-4DC8-57B6-CA59C9A1B35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40969AE-97F6-D17A-6099-DD7583BDF8ED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3E7A81-8BB7-50AA-346A-D39CDC58365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7194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9F04-B9CB-0A05-CB50-B67937B65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7BC56109-0A0D-51DD-4E21-EE5B7E48B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7AAAC0D2-4D18-FAF3-4421-EB9C828F982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995162-B581-3760-5A6E-1093A6644DB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1856D38-7277-F565-B2D9-5073298690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A99A5B6D-29C1-8C4B-C762-3A8EE85FB5B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0A5319-AF9F-8787-1881-5FF6D71548E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A991711-1EBB-3533-E421-1F13FC6EBE3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2076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292BD-9F1B-40E1-D90C-46A40A4EC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C0CDC41-040F-513E-B7D8-36E520466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0B5AAE0F-E6B3-65D5-3F28-84498D72B6B2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B8D321-96C0-FC53-9A98-62D06A85D3F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B73F21BA-A4AF-E2E5-AD9D-A25BB6D9E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8610AA49-C907-5B07-4BF8-C49A99CEECE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D48E7BB-1C5F-3289-D5F6-541E7E3411C1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72E4A198-7EFD-E4F3-120E-84E1A7D6888F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5856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E21BF-D34A-E63B-9197-A59F815C4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8390CE2-ADF4-C5B9-A681-0F3647419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EFFC952-C365-DA83-2646-7DE737CE586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유기화합물 유증기로 인한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자재 용기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단면부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7-2-1.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66E011B-E556-418C-ED52-F07BC84D774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8DC69F07-553F-5A88-A866-133934DED8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36764432-7FE4-3F6F-BCDE-6FB5E71F9C3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114E18B-4AFD-A13A-A692-AADDB80755F5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3D8D818F-3AFC-5D21-2576-FD4AE0AF0078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8228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126839-4EAD-E5A9-A853-1F92E2AE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F5FF13E3-C475-2D75-08A4-DC8E3D2F3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4406764E-51D6-7D53-5E13-6E46C2D3E41B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유해화학 물질 사용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접촉에 의한 질병 발생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끼여 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에폭시  뚜껑 개봉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엣지부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손 베임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로우팹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승하강시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추락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9-1-1.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필요 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제거 및 구획 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믹서기 사용 시 손잡이 양손 파지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 접촉 금지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발생시 작업구간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9-6-1.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안전계단사용 하여 추락 방지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9169F59D-FD6C-921C-DBA1-6BCAED060F9F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389FA88A-335D-F551-7AF8-A065E9CBDF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A5780CB-E6CB-418B-C8AD-CF1C9C16C192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DAF9599-E4D8-F7CD-41B6-F91C1A50F17A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47709EC-9D0F-0111-784B-8723701FCDB6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8697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AECD7-9350-13E5-B1F9-E9B1EB970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C073BDF4-708F-5D54-F402-F199C7F37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C50F64E0-DEC8-04DB-D469-5718B894ADEF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계획 외 작업 또는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변경점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시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재작업 등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임의작업으로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구간 작업 또는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소음으로 인한 청력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 미흡으로 인한 감전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 전달 시 작동으로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 및 베임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10-6.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파단으로 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10-7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움직임으로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작업중단 후 관리자와 협의하여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수시위험성 평가 후 작업 실시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또는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소음 발생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전선거치대를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사용하여 지면에서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2M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이격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전동공구는 전원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배터리 분리 후 전달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구획 설정 및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통제원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배치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용접부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이음부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등 파손유무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10-6-2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사용필증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실명제 부착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지주부재의 하단에는 미끄럼방지 장치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10-7-2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사다리 답단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작업발판에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미끄럼방지 테이프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EAF43F98-0227-DD17-70A1-3E2600A5D52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D3F85A61-7EC5-7455-BAF9-7C0D8A6068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06EB28A-7634-B830-2CA2-D5DDF6F863F7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937F6E2-63E3-5ECE-18BF-9B15BD6A687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B52C776A-26DE-4198-2E28-0FA67441FC49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314619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CD48E-EB6A-DE62-948E-188EA4852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8EB04CBE-F292-4015-6BF2-44CA10D83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BD3BC77B-3BA8-0062-BDDA-90487F14CE76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승강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중 접힘으로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10-9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10-10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우마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시 기술인 추락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비계 상부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말비계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사용시 전도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추락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코킹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마감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접촉에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의한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사용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손베임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10-8-1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접히거나 벌어지지 않도록 보조 부재 설치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6mm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와이어로프 사용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고정장치 체결 철저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10-9-1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양끝단부에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10cm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이격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인식대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낙상경보기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끝단부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작업금지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10-9-2 1m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 단독작업 가능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지주색상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녹색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1~1.2m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높이는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노랑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1.2m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사용금지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빨강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※ 1.2m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초과 사용 필요 시 사전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협의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10-10-1 1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인초과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경사로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계단 사용금지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10-11-1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사용시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합판이용하여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바닥 수평 유지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조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구간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말비계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상부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구조물에 안전고리 체결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11-1-1. MSDS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상 명시된 보호구 착용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11-2-1.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7EB941F7-CB7B-E478-9686-9F775F77A6D9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97BD2807-A9AF-7EC6-0A1D-8251121A04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E49A89D1-B08F-746A-9AB8-DEB20878CE7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78A2735-AC00-D067-2D82-6EDAF6B1E02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9ECE2036-9E15-1CFB-AEE9-6D9E05C2C71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5554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77360-5088-63FF-87EB-7675F0BA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2F2D6792-F151-4933-ABF3-3BA48FA83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3C970528-B812-E29A-7D50-2374F66003B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마무리 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 -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정리정돈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 잔여물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공도구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미정리로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인한 전도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12-2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적재 시 자재와 고임목 사이에 손가락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끼임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12-3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구획설정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미흡으로 인한 충돌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작업현장 자재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방치로 인한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안전 사고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임의 폐기로 인한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환경사고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배출 시 밀봉 불량으로 신체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접촉에 따른 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건강 상태 악화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부상위험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작업인원 보안위반 사고 발생위험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12-1-1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운반작업 완료 후 정리정돈 및 청소 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12-2-1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고임목 설치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양끝단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10cm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눈관리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및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손잡이 설치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12-3-1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핸드자키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보관시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구획 설정 하여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작업장 자재 정리정돈 실시 수공구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배터리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탈착후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12-5-1.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폐기물 처리 절차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자원순환센터 폐기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12-6-1.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밀봉 상태 확인 및 화학물질별 폐기기준 준수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12-7-1.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건강 여부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12-8-1.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출문전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보안상태 점검 확인 후 인원 확인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휴대폰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보안용지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/USB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도면 휴대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메모지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카메라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자재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·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공구류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반출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정보기기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핸드자키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B8FE1E3-42E0-FDBA-6BF9-B059084928B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AAFC78AE-C0C0-5315-BFC8-2C400168F0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CA6152F6-01D4-EEA0-1F5C-6273BD079790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90CE7CC-E04E-FEC9-C52B-68E798151CF2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289AC658-C9AD-11A2-0B99-21C9323D7635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0174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BD01F-EDF7-CF56-1717-095A7A4EB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14D8A146-26E2-E731-8CF9-8494EE43A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FDBC7E2C-36F6-4D01-748C-F0CDD17F59D1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44469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97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48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977">
                <a:tc rowSpan="4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□ </a:t>
                      </a:r>
                      <a:r>
                        <a:rPr lang="en-US" altLang="ko-KR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sz="800" b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면 위험</a:t>
                      </a:r>
                      <a:endParaRPr lang="en-US" altLang="ko-KR" sz="800" b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1.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바닥 간섭물로 인한 전도주의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바닥 간섭물로 인한 전도주의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65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기술인 충돌 위험</a:t>
                      </a:r>
                      <a:endParaRPr kumimoji="0" lang="en-US" altLang="ko-KR" sz="65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1-2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kumimoji="0" lang="en-US" altLang="ko-KR" sz="65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관계근로자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    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외 출입금지 조치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사전 위험요소 파악하여 근로자 전파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3-2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아웃트리거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전개 및 하부 지지 인원 배치 실시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en-US" altLang="ko-KR" sz="650" dirty="0">
                          <a:solidFill>
                            <a:srgbClr val="3333FF"/>
                          </a:solidFill>
                        </a:rPr>
                        <a:t>4-1 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구획설정 및 </a:t>
                      </a:r>
                      <a:r>
                        <a:rPr lang="ko-KR" altLang="en-US" sz="650" dirty="0" err="1">
                          <a:solidFill>
                            <a:srgbClr val="3333FF"/>
                          </a:solidFill>
                        </a:rPr>
                        <a:t>주변통제하여</a:t>
                      </a:r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</a:t>
                      </a:r>
                      <a:endParaRPr lang="en-US" altLang="ko-KR" sz="650" dirty="0">
                        <a:solidFill>
                          <a:srgbClr val="3333FF"/>
                        </a:solidFill>
                      </a:endParaRPr>
                    </a:p>
                    <a:p>
                      <a:r>
                        <a:rPr lang="ko-KR" altLang="en-US" sz="650" dirty="0">
                          <a:solidFill>
                            <a:srgbClr val="3333FF"/>
                          </a:solidFill>
                        </a:rPr>
                        <a:t>     관계근로자 외 출입금지 조치</a:t>
                      </a:r>
                      <a:endParaRPr lang="en-US" altLang="ko-KR" sz="650" baseline="0" dirty="0">
                        <a:solidFill>
                          <a:srgbClr val="3333FF"/>
                        </a:solidFill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A,B,C,D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977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1215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601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비상대응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발생 時 교육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훈련 미실시로 인한  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사고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긴급대피 상황 시 누락 인원 발생 위험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 중 재해 및 비상상황 발생 시 대응 미숙</a:t>
                      </a:r>
                      <a:endParaRPr kumimoji="0" lang="en-US" altLang="ko-KR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비상구대피로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비상집결지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AED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위치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아이바디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샤워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</a:t>
                      </a:r>
                      <a:endParaRPr kumimoji="0" lang="ko-KR" altLang="en-US" sz="65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비상연락망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화성소방대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031-208-1119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IRP(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화성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  031-208-3114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최민규 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: 010-9883-8842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삼성물산 </a:t>
                      </a: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김도한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: 010-5147-8987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65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전찬우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kumimoji="0" lang="ko-KR" altLang="en-US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정준건업</a:t>
                      </a:r>
                      <a:r>
                        <a:rPr kumimoji="0" lang="en-US" altLang="ko-KR" sz="65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</a:rPr>
                        <a:t>) : </a:t>
                      </a:r>
                      <a:r>
                        <a:rPr kumimoji="0" lang="en-US" altLang="ko-KR" sz="65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</a:p>
                  </a:txBody>
                  <a:tcPr marT="3600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455707"/>
                  </a:ext>
                </a:extLst>
              </a:tr>
              <a:tr h="4029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  <a:endParaRPr kumimoji="0" lang="ko-KR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96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D31C578C-0515-E2E8-1D30-356FBE6C499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5EC0895-3256-1C8D-1A72-4C1F6E095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FC324BCD-3C97-F4DC-9138-77AA066F99E5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84CB332-1B05-2243-A188-19FDD050B32E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 dirty="0">
                <a:solidFill>
                  <a:srgbClr val="FF0000"/>
                </a:solidFill>
              </a:rPr>
              <a:t>-KH_01099148 </a:t>
            </a:r>
            <a:r>
              <a:rPr lang="ko-KR" altLang="en-US" sz="1000" dirty="0">
                <a:solidFill>
                  <a:srgbClr val="FF0000"/>
                </a:solidFill>
              </a:rPr>
              <a:t>비닐페인트 도장 작업 도장 작업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B2CCD9C-A9B7-544C-A8D8-888DD5CB4BFA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비닐페인트 도장 작업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H1 EDS1L 1F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서경림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 dirty="0"/>
                        <a:t>비닐페인트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최민규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곽병호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김도한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97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F12FF-0C37-73DE-5D7B-08D504204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53A0FBE1-C793-DE37-D6F3-0A7066F2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18524187-CA6B-59EA-447A-3751D184E607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이동통로 및 작업구간 충돌 등 기타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 발생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알람 및 기타 장비접촉으로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구간 타 작업자 출입으로 인한 사고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2-14.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화재감기지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오작동 예방활동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이동통로 및 작업구간 충돌 위험 구간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보양 상태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2-12-1.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비산 먼지 및 화기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 확인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장비 근접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EMO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스위치 위치 확인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및 보양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2-13-1.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구간 구획 설정 및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통제원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배치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화재감지기 주변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(2m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시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비가동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신청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전 화재감지기 간섭사항 확인	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2-14-3.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배풍기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배기위치는 화재감지기가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없는 구역으로 배기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1AF049C-892E-3364-3422-73B5A526EF84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087DF867-9F57-7388-592D-A13F95A353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6A438073-F0DB-A607-5CE3-C7B265CDCB8B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AD772C7-B387-4A11-0689-44D06D36B779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4384E512-7930-6946-7A20-9BC588CC26E0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280036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43E1-7CF2-C12B-62F9-F9BAFC82E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ADBB01D2-FC87-68C4-0641-92C6EE7BBFA3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 발생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D8522C9-327D-63D4-C3A5-7A8219DA6B9A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sp>
        <p:nvSpPr>
          <p:cNvPr id="39" name="AutoShape 4">
            <a:extLst>
              <a:ext uri="{FF2B5EF4-FFF2-40B4-BE49-F238E27FC236}">
                <a16:creationId xmlns:a16="http://schemas.microsoft.com/office/drawing/2014/main" id="{8B6FBBDA-AE61-2303-6199-C505DB07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1773422"/>
            <a:ext cx="1328940" cy="285055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비상사태 발생</a:t>
            </a:r>
          </a:p>
        </p:txBody>
      </p:sp>
      <p:sp>
        <p:nvSpPr>
          <p:cNvPr id="42" name="Text Box 17">
            <a:extLst>
              <a:ext uri="{FF2B5EF4-FFF2-40B4-BE49-F238E27FC236}">
                <a16:creationId xmlns:a16="http://schemas.microsoft.com/office/drawing/2014/main" id="{3BB77E67-E902-BC90-41FE-F7FC4902E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60" y="2921177"/>
            <a:ext cx="435769" cy="367537"/>
          </a:xfrm>
          <a:prstGeom prst="rect">
            <a:avLst/>
          </a:prstGeom>
          <a:solidFill>
            <a:srgbClr val="FF99CC">
              <a:alpha val="29019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품질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3" name="Text Box 18">
            <a:extLst>
              <a:ext uri="{FF2B5EF4-FFF2-40B4-BE49-F238E27FC236}">
                <a16:creationId xmlns:a16="http://schemas.microsoft.com/office/drawing/2014/main" id="{FB16A1AC-EF52-7339-28D3-90C0392F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266" y="2921177"/>
            <a:ext cx="435769" cy="367537"/>
          </a:xfrm>
          <a:prstGeom prst="rect">
            <a:avLst/>
          </a:prstGeom>
          <a:solidFill>
            <a:srgbClr val="FF7C80">
              <a:alpha val="25882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인명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4" name="Text Box 19">
            <a:extLst>
              <a:ext uri="{FF2B5EF4-FFF2-40B4-BE49-F238E27FC236}">
                <a16:creationId xmlns:a16="http://schemas.microsoft.com/office/drawing/2014/main" id="{B423FF1C-D1A5-241E-8F5F-AE7EAAE6F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6572" y="2921177"/>
            <a:ext cx="435769" cy="367537"/>
          </a:xfrm>
          <a:prstGeom prst="rect">
            <a:avLst/>
          </a:prstGeom>
          <a:solidFill>
            <a:srgbClr val="FF99CC">
              <a:alpha val="25098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</a:t>
            </a: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사고</a:t>
            </a:r>
          </a:p>
        </p:txBody>
      </p:sp>
      <p:sp>
        <p:nvSpPr>
          <p:cNvPr id="45" name="Text Box 27">
            <a:extLst>
              <a:ext uri="{FF2B5EF4-FFF2-40B4-BE49-F238E27FC236}">
                <a16:creationId xmlns:a16="http://schemas.microsoft.com/office/drawing/2014/main" id="{967EE6B2-7678-9665-3C66-425A61C7D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8" y="3786077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부서장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913E964B-3029-6573-6206-07D35A769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2089" y="4557640"/>
            <a:ext cx="1092367" cy="229935"/>
          </a:xfrm>
          <a:prstGeom prst="rect">
            <a:avLst/>
          </a:prstGeom>
          <a:solidFill>
            <a:srgbClr val="99FFCC">
              <a:alpha val="30196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팀장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>
                <a:solidFill>
                  <a:srgbClr val="000000"/>
                </a:solidFill>
                <a:latin typeface="맑은 고딕" pitchFamily="50" charset="-127"/>
              </a:rPr>
              <a:t>센터장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47" name="AutoShape 33">
            <a:extLst>
              <a:ext uri="{FF2B5EF4-FFF2-40B4-BE49-F238E27FC236}">
                <a16:creationId xmlns:a16="http://schemas.microsoft.com/office/drawing/2014/main" id="{3D961D36-7895-29BB-EBCE-A62220076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093537"/>
            <a:ext cx="1328940" cy="313908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상황실 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총괄지휘</a:t>
            </a:r>
            <a:r>
              <a:rPr lang="en-US" altLang="ko-KR" sz="894" b="1" dirty="0">
                <a:solidFill>
                  <a:srgbClr val="800080"/>
                </a:solidFill>
                <a:latin typeface="맑은 고딕" pitchFamily="50" charset="-127"/>
              </a:rPr>
              <a:t>)</a:t>
            </a:r>
          </a:p>
        </p:txBody>
      </p:sp>
      <p:sp>
        <p:nvSpPr>
          <p:cNvPr id="48" name="Rectangle 35">
            <a:extLst>
              <a:ext uri="{FF2B5EF4-FFF2-40B4-BE49-F238E27FC236}">
                <a16:creationId xmlns:a16="http://schemas.microsoft.com/office/drawing/2014/main" id="{1F02995D-655B-734A-F7D0-31E8C1013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3729669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 조치 및 복구</a:t>
            </a:r>
          </a:p>
        </p:txBody>
      </p:sp>
      <p:sp>
        <p:nvSpPr>
          <p:cNvPr id="49" name="Rectangle 56">
            <a:extLst>
              <a:ext uri="{FF2B5EF4-FFF2-40B4-BE49-F238E27FC236}">
                <a16:creationId xmlns:a16="http://schemas.microsoft.com/office/drawing/2014/main" id="{96685407-E177-C6C2-99E4-630E3B94F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301070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  발생 원인 분석</a:t>
            </a:r>
          </a:p>
        </p:txBody>
      </p:sp>
      <p:sp>
        <p:nvSpPr>
          <p:cNvPr id="50" name="Rectangle 57">
            <a:extLst>
              <a:ext uri="{FF2B5EF4-FFF2-40B4-BE49-F238E27FC236}">
                <a16:creationId xmlns:a16="http://schemas.microsoft.com/office/drawing/2014/main" id="{095C88A5-0D78-FF74-9CD3-049AB7FDC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4872471"/>
            <a:ext cx="1328940" cy="312142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800080"/>
                </a:solidFill>
                <a:latin typeface="맑은 고딕" pitchFamily="50" charset="-127"/>
              </a:rPr>
              <a:t>재발방지대책 수립 보고 </a:t>
            </a:r>
          </a:p>
        </p:txBody>
      </p:sp>
      <p:sp>
        <p:nvSpPr>
          <p:cNvPr id="51" name="Text Box 53">
            <a:extLst>
              <a:ext uri="{FF2B5EF4-FFF2-40B4-BE49-F238E27FC236}">
                <a16:creationId xmlns:a16="http://schemas.microsoft.com/office/drawing/2014/main" id="{0B600AD1-EAD2-EFD8-2F2E-DBA526825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2810" y="4140095"/>
            <a:ext cx="842121" cy="367537"/>
          </a:xfrm>
          <a:prstGeom prst="rect">
            <a:avLst/>
          </a:prstGeom>
          <a:solidFill>
            <a:srgbClr val="CCFFCC">
              <a:alpha val="38823"/>
            </a:srgbClr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환경안전그룹</a:t>
            </a:r>
          </a:p>
        </p:txBody>
      </p:sp>
      <p:sp>
        <p:nvSpPr>
          <p:cNvPr id="52" name="Text Box 48">
            <a:extLst>
              <a:ext uri="{FF2B5EF4-FFF2-40B4-BE49-F238E27FC236}">
                <a16:creationId xmlns:a16="http://schemas.microsoft.com/office/drawing/2014/main" id="{4B12DD73-CEA2-CF75-A919-E5AE2BDA7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9822" y="1954972"/>
            <a:ext cx="1827539" cy="64274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FF"/>
                </a:solidFill>
                <a:latin typeface="맑은 고딕" pitchFamily="50" charset="-127"/>
              </a:rPr>
              <a:t>관리자</a:t>
            </a:r>
            <a:endParaRPr lang="en-US" altLang="ko-KR" sz="894" b="1" dirty="0">
              <a:solidFill>
                <a:srgbClr val="FF33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소방대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/IRP/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환경안전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/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공사담당자 </a:t>
            </a:r>
            <a:endParaRPr lang="en-US" altLang="ko-KR" sz="894" b="1" dirty="0">
              <a:solidFill>
                <a:srgbClr val="000000"/>
              </a:solidFill>
              <a:latin typeface="맑은 고딕" pitchFamily="50" charset="-127"/>
            </a:endParaRPr>
          </a:p>
          <a:p>
            <a:pPr algn="ctr" fontAlgn="base" latinLnBrk="0">
              <a:spcBef>
                <a:spcPct val="0"/>
              </a:spcBef>
              <a:spcAft>
                <a:spcPct val="0"/>
              </a:spcAft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 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[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신속 전파 보고 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]</a:t>
            </a:r>
            <a:endParaRPr lang="ko-KR" altLang="en-US" sz="894" b="1" dirty="0">
              <a:solidFill>
                <a:srgbClr val="000000"/>
              </a:solidFill>
              <a:latin typeface="맑은 고딕" pitchFamily="50" charset="-127"/>
            </a:endParaRPr>
          </a:p>
        </p:txBody>
      </p:sp>
      <p:sp>
        <p:nvSpPr>
          <p:cNvPr id="67" name="Rectangle 1">
            <a:extLst>
              <a:ext uri="{FF2B5EF4-FFF2-40B4-BE49-F238E27FC236}">
                <a16:creationId xmlns:a16="http://schemas.microsoft.com/office/drawing/2014/main" id="{FC79D188-08BB-0DA7-F8ED-23346D30E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760" y="1239509"/>
            <a:ext cx="2248409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1219" u="sng" dirty="0">
                <a:ln>
                  <a:solidFill>
                    <a:srgbClr val="4F81BD">
                      <a:lumMod val="60000"/>
                      <a:lumOff val="40000"/>
                    </a:srgbClr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 </a:t>
            </a: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비상사태 발생 즉시 통보</a:t>
            </a:r>
            <a:endParaRPr kumimoji="1" lang="ko-KR" altLang="en-US" sz="1219" u="sng" dirty="0">
              <a:ln>
                <a:solidFill>
                  <a:srgbClr val="00B0F0"/>
                </a:solidFill>
              </a:ln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sp>
        <p:nvSpPr>
          <p:cNvPr id="68" name="Rectangle 11">
            <a:extLst>
              <a:ext uri="{FF2B5EF4-FFF2-40B4-BE49-F238E27FC236}">
                <a16:creationId xmlns:a16="http://schemas.microsoft.com/office/drawing/2014/main" id="{01A0772C-6164-A1EE-858D-3CFAC7C2AF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68" y="2327225"/>
            <a:ext cx="1328940" cy="312527"/>
          </a:xfrm>
          <a:prstGeom prst="rect">
            <a:avLst/>
          </a:prstGeom>
          <a:solidFill>
            <a:srgbClr val="FFFFCC"/>
          </a:solidFill>
          <a:ln w="952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  신속상황보고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(</a:t>
            </a:r>
            <a:r>
              <a:rPr lang="ko-KR" altLang="en-US" sz="894" b="1" dirty="0">
                <a:solidFill>
                  <a:srgbClr val="000000"/>
                </a:solidFill>
                <a:latin typeface="맑은 고딕" pitchFamily="50" charset="-127"/>
              </a:rPr>
              <a:t>전파</a:t>
            </a:r>
            <a:r>
              <a:rPr lang="en-US" altLang="ko-KR" sz="894" b="1" dirty="0">
                <a:solidFill>
                  <a:srgbClr val="000000"/>
                </a:solidFill>
                <a:latin typeface="맑은 고딕" pitchFamily="50" charset="-127"/>
              </a:rPr>
              <a:t>)</a:t>
            </a:r>
          </a:p>
        </p:txBody>
      </p:sp>
      <p:cxnSp>
        <p:nvCxnSpPr>
          <p:cNvPr id="69" name="직선 화살표 연결선 68">
            <a:extLst>
              <a:ext uri="{FF2B5EF4-FFF2-40B4-BE49-F238E27FC236}">
                <a16:creationId xmlns:a16="http://schemas.microsoft.com/office/drawing/2014/main" id="{B7748A60-1A8B-C0CC-22AD-3ECC910638AF}"/>
              </a:ext>
            </a:extLst>
          </p:cNvPr>
          <p:cNvCxnSpPr>
            <a:stCxn id="39" idx="2"/>
          </p:cNvCxnSpPr>
          <p:nvPr/>
        </p:nvCxnSpPr>
        <p:spPr bwMode="auto">
          <a:xfrm>
            <a:off x="2056238" y="2058477"/>
            <a:ext cx="0" cy="211535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직선 화살표 연결선 69">
            <a:extLst>
              <a:ext uri="{FF2B5EF4-FFF2-40B4-BE49-F238E27FC236}">
                <a16:creationId xmlns:a16="http://schemas.microsoft.com/office/drawing/2014/main" id="{B44EFECE-DE81-E453-F1FC-1E8CD772F2F7}"/>
              </a:ext>
            </a:extLst>
          </p:cNvPr>
          <p:cNvCxnSpPr>
            <a:stCxn id="68" idx="2"/>
            <a:endCxn id="47" idx="0"/>
          </p:cNvCxnSpPr>
          <p:nvPr/>
        </p:nvCxnSpPr>
        <p:spPr bwMode="auto">
          <a:xfrm>
            <a:off x="2056238" y="2639751"/>
            <a:ext cx="0" cy="453786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>
            <a:extLst>
              <a:ext uri="{FF2B5EF4-FFF2-40B4-BE49-F238E27FC236}">
                <a16:creationId xmlns:a16="http://schemas.microsoft.com/office/drawing/2014/main" id="{31965218-ABDE-0134-8022-AF7EE1BD1BDC}"/>
              </a:ext>
            </a:extLst>
          </p:cNvPr>
          <p:cNvCxnSpPr>
            <a:stCxn id="47" idx="2"/>
            <a:endCxn id="48" idx="0"/>
          </p:cNvCxnSpPr>
          <p:nvPr/>
        </p:nvCxnSpPr>
        <p:spPr bwMode="auto">
          <a:xfrm>
            <a:off x="2056238" y="3407445"/>
            <a:ext cx="0" cy="322223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직선 화살표 연결선 71">
            <a:extLst>
              <a:ext uri="{FF2B5EF4-FFF2-40B4-BE49-F238E27FC236}">
                <a16:creationId xmlns:a16="http://schemas.microsoft.com/office/drawing/2014/main" id="{14BC51C6-09C6-F856-CE54-285446E8B725}"/>
              </a:ext>
            </a:extLst>
          </p:cNvPr>
          <p:cNvCxnSpPr>
            <a:stCxn id="48" idx="2"/>
            <a:endCxn id="49" idx="0"/>
          </p:cNvCxnSpPr>
          <p:nvPr/>
        </p:nvCxnSpPr>
        <p:spPr bwMode="auto">
          <a:xfrm>
            <a:off x="2056238" y="4041812"/>
            <a:ext cx="0" cy="25925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>
            <a:extLst>
              <a:ext uri="{FF2B5EF4-FFF2-40B4-BE49-F238E27FC236}">
                <a16:creationId xmlns:a16="http://schemas.microsoft.com/office/drawing/2014/main" id="{18B7D232-E343-BE6D-0C67-1011E632048E}"/>
              </a:ext>
            </a:extLst>
          </p:cNvPr>
          <p:cNvCxnSpPr>
            <a:stCxn id="49" idx="2"/>
            <a:endCxn id="50" idx="0"/>
          </p:cNvCxnSpPr>
          <p:nvPr/>
        </p:nvCxnSpPr>
        <p:spPr bwMode="auto">
          <a:xfrm>
            <a:off x="2056238" y="4613211"/>
            <a:ext cx="0" cy="259259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꺾인 연결선 121">
            <a:extLst>
              <a:ext uri="{FF2B5EF4-FFF2-40B4-BE49-F238E27FC236}">
                <a16:creationId xmlns:a16="http://schemas.microsoft.com/office/drawing/2014/main" id="{2126B985-F6BC-6BB8-9164-114FEC0BACB9}"/>
              </a:ext>
            </a:extLst>
          </p:cNvPr>
          <p:cNvCxnSpPr>
            <a:stCxn id="68" idx="3"/>
            <a:endCxn id="43" idx="0"/>
          </p:cNvCxnSpPr>
          <p:nvPr/>
        </p:nvCxnSpPr>
        <p:spPr bwMode="auto">
          <a:xfrm>
            <a:off x="2720708" y="2483489"/>
            <a:ext cx="898443" cy="43768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122">
            <a:extLst>
              <a:ext uri="{FF2B5EF4-FFF2-40B4-BE49-F238E27FC236}">
                <a16:creationId xmlns:a16="http://schemas.microsoft.com/office/drawing/2014/main" id="{25BC7767-197C-88D2-5EF3-C3C2E679C1D9}"/>
              </a:ext>
            </a:extLst>
          </p:cNvPr>
          <p:cNvCxnSpPr>
            <a:endCxn id="42" idx="0"/>
          </p:cNvCxnSpPr>
          <p:nvPr/>
        </p:nvCxnSpPr>
        <p:spPr bwMode="auto">
          <a:xfrm rot="10800000" flipV="1">
            <a:off x="3073846" y="2680727"/>
            <a:ext cx="544431" cy="240450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꺾인 연결선 123">
            <a:extLst>
              <a:ext uri="{FF2B5EF4-FFF2-40B4-BE49-F238E27FC236}">
                <a16:creationId xmlns:a16="http://schemas.microsoft.com/office/drawing/2014/main" id="{6C6448F8-3AF3-3AE5-094F-38F951F0AA02}"/>
              </a:ext>
            </a:extLst>
          </p:cNvPr>
          <p:cNvCxnSpPr>
            <a:endCxn id="44" idx="0"/>
          </p:cNvCxnSpPr>
          <p:nvPr/>
        </p:nvCxnSpPr>
        <p:spPr bwMode="auto">
          <a:xfrm>
            <a:off x="3577891" y="2680728"/>
            <a:ext cx="586566" cy="240449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꺾인 연결선 124">
            <a:extLst>
              <a:ext uri="{FF2B5EF4-FFF2-40B4-BE49-F238E27FC236}">
                <a16:creationId xmlns:a16="http://schemas.microsoft.com/office/drawing/2014/main" id="{0642859B-A8E6-6DEB-7609-F650FFC3CE74}"/>
              </a:ext>
            </a:extLst>
          </p:cNvPr>
          <p:cNvCxnSpPr>
            <a:stCxn id="42" idx="2"/>
            <a:endCxn id="45" idx="0"/>
          </p:cNvCxnSpPr>
          <p:nvPr/>
        </p:nvCxnSpPr>
        <p:spPr bwMode="auto">
          <a:xfrm rot="16200000" flipH="1">
            <a:off x="3097377" y="3265181"/>
            <a:ext cx="497363" cy="544427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125">
            <a:extLst>
              <a:ext uri="{FF2B5EF4-FFF2-40B4-BE49-F238E27FC236}">
                <a16:creationId xmlns:a16="http://schemas.microsoft.com/office/drawing/2014/main" id="{0A15A24A-0C55-774E-836C-8842A18EDD3C}"/>
              </a:ext>
            </a:extLst>
          </p:cNvPr>
          <p:cNvCxnSpPr>
            <a:stCxn id="43" idx="2"/>
            <a:endCxn id="45" idx="0"/>
          </p:cNvCxnSpPr>
          <p:nvPr/>
        </p:nvCxnSpPr>
        <p:spPr bwMode="auto">
          <a:xfrm rot="5400000">
            <a:off x="3370031" y="3536956"/>
            <a:ext cx="497363" cy="879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꺾인 연결선 126">
            <a:extLst>
              <a:ext uri="{FF2B5EF4-FFF2-40B4-BE49-F238E27FC236}">
                <a16:creationId xmlns:a16="http://schemas.microsoft.com/office/drawing/2014/main" id="{80F338C0-3E95-120C-ACB8-B760AC252202}"/>
              </a:ext>
            </a:extLst>
          </p:cNvPr>
          <p:cNvCxnSpPr>
            <a:stCxn id="44" idx="2"/>
            <a:endCxn id="45" idx="0"/>
          </p:cNvCxnSpPr>
          <p:nvPr/>
        </p:nvCxnSpPr>
        <p:spPr bwMode="auto">
          <a:xfrm rot="5400000">
            <a:off x="3642684" y="3264303"/>
            <a:ext cx="497363" cy="546185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30">
            <a:extLst>
              <a:ext uri="{FF2B5EF4-FFF2-40B4-BE49-F238E27FC236}">
                <a16:creationId xmlns:a16="http://schemas.microsoft.com/office/drawing/2014/main" id="{D54EC8BA-9D75-3718-A4AB-AA58C992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9962" y="3338768"/>
            <a:ext cx="636984" cy="229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fontAlgn="base" latinLnBrk="0">
              <a:spcBef>
                <a:spcPct val="0"/>
              </a:spcBef>
              <a:spcAft>
                <a:spcPct val="0"/>
              </a:spcAft>
              <a:buSzPct val="70000"/>
              <a:defRPr/>
            </a:pPr>
            <a:r>
              <a:rPr lang="ko-KR" altLang="en-US" sz="894" b="1" dirty="0">
                <a:solidFill>
                  <a:srgbClr val="0000CC"/>
                </a:solidFill>
                <a:latin typeface="맑은 고딕" pitchFamily="50" charset="-127"/>
              </a:rPr>
              <a:t>신속보고</a:t>
            </a:r>
          </a:p>
        </p:txBody>
      </p:sp>
      <p:cxnSp>
        <p:nvCxnSpPr>
          <p:cNvPr id="81" name="직선 화살표 연결선 80">
            <a:extLst>
              <a:ext uri="{FF2B5EF4-FFF2-40B4-BE49-F238E27FC236}">
                <a16:creationId xmlns:a16="http://schemas.microsoft.com/office/drawing/2014/main" id="{3D05ED3F-D9C2-3379-FD19-48E43B8DD903}"/>
              </a:ext>
            </a:extLst>
          </p:cNvPr>
          <p:cNvCxnSpPr>
            <a:stCxn id="45" idx="2"/>
            <a:endCxn id="46" idx="0"/>
          </p:cNvCxnSpPr>
          <p:nvPr/>
        </p:nvCxnSpPr>
        <p:spPr bwMode="auto">
          <a:xfrm>
            <a:off x="3618272" y="4016012"/>
            <a:ext cx="1" cy="541628"/>
          </a:xfrm>
          <a:prstGeom prst="straightConnector1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꺾인 연결선 129">
            <a:extLst>
              <a:ext uri="{FF2B5EF4-FFF2-40B4-BE49-F238E27FC236}">
                <a16:creationId xmlns:a16="http://schemas.microsoft.com/office/drawing/2014/main" id="{D303C3E9-87CE-2733-4F4C-CAEF39C2100A}"/>
              </a:ext>
            </a:extLst>
          </p:cNvPr>
          <p:cNvCxnSpPr>
            <a:stCxn id="45" idx="2"/>
            <a:endCxn id="51" idx="1"/>
          </p:cNvCxnSpPr>
          <p:nvPr/>
        </p:nvCxnSpPr>
        <p:spPr bwMode="auto">
          <a:xfrm rot="16200000" flipH="1">
            <a:off x="3526615" y="4107669"/>
            <a:ext cx="307852" cy="124538"/>
          </a:xfrm>
          <a:prstGeom prst="bentConnector2">
            <a:avLst/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꺾인 연결선 130">
            <a:extLst>
              <a:ext uri="{FF2B5EF4-FFF2-40B4-BE49-F238E27FC236}">
                <a16:creationId xmlns:a16="http://schemas.microsoft.com/office/drawing/2014/main" id="{D346B1E6-A86F-AFE1-5A95-8F5A24AD1E8F}"/>
              </a:ext>
            </a:extLst>
          </p:cNvPr>
          <p:cNvCxnSpPr>
            <a:stCxn id="45" idx="1"/>
            <a:endCxn id="84" idx="3"/>
          </p:cNvCxnSpPr>
          <p:nvPr/>
        </p:nvCxnSpPr>
        <p:spPr bwMode="auto">
          <a:xfrm rot="10800000">
            <a:off x="2056238" y="2847585"/>
            <a:ext cx="1015850" cy="1053461"/>
          </a:xfrm>
          <a:prstGeom prst="bentConnector3">
            <a:avLst>
              <a:gd name="adj1" fmla="val 50000"/>
            </a:avLst>
          </a:prstGeom>
          <a:noFill/>
          <a:ln w="31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CE098B0B-8287-DB7F-8AAD-F6DCE85FE2F9}"/>
              </a:ext>
            </a:extLst>
          </p:cNvPr>
          <p:cNvSpPr/>
          <p:nvPr/>
        </p:nvSpPr>
        <p:spPr bwMode="auto">
          <a:xfrm>
            <a:off x="1893633" y="2793174"/>
            <a:ext cx="162605" cy="10881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rtlCol="0" anchor="ctr"/>
          <a:lstStyle/>
          <a:p>
            <a:pPr algn="ctr" latinLnBrk="0"/>
            <a:endParaRPr lang="ko-KR" altLang="en-US" sz="813" dirty="0">
              <a:solidFill>
                <a:srgbClr val="000000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85" name="Rectangle 4">
            <a:extLst>
              <a:ext uri="{FF2B5EF4-FFF2-40B4-BE49-F238E27FC236}">
                <a16:creationId xmlns:a16="http://schemas.microsoft.com/office/drawing/2014/main" id="{991D17AA-01E7-9E02-D382-474F43FAD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6858" y="5055483"/>
            <a:ext cx="950441" cy="735177"/>
          </a:xfrm>
          <a:prstGeom prst="rect">
            <a:avLst/>
          </a:prstGeom>
          <a:solidFill>
            <a:srgbClr val="FFFF99"/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ko-KR" altLang="en-US" sz="65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사내</a:t>
            </a:r>
            <a:r>
              <a:rPr lang="en-US" altLang="ko-KR" sz="65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070-7034-1119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천안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041-559-1119</a:t>
            </a:r>
          </a:p>
          <a:p>
            <a:pPr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온양</a:t>
            </a: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] 041-540-7119</a:t>
            </a:r>
          </a:p>
          <a:p>
            <a:pPr>
              <a:defRPr/>
            </a:pPr>
            <a:endParaRPr lang="en-US" altLang="ko-KR" sz="65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id="{95A642C8-D3DD-D244-51CB-F9C35A9C0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725" y="5395407"/>
            <a:ext cx="950441" cy="3875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" algn="ctr">
            <a:solidFill>
              <a:schemeClr val="bg1">
                <a:lumMod val="6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IRP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신고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209-3114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 208-3114</a:t>
            </a:r>
          </a:p>
        </p:txBody>
      </p:sp>
      <p:cxnSp>
        <p:nvCxnSpPr>
          <p:cNvPr id="87" name="직선 연결선 86">
            <a:extLst>
              <a:ext uri="{FF2B5EF4-FFF2-40B4-BE49-F238E27FC236}">
                <a16:creationId xmlns:a16="http://schemas.microsoft.com/office/drawing/2014/main" id="{59F8196E-6D69-79C6-8D4A-82B87C56365B}"/>
              </a:ext>
            </a:extLst>
          </p:cNvPr>
          <p:cNvCxnSpPr/>
          <p:nvPr/>
        </p:nvCxnSpPr>
        <p:spPr>
          <a:xfrm>
            <a:off x="5183205" y="1205367"/>
            <a:ext cx="21431" cy="4689873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ctangle 1">
            <a:extLst>
              <a:ext uri="{FF2B5EF4-FFF2-40B4-BE49-F238E27FC236}">
                <a16:creationId xmlns:a16="http://schemas.microsoft.com/office/drawing/2014/main" id="{C7A3EB13-001C-2674-6616-76D2B575B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9059" y="1239509"/>
            <a:ext cx="1107282" cy="2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1219" u="sng" dirty="0">
                <a:ln>
                  <a:solidFill>
                    <a:srgbClr val="00B0F0"/>
                  </a:solidFill>
                </a:ln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  <a:cs typeface="바탕" pitchFamily="18" charset="-127"/>
              </a:rPr>
              <a:t>비상연락망</a:t>
            </a:r>
            <a:endParaRPr kumimoji="1" lang="ko-KR" altLang="en-US" sz="1219" u="sng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  <a:cs typeface="굴림" pitchFamily="50" charset="-127"/>
            </a:endParaRPr>
          </a:p>
        </p:txBody>
      </p:sp>
      <p:graphicFrame>
        <p:nvGraphicFramePr>
          <p:cNvPr id="89" name="표 88">
            <a:extLst>
              <a:ext uri="{FF2B5EF4-FFF2-40B4-BE49-F238E27FC236}">
                <a16:creationId xmlns:a16="http://schemas.microsoft.com/office/drawing/2014/main" id="{3D32A408-0818-BB6F-6D45-C224461490D5}"/>
              </a:ext>
            </a:extLst>
          </p:cNvPr>
          <p:cNvGraphicFramePr>
            <a:graphicFrameLocks noGrp="1"/>
          </p:cNvGraphicFramePr>
          <p:nvPr/>
        </p:nvGraphicFramePr>
        <p:xfrm>
          <a:off x="5752921" y="1656909"/>
          <a:ext cx="3547126" cy="4177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8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40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2995"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>
                          <a:solidFill>
                            <a:sysClr val="windowText" lastClr="000000"/>
                          </a:solidFill>
                          <a:latin typeface="+mn-ea"/>
                          <a:ea typeface="+mn-ea"/>
                        </a:rPr>
                        <a:t>비상 연락망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300" dirty="0">
                        <a:solidFill>
                          <a:sysClr val="windowText" lastClr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9152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구  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성명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연락처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삼성전자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13L, EDS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곽병호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>
                          <a:latin typeface="+mn-ea"/>
                          <a:ea typeface="+mn-ea"/>
                        </a:rPr>
                        <a:t> 010-5391-8916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16L </a:t>
                      </a:r>
                      <a:r>
                        <a:rPr lang="ko-KR" altLang="en-US" sz="800" b="1">
                          <a:latin typeface="+mn-ea"/>
                          <a:ea typeface="+mn-ea"/>
                        </a:rPr>
                        <a:t>분석실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이지윤 님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010-2279-1719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176204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>
                          <a:latin typeface="+mn-ea"/>
                          <a:ea typeface="+mn-ea"/>
                        </a:rPr>
                        <a:t>M1L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박세정 님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010-9422-4734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삼성물산</a:t>
                      </a:r>
                      <a:endParaRPr lang="en-US" altLang="ko-KR" sz="800" b="1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담당자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최민규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010-9883-8842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326">
                <a:tc>
                  <a:txBody>
                    <a:bodyPr/>
                    <a:lstStyle/>
                    <a:p>
                      <a:pPr algn="ctr" latinLnBrk="1"/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 marL="91455" marR="914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김도한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프로</a:t>
                      </a:r>
                      <a:endParaRPr lang="en-US" altLang="ko-KR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(010-5147-8987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326">
                <a:tc rowSpan="3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정준건업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소 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김성훈 소장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010-2989-7878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latin typeface="HY견고딕" panose="02030600000101010101" pitchFamily="18" charset="-127"/>
                        <a:ea typeface="HY견고딕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공 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전찬우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대리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010-2012-2630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532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latin typeface="+mn-ea"/>
                          <a:ea typeface="+mn-ea"/>
                        </a:rPr>
                        <a:t>안 전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kern="1200" dirty="0" err="1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방철주</a:t>
                      </a:r>
                      <a:r>
                        <a:rPr lang="ko-KR" altLang="en-US" sz="800" b="1" kern="1200" dirty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과장</a:t>
                      </a: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010-5644-9630</a:t>
                      </a:r>
                      <a:endParaRPr lang="ko-KR" altLang="en-US" sz="800" b="1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360414"/>
                  </a:ext>
                </a:extLst>
              </a:tr>
              <a:tr h="147271"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" dirty="0">
                        <a:latin typeface="+mn-ea"/>
                        <a:ea typeface="+mn-ea"/>
                      </a:endParaRPr>
                    </a:p>
                  </a:txBody>
                  <a:tcPr marL="74307" marR="74307" marT="37148" marB="3714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모서리가 둥근 직사각형 21">
            <a:extLst>
              <a:ext uri="{FF2B5EF4-FFF2-40B4-BE49-F238E27FC236}">
                <a16:creationId xmlns:a16="http://schemas.microsoft.com/office/drawing/2014/main" id="{CBF15239-8C24-C547-4D40-D3C7DBC9CDC0}"/>
              </a:ext>
            </a:extLst>
          </p:cNvPr>
          <p:cNvSpPr/>
          <p:nvPr/>
        </p:nvSpPr>
        <p:spPr>
          <a:xfrm>
            <a:off x="8265368" y="1824757"/>
            <a:ext cx="684149" cy="33948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625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EDS1L</a:t>
            </a:r>
            <a:endParaRPr lang="en-US" altLang="ko-KR" sz="1625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851932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>
            <a:extLst>
              <a:ext uri="{FF2B5EF4-FFF2-40B4-BE49-F238E27FC236}">
                <a16:creationId xmlns:a16="http://schemas.microsoft.com/office/drawing/2014/main" id="{728F72C3-9393-494D-954A-88055AD75ED9}"/>
              </a:ext>
            </a:extLst>
          </p:cNvPr>
          <p:cNvSpPr txBox="1"/>
          <p:nvPr/>
        </p:nvSpPr>
        <p:spPr>
          <a:xfrm>
            <a:off x="1493963" y="736238"/>
            <a:ext cx="6033324" cy="339553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defTabSz="602424" latinLnBrk="0">
              <a:defRPr/>
            </a:pP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비상 대응 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 (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가스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케미컬 누출</a:t>
            </a:r>
            <a:r>
              <a:rPr lang="en-US" altLang="ko-KR" sz="2113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113" b="1" kern="0" spc="-53" dirty="0">
              <a:ln>
                <a:solidFill>
                  <a:prstClr val="black">
                    <a:lumMod val="75000"/>
                    <a:lumOff val="25000"/>
                    <a:alpha val="0"/>
                  </a:prstClr>
                </a:solidFill>
              </a:ln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B22D734-76BB-47F6-8D59-346E022400EE}"/>
              </a:ext>
            </a:extLst>
          </p:cNvPr>
          <p:cNvSpPr txBox="1"/>
          <p:nvPr/>
        </p:nvSpPr>
        <p:spPr>
          <a:xfrm>
            <a:off x="1055005" y="736237"/>
            <a:ext cx="332756" cy="197398"/>
          </a:xfrm>
          <a:prstGeom prst="rect">
            <a:avLst/>
          </a:prstGeom>
          <a:noFill/>
        </p:spPr>
        <p:txBody>
          <a:bodyPr wrap="square" lIns="11883" tIns="7130" rIns="11883" bIns="7130" rtlCol="0">
            <a:spAutoFit/>
          </a:bodyPr>
          <a:lstStyle/>
          <a:p>
            <a:pPr algn="ctr" defTabSz="602424" latinLnBrk="0">
              <a:defRPr/>
            </a:pPr>
            <a:r>
              <a:rPr lang="ko-KR" altLang="en-US" sz="1189" b="1" kern="0" spc="-53" dirty="0">
                <a:ln>
                  <a:solidFill>
                    <a:prstClr val="black">
                      <a:lumMod val="75000"/>
                      <a:lumOff val="25000"/>
                      <a:alpha val="0"/>
                    </a:prstClr>
                  </a:solidFill>
                </a:ln>
                <a:solidFill>
                  <a:srgbClr val="00B05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별첨</a:t>
            </a:r>
          </a:p>
        </p:txBody>
      </p:sp>
      <p:cxnSp>
        <p:nvCxnSpPr>
          <p:cNvPr id="41" name="꺾인 연결선 2">
            <a:extLst>
              <a:ext uri="{FF2B5EF4-FFF2-40B4-BE49-F238E27FC236}">
                <a16:creationId xmlns:a16="http://schemas.microsoft.com/office/drawing/2014/main" id="{9BF369DE-41FA-4C76-987D-B0C6633E800F}"/>
              </a:ext>
            </a:extLst>
          </p:cNvPr>
          <p:cNvCxnSpPr/>
          <p:nvPr/>
        </p:nvCxnSpPr>
        <p:spPr>
          <a:xfrm flipV="1">
            <a:off x="5704979" y="4632426"/>
            <a:ext cx="824210" cy="585589"/>
          </a:xfrm>
          <a:prstGeom prst="bentConnector3">
            <a:avLst>
              <a:gd name="adj1" fmla="val 18104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>
            <a:extLst>
              <a:ext uri="{FF2B5EF4-FFF2-40B4-BE49-F238E27FC236}">
                <a16:creationId xmlns:a16="http://schemas.microsoft.com/office/drawing/2014/main" id="{9986FAF7-0FB8-4DA9-9F09-E0CC1543929E}"/>
              </a:ext>
            </a:extLst>
          </p:cNvPr>
          <p:cNvCxnSpPr/>
          <p:nvPr/>
        </p:nvCxnSpPr>
        <p:spPr>
          <a:xfrm flipV="1">
            <a:off x="5586315" y="3800475"/>
            <a:ext cx="1141511" cy="1290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그룹 10">
            <a:extLst>
              <a:ext uri="{FF2B5EF4-FFF2-40B4-BE49-F238E27FC236}">
                <a16:creationId xmlns:a16="http://schemas.microsoft.com/office/drawing/2014/main" id="{7B138A9A-049F-449E-A9B2-5EDF42992FB3}"/>
              </a:ext>
            </a:extLst>
          </p:cNvPr>
          <p:cNvGrpSpPr>
            <a:grpSpLocks/>
          </p:cNvGrpSpPr>
          <p:nvPr/>
        </p:nvGrpSpPr>
        <p:grpSpPr bwMode="auto">
          <a:xfrm>
            <a:off x="1403351" y="1788319"/>
            <a:ext cx="719733" cy="878384"/>
            <a:chOff x="539552" y="1338128"/>
            <a:chExt cx="817441" cy="1080120"/>
          </a:xfrm>
        </p:grpSpPr>
        <p:sp>
          <p:nvSpPr>
            <p:cNvPr id="55" name="Line 6">
              <a:extLst>
                <a:ext uri="{FF2B5EF4-FFF2-40B4-BE49-F238E27FC236}">
                  <a16:creationId xmlns:a16="http://schemas.microsoft.com/office/drawing/2014/main" id="{1A865CC2-9619-4E29-9EF5-70EC9C25D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412" y="1341300"/>
              <a:ext cx="8115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6" name="Line 6">
              <a:extLst>
                <a:ext uri="{FF2B5EF4-FFF2-40B4-BE49-F238E27FC236}">
                  <a16:creationId xmlns:a16="http://schemas.microsoft.com/office/drawing/2014/main" id="{6827EDB2-1BDE-42F1-88DD-5806DFD3A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9552" y="1338128"/>
              <a:ext cx="0" cy="10801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57" name="Line 6">
              <a:extLst>
                <a:ext uri="{FF2B5EF4-FFF2-40B4-BE49-F238E27FC236}">
                  <a16:creationId xmlns:a16="http://schemas.microsoft.com/office/drawing/2014/main" id="{47C9599C-4F43-4078-AC52-F63EA9E38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9552" y="2402387"/>
              <a:ext cx="562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58" name="Line 6">
            <a:extLst>
              <a:ext uri="{FF2B5EF4-FFF2-40B4-BE49-F238E27FC236}">
                <a16:creationId xmlns:a16="http://schemas.microsoft.com/office/drawing/2014/main" id="{86723615-2F2E-4057-941F-E5B032BCF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323" y="279697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9" name="Rectangle 11">
            <a:extLst>
              <a:ext uri="{FF2B5EF4-FFF2-40B4-BE49-F238E27FC236}">
                <a16:creationId xmlns:a16="http://schemas.microsoft.com/office/drawing/2014/main" id="{D39C9372-6D82-4846-998F-8E6F73B06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3570884"/>
            <a:ext cx="1719361" cy="461764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 신고 및 시설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공간 폐쇄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>
              <a:buSzPct val="70000"/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I  R  P 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 누출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</a:p>
          <a:p>
            <a:pPr>
              <a:buSzPct val="70000"/>
              <a:defRPr/>
            </a:pP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</a:t>
            </a: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:  </a:t>
            </a:r>
            <a:r>
              <a:rPr lang="ko-KR" altLang="en-US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화재 발생</a:t>
            </a:r>
            <a:endParaRPr lang="en-US" altLang="ko-KR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0" name="Line 58">
            <a:extLst>
              <a:ext uri="{FF2B5EF4-FFF2-40B4-BE49-F238E27FC236}">
                <a16:creationId xmlns:a16="http://schemas.microsoft.com/office/drawing/2014/main" id="{DFB97073-7EC4-48DC-9B59-BD4A803DD4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337482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61" name="Rectangle 7">
            <a:extLst>
              <a:ext uri="{FF2B5EF4-FFF2-40B4-BE49-F238E27FC236}">
                <a16:creationId xmlns:a16="http://schemas.microsoft.com/office/drawing/2014/main" id="{7B2D95FF-4C8B-4F04-9130-707443C4B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231" y="1322687"/>
            <a:ext cx="1839317" cy="17799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가스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케미컬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누출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및 화재 발견</a:t>
            </a:r>
          </a:p>
        </p:txBody>
      </p:sp>
      <p:sp>
        <p:nvSpPr>
          <p:cNvPr id="64" name="Line 58">
            <a:extLst>
              <a:ext uri="{FF2B5EF4-FFF2-40B4-BE49-F238E27FC236}">
                <a16:creationId xmlns:a16="http://schemas.microsoft.com/office/drawing/2014/main" id="{CF40B7B5-4E0D-4EB8-BA16-946706497F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4151" y="3156845"/>
            <a:ext cx="7739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0" name="Rectangle 11">
            <a:extLst>
              <a:ext uri="{FF2B5EF4-FFF2-40B4-BE49-F238E27FC236}">
                <a16:creationId xmlns:a16="http://schemas.microsoft.com/office/drawing/2014/main" id="{BB5ECBD1-270C-4F0F-BC8A-A011FA190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253211"/>
            <a:ext cx="1773535" cy="2476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응급조치 및 전문병원 이송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1" name="Line 58">
            <a:extLst>
              <a:ext uri="{FF2B5EF4-FFF2-40B4-BE49-F238E27FC236}">
                <a16:creationId xmlns:a16="http://schemas.microsoft.com/office/drawing/2014/main" id="{6EC67562-292B-4C64-AA25-B31DD433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040386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2" name="Rectangle 7">
            <a:extLst>
              <a:ext uri="{FF2B5EF4-FFF2-40B4-BE49-F238E27FC236}">
                <a16:creationId xmlns:a16="http://schemas.microsoft.com/office/drawing/2014/main" id="{4EB8E25E-172F-4CF8-BB47-A944E158C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1430" y="4736901"/>
            <a:ext cx="1720652" cy="14446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사고 조사 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환경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안전 팀</a:t>
            </a:r>
            <a:r>
              <a:rPr lang="en-US" altLang="ko-KR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3" name="Line 58">
            <a:extLst>
              <a:ext uri="{FF2B5EF4-FFF2-40B4-BE49-F238E27FC236}">
                <a16:creationId xmlns:a16="http://schemas.microsoft.com/office/drawing/2014/main" id="{26393761-52BF-4BE7-A9FF-6830E98A27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4525367"/>
            <a:ext cx="0" cy="17670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4" name="Line 58">
            <a:extLst>
              <a:ext uri="{FF2B5EF4-FFF2-40B4-BE49-F238E27FC236}">
                <a16:creationId xmlns:a16="http://schemas.microsoft.com/office/drawing/2014/main" id="{EA426845-3752-4D83-861E-14ED69AA0F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436" y="4903293"/>
            <a:ext cx="0" cy="1767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5" name="Rectangle 11">
            <a:extLst>
              <a:ext uri="{FF2B5EF4-FFF2-40B4-BE49-F238E27FC236}">
                <a16:creationId xmlns:a16="http://schemas.microsoft.com/office/drawing/2014/main" id="{DA69610E-C8AC-46C5-85B6-07BA4257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2325" y="1380728"/>
            <a:ext cx="1078309" cy="17541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SEC/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협력사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6" name="Rectangle 11">
            <a:extLst>
              <a:ext uri="{FF2B5EF4-FFF2-40B4-BE49-F238E27FC236}">
                <a16:creationId xmlns:a16="http://schemas.microsoft.com/office/drawing/2014/main" id="{D5A594D1-2526-4107-98DA-4F5CC7ED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126" y="1380728"/>
            <a:ext cx="696516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en-US" altLang="ko-KR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IRP/</a:t>
            </a: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7" name="Rectangle 11">
            <a:extLst>
              <a:ext uri="{FF2B5EF4-FFF2-40B4-BE49-F238E27FC236}">
                <a16:creationId xmlns:a16="http://schemas.microsoft.com/office/drawing/2014/main" id="{30526C38-AC05-45B8-831F-C3950B6FF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4846" y="1380728"/>
            <a:ext cx="697805" cy="175419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</a:t>
            </a:r>
            <a:endParaRPr lang="en-US" altLang="ko-KR" sz="813" dirty="0">
              <a:solidFill>
                <a:srgbClr val="0000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8" name="Line 58">
            <a:extLst>
              <a:ext uri="{FF2B5EF4-FFF2-40B4-BE49-F238E27FC236}">
                <a16:creationId xmlns:a16="http://schemas.microsoft.com/office/drawing/2014/main" id="{612B0C76-732C-4DEA-BD73-AA9A7427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4016" y="5185767"/>
            <a:ext cx="0" cy="40888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99" name="Rectangle 7">
            <a:extLst>
              <a:ext uri="{FF2B5EF4-FFF2-40B4-BE49-F238E27FC236}">
                <a16:creationId xmlns:a16="http://schemas.microsoft.com/office/drawing/2014/main" id="{7BAD0443-FFD8-467E-96A6-D163BF1C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0139" y="5613997"/>
            <a:ext cx="1719362" cy="215404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srgbClr val="000000"/>
                </a:solidFill>
                <a:latin typeface="맑은 고딕" panose="020F0502020204030204"/>
                <a:ea typeface="맑은 고딕" panose="020B0503020000020004" pitchFamily="50" charset="-127"/>
              </a:rPr>
              <a:t>복기 및 재발방지 대책 수립 </a:t>
            </a:r>
          </a:p>
        </p:txBody>
      </p:sp>
      <p:sp>
        <p:nvSpPr>
          <p:cNvPr id="100" name="AutoShape 33">
            <a:extLst>
              <a:ext uri="{FF2B5EF4-FFF2-40B4-BE49-F238E27FC236}">
                <a16:creationId xmlns:a16="http://schemas.microsoft.com/office/drawing/2014/main" id="{0D595E9F-BBF4-4961-ADA2-111DDEB0A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101" y="2501604"/>
            <a:ext cx="1770955" cy="296664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흡입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접촉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화상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B9F28C-7A11-42CB-957F-2CCC6ADF167D}"/>
              </a:ext>
            </a:extLst>
          </p:cNvPr>
          <p:cNvSpPr txBox="1"/>
          <p:nvPr/>
        </p:nvSpPr>
        <p:spPr>
          <a:xfrm>
            <a:off x="1599408" y="1615480"/>
            <a:ext cx="38050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861B7E75-0034-4CD4-A227-7298A82A7E72}"/>
              </a:ext>
            </a:extLst>
          </p:cNvPr>
          <p:cNvSpPr txBox="1"/>
          <p:nvPr/>
        </p:nvSpPr>
        <p:spPr>
          <a:xfrm>
            <a:off x="3621882" y="2482255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No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3" name="Line 6">
            <a:extLst>
              <a:ext uri="{FF2B5EF4-FFF2-40B4-BE49-F238E27FC236}">
                <a16:creationId xmlns:a16="http://schemas.microsoft.com/office/drawing/2014/main" id="{FFAE2BFB-F1C7-4228-8411-C22E71FDCF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117" y="2640906"/>
            <a:ext cx="0" cy="350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4" name="Rectangle 11">
            <a:extLst>
              <a:ext uri="{FF2B5EF4-FFF2-40B4-BE49-F238E27FC236}">
                <a16:creationId xmlns:a16="http://schemas.microsoft.com/office/drawing/2014/main" id="{31C68E46-8716-41B2-9E29-7704DCFC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679" y="2981426"/>
            <a:ext cx="1785144" cy="32246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현장 응급 조치 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아이샤워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전신 샤워등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05" name="Line 58">
            <a:extLst>
              <a:ext uri="{FF2B5EF4-FFF2-40B4-BE49-F238E27FC236}">
                <a16:creationId xmlns:a16="http://schemas.microsoft.com/office/drawing/2014/main" id="{2331AFB8-6D05-4FB9-8ADD-E8677A463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3937200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6" name="Line 58">
            <a:extLst>
              <a:ext uri="{FF2B5EF4-FFF2-40B4-BE49-F238E27FC236}">
                <a16:creationId xmlns:a16="http://schemas.microsoft.com/office/drawing/2014/main" id="{4B813CE2-D3CE-4D5D-9C61-153519AF1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4538267"/>
            <a:ext cx="0" cy="29279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7" name="Line 58">
            <a:extLst>
              <a:ext uri="{FF2B5EF4-FFF2-40B4-BE49-F238E27FC236}">
                <a16:creationId xmlns:a16="http://schemas.microsoft.com/office/drawing/2014/main" id="{EDDB36CD-299F-4D17-8397-93C2A7C86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3179" y="5064523"/>
            <a:ext cx="0" cy="4101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8" name="AutoShape 33">
            <a:extLst>
              <a:ext uri="{FF2B5EF4-FFF2-40B4-BE49-F238E27FC236}">
                <a16:creationId xmlns:a16="http://schemas.microsoft.com/office/drawing/2014/main" id="{DB9EB869-00E3-4DA7-8A2A-A94DC86F4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0592" y="1673524"/>
            <a:ext cx="1770956" cy="234752"/>
          </a:xfrm>
          <a:prstGeom prst="diamond">
            <a:avLst/>
          </a:prstGeom>
          <a:solidFill>
            <a:schemeClr val="bg1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공급장치인가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?</a:t>
            </a: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09" name="Rectangle 11">
            <a:extLst>
              <a:ext uri="{FF2B5EF4-FFF2-40B4-BE49-F238E27FC236}">
                <a16:creationId xmlns:a16="http://schemas.microsoft.com/office/drawing/2014/main" id="{55634E77-6F07-428B-B3D8-D64E30815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2969815"/>
            <a:ext cx="1719361" cy="4037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맑은 고딕" pitchFamily="50" charset="-127"/>
              </a:defRPr>
            </a:lvl9pPr>
          </a:lstStyle>
          <a:p>
            <a:pPr algn="ctr">
              <a:buSzPct val="70000"/>
            </a:pPr>
            <a:r>
              <a:rPr lang="ko-KR" altLang="en-US" sz="894" dirty="0">
                <a:solidFill>
                  <a:prstClr val="black"/>
                </a:solidFill>
                <a:latin typeface="맑은 고딕"/>
                <a:ea typeface="맑은 고딕"/>
              </a:rPr>
              <a:t>상황전파 및 대피</a:t>
            </a:r>
            <a:endParaRPr lang="en-US" altLang="ko-KR" sz="894" dirty="0">
              <a:solidFill>
                <a:prstClr val="black"/>
              </a:solidFill>
              <a:latin typeface="맑은 고딕"/>
              <a:ea typeface="맑은 고딕"/>
            </a:endParaRP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가스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,(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케미컬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)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누출이야</a:t>
            </a: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</a:p>
          <a:p>
            <a:pPr algn="ctr">
              <a:buSzPct val="70000"/>
            </a:pPr>
            <a:r>
              <a:rPr lang="en-US" altLang="ko-KR" sz="731" dirty="0">
                <a:solidFill>
                  <a:prstClr val="black"/>
                </a:solidFill>
                <a:latin typeface="맑은 고딕"/>
                <a:ea typeface="맑은 고딕"/>
              </a:rPr>
              <a:t>“000 </a:t>
            </a:r>
            <a:r>
              <a:rPr lang="ko-KR" altLang="en-US" sz="731" dirty="0">
                <a:solidFill>
                  <a:prstClr val="black"/>
                </a:solidFill>
                <a:latin typeface="맑은 고딕"/>
                <a:ea typeface="맑은 고딕"/>
              </a:rPr>
              <a:t>불이야</a:t>
            </a:r>
            <a:r>
              <a:rPr lang="en-US" altLang="ko-KR" sz="894" dirty="0">
                <a:solidFill>
                  <a:prstClr val="black"/>
                </a:solidFill>
                <a:latin typeface="맑은 고딕"/>
                <a:ea typeface="맑은 고딕"/>
              </a:rPr>
              <a:t>”</a:t>
            </a:r>
            <a:endParaRPr lang="ko-KR" altLang="en-US" sz="894" dirty="0">
              <a:solidFill>
                <a:prstClr val="black"/>
              </a:solidFill>
              <a:latin typeface="맑은 고딕"/>
              <a:ea typeface="맑은 고딕"/>
            </a:endParaRPr>
          </a:p>
        </p:txBody>
      </p:sp>
      <p:sp>
        <p:nvSpPr>
          <p:cNvPr id="110" name="Line 6">
            <a:extLst>
              <a:ext uri="{FF2B5EF4-FFF2-40B4-BE49-F238E27FC236}">
                <a16:creationId xmlns:a16="http://schemas.microsoft.com/office/drawing/2014/main" id="{0D3739FF-46F8-4F43-AA75-2F4E028D3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8976" y="1494236"/>
            <a:ext cx="0" cy="1779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1" name="Line 6">
            <a:extLst>
              <a:ext uri="{FF2B5EF4-FFF2-40B4-BE49-F238E27FC236}">
                <a16:creationId xmlns:a16="http://schemas.microsoft.com/office/drawing/2014/main" id="{CA0A29AB-9278-4A44-98DD-C383A47583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3164" y="1919883"/>
            <a:ext cx="0" cy="56237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2EE545EB-1EE0-4A4F-A29B-ABAE57802458}"/>
              </a:ext>
            </a:extLst>
          </p:cNvPr>
          <p:cNvSpPr txBox="1"/>
          <p:nvPr/>
        </p:nvSpPr>
        <p:spPr>
          <a:xfrm>
            <a:off x="2773165" y="2098828"/>
            <a:ext cx="1077020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3" name="Rectangle 11">
            <a:extLst>
              <a:ext uri="{FF2B5EF4-FFF2-40B4-BE49-F238E27FC236}">
                <a16:creationId xmlns:a16="http://schemas.microsoft.com/office/drawing/2014/main" id="{60F9D6C6-74A5-48FB-AAD3-370C8E075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3579912"/>
            <a:ext cx="1773535" cy="3650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소방대 신고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관리자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/</a:t>
            </a: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감독자</a:t>
            </a:r>
            <a:r>
              <a:rPr lang="en-US" altLang="ko-KR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14" name="Line 6">
            <a:extLst>
              <a:ext uri="{FF2B5EF4-FFF2-40B4-BE49-F238E27FC236}">
                <a16:creationId xmlns:a16="http://schemas.microsoft.com/office/drawing/2014/main" id="{25651204-8CD3-473C-AA6D-ED1CEDFFA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05115" y="2648645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A88CFC7-608B-4A38-A0FA-2321917DCDEC}"/>
              </a:ext>
            </a:extLst>
          </p:cNvPr>
          <p:cNvSpPr txBox="1"/>
          <p:nvPr/>
        </p:nvSpPr>
        <p:spPr>
          <a:xfrm>
            <a:off x="2806701" y="2767311"/>
            <a:ext cx="379214" cy="223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853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Yes</a:t>
            </a:r>
            <a:endParaRPr lang="ko-KR" altLang="en-US" sz="853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6" name="Rectangle 11">
            <a:extLst>
              <a:ext uri="{FF2B5EF4-FFF2-40B4-BE49-F238E27FC236}">
                <a16:creationId xmlns:a16="http://schemas.microsoft.com/office/drawing/2014/main" id="{9A4653A4-E38E-41D8-841F-F18EAD912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520" y="4854279"/>
            <a:ext cx="1773535" cy="2708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환자인계 및 회사 복귀</a:t>
            </a:r>
            <a:endParaRPr lang="en-US" altLang="ko-KR" sz="894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7" name="Rectangle 7">
            <a:extLst>
              <a:ext uri="{FF2B5EF4-FFF2-40B4-BE49-F238E27FC236}">
                <a16:creationId xmlns:a16="http://schemas.microsoft.com/office/drawing/2014/main" id="{C9038B45-B69A-49D7-9521-0905FC9E4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6590" y="5081290"/>
            <a:ext cx="1720652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신고 및 통보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관공서 신고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필요 시 지역주민통보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18" name="Rectangle 7">
            <a:extLst>
              <a:ext uri="{FF2B5EF4-FFF2-40B4-BE49-F238E27FC236}">
                <a16:creationId xmlns:a16="http://schemas.microsoft.com/office/drawing/2014/main" id="{2DF4DDE2-7207-49C5-B627-2BDA3323E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851" y="4235153"/>
            <a:ext cx="1719361" cy="277316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13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현장복구</a:t>
            </a:r>
            <a:endParaRPr lang="en-US" altLang="ko-KR" sz="813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>
              <a:buSzPct val="70000"/>
              <a:defRPr/>
            </a:pP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가스 배출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케미컬 중화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, </a:t>
            </a:r>
            <a:r>
              <a:rPr lang="ko-KR" altLang="en-US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화재진압</a:t>
            </a:r>
            <a:r>
              <a:rPr lang="en-US" altLang="ko-KR" sz="650" dirty="0">
                <a:solidFill>
                  <a:prstClr val="white">
                    <a:lumMod val="75000"/>
                  </a:prstClr>
                </a:solidFill>
                <a:latin typeface="맑은 고딕" panose="020F0502020204030204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prstClr val="white">
                  <a:lumMod val="75000"/>
                </a:prstClr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aphicFrame>
        <p:nvGraphicFramePr>
          <p:cNvPr id="119" name="표 118">
            <a:extLst>
              <a:ext uri="{FF2B5EF4-FFF2-40B4-BE49-F238E27FC236}">
                <a16:creationId xmlns:a16="http://schemas.microsoft.com/office/drawing/2014/main" id="{E87BFF3B-19E7-4DEC-ABAC-6DD3AD4DC5E0}"/>
              </a:ext>
            </a:extLst>
          </p:cNvPr>
          <p:cNvGraphicFramePr>
            <a:graphicFrameLocks noGrp="1"/>
          </p:cNvGraphicFramePr>
          <p:nvPr/>
        </p:nvGraphicFramePr>
        <p:xfrm>
          <a:off x="6030020" y="4268689"/>
          <a:ext cx="2218531" cy="985327"/>
        </p:xfrm>
        <a:graphic>
          <a:graphicData uri="http://schemas.openxmlformats.org/drawingml/2006/table">
            <a:tbl>
              <a:tblPr/>
              <a:tblGrid>
                <a:gridCol w="77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4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사고구분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신고기관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담당자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606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화재</a:t>
                      </a: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/</a:t>
                      </a: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소방서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가스안전공사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방재그룹장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고용노동부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안전보건그룹장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환경그룹장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687"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인사 사고</a:t>
                      </a:r>
                      <a:endParaRPr kumimoji="0" lang="ko-KR" altLang="ko-KR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경찰서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latinLnBrk="1">
                        <a:spcBef>
                          <a:spcPct val="20000"/>
                        </a:spcBef>
                        <a:buFont typeface="Arial" pitchFamily="34" charset="0"/>
                        <a:defRPr kumimoji="1" sz="28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1pPr>
                      <a:lvl2pPr marL="742950" indent="-285750" latinLnBrk="1">
                        <a:spcBef>
                          <a:spcPct val="20000"/>
                        </a:spcBef>
                        <a:buFont typeface="Arial" pitchFamily="34" charset="0"/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2pPr>
                      <a:lvl3pPr marL="11430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 sz="20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3pPr>
                      <a:lvl4pPr marL="16002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4pPr>
                      <a:lvl5pPr marL="2057400" indent="-228600" latinLnBrk="1">
                        <a:spcBef>
                          <a:spcPct val="20000"/>
                        </a:spcBef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 kumimoji="1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굴림" pitchFamily="50" charset="-127"/>
                          <a:ea typeface="굴림" pitchFamily="50" charset="-127"/>
                          <a:cs typeface="맑은 고딕" pitchFamily="50" charset="-127"/>
                        </a:rPr>
                        <a:t>단지총괄 인사팀</a:t>
                      </a:r>
                      <a:endParaRPr kumimoji="0" lang="ko-KR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맑은 고딕" pitchFamily="50" charset="-127"/>
                        <a:ea typeface="굴림" pitchFamily="50" charset="-127"/>
                        <a:cs typeface="Times New Roman" pitchFamily="18" charset="0"/>
                      </a:endParaRPr>
                    </a:p>
                  </a:txBody>
                  <a:tcPr marL="33536" marR="33536" marT="30956" marB="30956" anchor="ctr" horzOverflow="overflow">
                    <a:lnL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Line 6">
            <a:extLst>
              <a:ext uri="{FF2B5EF4-FFF2-40B4-BE49-F238E27FC236}">
                <a16:creationId xmlns:a16="http://schemas.microsoft.com/office/drawing/2014/main" id="{68C339E8-2561-4081-85AC-AB65FC76F2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70" y="5731372"/>
            <a:ext cx="1204714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1" name="Line 58">
            <a:extLst>
              <a:ext uri="{FF2B5EF4-FFF2-40B4-BE49-F238E27FC236}">
                <a16:creationId xmlns:a16="http://schemas.microsoft.com/office/drawing/2014/main" id="{D51226E9-3FBF-4EFB-BBC6-A788B6D00A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34469" y="5613997"/>
            <a:ext cx="0" cy="1173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2" name="Rectangle 11">
            <a:extLst>
              <a:ext uri="{FF2B5EF4-FFF2-40B4-BE49-F238E27FC236}">
                <a16:creationId xmlns:a16="http://schemas.microsoft.com/office/drawing/2014/main" id="{A4B351B4-9BB8-4561-A15D-02FF8EB2C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6389" y="5474693"/>
            <a:ext cx="1769666" cy="183158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SzPct val="70000"/>
              <a:defRPr/>
            </a:pPr>
            <a:r>
              <a:rPr lang="ko-KR" altLang="en-US" sz="894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치료 완료 및 회사 복귀</a:t>
            </a:r>
            <a:endParaRPr lang="en-US" altLang="ko-KR" sz="894" dirty="0">
              <a:solidFill>
                <a:prstClr val="black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3" name="직사각형 122">
            <a:extLst>
              <a:ext uri="{FF2B5EF4-FFF2-40B4-BE49-F238E27FC236}">
                <a16:creationId xmlns:a16="http://schemas.microsoft.com/office/drawing/2014/main" id="{E8A68565-AFA8-451E-8113-9EE636520D35}"/>
              </a:ext>
            </a:extLst>
          </p:cNvPr>
          <p:cNvSpPr/>
          <p:nvPr/>
        </p:nvSpPr>
        <p:spPr>
          <a:xfrm>
            <a:off x="1811082" y="4128742"/>
            <a:ext cx="6583363" cy="1287264"/>
          </a:xfrm>
          <a:prstGeom prst="rect">
            <a:avLst/>
          </a:prstGeom>
          <a:noFill/>
          <a:ln w="19050">
            <a:solidFill>
              <a:srgbClr val="0000CC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altLang="ko-KR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G-EHS </a:t>
            </a:r>
            <a:r>
              <a:rPr lang="ko-KR" altLang="en-US" sz="2600" b="1" dirty="0">
                <a:solidFill>
                  <a:srgbClr val="0000CC"/>
                </a:solidFill>
                <a:latin typeface="맑은 고딕" panose="020F0502020204030204"/>
                <a:ea typeface="맑은 고딕" panose="020B0503020000020004" pitchFamily="50" charset="-127"/>
              </a:rPr>
              <a:t>유관부서 기준을 따른다</a:t>
            </a:r>
            <a:endParaRPr lang="en-US" altLang="ko-KR" sz="2600" b="1" dirty="0">
              <a:solidFill>
                <a:srgbClr val="0000CC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D2E33A7-FBB7-4316-9E9A-FA15A1B983EA}"/>
              </a:ext>
            </a:extLst>
          </p:cNvPr>
          <p:cNvSpPr txBox="1"/>
          <p:nvPr/>
        </p:nvSpPr>
        <p:spPr>
          <a:xfrm>
            <a:off x="6030020" y="2902441"/>
            <a:ext cx="2364425" cy="121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I  R  P : 93114(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  <a:b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13114(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3114(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소방대 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기흥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81119(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11119(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7119(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), 1119(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CCR/CCSS/S-GAS 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K1: 97613/00053/98755   K2: 96941/91210/91574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H1: 85091/81950/85216   H2: 85762/53312/85258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H3: 84876/79580/79578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46710/48736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온양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6331  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천안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0337</a:t>
            </a:r>
          </a:p>
          <a:p>
            <a:pPr>
              <a:defRPr/>
            </a:pP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K2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92353 , H2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55366, </a:t>
            </a:r>
            <a:r>
              <a:rPr lang="ko-KR" altLang="en-US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평택그린</a:t>
            </a:r>
            <a:r>
              <a:rPr lang="en-US" altLang="ko-KR" sz="73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40961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AA9FDE0-2E6E-4B74-A7ED-46763825975B}"/>
              </a:ext>
            </a:extLst>
          </p:cNvPr>
          <p:cNvSpPr txBox="1"/>
          <p:nvPr/>
        </p:nvSpPr>
        <p:spPr>
          <a:xfrm>
            <a:off x="3676056" y="1117212"/>
            <a:ext cx="3441583" cy="3174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운영부서 요청 시 본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Page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 </a:t>
            </a:r>
            <a:r>
              <a:rPr lang="en-US" altLang="ko-KR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SOP</a:t>
            </a:r>
            <a:r>
              <a:rPr lang="ko-KR" altLang="en-US" sz="1463" b="1" dirty="0">
                <a:solidFill>
                  <a:srgbClr val="0000FF"/>
                </a:solidFill>
                <a:latin typeface="맑은 고딕" panose="020F0502020204030204"/>
                <a:ea typeface="맑은 고딕" panose="020B0503020000020004" pitchFamily="50" charset="-127"/>
              </a:rPr>
              <a:t>에 삽입</a:t>
            </a: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79DFB0-A3C9-45B3-B22F-6D66E48D7008}"/>
              </a:ext>
            </a:extLst>
          </p:cNvPr>
          <p:cNvSpPr/>
          <p:nvPr/>
        </p:nvSpPr>
        <p:spPr>
          <a:xfrm>
            <a:off x="6028729" y="2902463"/>
            <a:ext cx="2364425" cy="12143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63">
              <a:solidFill>
                <a:prstClr val="white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141150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Group 128"/>
          <p:cNvGraphicFramePr>
            <a:graphicFrameLocks noGrp="1"/>
          </p:cNvGraphicFramePr>
          <p:nvPr/>
        </p:nvGraphicFramePr>
        <p:xfrm>
          <a:off x="1144741" y="1422567"/>
          <a:ext cx="7616528" cy="4387988"/>
        </p:xfrm>
        <a:graphic>
          <a:graphicData uri="http://schemas.openxmlformats.org/drawingml/2006/table">
            <a:tbl>
              <a:tblPr/>
              <a:tblGrid>
                <a:gridCol w="3217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1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70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업무 절차 및 비상상황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kumimoji="1" lang="ko-KR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시 </a:t>
                      </a:r>
                      <a:r>
                        <a:rPr kumimoji="1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Y견고딕" pitchFamily="18" charset="-127"/>
                          <a:ea typeface="HY견고딕" pitchFamily="18" charset="-127"/>
                        </a:rPr>
                        <a:t>PROCESS</a:t>
                      </a:r>
                      <a:endParaRPr kumimoji="1" lang="ko-KR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사전 준비 작업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견고딕" panose="02030600000101010101" pitchFamily="18" charset="-127"/>
                        <a:ea typeface="HY견고딕" panose="02030600000101010101" pitchFamily="18" charset="-127"/>
                        <a:cs typeface="+mn-cs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본 작업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정리작업 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견고딕" panose="02030600000101010101" pitchFamily="18" charset="-127"/>
                          <a:ea typeface="HY견고딕" panose="02030600000101010101" pitchFamily="18" charset="-127"/>
                          <a:cs typeface="+mn-cs"/>
                        </a:rPr>
                        <a:t>비상 연락</a:t>
                      </a: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21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</a:txBody>
                  <a:tcPr marL="74291" marR="74291" marT="37150" marB="37150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Y각헤드라인M" pitchFamily="18" charset="-127"/>
                          <a:ea typeface="HY각헤드라인M" pitchFamily="18" charset="-127"/>
                        </a:rPr>
                        <a:t>  </a:t>
                      </a:r>
                    </a:p>
                  </a:txBody>
                  <a:tcPr marL="74291" marR="74291" marT="37153" marB="37153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639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HY각헤드라인M" pitchFamily="18" charset="-127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  <a:p>
                      <a:pPr marL="342900" marR="0" lvl="0" indent="-34290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ea typeface="HY각헤드라인M" pitchFamily="18" charset="-127"/>
                      </a:endParaRPr>
                    </a:p>
                  </a:txBody>
                  <a:tcPr marL="74291" marR="74291" marT="37153" marB="37153" anchor="ctr" horzOverflow="overflow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7454647" y="3103864"/>
            <a:ext cx="1213743" cy="624151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 전력운영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CCR</a:t>
            </a:r>
          </a:p>
          <a:p>
            <a:pPr algn="ctr">
              <a:lnSpc>
                <a:spcPct val="120000"/>
              </a:lnSpc>
            </a:pP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화성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 031-208-0000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7464329" y="2158993"/>
            <a:ext cx="1213742" cy="7734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lnSpc>
                <a:spcPct val="120000"/>
              </a:lnSpc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 방 대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031-208-1119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 R T[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화성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]</a:t>
            </a:r>
          </a:p>
          <a:p>
            <a:pPr algn="ctr">
              <a:lnSpc>
                <a:spcPct val="120000"/>
              </a:lnSpc>
              <a:defRPr/>
            </a:pPr>
            <a:r>
              <a:rPr lang="en-US" altLang="ko-KR" sz="650" dirty="0">
                <a:solidFill>
                  <a:prstClr val="black"/>
                </a:solidFill>
                <a:latin typeface="맑은 고딕" panose="020B0503020000020004" pitchFamily="50" charset="-127"/>
              </a:rPr>
              <a:t>031-208-3114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2564214" y="2482738"/>
            <a:ext cx="1053803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2851845" y="2828417"/>
            <a:ext cx="0" cy="2223691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2733179" y="2709758"/>
            <a:ext cx="0" cy="1638102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>
            <a:off x="2626122" y="2587216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3618012" y="2478869"/>
            <a:ext cx="0" cy="95061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>
            <a:off x="2623548" y="2594954"/>
            <a:ext cx="9944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>
            <a:off x="2740919" y="2712330"/>
            <a:ext cx="87709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>
            <a:off x="2857014" y="2833576"/>
            <a:ext cx="761008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>
            <a:off x="2564210" y="5057266"/>
            <a:ext cx="292796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2559054" y="4350432"/>
            <a:ext cx="180579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>
            <a:off x="2555187" y="3535251"/>
            <a:ext cx="68361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3610273" y="4144069"/>
            <a:ext cx="0" cy="84742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/>
          <p:cNvSpPr>
            <a:spLocks noChangeArrowheads="1"/>
          </p:cNvSpPr>
          <p:nvPr/>
        </p:nvSpPr>
        <p:spPr bwMode="auto">
          <a:xfrm>
            <a:off x="3065959" y="3159730"/>
            <a:ext cx="789384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전체적 日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매 </a:t>
            </a:r>
            <a:r>
              <a:rPr lang="en-US" altLang="ko-KR" sz="813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CHECK</a:t>
            </a: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4145561" y="3548161"/>
            <a:ext cx="292796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3603824" y="4060217"/>
            <a:ext cx="29279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70" name="Rectangle 4"/>
          <p:cNvSpPr>
            <a:spLocks noChangeArrowheads="1"/>
          </p:cNvSpPr>
          <p:nvPr/>
        </p:nvSpPr>
        <p:spPr bwMode="auto">
          <a:xfrm>
            <a:off x="1238254" y="2423417"/>
            <a:ext cx="1320801" cy="63718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사전 사고 예방 활동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DRI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중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SHEET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시설물 출입 결재완료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위험작업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결제완료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1" name="Rectangle 4"/>
          <p:cNvSpPr>
            <a:spLocks noChangeArrowheads="1"/>
          </p:cNvSpPr>
          <p:nvPr/>
        </p:nvSpPr>
        <p:spPr bwMode="auto">
          <a:xfrm>
            <a:off x="1238254" y="3296639"/>
            <a:ext cx="1320801" cy="766167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안전보호구 착용상태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변전실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전기실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기계실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소화약재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방출정지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LOCK </a:t>
            </a: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SEC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담당자 실행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[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각 소방대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]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</a:rPr>
              <a:t> 비상연락 참고</a:t>
            </a:r>
          </a:p>
        </p:txBody>
      </p:sp>
      <p:sp>
        <p:nvSpPr>
          <p:cNvPr id="72" name="Rectangle 4"/>
          <p:cNvSpPr>
            <a:spLocks noChangeArrowheads="1"/>
          </p:cNvSpPr>
          <p:nvPr/>
        </p:nvSpPr>
        <p:spPr bwMode="auto">
          <a:xfrm>
            <a:off x="1238254" y="4167285"/>
            <a:ext cx="1320801" cy="58429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작업공구 및 공도 구 확인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사다리 및 작업용 공 도구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청소도구 및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용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3" name="Rectangle 4"/>
          <p:cNvSpPr>
            <a:spLocks noChangeArrowheads="1"/>
          </p:cNvSpPr>
          <p:nvPr/>
        </p:nvSpPr>
        <p:spPr bwMode="auto">
          <a:xfrm>
            <a:off x="1238254" y="4990207"/>
            <a:ext cx="1320801" cy="585589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작업에 필요한 자재 확인</a:t>
            </a: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CABLE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작업에 사용 품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P-TOUCH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및 부착물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사용되는 계측기 동작상태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4" name="AutoShape 17"/>
          <p:cNvSpPr>
            <a:spLocks noChangeArrowheads="1"/>
          </p:cNvSpPr>
          <p:nvPr/>
        </p:nvSpPr>
        <p:spPr bwMode="auto">
          <a:xfrm>
            <a:off x="2961486" y="3432063"/>
            <a:ext cx="1320801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일별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TBM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확인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Sign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시행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5" name="직선 연결선 74"/>
          <p:cNvCxnSpPr/>
          <p:nvPr/>
        </p:nvCxnSpPr>
        <p:spPr>
          <a:xfrm flipV="1">
            <a:off x="4297765" y="3782912"/>
            <a:ext cx="234752" cy="258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AutoShape 17"/>
          <p:cNvSpPr>
            <a:spLocks noChangeArrowheads="1"/>
          </p:cNvSpPr>
          <p:nvPr/>
        </p:nvSpPr>
        <p:spPr bwMode="auto">
          <a:xfrm>
            <a:off x="4540256" y="3432063"/>
            <a:ext cx="1287264" cy="700385"/>
          </a:xfrm>
          <a:prstGeom prst="flowChartDecision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 별 계획작업진행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 사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업체별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7" name="Rectangle 4"/>
          <p:cNvSpPr>
            <a:spLocks noChangeArrowheads="1"/>
          </p:cNvSpPr>
          <p:nvPr/>
        </p:nvSpPr>
        <p:spPr bwMode="auto">
          <a:xfrm>
            <a:off x="3056935" y="5005684"/>
            <a:ext cx="1111845" cy="23991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당일 작업취소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연기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5186462" y="2477579"/>
            <a:ext cx="0" cy="93384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/>
          <p:cNvSpPr>
            <a:spLocks noChangeArrowheads="1"/>
          </p:cNvSpPr>
          <p:nvPr/>
        </p:nvSpPr>
        <p:spPr bwMode="auto">
          <a:xfrm>
            <a:off x="4858841" y="3263093"/>
            <a:ext cx="292794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5199356" y="4033601"/>
            <a:ext cx="1227931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 시 비상상황 발생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1" name="Rectangle 4"/>
          <p:cNvSpPr>
            <a:spLocks noChangeArrowheads="1"/>
          </p:cNvSpPr>
          <p:nvPr/>
        </p:nvSpPr>
        <p:spPr bwMode="auto">
          <a:xfrm>
            <a:off x="6073883" y="2816808"/>
            <a:ext cx="819051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현장 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2S</a:t>
            </a:r>
          </a:p>
        </p:txBody>
      </p:sp>
      <p:cxnSp>
        <p:nvCxnSpPr>
          <p:cNvPr id="82" name="직선 연결선 81"/>
          <p:cNvCxnSpPr/>
          <p:nvPr/>
        </p:nvCxnSpPr>
        <p:spPr>
          <a:xfrm>
            <a:off x="5174858" y="2476289"/>
            <a:ext cx="87451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4"/>
          <p:cNvSpPr>
            <a:spLocks noChangeArrowheads="1"/>
          </p:cNvSpPr>
          <p:nvPr/>
        </p:nvSpPr>
        <p:spPr bwMode="auto">
          <a:xfrm>
            <a:off x="6066145" y="235892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정상적 종료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84" name="직선 연결선 83"/>
          <p:cNvCxnSpPr/>
          <p:nvPr/>
        </p:nvCxnSpPr>
        <p:spPr>
          <a:xfrm>
            <a:off x="7029648" y="2362782"/>
            <a:ext cx="0" cy="210631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6805225" y="4478126"/>
            <a:ext cx="37276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4"/>
          <p:cNvSpPr>
            <a:spLocks noChangeArrowheads="1"/>
          </p:cNvSpPr>
          <p:nvPr/>
        </p:nvSpPr>
        <p:spPr bwMode="auto">
          <a:xfrm>
            <a:off x="5436692" y="4347864"/>
            <a:ext cx="1447206" cy="238621"/>
          </a:xfrm>
          <a:prstGeom prst="rect">
            <a:avLst/>
          </a:prstGeom>
          <a:solidFill>
            <a:srgbClr val="CCFF33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감전</a:t>
            </a:r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,CHEMICAL</a:t>
            </a:r>
          </a:p>
        </p:txBody>
      </p:sp>
      <p:cxnSp>
        <p:nvCxnSpPr>
          <p:cNvPr id="87" name="직선 연결선 86"/>
          <p:cNvCxnSpPr/>
          <p:nvPr/>
        </p:nvCxnSpPr>
        <p:spPr>
          <a:xfrm>
            <a:off x="5178724" y="4141477"/>
            <a:ext cx="0" cy="1200844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직선 연결선 87"/>
          <p:cNvCxnSpPr/>
          <p:nvPr/>
        </p:nvCxnSpPr>
        <p:spPr>
          <a:xfrm flipV="1">
            <a:off x="5186468" y="4465239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 flipV="1">
            <a:off x="5186468" y="4889588"/>
            <a:ext cx="23475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 flipV="1">
            <a:off x="5178729" y="5334593"/>
            <a:ext cx="234752" cy="387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6073883" y="3272135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작업지역 퇴실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2" name="직선 연결선 91"/>
          <p:cNvCxnSpPr/>
          <p:nvPr/>
        </p:nvCxnSpPr>
        <p:spPr>
          <a:xfrm>
            <a:off x="6473726" y="2600126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6473726" y="3060601"/>
            <a:ext cx="0" cy="203795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4"/>
          <p:cNvSpPr>
            <a:spLocks noChangeArrowheads="1"/>
          </p:cNvSpPr>
          <p:nvPr/>
        </p:nvSpPr>
        <p:spPr bwMode="auto">
          <a:xfrm>
            <a:off x="4918177" y="2193822"/>
            <a:ext cx="1083469" cy="234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안전담당자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/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주관 작업진행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95" name="직선 연결선 94"/>
          <p:cNvCxnSpPr/>
          <p:nvPr/>
        </p:nvCxnSpPr>
        <p:spPr>
          <a:xfrm flipV="1">
            <a:off x="5842992" y="3777742"/>
            <a:ext cx="233462" cy="3869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4"/>
          <p:cNvSpPr>
            <a:spLocks noChangeArrowheads="1"/>
          </p:cNvSpPr>
          <p:nvPr/>
        </p:nvSpPr>
        <p:spPr bwMode="auto">
          <a:xfrm>
            <a:off x="6073883" y="3646186"/>
            <a:ext cx="819051" cy="238621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완료 결과 통보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7" name="Rectangle 4"/>
          <p:cNvSpPr>
            <a:spLocks noChangeArrowheads="1"/>
          </p:cNvSpPr>
          <p:nvPr/>
        </p:nvSpPr>
        <p:spPr bwMode="auto">
          <a:xfrm>
            <a:off x="4894959" y="4060217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NO</a:t>
            </a:r>
          </a:p>
        </p:txBody>
      </p:sp>
      <p:sp>
        <p:nvSpPr>
          <p:cNvPr id="98" name="Rectangle 4"/>
          <p:cNvSpPr>
            <a:spLocks noChangeArrowheads="1"/>
          </p:cNvSpPr>
          <p:nvPr/>
        </p:nvSpPr>
        <p:spPr bwMode="auto">
          <a:xfrm>
            <a:off x="5706273" y="3541700"/>
            <a:ext cx="291506" cy="2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YES</a:t>
            </a:r>
          </a:p>
        </p:txBody>
      </p:sp>
      <p:sp>
        <p:nvSpPr>
          <p:cNvPr id="99" name="Rectangle 4"/>
          <p:cNvSpPr>
            <a:spLocks noChangeArrowheads="1"/>
          </p:cNvSpPr>
          <p:nvPr/>
        </p:nvSpPr>
        <p:spPr bwMode="auto">
          <a:xfrm>
            <a:off x="7268924" y="5418423"/>
            <a:ext cx="1589088" cy="46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최초발견자 → 최초 소방대</a:t>
            </a:r>
            <a:r>
              <a:rPr lang="en-US" altLang="ko-KR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/ ERT</a:t>
            </a:r>
          </a:p>
          <a:p>
            <a:pPr algn="ctr"/>
            <a:r>
              <a:rPr lang="ko-KR" altLang="en-US" sz="650" b="1" dirty="0">
                <a:latin typeface="새굴림" panose="02030600000101010101" pitchFamily="18" charset="-127"/>
                <a:ea typeface="새굴림" panose="02030600000101010101" pitchFamily="18" charset="-127"/>
              </a:rPr>
              <a:t>→ 그 후 전자 담당자</a:t>
            </a:r>
            <a:endParaRPr lang="en-US" altLang="ko-KR" sz="650" b="1" dirty="0">
              <a:latin typeface="새굴림" panose="02030600000101010101" pitchFamily="18" charset="-127"/>
              <a:ea typeface="새굴림" panose="02030600000101010101" pitchFamily="18" charset="-127"/>
            </a:endParaRPr>
          </a:p>
        </p:txBody>
      </p:sp>
      <p:sp>
        <p:nvSpPr>
          <p:cNvPr id="100" name="Rectangle 4"/>
          <p:cNvSpPr>
            <a:spLocks noChangeArrowheads="1"/>
          </p:cNvSpPr>
          <p:nvPr/>
        </p:nvSpPr>
        <p:spPr bwMode="auto">
          <a:xfrm>
            <a:off x="2508755" y="2245416"/>
            <a:ext cx="1229221" cy="233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PROCESS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동일 </a:t>
            </a:r>
            <a:r>
              <a:rPr lang="en-US" altLang="ko-KR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650" dirty="0">
                <a:solidFill>
                  <a:srgbClr val="7F7F7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반복됨</a:t>
            </a:r>
            <a:endParaRPr lang="en-US" altLang="ko-KR" sz="650" dirty="0">
              <a:solidFill>
                <a:srgbClr val="7F7F7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1" name="Rectangle 4"/>
          <p:cNvSpPr>
            <a:spLocks noChangeArrowheads="1"/>
          </p:cNvSpPr>
          <p:nvPr/>
        </p:nvSpPr>
        <p:spPr bwMode="auto">
          <a:xfrm>
            <a:off x="7464329" y="4026982"/>
            <a:ext cx="1213742" cy="144920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/>
          <a:p>
            <a:pPr lvl="0" algn="ctr">
              <a:defRPr/>
            </a:pPr>
            <a:r>
              <a:rPr lang="en-US" altLang="ko-KR" sz="650" b="1" dirty="0">
                <a:latin typeface="+mn-ea"/>
              </a:rPr>
              <a:t>[</a:t>
            </a:r>
            <a:r>
              <a:rPr lang="ko-KR" altLang="en-US" sz="650" b="1" dirty="0">
                <a:latin typeface="+mn-ea"/>
              </a:rPr>
              <a:t>해당사업장 전자담당자</a:t>
            </a:r>
            <a:r>
              <a:rPr lang="en-US" altLang="ko-KR" sz="650" b="1" dirty="0">
                <a:latin typeface="+mn-ea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곽병호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010-5391-8916 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박세정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010-9422-4734</a:t>
            </a:r>
          </a:p>
          <a:p>
            <a:pPr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조재민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010-5874-1065</a:t>
            </a:r>
          </a:p>
          <a:p>
            <a:pPr lvl="0" algn="ctr">
              <a:defRPr/>
            </a:pPr>
            <a:endParaRPr lang="en-US" altLang="ko-KR" sz="650" b="1" dirty="0">
              <a:solidFill>
                <a:srgbClr val="0000FF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en-US" altLang="ko-KR" sz="650" b="1" dirty="0">
                <a:latin typeface="맑은 고딕" panose="020B0503020000020004" pitchFamily="50" charset="-127"/>
              </a:rPr>
              <a:t>[</a:t>
            </a:r>
            <a:r>
              <a:rPr lang="ko-KR" altLang="en-US" sz="650" b="1" dirty="0">
                <a:latin typeface="맑은 고딕" panose="020B0503020000020004" pitchFamily="50" charset="-127"/>
              </a:rPr>
              <a:t>시공사</a:t>
            </a:r>
            <a:r>
              <a:rPr lang="en-US" altLang="ko-KR" sz="650" b="1" dirty="0">
                <a:latin typeface="맑은 고딕" panose="020B0503020000020004" pitchFamily="50" charset="-127"/>
              </a:rPr>
              <a:t>(</a:t>
            </a:r>
            <a:r>
              <a:rPr lang="ko-KR" altLang="en-US" sz="650" b="1" dirty="0" err="1">
                <a:latin typeface="맑은 고딕" panose="020B0503020000020004" pitchFamily="50" charset="-127"/>
              </a:rPr>
              <a:t>직발사</a:t>
            </a:r>
            <a:r>
              <a:rPr lang="en-US" altLang="ko-KR" sz="650" b="1" dirty="0">
                <a:latin typeface="맑은 고딕" panose="020B0503020000020004" pitchFamily="50" charset="-127"/>
              </a:rPr>
              <a:t>)</a:t>
            </a:r>
            <a:r>
              <a:rPr lang="ko-KR" altLang="en-US" sz="650" b="1" dirty="0">
                <a:latin typeface="맑은 고딕" panose="020B0503020000020004" pitchFamily="50" charset="-127"/>
              </a:rPr>
              <a:t>담당자</a:t>
            </a:r>
            <a:r>
              <a:rPr lang="en-US" altLang="ko-KR" sz="650" b="1" dirty="0">
                <a:latin typeface="맑은 고딕" panose="020B0503020000020004" pitchFamily="50" charset="-127"/>
              </a:rPr>
              <a:t>]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김경환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010-8850-4998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최민규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010-9883-8842</a:t>
            </a:r>
          </a:p>
          <a:p>
            <a:pPr lvl="0" algn="ctr">
              <a:defRPr/>
            </a:pPr>
            <a:r>
              <a:rPr lang="ko-KR" altLang="en-US" sz="650" b="1" dirty="0" err="1">
                <a:solidFill>
                  <a:srgbClr val="0000FF"/>
                </a:solidFill>
                <a:latin typeface="맑은 고딕" panose="020B0503020000020004" pitchFamily="50" charset="-127"/>
              </a:rPr>
              <a:t>손대영</a:t>
            </a: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010-3952-3912</a:t>
            </a:r>
          </a:p>
          <a:p>
            <a:pPr lvl="0" algn="ctr">
              <a:defRPr/>
            </a:pPr>
            <a:r>
              <a:rPr lang="ko-KR" altLang="en-US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조정호 </a:t>
            </a:r>
            <a:r>
              <a:rPr lang="en-US" altLang="ko-KR" sz="650" b="1" dirty="0">
                <a:solidFill>
                  <a:srgbClr val="0000FF"/>
                </a:solidFill>
                <a:latin typeface="맑은 고딕" panose="020B0503020000020004" pitchFamily="50" charset="-127"/>
              </a:rPr>
              <a:t>: 010-4883-9124</a:t>
            </a:r>
          </a:p>
        </p:txBody>
      </p:sp>
      <p:cxnSp>
        <p:nvCxnSpPr>
          <p:cNvPr id="102" name="직선 연결선 101"/>
          <p:cNvCxnSpPr/>
          <p:nvPr/>
        </p:nvCxnSpPr>
        <p:spPr>
          <a:xfrm flipV="1">
            <a:off x="7029654" y="2362782"/>
            <a:ext cx="4217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직선 연결선 104"/>
          <p:cNvCxnSpPr/>
          <p:nvPr/>
        </p:nvCxnSpPr>
        <p:spPr>
          <a:xfrm>
            <a:off x="6756207" y="4893456"/>
            <a:ext cx="277317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 105"/>
          <p:cNvCxnSpPr/>
          <p:nvPr/>
        </p:nvCxnSpPr>
        <p:spPr>
          <a:xfrm>
            <a:off x="7286858" y="3263093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연결선 106"/>
          <p:cNvCxnSpPr/>
          <p:nvPr/>
        </p:nvCxnSpPr>
        <p:spPr>
          <a:xfrm>
            <a:off x="7210228" y="4893456"/>
            <a:ext cx="68362" cy="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직선 연결선 107"/>
          <p:cNvCxnSpPr>
            <a:cxnSpLocks/>
          </p:cNvCxnSpPr>
          <p:nvPr/>
        </p:nvCxnSpPr>
        <p:spPr>
          <a:xfrm flipH="1">
            <a:off x="7272140" y="3264395"/>
            <a:ext cx="11603" cy="1634232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그룹 17"/>
          <p:cNvGrpSpPr>
            <a:grpSpLocks/>
          </p:cNvGrpSpPr>
          <p:nvPr/>
        </p:nvGrpSpPr>
        <p:grpSpPr bwMode="auto">
          <a:xfrm>
            <a:off x="7029657" y="4827676"/>
            <a:ext cx="180579" cy="535285"/>
            <a:chOff x="7508444" y="5027934"/>
            <a:chExt cx="223316" cy="659003"/>
          </a:xfrm>
        </p:grpSpPr>
        <p:cxnSp>
          <p:nvCxnSpPr>
            <p:cNvPr id="110" name="직선 연결선 109"/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원호 110"/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2" name="원호 111"/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13" name="Rectangle 4"/>
          <p:cNvSpPr>
            <a:spLocks noChangeArrowheads="1"/>
          </p:cNvSpPr>
          <p:nvPr/>
        </p:nvSpPr>
        <p:spPr bwMode="auto">
          <a:xfrm>
            <a:off x="5436692" y="4769630"/>
            <a:ext cx="1447206" cy="238622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/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품질</a:t>
            </a:r>
            <a:r>
              <a:rPr lang="en-US" altLang="ko-KR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설비적</a:t>
            </a:r>
            <a:r>
              <a:rPr lang="en-US" altLang="ko-KR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0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전력 비상조치</a:t>
            </a:r>
            <a:endParaRPr lang="en-US" altLang="ko-KR" sz="650" dirty="0">
              <a:solidFill>
                <a:srgbClr val="0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14" name="직선 연결선 113"/>
          <p:cNvCxnSpPr/>
          <p:nvPr/>
        </p:nvCxnSpPr>
        <p:spPr>
          <a:xfrm>
            <a:off x="7266981" y="4594212"/>
            <a:ext cx="184447" cy="0"/>
          </a:xfrm>
          <a:prstGeom prst="line">
            <a:avLst/>
          </a:prstGeom>
          <a:ln w="1905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직선 연결선 114"/>
          <p:cNvCxnSpPr/>
          <p:nvPr/>
        </p:nvCxnSpPr>
        <p:spPr>
          <a:xfrm>
            <a:off x="7359859" y="4476837"/>
            <a:ext cx="91579" cy="0"/>
          </a:xfrm>
          <a:prstGeom prst="line">
            <a:avLst/>
          </a:pr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그룹 98"/>
          <p:cNvGrpSpPr>
            <a:grpSpLocks/>
          </p:cNvGrpSpPr>
          <p:nvPr/>
        </p:nvGrpSpPr>
        <p:grpSpPr bwMode="auto">
          <a:xfrm>
            <a:off x="7177990" y="4416224"/>
            <a:ext cx="181868" cy="535286"/>
            <a:chOff x="7508444" y="5027934"/>
            <a:chExt cx="223316" cy="659003"/>
          </a:xfrm>
        </p:grpSpPr>
        <p:cxnSp>
          <p:nvCxnSpPr>
            <p:cNvPr id="117" name="직선 연결선 116"/>
            <p:cNvCxnSpPr/>
            <p:nvPr/>
          </p:nvCxnSpPr>
          <p:spPr>
            <a:xfrm>
              <a:off x="7627229" y="5686937"/>
              <a:ext cx="0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원호 117"/>
            <p:cNvSpPr/>
            <p:nvPr/>
          </p:nvSpPr>
          <p:spPr>
            <a:xfrm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19" name="원호 118"/>
            <p:cNvSpPr/>
            <p:nvPr/>
          </p:nvSpPr>
          <p:spPr>
            <a:xfrm rot="10800000" flipV="1">
              <a:off x="7508444" y="5027934"/>
              <a:ext cx="223316" cy="174675"/>
            </a:xfrm>
            <a:prstGeom prst="arc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7189588" y="221832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32762" y="431174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FF0000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7283742" y="3103142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7337919" y="4636789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0000FF"/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7308052" y="3658430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②</a:t>
            </a:r>
          </a:p>
        </p:txBody>
      </p:sp>
      <p:cxnSp>
        <p:nvCxnSpPr>
          <p:cNvPr id="125" name="직선 연결선 124"/>
          <p:cNvCxnSpPr/>
          <p:nvPr/>
        </p:nvCxnSpPr>
        <p:spPr>
          <a:xfrm>
            <a:off x="6751052" y="5362959"/>
            <a:ext cx="372766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Rectangle 4"/>
          <p:cNvSpPr>
            <a:spLocks noChangeArrowheads="1"/>
          </p:cNvSpPr>
          <p:nvPr/>
        </p:nvSpPr>
        <p:spPr bwMode="auto">
          <a:xfrm>
            <a:off x="5436692" y="5224958"/>
            <a:ext cx="1447206" cy="2399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83007" tIns="41503" rIns="83007" bIns="41503" anchor="ctr"/>
          <a:lstStyle>
            <a:lvl1pPr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人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환경</a:t>
            </a:r>
            <a:r>
              <a:rPr lang="en-US" altLang="ko-KR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650" b="1" u="sng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화재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사고</a:t>
            </a:r>
            <a:r>
              <a:rPr lang="en-US" altLang="ko-KR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650" dirty="0">
                <a:solidFill>
                  <a:srgbClr val="9BBB59">
                    <a:lumMod val="50000"/>
                  </a:srgb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병원후송</a:t>
            </a:r>
            <a:endParaRPr lang="en-US" altLang="ko-KR" sz="650" dirty="0">
              <a:solidFill>
                <a:srgbClr val="9BBB59">
                  <a:lumMod val="50000"/>
                </a:srgb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27" name="직선 연결선 126"/>
          <p:cNvCxnSpPr>
            <a:cxnSpLocks/>
          </p:cNvCxnSpPr>
          <p:nvPr/>
        </p:nvCxnSpPr>
        <p:spPr>
          <a:xfrm>
            <a:off x="7126388" y="2803921"/>
            <a:ext cx="0" cy="2561624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직선 연결선 127"/>
          <p:cNvCxnSpPr>
            <a:cxnSpLocks/>
          </p:cNvCxnSpPr>
          <p:nvPr/>
        </p:nvCxnSpPr>
        <p:spPr>
          <a:xfrm flipV="1">
            <a:off x="7131985" y="2803921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7183164" y="2644489"/>
            <a:ext cx="109004" cy="13125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①</a:t>
            </a:r>
          </a:p>
        </p:txBody>
      </p:sp>
      <p:cxnSp>
        <p:nvCxnSpPr>
          <p:cNvPr id="130" name="직선 연결선 129"/>
          <p:cNvCxnSpPr>
            <a:cxnSpLocks/>
          </p:cNvCxnSpPr>
          <p:nvPr/>
        </p:nvCxnSpPr>
        <p:spPr>
          <a:xfrm flipV="1">
            <a:off x="7321155" y="3612997"/>
            <a:ext cx="121012" cy="2858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직사각형 130"/>
          <p:cNvSpPr/>
          <p:nvPr/>
        </p:nvSpPr>
        <p:spPr>
          <a:xfrm>
            <a:off x="5158966" y="3040802"/>
            <a:ext cx="547307" cy="1811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007" tIns="41503" rIns="83007" bIns="41503" rtlCol="0" anchor="ctr"/>
          <a:lstStyle/>
          <a:p>
            <a:pPr algn="ctr"/>
            <a:r>
              <a:rPr lang="ko-KR" altLang="en-US" sz="650" b="1" dirty="0">
                <a:solidFill>
                  <a:prstClr val="black"/>
                </a:solidFill>
              </a:rPr>
              <a:t>인원통제</a:t>
            </a:r>
            <a:endParaRPr lang="en-US" altLang="ko-KR" sz="650" b="1" dirty="0">
              <a:solidFill>
                <a:prstClr val="black"/>
              </a:solidFill>
            </a:endParaRPr>
          </a:p>
        </p:txBody>
      </p:sp>
      <p:cxnSp>
        <p:nvCxnSpPr>
          <p:cNvPr id="132" name="직선 연결선 131"/>
          <p:cNvCxnSpPr/>
          <p:nvPr/>
        </p:nvCxnSpPr>
        <p:spPr>
          <a:xfrm>
            <a:off x="928688" y="5924865"/>
            <a:ext cx="804862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7337919" y="4874398"/>
            <a:ext cx="109004" cy="13125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ko-KR" altLang="en-US" sz="853" dirty="0">
                <a:solidFill>
                  <a:srgbClr val="9BBB59">
                    <a:lumMod val="50000"/>
                  </a:srgbClr>
                </a:solidFill>
                <a:latin typeface="굴림" charset="-127"/>
                <a:ea typeface="굴림" charset="-127"/>
              </a:rPr>
              <a:t>③</a:t>
            </a:r>
          </a:p>
        </p:txBody>
      </p:sp>
      <p:cxnSp>
        <p:nvCxnSpPr>
          <p:cNvPr id="135" name="직선 연결선 134"/>
          <p:cNvCxnSpPr/>
          <p:nvPr/>
        </p:nvCxnSpPr>
        <p:spPr>
          <a:xfrm flipV="1">
            <a:off x="7132843" y="5052108"/>
            <a:ext cx="322461" cy="0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 Box 99"/>
          <p:cNvSpPr txBox="1">
            <a:spLocks noChangeArrowheads="1"/>
          </p:cNvSpPr>
          <p:nvPr/>
        </p:nvSpPr>
        <p:spPr bwMode="auto">
          <a:xfrm>
            <a:off x="937716" y="674131"/>
            <a:ext cx="716820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71475" indent="-371475" defTabSz="619125"/>
            <a:r>
              <a:rPr kumimoji="1"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□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DRI Check Sheet (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비상대응 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Process – 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인적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환경</a:t>
            </a:r>
            <a:r>
              <a:rPr lang="en-US" altLang="ko-KR" sz="195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1625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4" name="Text Box 99"/>
          <p:cNvSpPr txBox="1">
            <a:spLocks noChangeArrowheads="1"/>
          </p:cNvSpPr>
          <p:nvPr/>
        </p:nvSpPr>
        <p:spPr bwMode="auto">
          <a:xfrm>
            <a:off x="1294929" y="965259"/>
            <a:ext cx="1726755" cy="217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71475" indent="-371475" defTabSz="619125"/>
            <a:r>
              <a:rPr lang="en-US" altLang="ko-KR" sz="813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813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1C77570-930E-41BD-A77D-5FC323FED7A7}"/>
              </a:ext>
            </a:extLst>
          </p:cNvPr>
          <p:cNvSpPr txBox="1"/>
          <p:nvPr/>
        </p:nvSpPr>
        <p:spPr>
          <a:xfrm>
            <a:off x="5207098" y="4175025"/>
            <a:ext cx="1885757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FF0000"/>
                </a:solidFill>
              </a:rPr>
              <a:t>☆ 모든 사고 발생시 전자 소방대에 즉시 신고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DF5F9A1-FB15-4CDC-9F1B-F9AB59B24457}"/>
              </a:ext>
            </a:extLst>
          </p:cNvPr>
          <p:cNvSpPr txBox="1"/>
          <p:nvPr/>
        </p:nvSpPr>
        <p:spPr>
          <a:xfrm>
            <a:off x="5004464" y="4574770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Leak </a:t>
            </a:r>
            <a:r>
              <a:rPr lang="ko-KR" altLang="en-US" sz="650" b="1" u="sng" dirty="0">
                <a:solidFill>
                  <a:srgbClr val="3333FF"/>
                </a:solidFill>
              </a:rPr>
              <a:t>발생시 임의 판단</a:t>
            </a:r>
            <a:r>
              <a:rPr lang="en-US" altLang="ko-KR" sz="650" b="1" u="sng" dirty="0">
                <a:solidFill>
                  <a:srgbClr val="3333FF"/>
                </a:solidFill>
              </a:rPr>
              <a:t>/</a:t>
            </a:r>
            <a:r>
              <a:rPr lang="ko-KR" altLang="en-US" sz="650" b="1" u="sng" dirty="0">
                <a:solidFill>
                  <a:srgbClr val="3333FF"/>
                </a:solidFill>
              </a:rPr>
              <a:t>조치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절대 금지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CB0B8EC-74D9-4DDE-BE2A-2414D3D9DE83}"/>
              </a:ext>
            </a:extLst>
          </p:cNvPr>
          <p:cNvSpPr txBox="1"/>
          <p:nvPr/>
        </p:nvSpPr>
        <p:spPr>
          <a:xfrm>
            <a:off x="4977166" y="5462492"/>
            <a:ext cx="2300565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50" b="1" u="sng" dirty="0">
                <a:solidFill>
                  <a:srgbClr val="3333FF"/>
                </a:solidFill>
              </a:rPr>
              <a:t>☆</a:t>
            </a:r>
            <a:r>
              <a:rPr lang="en-US" altLang="ko-KR" sz="650" b="1" u="sng" dirty="0">
                <a:solidFill>
                  <a:srgbClr val="3333FF"/>
                </a:solidFill>
              </a:rPr>
              <a:t> </a:t>
            </a:r>
            <a:r>
              <a:rPr lang="ko-KR" altLang="en-US" sz="650" b="1" u="sng" dirty="0">
                <a:solidFill>
                  <a:srgbClr val="3333FF"/>
                </a:solidFill>
              </a:rPr>
              <a:t>인적사고 발생시 소방대 즉시 보고</a:t>
            </a:r>
          </a:p>
        </p:txBody>
      </p:sp>
      <p:grpSp>
        <p:nvGrpSpPr>
          <p:cNvPr id="139" name="그룹 17">
            <a:extLst>
              <a:ext uri="{FF2B5EF4-FFF2-40B4-BE49-F238E27FC236}">
                <a16:creationId xmlns:a16="http://schemas.microsoft.com/office/drawing/2014/main" id="{96755DD4-1C53-43E9-B6FD-A215A5BD8C62}"/>
              </a:ext>
            </a:extLst>
          </p:cNvPr>
          <p:cNvGrpSpPr>
            <a:grpSpLocks/>
          </p:cNvGrpSpPr>
          <p:nvPr/>
        </p:nvGrpSpPr>
        <p:grpSpPr bwMode="auto">
          <a:xfrm>
            <a:off x="7152184" y="3542056"/>
            <a:ext cx="180579" cy="535285"/>
            <a:chOff x="7508444" y="5027934"/>
            <a:chExt cx="223316" cy="659003"/>
          </a:xfrm>
        </p:grpSpPr>
        <p:cxnSp>
          <p:nvCxnSpPr>
            <p:cNvPr id="140" name="직선 연결선 139">
              <a:extLst>
                <a:ext uri="{FF2B5EF4-FFF2-40B4-BE49-F238E27FC236}">
                  <a16:creationId xmlns:a16="http://schemas.microsoft.com/office/drawing/2014/main" id="{DF8ECE6F-7317-416F-A3D9-AA7C4D6B8E26}"/>
                </a:ext>
              </a:extLst>
            </p:cNvPr>
            <p:cNvCxnSpPr/>
            <p:nvPr/>
          </p:nvCxnSpPr>
          <p:spPr>
            <a:xfrm>
              <a:off x="7626482" y="5686937"/>
              <a:ext cx="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원호 140">
              <a:extLst>
                <a:ext uri="{FF2B5EF4-FFF2-40B4-BE49-F238E27FC236}">
                  <a16:creationId xmlns:a16="http://schemas.microsoft.com/office/drawing/2014/main" id="{5E4CA396-2609-4390-A934-8B6C9D2EAD4D}"/>
                </a:ext>
              </a:extLst>
            </p:cNvPr>
            <p:cNvSpPr/>
            <p:nvPr/>
          </p:nvSpPr>
          <p:spPr>
            <a:xfrm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  <p:sp>
          <p:nvSpPr>
            <p:cNvPr id="142" name="원호 141">
              <a:extLst>
                <a:ext uri="{FF2B5EF4-FFF2-40B4-BE49-F238E27FC236}">
                  <a16:creationId xmlns:a16="http://schemas.microsoft.com/office/drawing/2014/main" id="{92592025-1979-487A-A6A6-A5F0737D168E}"/>
                </a:ext>
              </a:extLst>
            </p:cNvPr>
            <p:cNvSpPr/>
            <p:nvPr/>
          </p:nvSpPr>
          <p:spPr>
            <a:xfrm rot="10800000" flipV="1">
              <a:off x="7508444" y="5027934"/>
              <a:ext cx="223316" cy="174676"/>
            </a:xfrm>
            <a:prstGeom prst="arc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 sz="1138" dirty="0">
                <a:solidFill>
                  <a:prstClr val="black"/>
                </a:solidFill>
              </a:endParaRPr>
            </a:p>
          </p:txBody>
        </p:sp>
      </p:grpSp>
      <p:cxnSp>
        <p:nvCxnSpPr>
          <p:cNvPr id="143" name="직선 연결선 142">
            <a:extLst>
              <a:ext uri="{FF2B5EF4-FFF2-40B4-BE49-F238E27FC236}">
                <a16:creationId xmlns:a16="http://schemas.microsoft.com/office/drawing/2014/main" id="{0112C32D-A776-4A25-8964-50F0593D1115}"/>
              </a:ext>
            </a:extLst>
          </p:cNvPr>
          <p:cNvCxnSpPr>
            <a:cxnSpLocks/>
            <a:stCxn id="142" idx="2"/>
          </p:cNvCxnSpPr>
          <p:nvPr/>
        </p:nvCxnSpPr>
        <p:spPr>
          <a:xfrm flipH="1" flipV="1">
            <a:off x="7126185" y="3610473"/>
            <a:ext cx="25998" cy="2525"/>
          </a:xfrm>
          <a:prstGeom prst="line">
            <a:avLst/>
          </a:prstGeom>
          <a:ln w="190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모서리가 둥근 직사각형 21">
            <a:extLst>
              <a:ext uri="{FF2B5EF4-FFF2-40B4-BE49-F238E27FC236}">
                <a16:creationId xmlns:a16="http://schemas.microsoft.com/office/drawing/2014/main" id="{4FB23167-63FC-4801-87CE-4917D693083D}"/>
              </a:ext>
            </a:extLst>
          </p:cNvPr>
          <p:cNvSpPr/>
          <p:nvPr/>
        </p:nvSpPr>
        <p:spPr>
          <a:xfrm>
            <a:off x="8772861" y="2311198"/>
            <a:ext cx="1047365" cy="2913757"/>
          </a:xfrm>
          <a:prstGeom prst="roundRect">
            <a:avLst/>
          </a:prstGeom>
          <a:solidFill>
            <a:schemeClr val="tx1"/>
          </a:solidFill>
          <a:ln w="190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4626" tIns="14626" rIns="14626" bIns="8775" rtlCol="0" anchor="ctr" anchorCtr="1">
            <a:noAutofit/>
          </a:bodyPr>
          <a:lstStyle/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* </a:t>
            </a:r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순서준수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해당 사업장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소방대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ERT</a:t>
            </a:r>
          </a:p>
          <a:p>
            <a:pPr algn="ctr"/>
            <a:r>
              <a:rPr lang="en-US" altLang="ko-KR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CCR</a:t>
            </a: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전자담당자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시공사담당자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  <a:p>
            <a:pPr algn="ctr"/>
            <a:r>
              <a:rPr lang="ko-KR" altLang="en-US" sz="1138" b="1" dirty="0">
                <a:solidFill>
                  <a:srgbClr val="FFFF00"/>
                </a:solidFill>
                <a:latin typeface="맑은 고딕" panose="020F0502020204030204"/>
                <a:ea typeface="맑은 고딕" panose="020B0503020000020004" pitchFamily="50" charset="-127"/>
              </a:rPr>
              <a:t>연락처표기</a:t>
            </a:r>
            <a:endParaRPr lang="en-US" altLang="ko-KR" sz="1138" b="1" dirty="0">
              <a:solidFill>
                <a:srgbClr val="FFFF00"/>
              </a:solidFill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685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7DAC4-55D3-F52C-FF4D-DFA711648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0C980646-DB07-074E-1244-430939E88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8CC8DE97-F7F8-2AE8-288D-578D07C15EB4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2.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작업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   -</a:t>
                      </a:r>
                      <a:b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</a:b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 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작업전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 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준비 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2-15.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집수정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오픈 후 단차로 인한 전도 위험	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폭염작업 체감온도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31℃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이상이 되는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작업장소에서의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시간 이상 작업 으로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인한 열사병 등 건강장해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2-16-2.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만성질환 등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민감군이 폭염작업을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수행하는 경우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온열질환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발생 위험도 증가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2-15-1.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집수정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오픈 후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단차부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계단식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발판 설치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2-16-1.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폭염작업 전에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민감군을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선정하고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예방교육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2-16-2.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건강상담을 실시하고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열순응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조치 등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적정 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2-16-3.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 중 주기적으로 순회하여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근로자의 건강상태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온열질환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자각증상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를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확인하고 필요한 조치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2-16-4. 31℃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이상의 폭염작업 시 휴식시간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추가 배정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폭염작업 시간 단축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2C830B07-C20D-AAEA-DDFE-3760DC4DBFD3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2365FAAA-C5AE-2BA9-52E4-0818E41A2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8EBC952-AE85-5430-101F-0FC16E7503ED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0496D46-1251-06C6-0B84-9413133E6B50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EC82CC39-064A-76B9-0EC3-E10C7983EDDC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0C47C9E4-1A12-DCB4-1FDC-B85B3C158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8" y="4437112"/>
            <a:ext cx="1886160" cy="68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79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DD3D1-FA70-E0F7-A253-C87BFD97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B823CE81-4335-79D9-B5D5-BB007AF5B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A9620241-6BDF-6888-E468-F986CFC93625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화물차 적재함 높이 이상 자재 적재 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낙하 위험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미 설정으로 인한 협착위험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적재중량 초과로 인한 붕괴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시 날카로운 수공구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전동공구 사용으로 인한 베임 및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찔림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보양 작업 중 전동공구 사용 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안구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라쳇바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사용하여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점 고정 후 그물망 설치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작업구간 구획설정 후 인원통제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차량 제원 확인 및 적재중량 기준 준수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수공구 및 전동공구 사용 시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4-1-2.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직쏘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전동드릴 사용 시 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공구날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교체 시 전원 차단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FF5C2123-DA3E-7255-5E99-D49300C8867C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FBA1ADB6-63AB-A249-5440-A75D4C99F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DDEBEC2B-64D4-4DC8-57B6-CA59C9A1B35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40969AE-97F6-D17A-6099-DD7583BDF8ED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3E7A81-8BB7-50AA-346A-D39CDC58365D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776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B9F04-B9CB-0A05-CB50-B67937B65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7BC56109-0A0D-51DD-4E21-EE5B7E48B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7AAAC0D2-4D18-FAF3-4421-EB9C828F9820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거친면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나사못에 의해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손가락 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면처리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시 비산먼지 발생에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호흡기 질환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날카로운 수공구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컷터칼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헤라등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사용으로 인한 자상 및 창상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망치 등 사용 시 손가락 찍힘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5-1-1.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청소 전용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공도구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붓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주걱 등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필요시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배풍기설치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방진마스크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5-2-2.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바닥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바탕면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작업간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비산먼지최소화방안으로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그라인더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전용커버탈거후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집진호스 체결가능용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제작커버설치하여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날접촉방지 및 비산먼지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즉시흡입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※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전용커버 작업구간 상시비치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안전칼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5-3-2.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자상방지장갑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집진기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배풍기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3F995162-B581-3760-5A6E-1093A6644DB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E1856D38-7277-F565-B2D9-5073298690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A99A5B6D-29C1-8C4B-C762-3A8EE85FB5BA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20A5319-AF9F-8787-1881-5FF6D71548E4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A991711-1EBB-3533-E421-1F13FC6EBE3E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3716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0292BD-9F1B-40E1-D90C-46A40A4EC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99">
            <a:extLst>
              <a:ext uri="{FF2B5EF4-FFF2-40B4-BE49-F238E27FC236}">
                <a16:creationId xmlns:a16="http://schemas.microsoft.com/office/drawing/2014/main" id="{9C0CDC41-040F-513E-B7D8-36E520466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51" y="396699"/>
            <a:ext cx="20842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 defTabSz="762000"/>
            <a:r>
              <a:rPr lang="en-US" altLang="ko-KR" sz="1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rPr>
              <a:t>(DRI : D-1 Risk Inspection)</a:t>
            </a:r>
            <a:endParaRPr lang="ko-KR" altLang="en-US" sz="10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8" name="Group 127">
            <a:extLst>
              <a:ext uri="{FF2B5EF4-FFF2-40B4-BE49-F238E27FC236}">
                <a16:creationId xmlns:a16="http://schemas.microsoft.com/office/drawing/2014/main" id="{0B5AAE0F-E6B3-65D5-3F28-84498D72B6B2}"/>
              </a:ext>
            </a:extLst>
          </p:cNvPr>
          <p:cNvGraphicFramePr>
            <a:graphicFrameLocks noGrp="1"/>
          </p:cNvGraphicFramePr>
          <p:nvPr/>
        </p:nvGraphicFramePr>
        <p:xfrm>
          <a:off x="0" y="1916832"/>
          <a:ext cx="9905998" cy="4552966"/>
        </p:xfrm>
        <a:graphic>
          <a:graphicData uri="http://schemas.openxmlformats.org/drawingml/2006/table">
            <a:tbl>
              <a:tblPr/>
              <a:tblGrid>
                <a:gridCol w="9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17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2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00354568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741689141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1256750309"/>
                    </a:ext>
                  </a:extLst>
                </a:gridCol>
                <a:gridCol w="299546">
                  <a:extLst>
                    <a:ext uri="{9D8B030D-6E8A-4147-A177-3AD203B41FA5}">
                      <a16:colId xmlns:a16="http://schemas.microsoft.com/office/drawing/2014/main" val="3936625175"/>
                    </a:ext>
                  </a:extLst>
                </a:gridCol>
                <a:gridCol w="299545">
                  <a:extLst>
                    <a:ext uri="{9D8B030D-6E8A-4147-A177-3AD203B41FA5}">
                      <a16:colId xmlns:a16="http://schemas.microsoft.com/office/drawing/2014/main" val="2210338762"/>
                    </a:ext>
                  </a:extLst>
                </a:gridCol>
                <a:gridCol w="4034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847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47759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 순서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위험요인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안전대책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사용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기계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기구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확 인</a:t>
                      </a: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작업등급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</a:rPr>
                        <a:t>양호</a:t>
                      </a: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개선</a:t>
                      </a:r>
                      <a:endParaRPr kumimoji="0" lang="en-US" altLang="ko-KR" sz="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필요</a:t>
                      </a: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30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No.</a:t>
                      </a:r>
                      <a:endParaRPr kumimoji="0" lang="ko-KR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7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/</a:t>
                      </a:r>
                      <a:endParaRPr kumimoji="0" lang="ko-KR" altLang="en-US" sz="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231656"/>
                  </a:ext>
                </a:extLst>
              </a:tr>
              <a:tr h="247759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3.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양중작업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4.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보양작업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5.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바탕면처리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6.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프라이머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도포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7.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에폭시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퍼티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8.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코킹마감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9. 1,2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차 도장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171450" marR="0" lvl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10.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본작업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공통사항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11. </a:t>
                      </a:r>
                      <a:r>
                        <a:rPr kumimoji="0" lang="ko-KR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실란트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실링</a:t>
                      </a:r>
                    </a:p>
                  </a:txBody>
                  <a:tcPr marT="0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냄새로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두통 및 현기증 유발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6-2.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프라이머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도포 작업 시 안구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피부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접촉에 의한 손상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회전체에 손가락이 끼여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절단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진동에 의한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진동증후군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시 소음에 의한 청각 손상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6-1-1.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배풍기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혹은 </a:t>
                      </a:r>
                      <a:r>
                        <a:rPr lang="ko-KR" altLang="en-US" sz="7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집진기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방독마스크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6-2-1. MSDS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명시 된 보호구 착용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보안경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내화학장갑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6-3-1.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믹서기 사용 전 주변 간섭사항 제거 및 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구획설정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전원선 연결 전 동작 스위치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ON/OFF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확인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6-4-1.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협착저감장갑 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형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진동방지장갑 겸용</a:t>
                      </a: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6-5-1. </a:t>
                      </a:r>
                      <a:r>
                        <a:rPr lang="ko-KR" altLang="en-US" sz="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소음 발생 시 작업 구간 내 귀마개 착용</a:t>
                      </a:r>
                      <a:endParaRPr lang="en-US" altLang="ko-KR" sz="7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믹서기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228600" marR="0" lvl="0" indent="-22860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50" baseline="0" dirty="0"/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화기작업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위험작업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indent="0" fontAlgn="b" latinLnBrk="0">
                        <a:buNone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T="0" marB="0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A,B,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C,D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A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CDCDC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D9D9D9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,C,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75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1. TBM </a:t>
                      </a:r>
                      <a:r>
                        <a:rPr kumimoji="0" lang="ko-KR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활동</a:t>
                      </a: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dirty="0"/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1-1.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건강상태 미확인으로 인한 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1-2.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7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작업전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스트레칭 미 실시로 인한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근골격계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1-3.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복장 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개인보호구 착용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사고위험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1-4.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비상 시 대책 미숙지로 인한 초기 대응  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지연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1-5.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작업내용 미 숙지</a:t>
                      </a: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SOP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 숙지에 따른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작업 間 안전사고 발생 위험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1-6.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전기공도구 상태 불량으로 인한  </a:t>
                      </a:r>
                      <a:endParaRPr lang="en-US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ko-KR" altLang="en-US" sz="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감전위험</a:t>
                      </a:r>
                      <a:endParaRPr lang="ko-KR" altLang="ko-KR" sz="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1-1.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음주 여부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건강상태  및 특이사항 확인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후 작업진행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1-2. TBM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시 스트레칭 및 사전 운동 실시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1-3.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표준복장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착용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안전모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각반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안전밸트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 ※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팔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다리 노출 없을 것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작성특성에 맞는 특수 보호구 착용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(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보안경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마스크 등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DS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보호구착용기준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준수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1-4.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 집결지 및 작업구간 비상대피로 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비상연락망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AED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/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아이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바디샤워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위치 숙지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1-5.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당일 작업내용 작업 근로자에게 내용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전달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SOP ,DRI,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위험성평가에 따른 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작업시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위험관리 대책 공유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유해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화학물질사용시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MSDS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확인 후 주의사항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등 교육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1-6.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사용 전 점검 실시 및 해당 월 인증마크를   </a:t>
                      </a: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부착 확인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케이블 피복 상태를 확인 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     </a:t>
                      </a:r>
                      <a:r>
                        <a:rPr kumimoji="0" lang="ko-KR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손상 시 수리 또는 교체</a:t>
                      </a:r>
                      <a:r>
                        <a:rPr kumimoji="0" lang="en-US" altLang="ko-KR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A</a:t>
                      </a: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형 </a:t>
                      </a: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말비계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컷쏘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전동드릴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타정총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수공구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맑은 고딕" pitchFamily="50" charset="-127"/>
                          <a:ea typeface="+mn-ea"/>
                        </a:rPr>
                        <a:t>대차</a:t>
                      </a: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세부내용</a:t>
                      </a:r>
                      <a:endParaRPr kumimoji="0" lang="en-US" altLang="ko-KR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880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anchor="ctr" horzOverflow="overflow"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맑은 고딕" pitchFamily="50" charset="-127"/>
                        <a:ea typeface="+mn-ea"/>
                      </a:endParaRPr>
                    </a:p>
                  </a:txBody>
                  <a:tcPr marT="0" marB="0" horzOverflow="overflow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맑은 고딕" pitchFamily="50" charset="-127"/>
                        <a:ea typeface="+mn-ea"/>
                        <a:cs typeface="+mn-cs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[B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FRP, 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에폭시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우레탄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프라이머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등 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방수제 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[D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급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]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바닥면</a:t>
                      </a: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 기준 </a:t>
                      </a:r>
                      <a:r>
                        <a:rPr lang="en-US" altLang="ko-KR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2m</a:t>
                      </a:r>
                    </a:p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kern="1200" baseline="0" dirty="0">
                          <a:solidFill>
                            <a:schemeClr val="tx1"/>
                          </a:solidFill>
                          <a:latin typeface="+mn-lt"/>
                          <a:ea typeface="굴림" panose="020B0600000101010101" pitchFamily="50" charset="-127"/>
                          <a:cs typeface="+mn-cs"/>
                        </a:rPr>
                        <a:t>이상 고소작업</a:t>
                      </a:r>
                      <a:endParaRPr lang="en-US" altLang="ko-KR" sz="700" b="1" kern="1200" baseline="0" dirty="0">
                        <a:solidFill>
                          <a:schemeClr val="tx1"/>
                        </a:solidFill>
                        <a:latin typeface="+mn-lt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45720" marR="45720"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260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긴급작업 사유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(</a:t>
                      </a: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당일작업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)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/>
                        <a:t>안전관리 강화 계획 </a:t>
                      </a:r>
                      <a:r>
                        <a:rPr lang="en-US" altLang="ko-KR" sz="1000" b="1" dirty="0"/>
                        <a:t>(</a:t>
                      </a:r>
                      <a:r>
                        <a:rPr lang="ko-KR" altLang="en-US" sz="1000" b="1" dirty="0"/>
                        <a:t>야간</a:t>
                      </a:r>
                      <a:r>
                        <a:rPr lang="en-US" altLang="ko-KR" sz="1000" b="1" dirty="0"/>
                        <a:t>, </a:t>
                      </a:r>
                      <a:r>
                        <a:rPr lang="ko-KR" altLang="en-US" sz="1000" b="1" dirty="0"/>
                        <a:t>휴일 작업</a:t>
                      </a:r>
                      <a:r>
                        <a:rPr lang="en-US" altLang="ko-KR" sz="1000" b="1" dirty="0"/>
                        <a:t>)</a:t>
                      </a:r>
                      <a:endParaRPr lang="ko-KR" altLang="en-US" sz="1000" b="1" dirty="0"/>
                    </a:p>
                  </a:txBody>
                  <a:tcPr anchor="ctr"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/>
                        <a:t>확인자 이름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작업변경사항 </a:t>
                      </a:r>
                      <a:r>
                        <a:rPr kumimoji="0" lang="en-US" altLang="ko-K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/ 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현장 전달 사항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459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altLang="ko-KR" sz="900" b="0" baseline="0" dirty="0"/>
                        <a:t>[</a:t>
                      </a:r>
                      <a:r>
                        <a:rPr lang="ko-KR" altLang="en-US" sz="900" b="0" baseline="0" dirty="0"/>
                        <a:t>긴급작업 사유 </a:t>
                      </a:r>
                      <a:r>
                        <a:rPr lang="en-US" altLang="ko-KR" sz="900" b="0" baseline="0" dirty="0"/>
                        <a:t>]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en-US" altLang="ko-KR" sz="900" b="0" dirty="0"/>
                        <a:t>[</a:t>
                      </a:r>
                      <a:r>
                        <a:rPr lang="ko-KR" altLang="en-US" sz="900" b="0" dirty="0"/>
                        <a:t>상주</a:t>
                      </a:r>
                      <a:r>
                        <a:rPr lang="ko-KR" altLang="en-US" sz="900" b="0" baseline="0" dirty="0"/>
                        <a:t> 안전담당자</a:t>
                      </a:r>
                      <a:r>
                        <a:rPr lang="ko-KR" altLang="en-US" sz="900" b="0" dirty="0"/>
                        <a:t> </a:t>
                      </a:r>
                      <a:r>
                        <a:rPr lang="en-US" altLang="ko-KR" sz="900" b="0" dirty="0"/>
                        <a:t>]</a:t>
                      </a:r>
                      <a:r>
                        <a:rPr lang="en-US" altLang="ko-KR" sz="900" b="0" baseline="0" dirty="0"/>
                        <a:t>  </a:t>
                      </a:r>
                      <a:r>
                        <a:rPr lang="ko-KR" altLang="en-US" sz="900" b="0" baseline="0" dirty="0">
                          <a:solidFill>
                            <a:schemeClr val="tx1"/>
                          </a:solidFill>
                        </a:rPr>
                        <a:t>직책 </a:t>
                      </a:r>
                      <a:r>
                        <a:rPr lang="en-US" altLang="ko-KR" sz="900" b="0" baseline="0" dirty="0">
                          <a:solidFill>
                            <a:schemeClr val="tx1"/>
                          </a:solidFill>
                        </a:rPr>
                        <a:t>:</a:t>
                      </a:r>
                      <a:endParaRPr lang="en-US" altLang="ko-KR" sz="900" b="0" baseline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228600" indent="-228600">
                        <a:buFontTx/>
                        <a:buAutoNum type="arabicPeriod"/>
                      </a:pPr>
                      <a:r>
                        <a:rPr lang="ko-KR" altLang="en-US" sz="900" b="0" baseline="0" dirty="0"/>
                        <a:t>안전관리 강화계획 </a:t>
                      </a:r>
                      <a:r>
                        <a:rPr lang="en-US" altLang="ko-KR" sz="900" b="0" baseline="0" dirty="0"/>
                        <a:t>:</a:t>
                      </a:r>
                      <a:endParaRPr lang="ko-KR" altLang="en-US" sz="900" dirty="0"/>
                    </a:p>
                  </a:txBody>
                  <a:tcPr horzOverflow="overflow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sz="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33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그룹 13">
            <a:extLst>
              <a:ext uri="{FF2B5EF4-FFF2-40B4-BE49-F238E27FC236}">
                <a16:creationId xmlns:a16="http://schemas.microsoft.com/office/drawing/2014/main" id="{A8B8D321-96C0-FC53-9A98-62D06A85D3FE}"/>
              </a:ext>
            </a:extLst>
          </p:cNvPr>
          <p:cNvGrpSpPr/>
          <p:nvPr/>
        </p:nvGrpSpPr>
        <p:grpSpPr>
          <a:xfrm>
            <a:off x="11112" y="44624"/>
            <a:ext cx="8822406" cy="461665"/>
            <a:chOff x="11112" y="44624"/>
            <a:chExt cx="8822406" cy="461665"/>
          </a:xfrm>
        </p:grpSpPr>
        <p:sp>
          <p:nvSpPr>
            <p:cNvPr id="15" name="Text Box 99">
              <a:extLst>
                <a:ext uri="{FF2B5EF4-FFF2-40B4-BE49-F238E27FC236}">
                  <a16:creationId xmlns:a16="http://schemas.microsoft.com/office/drawing/2014/main" id="{B73F21BA-A4AF-E2E5-AD9D-A25BB6D9ED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12" y="44624"/>
              <a:ext cx="882240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marL="457200" indent="-457200" defTabSz="762000"/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□ 수시 위험성평가      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[□ </a:t>
              </a:r>
              <a:r>
                <a:rPr kumimoji="1" lang="ko-KR" altLang="en-US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평일 □ 휴일 □야간 □당일</a:t>
              </a:r>
              <a:r>
                <a:rPr kumimoji="1" lang="en-US" altLang="ko-KR" sz="2400" dirty="0">
                  <a:solidFill>
                    <a:schemeClr val="bg1"/>
                  </a:solidFill>
                  <a:latin typeface="HY견고딕" pitchFamily="18" charset="-127"/>
                  <a:ea typeface="HY견고딕" pitchFamily="18" charset="-127"/>
                </a:rPr>
                <a:t>] </a:t>
              </a:r>
              <a:endParaRPr lang="ko-KR" altLang="en-US" sz="2000" dirty="0">
                <a:solidFill>
                  <a:schemeClr val="bg1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자유형 37">
              <a:extLst>
                <a:ext uri="{FF2B5EF4-FFF2-40B4-BE49-F238E27FC236}">
                  <a16:creationId xmlns:a16="http://schemas.microsoft.com/office/drawing/2014/main" id="{8610AA49-C907-5B07-4BF8-C49A99CEECE9}"/>
                </a:ext>
              </a:extLst>
            </p:cNvPr>
            <p:cNvSpPr/>
            <p:nvPr/>
          </p:nvSpPr>
          <p:spPr>
            <a:xfrm>
              <a:off x="3565798" y="188640"/>
              <a:ext cx="216024" cy="208059"/>
            </a:xfrm>
            <a:custGeom>
              <a:avLst/>
              <a:gdLst>
                <a:gd name="connsiteX0" fmla="*/ 0 w 895350"/>
                <a:gd name="connsiteY0" fmla="*/ 0 h 809625"/>
                <a:gd name="connsiteX1" fmla="*/ 466725 w 895350"/>
                <a:gd name="connsiteY1" fmla="*/ 809625 h 809625"/>
                <a:gd name="connsiteX2" fmla="*/ 895350 w 895350"/>
                <a:gd name="connsiteY2" fmla="*/ 9525 h 80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5350" h="809625">
                  <a:moveTo>
                    <a:pt x="0" y="0"/>
                  </a:moveTo>
                  <a:lnTo>
                    <a:pt x="466725" y="809625"/>
                  </a:lnTo>
                  <a:lnTo>
                    <a:pt x="895350" y="9525"/>
                  </a:ln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D48E7BB-1C5F-3289-D5F6-541E7E3411C1}"/>
              </a:ext>
            </a:extLst>
          </p:cNvPr>
          <p:cNvSpPr txBox="1"/>
          <p:nvPr/>
        </p:nvSpPr>
        <p:spPr>
          <a:xfrm>
            <a:off x="-15552" y="692696"/>
            <a:ext cx="99139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000">
                <a:solidFill>
                  <a:srgbClr val="FF0000"/>
                </a:solidFill>
              </a:rPr>
              <a:t>-KH_01099148 </a:t>
            </a:r>
            <a:r>
              <a:rPr lang="ko-KR" altLang="en-US" sz="1000">
                <a:solidFill>
                  <a:srgbClr val="FF0000"/>
                </a:solidFill>
              </a:rPr>
              <a:t>수성에폭시 도장 작업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72E4A198-7EFD-E4F3-120E-84E1A7D6888F}"/>
              </a:ext>
            </a:extLst>
          </p:cNvPr>
          <p:cNvGraphicFramePr>
            <a:graphicFrameLocks noGrp="1"/>
          </p:cNvGraphicFramePr>
          <p:nvPr/>
        </p:nvGraphicFramePr>
        <p:xfrm>
          <a:off x="0" y="941472"/>
          <a:ext cx="9905997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8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9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86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3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2571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작업일자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세부위치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설비호기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사용장비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작업유형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설치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철거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보수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개조</a:t>
                      </a:r>
                      <a:r>
                        <a:rPr lang="en-US" altLang="ko-KR" sz="6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6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baseline="0" dirty="0" err="1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정준건업</a:t>
                      </a:r>
                      <a:endParaRPr lang="en-US" altLang="ko-KR" sz="1000" b="1" baseline="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작업내용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</a:t>
                      </a:r>
                      <a:r>
                        <a:rPr lang="ko-KR" altLang="en-US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수성에폭시 도장 작업 </a:t>
                      </a:r>
                      <a:r>
                        <a:rPr lang="en-US" altLang="ko-KR" sz="100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투입인원 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:  5 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명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삼성물산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SEC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6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부서명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담당자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87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26.06.29~ 26.07.03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주간</a:t>
                      </a:r>
                      <a:r>
                        <a:rPr lang="en-US" altLang="ko-KR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800" dirty="0">
                          <a:solidFill>
                            <a:schemeClr val="bg1">
                              <a:lumMod val="85000"/>
                            </a:schemeClr>
                          </a:solidFill>
                          <a:latin typeface="맑은 고딕" pitchFamily="50" charset="-127"/>
                          <a:ea typeface="+mn-ea"/>
                        </a:rPr>
                        <a:t>야간</a:t>
                      </a:r>
                      <a:r>
                        <a:rPr lang="en-US" altLang="ko-KR" sz="8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H2 16L 7F</a:t>
                      </a:r>
                    </a:p>
                    <a:p>
                      <a:pPr algn="ctr" latinLnBrk="1"/>
                      <a:r>
                        <a:rPr lang="en-US" altLang="ko-KR" sz="800" dirty="0">
                          <a:effectLst/>
                        </a:rPr>
                        <a:t>(A~L / 35~38)</a:t>
                      </a:r>
                      <a:endParaRPr lang="en-US" altLang="ko-KR" sz="80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-</a:t>
                      </a:r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보수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협력사  안전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이지선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228600" marR="0" lvl="0" indent="-22860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0" baseline="0"/>
                        <a:t>수성에폭시 도장 작업</a:t>
                      </a:r>
                      <a:endParaRPr lang="en-US" altLang="ko-KR" sz="1000" b="0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공사팀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송재식</a:t>
                      </a:r>
                      <a:endParaRPr lang="ko-KR" altLang="en-US" sz="6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기흥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화성</a:t>
                      </a:r>
                      <a:r>
                        <a:rPr lang="en-US" altLang="ko-KR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/</a:t>
                      </a:r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천안</a:t>
                      </a:r>
                      <a:endParaRPr lang="en-US" altLang="ko-KR" sz="8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8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+mn-ea"/>
                        </a:rPr>
                        <a:t>건설 그룹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b="1" kern="1200" noProof="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이지윤</a:t>
                      </a:r>
                      <a:endParaRPr lang="en-US" altLang="ko-KR" sz="1000" b="1" kern="1200" noProof="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87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spc="-15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관리감독자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전찬우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안전팀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오면규</a:t>
                      </a:r>
                      <a:endParaRPr lang="ko-KR" altLang="en-US" sz="4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400" b="1" dirty="0">
                        <a:solidFill>
                          <a:schemeClr val="bg1">
                            <a:lumMod val="85000"/>
                          </a:schemeClr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126086"/>
      </p:ext>
    </p:extLst>
  </p:cSld>
  <p:clrMapOvr>
    <a:masterClrMapping/>
  </p:clrMapOvr>
</p:sld>
</file>

<file path=ppt/theme/theme1.xml><?xml version="1.0" encoding="utf-8"?>
<a:theme xmlns:a="http://schemas.openxmlformats.org/drawingml/2006/main" name="본문 마스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32840</TotalTime>
  <Words>17127</Words>
  <Application>Microsoft Office PowerPoint</Application>
  <PresentationFormat>A4 용지(210x297mm)</PresentationFormat>
  <Paragraphs>5798</Paragraphs>
  <Slides>52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52</vt:i4>
      </vt:variant>
    </vt:vector>
  </HeadingPairs>
  <TitlesOfParts>
    <vt:vector size="61" baseType="lpstr">
      <vt:lpstr>HY각헤드라인M</vt:lpstr>
      <vt:lpstr>HY견고딕</vt:lpstr>
      <vt:lpstr>HY헤드라인M</vt:lpstr>
      <vt:lpstr>굴림</vt:lpstr>
      <vt:lpstr>맑은 고딕</vt:lpstr>
      <vt:lpstr>새굴림</vt:lpstr>
      <vt:lpstr>Arial</vt:lpstr>
      <vt:lpstr>Wingdings</vt:lpstr>
      <vt:lpstr>본문 마스터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bb120.kim</dc:creator>
  <cp:lastModifiedBy>민정 김</cp:lastModifiedBy>
  <cp:revision>2567</cp:revision>
  <cp:lastPrinted>2026-05-19T05:46:54Z</cp:lastPrinted>
  <dcterms:created xsi:type="dcterms:W3CDTF">2012-04-18T01:02:19Z</dcterms:created>
  <dcterms:modified xsi:type="dcterms:W3CDTF">2026-06-22T22:53:32Z</dcterms:modified>
</cp:coreProperties>
</file>