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0"/>
  </p:notesMasterIdLst>
  <p:handoutMasterIdLst>
    <p:handoutMasterId r:id="rId71"/>
  </p:handoutMasterIdLst>
  <p:sldIdLst>
    <p:sldId id="7504" r:id="rId2"/>
    <p:sldId id="7505" r:id="rId3"/>
    <p:sldId id="7522" r:id="rId4"/>
    <p:sldId id="7523" r:id="rId5"/>
    <p:sldId id="7524" r:id="rId6"/>
    <p:sldId id="7506" r:id="rId7"/>
    <p:sldId id="7525" r:id="rId8"/>
    <p:sldId id="7520" r:id="rId9"/>
    <p:sldId id="7521" r:id="rId10"/>
    <p:sldId id="7508" r:id="rId11"/>
    <p:sldId id="7517" r:id="rId12"/>
    <p:sldId id="7518" r:id="rId13"/>
    <p:sldId id="7513" r:id="rId14"/>
    <p:sldId id="7514" r:id="rId15"/>
    <p:sldId id="7515" r:id="rId16"/>
    <p:sldId id="7516" r:id="rId17"/>
    <p:sldId id="7491" r:id="rId18"/>
    <p:sldId id="7526" r:id="rId19"/>
    <p:sldId id="7527" r:id="rId20"/>
    <p:sldId id="7528" r:id="rId21"/>
    <p:sldId id="7529" r:id="rId22"/>
    <p:sldId id="7530" r:id="rId23"/>
    <p:sldId id="7531" r:id="rId24"/>
    <p:sldId id="7532" r:id="rId25"/>
    <p:sldId id="7533" r:id="rId26"/>
    <p:sldId id="7534" r:id="rId27"/>
    <p:sldId id="7535" r:id="rId28"/>
    <p:sldId id="7536" r:id="rId29"/>
    <p:sldId id="7537" r:id="rId30"/>
    <p:sldId id="7538" r:id="rId31"/>
    <p:sldId id="7539" r:id="rId32"/>
    <p:sldId id="7540" r:id="rId33"/>
    <p:sldId id="7541" r:id="rId34"/>
    <p:sldId id="7542" r:id="rId35"/>
    <p:sldId id="7543" r:id="rId36"/>
    <p:sldId id="7544" r:id="rId37"/>
    <p:sldId id="7545" r:id="rId38"/>
    <p:sldId id="7546" r:id="rId39"/>
    <p:sldId id="7547" r:id="rId40"/>
    <p:sldId id="7548" r:id="rId41"/>
    <p:sldId id="7549" r:id="rId42"/>
    <p:sldId id="7550" r:id="rId43"/>
    <p:sldId id="7551" r:id="rId44"/>
    <p:sldId id="7552" r:id="rId45"/>
    <p:sldId id="7553" r:id="rId46"/>
    <p:sldId id="7554" r:id="rId47"/>
    <p:sldId id="7555" r:id="rId48"/>
    <p:sldId id="7556" r:id="rId49"/>
    <p:sldId id="7557" r:id="rId50"/>
    <p:sldId id="7558" r:id="rId51"/>
    <p:sldId id="7559" r:id="rId52"/>
    <p:sldId id="7560" r:id="rId53"/>
    <p:sldId id="7561" r:id="rId54"/>
    <p:sldId id="7562" r:id="rId55"/>
    <p:sldId id="7563" r:id="rId56"/>
    <p:sldId id="7564" r:id="rId57"/>
    <p:sldId id="7565" r:id="rId58"/>
    <p:sldId id="7566" r:id="rId59"/>
    <p:sldId id="7567" r:id="rId60"/>
    <p:sldId id="7568" r:id="rId61"/>
    <p:sldId id="7569" r:id="rId62"/>
    <p:sldId id="7570" r:id="rId63"/>
    <p:sldId id="7571" r:id="rId64"/>
    <p:sldId id="7572" r:id="rId65"/>
    <p:sldId id="7573" r:id="rId66"/>
    <p:sldId id="7574" r:id="rId67"/>
    <p:sldId id="7575" r:id="rId68"/>
    <p:sldId id="7576" r:id="rId69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0033CC"/>
    <a:srgbClr val="3333CC"/>
    <a:srgbClr val="FF0000"/>
    <a:srgbClr val="FF9900"/>
    <a:srgbClr val="FFFF66"/>
    <a:srgbClr val="3333FF"/>
    <a:srgbClr val="000099"/>
    <a:srgbClr val="FFCCFF"/>
    <a:srgbClr val="FF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25" autoAdjust="0"/>
    <p:restoredTop sz="94994" autoAdjust="0"/>
  </p:normalViewPr>
  <p:slideViewPr>
    <p:cSldViewPr>
      <p:cViewPr varScale="1">
        <p:scale>
          <a:sx n="105" d="100"/>
          <a:sy n="105" d="100"/>
        </p:scale>
        <p:origin x="1188" y="102"/>
      </p:cViewPr>
      <p:guideLst>
        <p:guide orient="horz" pos="2160"/>
        <p:guide pos="31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2238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F91E9-1502-457B-9D24-B179A6834DA1}" type="datetimeFigureOut">
              <a:rPr lang="ko-KR" altLang="en-US" smtClean="0"/>
              <a:pPr/>
              <a:t>2026-06-15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CD10B-9202-4EEA-99FC-1DFA0C076BF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52728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051D6-73D6-4D34-A11E-80AE8E2550E8}" type="datetimeFigureOut">
              <a:rPr lang="ko-KR" altLang="en-US" smtClean="0"/>
              <a:pPr/>
              <a:t>2026-06-15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392AB-5D96-4BA2-BE9D-DCBD1A7B908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61093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439738" y="806450"/>
            <a:ext cx="5807075" cy="40195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4A086-B06F-4757-94CA-21C635CC2678}" type="slidenum">
              <a:rPr lang="ko-KR" altLang="en-US" smtClean="0">
                <a:solidFill>
                  <a:prstClr val="black"/>
                </a:solidFill>
              </a:rPr>
              <a:pPr/>
              <a:t>17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652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439738" y="806450"/>
            <a:ext cx="5807075" cy="40195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4A086-B06F-4757-94CA-21C635CC2678}" type="slidenum">
              <a:rPr lang="ko-KR" altLang="en-US" smtClean="0">
                <a:solidFill>
                  <a:prstClr val="black"/>
                </a:solidFill>
              </a:rPr>
              <a:pPr/>
              <a:t>34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652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439738" y="806450"/>
            <a:ext cx="5807075" cy="40195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4A086-B06F-4757-94CA-21C635CC2678}" type="slidenum">
              <a:rPr lang="ko-KR" altLang="en-US" smtClean="0">
                <a:solidFill>
                  <a:prstClr val="black"/>
                </a:solidFill>
              </a:rPr>
              <a:pPr/>
              <a:t>51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652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439738" y="806450"/>
            <a:ext cx="5807075" cy="40195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4A086-B06F-4757-94CA-21C635CC2678}" type="slidenum">
              <a:rPr lang="ko-KR" altLang="en-US" smtClean="0">
                <a:solidFill>
                  <a:prstClr val="black"/>
                </a:solidFill>
              </a:rPr>
              <a:pPr/>
              <a:t>68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652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/>
          </p:nvPr>
        </p:nvSpPr>
        <p:spPr>
          <a:xfrm>
            <a:off x="495301" y="274674"/>
            <a:ext cx="89154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159433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8521897" y="66675"/>
            <a:ext cx="1228637" cy="375381"/>
          </a:xfrm>
          <a:prstGeom prst="rect">
            <a:avLst/>
          </a:prstGeom>
          <a:solidFill>
            <a:srgbClr val="92D05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89" dirty="0"/>
          </a:p>
        </p:txBody>
      </p:sp>
      <p:cxnSp>
        <p:nvCxnSpPr>
          <p:cNvPr id="2" name="직선 연결선 1"/>
          <p:cNvCxnSpPr/>
          <p:nvPr userDrawn="1"/>
        </p:nvCxnSpPr>
        <p:spPr>
          <a:xfrm>
            <a:off x="272516" y="6540921"/>
            <a:ext cx="9360000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 userDrawn="1"/>
        </p:nvSpPr>
        <p:spPr>
          <a:xfrm>
            <a:off x="8487961" y="505960"/>
            <a:ext cx="503709" cy="113772"/>
          </a:xfrm>
          <a:prstGeom prst="rect">
            <a:avLst/>
          </a:prstGeom>
          <a:noFill/>
        </p:spPr>
        <p:txBody>
          <a:bodyPr wrap="none" lIns="42250" tIns="21125" rIns="42250" bIns="21125" rtlCol="0" anchor="ctr" anchorCtr="0">
            <a:spAutoFit/>
          </a:bodyPr>
          <a:lstStyle/>
          <a:p>
            <a:pPr marL="0" marR="0" lvl="0" indent="0" algn="ctr" defTabSz="914173" rtl="0" eaLnBrk="1" fontAlgn="auto" latinLnBrk="1" hangingPunct="1">
              <a:lnSpc>
                <a:spcPct val="100000"/>
              </a:lnSpc>
              <a:spcBef>
                <a:spcPts val="1"/>
              </a:spcBef>
              <a:spcAft>
                <a:spcPts val="1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62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PEPS SOP No.  </a:t>
            </a:r>
            <a:endParaRPr kumimoji="0" lang="ko-KR" altLang="en-US" sz="462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" name="직사각형 5"/>
          <p:cNvSpPr/>
          <p:nvPr userDrawn="1"/>
        </p:nvSpPr>
        <p:spPr>
          <a:xfrm>
            <a:off x="213975" y="6582544"/>
            <a:ext cx="6225551" cy="18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ko-KR" altLang="en-US" sz="594" dirty="0">
                <a:solidFill>
                  <a:schemeClr val="bg1">
                    <a:lumMod val="50000"/>
                  </a:schemeClr>
                </a:solidFill>
              </a:rPr>
              <a:t>본SOP는 당사의 영업비밀, 고유기술자료, 노하우를 제외한 일반적인 사항(환경안전사항 등)만 있는 일반등급의 문서로써 삼성전자에 제공합니다.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8624674" y="136132"/>
            <a:ext cx="1023082" cy="267789"/>
          </a:xfrm>
          <a:prstGeom prst="rect">
            <a:avLst/>
          </a:prstGeom>
          <a:noFill/>
        </p:spPr>
        <p:txBody>
          <a:bodyPr wrap="none" lIns="42250" tIns="21125" rIns="42250" bIns="21125" rtlCol="0" anchor="ctr" anchorCtr="0">
            <a:spAutoFit/>
          </a:bodyPr>
          <a:lstStyle/>
          <a:p>
            <a:pPr marL="0" marR="0" lvl="0" indent="0" algn="ctr" defTabSz="914173" rtl="0" eaLnBrk="1" fontAlgn="auto" latinLnBrk="1" hangingPunct="1">
              <a:lnSpc>
                <a:spcPct val="100000"/>
              </a:lnSpc>
              <a:spcBef>
                <a:spcPts val="1"/>
              </a:spcBef>
              <a:spcAft>
                <a:spcPts val="1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463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㈜정준건업</a:t>
            </a:r>
          </a:p>
        </p:txBody>
      </p:sp>
      <p:sp>
        <p:nvSpPr>
          <p:cNvPr id="3" name="직사각형 2"/>
          <p:cNvSpPr/>
          <p:nvPr userDrawn="1"/>
        </p:nvSpPr>
        <p:spPr>
          <a:xfrm>
            <a:off x="213973" y="614404"/>
            <a:ext cx="7664352" cy="108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89" dirty="0"/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592530" y="158967"/>
            <a:ext cx="0" cy="35375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8441630-4990-4CC3-B827-56B94E4CCE7E}"/>
              </a:ext>
            </a:extLst>
          </p:cNvPr>
          <p:cNvSpPr txBox="1"/>
          <p:nvPr userDrawn="1"/>
        </p:nvSpPr>
        <p:spPr>
          <a:xfrm>
            <a:off x="9308918" y="6612102"/>
            <a:ext cx="288907" cy="113772"/>
          </a:xfrm>
          <a:prstGeom prst="rect">
            <a:avLst/>
          </a:prstGeom>
          <a:noFill/>
        </p:spPr>
        <p:txBody>
          <a:bodyPr wrap="none" lIns="42250" tIns="21125" rIns="42250" bIns="21125" rtlCol="0" anchor="ctr" anchorCtr="0">
            <a:spAutoFit/>
          </a:bodyPr>
          <a:lstStyle/>
          <a:p>
            <a:pPr marL="0" marR="0" lvl="0" indent="0" algn="ctr" defTabSz="914173" rtl="0" eaLnBrk="1" fontAlgn="auto" latinLnBrk="1" hangingPunct="1">
              <a:lnSpc>
                <a:spcPct val="100000"/>
              </a:lnSpc>
              <a:spcBef>
                <a:spcPts val="1"/>
              </a:spcBef>
              <a:spcAft>
                <a:spcPts val="1"/>
              </a:spcAft>
              <a:buClrTx/>
              <a:buSzTx/>
              <a:buFontTx/>
              <a:buNone/>
              <a:tabLst/>
              <a:defRPr/>
            </a:pPr>
            <a:fld id="{A5EE0F10-BBD4-4C73-A890-880187DC71CA}" type="slidenum">
              <a:rPr kumimoji="0" lang="en-US" altLang="ko-KR" sz="462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pPr marL="0" marR="0" lvl="0" indent="0" algn="ctr" defTabSz="914173" rtl="0" eaLnBrk="1" fontAlgn="auto" latinLnBrk="1" hangingPunct="1">
                <a:lnSpc>
                  <a:spcPct val="100000"/>
                </a:lnSpc>
                <a:spcBef>
                  <a:spcPts val="1"/>
                </a:spcBef>
                <a:spcAft>
                  <a:spcPts val="1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en-US" altLang="ko-KR" sz="462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/ 46</a:t>
            </a:r>
            <a:endParaRPr kumimoji="0" lang="ko-KR" altLang="en-US" sz="462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8197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1188936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" y="-1"/>
            <a:ext cx="9906000" cy="70338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3153" y="693420"/>
            <a:ext cx="9906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3">
            <a:extLst>
              <a:ext uri="{FF2B5EF4-FFF2-40B4-BE49-F238E27FC236}">
                <a16:creationId xmlns:a16="http://schemas.microsoft.com/office/drawing/2014/main" id="{B7E43C0C-6C9A-4C04-A3A0-83029294756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25192" y="6548399"/>
            <a:ext cx="694236" cy="276999"/>
          </a:xfrm>
          <a:prstGeom prst="rect">
            <a:avLst/>
          </a:prstGeom>
          <a:noFill/>
          <a:ln w="3175">
            <a:solidFill>
              <a:srgbClr val="FF0000"/>
            </a:solidFill>
            <a:miter lim="800000"/>
            <a:headEnd/>
            <a:tailEnd/>
          </a:ln>
        </p:spPr>
        <p:txBody>
          <a:bodyPr wrap="square" lIns="54000" rIns="54000" anchor="ctr">
            <a:spAutoFit/>
          </a:bodyPr>
          <a:lstStyle/>
          <a:p>
            <a:pPr algn="ctr">
              <a:defRPr/>
            </a:pPr>
            <a:r>
              <a:rPr lang="ko-KR" altLang="en-US" sz="1200" b="1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一 般</a:t>
            </a:r>
            <a:endParaRPr lang="ko-KR" altLang="en-US" sz="1200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B53D6CB3-E17F-49C9-BDF4-F26F629C1BC7}"/>
              </a:ext>
            </a:extLst>
          </p:cNvPr>
          <p:cNvCxnSpPr/>
          <p:nvPr userDrawn="1"/>
        </p:nvCxnSpPr>
        <p:spPr>
          <a:xfrm>
            <a:off x="2" y="6500834"/>
            <a:ext cx="9906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35CC97D-8575-465D-81C9-2E944076DC22}"/>
              </a:ext>
            </a:extLst>
          </p:cNvPr>
          <p:cNvSpPr txBox="1"/>
          <p:nvPr userDrawn="1"/>
        </p:nvSpPr>
        <p:spPr>
          <a:xfrm>
            <a:off x="4106859" y="6563422"/>
            <a:ext cx="1692286" cy="219288"/>
          </a:xfrm>
          <a:prstGeom prst="rect">
            <a:avLst/>
          </a:prstGeom>
          <a:noFill/>
        </p:spPr>
        <p:txBody>
          <a:bodyPr wrap="none" lIns="91298" tIns="45649" rIns="91298" bIns="45649" rtlCol="0">
            <a:spAutoFit/>
          </a:bodyPr>
          <a:lstStyle/>
          <a:p>
            <a:pPr defTabSz="777779"/>
            <a:r>
              <a:rPr lang="ko-KR" altLang="en-US" sz="800">
                <a:gradFill>
                  <a:gsLst>
                    <a:gs pos="100000">
                      <a:prstClr val="black">
                        <a:lumMod val="50000"/>
                        <a:lumOff val="50000"/>
                      </a:prstClr>
                    </a:gs>
                    <a:gs pos="100000">
                      <a:srgbClr val="0070C0"/>
                    </a:gs>
                  </a:gsLst>
                  <a:lin ang="5400000" scaled="0"/>
                </a:gradFill>
              </a:rPr>
              <a:t>환경안전이 경영의 제</a:t>
            </a:r>
            <a:r>
              <a:rPr lang="en-US" altLang="ko-KR" sz="800">
                <a:gradFill>
                  <a:gsLst>
                    <a:gs pos="100000">
                      <a:prstClr val="black">
                        <a:lumMod val="50000"/>
                        <a:lumOff val="50000"/>
                      </a:prstClr>
                    </a:gs>
                    <a:gs pos="100000">
                      <a:srgbClr val="0070C0"/>
                    </a:gs>
                  </a:gsLst>
                  <a:lin ang="5400000" scaled="0"/>
                </a:gradFill>
              </a:rPr>
              <a:t>1</a:t>
            </a:r>
            <a:r>
              <a:rPr lang="ko-KR" altLang="en-US" sz="800">
                <a:gradFill>
                  <a:gsLst>
                    <a:gs pos="100000">
                      <a:prstClr val="black">
                        <a:lumMod val="50000"/>
                        <a:lumOff val="50000"/>
                      </a:prstClr>
                    </a:gs>
                    <a:gs pos="100000">
                      <a:srgbClr val="0070C0"/>
                    </a:gs>
                  </a:gsLst>
                  <a:lin ang="5400000" scaled="0"/>
                </a:gradFill>
              </a:rPr>
              <a:t>원칙이다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14365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68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68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53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682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작업장소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700">
                          <a:effectLst/>
                        </a:rPr>
                        <a:t>(A~L / 35~38)</a:t>
                      </a:r>
                      <a:endParaRPr lang="en-US" altLang="ko-KR" sz="7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내 통제 </a:t>
                      </a:r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동선확보 및 작업구역 설정하여 위험요소 방지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68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68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작업계획 미수립으로 안전대책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누락 및 작업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차질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필수서류 미비로 인한 작업 지연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 점검 누락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시공계획 등 작업계획 수립 및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 교육 전파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사내입문 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SETTI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내방등록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IWP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시설물 출입 등록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관련 필수 서류 준비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SOP(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), -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Check sheet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화기 작업 승인서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작업계획서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건설기계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중량물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비계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기타 작업에 맞는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"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환경안전가이드 체크 시트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      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보호구 착용기준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6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85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024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49E375E-95FF-6F9A-73AA-6C0808ACE3E5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41F4B56-C61F-4F03-A838-D6E9F34115C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426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2BB8C-6781-5D9C-5040-E85109819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68019E2E-BC7B-CB6D-A617-15863B00E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052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E92FE907-419C-1323-A01C-A4A75F8398E1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D2926B99-A8D6-A34B-EF6C-379E7A8FE3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9D9BA1B4-2F87-405D-F5F8-7089F25F6FA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9900FC4C-5714-A762-B2BF-1268D266C0C6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33608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470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70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3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4708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유해화학 물질 사용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접촉에 의한 질병 발생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끼여 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에폭시  뚜껑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엣지부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로우팹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승하강시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추락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필요 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제거 및 구획 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믹서기 사용 시 손잡이 양손 파지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 접촉 금지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발생시 작업구간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안전계단사용 하여 추락 방지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7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70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727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515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8226A8B-4D32-2564-50C8-114D28F89AD8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D2DDB474-FAE5-61B1-7BCA-761C879101D8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35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8B6B5-FC28-4F28-D352-D1A2C37AC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A5D0FD2-0061-B867-89DC-49B2BF35B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052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F69E8793-0F17-C824-5A1C-86536425F4F3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A28E4368-4AC2-0D80-E956-3F258E4A53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3FFE0969-6C2B-136A-CAC4-F8F658466E1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E9A461E0-1D66-8247-FE17-143445740004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19300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686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5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686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계획 외 작업 또는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변경점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시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재작업 등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임의작업으로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구간 작업 또는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소음으로 인한 청력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 미흡으로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 전달 시 작동으로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파단으로 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10-7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움직임으로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작업중단 후 관리자와 협의하여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수시위험성 평가 후 작업 실시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또는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소음 발생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전선거치대를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사용하여 지면에서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2M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이격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전동공구는 전원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배터리 분리 후 전달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구획 설정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통제원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배치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용접부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이음부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등 파손유무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10-6-2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사용필증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실명제 부착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지주부재의 하단에는 미끄럼방지 장치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사다리 답단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작업발판에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미끄럼방지 테이프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591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90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59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1528D49-6D05-EB4C-5A83-7DA1132D8E14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5756F003-B169-86B8-DCED-A17DE2C44749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8177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1FCA8-553E-D7C2-1F42-D52ADF8D9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EE856B3F-5180-C163-8DB9-040392CCE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052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F812F539-3DDD-634E-43CB-926CA316692D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324A513A-4933-3CCC-97D5-BCF47A1B0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B53404-6326-28BF-0143-6E806EE8614C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0C6A6B12-D94C-356C-E246-7A022B472F08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19300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686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5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686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접힘으로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10-9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10-10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10-11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비계 상부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사용시 전도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10-8-1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접히거나 벌어지지 않도록 보조 부재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6mm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와이어로프 사용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고정장치 체결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10-9-1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양끝단부에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10cm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이격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인식대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낙상경보기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끝단부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작업금지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10-9-2 1m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 단독작업 가능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지주색상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녹색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1~1.2m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높이는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노랑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사용금지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빨강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※ 1.2m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 필요 시 사전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협의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10-10-1 1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인초과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경사로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계단 사용금지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사용시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합판이용하여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바닥 수평 유지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구간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구조물에 안전고리 체결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591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90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59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BFB38C1-8BBB-C7A5-C14B-A64E911AD281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AC5F84F1-2A9C-8ECE-376E-FFF2C91FF70D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73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E1A2C-B9B2-BBCD-79EB-DA5B40149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E15F0A8-CC6F-A23E-4512-9900BC823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A8CAC4BC-20D7-048D-443E-7AC09376DD96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EA301F65-DAC5-1144-216D-5DB847290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1F4BB7C3-61FE-0229-B7C4-86414BEDA4B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4D7F8241-36CA-CE3B-CD25-1A003A7EB110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04369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02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4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024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마무리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정리정돈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 잔여물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공도구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미정리로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인한 전도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적재 시 자재와 고임목 사이에 손가락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끼임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12-3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구획설정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미흡으로 인한 충돌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작업현장 자재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방치로 인한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안전 사고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임의 폐기로 인한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환경사고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배출 시 밀봉 불량으로 신체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접촉에 따른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건강 상태 악화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부상위험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작업인원 보안위반 사고 발생위험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운반작업 완료 후 정리정돈 및 청소 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고임목 설치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양끝단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10cm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눈관리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손잡이 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12-3-1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구획 설정 하여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작업장 자재 정리정돈 실시 수공구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배터리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탈착후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처리 절차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자원순환센터 폐기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밀봉 상태 확인 및 화학물질별 폐기기준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건강 여부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출문전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보안상태 점검 확인 후 인원 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보안용지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/USB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도면 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메모지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카메라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·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반출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정보기기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528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41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30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6B0C565-A29F-7792-BD5A-D933F3168DF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EF1FDD5-4012-073F-5144-0873B9B52EC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968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BD01F-EDF7-CF56-1717-095A7A4EB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4D8A146-26E2-E731-8CF9-8494EE43A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FDBC7E2C-36F6-4D01-748C-F0CDD17F59D1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18771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28751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5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28751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□ </a:t>
                      </a:r>
                      <a:r>
                        <a:rPr lang="en-US" altLang="ko-KR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면 위험</a:t>
                      </a:r>
                      <a:endParaRPr lang="en-US" altLang="ko-KR" sz="8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1.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바닥 간섭물로 인한 전도주의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바닥 간섭물로 인한 전도주의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1-2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kumimoji="0" lang="en-US" altLang="ko-KR" sz="7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관계근로자 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    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외 출입금지 조치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3-1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3-2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75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75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463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047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비상대응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발생 時 교육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훈련 미실시로 인한  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위험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긴급대피 상황 시 누락 인원 발생 위험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 중 재해 및 비상상황 발생 시 대응 미숙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비상구대피로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비상집결지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AED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위치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아이바디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샤워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&lt;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비상연락망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화성소방대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031-208-1119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IRP(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  031-208-3114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</a:t>
                      </a: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송재식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010-5213-2914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</a:t>
                      </a: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오면규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010-3003-7772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전찬우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정준건업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</a:t>
                      </a:r>
                      <a:r>
                        <a:rPr kumimoji="0" lang="en-US" altLang="ko-KR" sz="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94416"/>
                  </a:ext>
                </a:extLst>
              </a:tr>
              <a:tr h="3717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4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31C578C-0515-E2E8-1D30-356FBE6C499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05EC0895-3256-1C8D-1A72-4C1F6E095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324BCD-3C97-F4DC-9138-77AA066F99E5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FA0112B-C9FF-D08D-1FD0-099FC867200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7331FBDE-688A-DD65-1450-C894E23A8843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3398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B43E1-7CF2-C12B-62F9-F9BAFC82E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ADBB01D2-FC87-68C4-0641-92C6EE7BBFA3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 발생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D8522C9-327D-63D4-C3A5-7A8219DA6B9A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sp>
        <p:nvSpPr>
          <p:cNvPr id="39" name="AutoShape 4">
            <a:extLst>
              <a:ext uri="{FF2B5EF4-FFF2-40B4-BE49-F238E27FC236}">
                <a16:creationId xmlns:a16="http://schemas.microsoft.com/office/drawing/2014/main" id="{8B6FBBDA-AE61-2303-6199-C505DB074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1773422"/>
            <a:ext cx="1328940" cy="285055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비상사태 발생</a:t>
            </a:r>
          </a:p>
        </p:txBody>
      </p:sp>
      <p:sp>
        <p:nvSpPr>
          <p:cNvPr id="42" name="Text Box 17">
            <a:extLst>
              <a:ext uri="{FF2B5EF4-FFF2-40B4-BE49-F238E27FC236}">
                <a16:creationId xmlns:a16="http://schemas.microsoft.com/office/drawing/2014/main" id="{3BB77E67-E902-BC90-41FE-F7FC4902E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60" y="2921177"/>
            <a:ext cx="435769" cy="367537"/>
          </a:xfrm>
          <a:prstGeom prst="rect">
            <a:avLst/>
          </a:prstGeom>
          <a:solidFill>
            <a:srgbClr val="FF99CC">
              <a:alpha val="2901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품질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3" name="Text Box 18">
            <a:extLst>
              <a:ext uri="{FF2B5EF4-FFF2-40B4-BE49-F238E27FC236}">
                <a16:creationId xmlns:a16="http://schemas.microsoft.com/office/drawing/2014/main" id="{FB16A1AC-EF52-7339-28D3-90C0392F8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266" y="2921177"/>
            <a:ext cx="435769" cy="367537"/>
          </a:xfrm>
          <a:prstGeom prst="rect">
            <a:avLst/>
          </a:prstGeom>
          <a:solidFill>
            <a:srgbClr val="FF7C80">
              <a:alpha val="25882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인명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4" name="Text Box 19">
            <a:extLst>
              <a:ext uri="{FF2B5EF4-FFF2-40B4-BE49-F238E27FC236}">
                <a16:creationId xmlns:a16="http://schemas.microsoft.com/office/drawing/2014/main" id="{B423FF1C-D1A5-241E-8F5F-AE7EAAE6F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72" y="2921177"/>
            <a:ext cx="435769" cy="367537"/>
          </a:xfrm>
          <a:prstGeom prst="rect">
            <a:avLst/>
          </a:prstGeom>
          <a:solidFill>
            <a:srgbClr val="FF99CC">
              <a:alpha val="25098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5" name="Text Box 27">
            <a:extLst>
              <a:ext uri="{FF2B5EF4-FFF2-40B4-BE49-F238E27FC236}">
                <a16:creationId xmlns:a16="http://schemas.microsoft.com/office/drawing/2014/main" id="{967EE6B2-7678-9665-3C66-425A61C7D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8" y="3786077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부서장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913E964B-3029-6573-6206-07D35A769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9" y="4557640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팀장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>
                <a:solidFill>
                  <a:srgbClr val="000000"/>
                </a:solidFill>
                <a:latin typeface="맑은 고딕" pitchFamily="50" charset="-127"/>
              </a:rPr>
              <a:t>센터장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47" name="AutoShape 33">
            <a:extLst>
              <a:ext uri="{FF2B5EF4-FFF2-40B4-BE49-F238E27FC236}">
                <a16:creationId xmlns:a16="http://schemas.microsoft.com/office/drawing/2014/main" id="{3D961D36-7895-29BB-EBCE-A62220076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093537"/>
            <a:ext cx="1328940" cy="313908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상황실 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총괄지휘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)</a:t>
            </a:r>
          </a:p>
        </p:txBody>
      </p:sp>
      <p:sp>
        <p:nvSpPr>
          <p:cNvPr id="48" name="Rectangle 35">
            <a:extLst>
              <a:ext uri="{FF2B5EF4-FFF2-40B4-BE49-F238E27FC236}">
                <a16:creationId xmlns:a16="http://schemas.microsoft.com/office/drawing/2014/main" id="{1F02995D-655B-734A-F7D0-31E8C1013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729669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 조치 및 복구</a:t>
            </a:r>
          </a:p>
        </p:txBody>
      </p:sp>
      <p:sp>
        <p:nvSpPr>
          <p:cNvPr id="49" name="Rectangle 56">
            <a:extLst>
              <a:ext uri="{FF2B5EF4-FFF2-40B4-BE49-F238E27FC236}">
                <a16:creationId xmlns:a16="http://schemas.microsoft.com/office/drawing/2014/main" id="{96685407-E177-C6C2-99E4-630E3B94F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301070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발생 원인 분석</a:t>
            </a:r>
          </a:p>
        </p:txBody>
      </p:sp>
      <p:sp>
        <p:nvSpPr>
          <p:cNvPr id="50" name="Rectangle 57">
            <a:extLst>
              <a:ext uri="{FF2B5EF4-FFF2-40B4-BE49-F238E27FC236}">
                <a16:creationId xmlns:a16="http://schemas.microsoft.com/office/drawing/2014/main" id="{095C88A5-0D78-FF74-9CD3-049AB7FDC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872471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재발방지대책 수립 보고 </a:t>
            </a:r>
          </a:p>
        </p:txBody>
      </p:sp>
      <p:sp>
        <p:nvSpPr>
          <p:cNvPr id="51" name="Text Box 53">
            <a:extLst>
              <a:ext uri="{FF2B5EF4-FFF2-40B4-BE49-F238E27FC236}">
                <a16:creationId xmlns:a16="http://schemas.microsoft.com/office/drawing/2014/main" id="{0B600AD1-EAD2-EFD8-2F2E-DBA52682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810" y="4140095"/>
            <a:ext cx="842121" cy="367537"/>
          </a:xfrm>
          <a:prstGeom prst="rect">
            <a:avLst/>
          </a:prstGeom>
          <a:solidFill>
            <a:srgbClr val="CCFFCC">
              <a:alpha val="38823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환경안전그룹</a:t>
            </a:r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4B12DD73-CEA2-CF75-A919-E5AE2BDA7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9822" y="1954972"/>
            <a:ext cx="1827539" cy="64274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FF"/>
                </a:solidFill>
                <a:latin typeface="맑은 고딕" pitchFamily="50" charset="-127"/>
              </a:rPr>
              <a:t>관리자</a:t>
            </a:r>
            <a:endParaRPr lang="en-US" altLang="ko-KR" sz="894" b="1" dirty="0">
              <a:solidFill>
                <a:srgbClr val="FF33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소방대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/IRP/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공사담당자 </a:t>
            </a:r>
            <a:endParaRPr lang="en-US" altLang="ko-KR" sz="894" b="1" dirty="0">
              <a:solidFill>
                <a:srgbClr val="0000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[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신속 전파 보고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]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67" name="Rectangle 1">
            <a:extLst>
              <a:ext uri="{FF2B5EF4-FFF2-40B4-BE49-F238E27FC236}">
                <a16:creationId xmlns:a16="http://schemas.microsoft.com/office/drawing/2014/main" id="{FC79D188-08BB-0DA7-F8ED-23346D30E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60" y="1239509"/>
            <a:ext cx="2248409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1219" u="sng" dirty="0">
                <a:ln>
                  <a:solidFill>
                    <a:srgbClr val="4F81BD">
                      <a:lumMod val="60000"/>
                      <a:lumOff val="40000"/>
                    </a:srgbClr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 </a:t>
            </a: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비상사태 발생 즉시 통보</a:t>
            </a:r>
            <a:endParaRPr kumimoji="1" lang="ko-KR" altLang="en-US" sz="1219" u="sng" dirty="0">
              <a:ln>
                <a:solidFill>
                  <a:srgbClr val="00B0F0"/>
                </a:solidFill>
              </a:ln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sp>
        <p:nvSpPr>
          <p:cNvPr id="68" name="Rectangle 11">
            <a:extLst>
              <a:ext uri="{FF2B5EF4-FFF2-40B4-BE49-F238E27FC236}">
                <a16:creationId xmlns:a16="http://schemas.microsoft.com/office/drawing/2014/main" id="{01A0772C-6164-A1EE-858D-3CFAC7C2A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2327225"/>
            <a:ext cx="1328940" cy="312527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신속상황보고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전파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)</a:t>
            </a:r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B7748A60-1A8B-C0CC-22AD-3ECC910638AF}"/>
              </a:ext>
            </a:extLst>
          </p:cNvPr>
          <p:cNvCxnSpPr>
            <a:stCxn id="39" idx="2"/>
          </p:cNvCxnSpPr>
          <p:nvPr/>
        </p:nvCxnSpPr>
        <p:spPr bwMode="auto">
          <a:xfrm>
            <a:off x="2056238" y="2058477"/>
            <a:ext cx="0" cy="211535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B44EFECE-DE81-E453-F1FC-1E8CD772F2F7}"/>
              </a:ext>
            </a:extLst>
          </p:cNvPr>
          <p:cNvCxnSpPr>
            <a:stCxn id="68" idx="2"/>
            <a:endCxn id="47" idx="0"/>
          </p:cNvCxnSpPr>
          <p:nvPr/>
        </p:nvCxnSpPr>
        <p:spPr bwMode="auto">
          <a:xfrm>
            <a:off x="2056238" y="2639751"/>
            <a:ext cx="0" cy="453786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>
            <a:extLst>
              <a:ext uri="{FF2B5EF4-FFF2-40B4-BE49-F238E27FC236}">
                <a16:creationId xmlns:a16="http://schemas.microsoft.com/office/drawing/2014/main" id="{31965218-ABDE-0134-8022-AF7EE1BD1BDC}"/>
              </a:ext>
            </a:extLst>
          </p:cNvPr>
          <p:cNvCxnSpPr>
            <a:stCxn id="47" idx="2"/>
            <a:endCxn id="48" idx="0"/>
          </p:cNvCxnSpPr>
          <p:nvPr/>
        </p:nvCxnSpPr>
        <p:spPr bwMode="auto">
          <a:xfrm>
            <a:off x="2056238" y="3407445"/>
            <a:ext cx="0" cy="322223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화살표 연결선 71">
            <a:extLst>
              <a:ext uri="{FF2B5EF4-FFF2-40B4-BE49-F238E27FC236}">
                <a16:creationId xmlns:a16="http://schemas.microsoft.com/office/drawing/2014/main" id="{14BC51C6-09C6-F856-CE54-285446E8B725}"/>
              </a:ext>
            </a:extLst>
          </p:cNvPr>
          <p:cNvCxnSpPr>
            <a:stCxn id="48" idx="2"/>
            <a:endCxn id="49" idx="0"/>
          </p:cNvCxnSpPr>
          <p:nvPr/>
        </p:nvCxnSpPr>
        <p:spPr bwMode="auto">
          <a:xfrm>
            <a:off x="2056238" y="4041812"/>
            <a:ext cx="0" cy="25925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>
            <a:extLst>
              <a:ext uri="{FF2B5EF4-FFF2-40B4-BE49-F238E27FC236}">
                <a16:creationId xmlns:a16="http://schemas.microsoft.com/office/drawing/2014/main" id="{18B7D232-E343-BE6D-0C67-1011E632048E}"/>
              </a:ext>
            </a:extLst>
          </p:cNvPr>
          <p:cNvCxnSpPr>
            <a:stCxn id="49" idx="2"/>
            <a:endCxn id="50" idx="0"/>
          </p:cNvCxnSpPr>
          <p:nvPr/>
        </p:nvCxnSpPr>
        <p:spPr bwMode="auto">
          <a:xfrm>
            <a:off x="2056238" y="4613211"/>
            <a:ext cx="0" cy="259259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121">
            <a:extLst>
              <a:ext uri="{FF2B5EF4-FFF2-40B4-BE49-F238E27FC236}">
                <a16:creationId xmlns:a16="http://schemas.microsoft.com/office/drawing/2014/main" id="{2126B985-F6BC-6BB8-9164-114FEC0BACB9}"/>
              </a:ext>
            </a:extLst>
          </p:cNvPr>
          <p:cNvCxnSpPr>
            <a:stCxn id="68" idx="3"/>
            <a:endCxn id="43" idx="0"/>
          </p:cNvCxnSpPr>
          <p:nvPr/>
        </p:nvCxnSpPr>
        <p:spPr bwMode="auto">
          <a:xfrm>
            <a:off x="2720708" y="2483489"/>
            <a:ext cx="898443" cy="43768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꺾인 연결선 122">
            <a:extLst>
              <a:ext uri="{FF2B5EF4-FFF2-40B4-BE49-F238E27FC236}">
                <a16:creationId xmlns:a16="http://schemas.microsoft.com/office/drawing/2014/main" id="{25BC7767-197C-88D2-5EF3-C3C2E679C1D9}"/>
              </a:ext>
            </a:extLst>
          </p:cNvPr>
          <p:cNvCxnSpPr>
            <a:endCxn id="42" idx="0"/>
          </p:cNvCxnSpPr>
          <p:nvPr/>
        </p:nvCxnSpPr>
        <p:spPr bwMode="auto">
          <a:xfrm rot="10800000" flipV="1">
            <a:off x="3073846" y="2680727"/>
            <a:ext cx="544431" cy="240450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꺾인 연결선 123">
            <a:extLst>
              <a:ext uri="{FF2B5EF4-FFF2-40B4-BE49-F238E27FC236}">
                <a16:creationId xmlns:a16="http://schemas.microsoft.com/office/drawing/2014/main" id="{6C6448F8-3AF3-3AE5-094F-38F951F0AA02}"/>
              </a:ext>
            </a:extLst>
          </p:cNvPr>
          <p:cNvCxnSpPr>
            <a:endCxn id="44" idx="0"/>
          </p:cNvCxnSpPr>
          <p:nvPr/>
        </p:nvCxnSpPr>
        <p:spPr bwMode="auto">
          <a:xfrm>
            <a:off x="3577891" y="2680728"/>
            <a:ext cx="586566" cy="240449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꺾인 연결선 124">
            <a:extLst>
              <a:ext uri="{FF2B5EF4-FFF2-40B4-BE49-F238E27FC236}">
                <a16:creationId xmlns:a16="http://schemas.microsoft.com/office/drawing/2014/main" id="{0642859B-A8E6-6DEB-7609-F650FFC3CE74}"/>
              </a:ext>
            </a:extLst>
          </p:cNvPr>
          <p:cNvCxnSpPr>
            <a:stCxn id="42" idx="2"/>
            <a:endCxn id="45" idx="0"/>
          </p:cNvCxnSpPr>
          <p:nvPr/>
        </p:nvCxnSpPr>
        <p:spPr bwMode="auto">
          <a:xfrm rot="16200000" flipH="1">
            <a:off x="3097377" y="3265181"/>
            <a:ext cx="497363" cy="544427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125">
            <a:extLst>
              <a:ext uri="{FF2B5EF4-FFF2-40B4-BE49-F238E27FC236}">
                <a16:creationId xmlns:a16="http://schemas.microsoft.com/office/drawing/2014/main" id="{0A15A24A-0C55-774E-836C-8842A18EDD3C}"/>
              </a:ext>
            </a:extLst>
          </p:cNvPr>
          <p:cNvCxnSpPr>
            <a:stCxn id="43" idx="2"/>
            <a:endCxn id="45" idx="0"/>
          </p:cNvCxnSpPr>
          <p:nvPr/>
        </p:nvCxnSpPr>
        <p:spPr bwMode="auto">
          <a:xfrm rot="5400000">
            <a:off x="3370031" y="3536956"/>
            <a:ext cx="497363" cy="879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꺾인 연결선 126">
            <a:extLst>
              <a:ext uri="{FF2B5EF4-FFF2-40B4-BE49-F238E27FC236}">
                <a16:creationId xmlns:a16="http://schemas.microsoft.com/office/drawing/2014/main" id="{80F338C0-3E95-120C-ACB8-B760AC252202}"/>
              </a:ext>
            </a:extLst>
          </p:cNvPr>
          <p:cNvCxnSpPr>
            <a:stCxn id="44" idx="2"/>
            <a:endCxn id="45" idx="0"/>
          </p:cNvCxnSpPr>
          <p:nvPr/>
        </p:nvCxnSpPr>
        <p:spPr bwMode="auto">
          <a:xfrm rot="5400000">
            <a:off x="3642684" y="3264303"/>
            <a:ext cx="497363" cy="546185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30">
            <a:extLst>
              <a:ext uri="{FF2B5EF4-FFF2-40B4-BE49-F238E27FC236}">
                <a16:creationId xmlns:a16="http://schemas.microsoft.com/office/drawing/2014/main" id="{D54EC8BA-9D75-3718-A4AB-AA58C992B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962" y="3338768"/>
            <a:ext cx="636984" cy="229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CC"/>
                </a:solidFill>
                <a:latin typeface="맑은 고딕" pitchFamily="50" charset="-127"/>
              </a:rPr>
              <a:t>신속보고</a:t>
            </a:r>
          </a:p>
        </p:txBody>
      </p:sp>
      <p:cxnSp>
        <p:nvCxnSpPr>
          <p:cNvPr id="81" name="직선 화살표 연결선 80">
            <a:extLst>
              <a:ext uri="{FF2B5EF4-FFF2-40B4-BE49-F238E27FC236}">
                <a16:creationId xmlns:a16="http://schemas.microsoft.com/office/drawing/2014/main" id="{3D05ED3F-D9C2-3379-FD19-48E43B8DD903}"/>
              </a:ext>
            </a:extLst>
          </p:cNvPr>
          <p:cNvCxnSpPr>
            <a:stCxn id="45" idx="2"/>
            <a:endCxn id="46" idx="0"/>
          </p:cNvCxnSpPr>
          <p:nvPr/>
        </p:nvCxnSpPr>
        <p:spPr bwMode="auto">
          <a:xfrm>
            <a:off x="3618272" y="4016012"/>
            <a:ext cx="1" cy="54162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꺾인 연결선 129">
            <a:extLst>
              <a:ext uri="{FF2B5EF4-FFF2-40B4-BE49-F238E27FC236}">
                <a16:creationId xmlns:a16="http://schemas.microsoft.com/office/drawing/2014/main" id="{D303C3E9-87CE-2733-4F4C-CAEF39C2100A}"/>
              </a:ext>
            </a:extLst>
          </p:cNvPr>
          <p:cNvCxnSpPr>
            <a:stCxn id="45" idx="2"/>
            <a:endCxn id="51" idx="1"/>
          </p:cNvCxnSpPr>
          <p:nvPr/>
        </p:nvCxnSpPr>
        <p:spPr bwMode="auto">
          <a:xfrm rot="16200000" flipH="1">
            <a:off x="3526615" y="4107669"/>
            <a:ext cx="307852" cy="12453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꺾인 연결선 130">
            <a:extLst>
              <a:ext uri="{FF2B5EF4-FFF2-40B4-BE49-F238E27FC236}">
                <a16:creationId xmlns:a16="http://schemas.microsoft.com/office/drawing/2014/main" id="{D346B1E6-A86F-AFE1-5A95-8F5A24AD1E8F}"/>
              </a:ext>
            </a:extLst>
          </p:cNvPr>
          <p:cNvCxnSpPr>
            <a:stCxn id="45" idx="1"/>
            <a:endCxn id="84" idx="3"/>
          </p:cNvCxnSpPr>
          <p:nvPr/>
        </p:nvCxnSpPr>
        <p:spPr bwMode="auto">
          <a:xfrm rot="10800000">
            <a:off x="2056238" y="2847585"/>
            <a:ext cx="1015850" cy="1053461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CE098B0B-8287-DB7F-8AAD-F6DCE85FE2F9}"/>
              </a:ext>
            </a:extLst>
          </p:cNvPr>
          <p:cNvSpPr/>
          <p:nvPr/>
        </p:nvSpPr>
        <p:spPr bwMode="auto">
          <a:xfrm>
            <a:off x="1893633" y="2793174"/>
            <a:ext cx="162605" cy="10881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latinLnBrk="0"/>
            <a:endParaRPr lang="ko-KR" altLang="en-US" sz="813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id="{991D17AA-01E7-9E02-D382-474F43FAD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858" y="5055483"/>
            <a:ext cx="950441" cy="735177"/>
          </a:xfrm>
          <a:prstGeom prst="rect">
            <a:avLst/>
          </a:prstGeom>
          <a:solidFill>
            <a:srgbClr val="FFFF99"/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65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사내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070-7034-1119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천안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041-559-1119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온양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041-540-7119</a:t>
            </a:r>
          </a:p>
          <a:p>
            <a:pPr>
              <a:defRPr/>
            </a:pPr>
            <a:endParaRPr lang="en-US" altLang="ko-KR" sz="65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id="{95A642C8-D3DD-D244-51CB-F9C35A9C0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725" y="5395407"/>
            <a:ext cx="950441" cy="3875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IRP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신고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209-3114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208-3114</a:t>
            </a:r>
          </a:p>
        </p:txBody>
      </p:sp>
      <p:cxnSp>
        <p:nvCxnSpPr>
          <p:cNvPr id="87" name="직선 연결선 86">
            <a:extLst>
              <a:ext uri="{FF2B5EF4-FFF2-40B4-BE49-F238E27FC236}">
                <a16:creationId xmlns:a16="http://schemas.microsoft.com/office/drawing/2014/main" id="{59F8196E-6D69-79C6-8D4A-82B87C56365B}"/>
              </a:ext>
            </a:extLst>
          </p:cNvPr>
          <p:cNvCxnSpPr/>
          <p:nvPr/>
        </p:nvCxnSpPr>
        <p:spPr>
          <a:xfrm>
            <a:off x="5183205" y="1205367"/>
            <a:ext cx="21431" cy="468987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1">
            <a:extLst>
              <a:ext uri="{FF2B5EF4-FFF2-40B4-BE49-F238E27FC236}">
                <a16:creationId xmlns:a16="http://schemas.microsoft.com/office/drawing/2014/main" id="{C7A3EB13-001C-2674-6616-76D2B575B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059" y="1239509"/>
            <a:ext cx="1107282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비상연락망</a:t>
            </a:r>
            <a:endParaRPr kumimoji="1" lang="ko-KR" altLang="en-US" sz="1219" u="sng" dirty="0"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graphicFrame>
        <p:nvGraphicFramePr>
          <p:cNvPr id="89" name="표 88">
            <a:extLst>
              <a:ext uri="{FF2B5EF4-FFF2-40B4-BE49-F238E27FC236}">
                <a16:creationId xmlns:a16="http://schemas.microsoft.com/office/drawing/2014/main" id="{3D32A408-0818-BB6F-6D45-C224461490D5}"/>
              </a:ext>
            </a:extLst>
          </p:cNvPr>
          <p:cNvGraphicFramePr>
            <a:graphicFrameLocks noGrp="1"/>
          </p:cNvGraphicFramePr>
          <p:nvPr/>
        </p:nvGraphicFramePr>
        <p:xfrm>
          <a:off x="5752921" y="1656909"/>
          <a:ext cx="3547126" cy="4177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4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995"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solidFill>
                            <a:sysClr val="windowText" lastClr="000000"/>
                          </a:solidFill>
                          <a:latin typeface="+mn-ea"/>
                          <a:ea typeface="+mn-ea"/>
                        </a:rPr>
                        <a:t>비상 연락망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152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구  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성명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삼성전자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13L, EDS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>
                          <a:latin typeface="+mn-ea"/>
                          <a:ea typeface="+mn-ea"/>
                        </a:rPr>
                        <a:t>곽병호 님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>
                          <a:latin typeface="+mn-ea"/>
                          <a:ea typeface="+mn-ea"/>
                        </a:rPr>
                        <a:t> 010-5391-8916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15L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조재민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010-5874-1065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176204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>
                          <a:latin typeface="+mn-ea"/>
                          <a:ea typeface="+mn-ea"/>
                        </a:rPr>
                        <a:t>16L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이지윤 님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010-9422-4734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삼성물산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송재식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010-5213-2914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 marL="91455" marR="914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오면규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010-3003-7772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정준건업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소 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김성훈 소장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010-2989-7878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공 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전찬우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대리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방철주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과장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010-5644-9630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360414"/>
                  </a:ext>
                </a:extLst>
              </a:tr>
              <a:tr h="147271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모서리가 둥근 직사각형 21">
            <a:extLst>
              <a:ext uri="{FF2B5EF4-FFF2-40B4-BE49-F238E27FC236}">
                <a16:creationId xmlns:a16="http://schemas.microsoft.com/office/drawing/2014/main" id="{CBF15239-8C24-C547-4D40-D3C7DBC9CDC0}"/>
              </a:ext>
            </a:extLst>
          </p:cNvPr>
          <p:cNvSpPr/>
          <p:nvPr/>
        </p:nvSpPr>
        <p:spPr>
          <a:xfrm>
            <a:off x="8265368" y="1824757"/>
            <a:ext cx="684149" cy="33948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625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16L</a:t>
            </a:r>
          </a:p>
        </p:txBody>
      </p:sp>
    </p:spTree>
    <p:extLst>
      <p:ext uri="{BB962C8B-B14F-4D97-AF65-F5344CB8AC3E}">
        <p14:creationId xmlns:p14="http://schemas.microsoft.com/office/powerpoint/2010/main" val="385720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728F72C3-9393-494D-954A-88055AD75ED9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비상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 (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가스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케미컬 누출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22D734-76BB-47F6-8D59-346E022400EE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cxnSp>
        <p:nvCxnSpPr>
          <p:cNvPr id="41" name="꺾인 연결선 2">
            <a:extLst>
              <a:ext uri="{FF2B5EF4-FFF2-40B4-BE49-F238E27FC236}">
                <a16:creationId xmlns:a16="http://schemas.microsoft.com/office/drawing/2014/main" id="{9BF369DE-41FA-4C76-987D-B0C6633E800F}"/>
              </a:ext>
            </a:extLst>
          </p:cNvPr>
          <p:cNvCxnSpPr/>
          <p:nvPr/>
        </p:nvCxnSpPr>
        <p:spPr>
          <a:xfrm flipV="1">
            <a:off x="5704979" y="4632426"/>
            <a:ext cx="824210" cy="585589"/>
          </a:xfrm>
          <a:prstGeom prst="bentConnector3">
            <a:avLst>
              <a:gd name="adj1" fmla="val 18104"/>
            </a:avLst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>
            <a:extLst>
              <a:ext uri="{FF2B5EF4-FFF2-40B4-BE49-F238E27FC236}">
                <a16:creationId xmlns:a16="http://schemas.microsoft.com/office/drawing/2014/main" id="{9986FAF7-0FB8-4DA9-9F09-E0CC1543929E}"/>
              </a:ext>
            </a:extLst>
          </p:cNvPr>
          <p:cNvCxnSpPr/>
          <p:nvPr/>
        </p:nvCxnSpPr>
        <p:spPr>
          <a:xfrm flipV="1">
            <a:off x="5586315" y="3800475"/>
            <a:ext cx="1141511" cy="129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그룹 10">
            <a:extLst>
              <a:ext uri="{FF2B5EF4-FFF2-40B4-BE49-F238E27FC236}">
                <a16:creationId xmlns:a16="http://schemas.microsoft.com/office/drawing/2014/main" id="{7B138A9A-049F-449E-A9B2-5EDF42992FB3}"/>
              </a:ext>
            </a:extLst>
          </p:cNvPr>
          <p:cNvGrpSpPr>
            <a:grpSpLocks/>
          </p:cNvGrpSpPr>
          <p:nvPr/>
        </p:nvGrpSpPr>
        <p:grpSpPr bwMode="auto">
          <a:xfrm>
            <a:off x="1403351" y="1788319"/>
            <a:ext cx="719733" cy="878384"/>
            <a:chOff x="539552" y="1338128"/>
            <a:chExt cx="817441" cy="1080120"/>
          </a:xfrm>
        </p:grpSpPr>
        <p:sp>
          <p:nvSpPr>
            <p:cNvPr id="55" name="Line 6">
              <a:extLst>
                <a:ext uri="{FF2B5EF4-FFF2-40B4-BE49-F238E27FC236}">
                  <a16:creationId xmlns:a16="http://schemas.microsoft.com/office/drawing/2014/main" id="{1A865CC2-9619-4E29-9EF5-70EC9C25D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412" y="1341300"/>
              <a:ext cx="8115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6" name="Line 6">
              <a:extLst>
                <a:ext uri="{FF2B5EF4-FFF2-40B4-BE49-F238E27FC236}">
                  <a16:creationId xmlns:a16="http://schemas.microsoft.com/office/drawing/2014/main" id="{6827EDB2-1BDE-42F1-88DD-5806DFD3A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9552" y="1338128"/>
              <a:ext cx="0" cy="1080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7" name="Line 6">
              <a:extLst>
                <a:ext uri="{FF2B5EF4-FFF2-40B4-BE49-F238E27FC236}">
                  <a16:creationId xmlns:a16="http://schemas.microsoft.com/office/drawing/2014/main" id="{47C9599C-4F43-4078-AC52-F63EA9E38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552" y="2402387"/>
              <a:ext cx="562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  <p:sp>
        <p:nvSpPr>
          <p:cNvPr id="58" name="Line 6">
            <a:extLst>
              <a:ext uri="{FF2B5EF4-FFF2-40B4-BE49-F238E27FC236}">
                <a16:creationId xmlns:a16="http://schemas.microsoft.com/office/drawing/2014/main" id="{86723615-2F2E-4057-941F-E5B032BCF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323" y="279697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9" name="Rectangle 11">
            <a:extLst>
              <a:ext uri="{FF2B5EF4-FFF2-40B4-BE49-F238E27FC236}">
                <a16:creationId xmlns:a16="http://schemas.microsoft.com/office/drawing/2014/main" id="{D39C9372-6D82-4846-998F-8E6F73B06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3570884"/>
            <a:ext cx="1719361" cy="4617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 신고 및 시설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공간 폐쇄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>
              <a:buSzPct val="70000"/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I  R  P 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 누출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</a:p>
          <a:p>
            <a:pPr>
              <a:buSzPct val="70000"/>
              <a:defRPr/>
            </a:pP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화재 발생</a:t>
            </a:r>
            <a:endParaRPr lang="en-US" altLang="ko-KR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0" name="Line 58">
            <a:extLst>
              <a:ext uri="{FF2B5EF4-FFF2-40B4-BE49-F238E27FC236}">
                <a16:creationId xmlns:a16="http://schemas.microsoft.com/office/drawing/2014/main" id="{DFB97073-7EC4-48DC-9B59-BD4A803DD4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337482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7B2D95FF-4C8B-4F04-9130-707443C4B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231" y="1322687"/>
            <a:ext cx="1839317" cy="17799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누출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및 화재 발견</a:t>
            </a:r>
          </a:p>
        </p:txBody>
      </p:sp>
      <p:sp>
        <p:nvSpPr>
          <p:cNvPr id="64" name="Line 58">
            <a:extLst>
              <a:ext uri="{FF2B5EF4-FFF2-40B4-BE49-F238E27FC236}">
                <a16:creationId xmlns:a16="http://schemas.microsoft.com/office/drawing/2014/main" id="{CF40B7B5-4E0D-4EB8-BA16-946706497F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4151" y="3156845"/>
            <a:ext cx="7739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0" name="Rectangle 11">
            <a:extLst>
              <a:ext uri="{FF2B5EF4-FFF2-40B4-BE49-F238E27FC236}">
                <a16:creationId xmlns:a16="http://schemas.microsoft.com/office/drawing/2014/main" id="{BB5ECBD1-270C-4F0F-BC8A-A011FA190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253211"/>
            <a:ext cx="1773535" cy="2476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응급조치 및 전문병원 이송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1" name="Line 58">
            <a:extLst>
              <a:ext uri="{FF2B5EF4-FFF2-40B4-BE49-F238E27FC236}">
                <a16:creationId xmlns:a16="http://schemas.microsoft.com/office/drawing/2014/main" id="{6EC67562-292B-4C64-AA25-B31DD4335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040386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2" name="Rectangle 7">
            <a:extLst>
              <a:ext uri="{FF2B5EF4-FFF2-40B4-BE49-F238E27FC236}">
                <a16:creationId xmlns:a16="http://schemas.microsoft.com/office/drawing/2014/main" id="{4EB8E25E-172F-4CF8-BB47-A944E158C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1430" y="4736901"/>
            <a:ext cx="1720652" cy="144463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사고 조사 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환경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안전 팀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3" name="Line 58">
            <a:extLst>
              <a:ext uri="{FF2B5EF4-FFF2-40B4-BE49-F238E27FC236}">
                <a16:creationId xmlns:a16="http://schemas.microsoft.com/office/drawing/2014/main" id="{26393761-52BF-4BE7-A9FF-6830E98A27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52536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4" name="Line 58">
            <a:extLst>
              <a:ext uri="{FF2B5EF4-FFF2-40B4-BE49-F238E27FC236}">
                <a16:creationId xmlns:a16="http://schemas.microsoft.com/office/drawing/2014/main" id="{EA426845-3752-4D83-861E-14ED69AA0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1436" y="4903293"/>
            <a:ext cx="0" cy="1767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5" name="Rectangle 11">
            <a:extLst>
              <a:ext uri="{FF2B5EF4-FFF2-40B4-BE49-F238E27FC236}">
                <a16:creationId xmlns:a16="http://schemas.microsoft.com/office/drawing/2014/main" id="{DA69610E-C8AC-46C5-85B6-07BA4257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25" y="1380728"/>
            <a:ext cx="1078309" cy="175419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SEC/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협력사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6" name="Rectangle 11">
            <a:extLst>
              <a:ext uri="{FF2B5EF4-FFF2-40B4-BE49-F238E27FC236}">
                <a16:creationId xmlns:a16="http://schemas.microsoft.com/office/drawing/2014/main" id="{D5A594D1-2526-4107-98DA-4F5CC7ED1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126" y="1380728"/>
            <a:ext cx="696516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IRP/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7" name="Rectangle 11">
            <a:extLst>
              <a:ext uri="{FF2B5EF4-FFF2-40B4-BE49-F238E27FC236}">
                <a16:creationId xmlns:a16="http://schemas.microsoft.com/office/drawing/2014/main" id="{30526C38-AC05-45B8-831F-C3950B6FF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4846" y="1380728"/>
            <a:ext cx="697805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8" name="Line 58">
            <a:extLst>
              <a:ext uri="{FF2B5EF4-FFF2-40B4-BE49-F238E27FC236}">
                <a16:creationId xmlns:a16="http://schemas.microsoft.com/office/drawing/2014/main" id="{612B0C76-732C-4DEA-BD73-AA9A742756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4016" y="5185767"/>
            <a:ext cx="0" cy="40888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9" name="Rectangle 7">
            <a:extLst>
              <a:ext uri="{FF2B5EF4-FFF2-40B4-BE49-F238E27FC236}">
                <a16:creationId xmlns:a16="http://schemas.microsoft.com/office/drawing/2014/main" id="{7BAD0443-FFD8-467E-96A6-D163BF1C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0139" y="5613997"/>
            <a:ext cx="1719362" cy="215404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복기 및 재발방지 대책 수립 </a:t>
            </a:r>
          </a:p>
        </p:txBody>
      </p:sp>
      <p:sp>
        <p:nvSpPr>
          <p:cNvPr id="100" name="AutoShape 33">
            <a:extLst>
              <a:ext uri="{FF2B5EF4-FFF2-40B4-BE49-F238E27FC236}">
                <a16:creationId xmlns:a16="http://schemas.microsoft.com/office/drawing/2014/main" id="{0D595E9F-BBF4-4961-ADA2-111DDEB0A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01" y="2501604"/>
            <a:ext cx="1770955" cy="296664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흡입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접촉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화상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CB9F28C-7A11-42CB-957F-2CCC6ADF167D}"/>
              </a:ext>
            </a:extLst>
          </p:cNvPr>
          <p:cNvSpPr txBox="1"/>
          <p:nvPr/>
        </p:nvSpPr>
        <p:spPr>
          <a:xfrm>
            <a:off x="1599408" y="1615480"/>
            <a:ext cx="38050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61B7E75-0034-4CD4-A227-7298A82A7E72}"/>
              </a:ext>
            </a:extLst>
          </p:cNvPr>
          <p:cNvSpPr txBox="1"/>
          <p:nvPr/>
        </p:nvSpPr>
        <p:spPr>
          <a:xfrm>
            <a:off x="3621882" y="2482255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3" name="Line 6">
            <a:extLst>
              <a:ext uri="{FF2B5EF4-FFF2-40B4-BE49-F238E27FC236}">
                <a16:creationId xmlns:a16="http://schemas.microsoft.com/office/drawing/2014/main" id="{FFAE2BFB-F1C7-4228-8411-C22E71FDC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2640906"/>
            <a:ext cx="0" cy="35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4" name="Rectangle 11">
            <a:extLst>
              <a:ext uri="{FF2B5EF4-FFF2-40B4-BE49-F238E27FC236}">
                <a16:creationId xmlns:a16="http://schemas.microsoft.com/office/drawing/2014/main" id="{31C68E46-8716-41B2-9E29-7704DCFC8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79" y="2981426"/>
            <a:ext cx="1785144" cy="32246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현장 응급 조치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아이샤워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전신 샤워등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05" name="Line 58">
            <a:extLst>
              <a:ext uri="{FF2B5EF4-FFF2-40B4-BE49-F238E27FC236}">
                <a16:creationId xmlns:a16="http://schemas.microsoft.com/office/drawing/2014/main" id="{2331AFB8-6D05-4FB9-8ADD-E8677A463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3937200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6" name="Line 58">
            <a:extLst>
              <a:ext uri="{FF2B5EF4-FFF2-40B4-BE49-F238E27FC236}">
                <a16:creationId xmlns:a16="http://schemas.microsoft.com/office/drawing/2014/main" id="{4B813CE2-D3CE-4D5D-9C61-153519AF1F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4538267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7" name="Line 58">
            <a:extLst>
              <a:ext uri="{FF2B5EF4-FFF2-40B4-BE49-F238E27FC236}">
                <a16:creationId xmlns:a16="http://schemas.microsoft.com/office/drawing/2014/main" id="{EDDB36CD-299F-4D17-8397-93C2A7C86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5064523"/>
            <a:ext cx="0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8" name="AutoShape 33">
            <a:extLst>
              <a:ext uri="{FF2B5EF4-FFF2-40B4-BE49-F238E27FC236}">
                <a16:creationId xmlns:a16="http://schemas.microsoft.com/office/drawing/2014/main" id="{DB9EB869-00E3-4DA7-8A2A-A94DC86F4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592" y="1673524"/>
            <a:ext cx="1770956" cy="234752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공급장치인가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?</a:t>
            </a: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9" name="Rectangle 11">
            <a:extLst>
              <a:ext uri="{FF2B5EF4-FFF2-40B4-BE49-F238E27FC236}">
                <a16:creationId xmlns:a16="http://schemas.microsoft.com/office/drawing/2014/main" id="{55634E77-6F07-428B-B3D8-D64E30815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2969815"/>
            <a:ext cx="1719361" cy="4037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9pPr>
          </a:lstStyle>
          <a:p>
            <a:pPr algn="ctr">
              <a:buSzPct val="70000"/>
            </a:pPr>
            <a:r>
              <a:rPr lang="ko-KR" altLang="en-US" sz="894" dirty="0">
                <a:solidFill>
                  <a:prstClr val="black"/>
                </a:solidFill>
                <a:latin typeface="맑은 고딕"/>
                <a:ea typeface="맑은 고딕"/>
              </a:rPr>
              <a:t>상황전파 및 대피</a:t>
            </a:r>
            <a:endParaRPr lang="en-US" altLang="ko-KR" sz="894" dirty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가스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,(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케미컬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)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누출이야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“000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불이야</a:t>
            </a:r>
            <a:r>
              <a:rPr lang="en-US" altLang="ko-KR" sz="894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  <a:endParaRPr lang="ko-KR" altLang="en-US" sz="894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10" name="Line 6">
            <a:extLst>
              <a:ext uri="{FF2B5EF4-FFF2-40B4-BE49-F238E27FC236}">
                <a16:creationId xmlns:a16="http://schemas.microsoft.com/office/drawing/2014/main" id="{0D3739FF-46F8-4F43-AA75-2F4E028D36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8976" y="1494236"/>
            <a:ext cx="0" cy="1779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1" name="Line 6">
            <a:extLst>
              <a:ext uri="{FF2B5EF4-FFF2-40B4-BE49-F238E27FC236}">
                <a16:creationId xmlns:a16="http://schemas.microsoft.com/office/drawing/2014/main" id="{CA0A29AB-9278-4A44-98DD-C383A4758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3164" y="1919883"/>
            <a:ext cx="0" cy="5623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EE545EB-1EE0-4A4F-A29B-ABAE57802458}"/>
              </a:ext>
            </a:extLst>
          </p:cNvPr>
          <p:cNvSpPr txBox="1"/>
          <p:nvPr/>
        </p:nvSpPr>
        <p:spPr>
          <a:xfrm>
            <a:off x="2773165" y="2098828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3" name="Rectangle 11">
            <a:extLst>
              <a:ext uri="{FF2B5EF4-FFF2-40B4-BE49-F238E27FC236}">
                <a16:creationId xmlns:a16="http://schemas.microsoft.com/office/drawing/2014/main" id="{60F9D6C6-74A5-48FB-AAD3-370C8E07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3579912"/>
            <a:ext cx="1773535" cy="3650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신고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관리자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감독자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14" name="Line 6">
            <a:extLst>
              <a:ext uri="{FF2B5EF4-FFF2-40B4-BE49-F238E27FC236}">
                <a16:creationId xmlns:a16="http://schemas.microsoft.com/office/drawing/2014/main" id="{25651204-8CD3-473C-AA6D-ED1CEDFFA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5115" y="2648645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A88CFC7-608B-4A38-A0FA-2321917DCDEC}"/>
              </a:ext>
            </a:extLst>
          </p:cNvPr>
          <p:cNvSpPr txBox="1"/>
          <p:nvPr/>
        </p:nvSpPr>
        <p:spPr>
          <a:xfrm>
            <a:off x="2806701" y="2767311"/>
            <a:ext cx="37921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6" name="Rectangle 11">
            <a:extLst>
              <a:ext uri="{FF2B5EF4-FFF2-40B4-BE49-F238E27FC236}">
                <a16:creationId xmlns:a16="http://schemas.microsoft.com/office/drawing/2014/main" id="{9A4653A4-E38E-41D8-841F-F18EAD912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854279"/>
            <a:ext cx="1773535" cy="2708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환자인계 및 회사 복귀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7" name="Rectangle 7">
            <a:extLst>
              <a:ext uri="{FF2B5EF4-FFF2-40B4-BE49-F238E27FC236}">
                <a16:creationId xmlns:a16="http://schemas.microsoft.com/office/drawing/2014/main" id="{C9038B45-B69A-49D7-9521-0905FC9E4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6590" y="5081290"/>
            <a:ext cx="1720652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신고 및 통보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관공서 신고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필요 시 지역주민통보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8" name="Rectangle 7">
            <a:extLst>
              <a:ext uri="{FF2B5EF4-FFF2-40B4-BE49-F238E27FC236}">
                <a16:creationId xmlns:a16="http://schemas.microsoft.com/office/drawing/2014/main" id="{2DF4DDE2-7207-49C5-B627-2BDA3323E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4235153"/>
            <a:ext cx="1719361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현장복구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가스 배출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케미컬 중화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화재진압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aphicFrame>
        <p:nvGraphicFramePr>
          <p:cNvPr id="119" name="표 118">
            <a:extLst>
              <a:ext uri="{FF2B5EF4-FFF2-40B4-BE49-F238E27FC236}">
                <a16:creationId xmlns:a16="http://schemas.microsoft.com/office/drawing/2014/main" id="{E87BFF3B-19E7-4DEC-ABAC-6DD3AD4DC5E0}"/>
              </a:ext>
            </a:extLst>
          </p:cNvPr>
          <p:cNvGraphicFramePr>
            <a:graphicFrameLocks noGrp="1"/>
          </p:cNvGraphicFramePr>
          <p:nvPr/>
        </p:nvGraphicFramePr>
        <p:xfrm>
          <a:off x="6030020" y="4268689"/>
          <a:ext cx="2218531" cy="985327"/>
        </p:xfrm>
        <a:graphic>
          <a:graphicData uri="http://schemas.openxmlformats.org/drawingml/2006/table">
            <a:tbl>
              <a:tblPr/>
              <a:tblGrid>
                <a:gridCol w="771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사고구분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신고기관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담당자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606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화재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/</a:t>
                      </a: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소방서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가스안전공사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방재그룹장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고용노동부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안전보건그룹장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인사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경찰서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단지총괄 인사팀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0" name="Line 6">
            <a:extLst>
              <a:ext uri="{FF2B5EF4-FFF2-40B4-BE49-F238E27FC236}">
                <a16:creationId xmlns:a16="http://schemas.microsoft.com/office/drawing/2014/main" id="{68C339E8-2561-4081-85AC-AB65FC76F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70" y="5731372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1" name="Line 58">
            <a:extLst>
              <a:ext uri="{FF2B5EF4-FFF2-40B4-BE49-F238E27FC236}">
                <a16:creationId xmlns:a16="http://schemas.microsoft.com/office/drawing/2014/main" id="{D51226E9-3FBF-4EFB-BBC6-A788B6D00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69" y="5613997"/>
            <a:ext cx="0" cy="1173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2" name="Rectangle 11">
            <a:extLst>
              <a:ext uri="{FF2B5EF4-FFF2-40B4-BE49-F238E27FC236}">
                <a16:creationId xmlns:a16="http://schemas.microsoft.com/office/drawing/2014/main" id="{A4B351B4-9BB8-4561-A15D-02FF8EB2C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389" y="5474693"/>
            <a:ext cx="1769666" cy="18315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치료 완료 및 회사 복귀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E8A68565-AFA8-451E-8113-9EE636520D35}"/>
              </a:ext>
            </a:extLst>
          </p:cNvPr>
          <p:cNvSpPr/>
          <p:nvPr/>
        </p:nvSpPr>
        <p:spPr>
          <a:xfrm>
            <a:off x="1811082" y="4128742"/>
            <a:ext cx="6583363" cy="1287264"/>
          </a:xfrm>
          <a:prstGeom prst="rect">
            <a:avLst/>
          </a:prstGeom>
          <a:noFill/>
          <a:ln w="19050">
            <a:solidFill>
              <a:srgbClr val="0000C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ko-KR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G-EHS </a:t>
            </a:r>
            <a:r>
              <a:rPr lang="ko-KR" altLang="en-US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 기준을 따른다</a:t>
            </a:r>
            <a:endParaRPr lang="en-US" altLang="ko-KR" sz="2600" b="1" dirty="0">
              <a:solidFill>
                <a:srgbClr val="0000CC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D2E33A7-FBB7-4316-9E9A-FA15A1B983EA}"/>
              </a:ext>
            </a:extLst>
          </p:cNvPr>
          <p:cNvSpPr txBox="1"/>
          <p:nvPr/>
        </p:nvSpPr>
        <p:spPr>
          <a:xfrm>
            <a:off x="6030020" y="2902441"/>
            <a:ext cx="2364425" cy="121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I  R  P : 93114(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b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13114(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소방대 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11119(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7119(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CCR/CCSS/S-GAS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K1: 97613/00053/98755   K2: 96941/91210/91574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H1: 85091/81950/85216   H2: 85762/53312/85258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H3: 84876/79580/79578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46710/48736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6331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0337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K2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92353 , H2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55366,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40961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AA9FDE0-2E6E-4B74-A7ED-46763825975B}"/>
              </a:ext>
            </a:extLst>
          </p:cNvPr>
          <p:cNvSpPr txBox="1"/>
          <p:nvPr/>
        </p:nvSpPr>
        <p:spPr>
          <a:xfrm>
            <a:off x="3676056" y="1117212"/>
            <a:ext cx="3441583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운영부서 요청 시 본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Page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SOP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에 삽입</a:t>
            </a: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79DFB0-A3C9-45B3-B22F-6D66E48D7008}"/>
              </a:ext>
            </a:extLst>
          </p:cNvPr>
          <p:cNvSpPr/>
          <p:nvPr/>
        </p:nvSpPr>
        <p:spPr>
          <a:xfrm>
            <a:off x="6028729" y="2902463"/>
            <a:ext cx="2364425" cy="12143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>
              <a:solidFill>
                <a:prstClr val="white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058979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Group 128"/>
          <p:cNvGraphicFramePr>
            <a:graphicFrameLocks noGrp="1"/>
          </p:cNvGraphicFramePr>
          <p:nvPr/>
        </p:nvGraphicFramePr>
        <p:xfrm>
          <a:off x="1144741" y="1422567"/>
          <a:ext cx="7616528" cy="4387988"/>
        </p:xfrm>
        <a:graphic>
          <a:graphicData uri="http://schemas.openxmlformats.org/drawingml/2006/table">
            <a:tbl>
              <a:tblPr/>
              <a:tblGrid>
                <a:gridCol w="3217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7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업무 절차 및 비상상황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 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PROCESS</a:t>
                      </a:r>
                      <a:endParaRPr kumimoji="1" lang="ko-KR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사전 준비 작업</a:t>
                      </a: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  <a:cs typeface="+mn-cs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본 작업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/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정리작업 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비상 연락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42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각헤드라인M" pitchFamily="18" charset="-127"/>
                          <a:ea typeface="HY각헤드라인M" pitchFamily="18" charset="-127"/>
                        </a:rPr>
                        <a:t>  </a:t>
                      </a:r>
                    </a:p>
                  </a:txBody>
                  <a:tcPr marL="74291" marR="74291" marT="37153" marB="37153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39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7454647" y="3103864"/>
            <a:ext cx="1213743" cy="62415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 전력운영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CCR</a:t>
            </a:r>
          </a:p>
          <a:p>
            <a:pPr algn="ctr">
              <a:lnSpc>
                <a:spcPct val="12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 031-208-0000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7464329" y="2158993"/>
            <a:ext cx="1213742" cy="7734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031-208-1119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 R T[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031-208-3114</a:t>
            </a:r>
          </a:p>
        </p:txBody>
      </p:sp>
      <p:cxnSp>
        <p:nvCxnSpPr>
          <p:cNvPr id="55" name="직선 연결선 54"/>
          <p:cNvCxnSpPr/>
          <p:nvPr/>
        </p:nvCxnSpPr>
        <p:spPr>
          <a:xfrm>
            <a:off x="2564214" y="2482738"/>
            <a:ext cx="105380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2851845" y="2828417"/>
            <a:ext cx="0" cy="222369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2733179" y="2709758"/>
            <a:ext cx="0" cy="1638102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2626122" y="2587216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3618012" y="2478869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>
            <a:off x="2623548" y="2594954"/>
            <a:ext cx="9944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>
            <a:off x="2740919" y="2712330"/>
            <a:ext cx="87709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2857014" y="2833576"/>
            <a:ext cx="761008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>
            <a:off x="2564210" y="5057266"/>
            <a:ext cx="29279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2559054" y="4350432"/>
            <a:ext cx="18057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2555187" y="3535251"/>
            <a:ext cx="6836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3610273" y="4144069"/>
            <a:ext cx="0" cy="84742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4"/>
          <p:cNvSpPr>
            <a:spLocks noChangeArrowheads="1"/>
          </p:cNvSpPr>
          <p:nvPr/>
        </p:nvSpPr>
        <p:spPr bwMode="auto">
          <a:xfrm>
            <a:off x="3065959" y="3159730"/>
            <a:ext cx="789384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전체적 日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매 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CHECK</a:t>
            </a:r>
          </a:p>
        </p:txBody>
      </p:sp>
      <p:sp>
        <p:nvSpPr>
          <p:cNvPr id="68" name="Rectangle 4"/>
          <p:cNvSpPr>
            <a:spLocks noChangeArrowheads="1"/>
          </p:cNvSpPr>
          <p:nvPr/>
        </p:nvSpPr>
        <p:spPr bwMode="auto">
          <a:xfrm>
            <a:off x="4145561" y="3548161"/>
            <a:ext cx="292796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3603824" y="4060217"/>
            <a:ext cx="29279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70" name="Rectangle 4"/>
          <p:cNvSpPr>
            <a:spLocks noChangeArrowheads="1"/>
          </p:cNvSpPr>
          <p:nvPr/>
        </p:nvSpPr>
        <p:spPr bwMode="auto">
          <a:xfrm>
            <a:off x="1238254" y="2423417"/>
            <a:ext cx="1320801" cy="63718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사전 사고 예방 활동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DRI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SHEET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시설물 출입 결재완료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위험작업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결제완료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1" name="Rectangle 4"/>
          <p:cNvSpPr>
            <a:spLocks noChangeArrowheads="1"/>
          </p:cNvSpPr>
          <p:nvPr/>
        </p:nvSpPr>
        <p:spPr bwMode="auto">
          <a:xfrm>
            <a:off x="1238254" y="3296639"/>
            <a:ext cx="1320801" cy="7661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안전보호구 착용상태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변전실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전기실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기계실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소화약재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방출정지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LOCK 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SEC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담당자 실행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각 소방대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비상연락 참고</a:t>
            </a:r>
          </a:p>
        </p:txBody>
      </p:sp>
      <p:sp>
        <p:nvSpPr>
          <p:cNvPr id="72" name="Rectangle 4"/>
          <p:cNvSpPr>
            <a:spLocks noChangeArrowheads="1"/>
          </p:cNvSpPr>
          <p:nvPr/>
        </p:nvSpPr>
        <p:spPr bwMode="auto">
          <a:xfrm>
            <a:off x="1238254" y="4167285"/>
            <a:ext cx="1320801" cy="58429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작업공구 및 공도 구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사다리 및 작업용 공 도구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청소도구 및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용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Rectangle 4"/>
          <p:cNvSpPr>
            <a:spLocks noChangeArrowheads="1"/>
          </p:cNvSpPr>
          <p:nvPr/>
        </p:nvSpPr>
        <p:spPr bwMode="auto">
          <a:xfrm>
            <a:off x="1238254" y="4990207"/>
            <a:ext cx="1320801" cy="58558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작업에 필요한 자재 확인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CABLE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작업에 사용 품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P-TOUCH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부착물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사용되는 계측기 동작상태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AutoShape 17"/>
          <p:cNvSpPr>
            <a:spLocks noChangeArrowheads="1"/>
          </p:cNvSpPr>
          <p:nvPr/>
        </p:nvSpPr>
        <p:spPr bwMode="auto">
          <a:xfrm>
            <a:off x="2961486" y="3432063"/>
            <a:ext cx="1320801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TBM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확인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Sign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5" name="직선 연결선 74"/>
          <p:cNvCxnSpPr/>
          <p:nvPr/>
        </p:nvCxnSpPr>
        <p:spPr>
          <a:xfrm flipV="1">
            <a:off x="4297765" y="3782912"/>
            <a:ext cx="234752" cy="258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17"/>
          <p:cNvSpPr>
            <a:spLocks noChangeArrowheads="1"/>
          </p:cNvSpPr>
          <p:nvPr/>
        </p:nvSpPr>
        <p:spPr bwMode="auto">
          <a:xfrm>
            <a:off x="4540256" y="3432063"/>
            <a:ext cx="1287264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 별 계획작업진행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 사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업체별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3056935" y="5005684"/>
            <a:ext cx="1111845" cy="23991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당일 작업취소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연기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8" name="직선 연결선 77"/>
          <p:cNvCxnSpPr/>
          <p:nvPr/>
        </p:nvCxnSpPr>
        <p:spPr>
          <a:xfrm>
            <a:off x="5186462" y="2477579"/>
            <a:ext cx="0" cy="93384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"/>
          <p:cNvSpPr>
            <a:spLocks noChangeArrowheads="1"/>
          </p:cNvSpPr>
          <p:nvPr/>
        </p:nvSpPr>
        <p:spPr bwMode="auto">
          <a:xfrm>
            <a:off x="4858841" y="3263093"/>
            <a:ext cx="292794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5199356" y="4033601"/>
            <a:ext cx="1227931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비상상황 발생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1" name="Rectangle 4"/>
          <p:cNvSpPr>
            <a:spLocks noChangeArrowheads="1"/>
          </p:cNvSpPr>
          <p:nvPr/>
        </p:nvSpPr>
        <p:spPr bwMode="auto">
          <a:xfrm>
            <a:off x="6073883" y="2816808"/>
            <a:ext cx="819051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현장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</a:p>
        </p:txBody>
      </p:sp>
      <p:cxnSp>
        <p:nvCxnSpPr>
          <p:cNvPr id="82" name="직선 연결선 81"/>
          <p:cNvCxnSpPr/>
          <p:nvPr/>
        </p:nvCxnSpPr>
        <p:spPr>
          <a:xfrm>
            <a:off x="5174858" y="2476289"/>
            <a:ext cx="87451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4"/>
          <p:cNvSpPr>
            <a:spLocks noChangeArrowheads="1"/>
          </p:cNvSpPr>
          <p:nvPr/>
        </p:nvSpPr>
        <p:spPr bwMode="auto">
          <a:xfrm>
            <a:off x="6066145" y="235892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정상적 종료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4" name="직선 연결선 83"/>
          <p:cNvCxnSpPr/>
          <p:nvPr/>
        </p:nvCxnSpPr>
        <p:spPr>
          <a:xfrm>
            <a:off x="7029648" y="2362782"/>
            <a:ext cx="0" cy="21063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6805225" y="4478126"/>
            <a:ext cx="37276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4"/>
          <p:cNvSpPr>
            <a:spLocks noChangeArrowheads="1"/>
          </p:cNvSpPr>
          <p:nvPr/>
        </p:nvSpPr>
        <p:spPr bwMode="auto">
          <a:xfrm>
            <a:off x="5436692" y="4347864"/>
            <a:ext cx="1447206" cy="238621"/>
          </a:xfrm>
          <a:prstGeom prst="rect">
            <a:avLst/>
          </a:prstGeom>
          <a:solidFill>
            <a:srgbClr val="CCFF33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감전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,CHEMICAL</a:t>
            </a:r>
          </a:p>
        </p:txBody>
      </p:sp>
      <p:cxnSp>
        <p:nvCxnSpPr>
          <p:cNvPr id="87" name="직선 연결선 86"/>
          <p:cNvCxnSpPr/>
          <p:nvPr/>
        </p:nvCxnSpPr>
        <p:spPr>
          <a:xfrm>
            <a:off x="5178724" y="4141477"/>
            <a:ext cx="0" cy="120084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연결선 87"/>
          <p:cNvCxnSpPr/>
          <p:nvPr/>
        </p:nvCxnSpPr>
        <p:spPr>
          <a:xfrm flipV="1">
            <a:off x="5186468" y="4465239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 flipV="1">
            <a:off x="5186468" y="4889588"/>
            <a:ext cx="23475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 flipV="1">
            <a:off x="5178729" y="5334593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6073883" y="327213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작업지역 퇴실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2" name="직선 연결선 91"/>
          <p:cNvCxnSpPr/>
          <p:nvPr/>
        </p:nvCxnSpPr>
        <p:spPr>
          <a:xfrm>
            <a:off x="6473726" y="2600126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6473726" y="3060601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4918177" y="2193822"/>
            <a:ext cx="1083469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안전담당자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주관 작업진행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5" name="직선 연결선 94"/>
          <p:cNvCxnSpPr/>
          <p:nvPr/>
        </p:nvCxnSpPr>
        <p:spPr>
          <a:xfrm flipV="1">
            <a:off x="5842992" y="3777742"/>
            <a:ext cx="23346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4"/>
          <p:cNvSpPr>
            <a:spLocks noChangeArrowheads="1"/>
          </p:cNvSpPr>
          <p:nvPr/>
        </p:nvSpPr>
        <p:spPr bwMode="auto">
          <a:xfrm>
            <a:off x="6073883" y="3646186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완료 결과 통보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7" name="Rectangle 4"/>
          <p:cNvSpPr>
            <a:spLocks noChangeArrowheads="1"/>
          </p:cNvSpPr>
          <p:nvPr/>
        </p:nvSpPr>
        <p:spPr bwMode="auto">
          <a:xfrm>
            <a:off x="4894959" y="4060217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98" name="Rectangle 4"/>
          <p:cNvSpPr>
            <a:spLocks noChangeArrowheads="1"/>
          </p:cNvSpPr>
          <p:nvPr/>
        </p:nvSpPr>
        <p:spPr bwMode="auto">
          <a:xfrm>
            <a:off x="5706273" y="3541700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99" name="Rectangle 4"/>
          <p:cNvSpPr>
            <a:spLocks noChangeArrowheads="1"/>
          </p:cNvSpPr>
          <p:nvPr/>
        </p:nvSpPr>
        <p:spPr bwMode="auto">
          <a:xfrm>
            <a:off x="7268924" y="5418423"/>
            <a:ext cx="1589088" cy="469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최초발견자 → 최초 소방대</a:t>
            </a:r>
            <a:r>
              <a:rPr lang="en-US" altLang="ko-KR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/ ERT</a:t>
            </a:r>
          </a:p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→ 그 후 전자 담당자</a:t>
            </a:r>
            <a:endParaRPr lang="en-US" altLang="ko-KR" sz="65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</p:txBody>
      </p:sp>
      <p:sp>
        <p:nvSpPr>
          <p:cNvPr id="100" name="Rectangle 4"/>
          <p:cNvSpPr>
            <a:spLocks noChangeArrowheads="1"/>
          </p:cNvSpPr>
          <p:nvPr/>
        </p:nvSpPr>
        <p:spPr bwMode="auto">
          <a:xfrm>
            <a:off x="2508755" y="2245416"/>
            <a:ext cx="1229221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동일 </a:t>
            </a:r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반복됨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1" name="Rectangle 4"/>
          <p:cNvSpPr>
            <a:spLocks noChangeArrowheads="1"/>
          </p:cNvSpPr>
          <p:nvPr/>
        </p:nvSpPr>
        <p:spPr bwMode="auto">
          <a:xfrm>
            <a:off x="7464329" y="4026982"/>
            <a:ext cx="1213742" cy="1449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/>
          <a:p>
            <a:pPr lvl="0" algn="ctr">
              <a:defRPr/>
            </a:pPr>
            <a:r>
              <a:rPr lang="en-US" altLang="ko-KR" sz="650" b="1" dirty="0">
                <a:latin typeface="+mn-ea"/>
              </a:rPr>
              <a:t>[</a:t>
            </a:r>
            <a:r>
              <a:rPr lang="ko-KR" altLang="en-US" sz="650" b="1" dirty="0">
                <a:latin typeface="+mn-ea"/>
              </a:rPr>
              <a:t>해당사업장 전자담당자</a:t>
            </a:r>
            <a:r>
              <a:rPr lang="en-US" altLang="ko-KR" sz="650" b="1" dirty="0">
                <a:latin typeface="+mn-ea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최재진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010-9310-0254 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이지윤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010-9422-4734</a:t>
            </a:r>
          </a:p>
          <a:p>
            <a:pPr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조재민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010-5874-1065</a:t>
            </a:r>
          </a:p>
          <a:p>
            <a:pPr lvl="0" algn="ctr">
              <a:defRPr/>
            </a:pP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en-US" altLang="ko-KR" sz="650" b="1" dirty="0">
                <a:latin typeface="맑은 고딕" panose="020B0503020000020004" pitchFamily="50" charset="-127"/>
              </a:rPr>
              <a:t>[</a:t>
            </a:r>
            <a:r>
              <a:rPr lang="ko-KR" altLang="en-US" sz="650" b="1" dirty="0">
                <a:latin typeface="맑은 고딕" panose="020B0503020000020004" pitchFamily="50" charset="-127"/>
              </a:rPr>
              <a:t>시공사</a:t>
            </a:r>
            <a:r>
              <a:rPr lang="en-US" altLang="ko-KR" sz="650" b="1" dirty="0">
                <a:latin typeface="맑은 고딕" panose="020B0503020000020004" pitchFamily="50" charset="-127"/>
              </a:rPr>
              <a:t>(</a:t>
            </a:r>
            <a:r>
              <a:rPr lang="ko-KR" altLang="en-US" sz="650" b="1" dirty="0" err="1">
                <a:latin typeface="맑은 고딕" panose="020B0503020000020004" pitchFamily="50" charset="-127"/>
              </a:rPr>
              <a:t>직발사</a:t>
            </a:r>
            <a:r>
              <a:rPr lang="en-US" altLang="ko-KR" sz="650" b="1" dirty="0">
                <a:latin typeface="맑은 고딕" panose="020B0503020000020004" pitchFamily="50" charset="-127"/>
              </a:rPr>
              <a:t>)</a:t>
            </a:r>
            <a:r>
              <a:rPr lang="ko-KR" altLang="en-US" sz="650" b="1" dirty="0">
                <a:latin typeface="맑은 고딕" panose="020B0503020000020004" pitchFamily="50" charset="-127"/>
              </a:rPr>
              <a:t>담당자</a:t>
            </a:r>
            <a:r>
              <a:rPr lang="en-US" altLang="ko-KR" sz="650" b="1" dirty="0">
                <a:latin typeface="맑은 고딕" panose="020B0503020000020004" pitchFamily="50" charset="-127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김경환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010-8850-4998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송재식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010-9883-8842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송재식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010-3952-3912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조정호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010-4883-9124</a:t>
            </a:r>
          </a:p>
        </p:txBody>
      </p:sp>
      <p:cxnSp>
        <p:nvCxnSpPr>
          <p:cNvPr id="102" name="직선 연결선 101"/>
          <p:cNvCxnSpPr/>
          <p:nvPr/>
        </p:nvCxnSpPr>
        <p:spPr>
          <a:xfrm flipV="1">
            <a:off x="7029654" y="2362782"/>
            <a:ext cx="4217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6756207" y="4893456"/>
            <a:ext cx="277317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/>
          <p:nvPr/>
        </p:nvCxnSpPr>
        <p:spPr>
          <a:xfrm>
            <a:off x="7286858" y="3263093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/>
          <p:cNvCxnSpPr/>
          <p:nvPr/>
        </p:nvCxnSpPr>
        <p:spPr>
          <a:xfrm>
            <a:off x="7210228" y="4893456"/>
            <a:ext cx="68362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>
            <a:cxnSpLocks/>
          </p:cNvCxnSpPr>
          <p:nvPr/>
        </p:nvCxnSpPr>
        <p:spPr>
          <a:xfrm flipH="1">
            <a:off x="7272140" y="3264395"/>
            <a:ext cx="11603" cy="1634232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그룹 17"/>
          <p:cNvGrpSpPr>
            <a:grpSpLocks/>
          </p:cNvGrpSpPr>
          <p:nvPr/>
        </p:nvGrpSpPr>
        <p:grpSpPr bwMode="auto">
          <a:xfrm>
            <a:off x="7029657" y="4827676"/>
            <a:ext cx="180579" cy="535285"/>
            <a:chOff x="7508444" y="5027934"/>
            <a:chExt cx="223316" cy="659003"/>
          </a:xfrm>
        </p:grpSpPr>
        <p:cxnSp>
          <p:nvCxnSpPr>
            <p:cNvPr id="110" name="직선 연결선 109"/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원호 110"/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2" name="원호 111"/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13" name="Rectangle 4"/>
          <p:cNvSpPr>
            <a:spLocks noChangeArrowheads="1"/>
          </p:cNvSpPr>
          <p:nvPr/>
        </p:nvSpPr>
        <p:spPr bwMode="auto">
          <a:xfrm>
            <a:off x="5436692" y="4769630"/>
            <a:ext cx="1447206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품질</a:t>
            </a:r>
            <a:r>
              <a:rPr lang="en-US" altLang="ko-KR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전력 비상조치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14" name="직선 연결선 113"/>
          <p:cNvCxnSpPr/>
          <p:nvPr/>
        </p:nvCxnSpPr>
        <p:spPr>
          <a:xfrm>
            <a:off x="7266981" y="4594212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연결선 114"/>
          <p:cNvCxnSpPr/>
          <p:nvPr/>
        </p:nvCxnSpPr>
        <p:spPr>
          <a:xfrm>
            <a:off x="7359859" y="4476837"/>
            <a:ext cx="915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그룹 98"/>
          <p:cNvGrpSpPr>
            <a:grpSpLocks/>
          </p:cNvGrpSpPr>
          <p:nvPr/>
        </p:nvGrpSpPr>
        <p:grpSpPr bwMode="auto">
          <a:xfrm>
            <a:off x="7177990" y="4416224"/>
            <a:ext cx="181868" cy="535286"/>
            <a:chOff x="7508444" y="5027934"/>
            <a:chExt cx="223316" cy="659003"/>
          </a:xfrm>
        </p:grpSpPr>
        <p:cxnSp>
          <p:nvCxnSpPr>
            <p:cNvPr id="117" name="직선 연결선 116"/>
            <p:cNvCxnSpPr/>
            <p:nvPr/>
          </p:nvCxnSpPr>
          <p:spPr>
            <a:xfrm>
              <a:off x="7627229" y="5686937"/>
              <a:ext cx="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원호 117"/>
            <p:cNvSpPr/>
            <p:nvPr/>
          </p:nvSpPr>
          <p:spPr>
            <a:xfrm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9" name="원호 118"/>
            <p:cNvSpPr/>
            <p:nvPr/>
          </p:nvSpPr>
          <p:spPr>
            <a:xfrm rot="10800000" flipV="1"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7189588" y="221832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332762" y="431174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283742" y="3103142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337919" y="4636789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308052" y="3658430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cxnSp>
        <p:nvCxnSpPr>
          <p:cNvPr id="125" name="직선 연결선 124"/>
          <p:cNvCxnSpPr/>
          <p:nvPr/>
        </p:nvCxnSpPr>
        <p:spPr>
          <a:xfrm>
            <a:off x="6751052" y="5362959"/>
            <a:ext cx="372766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4"/>
          <p:cNvSpPr>
            <a:spLocks noChangeArrowheads="1"/>
          </p:cNvSpPr>
          <p:nvPr/>
        </p:nvSpPr>
        <p:spPr bwMode="auto">
          <a:xfrm>
            <a:off x="5436692" y="5224958"/>
            <a:ext cx="1447206" cy="2399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defRPr/>
            </a:pP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환경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사고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병원후송</a:t>
            </a:r>
            <a:endParaRPr lang="en-US" altLang="ko-KR" sz="650" dirty="0">
              <a:solidFill>
                <a:srgbClr val="9BBB59">
                  <a:lumMod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27" name="직선 연결선 126"/>
          <p:cNvCxnSpPr>
            <a:cxnSpLocks/>
          </p:cNvCxnSpPr>
          <p:nvPr/>
        </p:nvCxnSpPr>
        <p:spPr>
          <a:xfrm>
            <a:off x="7126388" y="2803921"/>
            <a:ext cx="0" cy="2561624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>
            <a:cxnSpLocks/>
          </p:cNvCxnSpPr>
          <p:nvPr/>
        </p:nvCxnSpPr>
        <p:spPr>
          <a:xfrm flipV="1">
            <a:off x="7131985" y="2803921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7183164" y="2644489"/>
            <a:ext cx="109004" cy="13125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cxnSp>
        <p:nvCxnSpPr>
          <p:cNvPr id="130" name="직선 연결선 129"/>
          <p:cNvCxnSpPr>
            <a:cxnSpLocks/>
          </p:cNvCxnSpPr>
          <p:nvPr/>
        </p:nvCxnSpPr>
        <p:spPr>
          <a:xfrm flipV="1">
            <a:off x="7321155" y="3612997"/>
            <a:ext cx="121012" cy="285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직사각형 130"/>
          <p:cNvSpPr/>
          <p:nvPr/>
        </p:nvSpPr>
        <p:spPr>
          <a:xfrm>
            <a:off x="5158966" y="3040802"/>
            <a:ext cx="547307" cy="1811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007" tIns="41503" rIns="83007" bIns="41503" rtlCol="0" anchor="ctr"/>
          <a:lstStyle/>
          <a:p>
            <a:pPr algn="ctr"/>
            <a:r>
              <a:rPr lang="ko-KR" altLang="en-US" sz="650" b="1" dirty="0">
                <a:solidFill>
                  <a:prstClr val="black"/>
                </a:solidFill>
              </a:rPr>
              <a:t>인원통제</a:t>
            </a:r>
            <a:endParaRPr lang="en-US" altLang="ko-KR" sz="650" b="1" dirty="0">
              <a:solidFill>
                <a:prstClr val="black"/>
              </a:solidFill>
            </a:endParaRPr>
          </a:p>
        </p:txBody>
      </p:sp>
      <p:cxnSp>
        <p:nvCxnSpPr>
          <p:cNvPr id="132" name="직선 연결선 131"/>
          <p:cNvCxnSpPr/>
          <p:nvPr/>
        </p:nvCxnSpPr>
        <p:spPr>
          <a:xfrm>
            <a:off x="928688" y="5924865"/>
            <a:ext cx="804862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7337919" y="487439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③</a:t>
            </a:r>
          </a:p>
        </p:txBody>
      </p:sp>
      <p:cxnSp>
        <p:nvCxnSpPr>
          <p:cNvPr id="135" name="직선 연결선 134"/>
          <p:cNvCxnSpPr/>
          <p:nvPr/>
        </p:nvCxnSpPr>
        <p:spPr>
          <a:xfrm flipV="1">
            <a:off x="7132843" y="5052108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99"/>
          <p:cNvSpPr txBox="1">
            <a:spLocks noChangeArrowheads="1"/>
          </p:cNvSpPr>
          <p:nvPr/>
        </p:nvSpPr>
        <p:spPr bwMode="auto">
          <a:xfrm>
            <a:off x="937716" y="674131"/>
            <a:ext cx="716820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71475" indent="-371475" defTabSz="619125"/>
            <a:r>
              <a:rPr kumimoji="1"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DRI Check Sheet (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비상대응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Process – 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인적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환경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1625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04" name="Text Box 99"/>
          <p:cNvSpPr txBox="1">
            <a:spLocks noChangeArrowheads="1"/>
          </p:cNvSpPr>
          <p:nvPr/>
        </p:nvSpPr>
        <p:spPr bwMode="auto">
          <a:xfrm>
            <a:off x="1294929" y="965259"/>
            <a:ext cx="1726755" cy="217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71475" indent="-371475" defTabSz="619125"/>
            <a:r>
              <a:rPr lang="en-US" altLang="ko-KR" sz="813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813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1C77570-930E-41BD-A77D-5FC323FED7A7}"/>
              </a:ext>
            </a:extLst>
          </p:cNvPr>
          <p:cNvSpPr txBox="1"/>
          <p:nvPr/>
        </p:nvSpPr>
        <p:spPr>
          <a:xfrm>
            <a:off x="5207098" y="4175025"/>
            <a:ext cx="1885757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FF0000"/>
                </a:solidFill>
              </a:rPr>
              <a:t>☆ 모든 사고 발생시 전자 소방대에 즉시 신고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DF5F9A1-FB15-4CDC-9F1B-F9AB59B24457}"/>
              </a:ext>
            </a:extLst>
          </p:cNvPr>
          <p:cNvSpPr txBox="1"/>
          <p:nvPr/>
        </p:nvSpPr>
        <p:spPr>
          <a:xfrm>
            <a:off x="5004464" y="4574770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Leak </a:t>
            </a:r>
            <a:r>
              <a:rPr lang="ko-KR" altLang="en-US" sz="650" b="1" u="sng" dirty="0">
                <a:solidFill>
                  <a:srgbClr val="3333FF"/>
                </a:solidFill>
              </a:rPr>
              <a:t>발생시 임의 판단</a:t>
            </a:r>
            <a:r>
              <a:rPr lang="en-US" altLang="ko-KR" sz="650" b="1" u="sng" dirty="0">
                <a:solidFill>
                  <a:srgbClr val="3333FF"/>
                </a:solidFill>
              </a:rPr>
              <a:t>/</a:t>
            </a:r>
            <a:r>
              <a:rPr lang="ko-KR" altLang="en-US" sz="650" b="1" u="sng" dirty="0">
                <a:solidFill>
                  <a:srgbClr val="3333FF"/>
                </a:solidFill>
              </a:rPr>
              <a:t>조치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절대 금지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CB0B8EC-74D9-4DDE-BE2A-2414D3D9DE83}"/>
              </a:ext>
            </a:extLst>
          </p:cNvPr>
          <p:cNvSpPr txBox="1"/>
          <p:nvPr/>
        </p:nvSpPr>
        <p:spPr>
          <a:xfrm>
            <a:off x="4977166" y="5462492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인적사고 발생시 소방대 즉시 보고</a:t>
            </a:r>
          </a:p>
        </p:txBody>
      </p:sp>
      <p:grpSp>
        <p:nvGrpSpPr>
          <p:cNvPr id="139" name="그룹 17">
            <a:extLst>
              <a:ext uri="{FF2B5EF4-FFF2-40B4-BE49-F238E27FC236}">
                <a16:creationId xmlns:a16="http://schemas.microsoft.com/office/drawing/2014/main" id="{96755DD4-1C53-43E9-B6FD-A215A5BD8C62}"/>
              </a:ext>
            </a:extLst>
          </p:cNvPr>
          <p:cNvGrpSpPr>
            <a:grpSpLocks/>
          </p:cNvGrpSpPr>
          <p:nvPr/>
        </p:nvGrpSpPr>
        <p:grpSpPr bwMode="auto">
          <a:xfrm>
            <a:off x="7152184" y="3542056"/>
            <a:ext cx="180579" cy="535285"/>
            <a:chOff x="7508444" y="5027934"/>
            <a:chExt cx="223316" cy="659003"/>
          </a:xfrm>
        </p:grpSpPr>
        <p:cxnSp>
          <p:nvCxnSpPr>
            <p:cNvPr id="140" name="직선 연결선 139">
              <a:extLst>
                <a:ext uri="{FF2B5EF4-FFF2-40B4-BE49-F238E27FC236}">
                  <a16:creationId xmlns:a16="http://schemas.microsoft.com/office/drawing/2014/main" id="{DF8ECE6F-7317-416F-A3D9-AA7C4D6B8E26}"/>
                </a:ext>
              </a:extLst>
            </p:cNvPr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원호 140">
              <a:extLst>
                <a:ext uri="{FF2B5EF4-FFF2-40B4-BE49-F238E27FC236}">
                  <a16:creationId xmlns:a16="http://schemas.microsoft.com/office/drawing/2014/main" id="{5E4CA396-2609-4390-A934-8B6C9D2EAD4D}"/>
                </a:ext>
              </a:extLst>
            </p:cNvPr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42" name="원호 141">
              <a:extLst>
                <a:ext uri="{FF2B5EF4-FFF2-40B4-BE49-F238E27FC236}">
                  <a16:creationId xmlns:a16="http://schemas.microsoft.com/office/drawing/2014/main" id="{92592025-1979-487A-A6A6-A5F0737D168E}"/>
                </a:ext>
              </a:extLst>
            </p:cNvPr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43" name="직선 연결선 142">
            <a:extLst>
              <a:ext uri="{FF2B5EF4-FFF2-40B4-BE49-F238E27FC236}">
                <a16:creationId xmlns:a16="http://schemas.microsoft.com/office/drawing/2014/main" id="{0112C32D-A776-4A25-8964-50F0593D1115}"/>
              </a:ext>
            </a:extLst>
          </p:cNvPr>
          <p:cNvCxnSpPr>
            <a:cxnSpLocks/>
            <a:stCxn id="142" idx="2"/>
          </p:cNvCxnSpPr>
          <p:nvPr/>
        </p:nvCxnSpPr>
        <p:spPr>
          <a:xfrm flipH="1" flipV="1">
            <a:off x="7126185" y="3610473"/>
            <a:ext cx="25998" cy="252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모서리가 둥근 직사각형 21">
            <a:extLst>
              <a:ext uri="{FF2B5EF4-FFF2-40B4-BE49-F238E27FC236}">
                <a16:creationId xmlns:a16="http://schemas.microsoft.com/office/drawing/2014/main" id="{4FB23167-63FC-4801-87CE-4917D693083D}"/>
              </a:ext>
            </a:extLst>
          </p:cNvPr>
          <p:cNvSpPr/>
          <p:nvPr/>
        </p:nvSpPr>
        <p:spPr>
          <a:xfrm>
            <a:off x="8772861" y="2311198"/>
            <a:ext cx="1047365" cy="291375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* </a:t>
            </a:r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순서준수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해당 사업장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ERT</a:t>
            </a: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CCR</a:t>
            </a: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전자담당자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시공사담당자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연락처표기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69986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14365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68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68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53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682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작업장소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700">
                          <a:effectLst/>
                        </a:rPr>
                        <a:t>(A~L / 35~38)</a:t>
                      </a:r>
                      <a:endParaRPr lang="en-US" altLang="ko-KR" sz="7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내 통제 </a:t>
                      </a:r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동선확보 및 작업구역 설정하여 위험요소 방지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68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68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작업계획 미수립으로 안전대책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누락 및 작업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차질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필수서류 미비로 인한 작업 지연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 점검 누락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시공계획 등 작업계획 수립 및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 교육 전파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사내입문 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SETTI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내방등록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IWP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시설물 출입 등록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관련 필수 서류 준비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SOP(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), -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Check sheet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화기 작업 승인서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작업계획서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건설기계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중량물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비계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기타 작업에 맞는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"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환경안전가이드 체크 시트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      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보호구 착용기준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6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85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024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49E375E-95FF-6F9A-73AA-6C0808ACE3E5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41F4B56-C61F-4F03-A838-D6E9F34115C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9139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9"/>
          <a:ext cx="9905998" cy="451082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5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2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5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상태 불량으로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2-7.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개인질병으로 인한 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전달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2-5-2.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위험관리 대책 공유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주의사항 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 마크를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확인케이블 피복 상태를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2-7-1.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유소견자 약물복용 여부 확인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수시로 건강상태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5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83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2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BF6498FD-D48F-B0AE-7675-04D34BE6CEAB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BD041EA-338A-7AF6-003C-78CD0F54F56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3003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9"/>
          <a:ext cx="9905998" cy="451082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5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2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5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상태 불량으로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2-7.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개인질병으로 인한 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전달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2-5-2.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위험관리 대책 공유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주의사항 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 마크를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확인케이블 피복 상태를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2-7-1.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유소견자 약물복용 여부 확인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수시로 건강상태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5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83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2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BF6498FD-D48F-B0AE-7675-04D34BE6CEAB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BD041EA-338A-7AF6-003C-78CD0F54F56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5404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B32B5-016D-1C8F-8E0A-D587EBB80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B805DBEE-8729-DC04-C191-3D7AAF572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204C2A74-B03A-4D58-735F-6D06513A7516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9"/>
          <a:ext cx="9905998" cy="451082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5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2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5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2-8.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미세먼지로 인한 호흡기 및 심혈 관계질환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2-9.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동절기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하절기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뇌심혈관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한랭질환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발병 위험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2-10.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배치전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특수검진 미실시로 직업성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질병이 발생할 위험을 확인하지 못한 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직업병 유발 물리적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화학적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유해인자에 노출되어 직업성 질병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2-8-1.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옥외작업 시 또는 옥외에서 이동 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급 방진마스크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(KF94)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 마스크 착용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2-9-1.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체감온도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기온에 따른 휴식시간 준수 등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개인건강관리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상호간 컨디션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밀착관리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2-10-1.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배치전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실시 및 특수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검진인증스티커를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안전모에 부착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대상 유해인자 물질 노출지역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출입 가능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인증 스티커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미부착자 해당 구간 출입 불가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5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83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2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B768122C-D120-5F3C-687E-0F4BB0EFDA2B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BE49F26-8B15-DBDB-54C1-2339E5C668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93CC9815-376E-37DA-7E92-5A08EFDEB00B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4264CF1-99D9-57B6-A93F-61D6DDE68161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126ADEA-F5E3-4B3B-D55C-A1FE1B97B16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39897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89365-84A6-D9EB-5A5E-F035876D7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FBE20248-B5DA-A5A2-FF28-D9D344D30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65C0BDA-43BA-C035-E9F8-2DA704CA73B3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49985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70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1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70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이동통로 및 작업구간 충돌 등 기타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알람 및 기타 장비접촉으로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2-14.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화재감기지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오작동 예방활동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이동통로 및 작업구간 충돌 위험 구간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보양 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비산 먼지 및 화기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장비 근접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EMO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스위치 위치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보양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구간 구획 설정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통제원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배치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화재감지기 주변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전 화재감지기 간섭사항 확인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배풍기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배기위치는 화재감지기가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없는 구역으로 배기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120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987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3F8401D6-75A7-71FD-1111-0ED2481814B1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1A001231-C0CC-7C4A-C807-95DD56E35C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C9B5A4C2-5463-0E49-3D27-CDBDA19C2280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A86928D-7319-4217-3383-67FB126359A6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109541E-09AD-9EA2-8D24-AB137074BA8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81505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49985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70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1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70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2-15.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집수정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오픈 후 단차로 인한 전도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폭염작업 체감온도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31℃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이상이 되는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작업장소에서의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시간 이상 작업 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열사병 등 건강장해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만성질환 등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민감군이 폭염작업을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수행하는 경우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발생 위험도 증가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2-15-1.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집수정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오픈 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계단식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설치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2-16-1.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폭염작업 전에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민감군을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선정하고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예방교육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건강상담을 실시하고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열순응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조치 등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적정 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중 주기적으로 순회하여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근로자의 건강상태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자각증상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를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확인하고 필요한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2-16-4. 31℃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이상의 폭염작업 시 휴식시간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추가 배정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폭염작업 시간 단축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120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987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358899CB-ED2E-3B79-A706-EBF96DD9F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560" y="4941168"/>
            <a:ext cx="1886160" cy="6873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C0257D4-6A88-2E31-118B-E1ED9C113CB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DB362903-5E13-4A05-B7F0-BA6614075825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3078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8"/>
          <a:ext cx="9905998" cy="4513964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2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12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2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화물차 적재함 높이 이상 자재 적재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낙하 위험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미 설정으로 인한 협착위험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적재중량 초과로 인한 붕괴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시 날카로운 수공구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전동공구 사용으로 인한 베임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찔림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중 전동공구 사용 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안구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라쳇바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사용하여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점 고정 후 그물망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구획설정 후 인원통제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차량 제원 확인 및 적재중량 기준 준수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수공구 및 전동공구 사용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4-1-2.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전동드릴 사용 시 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공구날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교체 시 전원 차단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452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79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BED2CAA7-10A3-F678-9B64-EAA500426C3C}"/>
              </a:ext>
            </a:extLst>
          </p:cNvPr>
          <p:cNvSpPr txBox="1"/>
          <p:nvPr/>
        </p:nvSpPr>
        <p:spPr>
          <a:xfrm>
            <a:off x="-15552" y="692696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98A34782-DEC8-F7F4-7E79-FFBB4948FD1F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5956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14539-0C94-0365-2B74-06715F6FB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ABF95AE7-A42E-5D73-B655-99ACE2413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A094744-BC27-CA7F-2A30-E9F8072DAEE4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8"/>
          <a:ext cx="9905998" cy="4513964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2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12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2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거친면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나사못에 의해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손가락 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비산먼지 발생에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컷터칼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헤라등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사용으로 인한 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망치 등 사용 시 손가락 찍힘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청소 전용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붓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주걱 등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필요시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배풍기설치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바닥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바탕면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작업간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비산먼지최소화방안으로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그라인더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전용커버탈거후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집진호스 체결가능용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제작커버설치하여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날접촉방지 및 비산먼지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즉시흡입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※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 작업구간 상시비치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452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79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419ABC6F-CC22-0C9C-5629-D80D4151BFBF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2ED35330-40C7-8213-6FB3-ACA6BEF36E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1A0CF3C5-9863-B643-EEAE-459E1EECEC92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DBA3D0E9-A6C5-08D5-01B7-723DB59791BD}"/>
              </a:ext>
            </a:extLst>
          </p:cNvPr>
          <p:cNvSpPr txBox="1"/>
          <p:nvPr/>
        </p:nvSpPr>
        <p:spPr>
          <a:xfrm>
            <a:off x="-15552" y="692696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956CE96-F998-9D81-3029-D689AE870FDF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4114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D7EDC-35B7-FD7C-226B-427A8138E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1CC32F1-1B8D-FA23-973D-BBAB65451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3FBC8A9B-09EF-7994-B7EF-90FA85764E08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4763BC69-E979-0929-7F8A-48B4F29C93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616F9776-EA11-356B-C026-ADD5EE68F152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82B56EF1-195B-A9CF-2144-BA17C02DF0B1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08551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39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8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392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냄새로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두통 및 현기증 유발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접촉에 의한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끼여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제거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구획설정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시 작업 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417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103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DD2B0C0-E394-92AC-F230-6D4005095DFB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0D40962-A04A-4CB6-FCAE-612376FAC272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323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8686A-1E22-351D-275C-B0BBADA70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60C75766-C0E4-815F-2D46-C50544B1B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BE1EB656-7BF8-340D-8F9C-18F3EAF7EA65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A91B0307-8583-C55B-92FE-5EBB4900C4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E8D72FB2-CD36-933F-1E2D-CB713DDD81EC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3C355C3A-250D-1ACA-B56E-BF383F8FA9E7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08551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39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8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392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유기화합물 유증기로 인한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417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103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E30E8D9-37CB-F6FA-C580-18FF05059309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6B377DE5-87F7-EB1A-1927-A575B9E0A114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0569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2BB8C-6781-5D9C-5040-E85109819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68019E2E-BC7B-CB6D-A617-15863B00E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052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E92FE907-419C-1323-A01C-A4A75F8398E1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D2926B99-A8D6-A34B-EF6C-379E7A8FE3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9D9BA1B4-2F87-405D-F5F8-7089F25F6FA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9900FC4C-5714-A762-B2BF-1268D266C0C6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33608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470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70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3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4708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유해화학 물질 사용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접촉에 의한 질병 발생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끼여 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에폭시  뚜껑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엣지부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로우팹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승하강시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추락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필요 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제거 및 구획 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믹서기 사용 시 손잡이 양손 파지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 접촉 금지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발생시 작업구간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안전계단사용 하여 추락 방지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7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70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727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515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8226A8B-4D32-2564-50C8-114D28F89AD8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D2DDB474-FAE5-61B1-7BCA-761C879101D8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22873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8B6B5-FC28-4F28-D352-D1A2C37AC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A5D0FD2-0061-B867-89DC-49B2BF35B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052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F69E8793-0F17-C824-5A1C-86536425F4F3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A28E4368-4AC2-0D80-E956-3F258E4A53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3FFE0969-6C2B-136A-CAC4-F8F658466E1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E9A461E0-1D66-8247-FE17-143445740004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19300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686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5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686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계획 외 작업 또는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변경점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시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재작업 등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임의작업으로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구간 작업 또는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소음으로 인한 청력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 미흡으로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 전달 시 작동으로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파단으로 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10-7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움직임으로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작업중단 후 관리자와 협의하여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수시위험성 평가 후 작업 실시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또는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소음 발생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전선거치대를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사용하여 지면에서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2M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이격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전동공구는 전원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배터리 분리 후 전달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구획 설정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통제원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배치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용접부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이음부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등 파손유무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10-6-2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사용필증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실명제 부착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지주부재의 하단에는 미끄럼방지 장치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사다리 답단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작업발판에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미끄럼방지 테이프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591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90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59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1528D49-6D05-EB4C-5A83-7DA1132D8E14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5756F003-B169-86B8-DCED-A17DE2C44749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2160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1FCA8-553E-D7C2-1F42-D52ADF8D9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EE856B3F-5180-C163-8DB9-040392CCE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052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F812F539-3DDD-634E-43CB-926CA316692D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324A513A-4933-3CCC-97D5-BCF47A1B0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B53404-6326-28BF-0143-6E806EE8614C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0C6A6B12-D94C-356C-E246-7A022B472F08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19300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686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5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686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접힘으로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10-9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10-10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10-11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비계 상부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사용시 전도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10-8-1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접히거나 벌어지지 않도록 보조 부재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6mm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와이어로프 사용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고정장치 체결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10-9-1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양끝단부에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10cm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이격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인식대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낙상경보기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끝단부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작업금지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10-9-2 1m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 단독작업 가능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지주색상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녹색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1~1.2m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높이는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노랑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사용금지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빨강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※ 1.2m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 필요 시 사전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협의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10-10-1 1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인초과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경사로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계단 사용금지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사용시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합판이용하여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바닥 수평 유지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구간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구조물에 안전고리 체결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591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90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59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BFB38C1-8BBB-C7A5-C14B-A64E911AD281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AC5F84F1-2A9C-8ECE-376E-FFF2C91FF70D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141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B32B5-016D-1C8F-8E0A-D587EBB80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B805DBEE-8729-DC04-C191-3D7AAF572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204C2A74-B03A-4D58-735F-6D06513A7516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9"/>
          <a:ext cx="9905998" cy="451082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5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2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5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2-8.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미세먼지로 인한 호흡기 및 심혈 관계질환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2-9.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동절기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하절기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뇌심혈관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한랭질환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발병 위험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2-10.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배치전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특수검진 미실시로 직업성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질병이 발생할 위험을 확인하지 못한 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직업병 유발 물리적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화학적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유해인자에 노출되어 직업성 질병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2-8-1.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옥외작업 시 또는 옥외에서 이동 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급 방진마스크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(KF94)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 마스크 착용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2-9-1.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체감온도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기온에 따른 휴식시간 준수 등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개인건강관리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상호간 컨디션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밀착관리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2-10-1.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배치전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실시 및 특수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검진인증스티커를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안전모에 부착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대상 유해인자 물질 노출지역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출입 가능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인증 스티커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미부착자 해당 구간 출입 불가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5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83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2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B768122C-D120-5F3C-687E-0F4BB0EFDA2B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BE49F26-8B15-DBDB-54C1-2339E5C668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93CC9815-376E-37DA-7E92-5A08EFDEB00B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4264CF1-99D9-57B6-A93F-61D6DDE68161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126ADEA-F5E3-4B3B-D55C-A1FE1B97B16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45785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E1A2C-B9B2-BBCD-79EB-DA5B40149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E15F0A8-CC6F-A23E-4512-9900BC823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A8CAC4BC-20D7-048D-443E-7AC09376DD96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EA301F65-DAC5-1144-216D-5DB847290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1F4BB7C3-61FE-0229-B7C4-86414BEDA4B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4D7F8241-36CA-CE3B-CD25-1A003A7EB110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04369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02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4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024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마무리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정리정돈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 잔여물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공도구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미정리로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인한 전도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적재 시 자재와 고임목 사이에 손가락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끼임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12-3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구획설정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미흡으로 인한 충돌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작업현장 자재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방치로 인한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안전 사고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임의 폐기로 인한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환경사고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배출 시 밀봉 불량으로 신체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접촉에 따른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건강 상태 악화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부상위험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작업인원 보안위반 사고 발생위험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운반작업 완료 후 정리정돈 및 청소 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고임목 설치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양끝단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10cm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눈관리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손잡이 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12-3-1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구획 설정 하여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작업장 자재 정리정돈 실시 수공구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배터리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탈착후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처리 절차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자원순환센터 폐기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밀봉 상태 확인 및 화학물질별 폐기기준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건강 여부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출문전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보안상태 점검 확인 후 인원 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보안용지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/USB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도면 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메모지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카메라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·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반출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정보기기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528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41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30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6B0C565-A29F-7792-BD5A-D933F3168DF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EF1FDD5-4012-073F-5144-0873B9B52EC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74862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BD01F-EDF7-CF56-1717-095A7A4EB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4D8A146-26E2-E731-8CF9-8494EE43A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FDBC7E2C-36F6-4D01-748C-F0CDD17F59D1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18771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28751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5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28751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□ </a:t>
                      </a:r>
                      <a:r>
                        <a:rPr lang="en-US" altLang="ko-KR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면 위험</a:t>
                      </a:r>
                      <a:endParaRPr lang="en-US" altLang="ko-KR" sz="8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1.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바닥 간섭물로 인한 전도주의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바닥 간섭물로 인한 전도주의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1-2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kumimoji="0" lang="en-US" altLang="ko-KR" sz="7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관계근로자 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    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외 출입금지 조치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3-1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3-2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75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75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463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047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비상대응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발생 時 교육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훈련 미실시로 인한  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위험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긴급대피 상황 시 누락 인원 발생 위험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 중 재해 및 비상상황 발생 시 대응 미숙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비상구대피로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비상집결지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AED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위치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아이바디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샤워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&lt;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비상연락망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화성소방대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031-208-1119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IRP(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  031-208-3114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</a:t>
                      </a: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송재식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010-5213-2914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</a:t>
                      </a: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오면규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010-3003-7772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전찬우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정준건업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</a:t>
                      </a:r>
                      <a:r>
                        <a:rPr kumimoji="0" lang="en-US" altLang="ko-KR" sz="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94416"/>
                  </a:ext>
                </a:extLst>
              </a:tr>
              <a:tr h="3717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4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31C578C-0515-E2E8-1D30-356FBE6C499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05EC0895-3256-1C8D-1A72-4C1F6E095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324BCD-3C97-F4DC-9138-77AA066F99E5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FA0112B-C9FF-D08D-1FD0-099FC867200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7331FBDE-688A-DD65-1450-C894E23A8843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60683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B43E1-7CF2-C12B-62F9-F9BAFC82E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ADBB01D2-FC87-68C4-0641-92C6EE7BBFA3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 발생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D8522C9-327D-63D4-C3A5-7A8219DA6B9A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sp>
        <p:nvSpPr>
          <p:cNvPr id="39" name="AutoShape 4">
            <a:extLst>
              <a:ext uri="{FF2B5EF4-FFF2-40B4-BE49-F238E27FC236}">
                <a16:creationId xmlns:a16="http://schemas.microsoft.com/office/drawing/2014/main" id="{8B6FBBDA-AE61-2303-6199-C505DB074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1773422"/>
            <a:ext cx="1328940" cy="285055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비상사태 발생</a:t>
            </a:r>
          </a:p>
        </p:txBody>
      </p:sp>
      <p:sp>
        <p:nvSpPr>
          <p:cNvPr id="42" name="Text Box 17">
            <a:extLst>
              <a:ext uri="{FF2B5EF4-FFF2-40B4-BE49-F238E27FC236}">
                <a16:creationId xmlns:a16="http://schemas.microsoft.com/office/drawing/2014/main" id="{3BB77E67-E902-BC90-41FE-F7FC4902E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60" y="2921177"/>
            <a:ext cx="435769" cy="367537"/>
          </a:xfrm>
          <a:prstGeom prst="rect">
            <a:avLst/>
          </a:prstGeom>
          <a:solidFill>
            <a:srgbClr val="FF99CC">
              <a:alpha val="2901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품질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3" name="Text Box 18">
            <a:extLst>
              <a:ext uri="{FF2B5EF4-FFF2-40B4-BE49-F238E27FC236}">
                <a16:creationId xmlns:a16="http://schemas.microsoft.com/office/drawing/2014/main" id="{FB16A1AC-EF52-7339-28D3-90C0392F8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266" y="2921177"/>
            <a:ext cx="435769" cy="367537"/>
          </a:xfrm>
          <a:prstGeom prst="rect">
            <a:avLst/>
          </a:prstGeom>
          <a:solidFill>
            <a:srgbClr val="FF7C80">
              <a:alpha val="25882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인명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4" name="Text Box 19">
            <a:extLst>
              <a:ext uri="{FF2B5EF4-FFF2-40B4-BE49-F238E27FC236}">
                <a16:creationId xmlns:a16="http://schemas.microsoft.com/office/drawing/2014/main" id="{B423FF1C-D1A5-241E-8F5F-AE7EAAE6F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72" y="2921177"/>
            <a:ext cx="435769" cy="367537"/>
          </a:xfrm>
          <a:prstGeom prst="rect">
            <a:avLst/>
          </a:prstGeom>
          <a:solidFill>
            <a:srgbClr val="FF99CC">
              <a:alpha val="25098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5" name="Text Box 27">
            <a:extLst>
              <a:ext uri="{FF2B5EF4-FFF2-40B4-BE49-F238E27FC236}">
                <a16:creationId xmlns:a16="http://schemas.microsoft.com/office/drawing/2014/main" id="{967EE6B2-7678-9665-3C66-425A61C7D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8" y="3786077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부서장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913E964B-3029-6573-6206-07D35A769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9" y="4557640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팀장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>
                <a:solidFill>
                  <a:srgbClr val="000000"/>
                </a:solidFill>
                <a:latin typeface="맑은 고딕" pitchFamily="50" charset="-127"/>
              </a:rPr>
              <a:t>센터장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47" name="AutoShape 33">
            <a:extLst>
              <a:ext uri="{FF2B5EF4-FFF2-40B4-BE49-F238E27FC236}">
                <a16:creationId xmlns:a16="http://schemas.microsoft.com/office/drawing/2014/main" id="{3D961D36-7895-29BB-EBCE-A62220076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093537"/>
            <a:ext cx="1328940" cy="313908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상황실 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총괄지휘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)</a:t>
            </a:r>
          </a:p>
        </p:txBody>
      </p:sp>
      <p:sp>
        <p:nvSpPr>
          <p:cNvPr id="48" name="Rectangle 35">
            <a:extLst>
              <a:ext uri="{FF2B5EF4-FFF2-40B4-BE49-F238E27FC236}">
                <a16:creationId xmlns:a16="http://schemas.microsoft.com/office/drawing/2014/main" id="{1F02995D-655B-734A-F7D0-31E8C1013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729669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 조치 및 복구</a:t>
            </a:r>
          </a:p>
        </p:txBody>
      </p:sp>
      <p:sp>
        <p:nvSpPr>
          <p:cNvPr id="49" name="Rectangle 56">
            <a:extLst>
              <a:ext uri="{FF2B5EF4-FFF2-40B4-BE49-F238E27FC236}">
                <a16:creationId xmlns:a16="http://schemas.microsoft.com/office/drawing/2014/main" id="{96685407-E177-C6C2-99E4-630E3B94F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301070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발생 원인 분석</a:t>
            </a:r>
          </a:p>
        </p:txBody>
      </p:sp>
      <p:sp>
        <p:nvSpPr>
          <p:cNvPr id="50" name="Rectangle 57">
            <a:extLst>
              <a:ext uri="{FF2B5EF4-FFF2-40B4-BE49-F238E27FC236}">
                <a16:creationId xmlns:a16="http://schemas.microsoft.com/office/drawing/2014/main" id="{095C88A5-0D78-FF74-9CD3-049AB7FDC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872471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재발방지대책 수립 보고 </a:t>
            </a:r>
          </a:p>
        </p:txBody>
      </p:sp>
      <p:sp>
        <p:nvSpPr>
          <p:cNvPr id="51" name="Text Box 53">
            <a:extLst>
              <a:ext uri="{FF2B5EF4-FFF2-40B4-BE49-F238E27FC236}">
                <a16:creationId xmlns:a16="http://schemas.microsoft.com/office/drawing/2014/main" id="{0B600AD1-EAD2-EFD8-2F2E-DBA52682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810" y="4140095"/>
            <a:ext cx="842121" cy="367537"/>
          </a:xfrm>
          <a:prstGeom prst="rect">
            <a:avLst/>
          </a:prstGeom>
          <a:solidFill>
            <a:srgbClr val="CCFFCC">
              <a:alpha val="38823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환경안전그룹</a:t>
            </a:r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4B12DD73-CEA2-CF75-A919-E5AE2BDA7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9822" y="1954972"/>
            <a:ext cx="1827539" cy="64274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FF"/>
                </a:solidFill>
                <a:latin typeface="맑은 고딕" pitchFamily="50" charset="-127"/>
              </a:rPr>
              <a:t>관리자</a:t>
            </a:r>
            <a:endParaRPr lang="en-US" altLang="ko-KR" sz="894" b="1" dirty="0">
              <a:solidFill>
                <a:srgbClr val="FF33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소방대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/IRP/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공사담당자 </a:t>
            </a:r>
            <a:endParaRPr lang="en-US" altLang="ko-KR" sz="894" b="1" dirty="0">
              <a:solidFill>
                <a:srgbClr val="0000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[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신속 전파 보고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]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67" name="Rectangle 1">
            <a:extLst>
              <a:ext uri="{FF2B5EF4-FFF2-40B4-BE49-F238E27FC236}">
                <a16:creationId xmlns:a16="http://schemas.microsoft.com/office/drawing/2014/main" id="{FC79D188-08BB-0DA7-F8ED-23346D30E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60" y="1239509"/>
            <a:ext cx="2248409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1219" u="sng" dirty="0">
                <a:ln>
                  <a:solidFill>
                    <a:srgbClr val="4F81BD">
                      <a:lumMod val="60000"/>
                      <a:lumOff val="40000"/>
                    </a:srgbClr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 </a:t>
            </a: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비상사태 발생 즉시 통보</a:t>
            </a:r>
            <a:endParaRPr kumimoji="1" lang="ko-KR" altLang="en-US" sz="1219" u="sng" dirty="0">
              <a:ln>
                <a:solidFill>
                  <a:srgbClr val="00B0F0"/>
                </a:solidFill>
              </a:ln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sp>
        <p:nvSpPr>
          <p:cNvPr id="68" name="Rectangle 11">
            <a:extLst>
              <a:ext uri="{FF2B5EF4-FFF2-40B4-BE49-F238E27FC236}">
                <a16:creationId xmlns:a16="http://schemas.microsoft.com/office/drawing/2014/main" id="{01A0772C-6164-A1EE-858D-3CFAC7C2A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2327225"/>
            <a:ext cx="1328940" cy="312527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신속상황보고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전파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)</a:t>
            </a:r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B7748A60-1A8B-C0CC-22AD-3ECC910638AF}"/>
              </a:ext>
            </a:extLst>
          </p:cNvPr>
          <p:cNvCxnSpPr>
            <a:stCxn id="39" idx="2"/>
          </p:cNvCxnSpPr>
          <p:nvPr/>
        </p:nvCxnSpPr>
        <p:spPr bwMode="auto">
          <a:xfrm>
            <a:off x="2056238" y="2058477"/>
            <a:ext cx="0" cy="211535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B44EFECE-DE81-E453-F1FC-1E8CD772F2F7}"/>
              </a:ext>
            </a:extLst>
          </p:cNvPr>
          <p:cNvCxnSpPr>
            <a:stCxn id="68" idx="2"/>
            <a:endCxn id="47" idx="0"/>
          </p:cNvCxnSpPr>
          <p:nvPr/>
        </p:nvCxnSpPr>
        <p:spPr bwMode="auto">
          <a:xfrm>
            <a:off x="2056238" y="2639751"/>
            <a:ext cx="0" cy="453786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>
            <a:extLst>
              <a:ext uri="{FF2B5EF4-FFF2-40B4-BE49-F238E27FC236}">
                <a16:creationId xmlns:a16="http://schemas.microsoft.com/office/drawing/2014/main" id="{31965218-ABDE-0134-8022-AF7EE1BD1BDC}"/>
              </a:ext>
            </a:extLst>
          </p:cNvPr>
          <p:cNvCxnSpPr>
            <a:stCxn id="47" idx="2"/>
            <a:endCxn id="48" idx="0"/>
          </p:cNvCxnSpPr>
          <p:nvPr/>
        </p:nvCxnSpPr>
        <p:spPr bwMode="auto">
          <a:xfrm>
            <a:off x="2056238" y="3407445"/>
            <a:ext cx="0" cy="322223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화살표 연결선 71">
            <a:extLst>
              <a:ext uri="{FF2B5EF4-FFF2-40B4-BE49-F238E27FC236}">
                <a16:creationId xmlns:a16="http://schemas.microsoft.com/office/drawing/2014/main" id="{14BC51C6-09C6-F856-CE54-285446E8B725}"/>
              </a:ext>
            </a:extLst>
          </p:cNvPr>
          <p:cNvCxnSpPr>
            <a:stCxn id="48" idx="2"/>
            <a:endCxn id="49" idx="0"/>
          </p:cNvCxnSpPr>
          <p:nvPr/>
        </p:nvCxnSpPr>
        <p:spPr bwMode="auto">
          <a:xfrm>
            <a:off x="2056238" y="4041812"/>
            <a:ext cx="0" cy="25925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>
            <a:extLst>
              <a:ext uri="{FF2B5EF4-FFF2-40B4-BE49-F238E27FC236}">
                <a16:creationId xmlns:a16="http://schemas.microsoft.com/office/drawing/2014/main" id="{18B7D232-E343-BE6D-0C67-1011E632048E}"/>
              </a:ext>
            </a:extLst>
          </p:cNvPr>
          <p:cNvCxnSpPr>
            <a:stCxn id="49" idx="2"/>
            <a:endCxn id="50" idx="0"/>
          </p:cNvCxnSpPr>
          <p:nvPr/>
        </p:nvCxnSpPr>
        <p:spPr bwMode="auto">
          <a:xfrm>
            <a:off x="2056238" y="4613211"/>
            <a:ext cx="0" cy="259259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121">
            <a:extLst>
              <a:ext uri="{FF2B5EF4-FFF2-40B4-BE49-F238E27FC236}">
                <a16:creationId xmlns:a16="http://schemas.microsoft.com/office/drawing/2014/main" id="{2126B985-F6BC-6BB8-9164-114FEC0BACB9}"/>
              </a:ext>
            </a:extLst>
          </p:cNvPr>
          <p:cNvCxnSpPr>
            <a:stCxn id="68" idx="3"/>
            <a:endCxn id="43" idx="0"/>
          </p:cNvCxnSpPr>
          <p:nvPr/>
        </p:nvCxnSpPr>
        <p:spPr bwMode="auto">
          <a:xfrm>
            <a:off x="2720708" y="2483489"/>
            <a:ext cx="898443" cy="43768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꺾인 연결선 122">
            <a:extLst>
              <a:ext uri="{FF2B5EF4-FFF2-40B4-BE49-F238E27FC236}">
                <a16:creationId xmlns:a16="http://schemas.microsoft.com/office/drawing/2014/main" id="{25BC7767-197C-88D2-5EF3-C3C2E679C1D9}"/>
              </a:ext>
            </a:extLst>
          </p:cNvPr>
          <p:cNvCxnSpPr>
            <a:endCxn id="42" idx="0"/>
          </p:cNvCxnSpPr>
          <p:nvPr/>
        </p:nvCxnSpPr>
        <p:spPr bwMode="auto">
          <a:xfrm rot="10800000" flipV="1">
            <a:off x="3073846" y="2680727"/>
            <a:ext cx="544431" cy="240450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꺾인 연결선 123">
            <a:extLst>
              <a:ext uri="{FF2B5EF4-FFF2-40B4-BE49-F238E27FC236}">
                <a16:creationId xmlns:a16="http://schemas.microsoft.com/office/drawing/2014/main" id="{6C6448F8-3AF3-3AE5-094F-38F951F0AA02}"/>
              </a:ext>
            </a:extLst>
          </p:cNvPr>
          <p:cNvCxnSpPr>
            <a:endCxn id="44" idx="0"/>
          </p:cNvCxnSpPr>
          <p:nvPr/>
        </p:nvCxnSpPr>
        <p:spPr bwMode="auto">
          <a:xfrm>
            <a:off x="3577891" y="2680728"/>
            <a:ext cx="586566" cy="240449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꺾인 연결선 124">
            <a:extLst>
              <a:ext uri="{FF2B5EF4-FFF2-40B4-BE49-F238E27FC236}">
                <a16:creationId xmlns:a16="http://schemas.microsoft.com/office/drawing/2014/main" id="{0642859B-A8E6-6DEB-7609-F650FFC3CE74}"/>
              </a:ext>
            </a:extLst>
          </p:cNvPr>
          <p:cNvCxnSpPr>
            <a:stCxn id="42" idx="2"/>
            <a:endCxn id="45" idx="0"/>
          </p:cNvCxnSpPr>
          <p:nvPr/>
        </p:nvCxnSpPr>
        <p:spPr bwMode="auto">
          <a:xfrm rot="16200000" flipH="1">
            <a:off x="3097377" y="3265181"/>
            <a:ext cx="497363" cy="544427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125">
            <a:extLst>
              <a:ext uri="{FF2B5EF4-FFF2-40B4-BE49-F238E27FC236}">
                <a16:creationId xmlns:a16="http://schemas.microsoft.com/office/drawing/2014/main" id="{0A15A24A-0C55-774E-836C-8842A18EDD3C}"/>
              </a:ext>
            </a:extLst>
          </p:cNvPr>
          <p:cNvCxnSpPr>
            <a:stCxn id="43" idx="2"/>
            <a:endCxn id="45" idx="0"/>
          </p:cNvCxnSpPr>
          <p:nvPr/>
        </p:nvCxnSpPr>
        <p:spPr bwMode="auto">
          <a:xfrm rot="5400000">
            <a:off x="3370031" y="3536956"/>
            <a:ext cx="497363" cy="879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꺾인 연결선 126">
            <a:extLst>
              <a:ext uri="{FF2B5EF4-FFF2-40B4-BE49-F238E27FC236}">
                <a16:creationId xmlns:a16="http://schemas.microsoft.com/office/drawing/2014/main" id="{80F338C0-3E95-120C-ACB8-B760AC252202}"/>
              </a:ext>
            </a:extLst>
          </p:cNvPr>
          <p:cNvCxnSpPr>
            <a:stCxn id="44" idx="2"/>
            <a:endCxn id="45" idx="0"/>
          </p:cNvCxnSpPr>
          <p:nvPr/>
        </p:nvCxnSpPr>
        <p:spPr bwMode="auto">
          <a:xfrm rot="5400000">
            <a:off x="3642684" y="3264303"/>
            <a:ext cx="497363" cy="546185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30">
            <a:extLst>
              <a:ext uri="{FF2B5EF4-FFF2-40B4-BE49-F238E27FC236}">
                <a16:creationId xmlns:a16="http://schemas.microsoft.com/office/drawing/2014/main" id="{D54EC8BA-9D75-3718-A4AB-AA58C992B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962" y="3338768"/>
            <a:ext cx="636984" cy="229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CC"/>
                </a:solidFill>
                <a:latin typeface="맑은 고딕" pitchFamily="50" charset="-127"/>
              </a:rPr>
              <a:t>신속보고</a:t>
            </a:r>
          </a:p>
        </p:txBody>
      </p:sp>
      <p:cxnSp>
        <p:nvCxnSpPr>
          <p:cNvPr id="81" name="직선 화살표 연결선 80">
            <a:extLst>
              <a:ext uri="{FF2B5EF4-FFF2-40B4-BE49-F238E27FC236}">
                <a16:creationId xmlns:a16="http://schemas.microsoft.com/office/drawing/2014/main" id="{3D05ED3F-D9C2-3379-FD19-48E43B8DD903}"/>
              </a:ext>
            </a:extLst>
          </p:cNvPr>
          <p:cNvCxnSpPr>
            <a:stCxn id="45" idx="2"/>
            <a:endCxn id="46" idx="0"/>
          </p:cNvCxnSpPr>
          <p:nvPr/>
        </p:nvCxnSpPr>
        <p:spPr bwMode="auto">
          <a:xfrm>
            <a:off x="3618272" y="4016012"/>
            <a:ext cx="1" cy="54162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꺾인 연결선 129">
            <a:extLst>
              <a:ext uri="{FF2B5EF4-FFF2-40B4-BE49-F238E27FC236}">
                <a16:creationId xmlns:a16="http://schemas.microsoft.com/office/drawing/2014/main" id="{D303C3E9-87CE-2733-4F4C-CAEF39C2100A}"/>
              </a:ext>
            </a:extLst>
          </p:cNvPr>
          <p:cNvCxnSpPr>
            <a:stCxn id="45" idx="2"/>
            <a:endCxn id="51" idx="1"/>
          </p:cNvCxnSpPr>
          <p:nvPr/>
        </p:nvCxnSpPr>
        <p:spPr bwMode="auto">
          <a:xfrm rot="16200000" flipH="1">
            <a:off x="3526615" y="4107669"/>
            <a:ext cx="307852" cy="12453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꺾인 연결선 130">
            <a:extLst>
              <a:ext uri="{FF2B5EF4-FFF2-40B4-BE49-F238E27FC236}">
                <a16:creationId xmlns:a16="http://schemas.microsoft.com/office/drawing/2014/main" id="{D346B1E6-A86F-AFE1-5A95-8F5A24AD1E8F}"/>
              </a:ext>
            </a:extLst>
          </p:cNvPr>
          <p:cNvCxnSpPr>
            <a:stCxn id="45" idx="1"/>
            <a:endCxn id="84" idx="3"/>
          </p:cNvCxnSpPr>
          <p:nvPr/>
        </p:nvCxnSpPr>
        <p:spPr bwMode="auto">
          <a:xfrm rot="10800000">
            <a:off x="2056238" y="2847585"/>
            <a:ext cx="1015850" cy="1053461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CE098B0B-8287-DB7F-8AAD-F6DCE85FE2F9}"/>
              </a:ext>
            </a:extLst>
          </p:cNvPr>
          <p:cNvSpPr/>
          <p:nvPr/>
        </p:nvSpPr>
        <p:spPr bwMode="auto">
          <a:xfrm>
            <a:off x="1893633" y="2793174"/>
            <a:ext cx="162605" cy="10881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latinLnBrk="0"/>
            <a:endParaRPr lang="ko-KR" altLang="en-US" sz="813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id="{991D17AA-01E7-9E02-D382-474F43FAD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858" y="5055483"/>
            <a:ext cx="950441" cy="735177"/>
          </a:xfrm>
          <a:prstGeom prst="rect">
            <a:avLst/>
          </a:prstGeom>
          <a:solidFill>
            <a:srgbClr val="FFFF99"/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65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사내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070-7034-1119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천안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041-559-1119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온양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041-540-7119</a:t>
            </a:r>
          </a:p>
          <a:p>
            <a:pPr>
              <a:defRPr/>
            </a:pPr>
            <a:endParaRPr lang="en-US" altLang="ko-KR" sz="65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id="{95A642C8-D3DD-D244-51CB-F9C35A9C0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725" y="5395407"/>
            <a:ext cx="950441" cy="3875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IRP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신고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209-3114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208-3114</a:t>
            </a:r>
          </a:p>
        </p:txBody>
      </p:sp>
      <p:cxnSp>
        <p:nvCxnSpPr>
          <p:cNvPr id="87" name="직선 연결선 86">
            <a:extLst>
              <a:ext uri="{FF2B5EF4-FFF2-40B4-BE49-F238E27FC236}">
                <a16:creationId xmlns:a16="http://schemas.microsoft.com/office/drawing/2014/main" id="{59F8196E-6D69-79C6-8D4A-82B87C56365B}"/>
              </a:ext>
            </a:extLst>
          </p:cNvPr>
          <p:cNvCxnSpPr/>
          <p:nvPr/>
        </p:nvCxnSpPr>
        <p:spPr>
          <a:xfrm>
            <a:off x="5183205" y="1205367"/>
            <a:ext cx="21431" cy="468987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1">
            <a:extLst>
              <a:ext uri="{FF2B5EF4-FFF2-40B4-BE49-F238E27FC236}">
                <a16:creationId xmlns:a16="http://schemas.microsoft.com/office/drawing/2014/main" id="{C7A3EB13-001C-2674-6616-76D2B575B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059" y="1239509"/>
            <a:ext cx="1107282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비상연락망</a:t>
            </a:r>
            <a:endParaRPr kumimoji="1" lang="ko-KR" altLang="en-US" sz="1219" u="sng" dirty="0"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graphicFrame>
        <p:nvGraphicFramePr>
          <p:cNvPr id="89" name="표 88">
            <a:extLst>
              <a:ext uri="{FF2B5EF4-FFF2-40B4-BE49-F238E27FC236}">
                <a16:creationId xmlns:a16="http://schemas.microsoft.com/office/drawing/2014/main" id="{3D32A408-0818-BB6F-6D45-C224461490D5}"/>
              </a:ext>
            </a:extLst>
          </p:cNvPr>
          <p:cNvGraphicFramePr>
            <a:graphicFrameLocks noGrp="1"/>
          </p:cNvGraphicFramePr>
          <p:nvPr/>
        </p:nvGraphicFramePr>
        <p:xfrm>
          <a:off x="5752921" y="1656909"/>
          <a:ext cx="3547126" cy="4177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4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995"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solidFill>
                            <a:sysClr val="windowText" lastClr="000000"/>
                          </a:solidFill>
                          <a:latin typeface="+mn-ea"/>
                          <a:ea typeface="+mn-ea"/>
                        </a:rPr>
                        <a:t>비상 연락망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152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구  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성명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삼성전자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13L, EDS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>
                          <a:latin typeface="+mn-ea"/>
                          <a:ea typeface="+mn-ea"/>
                        </a:rPr>
                        <a:t>곽병호 님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>
                          <a:latin typeface="+mn-ea"/>
                          <a:ea typeface="+mn-ea"/>
                        </a:rPr>
                        <a:t> 010-5391-8916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15L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조재민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010-5874-1065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176204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>
                          <a:latin typeface="+mn-ea"/>
                          <a:ea typeface="+mn-ea"/>
                        </a:rPr>
                        <a:t>16L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이지윤 님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010-9422-4734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삼성물산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송재식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010-5213-2914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 marL="91455" marR="914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오면규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010-3003-7772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정준건업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소 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김성훈 소장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010-2989-7878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공 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전찬우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대리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방철주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과장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010-5644-9630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360414"/>
                  </a:ext>
                </a:extLst>
              </a:tr>
              <a:tr h="147271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모서리가 둥근 직사각형 21">
            <a:extLst>
              <a:ext uri="{FF2B5EF4-FFF2-40B4-BE49-F238E27FC236}">
                <a16:creationId xmlns:a16="http://schemas.microsoft.com/office/drawing/2014/main" id="{CBF15239-8C24-C547-4D40-D3C7DBC9CDC0}"/>
              </a:ext>
            </a:extLst>
          </p:cNvPr>
          <p:cNvSpPr/>
          <p:nvPr/>
        </p:nvSpPr>
        <p:spPr>
          <a:xfrm>
            <a:off x="8265368" y="1824757"/>
            <a:ext cx="684149" cy="33948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625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16L</a:t>
            </a:r>
          </a:p>
        </p:txBody>
      </p:sp>
    </p:spTree>
    <p:extLst>
      <p:ext uri="{BB962C8B-B14F-4D97-AF65-F5344CB8AC3E}">
        <p14:creationId xmlns:p14="http://schemas.microsoft.com/office/powerpoint/2010/main" val="30810578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728F72C3-9393-494D-954A-88055AD75ED9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비상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 (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가스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케미컬 누출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22D734-76BB-47F6-8D59-346E022400EE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cxnSp>
        <p:nvCxnSpPr>
          <p:cNvPr id="41" name="꺾인 연결선 2">
            <a:extLst>
              <a:ext uri="{FF2B5EF4-FFF2-40B4-BE49-F238E27FC236}">
                <a16:creationId xmlns:a16="http://schemas.microsoft.com/office/drawing/2014/main" id="{9BF369DE-41FA-4C76-987D-B0C6633E800F}"/>
              </a:ext>
            </a:extLst>
          </p:cNvPr>
          <p:cNvCxnSpPr/>
          <p:nvPr/>
        </p:nvCxnSpPr>
        <p:spPr>
          <a:xfrm flipV="1">
            <a:off x="5704979" y="4632426"/>
            <a:ext cx="824210" cy="585589"/>
          </a:xfrm>
          <a:prstGeom prst="bentConnector3">
            <a:avLst>
              <a:gd name="adj1" fmla="val 18104"/>
            </a:avLst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>
            <a:extLst>
              <a:ext uri="{FF2B5EF4-FFF2-40B4-BE49-F238E27FC236}">
                <a16:creationId xmlns:a16="http://schemas.microsoft.com/office/drawing/2014/main" id="{9986FAF7-0FB8-4DA9-9F09-E0CC1543929E}"/>
              </a:ext>
            </a:extLst>
          </p:cNvPr>
          <p:cNvCxnSpPr/>
          <p:nvPr/>
        </p:nvCxnSpPr>
        <p:spPr>
          <a:xfrm flipV="1">
            <a:off x="5586315" y="3800475"/>
            <a:ext cx="1141511" cy="129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그룹 10">
            <a:extLst>
              <a:ext uri="{FF2B5EF4-FFF2-40B4-BE49-F238E27FC236}">
                <a16:creationId xmlns:a16="http://schemas.microsoft.com/office/drawing/2014/main" id="{7B138A9A-049F-449E-A9B2-5EDF42992FB3}"/>
              </a:ext>
            </a:extLst>
          </p:cNvPr>
          <p:cNvGrpSpPr>
            <a:grpSpLocks/>
          </p:cNvGrpSpPr>
          <p:nvPr/>
        </p:nvGrpSpPr>
        <p:grpSpPr bwMode="auto">
          <a:xfrm>
            <a:off x="1403351" y="1788319"/>
            <a:ext cx="719733" cy="878384"/>
            <a:chOff x="539552" y="1338128"/>
            <a:chExt cx="817441" cy="1080120"/>
          </a:xfrm>
        </p:grpSpPr>
        <p:sp>
          <p:nvSpPr>
            <p:cNvPr id="55" name="Line 6">
              <a:extLst>
                <a:ext uri="{FF2B5EF4-FFF2-40B4-BE49-F238E27FC236}">
                  <a16:creationId xmlns:a16="http://schemas.microsoft.com/office/drawing/2014/main" id="{1A865CC2-9619-4E29-9EF5-70EC9C25D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412" y="1341300"/>
              <a:ext cx="8115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6" name="Line 6">
              <a:extLst>
                <a:ext uri="{FF2B5EF4-FFF2-40B4-BE49-F238E27FC236}">
                  <a16:creationId xmlns:a16="http://schemas.microsoft.com/office/drawing/2014/main" id="{6827EDB2-1BDE-42F1-88DD-5806DFD3A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9552" y="1338128"/>
              <a:ext cx="0" cy="1080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7" name="Line 6">
              <a:extLst>
                <a:ext uri="{FF2B5EF4-FFF2-40B4-BE49-F238E27FC236}">
                  <a16:creationId xmlns:a16="http://schemas.microsoft.com/office/drawing/2014/main" id="{47C9599C-4F43-4078-AC52-F63EA9E38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552" y="2402387"/>
              <a:ext cx="562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  <p:sp>
        <p:nvSpPr>
          <p:cNvPr id="58" name="Line 6">
            <a:extLst>
              <a:ext uri="{FF2B5EF4-FFF2-40B4-BE49-F238E27FC236}">
                <a16:creationId xmlns:a16="http://schemas.microsoft.com/office/drawing/2014/main" id="{86723615-2F2E-4057-941F-E5B032BCF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323" y="279697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9" name="Rectangle 11">
            <a:extLst>
              <a:ext uri="{FF2B5EF4-FFF2-40B4-BE49-F238E27FC236}">
                <a16:creationId xmlns:a16="http://schemas.microsoft.com/office/drawing/2014/main" id="{D39C9372-6D82-4846-998F-8E6F73B06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3570884"/>
            <a:ext cx="1719361" cy="4617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 신고 및 시설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공간 폐쇄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>
              <a:buSzPct val="70000"/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I  R  P 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 누출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</a:p>
          <a:p>
            <a:pPr>
              <a:buSzPct val="70000"/>
              <a:defRPr/>
            </a:pP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화재 발생</a:t>
            </a:r>
            <a:endParaRPr lang="en-US" altLang="ko-KR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0" name="Line 58">
            <a:extLst>
              <a:ext uri="{FF2B5EF4-FFF2-40B4-BE49-F238E27FC236}">
                <a16:creationId xmlns:a16="http://schemas.microsoft.com/office/drawing/2014/main" id="{DFB97073-7EC4-48DC-9B59-BD4A803DD4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337482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7B2D95FF-4C8B-4F04-9130-707443C4B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231" y="1322687"/>
            <a:ext cx="1839317" cy="17799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누출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및 화재 발견</a:t>
            </a:r>
          </a:p>
        </p:txBody>
      </p:sp>
      <p:sp>
        <p:nvSpPr>
          <p:cNvPr id="64" name="Line 58">
            <a:extLst>
              <a:ext uri="{FF2B5EF4-FFF2-40B4-BE49-F238E27FC236}">
                <a16:creationId xmlns:a16="http://schemas.microsoft.com/office/drawing/2014/main" id="{CF40B7B5-4E0D-4EB8-BA16-946706497F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4151" y="3156845"/>
            <a:ext cx="7739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0" name="Rectangle 11">
            <a:extLst>
              <a:ext uri="{FF2B5EF4-FFF2-40B4-BE49-F238E27FC236}">
                <a16:creationId xmlns:a16="http://schemas.microsoft.com/office/drawing/2014/main" id="{BB5ECBD1-270C-4F0F-BC8A-A011FA190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253211"/>
            <a:ext cx="1773535" cy="2476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응급조치 및 전문병원 이송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1" name="Line 58">
            <a:extLst>
              <a:ext uri="{FF2B5EF4-FFF2-40B4-BE49-F238E27FC236}">
                <a16:creationId xmlns:a16="http://schemas.microsoft.com/office/drawing/2014/main" id="{6EC67562-292B-4C64-AA25-B31DD4335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040386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2" name="Rectangle 7">
            <a:extLst>
              <a:ext uri="{FF2B5EF4-FFF2-40B4-BE49-F238E27FC236}">
                <a16:creationId xmlns:a16="http://schemas.microsoft.com/office/drawing/2014/main" id="{4EB8E25E-172F-4CF8-BB47-A944E158C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1430" y="4736901"/>
            <a:ext cx="1720652" cy="144463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사고 조사 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환경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안전 팀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3" name="Line 58">
            <a:extLst>
              <a:ext uri="{FF2B5EF4-FFF2-40B4-BE49-F238E27FC236}">
                <a16:creationId xmlns:a16="http://schemas.microsoft.com/office/drawing/2014/main" id="{26393761-52BF-4BE7-A9FF-6830E98A27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52536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4" name="Line 58">
            <a:extLst>
              <a:ext uri="{FF2B5EF4-FFF2-40B4-BE49-F238E27FC236}">
                <a16:creationId xmlns:a16="http://schemas.microsoft.com/office/drawing/2014/main" id="{EA426845-3752-4D83-861E-14ED69AA0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1436" y="4903293"/>
            <a:ext cx="0" cy="1767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5" name="Rectangle 11">
            <a:extLst>
              <a:ext uri="{FF2B5EF4-FFF2-40B4-BE49-F238E27FC236}">
                <a16:creationId xmlns:a16="http://schemas.microsoft.com/office/drawing/2014/main" id="{DA69610E-C8AC-46C5-85B6-07BA4257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25" y="1380728"/>
            <a:ext cx="1078309" cy="175419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SEC/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협력사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6" name="Rectangle 11">
            <a:extLst>
              <a:ext uri="{FF2B5EF4-FFF2-40B4-BE49-F238E27FC236}">
                <a16:creationId xmlns:a16="http://schemas.microsoft.com/office/drawing/2014/main" id="{D5A594D1-2526-4107-98DA-4F5CC7ED1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126" y="1380728"/>
            <a:ext cx="696516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IRP/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7" name="Rectangle 11">
            <a:extLst>
              <a:ext uri="{FF2B5EF4-FFF2-40B4-BE49-F238E27FC236}">
                <a16:creationId xmlns:a16="http://schemas.microsoft.com/office/drawing/2014/main" id="{30526C38-AC05-45B8-831F-C3950B6FF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4846" y="1380728"/>
            <a:ext cx="697805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8" name="Line 58">
            <a:extLst>
              <a:ext uri="{FF2B5EF4-FFF2-40B4-BE49-F238E27FC236}">
                <a16:creationId xmlns:a16="http://schemas.microsoft.com/office/drawing/2014/main" id="{612B0C76-732C-4DEA-BD73-AA9A742756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4016" y="5185767"/>
            <a:ext cx="0" cy="40888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9" name="Rectangle 7">
            <a:extLst>
              <a:ext uri="{FF2B5EF4-FFF2-40B4-BE49-F238E27FC236}">
                <a16:creationId xmlns:a16="http://schemas.microsoft.com/office/drawing/2014/main" id="{7BAD0443-FFD8-467E-96A6-D163BF1C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0139" y="5613997"/>
            <a:ext cx="1719362" cy="215404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복기 및 재발방지 대책 수립 </a:t>
            </a:r>
          </a:p>
        </p:txBody>
      </p:sp>
      <p:sp>
        <p:nvSpPr>
          <p:cNvPr id="100" name="AutoShape 33">
            <a:extLst>
              <a:ext uri="{FF2B5EF4-FFF2-40B4-BE49-F238E27FC236}">
                <a16:creationId xmlns:a16="http://schemas.microsoft.com/office/drawing/2014/main" id="{0D595E9F-BBF4-4961-ADA2-111DDEB0A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01" y="2501604"/>
            <a:ext cx="1770955" cy="296664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흡입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접촉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화상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CB9F28C-7A11-42CB-957F-2CCC6ADF167D}"/>
              </a:ext>
            </a:extLst>
          </p:cNvPr>
          <p:cNvSpPr txBox="1"/>
          <p:nvPr/>
        </p:nvSpPr>
        <p:spPr>
          <a:xfrm>
            <a:off x="1599408" y="1615480"/>
            <a:ext cx="38050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61B7E75-0034-4CD4-A227-7298A82A7E72}"/>
              </a:ext>
            </a:extLst>
          </p:cNvPr>
          <p:cNvSpPr txBox="1"/>
          <p:nvPr/>
        </p:nvSpPr>
        <p:spPr>
          <a:xfrm>
            <a:off x="3621882" y="2482255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3" name="Line 6">
            <a:extLst>
              <a:ext uri="{FF2B5EF4-FFF2-40B4-BE49-F238E27FC236}">
                <a16:creationId xmlns:a16="http://schemas.microsoft.com/office/drawing/2014/main" id="{FFAE2BFB-F1C7-4228-8411-C22E71FDC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2640906"/>
            <a:ext cx="0" cy="35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4" name="Rectangle 11">
            <a:extLst>
              <a:ext uri="{FF2B5EF4-FFF2-40B4-BE49-F238E27FC236}">
                <a16:creationId xmlns:a16="http://schemas.microsoft.com/office/drawing/2014/main" id="{31C68E46-8716-41B2-9E29-7704DCFC8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79" y="2981426"/>
            <a:ext cx="1785144" cy="32246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현장 응급 조치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아이샤워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전신 샤워등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05" name="Line 58">
            <a:extLst>
              <a:ext uri="{FF2B5EF4-FFF2-40B4-BE49-F238E27FC236}">
                <a16:creationId xmlns:a16="http://schemas.microsoft.com/office/drawing/2014/main" id="{2331AFB8-6D05-4FB9-8ADD-E8677A463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3937200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6" name="Line 58">
            <a:extLst>
              <a:ext uri="{FF2B5EF4-FFF2-40B4-BE49-F238E27FC236}">
                <a16:creationId xmlns:a16="http://schemas.microsoft.com/office/drawing/2014/main" id="{4B813CE2-D3CE-4D5D-9C61-153519AF1F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4538267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7" name="Line 58">
            <a:extLst>
              <a:ext uri="{FF2B5EF4-FFF2-40B4-BE49-F238E27FC236}">
                <a16:creationId xmlns:a16="http://schemas.microsoft.com/office/drawing/2014/main" id="{EDDB36CD-299F-4D17-8397-93C2A7C86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5064523"/>
            <a:ext cx="0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8" name="AutoShape 33">
            <a:extLst>
              <a:ext uri="{FF2B5EF4-FFF2-40B4-BE49-F238E27FC236}">
                <a16:creationId xmlns:a16="http://schemas.microsoft.com/office/drawing/2014/main" id="{DB9EB869-00E3-4DA7-8A2A-A94DC86F4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592" y="1673524"/>
            <a:ext cx="1770956" cy="234752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공급장치인가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?</a:t>
            </a: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9" name="Rectangle 11">
            <a:extLst>
              <a:ext uri="{FF2B5EF4-FFF2-40B4-BE49-F238E27FC236}">
                <a16:creationId xmlns:a16="http://schemas.microsoft.com/office/drawing/2014/main" id="{55634E77-6F07-428B-B3D8-D64E30815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2969815"/>
            <a:ext cx="1719361" cy="4037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9pPr>
          </a:lstStyle>
          <a:p>
            <a:pPr algn="ctr">
              <a:buSzPct val="70000"/>
            </a:pPr>
            <a:r>
              <a:rPr lang="ko-KR" altLang="en-US" sz="894" dirty="0">
                <a:solidFill>
                  <a:prstClr val="black"/>
                </a:solidFill>
                <a:latin typeface="맑은 고딕"/>
                <a:ea typeface="맑은 고딕"/>
              </a:rPr>
              <a:t>상황전파 및 대피</a:t>
            </a:r>
            <a:endParaRPr lang="en-US" altLang="ko-KR" sz="894" dirty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가스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,(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케미컬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)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누출이야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“000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불이야</a:t>
            </a:r>
            <a:r>
              <a:rPr lang="en-US" altLang="ko-KR" sz="894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  <a:endParaRPr lang="ko-KR" altLang="en-US" sz="894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10" name="Line 6">
            <a:extLst>
              <a:ext uri="{FF2B5EF4-FFF2-40B4-BE49-F238E27FC236}">
                <a16:creationId xmlns:a16="http://schemas.microsoft.com/office/drawing/2014/main" id="{0D3739FF-46F8-4F43-AA75-2F4E028D36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8976" y="1494236"/>
            <a:ext cx="0" cy="1779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1" name="Line 6">
            <a:extLst>
              <a:ext uri="{FF2B5EF4-FFF2-40B4-BE49-F238E27FC236}">
                <a16:creationId xmlns:a16="http://schemas.microsoft.com/office/drawing/2014/main" id="{CA0A29AB-9278-4A44-98DD-C383A4758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3164" y="1919883"/>
            <a:ext cx="0" cy="5623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EE545EB-1EE0-4A4F-A29B-ABAE57802458}"/>
              </a:ext>
            </a:extLst>
          </p:cNvPr>
          <p:cNvSpPr txBox="1"/>
          <p:nvPr/>
        </p:nvSpPr>
        <p:spPr>
          <a:xfrm>
            <a:off x="2773165" y="2098828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3" name="Rectangle 11">
            <a:extLst>
              <a:ext uri="{FF2B5EF4-FFF2-40B4-BE49-F238E27FC236}">
                <a16:creationId xmlns:a16="http://schemas.microsoft.com/office/drawing/2014/main" id="{60F9D6C6-74A5-48FB-AAD3-370C8E07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3579912"/>
            <a:ext cx="1773535" cy="3650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신고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관리자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감독자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14" name="Line 6">
            <a:extLst>
              <a:ext uri="{FF2B5EF4-FFF2-40B4-BE49-F238E27FC236}">
                <a16:creationId xmlns:a16="http://schemas.microsoft.com/office/drawing/2014/main" id="{25651204-8CD3-473C-AA6D-ED1CEDFFA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5115" y="2648645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A88CFC7-608B-4A38-A0FA-2321917DCDEC}"/>
              </a:ext>
            </a:extLst>
          </p:cNvPr>
          <p:cNvSpPr txBox="1"/>
          <p:nvPr/>
        </p:nvSpPr>
        <p:spPr>
          <a:xfrm>
            <a:off x="2806701" y="2767311"/>
            <a:ext cx="37921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6" name="Rectangle 11">
            <a:extLst>
              <a:ext uri="{FF2B5EF4-FFF2-40B4-BE49-F238E27FC236}">
                <a16:creationId xmlns:a16="http://schemas.microsoft.com/office/drawing/2014/main" id="{9A4653A4-E38E-41D8-841F-F18EAD912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854279"/>
            <a:ext cx="1773535" cy="2708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환자인계 및 회사 복귀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7" name="Rectangle 7">
            <a:extLst>
              <a:ext uri="{FF2B5EF4-FFF2-40B4-BE49-F238E27FC236}">
                <a16:creationId xmlns:a16="http://schemas.microsoft.com/office/drawing/2014/main" id="{C9038B45-B69A-49D7-9521-0905FC9E4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6590" y="5081290"/>
            <a:ext cx="1720652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신고 및 통보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관공서 신고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필요 시 지역주민통보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8" name="Rectangle 7">
            <a:extLst>
              <a:ext uri="{FF2B5EF4-FFF2-40B4-BE49-F238E27FC236}">
                <a16:creationId xmlns:a16="http://schemas.microsoft.com/office/drawing/2014/main" id="{2DF4DDE2-7207-49C5-B627-2BDA3323E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4235153"/>
            <a:ext cx="1719361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현장복구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가스 배출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케미컬 중화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화재진압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aphicFrame>
        <p:nvGraphicFramePr>
          <p:cNvPr id="119" name="표 118">
            <a:extLst>
              <a:ext uri="{FF2B5EF4-FFF2-40B4-BE49-F238E27FC236}">
                <a16:creationId xmlns:a16="http://schemas.microsoft.com/office/drawing/2014/main" id="{E87BFF3B-19E7-4DEC-ABAC-6DD3AD4DC5E0}"/>
              </a:ext>
            </a:extLst>
          </p:cNvPr>
          <p:cNvGraphicFramePr>
            <a:graphicFrameLocks noGrp="1"/>
          </p:cNvGraphicFramePr>
          <p:nvPr/>
        </p:nvGraphicFramePr>
        <p:xfrm>
          <a:off x="6030020" y="4268689"/>
          <a:ext cx="2218531" cy="985327"/>
        </p:xfrm>
        <a:graphic>
          <a:graphicData uri="http://schemas.openxmlformats.org/drawingml/2006/table">
            <a:tbl>
              <a:tblPr/>
              <a:tblGrid>
                <a:gridCol w="771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사고구분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신고기관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담당자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606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화재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/</a:t>
                      </a: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소방서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가스안전공사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방재그룹장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고용노동부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안전보건그룹장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인사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경찰서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단지총괄 인사팀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0" name="Line 6">
            <a:extLst>
              <a:ext uri="{FF2B5EF4-FFF2-40B4-BE49-F238E27FC236}">
                <a16:creationId xmlns:a16="http://schemas.microsoft.com/office/drawing/2014/main" id="{68C339E8-2561-4081-85AC-AB65FC76F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70" y="5731372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1" name="Line 58">
            <a:extLst>
              <a:ext uri="{FF2B5EF4-FFF2-40B4-BE49-F238E27FC236}">
                <a16:creationId xmlns:a16="http://schemas.microsoft.com/office/drawing/2014/main" id="{D51226E9-3FBF-4EFB-BBC6-A788B6D00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69" y="5613997"/>
            <a:ext cx="0" cy="1173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2" name="Rectangle 11">
            <a:extLst>
              <a:ext uri="{FF2B5EF4-FFF2-40B4-BE49-F238E27FC236}">
                <a16:creationId xmlns:a16="http://schemas.microsoft.com/office/drawing/2014/main" id="{A4B351B4-9BB8-4561-A15D-02FF8EB2C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389" y="5474693"/>
            <a:ext cx="1769666" cy="18315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치료 완료 및 회사 복귀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E8A68565-AFA8-451E-8113-9EE636520D35}"/>
              </a:ext>
            </a:extLst>
          </p:cNvPr>
          <p:cNvSpPr/>
          <p:nvPr/>
        </p:nvSpPr>
        <p:spPr>
          <a:xfrm>
            <a:off x="1811082" y="4128742"/>
            <a:ext cx="6583363" cy="1287264"/>
          </a:xfrm>
          <a:prstGeom prst="rect">
            <a:avLst/>
          </a:prstGeom>
          <a:noFill/>
          <a:ln w="19050">
            <a:solidFill>
              <a:srgbClr val="0000C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ko-KR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G-EHS </a:t>
            </a:r>
            <a:r>
              <a:rPr lang="ko-KR" altLang="en-US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 기준을 따른다</a:t>
            </a:r>
            <a:endParaRPr lang="en-US" altLang="ko-KR" sz="2600" b="1" dirty="0">
              <a:solidFill>
                <a:srgbClr val="0000CC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D2E33A7-FBB7-4316-9E9A-FA15A1B983EA}"/>
              </a:ext>
            </a:extLst>
          </p:cNvPr>
          <p:cNvSpPr txBox="1"/>
          <p:nvPr/>
        </p:nvSpPr>
        <p:spPr>
          <a:xfrm>
            <a:off x="6030020" y="2902441"/>
            <a:ext cx="2364425" cy="121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I  R  P : 93114(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b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13114(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소방대 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11119(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7119(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CCR/CCSS/S-GAS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K1: 97613/00053/98755   K2: 96941/91210/91574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H1: 85091/81950/85216   H2: 85762/53312/85258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H3: 84876/79580/79578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46710/48736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6331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0337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K2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92353 , H2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55366,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40961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AA9FDE0-2E6E-4B74-A7ED-46763825975B}"/>
              </a:ext>
            </a:extLst>
          </p:cNvPr>
          <p:cNvSpPr txBox="1"/>
          <p:nvPr/>
        </p:nvSpPr>
        <p:spPr>
          <a:xfrm>
            <a:off x="3676056" y="1117212"/>
            <a:ext cx="3441583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운영부서 요청 시 본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Page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SOP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에 삽입</a:t>
            </a: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79DFB0-A3C9-45B3-B22F-6D66E48D7008}"/>
              </a:ext>
            </a:extLst>
          </p:cNvPr>
          <p:cNvSpPr/>
          <p:nvPr/>
        </p:nvSpPr>
        <p:spPr>
          <a:xfrm>
            <a:off x="6028729" y="2902463"/>
            <a:ext cx="2364425" cy="12143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>
              <a:solidFill>
                <a:prstClr val="white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815582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Group 128"/>
          <p:cNvGraphicFramePr>
            <a:graphicFrameLocks noGrp="1"/>
          </p:cNvGraphicFramePr>
          <p:nvPr/>
        </p:nvGraphicFramePr>
        <p:xfrm>
          <a:off x="1144741" y="1422567"/>
          <a:ext cx="7616528" cy="4387988"/>
        </p:xfrm>
        <a:graphic>
          <a:graphicData uri="http://schemas.openxmlformats.org/drawingml/2006/table">
            <a:tbl>
              <a:tblPr/>
              <a:tblGrid>
                <a:gridCol w="3217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7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업무 절차 및 비상상황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 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PROCESS</a:t>
                      </a:r>
                      <a:endParaRPr kumimoji="1" lang="ko-KR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사전 준비 작업</a:t>
                      </a: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  <a:cs typeface="+mn-cs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본 작업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/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정리작업 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비상 연락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42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각헤드라인M" pitchFamily="18" charset="-127"/>
                          <a:ea typeface="HY각헤드라인M" pitchFamily="18" charset="-127"/>
                        </a:rPr>
                        <a:t>  </a:t>
                      </a:r>
                    </a:p>
                  </a:txBody>
                  <a:tcPr marL="74291" marR="74291" marT="37153" marB="37153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39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7454647" y="3103864"/>
            <a:ext cx="1213743" cy="62415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 전력운영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CCR</a:t>
            </a:r>
          </a:p>
          <a:p>
            <a:pPr algn="ctr">
              <a:lnSpc>
                <a:spcPct val="12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 031-208-0000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7464329" y="2158993"/>
            <a:ext cx="1213742" cy="7734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031-208-1119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 R T[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031-208-3114</a:t>
            </a:r>
          </a:p>
        </p:txBody>
      </p:sp>
      <p:cxnSp>
        <p:nvCxnSpPr>
          <p:cNvPr id="55" name="직선 연결선 54"/>
          <p:cNvCxnSpPr/>
          <p:nvPr/>
        </p:nvCxnSpPr>
        <p:spPr>
          <a:xfrm>
            <a:off x="2564214" y="2482738"/>
            <a:ext cx="105380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2851845" y="2828417"/>
            <a:ext cx="0" cy="222369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2733179" y="2709758"/>
            <a:ext cx="0" cy="1638102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2626122" y="2587216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3618012" y="2478869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>
            <a:off x="2623548" y="2594954"/>
            <a:ext cx="9944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>
            <a:off x="2740919" y="2712330"/>
            <a:ext cx="87709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2857014" y="2833576"/>
            <a:ext cx="761008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>
            <a:off x="2564210" y="5057266"/>
            <a:ext cx="29279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2559054" y="4350432"/>
            <a:ext cx="18057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2555187" y="3535251"/>
            <a:ext cx="6836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3610273" y="4144069"/>
            <a:ext cx="0" cy="84742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4"/>
          <p:cNvSpPr>
            <a:spLocks noChangeArrowheads="1"/>
          </p:cNvSpPr>
          <p:nvPr/>
        </p:nvSpPr>
        <p:spPr bwMode="auto">
          <a:xfrm>
            <a:off x="3065959" y="3159730"/>
            <a:ext cx="789384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전체적 日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매 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CHECK</a:t>
            </a:r>
          </a:p>
        </p:txBody>
      </p:sp>
      <p:sp>
        <p:nvSpPr>
          <p:cNvPr id="68" name="Rectangle 4"/>
          <p:cNvSpPr>
            <a:spLocks noChangeArrowheads="1"/>
          </p:cNvSpPr>
          <p:nvPr/>
        </p:nvSpPr>
        <p:spPr bwMode="auto">
          <a:xfrm>
            <a:off x="4145561" y="3548161"/>
            <a:ext cx="292796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3603824" y="4060217"/>
            <a:ext cx="29279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70" name="Rectangle 4"/>
          <p:cNvSpPr>
            <a:spLocks noChangeArrowheads="1"/>
          </p:cNvSpPr>
          <p:nvPr/>
        </p:nvSpPr>
        <p:spPr bwMode="auto">
          <a:xfrm>
            <a:off x="1238254" y="2423417"/>
            <a:ext cx="1320801" cy="63718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사전 사고 예방 활동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DRI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SHEET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시설물 출입 결재완료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위험작업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결제완료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1" name="Rectangle 4"/>
          <p:cNvSpPr>
            <a:spLocks noChangeArrowheads="1"/>
          </p:cNvSpPr>
          <p:nvPr/>
        </p:nvSpPr>
        <p:spPr bwMode="auto">
          <a:xfrm>
            <a:off x="1238254" y="3296639"/>
            <a:ext cx="1320801" cy="7661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안전보호구 착용상태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변전실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전기실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기계실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소화약재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방출정지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LOCK 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SEC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담당자 실행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각 소방대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비상연락 참고</a:t>
            </a:r>
          </a:p>
        </p:txBody>
      </p:sp>
      <p:sp>
        <p:nvSpPr>
          <p:cNvPr id="72" name="Rectangle 4"/>
          <p:cNvSpPr>
            <a:spLocks noChangeArrowheads="1"/>
          </p:cNvSpPr>
          <p:nvPr/>
        </p:nvSpPr>
        <p:spPr bwMode="auto">
          <a:xfrm>
            <a:off x="1238254" y="4167285"/>
            <a:ext cx="1320801" cy="58429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작업공구 및 공도 구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사다리 및 작업용 공 도구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청소도구 및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용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Rectangle 4"/>
          <p:cNvSpPr>
            <a:spLocks noChangeArrowheads="1"/>
          </p:cNvSpPr>
          <p:nvPr/>
        </p:nvSpPr>
        <p:spPr bwMode="auto">
          <a:xfrm>
            <a:off x="1238254" y="4990207"/>
            <a:ext cx="1320801" cy="58558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작업에 필요한 자재 확인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CABLE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작업에 사용 품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P-TOUCH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부착물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사용되는 계측기 동작상태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AutoShape 17"/>
          <p:cNvSpPr>
            <a:spLocks noChangeArrowheads="1"/>
          </p:cNvSpPr>
          <p:nvPr/>
        </p:nvSpPr>
        <p:spPr bwMode="auto">
          <a:xfrm>
            <a:off x="2961486" y="3432063"/>
            <a:ext cx="1320801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TBM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확인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Sign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5" name="직선 연결선 74"/>
          <p:cNvCxnSpPr/>
          <p:nvPr/>
        </p:nvCxnSpPr>
        <p:spPr>
          <a:xfrm flipV="1">
            <a:off x="4297765" y="3782912"/>
            <a:ext cx="234752" cy="258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17"/>
          <p:cNvSpPr>
            <a:spLocks noChangeArrowheads="1"/>
          </p:cNvSpPr>
          <p:nvPr/>
        </p:nvSpPr>
        <p:spPr bwMode="auto">
          <a:xfrm>
            <a:off x="4540256" y="3432063"/>
            <a:ext cx="1287264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 별 계획작업진행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 사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업체별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3056935" y="5005684"/>
            <a:ext cx="1111845" cy="23991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당일 작업취소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연기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8" name="직선 연결선 77"/>
          <p:cNvCxnSpPr/>
          <p:nvPr/>
        </p:nvCxnSpPr>
        <p:spPr>
          <a:xfrm>
            <a:off x="5186462" y="2477579"/>
            <a:ext cx="0" cy="93384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"/>
          <p:cNvSpPr>
            <a:spLocks noChangeArrowheads="1"/>
          </p:cNvSpPr>
          <p:nvPr/>
        </p:nvSpPr>
        <p:spPr bwMode="auto">
          <a:xfrm>
            <a:off x="4858841" y="3263093"/>
            <a:ext cx="292794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5199356" y="4033601"/>
            <a:ext cx="1227931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비상상황 발생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1" name="Rectangle 4"/>
          <p:cNvSpPr>
            <a:spLocks noChangeArrowheads="1"/>
          </p:cNvSpPr>
          <p:nvPr/>
        </p:nvSpPr>
        <p:spPr bwMode="auto">
          <a:xfrm>
            <a:off x="6073883" y="2816808"/>
            <a:ext cx="819051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현장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</a:p>
        </p:txBody>
      </p:sp>
      <p:cxnSp>
        <p:nvCxnSpPr>
          <p:cNvPr id="82" name="직선 연결선 81"/>
          <p:cNvCxnSpPr/>
          <p:nvPr/>
        </p:nvCxnSpPr>
        <p:spPr>
          <a:xfrm>
            <a:off x="5174858" y="2476289"/>
            <a:ext cx="87451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4"/>
          <p:cNvSpPr>
            <a:spLocks noChangeArrowheads="1"/>
          </p:cNvSpPr>
          <p:nvPr/>
        </p:nvSpPr>
        <p:spPr bwMode="auto">
          <a:xfrm>
            <a:off x="6066145" y="235892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정상적 종료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4" name="직선 연결선 83"/>
          <p:cNvCxnSpPr/>
          <p:nvPr/>
        </p:nvCxnSpPr>
        <p:spPr>
          <a:xfrm>
            <a:off x="7029648" y="2362782"/>
            <a:ext cx="0" cy="21063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6805225" y="4478126"/>
            <a:ext cx="37276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4"/>
          <p:cNvSpPr>
            <a:spLocks noChangeArrowheads="1"/>
          </p:cNvSpPr>
          <p:nvPr/>
        </p:nvSpPr>
        <p:spPr bwMode="auto">
          <a:xfrm>
            <a:off x="5436692" y="4347864"/>
            <a:ext cx="1447206" cy="238621"/>
          </a:xfrm>
          <a:prstGeom prst="rect">
            <a:avLst/>
          </a:prstGeom>
          <a:solidFill>
            <a:srgbClr val="CCFF33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감전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,CHEMICAL</a:t>
            </a:r>
          </a:p>
        </p:txBody>
      </p:sp>
      <p:cxnSp>
        <p:nvCxnSpPr>
          <p:cNvPr id="87" name="직선 연결선 86"/>
          <p:cNvCxnSpPr/>
          <p:nvPr/>
        </p:nvCxnSpPr>
        <p:spPr>
          <a:xfrm>
            <a:off x="5178724" y="4141477"/>
            <a:ext cx="0" cy="120084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연결선 87"/>
          <p:cNvCxnSpPr/>
          <p:nvPr/>
        </p:nvCxnSpPr>
        <p:spPr>
          <a:xfrm flipV="1">
            <a:off x="5186468" y="4465239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 flipV="1">
            <a:off x="5186468" y="4889588"/>
            <a:ext cx="23475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 flipV="1">
            <a:off x="5178729" y="5334593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6073883" y="327213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작업지역 퇴실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2" name="직선 연결선 91"/>
          <p:cNvCxnSpPr/>
          <p:nvPr/>
        </p:nvCxnSpPr>
        <p:spPr>
          <a:xfrm>
            <a:off x="6473726" y="2600126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6473726" y="3060601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4918177" y="2193822"/>
            <a:ext cx="1083469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안전담당자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주관 작업진행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5" name="직선 연결선 94"/>
          <p:cNvCxnSpPr/>
          <p:nvPr/>
        </p:nvCxnSpPr>
        <p:spPr>
          <a:xfrm flipV="1">
            <a:off x="5842992" y="3777742"/>
            <a:ext cx="23346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4"/>
          <p:cNvSpPr>
            <a:spLocks noChangeArrowheads="1"/>
          </p:cNvSpPr>
          <p:nvPr/>
        </p:nvSpPr>
        <p:spPr bwMode="auto">
          <a:xfrm>
            <a:off x="6073883" y="3646186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완료 결과 통보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7" name="Rectangle 4"/>
          <p:cNvSpPr>
            <a:spLocks noChangeArrowheads="1"/>
          </p:cNvSpPr>
          <p:nvPr/>
        </p:nvSpPr>
        <p:spPr bwMode="auto">
          <a:xfrm>
            <a:off x="4894959" y="4060217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98" name="Rectangle 4"/>
          <p:cNvSpPr>
            <a:spLocks noChangeArrowheads="1"/>
          </p:cNvSpPr>
          <p:nvPr/>
        </p:nvSpPr>
        <p:spPr bwMode="auto">
          <a:xfrm>
            <a:off x="5706273" y="3541700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99" name="Rectangle 4"/>
          <p:cNvSpPr>
            <a:spLocks noChangeArrowheads="1"/>
          </p:cNvSpPr>
          <p:nvPr/>
        </p:nvSpPr>
        <p:spPr bwMode="auto">
          <a:xfrm>
            <a:off x="7268924" y="5418423"/>
            <a:ext cx="1589088" cy="469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최초발견자 → 최초 소방대</a:t>
            </a:r>
            <a:r>
              <a:rPr lang="en-US" altLang="ko-KR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/ ERT</a:t>
            </a:r>
          </a:p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→ 그 후 전자 담당자</a:t>
            </a:r>
            <a:endParaRPr lang="en-US" altLang="ko-KR" sz="65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</p:txBody>
      </p:sp>
      <p:sp>
        <p:nvSpPr>
          <p:cNvPr id="100" name="Rectangle 4"/>
          <p:cNvSpPr>
            <a:spLocks noChangeArrowheads="1"/>
          </p:cNvSpPr>
          <p:nvPr/>
        </p:nvSpPr>
        <p:spPr bwMode="auto">
          <a:xfrm>
            <a:off x="2508755" y="2245416"/>
            <a:ext cx="1229221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동일 </a:t>
            </a:r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반복됨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1" name="Rectangle 4"/>
          <p:cNvSpPr>
            <a:spLocks noChangeArrowheads="1"/>
          </p:cNvSpPr>
          <p:nvPr/>
        </p:nvSpPr>
        <p:spPr bwMode="auto">
          <a:xfrm>
            <a:off x="7464329" y="4026982"/>
            <a:ext cx="1213742" cy="1449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/>
          <a:p>
            <a:pPr lvl="0" algn="ctr">
              <a:defRPr/>
            </a:pPr>
            <a:r>
              <a:rPr lang="en-US" altLang="ko-KR" sz="650" b="1" dirty="0">
                <a:latin typeface="+mn-ea"/>
              </a:rPr>
              <a:t>[</a:t>
            </a:r>
            <a:r>
              <a:rPr lang="ko-KR" altLang="en-US" sz="650" b="1" dirty="0">
                <a:latin typeface="+mn-ea"/>
              </a:rPr>
              <a:t>해당사업장 전자담당자</a:t>
            </a:r>
            <a:r>
              <a:rPr lang="en-US" altLang="ko-KR" sz="650" b="1" dirty="0">
                <a:latin typeface="+mn-ea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최재진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010-9310-0254 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이지윤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010-9422-4734</a:t>
            </a:r>
          </a:p>
          <a:p>
            <a:pPr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조재민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010-5874-1065</a:t>
            </a:r>
          </a:p>
          <a:p>
            <a:pPr lvl="0" algn="ctr">
              <a:defRPr/>
            </a:pP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en-US" altLang="ko-KR" sz="650" b="1" dirty="0">
                <a:latin typeface="맑은 고딕" panose="020B0503020000020004" pitchFamily="50" charset="-127"/>
              </a:rPr>
              <a:t>[</a:t>
            </a:r>
            <a:r>
              <a:rPr lang="ko-KR" altLang="en-US" sz="650" b="1" dirty="0">
                <a:latin typeface="맑은 고딕" panose="020B0503020000020004" pitchFamily="50" charset="-127"/>
              </a:rPr>
              <a:t>시공사</a:t>
            </a:r>
            <a:r>
              <a:rPr lang="en-US" altLang="ko-KR" sz="650" b="1" dirty="0">
                <a:latin typeface="맑은 고딕" panose="020B0503020000020004" pitchFamily="50" charset="-127"/>
              </a:rPr>
              <a:t>(</a:t>
            </a:r>
            <a:r>
              <a:rPr lang="ko-KR" altLang="en-US" sz="650" b="1" dirty="0" err="1">
                <a:latin typeface="맑은 고딕" panose="020B0503020000020004" pitchFamily="50" charset="-127"/>
              </a:rPr>
              <a:t>직발사</a:t>
            </a:r>
            <a:r>
              <a:rPr lang="en-US" altLang="ko-KR" sz="650" b="1" dirty="0">
                <a:latin typeface="맑은 고딕" panose="020B0503020000020004" pitchFamily="50" charset="-127"/>
              </a:rPr>
              <a:t>)</a:t>
            </a:r>
            <a:r>
              <a:rPr lang="ko-KR" altLang="en-US" sz="650" b="1" dirty="0">
                <a:latin typeface="맑은 고딕" panose="020B0503020000020004" pitchFamily="50" charset="-127"/>
              </a:rPr>
              <a:t>담당자</a:t>
            </a:r>
            <a:r>
              <a:rPr lang="en-US" altLang="ko-KR" sz="650" b="1" dirty="0">
                <a:latin typeface="맑은 고딕" panose="020B0503020000020004" pitchFamily="50" charset="-127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김경환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010-8850-4998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송재식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010-9883-8842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송재식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010-3952-3912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조정호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010-4883-9124</a:t>
            </a:r>
          </a:p>
        </p:txBody>
      </p:sp>
      <p:cxnSp>
        <p:nvCxnSpPr>
          <p:cNvPr id="102" name="직선 연결선 101"/>
          <p:cNvCxnSpPr/>
          <p:nvPr/>
        </p:nvCxnSpPr>
        <p:spPr>
          <a:xfrm flipV="1">
            <a:off x="7029654" y="2362782"/>
            <a:ext cx="4217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6756207" y="4893456"/>
            <a:ext cx="277317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/>
          <p:nvPr/>
        </p:nvCxnSpPr>
        <p:spPr>
          <a:xfrm>
            <a:off x="7286858" y="3263093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/>
          <p:cNvCxnSpPr/>
          <p:nvPr/>
        </p:nvCxnSpPr>
        <p:spPr>
          <a:xfrm>
            <a:off x="7210228" y="4893456"/>
            <a:ext cx="68362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>
            <a:cxnSpLocks/>
          </p:cNvCxnSpPr>
          <p:nvPr/>
        </p:nvCxnSpPr>
        <p:spPr>
          <a:xfrm flipH="1">
            <a:off x="7272140" y="3264395"/>
            <a:ext cx="11603" cy="1634232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그룹 17"/>
          <p:cNvGrpSpPr>
            <a:grpSpLocks/>
          </p:cNvGrpSpPr>
          <p:nvPr/>
        </p:nvGrpSpPr>
        <p:grpSpPr bwMode="auto">
          <a:xfrm>
            <a:off x="7029657" y="4827676"/>
            <a:ext cx="180579" cy="535285"/>
            <a:chOff x="7508444" y="5027934"/>
            <a:chExt cx="223316" cy="659003"/>
          </a:xfrm>
        </p:grpSpPr>
        <p:cxnSp>
          <p:nvCxnSpPr>
            <p:cNvPr id="110" name="직선 연결선 109"/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원호 110"/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2" name="원호 111"/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13" name="Rectangle 4"/>
          <p:cNvSpPr>
            <a:spLocks noChangeArrowheads="1"/>
          </p:cNvSpPr>
          <p:nvPr/>
        </p:nvSpPr>
        <p:spPr bwMode="auto">
          <a:xfrm>
            <a:off x="5436692" y="4769630"/>
            <a:ext cx="1447206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품질</a:t>
            </a:r>
            <a:r>
              <a:rPr lang="en-US" altLang="ko-KR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전력 비상조치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14" name="직선 연결선 113"/>
          <p:cNvCxnSpPr/>
          <p:nvPr/>
        </p:nvCxnSpPr>
        <p:spPr>
          <a:xfrm>
            <a:off x="7266981" y="4594212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연결선 114"/>
          <p:cNvCxnSpPr/>
          <p:nvPr/>
        </p:nvCxnSpPr>
        <p:spPr>
          <a:xfrm>
            <a:off x="7359859" y="4476837"/>
            <a:ext cx="915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그룹 98"/>
          <p:cNvGrpSpPr>
            <a:grpSpLocks/>
          </p:cNvGrpSpPr>
          <p:nvPr/>
        </p:nvGrpSpPr>
        <p:grpSpPr bwMode="auto">
          <a:xfrm>
            <a:off x="7177990" y="4416224"/>
            <a:ext cx="181868" cy="535286"/>
            <a:chOff x="7508444" y="5027934"/>
            <a:chExt cx="223316" cy="659003"/>
          </a:xfrm>
        </p:grpSpPr>
        <p:cxnSp>
          <p:nvCxnSpPr>
            <p:cNvPr id="117" name="직선 연결선 116"/>
            <p:cNvCxnSpPr/>
            <p:nvPr/>
          </p:nvCxnSpPr>
          <p:spPr>
            <a:xfrm>
              <a:off x="7627229" y="5686937"/>
              <a:ext cx="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원호 117"/>
            <p:cNvSpPr/>
            <p:nvPr/>
          </p:nvSpPr>
          <p:spPr>
            <a:xfrm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9" name="원호 118"/>
            <p:cNvSpPr/>
            <p:nvPr/>
          </p:nvSpPr>
          <p:spPr>
            <a:xfrm rot="10800000" flipV="1"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7189588" y="221832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332762" y="431174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283742" y="3103142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337919" y="4636789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308052" y="3658430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cxnSp>
        <p:nvCxnSpPr>
          <p:cNvPr id="125" name="직선 연결선 124"/>
          <p:cNvCxnSpPr/>
          <p:nvPr/>
        </p:nvCxnSpPr>
        <p:spPr>
          <a:xfrm>
            <a:off x="6751052" y="5362959"/>
            <a:ext cx="372766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4"/>
          <p:cNvSpPr>
            <a:spLocks noChangeArrowheads="1"/>
          </p:cNvSpPr>
          <p:nvPr/>
        </p:nvSpPr>
        <p:spPr bwMode="auto">
          <a:xfrm>
            <a:off x="5436692" y="5224958"/>
            <a:ext cx="1447206" cy="2399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defRPr/>
            </a:pP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환경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사고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병원후송</a:t>
            </a:r>
            <a:endParaRPr lang="en-US" altLang="ko-KR" sz="650" dirty="0">
              <a:solidFill>
                <a:srgbClr val="9BBB59">
                  <a:lumMod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27" name="직선 연결선 126"/>
          <p:cNvCxnSpPr>
            <a:cxnSpLocks/>
          </p:cNvCxnSpPr>
          <p:nvPr/>
        </p:nvCxnSpPr>
        <p:spPr>
          <a:xfrm>
            <a:off x="7126388" y="2803921"/>
            <a:ext cx="0" cy="2561624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>
            <a:cxnSpLocks/>
          </p:cNvCxnSpPr>
          <p:nvPr/>
        </p:nvCxnSpPr>
        <p:spPr>
          <a:xfrm flipV="1">
            <a:off x="7131985" y="2803921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7183164" y="2644489"/>
            <a:ext cx="109004" cy="13125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cxnSp>
        <p:nvCxnSpPr>
          <p:cNvPr id="130" name="직선 연결선 129"/>
          <p:cNvCxnSpPr>
            <a:cxnSpLocks/>
          </p:cNvCxnSpPr>
          <p:nvPr/>
        </p:nvCxnSpPr>
        <p:spPr>
          <a:xfrm flipV="1">
            <a:off x="7321155" y="3612997"/>
            <a:ext cx="121012" cy="285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직사각형 130"/>
          <p:cNvSpPr/>
          <p:nvPr/>
        </p:nvSpPr>
        <p:spPr>
          <a:xfrm>
            <a:off x="5158966" y="3040802"/>
            <a:ext cx="547307" cy="1811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007" tIns="41503" rIns="83007" bIns="41503" rtlCol="0" anchor="ctr"/>
          <a:lstStyle/>
          <a:p>
            <a:pPr algn="ctr"/>
            <a:r>
              <a:rPr lang="ko-KR" altLang="en-US" sz="650" b="1" dirty="0">
                <a:solidFill>
                  <a:prstClr val="black"/>
                </a:solidFill>
              </a:rPr>
              <a:t>인원통제</a:t>
            </a:r>
            <a:endParaRPr lang="en-US" altLang="ko-KR" sz="650" b="1" dirty="0">
              <a:solidFill>
                <a:prstClr val="black"/>
              </a:solidFill>
            </a:endParaRPr>
          </a:p>
        </p:txBody>
      </p:sp>
      <p:cxnSp>
        <p:nvCxnSpPr>
          <p:cNvPr id="132" name="직선 연결선 131"/>
          <p:cNvCxnSpPr/>
          <p:nvPr/>
        </p:nvCxnSpPr>
        <p:spPr>
          <a:xfrm>
            <a:off x="928688" y="5924865"/>
            <a:ext cx="804862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7337919" y="487439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③</a:t>
            </a:r>
          </a:p>
        </p:txBody>
      </p:sp>
      <p:cxnSp>
        <p:nvCxnSpPr>
          <p:cNvPr id="135" name="직선 연결선 134"/>
          <p:cNvCxnSpPr/>
          <p:nvPr/>
        </p:nvCxnSpPr>
        <p:spPr>
          <a:xfrm flipV="1">
            <a:off x="7132843" y="5052108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99"/>
          <p:cNvSpPr txBox="1">
            <a:spLocks noChangeArrowheads="1"/>
          </p:cNvSpPr>
          <p:nvPr/>
        </p:nvSpPr>
        <p:spPr bwMode="auto">
          <a:xfrm>
            <a:off x="937716" y="674131"/>
            <a:ext cx="716820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71475" indent="-371475" defTabSz="619125"/>
            <a:r>
              <a:rPr kumimoji="1"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DRI Check Sheet (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비상대응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Process – 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인적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환경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1625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04" name="Text Box 99"/>
          <p:cNvSpPr txBox="1">
            <a:spLocks noChangeArrowheads="1"/>
          </p:cNvSpPr>
          <p:nvPr/>
        </p:nvSpPr>
        <p:spPr bwMode="auto">
          <a:xfrm>
            <a:off x="1294929" y="965259"/>
            <a:ext cx="1726755" cy="217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71475" indent="-371475" defTabSz="619125"/>
            <a:r>
              <a:rPr lang="en-US" altLang="ko-KR" sz="813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813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1C77570-930E-41BD-A77D-5FC323FED7A7}"/>
              </a:ext>
            </a:extLst>
          </p:cNvPr>
          <p:cNvSpPr txBox="1"/>
          <p:nvPr/>
        </p:nvSpPr>
        <p:spPr>
          <a:xfrm>
            <a:off x="5207098" y="4175025"/>
            <a:ext cx="1885757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FF0000"/>
                </a:solidFill>
              </a:rPr>
              <a:t>☆ 모든 사고 발생시 전자 소방대에 즉시 신고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DF5F9A1-FB15-4CDC-9F1B-F9AB59B24457}"/>
              </a:ext>
            </a:extLst>
          </p:cNvPr>
          <p:cNvSpPr txBox="1"/>
          <p:nvPr/>
        </p:nvSpPr>
        <p:spPr>
          <a:xfrm>
            <a:off x="5004464" y="4574770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Leak </a:t>
            </a:r>
            <a:r>
              <a:rPr lang="ko-KR" altLang="en-US" sz="650" b="1" u="sng" dirty="0">
                <a:solidFill>
                  <a:srgbClr val="3333FF"/>
                </a:solidFill>
              </a:rPr>
              <a:t>발생시 임의 판단</a:t>
            </a:r>
            <a:r>
              <a:rPr lang="en-US" altLang="ko-KR" sz="650" b="1" u="sng" dirty="0">
                <a:solidFill>
                  <a:srgbClr val="3333FF"/>
                </a:solidFill>
              </a:rPr>
              <a:t>/</a:t>
            </a:r>
            <a:r>
              <a:rPr lang="ko-KR" altLang="en-US" sz="650" b="1" u="sng" dirty="0">
                <a:solidFill>
                  <a:srgbClr val="3333FF"/>
                </a:solidFill>
              </a:rPr>
              <a:t>조치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절대 금지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CB0B8EC-74D9-4DDE-BE2A-2414D3D9DE83}"/>
              </a:ext>
            </a:extLst>
          </p:cNvPr>
          <p:cNvSpPr txBox="1"/>
          <p:nvPr/>
        </p:nvSpPr>
        <p:spPr>
          <a:xfrm>
            <a:off x="4977166" y="5462492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인적사고 발생시 소방대 즉시 보고</a:t>
            </a:r>
          </a:p>
        </p:txBody>
      </p:sp>
      <p:grpSp>
        <p:nvGrpSpPr>
          <p:cNvPr id="139" name="그룹 17">
            <a:extLst>
              <a:ext uri="{FF2B5EF4-FFF2-40B4-BE49-F238E27FC236}">
                <a16:creationId xmlns:a16="http://schemas.microsoft.com/office/drawing/2014/main" id="{96755DD4-1C53-43E9-B6FD-A215A5BD8C62}"/>
              </a:ext>
            </a:extLst>
          </p:cNvPr>
          <p:cNvGrpSpPr>
            <a:grpSpLocks/>
          </p:cNvGrpSpPr>
          <p:nvPr/>
        </p:nvGrpSpPr>
        <p:grpSpPr bwMode="auto">
          <a:xfrm>
            <a:off x="7152184" y="3542056"/>
            <a:ext cx="180579" cy="535285"/>
            <a:chOff x="7508444" y="5027934"/>
            <a:chExt cx="223316" cy="659003"/>
          </a:xfrm>
        </p:grpSpPr>
        <p:cxnSp>
          <p:nvCxnSpPr>
            <p:cNvPr id="140" name="직선 연결선 139">
              <a:extLst>
                <a:ext uri="{FF2B5EF4-FFF2-40B4-BE49-F238E27FC236}">
                  <a16:creationId xmlns:a16="http://schemas.microsoft.com/office/drawing/2014/main" id="{DF8ECE6F-7317-416F-A3D9-AA7C4D6B8E26}"/>
                </a:ext>
              </a:extLst>
            </p:cNvPr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원호 140">
              <a:extLst>
                <a:ext uri="{FF2B5EF4-FFF2-40B4-BE49-F238E27FC236}">
                  <a16:creationId xmlns:a16="http://schemas.microsoft.com/office/drawing/2014/main" id="{5E4CA396-2609-4390-A934-8B6C9D2EAD4D}"/>
                </a:ext>
              </a:extLst>
            </p:cNvPr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42" name="원호 141">
              <a:extLst>
                <a:ext uri="{FF2B5EF4-FFF2-40B4-BE49-F238E27FC236}">
                  <a16:creationId xmlns:a16="http://schemas.microsoft.com/office/drawing/2014/main" id="{92592025-1979-487A-A6A6-A5F0737D168E}"/>
                </a:ext>
              </a:extLst>
            </p:cNvPr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43" name="직선 연결선 142">
            <a:extLst>
              <a:ext uri="{FF2B5EF4-FFF2-40B4-BE49-F238E27FC236}">
                <a16:creationId xmlns:a16="http://schemas.microsoft.com/office/drawing/2014/main" id="{0112C32D-A776-4A25-8964-50F0593D1115}"/>
              </a:ext>
            </a:extLst>
          </p:cNvPr>
          <p:cNvCxnSpPr>
            <a:cxnSpLocks/>
            <a:stCxn id="142" idx="2"/>
          </p:cNvCxnSpPr>
          <p:nvPr/>
        </p:nvCxnSpPr>
        <p:spPr>
          <a:xfrm flipH="1" flipV="1">
            <a:off x="7126185" y="3610473"/>
            <a:ext cx="25998" cy="252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모서리가 둥근 직사각형 21">
            <a:extLst>
              <a:ext uri="{FF2B5EF4-FFF2-40B4-BE49-F238E27FC236}">
                <a16:creationId xmlns:a16="http://schemas.microsoft.com/office/drawing/2014/main" id="{4FB23167-63FC-4801-87CE-4917D693083D}"/>
              </a:ext>
            </a:extLst>
          </p:cNvPr>
          <p:cNvSpPr/>
          <p:nvPr/>
        </p:nvSpPr>
        <p:spPr>
          <a:xfrm>
            <a:off x="8772861" y="2311198"/>
            <a:ext cx="1047365" cy="291375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* </a:t>
            </a:r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순서준수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해당 사업장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ERT</a:t>
            </a: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CCR</a:t>
            </a: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전자담당자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시공사담당자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연락처표기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524385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05984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68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68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53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682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작업장소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700">
                          <a:effectLst/>
                        </a:rPr>
                        <a:t>(A~L / 35~38)</a:t>
                      </a:r>
                      <a:endParaRPr lang="en-US" altLang="ko-KR" sz="7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내 통제 </a:t>
                      </a:r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동선확보 및 작업구역 설정하여 위험요소 방지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68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68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작업계획 미수립으로 안전대책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누락 및 작업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차질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필수서류 미비로 인한 작업 지연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 점검 누락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시공계획 등 작업계획 수립 및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 교육 전파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사내입문 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SETTI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내방등록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IWP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시설물 출입 등록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관련 필수 서류 준비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SOP(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), -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Check sheet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화기 작업 승인서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작업계획서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건설기계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중량물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비계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기타 작업에 맞는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"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환경안전가이드 체크 시트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      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보호구 착용기준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6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85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024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49E375E-95FF-6F9A-73AA-6C0808ACE3E5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41F4B56-C61F-4F03-A838-D6E9F34115C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0787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9"/>
          <a:ext cx="9905998" cy="4501413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5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2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5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상태 불량으로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2-7.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개인질병으로 인한 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전달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2-5-2.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위험관리 대책 공유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주의사항 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 마크를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확인케이블 피복 상태를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2-7-1.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유소견자 약물복용 여부 확인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수시로 건강상태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5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83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2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BF6498FD-D48F-B0AE-7675-04D34BE6CEAB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BD041EA-338A-7AF6-003C-78CD0F54F56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09890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B32B5-016D-1C8F-8E0A-D587EBB80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B805DBEE-8729-DC04-C191-3D7AAF572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204C2A74-B03A-4D58-735F-6D06513A7516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9"/>
          <a:ext cx="9905998" cy="4501413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5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2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5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2-8.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미세먼지로 인한 호흡기 및 심혈 관계질환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2-9.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동절기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하절기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뇌심혈관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한랭질환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발병 위험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2-10.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배치전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특수검진 미실시로 직업성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질병이 발생할 위험을 확인하지 못한 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직업병 유발 물리적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화학적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유해인자에 노출되어 직업성 질병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2-8-1.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옥외작업 시 또는 옥외에서 이동 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급 방진마스크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(KF94)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 마스크 착용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2-9-1.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체감온도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기온에 따른 휴식시간 준수 등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개인건강관리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상호간 컨디션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밀착관리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2-10-1.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배치전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실시 및 특수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검진인증스티커를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안전모에 부착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대상 유해인자 물질 노출지역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출입 가능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인증 스티커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미부착자 해당 구간 출입 불가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5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83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2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B768122C-D120-5F3C-687E-0F4BB0EFDA2B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BE49F26-8B15-DBDB-54C1-2339E5C668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93CC9815-376E-37DA-7E92-5A08EFDEB00B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4264CF1-99D9-57B6-A93F-61D6DDE68161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126ADEA-F5E3-4B3B-D55C-A1FE1B97B16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69300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89365-84A6-D9EB-5A5E-F035876D7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FBE20248-B5DA-A5A2-FF28-D9D344D30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65C0BDA-43BA-C035-E9F8-2DA704CA73B3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493134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70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1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70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이동통로 및 작업구간 충돌 등 기타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알람 및 기타 장비접촉으로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2-14.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화재감기지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오작동 예방활동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이동통로 및 작업구간 충돌 위험 구간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보양 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비산 먼지 및 화기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장비 근접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EMO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스위치 위치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보양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구간 구획 설정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통제원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배치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화재감지기 주변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전 화재감지기 간섭사항 확인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배풍기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배기위치는 화재감지기가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없는 구역으로 배기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120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987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3F8401D6-75A7-71FD-1111-0ED2481814B1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1A001231-C0CC-7C4A-C807-95DD56E35C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C9B5A4C2-5463-0E49-3D27-CDBDA19C2280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A86928D-7319-4217-3383-67FB126359A6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109541E-09AD-9EA2-8D24-AB137074BA8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38500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493134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70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1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70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2-15.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집수정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오픈 후 단차로 인한 전도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폭염작업 체감온도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31℃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이상이 되는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작업장소에서의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시간 이상 작업 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열사병 등 건강장해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만성질환 등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민감군이 폭염작업을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수행하는 경우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발생 위험도 증가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2-15-1.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집수정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오픈 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계단식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설치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2-16-1.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폭염작업 전에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민감군을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선정하고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예방교육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건강상담을 실시하고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열순응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조치 등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적정 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중 주기적으로 순회하여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근로자의 건강상태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자각증상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를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확인하고 필요한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2-16-4. 31℃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이상의 폭염작업 시 휴식시간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추가 배정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폭염작업 시간 단축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120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987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358899CB-ED2E-3B79-A706-EBF96DD9F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560" y="4941168"/>
            <a:ext cx="1886160" cy="6873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C0257D4-6A88-2E31-118B-E1ED9C113CB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DB362903-5E13-4A05-B7F0-BA6614075825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676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89365-84A6-D9EB-5A5E-F035876D7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FBE20248-B5DA-A5A2-FF28-D9D344D30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65C0BDA-43BA-C035-E9F8-2DA704CA73B3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49985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70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1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70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이동통로 및 작업구간 충돌 등 기타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알람 및 기타 장비접촉으로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2-14.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화재감기지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오작동 예방활동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이동통로 및 작업구간 충돌 위험 구간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보양 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비산 먼지 및 화기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장비 근접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EMO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스위치 위치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보양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구간 구획 설정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통제원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배치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화재감지기 주변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전 화재감지기 간섭사항 확인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배풍기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배기위치는 화재감지기가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없는 구역으로 배기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120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987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3F8401D6-75A7-71FD-1111-0ED2481814B1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1A001231-C0CC-7C4A-C807-95DD56E35C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C9B5A4C2-5463-0E49-3D27-CDBDA19C2280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A86928D-7319-4217-3383-67FB126359A6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109541E-09AD-9EA2-8D24-AB137074BA8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5723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8"/>
          <a:ext cx="9905998" cy="4504520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2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12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2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화물차 적재함 높이 이상 자재 적재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낙하 위험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미 설정으로 인한 협착위험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적재중량 초과로 인한 붕괴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시 날카로운 수공구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전동공구 사용으로 인한 베임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찔림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중 전동공구 사용 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안구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라쳇바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사용하여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점 고정 후 그물망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구획설정 후 인원통제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차량 제원 확인 및 적재중량 기준 준수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수공구 및 전동공구 사용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4-1-2.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전동드릴 사용 시 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공구날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교체 시 전원 차단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452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79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BED2CAA7-10A3-F678-9B64-EAA500426C3C}"/>
              </a:ext>
            </a:extLst>
          </p:cNvPr>
          <p:cNvSpPr txBox="1"/>
          <p:nvPr/>
        </p:nvSpPr>
        <p:spPr>
          <a:xfrm>
            <a:off x="-15552" y="692696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98A34782-DEC8-F7F4-7E79-FFBB4948FD1F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15491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14539-0C94-0365-2B74-06715F6FB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ABF95AE7-A42E-5D73-B655-99ACE2413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A094744-BC27-CA7F-2A30-E9F8072DAEE4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8"/>
          <a:ext cx="9905998" cy="4504520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2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12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2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거친면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나사못에 의해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손가락 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비산먼지 발생에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컷터칼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헤라등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사용으로 인한 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망치 등 사용 시 손가락 찍힘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청소 전용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붓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주걱 등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필요시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배풍기설치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바닥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바탕면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작업간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비산먼지최소화방안으로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그라인더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전용커버탈거후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집진호스 체결가능용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제작커버설치하여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날접촉방지 및 비산먼지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즉시흡입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※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 작업구간 상시비치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452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79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419ABC6F-CC22-0C9C-5629-D80D4151BFBF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2ED35330-40C7-8213-6FB3-ACA6BEF36E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1A0CF3C5-9863-B643-EEAE-459E1EECEC92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DBA3D0E9-A6C5-08D5-01B7-723DB59791BD}"/>
              </a:ext>
            </a:extLst>
          </p:cNvPr>
          <p:cNvSpPr txBox="1"/>
          <p:nvPr/>
        </p:nvSpPr>
        <p:spPr>
          <a:xfrm>
            <a:off x="-15552" y="692696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956CE96-F998-9D81-3029-D689AE870FDF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9656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D7EDC-35B7-FD7C-226B-427A8138E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1CC32F1-1B8D-FA23-973D-BBAB65451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3FBC8A9B-09EF-7994-B7EF-90FA85764E08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4763BC69-E979-0929-7F8A-48B4F29C93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616F9776-EA11-356B-C026-ADD5EE68F152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82B56EF1-195B-A9CF-2144-BA17C02DF0B1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499699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39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8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392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냄새로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두통 및 현기증 유발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접촉에 의한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끼여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제거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구획설정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시 작업 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417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103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DD2B0C0-E394-92AC-F230-6D4005095DFB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0D40962-A04A-4CB6-FCAE-612376FAC272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8868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8686A-1E22-351D-275C-B0BBADA70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60C75766-C0E4-815F-2D46-C50544B1B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BE1EB656-7BF8-340D-8F9C-18F3EAF7EA65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A91B0307-8583-C55B-92FE-5EBB4900C4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E8D72FB2-CD36-933F-1E2D-CB713DDD81EC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3C355C3A-250D-1ACA-B56E-BF383F8FA9E7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499699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39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8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392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유기화합물 유증기로 인한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417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103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E30E8D9-37CB-F6FA-C580-18FF05059309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6B377DE5-87F7-EB1A-1927-A575B9E0A114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185635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2BB8C-6781-5D9C-5040-E85109819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68019E2E-BC7B-CB6D-A617-15863B00E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052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E92FE907-419C-1323-A01C-A4A75F8398E1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D2926B99-A8D6-A34B-EF6C-379E7A8FE3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9D9BA1B4-2F87-405D-F5F8-7089F25F6FA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9900FC4C-5714-A762-B2BF-1268D266C0C6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18768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470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70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3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4708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유해화학 물질 사용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접촉에 의한 질병 발생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끼여 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에폭시  뚜껑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엣지부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로우팹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승하강시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추락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필요 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제거 및 구획 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믹서기 사용 시 손잡이 양손 파지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 접촉 금지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발생시 작업구간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안전계단사용 하여 추락 방지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7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70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727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515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8226A8B-4D32-2564-50C8-114D28F89AD8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D2DDB474-FAE5-61B1-7BCA-761C879101D8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0282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8B6B5-FC28-4F28-D352-D1A2C37AC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A5D0FD2-0061-B867-89DC-49B2BF35B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052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F69E8793-0F17-C824-5A1C-86536425F4F3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A28E4368-4AC2-0D80-E956-3F258E4A53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3FFE0969-6C2B-136A-CAC4-F8F658466E1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E9A461E0-1D66-8247-FE17-143445740004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07969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686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5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686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계획 외 작업 또는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변경점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시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재작업 등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임의작업으로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구간 작업 또는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소음으로 인한 청력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 미흡으로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 전달 시 작동으로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파단으로 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10-7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움직임으로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작업중단 후 관리자와 협의하여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수시위험성 평가 후 작업 실시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또는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소음 발생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전선거치대를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사용하여 지면에서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2M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이격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전동공구는 전원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배터리 분리 후 전달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구획 설정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통제원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배치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용접부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이음부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등 파손유무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10-6-2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사용필증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실명제 부착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지주부재의 하단에는 미끄럼방지 장치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사다리 답단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작업발판에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미끄럼방지 테이프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591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90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59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1528D49-6D05-EB4C-5A83-7DA1132D8E14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5756F003-B169-86B8-DCED-A17DE2C44749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4342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1FCA8-553E-D7C2-1F42-D52ADF8D9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EE856B3F-5180-C163-8DB9-040392CCE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052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F812F539-3DDD-634E-43CB-926CA316692D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324A513A-4933-3CCC-97D5-BCF47A1B0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B53404-6326-28BF-0143-6E806EE8614C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0C6A6B12-D94C-356C-E246-7A022B472F08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07969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686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5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686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접힘으로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10-9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10-10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10-11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비계 상부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사용시 전도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10-8-1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접히거나 벌어지지 않도록 보조 부재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6mm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와이어로프 사용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고정장치 체결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10-9-1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양끝단부에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10cm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이격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인식대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낙상경보기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끝단부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작업금지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10-9-2 1m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 단독작업 가능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지주색상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녹색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1~1.2m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높이는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노랑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사용금지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빨강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※ 1.2m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 필요 시 사전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협의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10-10-1 1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인초과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경사로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계단 사용금지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사용시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합판이용하여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바닥 수평 유지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구간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구조물에 안전고리 체결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591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90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59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BFB38C1-8BBB-C7A5-C14B-A64E911AD281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AC5F84F1-2A9C-8ECE-376E-FFF2C91FF70D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075966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E1A2C-B9B2-BBCD-79EB-DA5B40149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E15F0A8-CC6F-A23E-4512-9900BC823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A8CAC4BC-20D7-048D-443E-7AC09376DD96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EA301F65-DAC5-1144-216D-5DB847290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1F4BB7C3-61FE-0229-B7C4-86414BEDA4B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4D7F8241-36CA-CE3B-CD25-1A003A7EB110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496543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02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4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024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마무리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정리정돈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 잔여물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공도구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미정리로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인한 전도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적재 시 자재와 고임목 사이에 손가락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끼임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12-3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구획설정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미흡으로 인한 충돌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작업현장 자재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방치로 인한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안전 사고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임의 폐기로 인한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환경사고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배출 시 밀봉 불량으로 신체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접촉에 따른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건강 상태 악화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부상위험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작업인원 보안위반 사고 발생위험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운반작업 완료 후 정리정돈 및 청소 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고임목 설치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양끝단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10cm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눈관리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손잡이 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12-3-1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구획 설정 하여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작업장 자재 정리정돈 실시 수공구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배터리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탈착후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처리 절차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자원순환센터 폐기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밀봉 상태 확인 및 화학물질별 폐기기준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건강 여부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출문전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보안상태 점검 확인 후 인원 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보안용지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/USB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도면 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메모지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카메라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·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반출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정보기기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528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41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30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6B0C565-A29F-7792-BD5A-D933F3168DF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EF1FDD5-4012-073F-5144-0873B9B52EC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23739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BD01F-EDF7-CF56-1717-095A7A4EB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4D8A146-26E2-E731-8CF9-8494EE43A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FDBC7E2C-36F6-4D01-748C-F0CDD17F59D1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18771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28751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5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28751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□ </a:t>
                      </a:r>
                      <a:r>
                        <a:rPr lang="en-US" altLang="ko-KR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면 위험</a:t>
                      </a:r>
                      <a:endParaRPr lang="en-US" altLang="ko-KR" sz="8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1.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바닥 간섭물로 인한 전도주의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바닥 간섭물로 인한 전도주의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1-2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kumimoji="0" lang="en-US" altLang="ko-KR" sz="7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관계근로자 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    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외 출입금지 조치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3-1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3-2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75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75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463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047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비상대응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발생 時 교육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훈련 미실시로 인한  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위험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긴급대피 상황 시 누락 인원 발생 위험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 중 재해 및 비상상황 발생 시 대응 미숙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비상구대피로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비상집결지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AED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위치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아이바디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샤워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&lt;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비상연락망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화성소방대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031-208-1119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IRP(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  031-208-3114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</a:t>
                      </a: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송재식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010-5213-2914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</a:t>
                      </a: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오면규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010-3003-7772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전찬우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정준건업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</a:t>
                      </a:r>
                      <a:r>
                        <a:rPr kumimoji="0" lang="en-US" altLang="ko-KR" sz="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94416"/>
                  </a:ext>
                </a:extLst>
              </a:tr>
              <a:tr h="3717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4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31C578C-0515-E2E8-1D30-356FBE6C499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05EC0895-3256-1C8D-1A72-4C1F6E095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324BCD-3C97-F4DC-9138-77AA066F99E5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FA0112B-C9FF-D08D-1FD0-099FC867200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7331FBDE-688A-DD65-1450-C894E23A8843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029679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B43E1-7CF2-C12B-62F9-F9BAFC82E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ADBB01D2-FC87-68C4-0641-92C6EE7BBFA3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 발생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D8522C9-327D-63D4-C3A5-7A8219DA6B9A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sp>
        <p:nvSpPr>
          <p:cNvPr id="39" name="AutoShape 4">
            <a:extLst>
              <a:ext uri="{FF2B5EF4-FFF2-40B4-BE49-F238E27FC236}">
                <a16:creationId xmlns:a16="http://schemas.microsoft.com/office/drawing/2014/main" id="{8B6FBBDA-AE61-2303-6199-C505DB074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1773422"/>
            <a:ext cx="1328940" cy="285055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비상사태 발생</a:t>
            </a:r>
          </a:p>
        </p:txBody>
      </p:sp>
      <p:sp>
        <p:nvSpPr>
          <p:cNvPr id="42" name="Text Box 17">
            <a:extLst>
              <a:ext uri="{FF2B5EF4-FFF2-40B4-BE49-F238E27FC236}">
                <a16:creationId xmlns:a16="http://schemas.microsoft.com/office/drawing/2014/main" id="{3BB77E67-E902-BC90-41FE-F7FC4902E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60" y="2921177"/>
            <a:ext cx="435769" cy="367537"/>
          </a:xfrm>
          <a:prstGeom prst="rect">
            <a:avLst/>
          </a:prstGeom>
          <a:solidFill>
            <a:srgbClr val="FF99CC">
              <a:alpha val="2901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품질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3" name="Text Box 18">
            <a:extLst>
              <a:ext uri="{FF2B5EF4-FFF2-40B4-BE49-F238E27FC236}">
                <a16:creationId xmlns:a16="http://schemas.microsoft.com/office/drawing/2014/main" id="{FB16A1AC-EF52-7339-28D3-90C0392F8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266" y="2921177"/>
            <a:ext cx="435769" cy="367537"/>
          </a:xfrm>
          <a:prstGeom prst="rect">
            <a:avLst/>
          </a:prstGeom>
          <a:solidFill>
            <a:srgbClr val="FF7C80">
              <a:alpha val="25882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인명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4" name="Text Box 19">
            <a:extLst>
              <a:ext uri="{FF2B5EF4-FFF2-40B4-BE49-F238E27FC236}">
                <a16:creationId xmlns:a16="http://schemas.microsoft.com/office/drawing/2014/main" id="{B423FF1C-D1A5-241E-8F5F-AE7EAAE6F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72" y="2921177"/>
            <a:ext cx="435769" cy="367537"/>
          </a:xfrm>
          <a:prstGeom prst="rect">
            <a:avLst/>
          </a:prstGeom>
          <a:solidFill>
            <a:srgbClr val="FF99CC">
              <a:alpha val="25098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5" name="Text Box 27">
            <a:extLst>
              <a:ext uri="{FF2B5EF4-FFF2-40B4-BE49-F238E27FC236}">
                <a16:creationId xmlns:a16="http://schemas.microsoft.com/office/drawing/2014/main" id="{967EE6B2-7678-9665-3C66-425A61C7D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8" y="3786077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부서장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913E964B-3029-6573-6206-07D35A769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9" y="4557640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팀장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>
                <a:solidFill>
                  <a:srgbClr val="000000"/>
                </a:solidFill>
                <a:latin typeface="맑은 고딕" pitchFamily="50" charset="-127"/>
              </a:rPr>
              <a:t>센터장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47" name="AutoShape 33">
            <a:extLst>
              <a:ext uri="{FF2B5EF4-FFF2-40B4-BE49-F238E27FC236}">
                <a16:creationId xmlns:a16="http://schemas.microsoft.com/office/drawing/2014/main" id="{3D961D36-7895-29BB-EBCE-A62220076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093537"/>
            <a:ext cx="1328940" cy="313908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상황실 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총괄지휘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)</a:t>
            </a:r>
          </a:p>
        </p:txBody>
      </p:sp>
      <p:sp>
        <p:nvSpPr>
          <p:cNvPr id="48" name="Rectangle 35">
            <a:extLst>
              <a:ext uri="{FF2B5EF4-FFF2-40B4-BE49-F238E27FC236}">
                <a16:creationId xmlns:a16="http://schemas.microsoft.com/office/drawing/2014/main" id="{1F02995D-655B-734A-F7D0-31E8C1013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729669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 조치 및 복구</a:t>
            </a:r>
          </a:p>
        </p:txBody>
      </p:sp>
      <p:sp>
        <p:nvSpPr>
          <p:cNvPr id="49" name="Rectangle 56">
            <a:extLst>
              <a:ext uri="{FF2B5EF4-FFF2-40B4-BE49-F238E27FC236}">
                <a16:creationId xmlns:a16="http://schemas.microsoft.com/office/drawing/2014/main" id="{96685407-E177-C6C2-99E4-630E3B94F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301070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발생 원인 분석</a:t>
            </a:r>
          </a:p>
        </p:txBody>
      </p:sp>
      <p:sp>
        <p:nvSpPr>
          <p:cNvPr id="50" name="Rectangle 57">
            <a:extLst>
              <a:ext uri="{FF2B5EF4-FFF2-40B4-BE49-F238E27FC236}">
                <a16:creationId xmlns:a16="http://schemas.microsoft.com/office/drawing/2014/main" id="{095C88A5-0D78-FF74-9CD3-049AB7FDC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872471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재발방지대책 수립 보고 </a:t>
            </a:r>
          </a:p>
        </p:txBody>
      </p:sp>
      <p:sp>
        <p:nvSpPr>
          <p:cNvPr id="51" name="Text Box 53">
            <a:extLst>
              <a:ext uri="{FF2B5EF4-FFF2-40B4-BE49-F238E27FC236}">
                <a16:creationId xmlns:a16="http://schemas.microsoft.com/office/drawing/2014/main" id="{0B600AD1-EAD2-EFD8-2F2E-DBA52682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810" y="4140095"/>
            <a:ext cx="842121" cy="367537"/>
          </a:xfrm>
          <a:prstGeom prst="rect">
            <a:avLst/>
          </a:prstGeom>
          <a:solidFill>
            <a:srgbClr val="CCFFCC">
              <a:alpha val="38823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환경안전그룹</a:t>
            </a:r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4B12DD73-CEA2-CF75-A919-E5AE2BDA7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9822" y="1954972"/>
            <a:ext cx="1827539" cy="64274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FF"/>
                </a:solidFill>
                <a:latin typeface="맑은 고딕" pitchFamily="50" charset="-127"/>
              </a:rPr>
              <a:t>관리자</a:t>
            </a:r>
            <a:endParaRPr lang="en-US" altLang="ko-KR" sz="894" b="1" dirty="0">
              <a:solidFill>
                <a:srgbClr val="FF33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소방대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/IRP/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공사담당자 </a:t>
            </a:r>
            <a:endParaRPr lang="en-US" altLang="ko-KR" sz="894" b="1" dirty="0">
              <a:solidFill>
                <a:srgbClr val="0000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[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신속 전파 보고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]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67" name="Rectangle 1">
            <a:extLst>
              <a:ext uri="{FF2B5EF4-FFF2-40B4-BE49-F238E27FC236}">
                <a16:creationId xmlns:a16="http://schemas.microsoft.com/office/drawing/2014/main" id="{FC79D188-08BB-0DA7-F8ED-23346D30E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60" y="1239509"/>
            <a:ext cx="2248409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1219" u="sng" dirty="0">
                <a:ln>
                  <a:solidFill>
                    <a:srgbClr val="4F81BD">
                      <a:lumMod val="60000"/>
                      <a:lumOff val="40000"/>
                    </a:srgbClr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 </a:t>
            </a: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비상사태 발생 즉시 통보</a:t>
            </a:r>
            <a:endParaRPr kumimoji="1" lang="ko-KR" altLang="en-US" sz="1219" u="sng" dirty="0">
              <a:ln>
                <a:solidFill>
                  <a:srgbClr val="00B0F0"/>
                </a:solidFill>
              </a:ln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sp>
        <p:nvSpPr>
          <p:cNvPr id="68" name="Rectangle 11">
            <a:extLst>
              <a:ext uri="{FF2B5EF4-FFF2-40B4-BE49-F238E27FC236}">
                <a16:creationId xmlns:a16="http://schemas.microsoft.com/office/drawing/2014/main" id="{01A0772C-6164-A1EE-858D-3CFAC7C2A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2327225"/>
            <a:ext cx="1328940" cy="312527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신속상황보고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전파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)</a:t>
            </a:r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B7748A60-1A8B-C0CC-22AD-3ECC910638AF}"/>
              </a:ext>
            </a:extLst>
          </p:cNvPr>
          <p:cNvCxnSpPr>
            <a:stCxn id="39" idx="2"/>
          </p:cNvCxnSpPr>
          <p:nvPr/>
        </p:nvCxnSpPr>
        <p:spPr bwMode="auto">
          <a:xfrm>
            <a:off x="2056238" y="2058477"/>
            <a:ext cx="0" cy="211535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B44EFECE-DE81-E453-F1FC-1E8CD772F2F7}"/>
              </a:ext>
            </a:extLst>
          </p:cNvPr>
          <p:cNvCxnSpPr>
            <a:stCxn id="68" idx="2"/>
            <a:endCxn id="47" idx="0"/>
          </p:cNvCxnSpPr>
          <p:nvPr/>
        </p:nvCxnSpPr>
        <p:spPr bwMode="auto">
          <a:xfrm>
            <a:off x="2056238" y="2639751"/>
            <a:ext cx="0" cy="453786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>
            <a:extLst>
              <a:ext uri="{FF2B5EF4-FFF2-40B4-BE49-F238E27FC236}">
                <a16:creationId xmlns:a16="http://schemas.microsoft.com/office/drawing/2014/main" id="{31965218-ABDE-0134-8022-AF7EE1BD1BDC}"/>
              </a:ext>
            </a:extLst>
          </p:cNvPr>
          <p:cNvCxnSpPr>
            <a:stCxn id="47" idx="2"/>
            <a:endCxn id="48" idx="0"/>
          </p:cNvCxnSpPr>
          <p:nvPr/>
        </p:nvCxnSpPr>
        <p:spPr bwMode="auto">
          <a:xfrm>
            <a:off x="2056238" y="3407445"/>
            <a:ext cx="0" cy="322223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화살표 연결선 71">
            <a:extLst>
              <a:ext uri="{FF2B5EF4-FFF2-40B4-BE49-F238E27FC236}">
                <a16:creationId xmlns:a16="http://schemas.microsoft.com/office/drawing/2014/main" id="{14BC51C6-09C6-F856-CE54-285446E8B725}"/>
              </a:ext>
            </a:extLst>
          </p:cNvPr>
          <p:cNvCxnSpPr>
            <a:stCxn id="48" idx="2"/>
            <a:endCxn id="49" idx="0"/>
          </p:cNvCxnSpPr>
          <p:nvPr/>
        </p:nvCxnSpPr>
        <p:spPr bwMode="auto">
          <a:xfrm>
            <a:off x="2056238" y="4041812"/>
            <a:ext cx="0" cy="25925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>
            <a:extLst>
              <a:ext uri="{FF2B5EF4-FFF2-40B4-BE49-F238E27FC236}">
                <a16:creationId xmlns:a16="http://schemas.microsoft.com/office/drawing/2014/main" id="{18B7D232-E343-BE6D-0C67-1011E632048E}"/>
              </a:ext>
            </a:extLst>
          </p:cNvPr>
          <p:cNvCxnSpPr>
            <a:stCxn id="49" idx="2"/>
            <a:endCxn id="50" idx="0"/>
          </p:cNvCxnSpPr>
          <p:nvPr/>
        </p:nvCxnSpPr>
        <p:spPr bwMode="auto">
          <a:xfrm>
            <a:off x="2056238" y="4613211"/>
            <a:ext cx="0" cy="259259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121">
            <a:extLst>
              <a:ext uri="{FF2B5EF4-FFF2-40B4-BE49-F238E27FC236}">
                <a16:creationId xmlns:a16="http://schemas.microsoft.com/office/drawing/2014/main" id="{2126B985-F6BC-6BB8-9164-114FEC0BACB9}"/>
              </a:ext>
            </a:extLst>
          </p:cNvPr>
          <p:cNvCxnSpPr>
            <a:stCxn id="68" idx="3"/>
            <a:endCxn id="43" idx="0"/>
          </p:cNvCxnSpPr>
          <p:nvPr/>
        </p:nvCxnSpPr>
        <p:spPr bwMode="auto">
          <a:xfrm>
            <a:off x="2720708" y="2483489"/>
            <a:ext cx="898443" cy="43768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꺾인 연결선 122">
            <a:extLst>
              <a:ext uri="{FF2B5EF4-FFF2-40B4-BE49-F238E27FC236}">
                <a16:creationId xmlns:a16="http://schemas.microsoft.com/office/drawing/2014/main" id="{25BC7767-197C-88D2-5EF3-C3C2E679C1D9}"/>
              </a:ext>
            </a:extLst>
          </p:cNvPr>
          <p:cNvCxnSpPr>
            <a:endCxn id="42" idx="0"/>
          </p:cNvCxnSpPr>
          <p:nvPr/>
        </p:nvCxnSpPr>
        <p:spPr bwMode="auto">
          <a:xfrm rot="10800000" flipV="1">
            <a:off x="3073846" y="2680727"/>
            <a:ext cx="544431" cy="240450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꺾인 연결선 123">
            <a:extLst>
              <a:ext uri="{FF2B5EF4-FFF2-40B4-BE49-F238E27FC236}">
                <a16:creationId xmlns:a16="http://schemas.microsoft.com/office/drawing/2014/main" id="{6C6448F8-3AF3-3AE5-094F-38F951F0AA02}"/>
              </a:ext>
            </a:extLst>
          </p:cNvPr>
          <p:cNvCxnSpPr>
            <a:endCxn id="44" idx="0"/>
          </p:cNvCxnSpPr>
          <p:nvPr/>
        </p:nvCxnSpPr>
        <p:spPr bwMode="auto">
          <a:xfrm>
            <a:off x="3577891" y="2680728"/>
            <a:ext cx="586566" cy="240449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꺾인 연결선 124">
            <a:extLst>
              <a:ext uri="{FF2B5EF4-FFF2-40B4-BE49-F238E27FC236}">
                <a16:creationId xmlns:a16="http://schemas.microsoft.com/office/drawing/2014/main" id="{0642859B-A8E6-6DEB-7609-F650FFC3CE74}"/>
              </a:ext>
            </a:extLst>
          </p:cNvPr>
          <p:cNvCxnSpPr>
            <a:stCxn id="42" idx="2"/>
            <a:endCxn id="45" idx="0"/>
          </p:cNvCxnSpPr>
          <p:nvPr/>
        </p:nvCxnSpPr>
        <p:spPr bwMode="auto">
          <a:xfrm rot="16200000" flipH="1">
            <a:off x="3097377" y="3265181"/>
            <a:ext cx="497363" cy="544427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125">
            <a:extLst>
              <a:ext uri="{FF2B5EF4-FFF2-40B4-BE49-F238E27FC236}">
                <a16:creationId xmlns:a16="http://schemas.microsoft.com/office/drawing/2014/main" id="{0A15A24A-0C55-774E-836C-8842A18EDD3C}"/>
              </a:ext>
            </a:extLst>
          </p:cNvPr>
          <p:cNvCxnSpPr>
            <a:stCxn id="43" idx="2"/>
            <a:endCxn id="45" idx="0"/>
          </p:cNvCxnSpPr>
          <p:nvPr/>
        </p:nvCxnSpPr>
        <p:spPr bwMode="auto">
          <a:xfrm rot="5400000">
            <a:off x="3370031" y="3536956"/>
            <a:ext cx="497363" cy="879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꺾인 연결선 126">
            <a:extLst>
              <a:ext uri="{FF2B5EF4-FFF2-40B4-BE49-F238E27FC236}">
                <a16:creationId xmlns:a16="http://schemas.microsoft.com/office/drawing/2014/main" id="{80F338C0-3E95-120C-ACB8-B760AC252202}"/>
              </a:ext>
            </a:extLst>
          </p:cNvPr>
          <p:cNvCxnSpPr>
            <a:stCxn id="44" idx="2"/>
            <a:endCxn id="45" idx="0"/>
          </p:cNvCxnSpPr>
          <p:nvPr/>
        </p:nvCxnSpPr>
        <p:spPr bwMode="auto">
          <a:xfrm rot="5400000">
            <a:off x="3642684" y="3264303"/>
            <a:ext cx="497363" cy="546185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30">
            <a:extLst>
              <a:ext uri="{FF2B5EF4-FFF2-40B4-BE49-F238E27FC236}">
                <a16:creationId xmlns:a16="http://schemas.microsoft.com/office/drawing/2014/main" id="{D54EC8BA-9D75-3718-A4AB-AA58C992B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962" y="3338768"/>
            <a:ext cx="636984" cy="229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CC"/>
                </a:solidFill>
                <a:latin typeface="맑은 고딕" pitchFamily="50" charset="-127"/>
              </a:rPr>
              <a:t>신속보고</a:t>
            </a:r>
          </a:p>
        </p:txBody>
      </p:sp>
      <p:cxnSp>
        <p:nvCxnSpPr>
          <p:cNvPr id="81" name="직선 화살표 연결선 80">
            <a:extLst>
              <a:ext uri="{FF2B5EF4-FFF2-40B4-BE49-F238E27FC236}">
                <a16:creationId xmlns:a16="http://schemas.microsoft.com/office/drawing/2014/main" id="{3D05ED3F-D9C2-3379-FD19-48E43B8DD903}"/>
              </a:ext>
            </a:extLst>
          </p:cNvPr>
          <p:cNvCxnSpPr>
            <a:stCxn id="45" idx="2"/>
            <a:endCxn id="46" idx="0"/>
          </p:cNvCxnSpPr>
          <p:nvPr/>
        </p:nvCxnSpPr>
        <p:spPr bwMode="auto">
          <a:xfrm>
            <a:off x="3618272" y="4016012"/>
            <a:ext cx="1" cy="54162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꺾인 연결선 129">
            <a:extLst>
              <a:ext uri="{FF2B5EF4-FFF2-40B4-BE49-F238E27FC236}">
                <a16:creationId xmlns:a16="http://schemas.microsoft.com/office/drawing/2014/main" id="{D303C3E9-87CE-2733-4F4C-CAEF39C2100A}"/>
              </a:ext>
            </a:extLst>
          </p:cNvPr>
          <p:cNvCxnSpPr>
            <a:stCxn id="45" idx="2"/>
            <a:endCxn id="51" idx="1"/>
          </p:cNvCxnSpPr>
          <p:nvPr/>
        </p:nvCxnSpPr>
        <p:spPr bwMode="auto">
          <a:xfrm rot="16200000" flipH="1">
            <a:off x="3526615" y="4107669"/>
            <a:ext cx="307852" cy="12453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꺾인 연결선 130">
            <a:extLst>
              <a:ext uri="{FF2B5EF4-FFF2-40B4-BE49-F238E27FC236}">
                <a16:creationId xmlns:a16="http://schemas.microsoft.com/office/drawing/2014/main" id="{D346B1E6-A86F-AFE1-5A95-8F5A24AD1E8F}"/>
              </a:ext>
            </a:extLst>
          </p:cNvPr>
          <p:cNvCxnSpPr>
            <a:stCxn id="45" idx="1"/>
            <a:endCxn id="84" idx="3"/>
          </p:cNvCxnSpPr>
          <p:nvPr/>
        </p:nvCxnSpPr>
        <p:spPr bwMode="auto">
          <a:xfrm rot="10800000">
            <a:off x="2056238" y="2847585"/>
            <a:ext cx="1015850" cy="1053461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CE098B0B-8287-DB7F-8AAD-F6DCE85FE2F9}"/>
              </a:ext>
            </a:extLst>
          </p:cNvPr>
          <p:cNvSpPr/>
          <p:nvPr/>
        </p:nvSpPr>
        <p:spPr bwMode="auto">
          <a:xfrm>
            <a:off x="1893633" y="2793174"/>
            <a:ext cx="162605" cy="10881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latinLnBrk="0"/>
            <a:endParaRPr lang="ko-KR" altLang="en-US" sz="813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id="{991D17AA-01E7-9E02-D382-474F43FAD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858" y="5055483"/>
            <a:ext cx="950441" cy="735177"/>
          </a:xfrm>
          <a:prstGeom prst="rect">
            <a:avLst/>
          </a:prstGeom>
          <a:solidFill>
            <a:srgbClr val="FFFF99"/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65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사내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070-7034-1119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천안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041-559-1119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온양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041-540-7119</a:t>
            </a:r>
          </a:p>
          <a:p>
            <a:pPr>
              <a:defRPr/>
            </a:pPr>
            <a:endParaRPr lang="en-US" altLang="ko-KR" sz="65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id="{95A642C8-D3DD-D244-51CB-F9C35A9C0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725" y="5395407"/>
            <a:ext cx="950441" cy="3875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IRP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신고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209-3114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208-3114</a:t>
            </a:r>
          </a:p>
        </p:txBody>
      </p:sp>
      <p:cxnSp>
        <p:nvCxnSpPr>
          <p:cNvPr id="87" name="직선 연결선 86">
            <a:extLst>
              <a:ext uri="{FF2B5EF4-FFF2-40B4-BE49-F238E27FC236}">
                <a16:creationId xmlns:a16="http://schemas.microsoft.com/office/drawing/2014/main" id="{59F8196E-6D69-79C6-8D4A-82B87C56365B}"/>
              </a:ext>
            </a:extLst>
          </p:cNvPr>
          <p:cNvCxnSpPr/>
          <p:nvPr/>
        </p:nvCxnSpPr>
        <p:spPr>
          <a:xfrm>
            <a:off x="5183205" y="1205367"/>
            <a:ext cx="21431" cy="468987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1">
            <a:extLst>
              <a:ext uri="{FF2B5EF4-FFF2-40B4-BE49-F238E27FC236}">
                <a16:creationId xmlns:a16="http://schemas.microsoft.com/office/drawing/2014/main" id="{C7A3EB13-001C-2674-6616-76D2B575B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059" y="1239509"/>
            <a:ext cx="1107282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비상연락망</a:t>
            </a:r>
            <a:endParaRPr kumimoji="1" lang="ko-KR" altLang="en-US" sz="1219" u="sng" dirty="0"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graphicFrame>
        <p:nvGraphicFramePr>
          <p:cNvPr id="89" name="표 88">
            <a:extLst>
              <a:ext uri="{FF2B5EF4-FFF2-40B4-BE49-F238E27FC236}">
                <a16:creationId xmlns:a16="http://schemas.microsoft.com/office/drawing/2014/main" id="{3D32A408-0818-BB6F-6D45-C224461490D5}"/>
              </a:ext>
            </a:extLst>
          </p:cNvPr>
          <p:cNvGraphicFramePr>
            <a:graphicFrameLocks noGrp="1"/>
          </p:cNvGraphicFramePr>
          <p:nvPr/>
        </p:nvGraphicFramePr>
        <p:xfrm>
          <a:off x="5752921" y="1656909"/>
          <a:ext cx="3547126" cy="4177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4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995"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solidFill>
                            <a:sysClr val="windowText" lastClr="000000"/>
                          </a:solidFill>
                          <a:latin typeface="+mn-ea"/>
                          <a:ea typeface="+mn-ea"/>
                        </a:rPr>
                        <a:t>비상 연락망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152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구  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성명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삼성전자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13L, EDS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>
                          <a:latin typeface="+mn-ea"/>
                          <a:ea typeface="+mn-ea"/>
                        </a:rPr>
                        <a:t>곽병호 님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>
                          <a:latin typeface="+mn-ea"/>
                          <a:ea typeface="+mn-ea"/>
                        </a:rPr>
                        <a:t> 010-5391-8916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15L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조재민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010-5874-1065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176204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>
                          <a:latin typeface="+mn-ea"/>
                          <a:ea typeface="+mn-ea"/>
                        </a:rPr>
                        <a:t>16L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이지윤 님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010-9422-4734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삼성물산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송재식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010-5213-2914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 marL="91455" marR="914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오면규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010-3003-7772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정준건업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소 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김성훈 소장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010-2989-7878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공 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전찬우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대리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방철주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과장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010-5644-9630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360414"/>
                  </a:ext>
                </a:extLst>
              </a:tr>
              <a:tr h="147271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모서리가 둥근 직사각형 21">
            <a:extLst>
              <a:ext uri="{FF2B5EF4-FFF2-40B4-BE49-F238E27FC236}">
                <a16:creationId xmlns:a16="http://schemas.microsoft.com/office/drawing/2014/main" id="{CBF15239-8C24-C547-4D40-D3C7DBC9CDC0}"/>
              </a:ext>
            </a:extLst>
          </p:cNvPr>
          <p:cNvSpPr/>
          <p:nvPr/>
        </p:nvSpPr>
        <p:spPr>
          <a:xfrm>
            <a:off x="8265368" y="1824757"/>
            <a:ext cx="684149" cy="33948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625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16L</a:t>
            </a:r>
          </a:p>
        </p:txBody>
      </p:sp>
    </p:spTree>
    <p:extLst>
      <p:ext uri="{BB962C8B-B14F-4D97-AF65-F5344CB8AC3E}">
        <p14:creationId xmlns:p14="http://schemas.microsoft.com/office/powerpoint/2010/main" val="1452387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49985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70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1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70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2-15.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집수정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오픈 후 단차로 인한 전도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폭염작업 체감온도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31℃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이상이 되는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작업장소에서의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시간 이상 작업 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열사병 등 건강장해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만성질환 등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민감군이 폭염작업을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수행하는 경우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발생 위험도 증가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2-15-1.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집수정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오픈 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계단식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설치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2-16-1.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폭염작업 전에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민감군을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선정하고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예방교육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건강상담을 실시하고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열순응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조치 등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적정 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중 주기적으로 순회하여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근로자의 건강상태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자각증상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를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확인하고 필요한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2-16-4. 31℃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이상의 폭염작업 시 휴식시간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추가 배정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폭염작업 시간 단축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120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987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358899CB-ED2E-3B79-A706-EBF96DD9F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560" y="4941168"/>
            <a:ext cx="1886160" cy="6873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C0257D4-6A88-2E31-118B-E1ED9C113CB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DB362903-5E13-4A05-B7F0-BA6614075825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34348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728F72C3-9393-494D-954A-88055AD75ED9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비상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 (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가스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케미컬 누출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22D734-76BB-47F6-8D59-346E022400EE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cxnSp>
        <p:nvCxnSpPr>
          <p:cNvPr id="41" name="꺾인 연결선 2">
            <a:extLst>
              <a:ext uri="{FF2B5EF4-FFF2-40B4-BE49-F238E27FC236}">
                <a16:creationId xmlns:a16="http://schemas.microsoft.com/office/drawing/2014/main" id="{9BF369DE-41FA-4C76-987D-B0C6633E800F}"/>
              </a:ext>
            </a:extLst>
          </p:cNvPr>
          <p:cNvCxnSpPr/>
          <p:nvPr/>
        </p:nvCxnSpPr>
        <p:spPr>
          <a:xfrm flipV="1">
            <a:off x="5704979" y="4632426"/>
            <a:ext cx="824210" cy="585589"/>
          </a:xfrm>
          <a:prstGeom prst="bentConnector3">
            <a:avLst>
              <a:gd name="adj1" fmla="val 18104"/>
            </a:avLst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>
            <a:extLst>
              <a:ext uri="{FF2B5EF4-FFF2-40B4-BE49-F238E27FC236}">
                <a16:creationId xmlns:a16="http://schemas.microsoft.com/office/drawing/2014/main" id="{9986FAF7-0FB8-4DA9-9F09-E0CC1543929E}"/>
              </a:ext>
            </a:extLst>
          </p:cNvPr>
          <p:cNvCxnSpPr/>
          <p:nvPr/>
        </p:nvCxnSpPr>
        <p:spPr>
          <a:xfrm flipV="1">
            <a:off x="5586315" y="3800475"/>
            <a:ext cx="1141511" cy="129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그룹 10">
            <a:extLst>
              <a:ext uri="{FF2B5EF4-FFF2-40B4-BE49-F238E27FC236}">
                <a16:creationId xmlns:a16="http://schemas.microsoft.com/office/drawing/2014/main" id="{7B138A9A-049F-449E-A9B2-5EDF42992FB3}"/>
              </a:ext>
            </a:extLst>
          </p:cNvPr>
          <p:cNvGrpSpPr>
            <a:grpSpLocks/>
          </p:cNvGrpSpPr>
          <p:nvPr/>
        </p:nvGrpSpPr>
        <p:grpSpPr bwMode="auto">
          <a:xfrm>
            <a:off x="1403351" y="1788319"/>
            <a:ext cx="719733" cy="878384"/>
            <a:chOff x="539552" y="1338128"/>
            <a:chExt cx="817441" cy="1080120"/>
          </a:xfrm>
        </p:grpSpPr>
        <p:sp>
          <p:nvSpPr>
            <p:cNvPr id="55" name="Line 6">
              <a:extLst>
                <a:ext uri="{FF2B5EF4-FFF2-40B4-BE49-F238E27FC236}">
                  <a16:creationId xmlns:a16="http://schemas.microsoft.com/office/drawing/2014/main" id="{1A865CC2-9619-4E29-9EF5-70EC9C25D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412" y="1341300"/>
              <a:ext cx="8115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6" name="Line 6">
              <a:extLst>
                <a:ext uri="{FF2B5EF4-FFF2-40B4-BE49-F238E27FC236}">
                  <a16:creationId xmlns:a16="http://schemas.microsoft.com/office/drawing/2014/main" id="{6827EDB2-1BDE-42F1-88DD-5806DFD3A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9552" y="1338128"/>
              <a:ext cx="0" cy="1080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7" name="Line 6">
              <a:extLst>
                <a:ext uri="{FF2B5EF4-FFF2-40B4-BE49-F238E27FC236}">
                  <a16:creationId xmlns:a16="http://schemas.microsoft.com/office/drawing/2014/main" id="{47C9599C-4F43-4078-AC52-F63EA9E38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552" y="2402387"/>
              <a:ext cx="562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  <p:sp>
        <p:nvSpPr>
          <p:cNvPr id="58" name="Line 6">
            <a:extLst>
              <a:ext uri="{FF2B5EF4-FFF2-40B4-BE49-F238E27FC236}">
                <a16:creationId xmlns:a16="http://schemas.microsoft.com/office/drawing/2014/main" id="{86723615-2F2E-4057-941F-E5B032BCF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323" y="279697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9" name="Rectangle 11">
            <a:extLst>
              <a:ext uri="{FF2B5EF4-FFF2-40B4-BE49-F238E27FC236}">
                <a16:creationId xmlns:a16="http://schemas.microsoft.com/office/drawing/2014/main" id="{D39C9372-6D82-4846-998F-8E6F73B06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3570884"/>
            <a:ext cx="1719361" cy="4617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 신고 및 시설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공간 폐쇄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>
              <a:buSzPct val="70000"/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I  R  P 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 누출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</a:p>
          <a:p>
            <a:pPr>
              <a:buSzPct val="70000"/>
              <a:defRPr/>
            </a:pP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화재 발생</a:t>
            </a:r>
            <a:endParaRPr lang="en-US" altLang="ko-KR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0" name="Line 58">
            <a:extLst>
              <a:ext uri="{FF2B5EF4-FFF2-40B4-BE49-F238E27FC236}">
                <a16:creationId xmlns:a16="http://schemas.microsoft.com/office/drawing/2014/main" id="{DFB97073-7EC4-48DC-9B59-BD4A803DD4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337482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7B2D95FF-4C8B-4F04-9130-707443C4B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231" y="1322687"/>
            <a:ext cx="1839317" cy="17799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누출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및 화재 발견</a:t>
            </a:r>
          </a:p>
        </p:txBody>
      </p:sp>
      <p:sp>
        <p:nvSpPr>
          <p:cNvPr id="64" name="Line 58">
            <a:extLst>
              <a:ext uri="{FF2B5EF4-FFF2-40B4-BE49-F238E27FC236}">
                <a16:creationId xmlns:a16="http://schemas.microsoft.com/office/drawing/2014/main" id="{CF40B7B5-4E0D-4EB8-BA16-946706497F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4151" y="3156845"/>
            <a:ext cx="7739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0" name="Rectangle 11">
            <a:extLst>
              <a:ext uri="{FF2B5EF4-FFF2-40B4-BE49-F238E27FC236}">
                <a16:creationId xmlns:a16="http://schemas.microsoft.com/office/drawing/2014/main" id="{BB5ECBD1-270C-4F0F-BC8A-A011FA190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253211"/>
            <a:ext cx="1773535" cy="2476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응급조치 및 전문병원 이송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1" name="Line 58">
            <a:extLst>
              <a:ext uri="{FF2B5EF4-FFF2-40B4-BE49-F238E27FC236}">
                <a16:creationId xmlns:a16="http://schemas.microsoft.com/office/drawing/2014/main" id="{6EC67562-292B-4C64-AA25-B31DD4335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040386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2" name="Rectangle 7">
            <a:extLst>
              <a:ext uri="{FF2B5EF4-FFF2-40B4-BE49-F238E27FC236}">
                <a16:creationId xmlns:a16="http://schemas.microsoft.com/office/drawing/2014/main" id="{4EB8E25E-172F-4CF8-BB47-A944E158C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1430" y="4736901"/>
            <a:ext cx="1720652" cy="144463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사고 조사 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환경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안전 팀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3" name="Line 58">
            <a:extLst>
              <a:ext uri="{FF2B5EF4-FFF2-40B4-BE49-F238E27FC236}">
                <a16:creationId xmlns:a16="http://schemas.microsoft.com/office/drawing/2014/main" id="{26393761-52BF-4BE7-A9FF-6830E98A27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52536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4" name="Line 58">
            <a:extLst>
              <a:ext uri="{FF2B5EF4-FFF2-40B4-BE49-F238E27FC236}">
                <a16:creationId xmlns:a16="http://schemas.microsoft.com/office/drawing/2014/main" id="{EA426845-3752-4D83-861E-14ED69AA0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1436" y="4903293"/>
            <a:ext cx="0" cy="1767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5" name="Rectangle 11">
            <a:extLst>
              <a:ext uri="{FF2B5EF4-FFF2-40B4-BE49-F238E27FC236}">
                <a16:creationId xmlns:a16="http://schemas.microsoft.com/office/drawing/2014/main" id="{DA69610E-C8AC-46C5-85B6-07BA4257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25" y="1380728"/>
            <a:ext cx="1078309" cy="175419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SEC/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협력사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6" name="Rectangle 11">
            <a:extLst>
              <a:ext uri="{FF2B5EF4-FFF2-40B4-BE49-F238E27FC236}">
                <a16:creationId xmlns:a16="http://schemas.microsoft.com/office/drawing/2014/main" id="{D5A594D1-2526-4107-98DA-4F5CC7ED1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126" y="1380728"/>
            <a:ext cx="696516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IRP/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7" name="Rectangle 11">
            <a:extLst>
              <a:ext uri="{FF2B5EF4-FFF2-40B4-BE49-F238E27FC236}">
                <a16:creationId xmlns:a16="http://schemas.microsoft.com/office/drawing/2014/main" id="{30526C38-AC05-45B8-831F-C3950B6FF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4846" y="1380728"/>
            <a:ext cx="697805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8" name="Line 58">
            <a:extLst>
              <a:ext uri="{FF2B5EF4-FFF2-40B4-BE49-F238E27FC236}">
                <a16:creationId xmlns:a16="http://schemas.microsoft.com/office/drawing/2014/main" id="{612B0C76-732C-4DEA-BD73-AA9A742756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4016" y="5185767"/>
            <a:ext cx="0" cy="40888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9" name="Rectangle 7">
            <a:extLst>
              <a:ext uri="{FF2B5EF4-FFF2-40B4-BE49-F238E27FC236}">
                <a16:creationId xmlns:a16="http://schemas.microsoft.com/office/drawing/2014/main" id="{7BAD0443-FFD8-467E-96A6-D163BF1C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0139" y="5613997"/>
            <a:ext cx="1719362" cy="215404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복기 및 재발방지 대책 수립 </a:t>
            </a:r>
          </a:p>
        </p:txBody>
      </p:sp>
      <p:sp>
        <p:nvSpPr>
          <p:cNvPr id="100" name="AutoShape 33">
            <a:extLst>
              <a:ext uri="{FF2B5EF4-FFF2-40B4-BE49-F238E27FC236}">
                <a16:creationId xmlns:a16="http://schemas.microsoft.com/office/drawing/2014/main" id="{0D595E9F-BBF4-4961-ADA2-111DDEB0A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01" y="2501604"/>
            <a:ext cx="1770955" cy="296664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흡입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접촉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화상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CB9F28C-7A11-42CB-957F-2CCC6ADF167D}"/>
              </a:ext>
            </a:extLst>
          </p:cNvPr>
          <p:cNvSpPr txBox="1"/>
          <p:nvPr/>
        </p:nvSpPr>
        <p:spPr>
          <a:xfrm>
            <a:off x="1599408" y="1615480"/>
            <a:ext cx="38050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61B7E75-0034-4CD4-A227-7298A82A7E72}"/>
              </a:ext>
            </a:extLst>
          </p:cNvPr>
          <p:cNvSpPr txBox="1"/>
          <p:nvPr/>
        </p:nvSpPr>
        <p:spPr>
          <a:xfrm>
            <a:off x="3621882" y="2482255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3" name="Line 6">
            <a:extLst>
              <a:ext uri="{FF2B5EF4-FFF2-40B4-BE49-F238E27FC236}">
                <a16:creationId xmlns:a16="http://schemas.microsoft.com/office/drawing/2014/main" id="{FFAE2BFB-F1C7-4228-8411-C22E71FDC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2640906"/>
            <a:ext cx="0" cy="35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4" name="Rectangle 11">
            <a:extLst>
              <a:ext uri="{FF2B5EF4-FFF2-40B4-BE49-F238E27FC236}">
                <a16:creationId xmlns:a16="http://schemas.microsoft.com/office/drawing/2014/main" id="{31C68E46-8716-41B2-9E29-7704DCFC8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79" y="2981426"/>
            <a:ext cx="1785144" cy="32246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현장 응급 조치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아이샤워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전신 샤워등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05" name="Line 58">
            <a:extLst>
              <a:ext uri="{FF2B5EF4-FFF2-40B4-BE49-F238E27FC236}">
                <a16:creationId xmlns:a16="http://schemas.microsoft.com/office/drawing/2014/main" id="{2331AFB8-6D05-4FB9-8ADD-E8677A463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3937200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6" name="Line 58">
            <a:extLst>
              <a:ext uri="{FF2B5EF4-FFF2-40B4-BE49-F238E27FC236}">
                <a16:creationId xmlns:a16="http://schemas.microsoft.com/office/drawing/2014/main" id="{4B813CE2-D3CE-4D5D-9C61-153519AF1F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4538267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7" name="Line 58">
            <a:extLst>
              <a:ext uri="{FF2B5EF4-FFF2-40B4-BE49-F238E27FC236}">
                <a16:creationId xmlns:a16="http://schemas.microsoft.com/office/drawing/2014/main" id="{EDDB36CD-299F-4D17-8397-93C2A7C86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5064523"/>
            <a:ext cx="0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8" name="AutoShape 33">
            <a:extLst>
              <a:ext uri="{FF2B5EF4-FFF2-40B4-BE49-F238E27FC236}">
                <a16:creationId xmlns:a16="http://schemas.microsoft.com/office/drawing/2014/main" id="{DB9EB869-00E3-4DA7-8A2A-A94DC86F4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592" y="1673524"/>
            <a:ext cx="1770956" cy="234752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공급장치인가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?</a:t>
            </a: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9" name="Rectangle 11">
            <a:extLst>
              <a:ext uri="{FF2B5EF4-FFF2-40B4-BE49-F238E27FC236}">
                <a16:creationId xmlns:a16="http://schemas.microsoft.com/office/drawing/2014/main" id="{55634E77-6F07-428B-B3D8-D64E30815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2969815"/>
            <a:ext cx="1719361" cy="4037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9pPr>
          </a:lstStyle>
          <a:p>
            <a:pPr algn="ctr">
              <a:buSzPct val="70000"/>
            </a:pPr>
            <a:r>
              <a:rPr lang="ko-KR" altLang="en-US" sz="894" dirty="0">
                <a:solidFill>
                  <a:prstClr val="black"/>
                </a:solidFill>
                <a:latin typeface="맑은 고딕"/>
                <a:ea typeface="맑은 고딕"/>
              </a:rPr>
              <a:t>상황전파 및 대피</a:t>
            </a:r>
            <a:endParaRPr lang="en-US" altLang="ko-KR" sz="894" dirty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가스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,(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케미컬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)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누출이야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“000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불이야</a:t>
            </a:r>
            <a:r>
              <a:rPr lang="en-US" altLang="ko-KR" sz="894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  <a:endParaRPr lang="ko-KR" altLang="en-US" sz="894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10" name="Line 6">
            <a:extLst>
              <a:ext uri="{FF2B5EF4-FFF2-40B4-BE49-F238E27FC236}">
                <a16:creationId xmlns:a16="http://schemas.microsoft.com/office/drawing/2014/main" id="{0D3739FF-46F8-4F43-AA75-2F4E028D36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8976" y="1494236"/>
            <a:ext cx="0" cy="1779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1" name="Line 6">
            <a:extLst>
              <a:ext uri="{FF2B5EF4-FFF2-40B4-BE49-F238E27FC236}">
                <a16:creationId xmlns:a16="http://schemas.microsoft.com/office/drawing/2014/main" id="{CA0A29AB-9278-4A44-98DD-C383A4758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3164" y="1919883"/>
            <a:ext cx="0" cy="5623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EE545EB-1EE0-4A4F-A29B-ABAE57802458}"/>
              </a:ext>
            </a:extLst>
          </p:cNvPr>
          <p:cNvSpPr txBox="1"/>
          <p:nvPr/>
        </p:nvSpPr>
        <p:spPr>
          <a:xfrm>
            <a:off x="2773165" y="2098828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3" name="Rectangle 11">
            <a:extLst>
              <a:ext uri="{FF2B5EF4-FFF2-40B4-BE49-F238E27FC236}">
                <a16:creationId xmlns:a16="http://schemas.microsoft.com/office/drawing/2014/main" id="{60F9D6C6-74A5-48FB-AAD3-370C8E07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3579912"/>
            <a:ext cx="1773535" cy="3650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신고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관리자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감독자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14" name="Line 6">
            <a:extLst>
              <a:ext uri="{FF2B5EF4-FFF2-40B4-BE49-F238E27FC236}">
                <a16:creationId xmlns:a16="http://schemas.microsoft.com/office/drawing/2014/main" id="{25651204-8CD3-473C-AA6D-ED1CEDFFA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5115" y="2648645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A88CFC7-608B-4A38-A0FA-2321917DCDEC}"/>
              </a:ext>
            </a:extLst>
          </p:cNvPr>
          <p:cNvSpPr txBox="1"/>
          <p:nvPr/>
        </p:nvSpPr>
        <p:spPr>
          <a:xfrm>
            <a:off x="2806701" y="2767311"/>
            <a:ext cx="37921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6" name="Rectangle 11">
            <a:extLst>
              <a:ext uri="{FF2B5EF4-FFF2-40B4-BE49-F238E27FC236}">
                <a16:creationId xmlns:a16="http://schemas.microsoft.com/office/drawing/2014/main" id="{9A4653A4-E38E-41D8-841F-F18EAD912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854279"/>
            <a:ext cx="1773535" cy="2708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환자인계 및 회사 복귀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7" name="Rectangle 7">
            <a:extLst>
              <a:ext uri="{FF2B5EF4-FFF2-40B4-BE49-F238E27FC236}">
                <a16:creationId xmlns:a16="http://schemas.microsoft.com/office/drawing/2014/main" id="{C9038B45-B69A-49D7-9521-0905FC9E4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6590" y="5081290"/>
            <a:ext cx="1720652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신고 및 통보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관공서 신고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필요 시 지역주민통보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8" name="Rectangle 7">
            <a:extLst>
              <a:ext uri="{FF2B5EF4-FFF2-40B4-BE49-F238E27FC236}">
                <a16:creationId xmlns:a16="http://schemas.microsoft.com/office/drawing/2014/main" id="{2DF4DDE2-7207-49C5-B627-2BDA3323E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4235153"/>
            <a:ext cx="1719361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현장복구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가스 배출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케미컬 중화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화재진압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aphicFrame>
        <p:nvGraphicFramePr>
          <p:cNvPr id="119" name="표 118">
            <a:extLst>
              <a:ext uri="{FF2B5EF4-FFF2-40B4-BE49-F238E27FC236}">
                <a16:creationId xmlns:a16="http://schemas.microsoft.com/office/drawing/2014/main" id="{E87BFF3B-19E7-4DEC-ABAC-6DD3AD4DC5E0}"/>
              </a:ext>
            </a:extLst>
          </p:cNvPr>
          <p:cNvGraphicFramePr>
            <a:graphicFrameLocks noGrp="1"/>
          </p:cNvGraphicFramePr>
          <p:nvPr/>
        </p:nvGraphicFramePr>
        <p:xfrm>
          <a:off x="6030020" y="4268689"/>
          <a:ext cx="2218531" cy="985327"/>
        </p:xfrm>
        <a:graphic>
          <a:graphicData uri="http://schemas.openxmlformats.org/drawingml/2006/table">
            <a:tbl>
              <a:tblPr/>
              <a:tblGrid>
                <a:gridCol w="771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사고구분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신고기관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담당자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606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화재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/</a:t>
                      </a: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소방서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가스안전공사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방재그룹장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고용노동부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안전보건그룹장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인사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경찰서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단지총괄 인사팀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0" name="Line 6">
            <a:extLst>
              <a:ext uri="{FF2B5EF4-FFF2-40B4-BE49-F238E27FC236}">
                <a16:creationId xmlns:a16="http://schemas.microsoft.com/office/drawing/2014/main" id="{68C339E8-2561-4081-85AC-AB65FC76F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70" y="5731372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1" name="Line 58">
            <a:extLst>
              <a:ext uri="{FF2B5EF4-FFF2-40B4-BE49-F238E27FC236}">
                <a16:creationId xmlns:a16="http://schemas.microsoft.com/office/drawing/2014/main" id="{D51226E9-3FBF-4EFB-BBC6-A788B6D00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69" y="5613997"/>
            <a:ext cx="0" cy="1173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2" name="Rectangle 11">
            <a:extLst>
              <a:ext uri="{FF2B5EF4-FFF2-40B4-BE49-F238E27FC236}">
                <a16:creationId xmlns:a16="http://schemas.microsoft.com/office/drawing/2014/main" id="{A4B351B4-9BB8-4561-A15D-02FF8EB2C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389" y="5474693"/>
            <a:ext cx="1769666" cy="18315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치료 완료 및 회사 복귀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E8A68565-AFA8-451E-8113-9EE636520D35}"/>
              </a:ext>
            </a:extLst>
          </p:cNvPr>
          <p:cNvSpPr/>
          <p:nvPr/>
        </p:nvSpPr>
        <p:spPr>
          <a:xfrm>
            <a:off x="1811082" y="4128742"/>
            <a:ext cx="6583363" cy="1287264"/>
          </a:xfrm>
          <a:prstGeom prst="rect">
            <a:avLst/>
          </a:prstGeom>
          <a:noFill/>
          <a:ln w="19050">
            <a:solidFill>
              <a:srgbClr val="0000C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ko-KR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G-EHS </a:t>
            </a:r>
            <a:r>
              <a:rPr lang="ko-KR" altLang="en-US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 기준을 따른다</a:t>
            </a:r>
            <a:endParaRPr lang="en-US" altLang="ko-KR" sz="2600" b="1" dirty="0">
              <a:solidFill>
                <a:srgbClr val="0000CC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D2E33A7-FBB7-4316-9E9A-FA15A1B983EA}"/>
              </a:ext>
            </a:extLst>
          </p:cNvPr>
          <p:cNvSpPr txBox="1"/>
          <p:nvPr/>
        </p:nvSpPr>
        <p:spPr>
          <a:xfrm>
            <a:off x="6030020" y="2902441"/>
            <a:ext cx="2364425" cy="121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I  R  P : 93114(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b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13114(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소방대 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11119(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7119(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CCR/CCSS/S-GAS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K1: 97613/00053/98755   K2: 96941/91210/91574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H1: 85091/81950/85216   H2: 85762/53312/85258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H3: 84876/79580/79578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46710/48736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6331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0337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K2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92353 , H2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55366,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40961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AA9FDE0-2E6E-4B74-A7ED-46763825975B}"/>
              </a:ext>
            </a:extLst>
          </p:cNvPr>
          <p:cNvSpPr txBox="1"/>
          <p:nvPr/>
        </p:nvSpPr>
        <p:spPr>
          <a:xfrm>
            <a:off x="3676056" y="1117212"/>
            <a:ext cx="3441583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운영부서 요청 시 본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Page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SOP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에 삽입</a:t>
            </a: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79DFB0-A3C9-45B3-B22F-6D66E48D7008}"/>
              </a:ext>
            </a:extLst>
          </p:cNvPr>
          <p:cNvSpPr/>
          <p:nvPr/>
        </p:nvSpPr>
        <p:spPr>
          <a:xfrm>
            <a:off x="6028729" y="2902463"/>
            <a:ext cx="2364425" cy="12143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>
              <a:solidFill>
                <a:prstClr val="white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3604125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Group 128"/>
          <p:cNvGraphicFramePr>
            <a:graphicFrameLocks noGrp="1"/>
          </p:cNvGraphicFramePr>
          <p:nvPr/>
        </p:nvGraphicFramePr>
        <p:xfrm>
          <a:off x="1144741" y="1422567"/>
          <a:ext cx="7616528" cy="4387988"/>
        </p:xfrm>
        <a:graphic>
          <a:graphicData uri="http://schemas.openxmlformats.org/drawingml/2006/table">
            <a:tbl>
              <a:tblPr/>
              <a:tblGrid>
                <a:gridCol w="3217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7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업무 절차 및 비상상황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 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PROCESS</a:t>
                      </a:r>
                      <a:endParaRPr kumimoji="1" lang="ko-KR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사전 준비 작업</a:t>
                      </a: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  <a:cs typeface="+mn-cs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본 작업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/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정리작업 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비상 연락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42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각헤드라인M" pitchFamily="18" charset="-127"/>
                          <a:ea typeface="HY각헤드라인M" pitchFamily="18" charset="-127"/>
                        </a:rPr>
                        <a:t>  </a:t>
                      </a:r>
                    </a:p>
                  </a:txBody>
                  <a:tcPr marL="74291" marR="74291" marT="37153" marB="37153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39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7454647" y="3103864"/>
            <a:ext cx="1213743" cy="62415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 전력운영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CCR</a:t>
            </a:r>
          </a:p>
          <a:p>
            <a:pPr algn="ctr">
              <a:lnSpc>
                <a:spcPct val="12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 031-208-0000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7464329" y="2158993"/>
            <a:ext cx="1213742" cy="7734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031-208-1119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 R T[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031-208-3114</a:t>
            </a:r>
          </a:p>
        </p:txBody>
      </p:sp>
      <p:cxnSp>
        <p:nvCxnSpPr>
          <p:cNvPr id="55" name="직선 연결선 54"/>
          <p:cNvCxnSpPr/>
          <p:nvPr/>
        </p:nvCxnSpPr>
        <p:spPr>
          <a:xfrm>
            <a:off x="2564214" y="2482738"/>
            <a:ext cx="105380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2851845" y="2828417"/>
            <a:ext cx="0" cy="222369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2733179" y="2709758"/>
            <a:ext cx="0" cy="1638102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2626122" y="2587216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3618012" y="2478869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>
            <a:off x="2623548" y="2594954"/>
            <a:ext cx="9944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>
            <a:off x="2740919" y="2712330"/>
            <a:ext cx="87709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2857014" y="2833576"/>
            <a:ext cx="761008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>
            <a:off x="2564210" y="5057266"/>
            <a:ext cx="29279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2559054" y="4350432"/>
            <a:ext cx="18057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2555187" y="3535251"/>
            <a:ext cx="6836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3610273" y="4144069"/>
            <a:ext cx="0" cy="84742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4"/>
          <p:cNvSpPr>
            <a:spLocks noChangeArrowheads="1"/>
          </p:cNvSpPr>
          <p:nvPr/>
        </p:nvSpPr>
        <p:spPr bwMode="auto">
          <a:xfrm>
            <a:off x="3065959" y="3159730"/>
            <a:ext cx="789384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전체적 日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매 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CHECK</a:t>
            </a:r>
          </a:p>
        </p:txBody>
      </p:sp>
      <p:sp>
        <p:nvSpPr>
          <p:cNvPr id="68" name="Rectangle 4"/>
          <p:cNvSpPr>
            <a:spLocks noChangeArrowheads="1"/>
          </p:cNvSpPr>
          <p:nvPr/>
        </p:nvSpPr>
        <p:spPr bwMode="auto">
          <a:xfrm>
            <a:off x="4145561" y="3548161"/>
            <a:ext cx="292796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3603824" y="4060217"/>
            <a:ext cx="29279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70" name="Rectangle 4"/>
          <p:cNvSpPr>
            <a:spLocks noChangeArrowheads="1"/>
          </p:cNvSpPr>
          <p:nvPr/>
        </p:nvSpPr>
        <p:spPr bwMode="auto">
          <a:xfrm>
            <a:off x="1238254" y="2423417"/>
            <a:ext cx="1320801" cy="63718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사전 사고 예방 활동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DRI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SHEET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시설물 출입 결재완료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위험작업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결제완료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1" name="Rectangle 4"/>
          <p:cNvSpPr>
            <a:spLocks noChangeArrowheads="1"/>
          </p:cNvSpPr>
          <p:nvPr/>
        </p:nvSpPr>
        <p:spPr bwMode="auto">
          <a:xfrm>
            <a:off x="1238254" y="3296639"/>
            <a:ext cx="1320801" cy="7661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안전보호구 착용상태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변전실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전기실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기계실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소화약재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방출정지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LOCK 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SEC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담당자 실행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각 소방대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비상연락 참고</a:t>
            </a:r>
          </a:p>
        </p:txBody>
      </p:sp>
      <p:sp>
        <p:nvSpPr>
          <p:cNvPr id="72" name="Rectangle 4"/>
          <p:cNvSpPr>
            <a:spLocks noChangeArrowheads="1"/>
          </p:cNvSpPr>
          <p:nvPr/>
        </p:nvSpPr>
        <p:spPr bwMode="auto">
          <a:xfrm>
            <a:off x="1238254" y="4167285"/>
            <a:ext cx="1320801" cy="58429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작업공구 및 공도 구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사다리 및 작업용 공 도구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청소도구 및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용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Rectangle 4"/>
          <p:cNvSpPr>
            <a:spLocks noChangeArrowheads="1"/>
          </p:cNvSpPr>
          <p:nvPr/>
        </p:nvSpPr>
        <p:spPr bwMode="auto">
          <a:xfrm>
            <a:off x="1238254" y="4990207"/>
            <a:ext cx="1320801" cy="58558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작업에 필요한 자재 확인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CABLE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작업에 사용 품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P-TOUCH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부착물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사용되는 계측기 동작상태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AutoShape 17"/>
          <p:cNvSpPr>
            <a:spLocks noChangeArrowheads="1"/>
          </p:cNvSpPr>
          <p:nvPr/>
        </p:nvSpPr>
        <p:spPr bwMode="auto">
          <a:xfrm>
            <a:off x="2961486" y="3432063"/>
            <a:ext cx="1320801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TBM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확인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Sign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5" name="직선 연결선 74"/>
          <p:cNvCxnSpPr/>
          <p:nvPr/>
        </p:nvCxnSpPr>
        <p:spPr>
          <a:xfrm flipV="1">
            <a:off x="4297765" y="3782912"/>
            <a:ext cx="234752" cy="258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17"/>
          <p:cNvSpPr>
            <a:spLocks noChangeArrowheads="1"/>
          </p:cNvSpPr>
          <p:nvPr/>
        </p:nvSpPr>
        <p:spPr bwMode="auto">
          <a:xfrm>
            <a:off x="4540256" y="3432063"/>
            <a:ext cx="1287264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 별 계획작업진행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 사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업체별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3056935" y="5005684"/>
            <a:ext cx="1111845" cy="23991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당일 작업취소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연기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8" name="직선 연결선 77"/>
          <p:cNvCxnSpPr/>
          <p:nvPr/>
        </p:nvCxnSpPr>
        <p:spPr>
          <a:xfrm>
            <a:off x="5186462" y="2477579"/>
            <a:ext cx="0" cy="93384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"/>
          <p:cNvSpPr>
            <a:spLocks noChangeArrowheads="1"/>
          </p:cNvSpPr>
          <p:nvPr/>
        </p:nvSpPr>
        <p:spPr bwMode="auto">
          <a:xfrm>
            <a:off x="4858841" y="3263093"/>
            <a:ext cx="292794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5199356" y="4033601"/>
            <a:ext cx="1227931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비상상황 발생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1" name="Rectangle 4"/>
          <p:cNvSpPr>
            <a:spLocks noChangeArrowheads="1"/>
          </p:cNvSpPr>
          <p:nvPr/>
        </p:nvSpPr>
        <p:spPr bwMode="auto">
          <a:xfrm>
            <a:off x="6073883" y="2816808"/>
            <a:ext cx="819051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현장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</a:p>
        </p:txBody>
      </p:sp>
      <p:cxnSp>
        <p:nvCxnSpPr>
          <p:cNvPr id="82" name="직선 연결선 81"/>
          <p:cNvCxnSpPr/>
          <p:nvPr/>
        </p:nvCxnSpPr>
        <p:spPr>
          <a:xfrm>
            <a:off x="5174858" y="2476289"/>
            <a:ext cx="87451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4"/>
          <p:cNvSpPr>
            <a:spLocks noChangeArrowheads="1"/>
          </p:cNvSpPr>
          <p:nvPr/>
        </p:nvSpPr>
        <p:spPr bwMode="auto">
          <a:xfrm>
            <a:off x="6066145" y="235892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정상적 종료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4" name="직선 연결선 83"/>
          <p:cNvCxnSpPr/>
          <p:nvPr/>
        </p:nvCxnSpPr>
        <p:spPr>
          <a:xfrm>
            <a:off x="7029648" y="2362782"/>
            <a:ext cx="0" cy="21063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6805225" y="4478126"/>
            <a:ext cx="37276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4"/>
          <p:cNvSpPr>
            <a:spLocks noChangeArrowheads="1"/>
          </p:cNvSpPr>
          <p:nvPr/>
        </p:nvSpPr>
        <p:spPr bwMode="auto">
          <a:xfrm>
            <a:off x="5436692" y="4347864"/>
            <a:ext cx="1447206" cy="238621"/>
          </a:xfrm>
          <a:prstGeom prst="rect">
            <a:avLst/>
          </a:prstGeom>
          <a:solidFill>
            <a:srgbClr val="CCFF33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감전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,CHEMICAL</a:t>
            </a:r>
          </a:p>
        </p:txBody>
      </p:sp>
      <p:cxnSp>
        <p:nvCxnSpPr>
          <p:cNvPr id="87" name="직선 연결선 86"/>
          <p:cNvCxnSpPr/>
          <p:nvPr/>
        </p:nvCxnSpPr>
        <p:spPr>
          <a:xfrm>
            <a:off x="5178724" y="4141477"/>
            <a:ext cx="0" cy="120084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연결선 87"/>
          <p:cNvCxnSpPr/>
          <p:nvPr/>
        </p:nvCxnSpPr>
        <p:spPr>
          <a:xfrm flipV="1">
            <a:off x="5186468" y="4465239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 flipV="1">
            <a:off x="5186468" y="4889588"/>
            <a:ext cx="23475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 flipV="1">
            <a:off x="5178729" y="5334593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6073883" y="327213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작업지역 퇴실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2" name="직선 연결선 91"/>
          <p:cNvCxnSpPr/>
          <p:nvPr/>
        </p:nvCxnSpPr>
        <p:spPr>
          <a:xfrm>
            <a:off x="6473726" y="2600126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6473726" y="3060601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4918177" y="2193822"/>
            <a:ext cx="1083469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안전담당자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주관 작업진행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5" name="직선 연결선 94"/>
          <p:cNvCxnSpPr/>
          <p:nvPr/>
        </p:nvCxnSpPr>
        <p:spPr>
          <a:xfrm flipV="1">
            <a:off x="5842992" y="3777742"/>
            <a:ext cx="23346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4"/>
          <p:cNvSpPr>
            <a:spLocks noChangeArrowheads="1"/>
          </p:cNvSpPr>
          <p:nvPr/>
        </p:nvSpPr>
        <p:spPr bwMode="auto">
          <a:xfrm>
            <a:off x="6073883" y="3646186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완료 결과 통보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7" name="Rectangle 4"/>
          <p:cNvSpPr>
            <a:spLocks noChangeArrowheads="1"/>
          </p:cNvSpPr>
          <p:nvPr/>
        </p:nvSpPr>
        <p:spPr bwMode="auto">
          <a:xfrm>
            <a:off x="4894959" y="4060217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98" name="Rectangle 4"/>
          <p:cNvSpPr>
            <a:spLocks noChangeArrowheads="1"/>
          </p:cNvSpPr>
          <p:nvPr/>
        </p:nvSpPr>
        <p:spPr bwMode="auto">
          <a:xfrm>
            <a:off x="5706273" y="3541700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99" name="Rectangle 4"/>
          <p:cNvSpPr>
            <a:spLocks noChangeArrowheads="1"/>
          </p:cNvSpPr>
          <p:nvPr/>
        </p:nvSpPr>
        <p:spPr bwMode="auto">
          <a:xfrm>
            <a:off x="7268924" y="5418423"/>
            <a:ext cx="1589088" cy="469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최초발견자 → 최초 소방대</a:t>
            </a:r>
            <a:r>
              <a:rPr lang="en-US" altLang="ko-KR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/ ERT</a:t>
            </a:r>
          </a:p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→ 그 후 전자 담당자</a:t>
            </a:r>
            <a:endParaRPr lang="en-US" altLang="ko-KR" sz="65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</p:txBody>
      </p:sp>
      <p:sp>
        <p:nvSpPr>
          <p:cNvPr id="100" name="Rectangle 4"/>
          <p:cNvSpPr>
            <a:spLocks noChangeArrowheads="1"/>
          </p:cNvSpPr>
          <p:nvPr/>
        </p:nvSpPr>
        <p:spPr bwMode="auto">
          <a:xfrm>
            <a:off x="2508755" y="2245416"/>
            <a:ext cx="1229221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동일 </a:t>
            </a:r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반복됨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1" name="Rectangle 4"/>
          <p:cNvSpPr>
            <a:spLocks noChangeArrowheads="1"/>
          </p:cNvSpPr>
          <p:nvPr/>
        </p:nvSpPr>
        <p:spPr bwMode="auto">
          <a:xfrm>
            <a:off x="7464329" y="4026982"/>
            <a:ext cx="1213742" cy="1449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/>
          <a:p>
            <a:pPr lvl="0" algn="ctr">
              <a:defRPr/>
            </a:pPr>
            <a:r>
              <a:rPr lang="en-US" altLang="ko-KR" sz="650" b="1" dirty="0">
                <a:latin typeface="+mn-ea"/>
              </a:rPr>
              <a:t>[</a:t>
            </a:r>
            <a:r>
              <a:rPr lang="ko-KR" altLang="en-US" sz="650" b="1" dirty="0">
                <a:latin typeface="+mn-ea"/>
              </a:rPr>
              <a:t>해당사업장 전자담당자</a:t>
            </a:r>
            <a:r>
              <a:rPr lang="en-US" altLang="ko-KR" sz="650" b="1" dirty="0">
                <a:latin typeface="+mn-ea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최재진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010-9310-0254 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이지윤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010-9422-4734</a:t>
            </a:r>
          </a:p>
          <a:p>
            <a:pPr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조재민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010-5874-1065</a:t>
            </a:r>
          </a:p>
          <a:p>
            <a:pPr lvl="0" algn="ctr">
              <a:defRPr/>
            </a:pP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en-US" altLang="ko-KR" sz="650" b="1" dirty="0">
                <a:latin typeface="맑은 고딕" panose="020B0503020000020004" pitchFamily="50" charset="-127"/>
              </a:rPr>
              <a:t>[</a:t>
            </a:r>
            <a:r>
              <a:rPr lang="ko-KR" altLang="en-US" sz="650" b="1" dirty="0">
                <a:latin typeface="맑은 고딕" panose="020B0503020000020004" pitchFamily="50" charset="-127"/>
              </a:rPr>
              <a:t>시공사</a:t>
            </a:r>
            <a:r>
              <a:rPr lang="en-US" altLang="ko-KR" sz="650" b="1" dirty="0">
                <a:latin typeface="맑은 고딕" panose="020B0503020000020004" pitchFamily="50" charset="-127"/>
              </a:rPr>
              <a:t>(</a:t>
            </a:r>
            <a:r>
              <a:rPr lang="ko-KR" altLang="en-US" sz="650" b="1" dirty="0" err="1">
                <a:latin typeface="맑은 고딕" panose="020B0503020000020004" pitchFamily="50" charset="-127"/>
              </a:rPr>
              <a:t>직발사</a:t>
            </a:r>
            <a:r>
              <a:rPr lang="en-US" altLang="ko-KR" sz="650" b="1" dirty="0">
                <a:latin typeface="맑은 고딕" panose="020B0503020000020004" pitchFamily="50" charset="-127"/>
              </a:rPr>
              <a:t>)</a:t>
            </a:r>
            <a:r>
              <a:rPr lang="ko-KR" altLang="en-US" sz="650" b="1" dirty="0">
                <a:latin typeface="맑은 고딕" panose="020B0503020000020004" pitchFamily="50" charset="-127"/>
              </a:rPr>
              <a:t>담당자</a:t>
            </a:r>
            <a:r>
              <a:rPr lang="en-US" altLang="ko-KR" sz="650" b="1" dirty="0">
                <a:latin typeface="맑은 고딕" panose="020B0503020000020004" pitchFamily="50" charset="-127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김경환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010-8850-4998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송재식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010-9883-8842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송재식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010-3952-3912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조정호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010-4883-9124</a:t>
            </a:r>
          </a:p>
        </p:txBody>
      </p:sp>
      <p:cxnSp>
        <p:nvCxnSpPr>
          <p:cNvPr id="102" name="직선 연결선 101"/>
          <p:cNvCxnSpPr/>
          <p:nvPr/>
        </p:nvCxnSpPr>
        <p:spPr>
          <a:xfrm flipV="1">
            <a:off x="7029654" y="2362782"/>
            <a:ext cx="4217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6756207" y="4893456"/>
            <a:ext cx="277317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/>
          <p:nvPr/>
        </p:nvCxnSpPr>
        <p:spPr>
          <a:xfrm>
            <a:off x="7286858" y="3263093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/>
          <p:cNvCxnSpPr/>
          <p:nvPr/>
        </p:nvCxnSpPr>
        <p:spPr>
          <a:xfrm>
            <a:off x="7210228" y="4893456"/>
            <a:ext cx="68362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>
            <a:cxnSpLocks/>
          </p:cNvCxnSpPr>
          <p:nvPr/>
        </p:nvCxnSpPr>
        <p:spPr>
          <a:xfrm flipH="1">
            <a:off x="7272140" y="3264395"/>
            <a:ext cx="11603" cy="1634232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그룹 17"/>
          <p:cNvGrpSpPr>
            <a:grpSpLocks/>
          </p:cNvGrpSpPr>
          <p:nvPr/>
        </p:nvGrpSpPr>
        <p:grpSpPr bwMode="auto">
          <a:xfrm>
            <a:off x="7029657" y="4827676"/>
            <a:ext cx="180579" cy="535285"/>
            <a:chOff x="7508444" y="5027934"/>
            <a:chExt cx="223316" cy="659003"/>
          </a:xfrm>
        </p:grpSpPr>
        <p:cxnSp>
          <p:nvCxnSpPr>
            <p:cNvPr id="110" name="직선 연결선 109"/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원호 110"/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2" name="원호 111"/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13" name="Rectangle 4"/>
          <p:cNvSpPr>
            <a:spLocks noChangeArrowheads="1"/>
          </p:cNvSpPr>
          <p:nvPr/>
        </p:nvSpPr>
        <p:spPr bwMode="auto">
          <a:xfrm>
            <a:off x="5436692" y="4769630"/>
            <a:ext cx="1447206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품질</a:t>
            </a:r>
            <a:r>
              <a:rPr lang="en-US" altLang="ko-KR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전력 비상조치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14" name="직선 연결선 113"/>
          <p:cNvCxnSpPr/>
          <p:nvPr/>
        </p:nvCxnSpPr>
        <p:spPr>
          <a:xfrm>
            <a:off x="7266981" y="4594212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연결선 114"/>
          <p:cNvCxnSpPr/>
          <p:nvPr/>
        </p:nvCxnSpPr>
        <p:spPr>
          <a:xfrm>
            <a:off x="7359859" y="4476837"/>
            <a:ext cx="915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그룹 98"/>
          <p:cNvGrpSpPr>
            <a:grpSpLocks/>
          </p:cNvGrpSpPr>
          <p:nvPr/>
        </p:nvGrpSpPr>
        <p:grpSpPr bwMode="auto">
          <a:xfrm>
            <a:off x="7177990" y="4416224"/>
            <a:ext cx="181868" cy="535286"/>
            <a:chOff x="7508444" y="5027934"/>
            <a:chExt cx="223316" cy="659003"/>
          </a:xfrm>
        </p:grpSpPr>
        <p:cxnSp>
          <p:nvCxnSpPr>
            <p:cNvPr id="117" name="직선 연결선 116"/>
            <p:cNvCxnSpPr/>
            <p:nvPr/>
          </p:nvCxnSpPr>
          <p:spPr>
            <a:xfrm>
              <a:off x="7627229" y="5686937"/>
              <a:ext cx="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원호 117"/>
            <p:cNvSpPr/>
            <p:nvPr/>
          </p:nvSpPr>
          <p:spPr>
            <a:xfrm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9" name="원호 118"/>
            <p:cNvSpPr/>
            <p:nvPr/>
          </p:nvSpPr>
          <p:spPr>
            <a:xfrm rot="10800000" flipV="1"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7189588" y="221832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332762" y="431174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283742" y="3103142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337919" y="4636789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308052" y="3658430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cxnSp>
        <p:nvCxnSpPr>
          <p:cNvPr id="125" name="직선 연결선 124"/>
          <p:cNvCxnSpPr/>
          <p:nvPr/>
        </p:nvCxnSpPr>
        <p:spPr>
          <a:xfrm>
            <a:off x="6751052" y="5362959"/>
            <a:ext cx="372766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4"/>
          <p:cNvSpPr>
            <a:spLocks noChangeArrowheads="1"/>
          </p:cNvSpPr>
          <p:nvPr/>
        </p:nvSpPr>
        <p:spPr bwMode="auto">
          <a:xfrm>
            <a:off x="5436692" y="5224958"/>
            <a:ext cx="1447206" cy="2399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defRPr/>
            </a:pP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환경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사고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병원후송</a:t>
            </a:r>
            <a:endParaRPr lang="en-US" altLang="ko-KR" sz="650" dirty="0">
              <a:solidFill>
                <a:srgbClr val="9BBB59">
                  <a:lumMod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27" name="직선 연결선 126"/>
          <p:cNvCxnSpPr>
            <a:cxnSpLocks/>
          </p:cNvCxnSpPr>
          <p:nvPr/>
        </p:nvCxnSpPr>
        <p:spPr>
          <a:xfrm>
            <a:off x="7126388" y="2803921"/>
            <a:ext cx="0" cy="2561624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>
            <a:cxnSpLocks/>
          </p:cNvCxnSpPr>
          <p:nvPr/>
        </p:nvCxnSpPr>
        <p:spPr>
          <a:xfrm flipV="1">
            <a:off x="7131985" y="2803921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7183164" y="2644489"/>
            <a:ext cx="109004" cy="13125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cxnSp>
        <p:nvCxnSpPr>
          <p:cNvPr id="130" name="직선 연결선 129"/>
          <p:cNvCxnSpPr>
            <a:cxnSpLocks/>
          </p:cNvCxnSpPr>
          <p:nvPr/>
        </p:nvCxnSpPr>
        <p:spPr>
          <a:xfrm flipV="1">
            <a:off x="7321155" y="3612997"/>
            <a:ext cx="121012" cy="285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직사각형 130"/>
          <p:cNvSpPr/>
          <p:nvPr/>
        </p:nvSpPr>
        <p:spPr>
          <a:xfrm>
            <a:off x="5158966" y="3040802"/>
            <a:ext cx="547307" cy="1811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007" tIns="41503" rIns="83007" bIns="41503" rtlCol="0" anchor="ctr"/>
          <a:lstStyle/>
          <a:p>
            <a:pPr algn="ctr"/>
            <a:r>
              <a:rPr lang="ko-KR" altLang="en-US" sz="650" b="1" dirty="0">
                <a:solidFill>
                  <a:prstClr val="black"/>
                </a:solidFill>
              </a:rPr>
              <a:t>인원통제</a:t>
            </a:r>
            <a:endParaRPr lang="en-US" altLang="ko-KR" sz="650" b="1" dirty="0">
              <a:solidFill>
                <a:prstClr val="black"/>
              </a:solidFill>
            </a:endParaRPr>
          </a:p>
        </p:txBody>
      </p:sp>
      <p:cxnSp>
        <p:nvCxnSpPr>
          <p:cNvPr id="132" name="직선 연결선 131"/>
          <p:cNvCxnSpPr/>
          <p:nvPr/>
        </p:nvCxnSpPr>
        <p:spPr>
          <a:xfrm>
            <a:off x="928688" y="5924865"/>
            <a:ext cx="804862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7337919" y="487439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③</a:t>
            </a:r>
          </a:p>
        </p:txBody>
      </p:sp>
      <p:cxnSp>
        <p:nvCxnSpPr>
          <p:cNvPr id="135" name="직선 연결선 134"/>
          <p:cNvCxnSpPr/>
          <p:nvPr/>
        </p:nvCxnSpPr>
        <p:spPr>
          <a:xfrm flipV="1">
            <a:off x="7132843" y="5052108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99"/>
          <p:cNvSpPr txBox="1">
            <a:spLocks noChangeArrowheads="1"/>
          </p:cNvSpPr>
          <p:nvPr/>
        </p:nvSpPr>
        <p:spPr bwMode="auto">
          <a:xfrm>
            <a:off x="937716" y="674131"/>
            <a:ext cx="716820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71475" indent="-371475" defTabSz="619125"/>
            <a:r>
              <a:rPr kumimoji="1"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DRI Check Sheet (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비상대응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Process – 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인적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환경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1625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04" name="Text Box 99"/>
          <p:cNvSpPr txBox="1">
            <a:spLocks noChangeArrowheads="1"/>
          </p:cNvSpPr>
          <p:nvPr/>
        </p:nvSpPr>
        <p:spPr bwMode="auto">
          <a:xfrm>
            <a:off x="1294929" y="965259"/>
            <a:ext cx="1726755" cy="217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71475" indent="-371475" defTabSz="619125"/>
            <a:r>
              <a:rPr lang="en-US" altLang="ko-KR" sz="813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813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1C77570-930E-41BD-A77D-5FC323FED7A7}"/>
              </a:ext>
            </a:extLst>
          </p:cNvPr>
          <p:cNvSpPr txBox="1"/>
          <p:nvPr/>
        </p:nvSpPr>
        <p:spPr>
          <a:xfrm>
            <a:off x="5207098" y="4175025"/>
            <a:ext cx="1885757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FF0000"/>
                </a:solidFill>
              </a:rPr>
              <a:t>☆ 모든 사고 발생시 전자 소방대에 즉시 신고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DF5F9A1-FB15-4CDC-9F1B-F9AB59B24457}"/>
              </a:ext>
            </a:extLst>
          </p:cNvPr>
          <p:cNvSpPr txBox="1"/>
          <p:nvPr/>
        </p:nvSpPr>
        <p:spPr>
          <a:xfrm>
            <a:off x="5004464" y="4574770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Leak </a:t>
            </a:r>
            <a:r>
              <a:rPr lang="ko-KR" altLang="en-US" sz="650" b="1" u="sng" dirty="0">
                <a:solidFill>
                  <a:srgbClr val="3333FF"/>
                </a:solidFill>
              </a:rPr>
              <a:t>발생시 임의 판단</a:t>
            </a:r>
            <a:r>
              <a:rPr lang="en-US" altLang="ko-KR" sz="650" b="1" u="sng" dirty="0">
                <a:solidFill>
                  <a:srgbClr val="3333FF"/>
                </a:solidFill>
              </a:rPr>
              <a:t>/</a:t>
            </a:r>
            <a:r>
              <a:rPr lang="ko-KR" altLang="en-US" sz="650" b="1" u="sng" dirty="0">
                <a:solidFill>
                  <a:srgbClr val="3333FF"/>
                </a:solidFill>
              </a:rPr>
              <a:t>조치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절대 금지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CB0B8EC-74D9-4DDE-BE2A-2414D3D9DE83}"/>
              </a:ext>
            </a:extLst>
          </p:cNvPr>
          <p:cNvSpPr txBox="1"/>
          <p:nvPr/>
        </p:nvSpPr>
        <p:spPr>
          <a:xfrm>
            <a:off x="4977166" y="5462492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인적사고 발생시 소방대 즉시 보고</a:t>
            </a:r>
          </a:p>
        </p:txBody>
      </p:sp>
      <p:grpSp>
        <p:nvGrpSpPr>
          <p:cNvPr id="139" name="그룹 17">
            <a:extLst>
              <a:ext uri="{FF2B5EF4-FFF2-40B4-BE49-F238E27FC236}">
                <a16:creationId xmlns:a16="http://schemas.microsoft.com/office/drawing/2014/main" id="{96755DD4-1C53-43E9-B6FD-A215A5BD8C62}"/>
              </a:ext>
            </a:extLst>
          </p:cNvPr>
          <p:cNvGrpSpPr>
            <a:grpSpLocks/>
          </p:cNvGrpSpPr>
          <p:nvPr/>
        </p:nvGrpSpPr>
        <p:grpSpPr bwMode="auto">
          <a:xfrm>
            <a:off x="7152184" y="3542056"/>
            <a:ext cx="180579" cy="535285"/>
            <a:chOff x="7508444" y="5027934"/>
            <a:chExt cx="223316" cy="659003"/>
          </a:xfrm>
        </p:grpSpPr>
        <p:cxnSp>
          <p:nvCxnSpPr>
            <p:cNvPr id="140" name="직선 연결선 139">
              <a:extLst>
                <a:ext uri="{FF2B5EF4-FFF2-40B4-BE49-F238E27FC236}">
                  <a16:creationId xmlns:a16="http://schemas.microsoft.com/office/drawing/2014/main" id="{DF8ECE6F-7317-416F-A3D9-AA7C4D6B8E26}"/>
                </a:ext>
              </a:extLst>
            </p:cNvPr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원호 140">
              <a:extLst>
                <a:ext uri="{FF2B5EF4-FFF2-40B4-BE49-F238E27FC236}">
                  <a16:creationId xmlns:a16="http://schemas.microsoft.com/office/drawing/2014/main" id="{5E4CA396-2609-4390-A934-8B6C9D2EAD4D}"/>
                </a:ext>
              </a:extLst>
            </p:cNvPr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42" name="원호 141">
              <a:extLst>
                <a:ext uri="{FF2B5EF4-FFF2-40B4-BE49-F238E27FC236}">
                  <a16:creationId xmlns:a16="http://schemas.microsoft.com/office/drawing/2014/main" id="{92592025-1979-487A-A6A6-A5F0737D168E}"/>
                </a:ext>
              </a:extLst>
            </p:cNvPr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43" name="직선 연결선 142">
            <a:extLst>
              <a:ext uri="{FF2B5EF4-FFF2-40B4-BE49-F238E27FC236}">
                <a16:creationId xmlns:a16="http://schemas.microsoft.com/office/drawing/2014/main" id="{0112C32D-A776-4A25-8964-50F0593D1115}"/>
              </a:ext>
            </a:extLst>
          </p:cNvPr>
          <p:cNvCxnSpPr>
            <a:cxnSpLocks/>
            <a:stCxn id="142" idx="2"/>
          </p:cNvCxnSpPr>
          <p:nvPr/>
        </p:nvCxnSpPr>
        <p:spPr>
          <a:xfrm flipH="1" flipV="1">
            <a:off x="7126185" y="3610473"/>
            <a:ext cx="25998" cy="252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모서리가 둥근 직사각형 21">
            <a:extLst>
              <a:ext uri="{FF2B5EF4-FFF2-40B4-BE49-F238E27FC236}">
                <a16:creationId xmlns:a16="http://schemas.microsoft.com/office/drawing/2014/main" id="{4FB23167-63FC-4801-87CE-4917D693083D}"/>
              </a:ext>
            </a:extLst>
          </p:cNvPr>
          <p:cNvSpPr/>
          <p:nvPr/>
        </p:nvSpPr>
        <p:spPr>
          <a:xfrm>
            <a:off x="8772861" y="2311198"/>
            <a:ext cx="1047365" cy="291375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* </a:t>
            </a:r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순서준수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해당 사업장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ERT</a:t>
            </a: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CCR</a:t>
            </a: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전자담당자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시공사담당자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연락처표기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3095351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14365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68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68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53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682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작업장소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H1 13L 1F</a:t>
                      </a: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(M~P/8~13)</a:t>
                      </a:r>
                      <a:endParaRPr lang="en-US" altLang="ko-KR" sz="7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내 통제 </a:t>
                      </a:r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동선확보 및 작업구역 설정하여 위험요소 방지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68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7B7B7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68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작업계획 미수립으로 안전대책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누락 및 작업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차질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필수서류 미비로 인한 작업 지연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 점검 누락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시공계획 등 작업계획 수립 및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 교육 전파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사내입문 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SETTI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내방등록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IWP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시설물 출입 등록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관련 필수 서류 준비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SOP(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), -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Check sheet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화기 작업 승인서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작업계획서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건설기계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중량물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비계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기타 작업에 맞는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"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환경안전가이드 체크 시트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      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보호구 착용기준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6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85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024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49E375E-95FF-6F9A-73AA-6C0808ACE3E5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비닐페인트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(M~P/8~13)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41F4B56-C61F-4F03-A838-D6E9F34115C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46088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9"/>
          <a:ext cx="9905998" cy="451082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5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2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5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상태 불량으로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2-7.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개인질병으로 인한 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전달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2-5-2.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위험관리 대책 공유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주의사항 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 마크를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확인케이블 피복 상태를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2-7-1.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유소견자 약물복용 여부 확인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수시로 건강상태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7B7B7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5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83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2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BF6498FD-D48F-B0AE-7675-04D34BE6CEAB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BD041EA-338A-7AF6-003C-78CD0F54F56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비닐페인트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(M~P/8~13)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611012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B32B5-016D-1C8F-8E0A-D587EBB80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B805DBEE-8729-DC04-C191-3D7AAF572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204C2A74-B03A-4D58-735F-6D06513A7516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9"/>
          <a:ext cx="9905998" cy="451082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5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2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5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2-8.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미세먼지로 인한 호흡기 및 심혈 관계질환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2-9.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동절기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하절기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뇌심혈관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한랭질환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발병 위험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2-10.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배치전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특수검진 미실시로 직업성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질병이 발생할 위험을 확인하지 못한 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직업병 유발 물리적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화학적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유해인자에 노출되어 직업성 질병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2-8-1.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옥외작업 시 또는 옥외에서 이동 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급 방진마스크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(KF94)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 마스크 착용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2-9-1.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체감온도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기온에 따른 휴식시간 준수 등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개인건강관리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상호간 컨디션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밀착관리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2-10-1.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배치전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실시 및 특수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검진인증스티커를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안전모에 부착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대상 유해인자 물질 노출지역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출입 가능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인증 스티커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미부착자 해당 구간 출입 불가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7B7B7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5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83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2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B768122C-D120-5F3C-687E-0F4BB0EFDA2B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BE49F26-8B15-DBDB-54C1-2339E5C668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93CC9815-376E-37DA-7E92-5A08EFDEB00B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4264CF1-99D9-57B6-A93F-61D6DDE68161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126ADEA-F5E3-4B3B-D55C-A1FE1B97B16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비닐페인트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(M~P/8~13)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84381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89365-84A6-D9EB-5A5E-F035876D7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FBE20248-B5DA-A5A2-FF28-D9D344D30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65C0BDA-43BA-C035-E9F8-2DA704CA73B3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49985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70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1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70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이동통로 및 작업구간 충돌 등 기타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알람 및 기타 장비접촉으로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2-14.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화재감기지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오작동 예방활동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이동통로 및 작업구간 충돌 위험 구간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보양 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비산 먼지 및 화기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장비 근접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EMO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스위치 위치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보양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구간 구획 설정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통제원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배치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화재감지기 주변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전 화재감지기 간섭사항 확인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배풍기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배기위치는 화재감지기가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없는 구역으로 배기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7B7B7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120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987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3F8401D6-75A7-71FD-1111-0ED2481814B1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1A001231-C0CC-7C4A-C807-95DD56E35C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C9B5A4C2-5463-0E49-3D27-CDBDA19C2280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A86928D-7319-4217-3383-67FB126359A6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109541E-09AD-9EA2-8D24-AB137074BA8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비닐페인트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(M~P/8~13)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63829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49985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70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1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70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2-15.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집수정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오픈 후 단차로 인한 전도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폭염작업 체감온도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31℃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이상이 되는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작업장소에서의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시간 이상 작업 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열사병 등 건강장해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만성질환 등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민감군이 폭염작업을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수행하는 경우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발생 위험도 증가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2-15-1.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집수정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오픈 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계단식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설치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2-16-1.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폭염작업 전에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민감군을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선정하고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예방교육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건강상담을 실시하고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열순응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조치 등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적정 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중 주기적으로 순회하여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근로자의 건강상태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자각증상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를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확인하고 필요한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2-16-4. 31℃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이상의 폭염작업 시 휴식시간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추가 배정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폭염작업 시간 단축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7B7B7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120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987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358899CB-ED2E-3B79-A706-EBF96DD9F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560" y="4941168"/>
            <a:ext cx="1886160" cy="6873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C0257D4-6A88-2E31-118B-E1ED9C113CB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DB362903-5E13-4A05-B7F0-BA6614075825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비닐페인트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(M~P/8~13)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478844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8"/>
          <a:ext cx="9905998" cy="4513964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2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12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2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화물차 적재함 높이 이상 자재 적재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낙하 위험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미 설정으로 인한 협착위험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적재중량 초과로 인한 붕괴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시 날카로운 수공구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전동공구 사용으로 인한 베임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찔림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중 전동공구 사용 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안구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라쳇바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사용하여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점 고정 후 그물망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구획설정 후 인원통제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차량 제원 확인 및 적재중량 기준 준수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수공구 및 전동공구 사용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4-1-2.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전동드릴 사용 시 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공구날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교체 시 전원 차단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7B7B7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452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79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BED2CAA7-10A3-F678-9B64-EAA500426C3C}"/>
              </a:ext>
            </a:extLst>
          </p:cNvPr>
          <p:cNvSpPr txBox="1"/>
          <p:nvPr/>
        </p:nvSpPr>
        <p:spPr>
          <a:xfrm>
            <a:off x="-15552" y="692696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98A34782-DEC8-F7F4-7E79-FFBB4948FD1F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비닐페인트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(M~P/8~13)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12376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14539-0C94-0365-2B74-06715F6FB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ABF95AE7-A42E-5D73-B655-99ACE2413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A094744-BC27-CA7F-2A30-E9F8072DAEE4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8"/>
          <a:ext cx="9905998" cy="4513964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2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12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2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거친면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나사못에 의해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손가락 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비산먼지 발생에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컷터칼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헤라등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사용으로 인한 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망치 등 사용 시 손가락 찍힘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청소 전용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붓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주걱 등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필요시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배풍기설치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바닥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바탕면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작업간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비산먼지최소화방안으로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그라인더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전용커버탈거후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집진호스 체결가능용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제작커버설치하여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날접촉방지 및 비산먼지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즉시흡입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※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 작업구간 상시비치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7B7B7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452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79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419ABC6F-CC22-0C9C-5629-D80D4151BFBF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2ED35330-40C7-8213-6FB3-ACA6BEF36E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1A0CF3C5-9863-B643-EEAE-459E1EECEC92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DBA3D0E9-A6C5-08D5-01B7-723DB59791BD}"/>
              </a:ext>
            </a:extLst>
          </p:cNvPr>
          <p:cNvSpPr txBox="1"/>
          <p:nvPr/>
        </p:nvSpPr>
        <p:spPr>
          <a:xfrm>
            <a:off x="-15552" y="692696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956CE96-F998-9D81-3029-D689AE870FDF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비닐페인트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(M~P/8~13)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1956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D7EDC-35B7-FD7C-226B-427A8138E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1CC32F1-1B8D-FA23-973D-BBAB65451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3FBC8A9B-09EF-7994-B7EF-90FA85764E08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4763BC69-E979-0929-7F8A-48B4F29C93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616F9776-EA11-356B-C026-ADD5EE68F152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82B56EF1-195B-A9CF-2144-BA17C02DF0B1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08551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39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8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392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끼여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제거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구획설정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시 작업 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7B7B7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417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103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DD2B0C0-E394-92AC-F230-6D4005095DFB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0D40962-A04A-4CB6-FCAE-612376FAC272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비닐페인트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(M~P/8~13)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666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8"/>
          <a:ext cx="9905998" cy="4513964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2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12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2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화물차 적재함 높이 이상 자재 적재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낙하 위험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미 설정으로 인한 협착위험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적재중량 초과로 인한 붕괴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시 날카로운 수공구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전동공구 사용으로 인한 베임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찔림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중 전동공구 사용 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안구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라쳇바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사용하여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점 고정 후 그물망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구획설정 후 인원통제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차량 제원 확인 및 적재중량 기준 준수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수공구 및 전동공구 사용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4-1-2.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전동드릴 사용 시 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공구날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교체 시 전원 차단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452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79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BED2CAA7-10A3-F678-9B64-EAA500426C3C}"/>
              </a:ext>
            </a:extLst>
          </p:cNvPr>
          <p:cNvSpPr txBox="1"/>
          <p:nvPr/>
        </p:nvSpPr>
        <p:spPr>
          <a:xfrm>
            <a:off x="-15552" y="692696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98A34782-DEC8-F7F4-7E79-FFBB4948FD1F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587241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8686A-1E22-351D-275C-B0BBADA70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60C75766-C0E4-815F-2D46-C50544B1B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BE1EB656-7BF8-340D-8F9C-18F3EAF7EA65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A91B0307-8583-C55B-92FE-5EBB4900C4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E8D72FB2-CD36-933F-1E2D-CB713DDD81EC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3C355C3A-250D-1ACA-B56E-BF383F8FA9E7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08551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39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8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392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유기화합물 유증기로 인한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7B7B7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417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103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E30E8D9-37CB-F6FA-C580-18FF05059309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6B377DE5-87F7-EB1A-1927-A575B9E0A114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비닐페인트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(M~P/8~13)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7305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2BB8C-6781-5D9C-5040-E85109819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68019E2E-BC7B-CB6D-A617-15863B00E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052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E92FE907-419C-1323-A01C-A4A75F8398E1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D2926B99-A8D6-A34B-EF6C-379E7A8FE3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9D9BA1B4-2F87-405D-F5F8-7089F25F6FA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9900FC4C-5714-A762-B2BF-1268D266C0C6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33608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470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70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3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4708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유해화학 물질 사용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접촉에 의한 질병 발생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끼여 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에폭시  뚜껑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엣지부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로우팹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승하강시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추락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필요 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제거 및 구획 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믹서기 사용 시 손잡이 양손 파지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 접촉 금지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발생시 작업구간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안전계단사용 하여 추락 방지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7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7B7B7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70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727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515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8226A8B-4D32-2564-50C8-114D28F89AD8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D2DDB474-FAE5-61B1-7BCA-761C879101D8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비닐페인트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(M~P/8~13)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07940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8B6B5-FC28-4F28-D352-D1A2C37AC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A5D0FD2-0061-B867-89DC-49B2BF35B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052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F69E8793-0F17-C824-5A1C-86536425F4F3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A28E4368-4AC2-0D80-E956-3F258E4A53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3FFE0969-6C2B-136A-CAC4-F8F658466E1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E9A461E0-1D66-8247-FE17-143445740004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19300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686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5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686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계획 외 작업 또는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변경점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시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재작업 등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임의작업으로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구간 작업 또는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소음으로 인한 청력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 미흡으로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 전달 시 작동으로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파단으로 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10-7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움직임으로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작업중단 후 관리자와 협의하여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수시위험성 평가 후 작업 실시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또는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소음 발생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전선거치대를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사용하여 지면에서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2M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이격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전동공구는 전원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배터리 분리 후 전달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구획 설정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통제원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배치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용접부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이음부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등 파손유무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10-6-2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사용필증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실명제 부착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지주부재의 하단에는 미끄럼방지 장치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사다리 답단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작업발판에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미끄럼방지 테이프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7B7B7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591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90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59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1528D49-6D05-EB4C-5A83-7DA1132D8E14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5756F003-B169-86B8-DCED-A17DE2C44749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비닐페인트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(M~P/8~13)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996356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1FCA8-553E-D7C2-1F42-D52ADF8D9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EE856B3F-5180-C163-8DB9-040392CCE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052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F812F539-3DDD-634E-43CB-926CA316692D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324A513A-4933-3CCC-97D5-BCF47A1B0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B53404-6326-28BF-0143-6E806EE8614C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0C6A6B12-D94C-356C-E246-7A022B472F08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19300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686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5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686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접힘으로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10-9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10-10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10-11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비계 상부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사용시 전도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10-8-1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접히거나 벌어지지 않도록 보조 부재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6mm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와이어로프 사용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고정장치 체결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10-9-1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양끝단부에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10cm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이격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인식대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낙상경보기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끝단부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작업금지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10-9-2 1m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 단독작업 가능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지주색상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녹색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1~1.2m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높이는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노랑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사용금지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빨강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※ 1.2m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 필요 시 사전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협의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10-10-1 1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인초과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경사로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계단 사용금지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사용시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합판이용하여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바닥 수평 유지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구간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구조물에 안전고리 체결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7B7B7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591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90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59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BFB38C1-8BBB-C7A5-C14B-A64E911AD281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AC5F84F1-2A9C-8ECE-376E-FFF2C91FF70D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비닐페인트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(M~P/8~13)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728216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E1A2C-B9B2-BBCD-79EB-DA5B40149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E15F0A8-CC6F-A23E-4512-9900BC823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A8CAC4BC-20D7-048D-443E-7AC09376DD96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EA301F65-DAC5-1144-216D-5DB847290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1F4BB7C3-61FE-0229-B7C4-86414BEDA4B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4D7F8241-36CA-CE3B-CD25-1A003A7EB110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04369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02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4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024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마무리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정리정돈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 잔여물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공도구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미정리로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인한 전도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적재 시 자재와 고임목 사이에 손가락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끼임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12-3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구획설정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미흡으로 인한 충돌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작업현장 자재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방치로 인한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안전 사고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임의 폐기로 인한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환경사고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배출 시 밀봉 불량으로 신체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접촉에 따른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건강 상태 악화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부상위험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작업인원 보안위반 사고 발생위험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운반작업 완료 후 정리정돈 및 청소 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고임목 설치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양끝단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10cm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눈관리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손잡이 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12-3-1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구획 설정 하여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작업장 자재 정리정돈 실시 수공구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배터리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탈착후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처리 절차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자원순환센터 폐기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밀봉 상태 확인 및 화학물질별 폐기기준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건강 여부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출문전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보안상태 점검 확인 후 인원 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보안용지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/USB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도면 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메모지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카메라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·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반출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정보기기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7B7B7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528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41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30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6B0C565-A29F-7792-BD5A-D933F3168DF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EF1FDD5-4012-073F-5144-0873B9B52EC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비닐페인트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(M~P/8~13)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23535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BD01F-EDF7-CF56-1717-095A7A4EB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4D8A146-26E2-E731-8CF9-8494EE43A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FDBC7E2C-36F6-4D01-748C-F0CDD17F59D1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18771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28751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5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28751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□ </a:t>
                      </a:r>
                      <a:r>
                        <a:rPr lang="en-US" altLang="ko-KR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면 위험</a:t>
                      </a:r>
                      <a:endParaRPr lang="en-US" altLang="ko-KR" sz="8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1.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바닥 간섭물로 인한 전도주의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바닥 간섭물로 인한 전도주의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1-2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kumimoji="0" lang="en-US" altLang="ko-KR" sz="7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관계근로자 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    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외 출입금지 조치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3-1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3-2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75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7B7B7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75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463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047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비상대응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발생 時 교육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훈련 미실시로 인한  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위험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긴급대피 상황 시 누락 인원 발생 위험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 중 재해 및 비상상황 발생 시 대응 미숙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비상구대피로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비상집결지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AED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위치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아이바디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샤워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&lt;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비상연락망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화성소방대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031-208-1119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IRP(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  031-208-3114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최민규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010-9883-8842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</a:t>
                      </a: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김도한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010-5147-8987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전찬우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정준건업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</a:t>
                      </a:r>
                      <a:r>
                        <a:rPr kumimoji="0" lang="en-US" altLang="ko-KR" sz="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94416"/>
                  </a:ext>
                </a:extLst>
              </a:tr>
              <a:tr h="3717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4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31C578C-0515-E2E8-1D30-356FBE6C499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05EC0895-3256-1C8D-1A72-4C1F6E095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324BCD-3C97-F4DC-9138-77AA066F99E5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FA0112B-C9FF-D08D-1FD0-099FC867200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7331FBDE-688A-DD65-1450-C894E23A8843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비닐페인트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(M~P/8~13)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04710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B43E1-7CF2-C12B-62F9-F9BAFC82E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ADBB01D2-FC87-68C4-0641-92C6EE7BBFA3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 발생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D8522C9-327D-63D4-C3A5-7A8219DA6B9A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sp>
        <p:nvSpPr>
          <p:cNvPr id="39" name="AutoShape 4">
            <a:extLst>
              <a:ext uri="{FF2B5EF4-FFF2-40B4-BE49-F238E27FC236}">
                <a16:creationId xmlns:a16="http://schemas.microsoft.com/office/drawing/2014/main" id="{8B6FBBDA-AE61-2303-6199-C505DB074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1773422"/>
            <a:ext cx="1328940" cy="285055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비상사태 발생</a:t>
            </a:r>
          </a:p>
        </p:txBody>
      </p:sp>
      <p:sp>
        <p:nvSpPr>
          <p:cNvPr id="42" name="Text Box 17">
            <a:extLst>
              <a:ext uri="{FF2B5EF4-FFF2-40B4-BE49-F238E27FC236}">
                <a16:creationId xmlns:a16="http://schemas.microsoft.com/office/drawing/2014/main" id="{3BB77E67-E902-BC90-41FE-F7FC4902E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60" y="2921177"/>
            <a:ext cx="435769" cy="367537"/>
          </a:xfrm>
          <a:prstGeom prst="rect">
            <a:avLst/>
          </a:prstGeom>
          <a:solidFill>
            <a:srgbClr val="FF99CC">
              <a:alpha val="2901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품질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3" name="Text Box 18">
            <a:extLst>
              <a:ext uri="{FF2B5EF4-FFF2-40B4-BE49-F238E27FC236}">
                <a16:creationId xmlns:a16="http://schemas.microsoft.com/office/drawing/2014/main" id="{FB16A1AC-EF52-7339-28D3-90C0392F8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266" y="2921177"/>
            <a:ext cx="435769" cy="367537"/>
          </a:xfrm>
          <a:prstGeom prst="rect">
            <a:avLst/>
          </a:prstGeom>
          <a:solidFill>
            <a:srgbClr val="FF7C80">
              <a:alpha val="25882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인명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4" name="Text Box 19">
            <a:extLst>
              <a:ext uri="{FF2B5EF4-FFF2-40B4-BE49-F238E27FC236}">
                <a16:creationId xmlns:a16="http://schemas.microsoft.com/office/drawing/2014/main" id="{B423FF1C-D1A5-241E-8F5F-AE7EAAE6F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72" y="2921177"/>
            <a:ext cx="435769" cy="367537"/>
          </a:xfrm>
          <a:prstGeom prst="rect">
            <a:avLst/>
          </a:prstGeom>
          <a:solidFill>
            <a:srgbClr val="FF99CC">
              <a:alpha val="25098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5" name="Text Box 27">
            <a:extLst>
              <a:ext uri="{FF2B5EF4-FFF2-40B4-BE49-F238E27FC236}">
                <a16:creationId xmlns:a16="http://schemas.microsoft.com/office/drawing/2014/main" id="{967EE6B2-7678-9665-3C66-425A61C7D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8" y="3786077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부서장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913E964B-3029-6573-6206-07D35A769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9" y="4557640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팀장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>
                <a:solidFill>
                  <a:srgbClr val="000000"/>
                </a:solidFill>
                <a:latin typeface="맑은 고딕" pitchFamily="50" charset="-127"/>
              </a:rPr>
              <a:t>센터장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47" name="AutoShape 33">
            <a:extLst>
              <a:ext uri="{FF2B5EF4-FFF2-40B4-BE49-F238E27FC236}">
                <a16:creationId xmlns:a16="http://schemas.microsoft.com/office/drawing/2014/main" id="{3D961D36-7895-29BB-EBCE-A62220076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093537"/>
            <a:ext cx="1328940" cy="313908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상황실 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총괄지휘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)</a:t>
            </a:r>
          </a:p>
        </p:txBody>
      </p:sp>
      <p:sp>
        <p:nvSpPr>
          <p:cNvPr id="48" name="Rectangle 35">
            <a:extLst>
              <a:ext uri="{FF2B5EF4-FFF2-40B4-BE49-F238E27FC236}">
                <a16:creationId xmlns:a16="http://schemas.microsoft.com/office/drawing/2014/main" id="{1F02995D-655B-734A-F7D0-31E8C1013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729669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 조치 및 복구</a:t>
            </a:r>
          </a:p>
        </p:txBody>
      </p:sp>
      <p:sp>
        <p:nvSpPr>
          <p:cNvPr id="49" name="Rectangle 56">
            <a:extLst>
              <a:ext uri="{FF2B5EF4-FFF2-40B4-BE49-F238E27FC236}">
                <a16:creationId xmlns:a16="http://schemas.microsoft.com/office/drawing/2014/main" id="{96685407-E177-C6C2-99E4-630E3B94F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301070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발생 원인 분석</a:t>
            </a:r>
          </a:p>
        </p:txBody>
      </p:sp>
      <p:sp>
        <p:nvSpPr>
          <p:cNvPr id="50" name="Rectangle 57">
            <a:extLst>
              <a:ext uri="{FF2B5EF4-FFF2-40B4-BE49-F238E27FC236}">
                <a16:creationId xmlns:a16="http://schemas.microsoft.com/office/drawing/2014/main" id="{095C88A5-0D78-FF74-9CD3-049AB7FDC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872471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재발방지대책 수립 보고 </a:t>
            </a:r>
          </a:p>
        </p:txBody>
      </p:sp>
      <p:sp>
        <p:nvSpPr>
          <p:cNvPr id="51" name="Text Box 53">
            <a:extLst>
              <a:ext uri="{FF2B5EF4-FFF2-40B4-BE49-F238E27FC236}">
                <a16:creationId xmlns:a16="http://schemas.microsoft.com/office/drawing/2014/main" id="{0B600AD1-EAD2-EFD8-2F2E-DBA52682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810" y="4140095"/>
            <a:ext cx="842121" cy="367537"/>
          </a:xfrm>
          <a:prstGeom prst="rect">
            <a:avLst/>
          </a:prstGeom>
          <a:solidFill>
            <a:srgbClr val="CCFFCC">
              <a:alpha val="38823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환경안전그룹</a:t>
            </a:r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4B12DD73-CEA2-CF75-A919-E5AE2BDA7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9822" y="1954972"/>
            <a:ext cx="1827539" cy="64274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FF"/>
                </a:solidFill>
                <a:latin typeface="맑은 고딕" pitchFamily="50" charset="-127"/>
              </a:rPr>
              <a:t>관리자</a:t>
            </a:r>
            <a:endParaRPr lang="en-US" altLang="ko-KR" sz="894" b="1" dirty="0">
              <a:solidFill>
                <a:srgbClr val="FF33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소방대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/IRP/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공사담당자 </a:t>
            </a:r>
            <a:endParaRPr lang="en-US" altLang="ko-KR" sz="894" b="1" dirty="0">
              <a:solidFill>
                <a:srgbClr val="0000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[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신속 전파 보고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]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67" name="Rectangle 1">
            <a:extLst>
              <a:ext uri="{FF2B5EF4-FFF2-40B4-BE49-F238E27FC236}">
                <a16:creationId xmlns:a16="http://schemas.microsoft.com/office/drawing/2014/main" id="{FC79D188-08BB-0DA7-F8ED-23346D30E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60" y="1239509"/>
            <a:ext cx="2248409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1219" u="sng" dirty="0">
                <a:ln>
                  <a:solidFill>
                    <a:srgbClr val="4F81BD">
                      <a:lumMod val="60000"/>
                      <a:lumOff val="40000"/>
                    </a:srgbClr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 </a:t>
            </a: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비상사태 발생 즉시 통보</a:t>
            </a:r>
            <a:endParaRPr kumimoji="1" lang="ko-KR" altLang="en-US" sz="1219" u="sng" dirty="0">
              <a:ln>
                <a:solidFill>
                  <a:srgbClr val="00B0F0"/>
                </a:solidFill>
              </a:ln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sp>
        <p:nvSpPr>
          <p:cNvPr id="68" name="Rectangle 11">
            <a:extLst>
              <a:ext uri="{FF2B5EF4-FFF2-40B4-BE49-F238E27FC236}">
                <a16:creationId xmlns:a16="http://schemas.microsoft.com/office/drawing/2014/main" id="{01A0772C-6164-A1EE-858D-3CFAC7C2A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2327225"/>
            <a:ext cx="1328940" cy="312527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신속상황보고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전파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)</a:t>
            </a:r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B7748A60-1A8B-C0CC-22AD-3ECC910638AF}"/>
              </a:ext>
            </a:extLst>
          </p:cNvPr>
          <p:cNvCxnSpPr>
            <a:stCxn id="39" idx="2"/>
          </p:cNvCxnSpPr>
          <p:nvPr/>
        </p:nvCxnSpPr>
        <p:spPr bwMode="auto">
          <a:xfrm>
            <a:off x="2056238" y="2058477"/>
            <a:ext cx="0" cy="211535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B44EFECE-DE81-E453-F1FC-1E8CD772F2F7}"/>
              </a:ext>
            </a:extLst>
          </p:cNvPr>
          <p:cNvCxnSpPr>
            <a:stCxn id="68" idx="2"/>
            <a:endCxn id="47" idx="0"/>
          </p:cNvCxnSpPr>
          <p:nvPr/>
        </p:nvCxnSpPr>
        <p:spPr bwMode="auto">
          <a:xfrm>
            <a:off x="2056238" y="2639751"/>
            <a:ext cx="0" cy="453786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>
            <a:extLst>
              <a:ext uri="{FF2B5EF4-FFF2-40B4-BE49-F238E27FC236}">
                <a16:creationId xmlns:a16="http://schemas.microsoft.com/office/drawing/2014/main" id="{31965218-ABDE-0134-8022-AF7EE1BD1BDC}"/>
              </a:ext>
            </a:extLst>
          </p:cNvPr>
          <p:cNvCxnSpPr>
            <a:stCxn id="47" idx="2"/>
            <a:endCxn id="48" idx="0"/>
          </p:cNvCxnSpPr>
          <p:nvPr/>
        </p:nvCxnSpPr>
        <p:spPr bwMode="auto">
          <a:xfrm>
            <a:off x="2056238" y="3407445"/>
            <a:ext cx="0" cy="322223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화살표 연결선 71">
            <a:extLst>
              <a:ext uri="{FF2B5EF4-FFF2-40B4-BE49-F238E27FC236}">
                <a16:creationId xmlns:a16="http://schemas.microsoft.com/office/drawing/2014/main" id="{14BC51C6-09C6-F856-CE54-285446E8B725}"/>
              </a:ext>
            </a:extLst>
          </p:cNvPr>
          <p:cNvCxnSpPr>
            <a:stCxn id="48" idx="2"/>
            <a:endCxn id="49" idx="0"/>
          </p:cNvCxnSpPr>
          <p:nvPr/>
        </p:nvCxnSpPr>
        <p:spPr bwMode="auto">
          <a:xfrm>
            <a:off x="2056238" y="4041812"/>
            <a:ext cx="0" cy="25925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>
            <a:extLst>
              <a:ext uri="{FF2B5EF4-FFF2-40B4-BE49-F238E27FC236}">
                <a16:creationId xmlns:a16="http://schemas.microsoft.com/office/drawing/2014/main" id="{18B7D232-E343-BE6D-0C67-1011E632048E}"/>
              </a:ext>
            </a:extLst>
          </p:cNvPr>
          <p:cNvCxnSpPr>
            <a:stCxn id="49" idx="2"/>
            <a:endCxn id="50" idx="0"/>
          </p:cNvCxnSpPr>
          <p:nvPr/>
        </p:nvCxnSpPr>
        <p:spPr bwMode="auto">
          <a:xfrm>
            <a:off x="2056238" y="4613211"/>
            <a:ext cx="0" cy="259259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121">
            <a:extLst>
              <a:ext uri="{FF2B5EF4-FFF2-40B4-BE49-F238E27FC236}">
                <a16:creationId xmlns:a16="http://schemas.microsoft.com/office/drawing/2014/main" id="{2126B985-F6BC-6BB8-9164-114FEC0BACB9}"/>
              </a:ext>
            </a:extLst>
          </p:cNvPr>
          <p:cNvCxnSpPr>
            <a:stCxn id="68" idx="3"/>
            <a:endCxn id="43" idx="0"/>
          </p:cNvCxnSpPr>
          <p:nvPr/>
        </p:nvCxnSpPr>
        <p:spPr bwMode="auto">
          <a:xfrm>
            <a:off x="2720708" y="2483489"/>
            <a:ext cx="898443" cy="43768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꺾인 연결선 122">
            <a:extLst>
              <a:ext uri="{FF2B5EF4-FFF2-40B4-BE49-F238E27FC236}">
                <a16:creationId xmlns:a16="http://schemas.microsoft.com/office/drawing/2014/main" id="{25BC7767-197C-88D2-5EF3-C3C2E679C1D9}"/>
              </a:ext>
            </a:extLst>
          </p:cNvPr>
          <p:cNvCxnSpPr>
            <a:endCxn id="42" idx="0"/>
          </p:cNvCxnSpPr>
          <p:nvPr/>
        </p:nvCxnSpPr>
        <p:spPr bwMode="auto">
          <a:xfrm rot="10800000" flipV="1">
            <a:off x="3073846" y="2680727"/>
            <a:ext cx="544431" cy="240450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꺾인 연결선 123">
            <a:extLst>
              <a:ext uri="{FF2B5EF4-FFF2-40B4-BE49-F238E27FC236}">
                <a16:creationId xmlns:a16="http://schemas.microsoft.com/office/drawing/2014/main" id="{6C6448F8-3AF3-3AE5-094F-38F951F0AA02}"/>
              </a:ext>
            </a:extLst>
          </p:cNvPr>
          <p:cNvCxnSpPr>
            <a:endCxn id="44" idx="0"/>
          </p:cNvCxnSpPr>
          <p:nvPr/>
        </p:nvCxnSpPr>
        <p:spPr bwMode="auto">
          <a:xfrm>
            <a:off x="3577891" y="2680728"/>
            <a:ext cx="586566" cy="240449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꺾인 연결선 124">
            <a:extLst>
              <a:ext uri="{FF2B5EF4-FFF2-40B4-BE49-F238E27FC236}">
                <a16:creationId xmlns:a16="http://schemas.microsoft.com/office/drawing/2014/main" id="{0642859B-A8E6-6DEB-7609-F650FFC3CE74}"/>
              </a:ext>
            </a:extLst>
          </p:cNvPr>
          <p:cNvCxnSpPr>
            <a:stCxn id="42" idx="2"/>
            <a:endCxn id="45" idx="0"/>
          </p:cNvCxnSpPr>
          <p:nvPr/>
        </p:nvCxnSpPr>
        <p:spPr bwMode="auto">
          <a:xfrm rot="16200000" flipH="1">
            <a:off x="3097377" y="3265181"/>
            <a:ext cx="497363" cy="544427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125">
            <a:extLst>
              <a:ext uri="{FF2B5EF4-FFF2-40B4-BE49-F238E27FC236}">
                <a16:creationId xmlns:a16="http://schemas.microsoft.com/office/drawing/2014/main" id="{0A15A24A-0C55-774E-836C-8842A18EDD3C}"/>
              </a:ext>
            </a:extLst>
          </p:cNvPr>
          <p:cNvCxnSpPr>
            <a:stCxn id="43" idx="2"/>
            <a:endCxn id="45" idx="0"/>
          </p:cNvCxnSpPr>
          <p:nvPr/>
        </p:nvCxnSpPr>
        <p:spPr bwMode="auto">
          <a:xfrm rot="5400000">
            <a:off x="3370031" y="3536956"/>
            <a:ext cx="497363" cy="879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꺾인 연결선 126">
            <a:extLst>
              <a:ext uri="{FF2B5EF4-FFF2-40B4-BE49-F238E27FC236}">
                <a16:creationId xmlns:a16="http://schemas.microsoft.com/office/drawing/2014/main" id="{80F338C0-3E95-120C-ACB8-B760AC252202}"/>
              </a:ext>
            </a:extLst>
          </p:cNvPr>
          <p:cNvCxnSpPr>
            <a:stCxn id="44" idx="2"/>
            <a:endCxn id="45" idx="0"/>
          </p:cNvCxnSpPr>
          <p:nvPr/>
        </p:nvCxnSpPr>
        <p:spPr bwMode="auto">
          <a:xfrm rot="5400000">
            <a:off x="3642684" y="3264303"/>
            <a:ext cx="497363" cy="546185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30">
            <a:extLst>
              <a:ext uri="{FF2B5EF4-FFF2-40B4-BE49-F238E27FC236}">
                <a16:creationId xmlns:a16="http://schemas.microsoft.com/office/drawing/2014/main" id="{D54EC8BA-9D75-3718-A4AB-AA58C992B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962" y="3338768"/>
            <a:ext cx="636984" cy="229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CC"/>
                </a:solidFill>
                <a:latin typeface="맑은 고딕" pitchFamily="50" charset="-127"/>
              </a:rPr>
              <a:t>신속보고</a:t>
            </a:r>
          </a:p>
        </p:txBody>
      </p:sp>
      <p:cxnSp>
        <p:nvCxnSpPr>
          <p:cNvPr id="81" name="직선 화살표 연결선 80">
            <a:extLst>
              <a:ext uri="{FF2B5EF4-FFF2-40B4-BE49-F238E27FC236}">
                <a16:creationId xmlns:a16="http://schemas.microsoft.com/office/drawing/2014/main" id="{3D05ED3F-D9C2-3379-FD19-48E43B8DD903}"/>
              </a:ext>
            </a:extLst>
          </p:cNvPr>
          <p:cNvCxnSpPr>
            <a:stCxn id="45" idx="2"/>
            <a:endCxn id="46" idx="0"/>
          </p:cNvCxnSpPr>
          <p:nvPr/>
        </p:nvCxnSpPr>
        <p:spPr bwMode="auto">
          <a:xfrm>
            <a:off x="3618272" y="4016012"/>
            <a:ext cx="1" cy="54162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꺾인 연결선 129">
            <a:extLst>
              <a:ext uri="{FF2B5EF4-FFF2-40B4-BE49-F238E27FC236}">
                <a16:creationId xmlns:a16="http://schemas.microsoft.com/office/drawing/2014/main" id="{D303C3E9-87CE-2733-4F4C-CAEF39C2100A}"/>
              </a:ext>
            </a:extLst>
          </p:cNvPr>
          <p:cNvCxnSpPr>
            <a:stCxn id="45" idx="2"/>
            <a:endCxn id="51" idx="1"/>
          </p:cNvCxnSpPr>
          <p:nvPr/>
        </p:nvCxnSpPr>
        <p:spPr bwMode="auto">
          <a:xfrm rot="16200000" flipH="1">
            <a:off x="3526615" y="4107669"/>
            <a:ext cx="307852" cy="12453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꺾인 연결선 130">
            <a:extLst>
              <a:ext uri="{FF2B5EF4-FFF2-40B4-BE49-F238E27FC236}">
                <a16:creationId xmlns:a16="http://schemas.microsoft.com/office/drawing/2014/main" id="{D346B1E6-A86F-AFE1-5A95-8F5A24AD1E8F}"/>
              </a:ext>
            </a:extLst>
          </p:cNvPr>
          <p:cNvCxnSpPr>
            <a:stCxn id="45" idx="1"/>
            <a:endCxn id="84" idx="3"/>
          </p:cNvCxnSpPr>
          <p:nvPr/>
        </p:nvCxnSpPr>
        <p:spPr bwMode="auto">
          <a:xfrm rot="10800000">
            <a:off x="2056238" y="2847585"/>
            <a:ext cx="1015850" cy="1053461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CE098B0B-8287-DB7F-8AAD-F6DCE85FE2F9}"/>
              </a:ext>
            </a:extLst>
          </p:cNvPr>
          <p:cNvSpPr/>
          <p:nvPr/>
        </p:nvSpPr>
        <p:spPr bwMode="auto">
          <a:xfrm>
            <a:off x="1893633" y="2793174"/>
            <a:ext cx="162605" cy="10881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latinLnBrk="0"/>
            <a:endParaRPr lang="ko-KR" altLang="en-US" sz="813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id="{991D17AA-01E7-9E02-D382-474F43FAD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858" y="5055483"/>
            <a:ext cx="950441" cy="735177"/>
          </a:xfrm>
          <a:prstGeom prst="rect">
            <a:avLst/>
          </a:prstGeom>
          <a:solidFill>
            <a:srgbClr val="FFFF99"/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65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사내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070-7034-1119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천안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041-559-1119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온양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041-540-7119</a:t>
            </a:r>
          </a:p>
          <a:p>
            <a:pPr>
              <a:defRPr/>
            </a:pPr>
            <a:endParaRPr lang="en-US" altLang="ko-KR" sz="65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id="{95A642C8-D3DD-D244-51CB-F9C35A9C0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725" y="5395407"/>
            <a:ext cx="950441" cy="3875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IRP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신고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209-3114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208-3114</a:t>
            </a:r>
          </a:p>
        </p:txBody>
      </p:sp>
      <p:cxnSp>
        <p:nvCxnSpPr>
          <p:cNvPr id="87" name="직선 연결선 86">
            <a:extLst>
              <a:ext uri="{FF2B5EF4-FFF2-40B4-BE49-F238E27FC236}">
                <a16:creationId xmlns:a16="http://schemas.microsoft.com/office/drawing/2014/main" id="{59F8196E-6D69-79C6-8D4A-82B87C56365B}"/>
              </a:ext>
            </a:extLst>
          </p:cNvPr>
          <p:cNvCxnSpPr/>
          <p:nvPr/>
        </p:nvCxnSpPr>
        <p:spPr>
          <a:xfrm>
            <a:off x="5183205" y="1205367"/>
            <a:ext cx="21431" cy="468987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1">
            <a:extLst>
              <a:ext uri="{FF2B5EF4-FFF2-40B4-BE49-F238E27FC236}">
                <a16:creationId xmlns:a16="http://schemas.microsoft.com/office/drawing/2014/main" id="{C7A3EB13-001C-2674-6616-76D2B575B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059" y="1239509"/>
            <a:ext cx="1107282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비상연락망</a:t>
            </a:r>
            <a:endParaRPr kumimoji="1" lang="ko-KR" altLang="en-US" sz="1219" u="sng" dirty="0"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graphicFrame>
        <p:nvGraphicFramePr>
          <p:cNvPr id="89" name="표 88">
            <a:extLst>
              <a:ext uri="{FF2B5EF4-FFF2-40B4-BE49-F238E27FC236}">
                <a16:creationId xmlns:a16="http://schemas.microsoft.com/office/drawing/2014/main" id="{3D32A408-0818-BB6F-6D45-C224461490D5}"/>
              </a:ext>
            </a:extLst>
          </p:cNvPr>
          <p:cNvGraphicFramePr>
            <a:graphicFrameLocks noGrp="1"/>
          </p:cNvGraphicFramePr>
          <p:nvPr/>
        </p:nvGraphicFramePr>
        <p:xfrm>
          <a:off x="5752921" y="1656909"/>
          <a:ext cx="3547126" cy="4177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4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995"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solidFill>
                            <a:sysClr val="windowText" lastClr="000000"/>
                          </a:solidFill>
                          <a:latin typeface="+mn-ea"/>
                          <a:ea typeface="+mn-ea"/>
                        </a:rPr>
                        <a:t>비상 연락망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152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구  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성명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삼성전자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13L, EDS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>
                          <a:latin typeface="+mn-ea"/>
                          <a:ea typeface="+mn-ea"/>
                        </a:rPr>
                        <a:t>곽병호 님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 010-5391-8916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15L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조재민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010-5874-1065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176204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>
                          <a:latin typeface="+mn-ea"/>
                          <a:ea typeface="+mn-ea"/>
                        </a:rPr>
                        <a:t>16L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이지윤 님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010-9422-4734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삼성물산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최민규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010-9883-8842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 marL="91455" marR="914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김도한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010-5147-8987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정준건업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소 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김성훈 소장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010-2989-7878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공 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전찬우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대리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방철주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과장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010-5644-9630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360414"/>
                  </a:ext>
                </a:extLst>
              </a:tr>
              <a:tr h="147271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모서리가 둥근 직사각형 21">
            <a:extLst>
              <a:ext uri="{FF2B5EF4-FFF2-40B4-BE49-F238E27FC236}">
                <a16:creationId xmlns:a16="http://schemas.microsoft.com/office/drawing/2014/main" id="{CBF15239-8C24-C547-4D40-D3C7DBC9CDC0}"/>
              </a:ext>
            </a:extLst>
          </p:cNvPr>
          <p:cNvSpPr/>
          <p:nvPr/>
        </p:nvSpPr>
        <p:spPr>
          <a:xfrm>
            <a:off x="8265368" y="1824757"/>
            <a:ext cx="684149" cy="33948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625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EDS1L</a:t>
            </a:r>
          </a:p>
        </p:txBody>
      </p:sp>
    </p:spTree>
    <p:extLst>
      <p:ext uri="{BB962C8B-B14F-4D97-AF65-F5344CB8AC3E}">
        <p14:creationId xmlns:p14="http://schemas.microsoft.com/office/powerpoint/2010/main" val="417746772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728F72C3-9393-494D-954A-88055AD75ED9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비상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 (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가스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케미컬 누출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22D734-76BB-47F6-8D59-346E022400EE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cxnSp>
        <p:nvCxnSpPr>
          <p:cNvPr id="41" name="꺾인 연결선 2">
            <a:extLst>
              <a:ext uri="{FF2B5EF4-FFF2-40B4-BE49-F238E27FC236}">
                <a16:creationId xmlns:a16="http://schemas.microsoft.com/office/drawing/2014/main" id="{9BF369DE-41FA-4C76-987D-B0C6633E800F}"/>
              </a:ext>
            </a:extLst>
          </p:cNvPr>
          <p:cNvCxnSpPr/>
          <p:nvPr/>
        </p:nvCxnSpPr>
        <p:spPr>
          <a:xfrm flipV="1">
            <a:off x="5704979" y="4632426"/>
            <a:ext cx="824210" cy="585589"/>
          </a:xfrm>
          <a:prstGeom prst="bentConnector3">
            <a:avLst>
              <a:gd name="adj1" fmla="val 18104"/>
            </a:avLst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>
            <a:extLst>
              <a:ext uri="{FF2B5EF4-FFF2-40B4-BE49-F238E27FC236}">
                <a16:creationId xmlns:a16="http://schemas.microsoft.com/office/drawing/2014/main" id="{9986FAF7-0FB8-4DA9-9F09-E0CC1543929E}"/>
              </a:ext>
            </a:extLst>
          </p:cNvPr>
          <p:cNvCxnSpPr/>
          <p:nvPr/>
        </p:nvCxnSpPr>
        <p:spPr>
          <a:xfrm flipV="1">
            <a:off x="5586315" y="3800475"/>
            <a:ext cx="1141511" cy="129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그룹 10">
            <a:extLst>
              <a:ext uri="{FF2B5EF4-FFF2-40B4-BE49-F238E27FC236}">
                <a16:creationId xmlns:a16="http://schemas.microsoft.com/office/drawing/2014/main" id="{7B138A9A-049F-449E-A9B2-5EDF42992FB3}"/>
              </a:ext>
            </a:extLst>
          </p:cNvPr>
          <p:cNvGrpSpPr>
            <a:grpSpLocks/>
          </p:cNvGrpSpPr>
          <p:nvPr/>
        </p:nvGrpSpPr>
        <p:grpSpPr bwMode="auto">
          <a:xfrm>
            <a:off x="1403351" y="1788319"/>
            <a:ext cx="719733" cy="878384"/>
            <a:chOff x="539552" y="1338128"/>
            <a:chExt cx="817441" cy="1080120"/>
          </a:xfrm>
        </p:grpSpPr>
        <p:sp>
          <p:nvSpPr>
            <p:cNvPr id="55" name="Line 6">
              <a:extLst>
                <a:ext uri="{FF2B5EF4-FFF2-40B4-BE49-F238E27FC236}">
                  <a16:creationId xmlns:a16="http://schemas.microsoft.com/office/drawing/2014/main" id="{1A865CC2-9619-4E29-9EF5-70EC9C25D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412" y="1341300"/>
              <a:ext cx="8115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6" name="Line 6">
              <a:extLst>
                <a:ext uri="{FF2B5EF4-FFF2-40B4-BE49-F238E27FC236}">
                  <a16:creationId xmlns:a16="http://schemas.microsoft.com/office/drawing/2014/main" id="{6827EDB2-1BDE-42F1-88DD-5806DFD3A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9552" y="1338128"/>
              <a:ext cx="0" cy="1080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7" name="Line 6">
              <a:extLst>
                <a:ext uri="{FF2B5EF4-FFF2-40B4-BE49-F238E27FC236}">
                  <a16:creationId xmlns:a16="http://schemas.microsoft.com/office/drawing/2014/main" id="{47C9599C-4F43-4078-AC52-F63EA9E38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552" y="2402387"/>
              <a:ext cx="562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  <p:sp>
        <p:nvSpPr>
          <p:cNvPr id="58" name="Line 6">
            <a:extLst>
              <a:ext uri="{FF2B5EF4-FFF2-40B4-BE49-F238E27FC236}">
                <a16:creationId xmlns:a16="http://schemas.microsoft.com/office/drawing/2014/main" id="{86723615-2F2E-4057-941F-E5B032BCF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323" y="279697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9" name="Rectangle 11">
            <a:extLst>
              <a:ext uri="{FF2B5EF4-FFF2-40B4-BE49-F238E27FC236}">
                <a16:creationId xmlns:a16="http://schemas.microsoft.com/office/drawing/2014/main" id="{D39C9372-6D82-4846-998F-8E6F73B06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3570884"/>
            <a:ext cx="1719361" cy="4617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 신고 및 시설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공간 폐쇄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>
              <a:buSzPct val="70000"/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I  R  P 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 누출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</a:p>
          <a:p>
            <a:pPr>
              <a:buSzPct val="70000"/>
              <a:defRPr/>
            </a:pP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화재 발생</a:t>
            </a:r>
            <a:endParaRPr lang="en-US" altLang="ko-KR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0" name="Line 58">
            <a:extLst>
              <a:ext uri="{FF2B5EF4-FFF2-40B4-BE49-F238E27FC236}">
                <a16:creationId xmlns:a16="http://schemas.microsoft.com/office/drawing/2014/main" id="{DFB97073-7EC4-48DC-9B59-BD4A803DD4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337482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7B2D95FF-4C8B-4F04-9130-707443C4B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231" y="1322687"/>
            <a:ext cx="1839317" cy="17799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누출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및 화재 발견</a:t>
            </a:r>
          </a:p>
        </p:txBody>
      </p:sp>
      <p:sp>
        <p:nvSpPr>
          <p:cNvPr id="64" name="Line 58">
            <a:extLst>
              <a:ext uri="{FF2B5EF4-FFF2-40B4-BE49-F238E27FC236}">
                <a16:creationId xmlns:a16="http://schemas.microsoft.com/office/drawing/2014/main" id="{CF40B7B5-4E0D-4EB8-BA16-946706497F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4151" y="3156845"/>
            <a:ext cx="7739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0" name="Rectangle 11">
            <a:extLst>
              <a:ext uri="{FF2B5EF4-FFF2-40B4-BE49-F238E27FC236}">
                <a16:creationId xmlns:a16="http://schemas.microsoft.com/office/drawing/2014/main" id="{BB5ECBD1-270C-4F0F-BC8A-A011FA190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253211"/>
            <a:ext cx="1773535" cy="2476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응급조치 및 전문병원 이송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1" name="Line 58">
            <a:extLst>
              <a:ext uri="{FF2B5EF4-FFF2-40B4-BE49-F238E27FC236}">
                <a16:creationId xmlns:a16="http://schemas.microsoft.com/office/drawing/2014/main" id="{6EC67562-292B-4C64-AA25-B31DD4335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040386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2" name="Rectangle 7">
            <a:extLst>
              <a:ext uri="{FF2B5EF4-FFF2-40B4-BE49-F238E27FC236}">
                <a16:creationId xmlns:a16="http://schemas.microsoft.com/office/drawing/2014/main" id="{4EB8E25E-172F-4CF8-BB47-A944E158C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1430" y="4736901"/>
            <a:ext cx="1720652" cy="144463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사고 조사 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환경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안전 팀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3" name="Line 58">
            <a:extLst>
              <a:ext uri="{FF2B5EF4-FFF2-40B4-BE49-F238E27FC236}">
                <a16:creationId xmlns:a16="http://schemas.microsoft.com/office/drawing/2014/main" id="{26393761-52BF-4BE7-A9FF-6830E98A27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52536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4" name="Line 58">
            <a:extLst>
              <a:ext uri="{FF2B5EF4-FFF2-40B4-BE49-F238E27FC236}">
                <a16:creationId xmlns:a16="http://schemas.microsoft.com/office/drawing/2014/main" id="{EA426845-3752-4D83-861E-14ED69AA0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1436" y="4903293"/>
            <a:ext cx="0" cy="1767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5" name="Rectangle 11">
            <a:extLst>
              <a:ext uri="{FF2B5EF4-FFF2-40B4-BE49-F238E27FC236}">
                <a16:creationId xmlns:a16="http://schemas.microsoft.com/office/drawing/2014/main" id="{DA69610E-C8AC-46C5-85B6-07BA4257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25" y="1380728"/>
            <a:ext cx="1078309" cy="175419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SEC/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협력사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6" name="Rectangle 11">
            <a:extLst>
              <a:ext uri="{FF2B5EF4-FFF2-40B4-BE49-F238E27FC236}">
                <a16:creationId xmlns:a16="http://schemas.microsoft.com/office/drawing/2014/main" id="{D5A594D1-2526-4107-98DA-4F5CC7ED1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126" y="1380728"/>
            <a:ext cx="696516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IRP/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7" name="Rectangle 11">
            <a:extLst>
              <a:ext uri="{FF2B5EF4-FFF2-40B4-BE49-F238E27FC236}">
                <a16:creationId xmlns:a16="http://schemas.microsoft.com/office/drawing/2014/main" id="{30526C38-AC05-45B8-831F-C3950B6FF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4846" y="1380728"/>
            <a:ext cx="697805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8" name="Line 58">
            <a:extLst>
              <a:ext uri="{FF2B5EF4-FFF2-40B4-BE49-F238E27FC236}">
                <a16:creationId xmlns:a16="http://schemas.microsoft.com/office/drawing/2014/main" id="{612B0C76-732C-4DEA-BD73-AA9A742756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4016" y="5185767"/>
            <a:ext cx="0" cy="40888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9" name="Rectangle 7">
            <a:extLst>
              <a:ext uri="{FF2B5EF4-FFF2-40B4-BE49-F238E27FC236}">
                <a16:creationId xmlns:a16="http://schemas.microsoft.com/office/drawing/2014/main" id="{7BAD0443-FFD8-467E-96A6-D163BF1C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0139" y="5613997"/>
            <a:ext cx="1719362" cy="215404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복기 및 재발방지 대책 수립 </a:t>
            </a:r>
          </a:p>
        </p:txBody>
      </p:sp>
      <p:sp>
        <p:nvSpPr>
          <p:cNvPr id="100" name="AutoShape 33">
            <a:extLst>
              <a:ext uri="{FF2B5EF4-FFF2-40B4-BE49-F238E27FC236}">
                <a16:creationId xmlns:a16="http://schemas.microsoft.com/office/drawing/2014/main" id="{0D595E9F-BBF4-4961-ADA2-111DDEB0A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01" y="2501604"/>
            <a:ext cx="1770955" cy="296664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흡입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접촉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화상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CB9F28C-7A11-42CB-957F-2CCC6ADF167D}"/>
              </a:ext>
            </a:extLst>
          </p:cNvPr>
          <p:cNvSpPr txBox="1"/>
          <p:nvPr/>
        </p:nvSpPr>
        <p:spPr>
          <a:xfrm>
            <a:off x="1599408" y="1615480"/>
            <a:ext cx="38050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61B7E75-0034-4CD4-A227-7298A82A7E72}"/>
              </a:ext>
            </a:extLst>
          </p:cNvPr>
          <p:cNvSpPr txBox="1"/>
          <p:nvPr/>
        </p:nvSpPr>
        <p:spPr>
          <a:xfrm>
            <a:off x="3621882" y="2482255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3" name="Line 6">
            <a:extLst>
              <a:ext uri="{FF2B5EF4-FFF2-40B4-BE49-F238E27FC236}">
                <a16:creationId xmlns:a16="http://schemas.microsoft.com/office/drawing/2014/main" id="{FFAE2BFB-F1C7-4228-8411-C22E71FDC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2640906"/>
            <a:ext cx="0" cy="35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4" name="Rectangle 11">
            <a:extLst>
              <a:ext uri="{FF2B5EF4-FFF2-40B4-BE49-F238E27FC236}">
                <a16:creationId xmlns:a16="http://schemas.microsoft.com/office/drawing/2014/main" id="{31C68E46-8716-41B2-9E29-7704DCFC8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79" y="2981426"/>
            <a:ext cx="1785144" cy="32246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현장 응급 조치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아이샤워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전신 샤워등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05" name="Line 58">
            <a:extLst>
              <a:ext uri="{FF2B5EF4-FFF2-40B4-BE49-F238E27FC236}">
                <a16:creationId xmlns:a16="http://schemas.microsoft.com/office/drawing/2014/main" id="{2331AFB8-6D05-4FB9-8ADD-E8677A463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3937200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6" name="Line 58">
            <a:extLst>
              <a:ext uri="{FF2B5EF4-FFF2-40B4-BE49-F238E27FC236}">
                <a16:creationId xmlns:a16="http://schemas.microsoft.com/office/drawing/2014/main" id="{4B813CE2-D3CE-4D5D-9C61-153519AF1F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4538267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7" name="Line 58">
            <a:extLst>
              <a:ext uri="{FF2B5EF4-FFF2-40B4-BE49-F238E27FC236}">
                <a16:creationId xmlns:a16="http://schemas.microsoft.com/office/drawing/2014/main" id="{EDDB36CD-299F-4D17-8397-93C2A7C86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5064523"/>
            <a:ext cx="0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8" name="AutoShape 33">
            <a:extLst>
              <a:ext uri="{FF2B5EF4-FFF2-40B4-BE49-F238E27FC236}">
                <a16:creationId xmlns:a16="http://schemas.microsoft.com/office/drawing/2014/main" id="{DB9EB869-00E3-4DA7-8A2A-A94DC86F4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592" y="1673524"/>
            <a:ext cx="1770956" cy="234752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공급장치인가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?</a:t>
            </a: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9" name="Rectangle 11">
            <a:extLst>
              <a:ext uri="{FF2B5EF4-FFF2-40B4-BE49-F238E27FC236}">
                <a16:creationId xmlns:a16="http://schemas.microsoft.com/office/drawing/2014/main" id="{55634E77-6F07-428B-B3D8-D64E30815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2969815"/>
            <a:ext cx="1719361" cy="4037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9pPr>
          </a:lstStyle>
          <a:p>
            <a:pPr algn="ctr">
              <a:buSzPct val="70000"/>
            </a:pPr>
            <a:r>
              <a:rPr lang="ko-KR" altLang="en-US" sz="894" dirty="0">
                <a:solidFill>
                  <a:prstClr val="black"/>
                </a:solidFill>
                <a:latin typeface="맑은 고딕"/>
                <a:ea typeface="맑은 고딕"/>
              </a:rPr>
              <a:t>상황전파 및 대피</a:t>
            </a:r>
            <a:endParaRPr lang="en-US" altLang="ko-KR" sz="894" dirty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가스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,(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케미컬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)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누출이야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“000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불이야</a:t>
            </a:r>
            <a:r>
              <a:rPr lang="en-US" altLang="ko-KR" sz="894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  <a:endParaRPr lang="ko-KR" altLang="en-US" sz="894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10" name="Line 6">
            <a:extLst>
              <a:ext uri="{FF2B5EF4-FFF2-40B4-BE49-F238E27FC236}">
                <a16:creationId xmlns:a16="http://schemas.microsoft.com/office/drawing/2014/main" id="{0D3739FF-46F8-4F43-AA75-2F4E028D36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8976" y="1494236"/>
            <a:ext cx="0" cy="1779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1" name="Line 6">
            <a:extLst>
              <a:ext uri="{FF2B5EF4-FFF2-40B4-BE49-F238E27FC236}">
                <a16:creationId xmlns:a16="http://schemas.microsoft.com/office/drawing/2014/main" id="{CA0A29AB-9278-4A44-98DD-C383A4758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3164" y="1919883"/>
            <a:ext cx="0" cy="5623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EE545EB-1EE0-4A4F-A29B-ABAE57802458}"/>
              </a:ext>
            </a:extLst>
          </p:cNvPr>
          <p:cNvSpPr txBox="1"/>
          <p:nvPr/>
        </p:nvSpPr>
        <p:spPr>
          <a:xfrm>
            <a:off x="2773165" y="2098828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3" name="Rectangle 11">
            <a:extLst>
              <a:ext uri="{FF2B5EF4-FFF2-40B4-BE49-F238E27FC236}">
                <a16:creationId xmlns:a16="http://schemas.microsoft.com/office/drawing/2014/main" id="{60F9D6C6-74A5-48FB-AAD3-370C8E07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3579912"/>
            <a:ext cx="1773535" cy="3650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신고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관리자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감독자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14" name="Line 6">
            <a:extLst>
              <a:ext uri="{FF2B5EF4-FFF2-40B4-BE49-F238E27FC236}">
                <a16:creationId xmlns:a16="http://schemas.microsoft.com/office/drawing/2014/main" id="{25651204-8CD3-473C-AA6D-ED1CEDFFA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5115" y="2648645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A88CFC7-608B-4A38-A0FA-2321917DCDEC}"/>
              </a:ext>
            </a:extLst>
          </p:cNvPr>
          <p:cNvSpPr txBox="1"/>
          <p:nvPr/>
        </p:nvSpPr>
        <p:spPr>
          <a:xfrm>
            <a:off x="2806701" y="2767311"/>
            <a:ext cx="37921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6" name="Rectangle 11">
            <a:extLst>
              <a:ext uri="{FF2B5EF4-FFF2-40B4-BE49-F238E27FC236}">
                <a16:creationId xmlns:a16="http://schemas.microsoft.com/office/drawing/2014/main" id="{9A4653A4-E38E-41D8-841F-F18EAD912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854279"/>
            <a:ext cx="1773535" cy="2708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환자인계 및 회사 복귀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7" name="Rectangle 7">
            <a:extLst>
              <a:ext uri="{FF2B5EF4-FFF2-40B4-BE49-F238E27FC236}">
                <a16:creationId xmlns:a16="http://schemas.microsoft.com/office/drawing/2014/main" id="{C9038B45-B69A-49D7-9521-0905FC9E4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6590" y="5081290"/>
            <a:ext cx="1720652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신고 및 통보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관공서 신고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필요 시 지역주민통보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8" name="Rectangle 7">
            <a:extLst>
              <a:ext uri="{FF2B5EF4-FFF2-40B4-BE49-F238E27FC236}">
                <a16:creationId xmlns:a16="http://schemas.microsoft.com/office/drawing/2014/main" id="{2DF4DDE2-7207-49C5-B627-2BDA3323E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4235153"/>
            <a:ext cx="1719361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현장복구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가스 배출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케미컬 중화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화재진압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aphicFrame>
        <p:nvGraphicFramePr>
          <p:cNvPr id="119" name="표 118">
            <a:extLst>
              <a:ext uri="{FF2B5EF4-FFF2-40B4-BE49-F238E27FC236}">
                <a16:creationId xmlns:a16="http://schemas.microsoft.com/office/drawing/2014/main" id="{E87BFF3B-19E7-4DEC-ABAC-6DD3AD4DC5E0}"/>
              </a:ext>
            </a:extLst>
          </p:cNvPr>
          <p:cNvGraphicFramePr>
            <a:graphicFrameLocks noGrp="1"/>
          </p:cNvGraphicFramePr>
          <p:nvPr/>
        </p:nvGraphicFramePr>
        <p:xfrm>
          <a:off x="6030020" y="4268689"/>
          <a:ext cx="2218531" cy="985327"/>
        </p:xfrm>
        <a:graphic>
          <a:graphicData uri="http://schemas.openxmlformats.org/drawingml/2006/table">
            <a:tbl>
              <a:tblPr/>
              <a:tblGrid>
                <a:gridCol w="771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사고구분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신고기관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담당자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606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화재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/</a:t>
                      </a: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소방서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가스안전공사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방재그룹장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고용노동부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안전보건그룹장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인사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경찰서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단지총괄 인사팀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0" name="Line 6">
            <a:extLst>
              <a:ext uri="{FF2B5EF4-FFF2-40B4-BE49-F238E27FC236}">
                <a16:creationId xmlns:a16="http://schemas.microsoft.com/office/drawing/2014/main" id="{68C339E8-2561-4081-85AC-AB65FC76F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70" y="5731372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1" name="Line 58">
            <a:extLst>
              <a:ext uri="{FF2B5EF4-FFF2-40B4-BE49-F238E27FC236}">
                <a16:creationId xmlns:a16="http://schemas.microsoft.com/office/drawing/2014/main" id="{D51226E9-3FBF-4EFB-BBC6-A788B6D00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69" y="5613997"/>
            <a:ext cx="0" cy="1173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2" name="Rectangle 11">
            <a:extLst>
              <a:ext uri="{FF2B5EF4-FFF2-40B4-BE49-F238E27FC236}">
                <a16:creationId xmlns:a16="http://schemas.microsoft.com/office/drawing/2014/main" id="{A4B351B4-9BB8-4561-A15D-02FF8EB2C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389" y="5474693"/>
            <a:ext cx="1769666" cy="18315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치료 완료 및 회사 복귀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E8A68565-AFA8-451E-8113-9EE636520D35}"/>
              </a:ext>
            </a:extLst>
          </p:cNvPr>
          <p:cNvSpPr/>
          <p:nvPr/>
        </p:nvSpPr>
        <p:spPr>
          <a:xfrm>
            <a:off x="1811082" y="4128742"/>
            <a:ext cx="6583363" cy="1287264"/>
          </a:xfrm>
          <a:prstGeom prst="rect">
            <a:avLst/>
          </a:prstGeom>
          <a:noFill/>
          <a:ln w="19050">
            <a:solidFill>
              <a:srgbClr val="0000C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ko-KR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G-EHS </a:t>
            </a:r>
            <a:r>
              <a:rPr lang="ko-KR" altLang="en-US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 기준을 따른다</a:t>
            </a:r>
            <a:endParaRPr lang="en-US" altLang="ko-KR" sz="2600" b="1" dirty="0">
              <a:solidFill>
                <a:srgbClr val="0000CC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D2E33A7-FBB7-4316-9E9A-FA15A1B983EA}"/>
              </a:ext>
            </a:extLst>
          </p:cNvPr>
          <p:cNvSpPr txBox="1"/>
          <p:nvPr/>
        </p:nvSpPr>
        <p:spPr>
          <a:xfrm>
            <a:off x="6030020" y="2902441"/>
            <a:ext cx="2364425" cy="121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I  R  P : 93114(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b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13114(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소방대 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11119(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7119(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CCR/CCSS/S-GAS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K1: 97613/00053/98755   K2: 96941/91210/91574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H1: 85091/81950/85216   H2: 85762/53312/85258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H3: 84876/79580/79578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46710/48736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6331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0337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K2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92353 , H2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55366,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40961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AA9FDE0-2E6E-4B74-A7ED-46763825975B}"/>
              </a:ext>
            </a:extLst>
          </p:cNvPr>
          <p:cNvSpPr txBox="1"/>
          <p:nvPr/>
        </p:nvSpPr>
        <p:spPr>
          <a:xfrm>
            <a:off x="3676056" y="1117212"/>
            <a:ext cx="3441583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운영부서 요청 시 본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Page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SOP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에 삽입</a:t>
            </a: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79DFB0-A3C9-45B3-B22F-6D66E48D7008}"/>
              </a:ext>
            </a:extLst>
          </p:cNvPr>
          <p:cNvSpPr/>
          <p:nvPr/>
        </p:nvSpPr>
        <p:spPr>
          <a:xfrm>
            <a:off x="6028729" y="2902463"/>
            <a:ext cx="2364425" cy="12143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>
              <a:solidFill>
                <a:prstClr val="white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369651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Group 128"/>
          <p:cNvGraphicFramePr>
            <a:graphicFrameLocks noGrp="1"/>
          </p:cNvGraphicFramePr>
          <p:nvPr/>
        </p:nvGraphicFramePr>
        <p:xfrm>
          <a:off x="1144741" y="1422567"/>
          <a:ext cx="7616528" cy="4387988"/>
        </p:xfrm>
        <a:graphic>
          <a:graphicData uri="http://schemas.openxmlformats.org/drawingml/2006/table">
            <a:tbl>
              <a:tblPr/>
              <a:tblGrid>
                <a:gridCol w="3217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7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업무 절차 및 비상상황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 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PROCESS</a:t>
                      </a:r>
                      <a:endParaRPr kumimoji="1" lang="ko-KR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사전 준비 작업</a:t>
                      </a: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  <a:cs typeface="+mn-cs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본 작업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/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정리작업 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비상 연락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42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각헤드라인M" pitchFamily="18" charset="-127"/>
                          <a:ea typeface="HY각헤드라인M" pitchFamily="18" charset="-127"/>
                        </a:rPr>
                        <a:t>  </a:t>
                      </a:r>
                    </a:p>
                  </a:txBody>
                  <a:tcPr marL="74291" marR="74291" marT="37153" marB="37153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39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7454647" y="3103864"/>
            <a:ext cx="1213743" cy="62415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 전력운영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CCR</a:t>
            </a:r>
          </a:p>
          <a:p>
            <a:pPr algn="ctr">
              <a:lnSpc>
                <a:spcPct val="12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 031-208-0000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7464329" y="2158993"/>
            <a:ext cx="1213742" cy="7734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031-208-1119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 R T[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031-208-3114</a:t>
            </a:r>
          </a:p>
        </p:txBody>
      </p:sp>
      <p:cxnSp>
        <p:nvCxnSpPr>
          <p:cNvPr id="55" name="직선 연결선 54"/>
          <p:cNvCxnSpPr/>
          <p:nvPr/>
        </p:nvCxnSpPr>
        <p:spPr>
          <a:xfrm>
            <a:off x="2564214" y="2482738"/>
            <a:ext cx="105380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2851845" y="2828417"/>
            <a:ext cx="0" cy="222369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2733179" y="2709758"/>
            <a:ext cx="0" cy="1638102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2626122" y="2587216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3618012" y="2478869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>
            <a:off x="2623548" y="2594954"/>
            <a:ext cx="9944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>
            <a:off x="2740919" y="2712330"/>
            <a:ext cx="87709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2857014" y="2833576"/>
            <a:ext cx="761008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>
            <a:off x="2564210" y="5057266"/>
            <a:ext cx="29279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2559054" y="4350432"/>
            <a:ext cx="18057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2555187" y="3535251"/>
            <a:ext cx="6836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3610273" y="4144069"/>
            <a:ext cx="0" cy="84742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4"/>
          <p:cNvSpPr>
            <a:spLocks noChangeArrowheads="1"/>
          </p:cNvSpPr>
          <p:nvPr/>
        </p:nvSpPr>
        <p:spPr bwMode="auto">
          <a:xfrm>
            <a:off x="3065959" y="3159730"/>
            <a:ext cx="789384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전체적 日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매 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CHECK</a:t>
            </a:r>
          </a:p>
        </p:txBody>
      </p:sp>
      <p:sp>
        <p:nvSpPr>
          <p:cNvPr id="68" name="Rectangle 4"/>
          <p:cNvSpPr>
            <a:spLocks noChangeArrowheads="1"/>
          </p:cNvSpPr>
          <p:nvPr/>
        </p:nvSpPr>
        <p:spPr bwMode="auto">
          <a:xfrm>
            <a:off x="4145561" y="3548161"/>
            <a:ext cx="292796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3603824" y="4060217"/>
            <a:ext cx="29279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70" name="Rectangle 4"/>
          <p:cNvSpPr>
            <a:spLocks noChangeArrowheads="1"/>
          </p:cNvSpPr>
          <p:nvPr/>
        </p:nvSpPr>
        <p:spPr bwMode="auto">
          <a:xfrm>
            <a:off x="1238254" y="2423417"/>
            <a:ext cx="1320801" cy="63718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사전 사고 예방 활동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DRI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SHEET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시설물 출입 결재완료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위험작업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결제완료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1" name="Rectangle 4"/>
          <p:cNvSpPr>
            <a:spLocks noChangeArrowheads="1"/>
          </p:cNvSpPr>
          <p:nvPr/>
        </p:nvSpPr>
        <p:spPr bwMode="auto">
          <a:xfrm>
            <a:off x="1238254" y="3296639"/>
            <a:ext cx="1320801" cy="7661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안전보호구 착용상태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변전실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전기실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기계실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소화약재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방출정지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LOCK 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SEC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담당자 실행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각 소방대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비상연락 참고</a:t>
            </a:r>
          </a:p>
        </p:txBody>
      </p:sp>
      <p:sp>
        <p:nvSpPr>
          <p:cNvPr id="72" name="Rectangle 4"/>
          <p:cNvSpPr>
            <a:spLocks noChangeArrowheads="1"/>
          </p:cNvSpPr>
          <p:nvPr/>
        </p:nvSpPr>
        <p:spPr bwMode="auto">
          <a:xfrm>
            <a:off x="1238254" y="4167285"/>
            <a:ext cx="1320801" cy="58429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작업공구 및 공도 구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사다리 및 작업용 공 도구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청소도구 및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용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Rectangle 4"/>
          <p:cNvSpPr>
            <a:spLocks noChangeArrowheads="1"/>
          </p:cNvSpPr>
          <p:nvPr/>
        </p:nvSpPr>
        <p:spPr bwMode="auto">
          <a:xfrm>
            <a:off x="1238254" y="4990207"/>
            <a:ext cx="1320801" cy="58558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작업에 필요한 자재 확인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CABLE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작업에 사용 품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P-TOUCH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부착물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사용되는 계측기 동작상태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AutoShape 17"/>
          <p:cNvSpPr>
            <a:spLocks noChangeArrowheads="1"/>
          </p:cNvSpPr>
          <p:nvPr/>
        </p:nvSpPr>
        <p:spPr bwMode="auto">
          <a:xfrm>
            <a:off x="2961486" y="3432063"/>
            <a:ext cx="1320801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TBM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확인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Sign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5" name="직선 연결선 74"/>
          <p:cNvCxnSpPr/>
          <p:nvPr/>
        </p:nvCxnSpPr>
        <p:spPr>
          <a:xfrm flipV="1">
            <a:off x="4297765" y="3782912"/>
            <a:ext cx="234752" cy="258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17"/>
          <p:cNvSpPr>
            <a:spLocks noChangeArrowheads="1"/>
          </p:cNvSpPr>
          <p:nvPr/>
        </p:nvSpPr>
        <p:spPr bwMode="auto">
          <a:xfrm>
            <a:off x="4540256" y="3432063"/>
            <a:ext cx="1287264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 별 계획작업진행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 사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업체별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3056935" y="5005684"/>
            <a:ext cx="1111845" cy="23991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당일 작업취소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연기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8" name="직선 연결선 77"/>
          <p:cNvCxnSpPr/>
          <p:nvPr/>
        </p:nvCxnSpPr>
        <p:spPr>
          <a:xfrm>
            <a:off x="5186462" y="2477579"/>
            <a:ext cx="0" cy="93384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"/>
          <p:cNvSpPr>
            <a:spLocks noChangeArrowheads="1"/>
          </p:cNvSpPr>
          <p:nvPr/>
        </p:nvSpPr>
        <p:spPr bwMode="auto">
          <a:xfrm>
            <a:off x="4858841" y="3263093"/>
            <a:ext cx="292794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5199356" y="4033601"/>
            <a:ext cx="1227931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비상상황 발생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1" name="Rectangle 4"/>
          <p:cNvSpPr>
            <a:spLocks noChangeArrowheads="1"/>
          </p:cNvSpPr>
          <p:nvPr/>
        </p:nvSpPr>
        <p:spPr bwMode="auto">
          <a:xfrm>
            <a:off x="6073883" y="2816808"/>
            <a:ext cx="819051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현장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</a:p>
        </p:txBody>
      </p:sp>
      <p:cxnSp>
        <p:nvCxnSpPr>
          <p:cNvPr id="82" name="직선 연결선 81"/>
          <p:cNvCxnSpPr/>
          <p:nvPr/>
        </p:nvCxnSpPr>
        <p:spPr>
          <a:xfrm>
            <a:off x="5174858" y="2476289"/>
            <a:ext cx="87451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4"/>
          <p:cNvSpPr>
            <a:spLocks noChangeArrowheads="1"/>
          </p:cNvSpPr>
          <p:nvPr/>
        </p:nvSpPr>
        <p:spPr bwMode="auto">
          <a:xfrm>
            <a:off x="6066145" y="235892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정상적 종료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4" name="직선 연결선 83"/>
          <p:cNvCxnSpPr/>
          <p:nvPr/>
        </p:nvCxnSpPr>
        <p:spPr>
          <a:xfrm>
            <a:off x="7029648" y="2362782"/>
            <a:ext cx="0" cy="21063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6805225" y="4478126"/>
            <a:ext cx="37276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4"/>
          <p:cNvSpPr>
            <a:spLocks noChangeArrowheads="1"/>
          </p:cNvSpPr>
          <p:nvPr/>
        </p:nvSpPr>
        <p:spPr bwMode="auto">
          <a:xfrm>
            <a:off x="5436692" y="4347864"/>
            <a:ext cx="1447206" cy="238621"/>
          </a:xfrm>
          <a:prstGeom prst="rect">
            <a:avLst/>
          </a:prstGeom>
          <a:solidFill>
            <a:srgbClr val="CCFF33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감전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,CHEMICAL</a:t>
            </a:r>
          </a:p>
        </p:txBody>
      </p:sp>
      <p:cxnSp>
        <p:nvCxnSpPr>
          <p:cNvPr id="87" name="직선 연결선 86"/>
          <p:cNvCxnSpPr/>
          <p:nvPr/>
        </p:nvCxnSpPr>
        <p:spPr>
          <a:xfrm>
            <a:off x="5178724" y="4141477"/>
            <a:ext cx="0" cy="120084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연결선 87"/>
          <p:cNvCxnSpPr/>
          <p:nvPr/>
        </p:nvCxnSpPr>
        <p:spPr>
          <a:xfrm flipV="1">
            <a:off x="5186468" y="4465239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 flipV="1">
            <a:off x="5186468" y="4889588"/>
            <a:ext cx="23475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 flipV="1">
            <a:off x="5178729" y="5334593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6073883" y="327213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작업지역 퇴실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2" name="직선 연결선 91"/>
          <p:cNvCxnSpPr/>
          <p:nvPr/>
        </p:nvCxnSpPr>
        <p:spPr>
          <a:xfrm>
            <a:off x="6473726" y="2600126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6473726" y="3060601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4918177" y="2193822"/>
            <a:ext cx="1083469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안전담당자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주관 작업진행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5" name="직선 연결선 94"/>
          <p:cNvCxnSpPr/>
          <p:nvPr/>
        </p:nvCxnSpPr>
        <p:spPr>
          <a:xfrm flipV="1">
            <a:off x="5842992" y="3777742"/>
            <a:ext cx="23346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4"/>
          <p:cNvSpPr>
            <a:spLocks noChangeArrowheads="1"/>
          </p:cNvSpPr>
          <p:nvPr/>
        </p:nvSpPr>
        <p:spPr bwMode="auto">
          <a:xfrm>
            <a:off x="6073883" y="3646186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완료 결과 통보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7" name="Rectangle 4"/>
          <p:cNvSpPr>
            <a:spLocks noChangeArrowheads="1"/>
          </p:cNvSpPr>
          <p:nvPr/>
        </p:nvSpPr>
        <p:spPr bwMode="auto">
          <a:xfrm>
            <a:off x="4894959" y="4060217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98" name="Rectangle 4"/>
          <p:cNvSpPr>
            <a:spLocks noChangeArrowheads="1"/>
          </p:cNvSpPr>
          <p:nvPr/>
        </p:nvSpPr>
        <p:spPr bwMode="auto">
          <a:xfrm>
            <a:off x="5706273" y="3541700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99" name="Rectangle 4"/>
          <p:cNvSpPr>
            <a:spLocks noChangeArrowheads="1"/>
          </p:cNvSpPr>
          <p:nvPr/>
        </p:nvSpPr>
        <p:spPr bwMode="auto">
          <a:xfrm>
            <a:off x="7268924" y="5418423"/>
            <a:ext cx="1589088" cy="469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최초발견자 → 최초 소방대</a:t>
            </a:r>
            <a:r>
              <a:rPr lang="en-US" altLang="ko-KR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/ ERT</a:t>
            </a:r>
          </a:p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→ 그 후 전자 담당자</a:t>
            </a:r>
            <a:endParaRPr lang="en-US" altLang="ko-KR" sz="65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</p:txBody>
      </p:sp>
      <p:sp>
        <p:nvSpPr>
          <p:cNvPr id="100" name="Rectangle 4"/>
          <p:cNvSpPr>
            <a:spLocks noChangeArrowheads="1"/>
          </p:cNvSpPr>
          <p:nvPr/>
        </p:nvSpPr>
        <p:spPr bwMode="auto">
          <a:xfrm>
            <a:off x="2508755" y="2245416"/>
            <a:ext cx="1229221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동일 </a:t>
            </a:r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반복됨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1" name="Rectangle 4"/>
          <p:cNvSpPr>
            <a:spLocks noChangeArrowheads="1"/>
          </p:cNvSpPr>
          <p:nvPr/>
        </p:nvSpPr>
        <p:spPr bwMode="auto">
          <a:xfrm>
            <a:off x="7464329" y="4026982"/>
            <a:ext cx="1213742" cy="1449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/>
          <a:p>
            <a:pPr lvl="0" algn="ctr">
              <a:defRPr/>
            </a:pPr>
            <a:r>
              <a:rPr lang="en-US" altLang="ko-KR" sz="650" b="1" dirty="0">
                <a:latin typeface="+mn-ea"/>
              </a:rPr>
              <a:t>[</a:t>
            </a:r>
            <a:r>
              <a:rPr lang="ko-KR" altLang="en-US" sz="650" b="1" dirty="0">
                <a:latin typeface="+mn-ea"/>
              </a:rPr>
              <a:t>해당사업장 전자담당자</a:t>
            </a:r>
            <a:r>
              <a:rPr lang="en-US" altLang="ko-KR" sz="650" b="1" dirty="0">
                <a:latin typeface="+mn-ea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최재진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010-9310-0254 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곽병호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010-9422-4734</a:t>
            </a:r>
          </a:p>
          <a:p>
            <a:pPr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조재민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010-5874-1065</a:t>
            </a:r>
          </a:p>
          <a:p>
            <a:pPr lvl="0" algn="ctr">
              <a:defRPr/>
            </a:pP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en-US" altLang="ko-KR" sz="650" b="1" dirty="0">
                <a:latin typeface="맑은 고딕" panose="020B0503020000020004" pitchFamily="50" charset="-127"/>
              </a:rPr>
              <a:t>[</a:t>
            </a:r>
            <a:r>
              <a:rPr lang="ko-KR" altLang="en-US" sz="650" b="1" dirty="0">
                <a:latin typeface="맑은 고딕" panose="020B0503020000020004" pitchFamily="50" charset="-127"/>
              </a:rPr>
              <a:t>시공사</a:t>
            </a:r>
            <a:r>
              <a:rPr lang="en-US" altLang="ko-KR" sz="650" b="1" dirty="0">
                <a:latin typeface="맑은 고딕" panose="020B0503020000020004" pitchFamily="50" charset="-127"/>
              </a:rPr>
              <a:t>(</a:t>
            </a:r>
            <a:r>
              <a:rPr lang="ko-KR" altLang="en-US" sz="650" b="1" dirty="0" err="1">
                <a:latin typeface="맑은 고딕" panose="020B0503020000020004" pitchFamily="50" charset="-127"/>
              </a:rPr>
              <a:t>직발사</a:t>
            </a:r>
            <a:r>
              <a:rPr lang="en-US" altLang="ko-KR" sz="650" b="1" dirty="0">
                <a:latin typeface="맑은 고딕" panose="020B0503020000020004" pitchFamily="50" charset="-127"/>
              </a:rPr>
              <a:t>)</a:t>
            </a:r>
            <a:r>
              <a:rPr lang="ko-KR" altLang="en-US" sz="650" b="1" dirty="0">
                <a:latin typeface="맑은 고딕" panose="020B0503020000020004" pitchFamily="50" charset="-127"/>
              </a:rPr>
              <a:t>담당자</a:t>
            </a:r>
            <a:r>
              <a:rPr lang="en-US" altLang="ko-KR" sz="650" b="1" dirty="0">
                <a:latin typeface="맑은 고딕" panose="020B0503020000020004" pitchFamily="50" charset="-127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김경환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010-8850-4998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최민규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010-9883-8842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최민규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010-3952-3912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조정호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010-4883-9124</a:t>
            </a:r>
          </a:p>
        </p:txBody>
      </p:sp>
      <p:cxnSp>
        <p:nvCxnSpPr>
          <p:cNvPr id="102" name="직선 연결선 101"/>
          <p:cNvCxnSpPr/>
          <p:nvPr/>
        </p:nvCxnSpPr>
        <p:spPr>
          <a:xfrm flipV="1">
            <a:off x="7029654" y="2362782"/>
            <a:ext cx="4217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6756207" y="4893456"/>
            <a:ext cx="277317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/>
          <p:nvPr/>
        </p:nvCxnSpPr>
        <p:spPr>
          <a:xfrm>
            <a:off x="7286858" y="3263093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/>
          <p:cNvCxnSpPr/>
          <p:nvPr/>
        </p:nvCxnSpPr>
        <p:spPr>
          <a:xfrm>
            <a:off x="7210228" y="4893456"/>
            <a:ext cx="68362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>
            <a:cxnSpLocks/>
          </p:cNvCxnSpPr>
          <p:nvPr/>
        </p:nvCxnSpPr>
        <p:spPr>
          <a:xfrm flipH="1">
            <a:off x="7272140" y="3264395"/>
            <a:ext cx="11603" cy="1634232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그룹 17"/>
          <p:cNvGrpSpPr>
            <a:grpSpLocks/>
          </p:cNvGrpSpPr>
          <p:nvPr/>
        </p:nvGrpSpPr>
        <p:grpSpPr bwMode="auto">
          <a:xfrm>
            <a:off x="7029657" y="4827676"/>
            <a:ext cx="180579" cy="535285"/>
            <a:chOff x="7508444" y="5027934"/>
            <a:chExt cx="223316" cy="659003"/>
          </a:xfrm>
        </p:grpSpPr>
        <p:cxnSp>
          <p:nvCxnSpPr>
            <p:cNvPr id="110" name="직선 연결선 109"/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원호 110"/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2" name="원호 111"/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13" name="Rectangle 4"/>
          <p:cNvSpPr>
            <a:spLocks noChangeArrowheads="1"/>
          </p:cNvSpPr>
          <p:nvPr/>
        </p:nvSpPr>
        <p:spPr bwMode="auto">
          <a:xfrm>
            <a:off x="5436692" y="4769630"/>
            <a:ext cx="1447206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품질</a:t>
            </a:r>
            <a:r>
              <a:rPr lang="en-US" altLang="ko-KR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전력 비상조치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14" name="직선 연결선 113"/>
          <p:cNvCxnSpPr/>
          <p:nvPr/>
        </p:nvCxnSpPr>
        <p:spPr>
          <a:xfrm>
            <a:off x="7266981" y="4594212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연결선 114"/>
          <p:cNvCxnSpPr/>
          <p:nvPr/>
        </p:nvCxnSpPr>
        <p:spPr>
          <a:xfrm>
            <a:off x="7359859" y="4476837"/>
            <a:ext cx="915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그룹 98"/>
          <p:cNvGrpSpPr>
            <a:grpSpLocks/>
          </p:cNvGrpSpPr>
          <p:nvPr/>
        </p:nvGrpSpPr>
        <p:grpSpPr bwMode="auto">
          <a:xfrm>
            <a:off x="7177990" y="4416224"/>
            <a:ext cx="181868" cy="535286"/>
            <a:chOff x="7508444" y="5027934"/>
            <a:chExt cx="223316" cy="659003"/>
          </a:xfrm>
        </p:grpSpPr>
        <p:cxnSp>
          <p:nvCxnSpPr>
            <p:cNvPr id="117" name="직선 연결선 116"/>
            <p:cNvCxnSpPr/>
            <p:nvPr/>
          </p:nvCxnSpPr>
          <p:spPr>
            <a:xfrm>
              <a:off x="7627229" y="5686937"/>
              <a:ext cx="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원호 117"/>
            <p:cNvSpPr/>
            <p:nvPr/>
          </p:nvSpPr>
          <p:spPr>
            <a:xfrm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9" name="원호 118"/>
            <p:cNvSpPr/>
            <p:nvPr/>
          </p:nvSpPr>
          <p:spPr>
            <a:xfrm rot="10800000" flipV="1"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7189588" y="221832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332762" y="431174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283742" y="3103142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337919" y="4636789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308052" y="3658430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cxnSp>
        <p:nvCxnSpPr>
          <p:cNvPr id="125" name="직선 연결선 124"/>
          <p:cNvCxnSpPr/>
          <p:nvPr/>
        </p:nvCxnSpPr>
        <p:spPr>
          <a:xfrm>
            <a:off x="6751052" y="5362959"/>
            <a:ext cx="372766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4"/>
          <p:cNvSpPr>
            <a:spLocks noChangeArrowheads="1"/>
          </p:cNvSpPr>
          <p:nvPr/>
        </p:nvSpPr>
        <p:spPr bwMode="auto">
          <a:xfrm>
            <a:off x="5436692" y="5224958"/>
            <a:ext cx="1447206" cy="2399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defRPr/>
            </a:pP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환경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사고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병원후송</a:t>
            </a:r>
            <a:endParaRPr lang="en-US" altLang="ko-KR" sz="650" dirty="0">
              <a:solidFill>
                <a:srgbClr val="9BBB59">
                  <a:lumMod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27" name="직선 연결선 126"/>
          <p:cNvCxnSpPr>
            <a:cxnSpLocks/>
          </p:cNvCxnSpPr>
          <p:nvPr/>
        </p:nvCxnSpPr>
        <p:spPr>
          <a:xfrm>
            <a:off x="7126388" y="2803921"/>
            <a:ext cx="0" cy="2561624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>
            <a:cxnSpLocks/>
          </p:cNvCxnSpPr>
          <p:nvPr/>
        </p:nvCxnSpPr>
        <p:spPr>
          <a:xfrm flipV="1">
            <a:off x="7131985" y="2803921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7183164" y="2644489"/>
            <a:ext cx="109004" cy="13125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cxnSp>
        <p:nvCxnSpPr>
          <p:cNvPr id="130" name="직선 연결선 129"/>
          <p:cNvCxnSpPr>
            <a:cxnSpLocks/>
          </p:cNvCxnSpPr>
          <p:nvPr/>
        </p:nvCxnSpPr>
        <p:spPr>
          <a:xfrm flipV="1">
            <a:off x="7321155" y="3612997"/>
            <a:ext cx="121012" cy="285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직사각형 130"/>
          <p:cNvSpPr/>
          <p:nvPr/>
        </p:nvSpPr>
        <p:spPr>
          <a:xfrm>
            <a:off x="5158966" y="3040802"/>
            <a:ext cx="547307" cy="1811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007" tIns="41503" rIns="83007" bIns="41503" rtlCol="0" anchor="ctr"/>
          <a:lstStyle/>
          <a:p>
            <a:pPr algn="ctr"/>
            <a:r>
              <a:rPr lang="ko-KR" altLang="en-US" sz="650" b="1" dirty="0">
                <a:solidFill>
                  <a:prstClr val="black"/>
                </a:solidFill>
              </a:rPr>
              <a:t>인원통제</a:t>
            </a:r>
            <a:endParaRPr lang="en-US" altLang="ko-KR" sz="650" b="1" dirty="0">
              <a:solidFill>
                <a:prstClr val="black"/>
              </a:solidFill>
            </a:endParaRPr>
          </a:p>
        </p:txBody>
      </p:sp>
      <p:cxnSp>
        <p:nvCxnSpPr>
          <p:cNvPr id="132" name="직선 연결선 131"/>
          <p:cNvCxnSpPr/>
          <p:nvPr/>
        </p:nvCxnSpPr>
        <p:spPr>
          <a:xfrm>
            <a:off x="928688" y="5924865"/>
            <a:ext cx="804862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7337919" y="487439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③</a:t>
            </a:r>
          </a:p>
        </p:txBody>
      </p:sp>
      <p:cxnSp>
        <p:nvCxnSpPr>
          <p:cNvPr id="135" name="직선 연결선 134"/>
          <p:cNvCxnSpPr/>
          <p:nvPr/>
        </p:nvCxnSpPr>
        <p:spPr>
          <a:xfrm flipV="1">
            <a:off x="7132843" y="5052108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99"/>
          <p:cNvSpPr txBox="1">
            <a:spLocks noChangeArrowheads="1"/>
          </p:cNvSpPr>
          <p:nvPr/>
        </p:nvSpPr>
        <p:spPr bwMode="auto">
          <a:xfrm>
            <a:off x="937716" y="674131"/>
            <a:ext cx="716820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71475" indent="-371475" defTabSz="619125"/>
            <a:r>
              <a:rPr kumimoji="1"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DRI Check Sheet (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비상대응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Process – 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인적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환경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1625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04" name="Text Box 99"/>
          <p:cNvSpPr txBox="1">
            <a:spLocks noChangeArrowheads="1"/>
          </p:cNvSpPr>
          <p:nvPr/>
        </p:nvSpPr>
        <p:spPr bwMode="auto">
          <a:xfrm>
            <a:off x="1294929" y="965259"/>
            <a:ext cx="1726755" cy="217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71475" indent="-371475" defTabSz="619125"/>
            <a:r>
              <a:rPr lang="en-US" altLang="ko-KR" sz="813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813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1C77570-930E-41BD-A77D-5FC323FED7A7}"/>
              </a:ext>
            </a:extLst>
          </p:cNvPr>
          <p:cNvSpPr txBox="1"/>
          <p:nvPr/>
        </p:nvSpPr>
        <p:spPr>
          <a:xfrm>
            <a:off x="5207098" y="4175025"/>
            <a:ext cx="1885757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FF0000"/>
                </a:solidFill>
              </a:rPr>
              <a:t>☆ 모든 사고 발생시 전자 소방대에 즉시 신고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DF5F9A1-FB15-4CDC-9F1B-F9AB59B24457}"/>
              </a:ext>
            </a:extLst>
          </p:cNvPr>
          <p:cNvSpPr txBox="1"/>
          <p:nvPr/>
        </p:nvSpPr>
        <p:spPr>
          <a:xfrm>
            <a:off x="5004464" y="4574770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Leak </a:t>
            </a:r>
            <a:r>
              <a:rPr lang="ko-KR" altLang="en-US" sz="650" b="1" u="sng" dirty="0">
                <a:solidFill>
                  <a:srgbClr val="3333FF"/>
                </a:solidFill>
              </a:rPr>
              <a:t>발생시 임의 판단</a:t>
            </a:r>
            <a:r>
              <a:rPr lang="en-US" altLang="ko-KR" sz="650" b="1" u="sng" dirty="0">
                <a:solidFill>
                  <a:srgbClr val="3333FF"/>
                </a:solidFill>
              </a:rPr>
              <a:t>/</a:t>
            </a:r>
            <a:r>
              <a:rPr lang="ko-KR" altLang="en-US" sz="650" b="1" u="sng" dirty="0">
                <a:solidFill>
                  <a:srgbClr val="3333FF"/>
                </a:solidFill>
              </a:rPr>
              <a:t>조치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절대 금지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CB0B8EC-74D9-4DDE-BE2A-2414D3D9DE83}"/>
              </a:ext>
            </a:extLst>
          </p:cNvPr>
          <p:cNvSpPr txBox="1"/>
          <p:nvPr/>
        </p:nvSpPr>
        <p:spPr>
          <a:xfrm>
            <a:off x="4977166" y="5462492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인적사고 발생시 소방대 즉시 보고</a:t>
            </a:r>
          </a:p>
        </p:txBody>
      </p:sp>
      <p:grpSp>
        <p:nvGrpSpPr>
          <p:cNvPr id="139" name="그룹 17">
            <a:extLst>
              <a:ext uri="{FF2B5EF4-FFF2-40B4-BE49-F238E27FC236}">
                <a16:creationId xmlns:a16="http://schemas.microsoft.com/office/drawing/2014/main" id="{96755DD4-1C53-43E9-B6FD-A215A5BD8C62}"/>
              </a:ext>
            </a:extLst>
          </p:cNvPr>
          <p:cNvGrpSpPr>
            <a:grpSpLocks/>
          </p:cNvGrpSpPr>
          <p:nvPr/>
        </p:nvGrpSpPr>
        <p:grpSpPr bwMode="auto">
          <a:xfrm>
            <a:off x="7152184" y="3542056"/>
            <a:ext cx="180579" cy="535285"/>
            <a:chOff x="7508444" y="5027934"/>
            <a:chExt cx="223316" cy="659003"/>
          </a:xfrm>
        </p:grpSpPr>
        <p:cxnSp>
          <p:nvCxnSpPr>
            <p:cNvPr id="140" name="직선 연결선 139">
              <a:extLst>
                <a:ext uri="{FF2B5EF4-FFF2-40B4-BE49-F238E27FC236}">
                  <a16:creationId xmlns:a16="http://schemas.microsoft.com/office/drawing/2014/main" id="{DF8ECE6F-7317-416F-A3D9-AA7C4D6B8E26}"/>
                </a:ext>
              </a:extLst>
            </p:cNvPr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원호 140">
              <a:extLst>
                <a:ext uri="{FF2B5EF4-FFF2-40B4-BE49-F238E27FC236}">
                  <a16:creationId xmlns:a16="http://schemas.microsoft.com/office/drawing/2014/main" id="{5E4CA396-2609-4390-A934-8B6C9D2EAD4D}"/>
                </a:ext>
              </a:extLst>
            </p:cNvPr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42" name="원호 141">
              <a:extLst>
                <a:ext uri="{FF2B5EF4-FFF2-40B4-BE49-F238E27FC236}">
                  <a16:creationId xmlns:a16="http://schemas.microsoft.com/office/drawing/2014/main" id="{92592025-1979-487A-A6A6-A5F0737D168E}"/>
                </a:ext>
              </a:extLst>
            </p:cNvPr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43" name="직선 연결선 142">
            <a:extLst>
              <a:ext uri="{FF2B5EF4-FFF2-40B4-BE49-F238E27FC236}">
                <a16:creationId xmlns:a16="http://schemas.microsoft.com/office/drawing/2014/main" id="{0112C32D-A776-4A25-8964-50F0593D1115}"/>
              </a:ext>
            </a:extLst>
          </p:cNvPr>
          <p:cNvCxnSpPr>
            <a:cxnSpLocks/>
            <a:stCxn id="142" idx="2"/>
          </p:cNvCxnSpPr>
          <p:nvPr/>
        </p:nvCxnSpPr>
        <p:spPr>
          <a:xfrm flipH="1" flipV="1">
            <a:off x="7126185" y="3610473"/>
            <a:ext cx="25998" cy="252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모서리가 둥근 직사각형 21">
            <a:extLst>
              <a:ext uri="{FF2B5EF4-FFF2-40B4-BE49-F238E27FC236}">
                <a16:creationId xmlns:a16="http://schemas.microsoft.com/office/drawing/2014/main" id="{4FB23167-63FC-4801-87CE-4917D693083D}"/>
              </a:ext>
            </a:extLst>
          </p:cNvPr>
          <p:cNvSpPr/>
          <p:nvPr/>
        </p:nvSpPr>
        <p:spPr>
          <a:xfrm>
            <a:off x="8772861" y="2311198"/>
            <a:ext cx="1047365" cy="291375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* </a:t>
            </a:r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순서준수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해당 사업장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ERT</a:t>
            </a: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CCR</a:t>
            </a: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전자담당자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시공사담당자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연락처표기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3061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14539-0C94-0365-2B74-06715F6FB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ABF95AE7-A42E-5D73-B655-99ACE2413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A094744-BC27-CA7F-2A30-E9F8072DAEE4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8"/>
          <a:ext cx="9905998" cy="4513964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2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12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2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거친면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나사못에 의해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손가락 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비산먼지 발생에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컷터칼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헤라등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사용으로 인한 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망치 등 사용 시 손가락 찍힘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청소 전용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붓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주걱 등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필요시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배풍기설치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바닥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바탕면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작업간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비산먼지최소화방안으로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그라인더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전용커버탈거후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집진호스 체결가능용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제작커버설치하여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날접촉방지 및 비산먼지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즉시흡입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※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 작업구간 상시비치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452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79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419ABC6F-CC22-0C9C-5629-D80D4151BFBF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2ED35330-40C7-8213-6FB3-ACA6BEF36E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1A0CF3C5-9863-B643-EEAE-459E1EECEC92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DBA3D0E9-A6C5-08D5-01B7-723DB59791BD}"/>
              </a:ext>
            </a:extLst>
          </p:cNvPr>
          <p:cNvSpPr txBox="1"/>
          <p:nvPr/>
        </p:nvSpPr>
        <p:spPr>
          <a:xfrm>
            <a:off x="-15552" y="692696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956CE96-F998-9D81-3029-D689AE870FDF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9320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D7EDC-35B7-FD7C-226B-427A8138E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1CC32F1-1B8D-FA23-973D-BBAB65451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3FBC8A9B-09EF-7994-B7EF-90FA85764E08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4763BC69-E979-0929-7F8A-48B4F29C93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616F9776-EA11-356B-C026-ADD5EE68F152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82B56EF1-195B-A9CF-2144-BA17C02DF0B1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08551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39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8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392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냄새로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두통 및 현기증 유발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접촉에 의한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끼여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제거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구획설정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시 작업 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417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103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DD2B0C0-E394-92AC-F230-6D4005095DFB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0D40962-A04A-4CB6-FCAE-612376FAC272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6529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8686A-1E22-351D-275C-B0BBADA70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60C75766-C0E4-815F-2D46-C50544B1B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BE1EB656-7BF8-340D-8F9C-18F3EAF7EA65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A91B0307-8583-C55B-92FE-5EBB4900C4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E8D72FB2-CD36-933F-1E2D-CB713DDD81EC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3C355C3A-250D-1ACA-B56E-BF383F8FA9E7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08551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39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8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392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유기화합물 유증기로 인한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417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103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E30E8D9-37CB-F6FA-C580-18FF05059309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6B377DE5-87F7-EB1A-1927-A575B9E0A114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26.06.22~ 26.06.26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507329"/>
      </p:ext>
    </p:extLst>
  </p:cSld>
  <p:clrMapOvr>
    <a:masterClrMapping/>
  </p:clrMapOvr>
</p:sld>
</file>

<file path=ppt/theme/theme1.xml><?xml version="1.0" encoding="utf-8"?>
<a:theme xmlns:a="http://schemas.openxmlformats.org/drawingml/2006/main" name="본문 마스터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32834</TotalTime>
  <Words>22279</Words>
  <Application>Microsoft Office PowerPoint</Application>
  <PresentationFormat>A4 용지(210x297mm)</PresentationFormat>
  <Paragraphs>7318</Paragraphs>
  <Slides>68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68</vt:i4>
      </vt:variant>
    </vt:vector>
  </HeadingPairs>
  <TitlesOfParts>
    <vt:vector size="77" baseType="lpstr">
      <vt:lpstr>HY각헤드라인M</vt:lpstr>
      <vt:lpstr>HY견고딕</vt:lpstr>
      <vt:lpstr>HY헤드라인M</vt:lpstr>
      <vt:lpstr>굴림</vt:lpstr>
      <vt:lpstr>맑은 고딕</vt:lpstr>
      <vt:lpstr>새굴림</vt:lpstr>
      <vt:lpstr>Arial</vt:lpstr>
      <vt:lpstr>Wingdings</vt:lpstr>
      <vt:lpstr>본문 마스터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bb120.kim</dc:creator>
  <cp:lastModifiedBy>민정 김</cp:lastModifiedBy>
  <cp:revision>2560</cp:revision>
  <cp:lastPrinted>2026-05-19T05:46:54Z</cp:lastPrinted>
  <dcterms:created xsi:type="dcterms:W3CDTF">2012-04-18T01:02:19Z</dcterms:created>
  <dcterms:modified xsi:type="dcterms:W3CDTF">2026-06-15T08:50:51Z</dcterms:modified>
</cp:coreProperties>
</file>