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handoutMasterIdLst>
    <p:handoutMasterId r:id="rId45"/>
  </p:handoutMasterIdLst>
  <p:sldIdLst>
    <p:sldId id="7503" r:id="rId2"/>
    <p:sldId id="7504" r:id="rId3"/>
    <p:sldId id="7518" r:id="rId4"/>
    <p:sldId id="7505" r:id="rId5"/>
    <p:sldId id="7519" r:id="rId6"/>
    <p:sldId id="7506" r:id="rId7"/>
    <p:sldId id="7520" r:id="rId8"/>
    <p:sldId id="7507" r:id="rId9"/>
    <p:sldId id="7521" r:id="rId10"/>
    <p:sldId id="7517" r:id="rId11"/>
    <p:sldId id="7660" r:id="rId12"/>
    <p:sldId id="7522" r:id="rId13"/>
    <p:sldId id="7513" r:id="rId14"/>
    <p:sldId id="7514" r:id="rId15"/>
    <p:sldId id="7515" r:id="rId16"/>
    <p:sldId id="7516" r:id="rId17"/>
    <p:sldId id="7491" r:id="rId18"/>
    <p:sldId id="7615" r:id="rId19"/>
    <p:sldId id="7616" r:id="rId20"/>
    <p:sldId id="7617" r:id="rId21"/>
    <p:sldId id="7618" r:id="rId22"/>
    <p:sldId id="7619" r:id="rId23"/>
    <p:sldId id="7621" r:id="rId24"/>
    <p:sldId id="7622" r:id="rId25"/>
    <p:sldId id="7623" r:id="rId26"/>
    <p:sldId id="7627" r:id="rId27"/>
    <p:sldId id="7628" r:id="rId28"/>
    <p:sldId id="7626" r:id="rId29"/>
    <p:sldId id="7508" r:id="rId30"/>
    <p:sldId id="362" r:id="rId31"/>
    <p:sldId id="7509" r:id="rId32"/>
    <p:sldId id="341" r:id="rId33"/>
    <p:sldId id="7661" r:id="rId34"/>
    <p:sldId id="7662" r:id="rId35"/>
    <p:sldId id="7663" r:id="rId36"/>
    <p:sldId id="7664" r:id="rId37"/>
    <p:sldId id="7665" r:id="rId38"/>
    <p:sldId id="7625" r:id="rId39"/>
    <p:sldId id="7666" r:id="rId40"/>
    <p:sldId id="7667" r:id="rId41"/>
    <p:sldId id="7668" r:id="rId42"/>
    <p:sldId id="7669" r:id="rId43"/>
  </p:sldIdLst>
  <p:sldSz cx="9906000" cy="6858000" type="A4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9D9"/>
    <a:srgbClr val="0033CC"/>
    <a:srgbClr val="3333CC"/>
    <a:srgbClr val="FF0000"/>
    <a:srgbClr val="FF9900"/>
    <a:srgbClr val="FFFF66"/>
    <a:srgbClr val="3333FF"/>
    <a:srgbClr val="000099"/>
    <a:srgbClr val="FFCCFF"/>
    <a:srgbClr val="FF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25" autoAdjust="0"/>
    <p:restoredTop sz="94994" autoAdjust="0"/>
  </p:normalViewPr>
  <p:slideViewPr>
    <p:cSldViewPr>
      <p:cViewPr varScale="1">
        <p:scale>
          <a:sx n="105" d="100"/>
          <a:sy n="105" d="100"/>
        </p:scale>
        <p:origin x="1188" y="102"/>
      </p:cViewPr>
      <p:guideLst>
        <p:guide orient="horz" pos="2160"/>
        <p:guide pos="316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5" d="100"/>
          <a:sy n="75" d="100"/>
        </p:scale>
        <p:origin x="-2238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FF91E9-1502-457B-9D24-B179A6834DA1}" type="datetimeFigureOut">
              <a:rPr lang="ko-KR" altLang="en-US" smtClean="0"/>
              <a:pPr/>
              <a:t>2026-06-08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ACD10B-9202-4EEA-99FC-1DFA0C076BFB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52728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4051D6-73D6-4D34-A11E-80AE8E2550E8}" type="datetimeFigureOut">
              <a:rPr lang="ko-KR" altLang="en-US" smtClean="0"/>
              <a:pPr/>
              <a:t>2026-06-08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711200" y="744538"/>
            <a:ext cx="53752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C392AB-5D96-4BA2-BE9D-DCBD1A7B9082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610935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439738" y="806450"/>
            <a:ext cx="5807075" cy="401955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34A086-B06F-4757-94CA-21C635CC2678}" type="slidenum">
              <a:rPr lang="ko-KR" altLang="en-US" smtClean="0">
                <a:solidFill>
                  <a:prstClr val="black"/>
                </a:solidFill>
              </a:rPr>
              <a:pPr/>
              <a:t>17</a:t>
            </a:fld>
            <a:endParaRPr lang="ko-KR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6526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439738" y="806450"/>
            <a:ext cx="5807075" cy="401955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34A086-B06F-4757-94CA-21C635CC2678}" type="slidenum">
              <a:rPr lang="ko-KR" altLang="en-US" smtClean="0">
                <a:solidFill>
                  <a:prstClr val="black"/>
                </a:solidFill>
              </a:rPr>
              <a:pPr/>
              <a:t>31</a:t>
            </a:fld>
            <a:endParaRPr lang="ko-KR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6526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사진 넓게 수정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FF95B3-8E7C-460A-9B38-3827FA944A24}" type="slidenum">
              <a:rPr lang="ko-KR" altLang="en-US" smtClean="0"/>
              <a:t>32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756086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439738" y="806450"/>
            <a:ext cx="5807075" cy="401955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34A086-B06F-4757-94CA-21C635CC2678}" type="slidenum">
              <a:rPr lang="ko-KR" altLang="en-US" smtClean="0">
                <a:solidFill>
                  <a:prstClr val="black"/>
                </a:solidFill>
              </a:rPr>
              <a:pPr/>
              <a:t>42</a:t>
            </a:fld>
            <a:endParaRPr lang="ko-KR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6526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/>
          </p:nvPr>
        </p:nvSpPr>
        <p:spPr>
          <a:xfrm>
            <a:off x="495301" y="274674"/>
            <a:ext cx="89154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  <p:extLst>
      <p:ext uri="{BB962C8B-B14F-4D97-AF65-F5344CB8AC3E}">
        <p14:creationId xmlns:p14="http://schemas.microsoft.com/office/powerpoint/2010/main" val="1594335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 userDrawn="1"/>
        </p:nvSpPr>
        <p:spPr>
          <a:xfrm>
            <a:off x="8521897" y="66675"/>
            <a:ext cx="1228637" cy="375381"/>
          </a:xfrm>
          <a:prstGeom prst="rect">
            <a:avLst/>
          </a:prstGeom>
          <a:solidFill>
            <a:srgbClr val="92D050">
              <a:alpha val="1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189" dirty="0"/>
          </a:p>
        </p:txBody>
      </p:sp>
      <p:cxnSp>
        <p:nvCxnSpPr>
          <p:cNvPr id="2" name="직선 연결선 1"/>
          <p:cNvCxnSpPr/>
          <p:nvPr userDrawn="1"/>
        </p:nvCxnSpPr>
        <p:spPr>
          <a:xfrm>
            <a:off x="272516" y="6540921"/>
            <a:ext cx="9360000" cy="0"/>
          </a:xfrm>
          <a:prstGeom prst="line">
            <a:avLst/>
          </a:prstGeom>
          <a:ln w="31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 userDrawn="1"/>
        </p:nvSpPr>
        <p:spPr>
          <a:xfrm>
            <a:off x="8487961" y="505960"/>
            <a:ext cx="503709" cy="113772"/>
          </a:xfrm>
          <a:prstGeom prst="rect">
            <a:avLst/>
          </a:prstGeom>
          <a:noFill/>
        </p:spPr>
        <p:txBody>
          <a:bodyPr wrap="none" lIns="42250" tIns="21125" rIns="42250" bIns="21125" rtlCol="0" anchor="ctr" anchorCtr="0">
            <a:spAutoFit/>
          </a:bodyPr>
          <a:lstStyle/>
          <a:p>
            <a:pPr marL="0" marR="0" lvl="0" indent="0" algn="ctr" defTabSz="914173" rtl="0" eaLnBrk="1" fontAlgn="auto" latinLnBrk="1" hangingPunct="1">
              <a:lnSpc>
                <a:spcPct val="100000"/>
              </a:lnSpc>
              <a:spcBef>
                <a:spcPts val="1"/>
              </a:spcBef>
              <a:spcAft>
                <a:spcPts val="1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62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PEPS SOP No.  </a:t>
            </a:r>
            <a:endParaRPr kumimoji="0" lang="ko-KR" altLang="en-US" sz="462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" name="직사각형 5"/>
          <p:cNvSpPr/>
          <p:nvPr userDrawn="1"/>
        </p:nvSpPr>
        <p:spPr>
          <a:xfrm>
            <a:off x="213975" y="6582544"/>
            <a:ext cx="6225551" cy="18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ko-KR" altLang="en-US" sz="594" dirty="0">
                <a:solidFill>
                  <a:schemeClr val="bg1">
                    <a:lumMod val="50000"/>
                  </a:schemeClr>
                </a:solidFill>
              </a:rPr>
              <a:t>본SOP는 당사의 영업비밀, 고유기술자료, 노하우를 제외한 일반적인 사항(환경안전사항 등)만 있는 일반등급의 문서로써 삼성전자에 제공합니다.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8624674" y="136132"/>
            <a:ext cx="1023082" cy="267789"/>
          </a:xfrm>
          <a:prstGeom prst="rect">
            <a:avLst/>
          </a:prstGeom>
          <a:noFill/>
        </p:spPr>
        <p:txBody>
          <a:bodyPr wrap="none" lIns="42250" tIns="21125" rIns="42250" bIns="21125" rtlCol="0" anchor="ctr" anchorCtr="0">
            <a:spAutoFit/>
          </a:bodyPr>
          <a:lstStyle/>
          <a:p>
            <a:pPr marL="0" marR="0" lvl="0" indent="0" algn="ctr" defTabSz="914173" rtl="0" eaLnBrk="1" fontAlgn="auto" latinLnBrk="1" hangingPunct="1">
              <a:lnSpc>
                <a:spcPct val="100000"/>
              </a:lnSpc>
              <a:spcBef>
                <a:spcPts val="1"/>
              </a:spcBef>
              <a:spcAft>
                <a:spcPts val="1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463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㈜정준건업</a:t>
            </a:r>
          </a:p>
        </p:txBody>
      </p:sp>
      <p:sp>
        <p:nvSpPr>
          <p:cNvPr id="3" name="직사각형 2"/>
          <p:cNvSpPr/>
          <p:nvPr userDrawn="1"/>
        </p:nvSpPr>
        <p:spPr>
          <a:xfrm>
            <a:off x="213973" y="614404"/>
            <a:ext cx="7664352" cy="108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189" dirty="0"/>
          </a:p>
        </p:txBody>
      </p:sp>
      <p:cxnSp>
        <p:nvCxnSpPr>
          <p:cNvPr id="9" name="직선 연결선 8"/>
          <p:cNvCxnSpPr/>
          <p:nvPr userDrawn="1"/>
        </p:nvCxnSpPr>
        <p:spPr>
          <a:xfrm>
            <a:off x="592530" y="158967"/>
            <a:ext cx="0" cy="353756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D8441630-4990-4CC3-B827-56B94E4CCE7E}"/>
              </a:ext>
            </a:extLst>
          </p:cNvPr>
          <p:cNvSpPr txBox="1"/>
          <p:nvPr userDrawn="1"/>
        </p:nvSpPr>
        <p:spPr>
          <a:xfrm>
            <a:off x="9308918" y="6612102"/>
            <a:ext cx="288907" cy="113772"/>
          </a:xfrm>
          <a:prstGeom prst="rect">
            <a:avLst/>
          </a:prstGeom>
          <a:noFill/>
        </p:spPr>
        <p:txBody>
          <a:bodyPr wrap="none" lIns="42250" tIns="21125" rIns="42250" bIns="21125" rtlCol="0" anchor="ctr" anchorCtr="0">
            <a:spAutoFit/>
          </a:bodyPr>
          <a:lstStyle/>
          <a:p>
            <a:pPr marL="0" marR="0" lvl="0" indent="0" algn="ctr" defTabSz="914173" rtl="0" eaLnBrk="1" fontAlgn="auto" latinLnBrk="1" hangingPunct="1">
              <a:lnSpc>
                <a:spcPct val="100000"/>
              </a:lnSpc>
              <a:spcBef>
                <a:spcPts val="1"/>
              </a:spcBef>
              <a:spcAft>
                <a:spcPts val="1"/>
              </a:spcAft>
              <a:buClrTx/>
              <a:buSzTx/>
              <a:buFontTx/>
              <a:buNone/>
              <a:tabLst/>
              <a:defRPr/>
            </a:pPr>
            <a:fld id="{A5EE0F10-BBD4-4C73-A890-880187DC71CA}" type="slidenum">
              <a:rPr kumimoji="0" lang="en-US" altLang="ko-KR" sz="462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pPr marL="0" marR="0" lvl="0" indent="0" algn="ctr" defTabSz="914173" rtl="0" eaLnBrk="1" fontAlgn="auto" latinLnBrk="1" hangingPunct="1">
                <a:lnSpc>
                  <a:spcPct val="100000"/>
                </a:lnSpc>
                <a:spcBef>
                  <a:spcPts val="1"/>
                </a:spcBef>
                <a:spcAft>
                  <a:spcPts val="1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r>
              <a:rPr kumimoji="0" lang="en-US" altLang="ko-KR" sz="462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/ 46</a:t>
            </a:r>
            <a:endParaRPr kumimoji="0" lang="ko-KR" altLang="en-US" sz="462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0555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</p:spTree>
    <p:extLst>
      <p:ext uri="{BB962C8B-B14F-4D97-AF65-F5344CB8AC3E}">
        <p14:creationId xmlns:p14="http://schemas.microsoft.com/office/powerpoint/2010/main" val="2016541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/>
          <p:cNvSpPr/>
          <p:nvPr/>
        </p:nvSpPr>
        <p:spPr>
          <a:xfrm>
            <a:off x="2" y="-1"/>
            <a:ext cx="9906000" cy="703385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18" name="직선 연결선 17"/>
          <p:cNvCxnSpPr/>
          <p:nvPr/>
        </p:nvCxnSpPr>
        <p:spPr>
          <a:xfrm>
            <a:off x="3153" y="693420"/>
            <a:ext cx="9906000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 Box 3">
            <a:extLst>
              <a:ext uri="{FF2B5EF4-FFF2-40B4-BE49-F238E27FC236}">
                <a16:creationId xmlns:a16="http://schemas.microsoft.com/office/drawing/2014/main" id="{B7E43C0C-6C9A-4C04-A3A0-83029294756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25192" y="6548399"/>
            <a:ext cx="694236" cy="276999"/>
          </a:xfrm>
          <a:prstGeom prst="rect">
            <a:avLst/>
          </a:prstGeom>
          <a:noFill/>
          <a:ln w="3175">
            <a:solidFill>
              <a:srgbClr val="FF0000"/>
            </a:solidFill>
            <a:miter lim="800000"/>
            <a:headEnd/>
            <a:tailEnd/>
          </a:ln>
        </p:spPr>
        <p:txBody>
          <a:bodyPr wrap="square" lIns="54000" rIns="54000" anchor="ctr">
            <a:spAutoFit/>
          </a:bodyPr>
          <a:lstStyle/>
          <a:p>
            <a:pPr algn="ctr">
              <a:defRPr/>
            </a:pPr>
            <a:r>
              <a:rPr lang="ko-KR" altLang="en-US" sz="1200" b="1" kern="1200" dirty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一 般</a:t>
            </a:r>
            <a:endParaRPr lang="ko-KR" altLang="en-US" sz="1200" dirty="0">
              <a:solidFill>
                <a:srgbClr val="FF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cxnSp>
        <p:nvCxnSpPr>
          <p:cNvPr id="5" name="직선 연결선 4">
            <a:extLst>
              <a:ext uri="{FF2B5EF4-FFF2-40B4-BE49-F238E27FC236}">
                <a16:creationId xmlns:a16="http://schemas.microsoft.com/office/drawing/2014/main" id="{B53D6CB3-E17F-49C9-BDF4-F26F629C1BC7}"/>
              </a:ext>
            </a:extLst>
          </p:cNvPr>
          <p:cNvCxnSpPr/>
          <p:nvPr userDrawn="1"/>
        </p:nvCxnSpPr>
        <p:spPr>
          <a:xfrm>
            <a:off x="2" y="6500834"/>
            <a:ext cx="9906000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735CC97D-8575-465D-81C9-2E944076DC22}"/>
              </a:ext>
            </a:extLst>
          </p:cNvPr>
          <p:cNvSpPr txBox="1"/>
          <p:nvPr userDrawn="1"/>
        </p:nvSpPr>
        <p:spPr>
          <a:xfrm>
            <a:off x="4106859" y="6563422"/>
            <a:ext cx="1692286" cy="219288"/>
          </a:xfrm>
          <a:prstGeom prst="rect">
            <a:avLst/>
          </a:prstGeom>
          <a:noFill/>
        </p:spPr>
        <p:txBody>
          <a:bodyPr wrap="none" lIns="91298" tIns="45649" rIns="91298" bIns="45649" rtlCol="0">
            <a:spAutoFit/>
          </a:bodyPr>
          <a:lstStyle/>
          <a:p>
            <a:pPr defTabSz="777779"/>
            <a:r>
              <a:rPr lang="ko-KR" altLang="en-US" sz="800">
                <a:gradFill>
                  <a:gsLst>
                    <a:gs pos="100000">
                      <a:prstClr val="black">
                        <a:lumMod val="50000"/>
                        <a:lumOff val="50000"/>
                      </a:prstClr>
                    </a:gs>
                    <a:gs pos="100000">
                      <a:srgbClr val="0070C0"/>
                    </a:gs>
                  </a:gsLst>
                  <a:lin ang="5400000" scaled="0"/>
                </a:gradFill>
              </a:rPr>
              <a:t>환경안전이 경영의 제</a:t>
            </a:r>
            <a:r>
              <a:rPr lang="en-US" altLang="ko-KR" sz="800">
                <a:gradFill>
                  <a:gsLst>
                    <a:gs pos="100000">
                      <a:prstClr val="black">
                        <a:lumMod val="50000"/>
                        <a:lumOff val="50000"/>
                      </a:prstClr>
                    </a:gs>
                    <a:gs pos="100000">
                      <a:srgbClr val="0070C0"/>
                    </a:gs>
                  </a:gsLst>
                  <a:lin ang="5400000" scaled="0"/>
                </a:gradFill>
              </a:rPr>
              <a:t>1</a:t>
            </a:r>
            <a:r>
              <a:rPr lang="ko-KR" altLang="en-US" sz="800">
                <a:gradFill>
                  <a:gsLst>
                    <a:gs pos="100000">
                      <a:prstClr val="black">
                        <a:lumMod val="50000"/>
                        <a:lumOff val="50000"/>
                      </a:prstClr>
                    </a:gs>
                    <a:gs pos="100000">
                      <a:srgbClr val="0070C0"/>
                    </a:gs>
                  </a:gsLst>
                  <a:lin ang="5400000" scaled="0"/>
                </a:gradFill>
              </a:rPr>
              <a:t>원칙이다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/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BF935A8B-9916-5CFA-F48F-9DEA494891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8245417"/>
              </p:ext>
            </p:extLst>
          </p:nvPr>
        </p:nvGraphicFramePr>
        <p:xfrm>
          <a:off x="0" y="1988840"/>
          <a:ext cx="9905998" cy="4508726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8366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36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273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8366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작업장소</a:t>
                      </a: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700" dirty="0">
                          <a:effectLst/>
                        </a:rPr>
                        <a:t>M1L 1F</a:t>
                      </a:r>
                    </a:p>
                    <a:p>
                      <a:pPr algn="ctr" latinLnBrk="1"/>
                      <a:r>
                        <a:rPr lang="en-US" altLang="ko-KR" sz="700" dirty="0">
                          <a:effectLst/>
                        </a:rPr>
                        <a:t>(YA~YB/7~10</a:t>
                      </a:r>
                      <a:r>
                        <a:rPr lang="ko-KR" altLang="en-US" sz="700" dirty="0">
                          <a:effectLst/>
                        </a:rPr>
                        <a:t>열</a:t>
                      </a:r>
                      <a:r>
                        <a:rPr lang="en-US" altLang="ko-KR" sz="700" dirty="0">
                          <a:effectLst/>
                        </a:rPr>
                        <a:t>) </a:t>
                      </a:r>
                      <a:r>
                        <a:rPr lang="ko-KR" altLang="en-US" sz="700" dirty="0">
                          <a:effectLst/>
                        </a:rPr>
                        <a:t>무기 </a:t>
                      </a:r>
                      <a:r>
                        <a:rPr lang="ko-KR" altLang="en-US" sz="700" dirty="0" err="1">
                          <a:effectLst/>
                        </a:rPr>
                        <a:t>스탁룸</a:t>
                      </a:r>
                      <a:r>
                        <a:rPr lang="ko-KR" altLang="en-US" sz="700" dirty="0">
                          <a:effectLst/>
                        </a:rPr>
                        <a:t> </a:t>
                      </a:r>
                      <a:endParaRPr lang="en-US" altLang="ko-KR" sz="7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내 통제 </a:t>
                      </a:r>
                      <a:endParaRPr kumimoji="0" lang="en-US" altLang="ko-KR" sz="7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동선확보 및 작업구역 설정하여 위험요소 방지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36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8366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 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작업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</a:t>
                      </a:r>
                      <a:b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</a:b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작업계획 미수립으로 안전대책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누락 및 작업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차질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필수서류 미비로 인한 작업 지연 및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 점검 누락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2-2.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사고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시공계획 등 작업계획 수립 및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근로자 교육 전파	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사내입문 전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SETTI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내방등록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IWP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시설물 출입 등록	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관련 필수 서류 준비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SOP(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위험성평가표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), -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중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Check sheet</a:t>
                      </a: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화기 작업 승인서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작업계획서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건설기계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중량물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및 비계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</a:t>
                      </a: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기타 작업에 맞는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"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환경안전가이드 체크 시트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“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                     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2-3-1.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2-3-2.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보호구 착용기준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2-4-1.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8735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734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3190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00A3F575-29F2-4C9B-9D0C-E43216370A12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7C336ECB-8EA3-47D5-A59D-75EA688B08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DF683506-6845-471B-9853-723BB4495B3F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B49E375E-95FF-6F9A-73AA-6C0808ACE3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8917055"/>
              </p:ext>
            </p:extLst>
          </p:nvPr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방수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,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도장 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26.06.15~ 26.06.19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M1L 1F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(YA~YB/7~10</a:t>
                      </a:r>
                      <a:r>
                        <a:rPr lang="ko-KR" altLang="en-US" sz="800" dirty="0">
                          <a:effectLst/>
                        </a:rPr>
                        <a:t>열</a:t>
                      </a:r>
                      <a:r>
                        <a:rPr lang="en-US" altLang="ko-KR" sz="800" dirty="0">
                          <a:effectLst/>
                        </a:rPr>
                        <a:t>) </a:t>
                      </a:r>
                      <a:r>
                        <a:rPr lang="ko-KR" altLang="en-US" sz="800" dirty="0">
                          <a:effectLst/>
                        </a:rPr>
                        <a:t>무기 </a:t>
                      </a:r>
                      <a:r>
                        <a:rPr lang="ko-KR" altLang="en-US" sz="800" dirty="0" err="1">
                          <a:effectLst/>
                        </a:rPr>
                        <a:t>스탁룸</a:t>
                      </a:r>
                      <a:r>
                        <a:rPr lang="ko-KR" altLang="en-US" sz="800" dirty="0">
                          <a:effectLst/>
                        </a:rPr>
                        <a:t> 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0" baseline="0" dirty="0"/>
                        <a:t>수성 에폭시 도장작업</a:t>
                      </a:r>
                      <a:endParaRPr lang="en-US" altLang="ko-KR" sz="8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손대영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박세정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남기동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941F4B56-C61F-4F03-A838-D6E9F34115C7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65437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880AD5-F52A-DA57-FAE5-E380100298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93C37A39-FF66-ACF5-6D0F-3E9D6AB4E4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052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pSp>
        <p:nvGrpSpPr>
          <p:cNvPr id="14" name="그룹 13">
            <a:extLst>
              <a:ext uri="{FF2B5EF4-FFF2-40B4-BE49-F238E27FC236}">
                <a16:creationId xmlns:a16="http://schemas.microsoft.com/office/drawing/2014/main" id="{BE3DBAB1-4A48-7BD0-A316-62EACF1D6728}"/>
              </a:ext>
            </a:extLst>
          </p:cNvPr>
          <p:cNvGrpSpPr/>
          <p:nvPr/>
        </p:nvGrpSpPr>
        <p:grpSpPr>
          <a:xfrm>
            <a:off x="11112" y="43977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32D24CAC-344C-8A42-7327-FDEF5A2B93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E61BA221-4C1B-5855-7680-B36026E53469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graphicFrame>
        <p:nvGraphicFramePr>
          <p:cNvPr id="5" name="Group 127">
            <a:extLst>
              <a:ext uri="{FF2B5EF4-FFF2-40B4-BE49-F238E27FC236}">
                <a16:creationId xmlns:a16="http://schemas.microsoft.com/office/drawing/2014/main" id="{0AAFA05F-E1B7-EE69-428D-54891C61F7C5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41"/>
          <a:ext cx="9905998" cy="4604781"/>
        </p:xfrm>
        <a:graphic>
          <a:graphicData uri="http://schemas.openxmlformats.org/drawingml/2006/table">
            <a:tbl>
              <a:tblPr/>
              <a:tblGrid>
                <a:gridCol w="1208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4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23965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96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345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23965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실란트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실링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유해화학 물질 사용 시 안구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피부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호흡기 접촉에 의한 질병 발생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회전체에 손가락이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끼여 협착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절단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시 진동에 의한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진동증후군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b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시 소음에 의한 청각 손상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에폭시  뚜껑 개봉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엣지부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손 베임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위험험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9-1-1. MSDS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명시 된 보호구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보안경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내화학장갑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방독마스크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필요 시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배풍기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및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집진기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설치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9-2-1.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전 주변 간섭사항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제거 및 구획 설정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전원선 연결 전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동작 스위치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ON/OFF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확인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믹서기 사용 시 손잡이 양손 파지 및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회전체 접촉 금지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9-3-1.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진동방지장갑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9-4-1.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소음 발생시 작업구간 내 귀마개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9-5-1.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3965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3965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7379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394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2089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A87EC191-874D-C0D7-52DC-02BD38F43CE4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18439329-D5D3-3E2B-06A5-747EB64E3125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방수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,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도장 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26.06.15~ 26.06.19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M1L 1F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(YA~YB/7~10</a:t>
                      </a:r>
                      <a:r>
                        <a:rPr lang="ko-KR" altLang="en-US" sz="800" dirty="0">
                          <a:effectLst/>
                        </a:rPr>
                        <a:t>열</a:t>
                      </a:r>
                      <a:r>
                        <a:rPr lang="en-US" altLang="ko-KR" sz="800" dirty="0">
                          <a:effectLst/>
                        </a:rPr>
                        <a:t>) </a:t>
                      </a:r>
                      <a:r>
                        <a:rPr lang="ko-KR" altLang="en-US" sz="800" dirty="0">
                          <a:effectLst/>
                        </a:rPr>
                        <a:t>무기 </a:t>
                      </a:r>
                      <a:r>
                        <a:rPr lang="ko-KR" altLang="en-US" sz="800" dirty="0" err="1">
                          <a:effectLst/>
                        </a:rPr>
                        <a:t>스탁룸</a:t>
                      </a:r>
                      <a:r>
                        <a:rPr lang="ko-KR" altLang="en-US" sz="800" dirty="0">
                          <a:effectLst/>
                        </a:rPr>
                        <a:t> 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0" baseline="0" dirty="0"/>
                        <a:t>수성 에폭시 도장작업</a:t>
                      </a:r>
                      <a:endParaRPr lang="en-US" altLang="ko-KR" sz="8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손대영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박세정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남기동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40506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82BB8C-6781-5D9C-5040-E851098194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68019E2E-BC7B-CB6D-A617-15863B00E0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052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pSp>
        <p:nvGrpSpPr>
          <p:cNvPr id="14" name="그룹 13">
            <a:extLst>
              <a:ext uri="{FF2B5EF4-FFF2-40B4-BE49-F238E27FC236}">
                <a16:creationId xmlns:a16="http://schemas.microsoft.com/office/drawing/2014/main" id="{E92FE907-419C-1323-A01C-A4A75F8398E1}"/>
              </a:ext>
            </a:extLst>
          </p:cNvPr>
          <p:cNvGrpSpPr/>
          <p:nvPr/>
        </p:nvGrpSpPr>
        <p:grpSpPr>
          <a:xfrm>
            <a:off x="11112" y="43977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D2926B99-A8D6-A34B-EF6C-379E7A8FE3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9D9BA1B4-2F87-405D-F5F8-7089F25F6FAF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graphicFrame>
        <p:nvGraphicFramePr>
          <p:cNvPr id="5" name="Group 127">
            <a:extLst>
              <a:ext uri="{FF2B5EF4-FFF2-40B4-BE49-F238E27FC236}">
                <a16:creationId xmlns:a16="http://schemas.microsoft.com/office/drawing/2014/main" id="{9900FC4C-5714-A762-B2BF-1268D266C0C6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41"/>
          <a:ext cx="9905998" cy="4519300"/>
        </p:xfrm>
        <a:graphic>
          <a:graphicData uri="http://schemas.openxmlformats.org/drawingml/2006/table">
            <a:tbl>
              <a:tblPr/>
              <a:tblGrid>
                <a:gridCol w="1208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4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6867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86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735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6867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실란트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실링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계획 외 작업 또는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변경점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발생 시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수정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재작업 등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임의작업으로 인한 사고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소음 발생 구간 작업 또는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소음 발생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공도구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 시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소음으로 인한 청력 손상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전선거치 미흡으로 인한 감전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전동공구 전달 시 작동으로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 및 베임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구간 타 작업자 출입으로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인한 사고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10-6.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우마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파단으로 인한 추락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10-7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우마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승강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중 움직임으로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추락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10-1-1.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작업중단 후 관리자와 협의하여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수시위험성 평가 후 작업 실시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10-2-1.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또는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공도구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소음 발생 시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귀마개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10-3-1.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전선거치대를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사용하여 지면에서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2M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이격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후 설치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10-4-1.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전동공구는 전원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off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및 배터리 분리 후 전달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10-5-1.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구간 구획 설정 및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통제원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배치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10-6-1.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용접부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이음부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발판 등 파손유무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10-6-2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사용필증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실명제 부착 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10-7-1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지주부재의 하단에는 미끄럼방지 장치 설치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10-7-2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사다리 답단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작업발판에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미끄럼방지 테이프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설치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686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6867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591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4909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0591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F8226A8B-4D32-2564-50C8-114D28F89AD8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D2DDB474-FAE5-61B1-7BCA-761C879101D8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방수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,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도장 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26.06.15~ 26.06.19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M1L 1F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(YA~YB/7~10</a:t>
                      </a:r>
                      <a:r>
                        <a:rPr lang="ko-KR" altLang="en-US" sz="800" dirty="0">
                          <a:effectLst/>
                        </a:rPr>
                        <a:t>열</a:t>
                      </a:r>
                      <a:r>
                        <a:rPr lang="en-US" altLang="ko-KR" sz="800" dirty="0">
                          <a:effectLst/>
                        </a:rPr>
                        <a:t>) </a:t>
                      </a:r>
                      <a:r>
                        <a:rPr lang="ko-KR" altLang="en-US" sz="800" dirty="0">
                          <a:effectLst/>
                        </a:rPr>
                        <a:t>무기 </a:t>
                      </a:r>
                      <a:r>
                        <a:rPr lang="ko-KR" altLang="en-US" sz="800" dirty="0" err="1">
                          <a:effectLst/>
                        </a:rPr>
                        <a:t>스탁룸</a:t>
                      </a:r>
                      <a:r>
                        <a:rPr lang="ko-KR" altLang="en-US" sz="800" dirty="0">
                          <a:effectLst/>
                        </a:rPr>
                        <a:t> 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0" baseline="0" dirty="0"/>
                        <a:t>수성 에폭시 도장작업</a:t>
                      </a:r>
                      <a:endParaRPr lang="en-US" altLang="ko-KR" sz="8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손대영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박세정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남기동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2351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8E46DC-8FCF-4456-8B14-605774C055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1EC895FC-46E9-3548-7A96-7C9BAEC713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052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pSp>
        <p:nvGrpSpPr>
          <p:cNvPr id="14" name="그룹 13">
            <a:extLst>
              <a:ext uri="{FF2B5EF4-FFF2-40B4-BE49-F238E27FC236}">
                <a16:creationId xmlns:a16="http://schemas.microsoft.com/office/drawing/2014/main" id="{613CA129-9C5B-9CAB-1654-C86E3B758F9A}"/>
              </a:ext>
            </a:extLst>
          </p:cNvPr>
          <p:cNvGrpSpPr/>
          <p:nvPr/>
        </p:nvGrpSpPr>
        <p:grpSpPr>
          <a:xfrm>
            <a:off x="11112" y="43977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76796E69-A5D3-4A27-42B7-7580DD094F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31CB9152-7562-52FE-6E54-E103879CEF85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graphicFrame>
        <p:nvGraphicFramePr>
          <p:cNvPr id="5" name="Group 127">
            <a:extLst>
              <a:ext uri="{FF2B5EF4-FFF2-40B4-BE49-F238E27FC236}">
                <a16:creationId xmlns:a16="http://schemas.microsoft.com/office/drawing/2014/main" id="{8286EFC4-7340-5BC0-88E0-8F5FCBA57BD5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41"/>
          <a:ext cx="9905998" cy="4519300"/>
        </p:xfrm>
        <a:graphic>
          <a:graphicData uri="http://schemas.openxmlformats.org/drawingml/2006/table">
            <a:tbl>
              <a:tblPr/>
              <a:tblGrid>
                <a:gridCol w="1208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4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6867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86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735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6867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실란트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실링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10-8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우마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승강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중 접힘으로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인한 추락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10-9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우마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시 기술인 추락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10-10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우마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시 기술인 추락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10-11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비계 상부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사용시 전도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추락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11-1.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코킹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마감 시 안구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피부 접촉에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의한 손상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날카로운 수공구 사용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손베임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10-8-1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접히거나 벌어지지 않도록 보조 부재 설치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6mm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와이어로프 사용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고정장치 체결 철저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10-9-1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양끝단부에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10cm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이격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인식대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설치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낙상경보기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끝단부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작업금지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10-9-2 1m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이내 단독작업 가능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지주색상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: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녹색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1~1.2m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높이는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조 작업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노랑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1.2m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초과 사용금지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빨강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※ 1.2m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초과 사용 필요 시 사전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협의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10-10-1 1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인초과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경사로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계단 사용금지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10-11-1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비계 상부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말비계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사용시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합판이용하여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바닥 수평 유지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말비계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상부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조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비계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단부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구간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말비계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상부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구조물에 안전고리 체결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11-1-1. MSDS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상 명시된 보호구 착용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내화학장갑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보안경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방진마스크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11-2-1.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안전칼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686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6867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591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4909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0591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03516D59-AA66-E8D1-00FD-E2BE757E695C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3CDA3940-C1FD-3069-787F-891BB8F4F23F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방수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,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도장 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26.06.15~ 26.06.19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M1L 1F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(YA~YB/7~10</a:t>
                      </a:r>
                      <a:r>
                        <a:rPr lang="ko-KR" altLang="en-US" sz="800" dirty="0">
                          <a:effectLst/>
                        </a:rPr>
                        <a:t>열</a:t>
                      </a:r>
                      <a:r>
                        <a:rPr lang="en-US" altLang="ko-KR" sz="800" dirty="0">
                          <a:effectLst/>
                        </a:rPr>
                        <a:t>) </a:t>
                      </a:r>
                      <a:r>
                        <a:rPr lang="ko-KR" altLang="en-US" sz="800" dirty="0">
                          <a:effectLst/>
                        </a:rPr>
                        <a:t>무기 </a:t>
                      </a:r>
                      <a:r>
                        <a:rPr lang="ko-KR" altLang="en-US" sz="800" dirty="0" err="1">
                          <a:effectLst/>
                        </a:rPr>
                        <a:t>스탁룸</a:t>
                      </a:r>
                      <a:r>
                        <a:rPr lang="ko-KR" altLang="en-US" sz="800" dirty="0">
                          <a:effectLst/>
                        </a:rPr>
                        <a:t> 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0" baseline="0" dirty="0"/>
                        <a:t>수성 에폭시 도장작업</a:t>
                      </a:r>
                      <a:endParaRPr lang="en-US" altLang="ko-KR" sz="8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손대영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박세정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남기동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22455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DE1A2C-B9B2-BBCD-79EB-DA5B40149B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9E15F0A8-CC6F-A23E-4512-9900BC8239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pSp>
        <p:nvGrpSpPr>
          <p:cNvPr id="14" name="그룹 13">
            <a:extLst>
              <a:ext uri="{FF2B5EF4-FFF2-40B4-BE49-F238E27FC236}">
                <a16:creationId xmlns:a16="http://schemas.microsoft.com/office/drawing/2014/main" id="{A8CAC4BC-20D7-048D-443E-7AC09376DD96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EA301F65-DAC5-1144-216D-5DB8472905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1F4BB7C3-61FE-0229-B7C4-86414BEDA4B9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graphicFrame>
        <p:nvGraphicFramePr>
          <p:cNvPr id="5" name="Group 127">
            <a:extLst>
              <a:ext uri="{FF2B5EF4-FFF2-40B4-BE49-F238E27FC236}">
                <a16:creationId xmlns:a16="http://schemas.microsoft.com/office/drawing/2014/main" id="{4D7F8241-36CA-CE3B-CD25-1A003A7EB110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40"/>
          <a:ext cx="9905998" cy="4504369"/>
        </p:xfrm>
        <a:graphic>
          <a:graphicData uri="http://schemas.openxmlformats.org/drawingml/2006/table">
            <a:tbl>
              <a:tblPr/>
              <a:tblGrid>
                <a:gridCol w="1208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4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9024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902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734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9024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마무리 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   -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정리정돈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자재 잔여물 및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공도구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미정리로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인한 전도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12-2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적재 시 자재와 고임목 사이에 손가락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끼임 위험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12-3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핸드자키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보관시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구획설정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미흡으로 인한 충돌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작업현장 자재 및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공구류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방치로 인한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안전 사고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폐자재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폐기물 임의 폐기로 인한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환경사고 위험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배출 시 밀봉 불량으로 신체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접촉에 따른 위험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12-7.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기술인 건강 상태 악화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부상위험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12-8.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작업인원 보안위반 사고 발생위험</a:t>
                      </a: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12-1-1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운반작업 완료 후 정리정돈 및 청소 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12-2-1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고임목 설치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양끝단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10cm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눈관리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및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손잡이 설치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12-3-1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대차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핸드자키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보관시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구획 설정 하여 보관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12-4-1.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작업장 자재 정리정돈 실시 수공구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배터리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탈착후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보관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12-5-1.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폐자재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폐기물 처리 절차 준수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자원순환센터 폐기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12-6-1.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밀봉 상태 확인 및 화학물질별 폐기기준 준수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12-7-1.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건강 여부 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12-8-1.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출문전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보안상태 점검 확인 후 인원 확인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휴대폰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보안용지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/USB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휴대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도면 휴대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메모지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카메라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자재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·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공구류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반출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정보기기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핸드자키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902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9024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7528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8414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6301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F6B0C565-A29F-7792-BD5A-D933F3168DF7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BEF1FDD5-4012-073F-5144-0873B9B52ECA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방수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,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도장 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26.06.15~ 26.06.19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M1L 1F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(YA~YB/7~10</a:t>
                      </a:r>
                      <a:r>
                        <a:rPr lang="ko-KR" altLang="en-US" sz="800" dirty="0">
                          <a:effectLst/>
                        </a:rPr>
                        <a:t>열</a:t>
                      </a:r>
                      <a:r>
                        <a:rPr lang="en-US" altLang="ko-KR" sz="800" dirty="0">
                          <a:effectLst/>
                        </a:rPr>
                        <a:t>) </a:t>
                      </a:r>
                      <a:r>
                        <a:rPr lang="ko-KR" altLang="en-US" sz="800" dirty="0">
                          <a:effectLst/>
                        </a:rPr>
                        <a:t>무기 </a:t>
                      </a:r>
                      <a:r>
                        <a:rPr lang="ko-KR" altLang="en-US" sz="800" dirty="0" err="1">
                          <a:effectLst/>
                        </a:rPr>
                        <a:t>스탁룸</a:t>
                      </a:r>
                      <a:r>
                        <a:rPr lang="ko-KR" altLang="en-US" sz="800" dirty="0">
                          <a:effectLst/>
                        </a:rPr>
                        <a:t> 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0" baseline="0" dirty="0"/>
                        <a:t>수성 에폭시 도장작업</a:t>
                      </a:r>
                      <a:endParaRPr lang="en-US" altLang="ko-KR" sz="8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손대영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박세정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남기동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9689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9BD01F-EDF7-CF56-1717-095A7A4EBF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14D8A146-26E2-E731-8CF9-8494EE43A8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FDBC7E2C-36F6-4D01-748C-F0CDD17F59D1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40"/>
          <a:ext cx="9905998" cy="4518339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0349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034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528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0349"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□ </a:t>
                      </a:r>
                      <a:r>
                        <a:rPr lang="en-US" altLang="ko-KR" sz="800" b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sz="800" b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면 위험</a:t>
                      </a:r>
                      <a:endParaRPr lang="en-US" altLang="ko-KR" sz="800" b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T="3600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dirty="0">
                          <a:solidFill>
                            <a:srgbClr val="3333FF"/>
                          </a:solidFill>
                        </a:rPr>
                        <a:t>1. </a:t>
                      </a:r>
                      <a:r>
                        <a:rPr lang="ko-KR" altLang="en-US" sz="700" dirty="0">
                          <a:solidFill>
                            <a:srgbClr val="3333FF"/>
                          </a:solidFill>
                        </a:rPr>
                        <a:t>바닥 간섭물로 인한 전도주의</a:t>
                      </a:r>
                      <a:endParaRPr lang="en-US" altLang="ko-KR" sz="700" dirty="0">
                        <a:solidFill>
                          <a:srgbClr val="3333FF"/>
                        </a:solidFill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기술인 충돌위험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바닥 간섭물로 인한 전도주의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3600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r>
                        <a:rPr lang="en-US" altLang="ko-KR" sz="700" dirty="0">
                          <a:solidFill>
                            <a:srgbClr val="3333FF"/>
                          </a:solidFill>
                        </a:rPr>
                        <a:t>1-1 </a:t>
                      </a:r>
                      <a:r>
                        <a:rPr lang="ko-KR" altLang="en-US" sz="700" dirty="0">
                          <a:solidFill>
                            <a:srgbClr val="3333FF"/>
                          </a:solidFill>
                        </a:rPr>
                        <a:t>사전 위험요소 파악하여 근로자 전파</a:t>
                      </a:r>
                      <a:endParaRPr lang="en-US" altLang="ko-KR" sz="700" dirty="0">
                        <a:solidFill>
                          <a:srgbClr val="3333FF"/>
                        </a:solidFill>
                      </a:endParaRPr>
                    </a:p>
                    <a:p>
                      <a:r>
                        <a:rPr lang="en-US" altLang="ko-KR" sz="700" dirty="0">
                          <a:solidFill>
                            <a:srgbClr val="3333FF"/>
                          </a:solidFill>
                        </a:rPr>
                        <a:t>1-2</a:t>
                      </a:r>
                      <a:r>
                        <a:rPr lang="ko-KR" altLang="en-US" sz="700" dirty="0">
                          <a:solidFill>
                            <a:srgbClr val="3333FF"/>
                          </a:solidFill>
                        </a:rPr>
                        <a:t> </a:t>
                      </a:r>
                      <a:r>
                        <a:rPr lang="ko-KR" altLang="en-US" sz="700" dirty="0" err="1">
                          <a:solidFill>
                            <a:srgbClr val="3333FF"/>
                          </a:solidFill>
                        </a:rPr>
                        <a:t>아웃트리거</a:t>
                      </a:r>
                      <a:r>
                        <a:rPr lang="ko-KR" altLang="en-US" sz="700" dirty="0">
                          <a:solidFill>
                            <a:srgbClr val="3333FF"/>
                          </a:solidFill>
                        </a:rPr>
                        <a:t> 전개 및 하부 지지 인원 배치 실시</a:t>
                      </a:r>
                      <a:endParaRPr kumimoji="0" lang="en-US" altLang="ko-KR" sz="7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2-1 </a:t>
                      </a:r>
                      <a:r>
                        <a:rPr lang="ko-KR" altLang="en-US" sz="700" dirty="0">
                          <a:solidFill>
                            <a:srgbClr val="3333FF"/>
                          </a:solidFill>
                        </a:rPr>
                        <a:t>구획설정 및 </a:t>
                      </a:r>
                      <a:r>
                        <a:rPr lang="ko-KR" altLang="en-US" sz="700" dirty="0" err="1">
                          <a:solidFill>
                            <a:srgbClr val="3333FF"/>
                          </a:solidFill>
                        </a:rPr>
                        <a:t>주변통제하여</a:t>
                      </a:r>
                      <a:r>
                        <a:rPr lang="ko-KR" altLang="en-US" sz="700" dirty="0">
                          <a:solidFill>
                            <a:srgbClr val="3333FF"/>
                          </a:solidFill>
                        </a:rPr>
                        <a:t> 관계근로자 </a:t>
                      </a:r>
                      <a:endParaRPr lang="en-US" altLang="ko-KR" sz="700" dirty="0">
                        <a:solidFill>
                          <a:srgbClr val="3333FF"/>
                        </a:solidFill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dirty="0">
                          <a:solidFill>
                            <a:srgbClr val="3333FF"/>
                          </a:solidFill>
                        </a:rPr>
                        <a:t>     </a:t>
                      </a:r>
                      <a:r>
                        <a:rPr lang="ko-KR" altLang="en-US" sz="700" dirty="0">
                          <a:solidFill>
                            <a:srgbClr val="3333FF"/>
                          </a:solidFill>
                        </a:rPr>
                        <a:t>외 출입금지 조치</a:t>
                      </a:r>
                      <a:endParaRPr lang="en-US" altLang="ko-KR" sz="700" dirty="0">
                        <a:solidFill>
                          <a:srgbClr val="3333FF"/>
                        </a:solidFill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dirty="0">
                          <a:solidFill>
                            <a:srgbClr val="3333FF"/>
                          </a:solidFill>
                        </a:rPr>
                        <a:t>3-1 </a:t>
                      </a:r>
                      <a:r>
                        <a:rPr lang="ko-KR" altLang="en-US" sz="700" dirty="0">
                          <a:solidFill>
                            <a:srgbClr val="3333FF"/>
                          </a:solidFill>
                        </a:rPr>
                        <a:t>사전 위험요소 파악하여 근로자 전파</a:t>
                      </a:r>
                      <a:endParaRPr lang="en-US" altLang="ko-KR" sz="700" dirty="0">
                        <a:solidFill>
                          <a:srgbClr val="3333FF"/>
                        </a:solidFill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dirty="0">
                          <a:solidFill>
                            <a:srgbClr val="3333FF"/>
                          </a:solidFill>
                        </a:rPr>
                        <a:t>3-2 </a:t>
                      </a:r>
                      <a:r>
                        <a:rPr lang="ko-KR" altLang="en-US" sz="700" dirty="0" err="1">
                          <a:solidFill>
                            <a:srgbClr val="3333FF"/>
                          </a:solidFill>
                        </a:rPr>
                        <a:t>아웃트리거</a:t>
                      </a:r>
                      <a:r>
                        <a:rPr lang="ko-KR" altLang="en-US" sz="700" dirty="0">
                          <a:solidFill>
                            <a:srgbClr val="3333FF"/>
                          </a:solidFill>
                        </a:rPr>
                        <a:t> 전개 및 하부 지지 인원 배치 실시</a:t>
                      </a:r>
                      <a:endParaRPr lang="en-US" altLang="ko-KR" sz="700" dirty="0">
                        <a:solidFill>
                          <a:srgbClr val="3333FF"/>
                        </a:solidFill>
                      </a:endParaRPr>
                    </a:p>
                    <a:p>
                      <a:endParaRPr kumimoji="0" lang="en-US" altLang="ko-KR" sz="7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T="3600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034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034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2432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7092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비상대응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3600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사고 발생 時 교육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훈련 미실시로 인한  </a:t>
                      </a:r>
                      <a:endParaRPr kumimoji="0" lang="en-US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사고 위험</a:t>
                      </a:r>
                      <a:endParaRPr kumimoji="0" lang="en-US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긴급대피 상황 시 누락 인원 발생 위험</a:t>
                      </a:r>
                      <a:endParaRPr kumimoji="0" lang="en-US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 중 재해 및 비상상황 발생 시 대응 미숙</a:t>
                      </a:r>
                      <a:endParaRPr kumimoji="0" lang="en-US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3600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비상구대피로 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비상집결지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AED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위치 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아이바디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 샤워 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&lt;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비상연락망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&gt;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화성소방대 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 031-208-1119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IRP(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화성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) :   031-208-3114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삼성물산 </a:t>
                      </a:r>
                      <a:r>
                        <a:rPr kumimoji="0" lang="ko-KR" altLang="en-US" sz="7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손대영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 010-9883-8842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삼성물산 </a:t>
                      </a:r>
                      <a:r>
                        <a:rPr kumimoji="0" lang="ko-KR" altLang="en-US" sz="7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남기동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kumimoji="0" lang="en-US" altLang="ko-KR" sz="7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: 010-5147-8987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전찬우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정준건업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) : </a:t>
                      </a:r>
                      <a:r>
                        <a:rPr kumimoji="0" lang="en-US" altLang="ko-KR" sz="7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010-2012-2630</a:t>
                      </a:r>
                    </a:p>
                  </a:txBody>
                  <a:tcPr marT="3600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394416"/>
                  </a:ext>
                </a:extLst>
              </a:tr>
              <a:tr h="390567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9614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D31C578C-0515-E2E8-1D30-356FBE6C4994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05EC0895-3256-1C8D-1A72-4C1F6E0959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FC324BCD-3C97-F4DC-9138-77AA066F99E5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EFA0112B-C9FF-D08D-1FD0-099FC8672007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7331FBDE-688A-DD65-1450-C894E23A8843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방수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,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도장 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26.06.15~ 26.06.19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M1L 1F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(YA~YB/7~10</a:t>
                      </a:r>
                      <a:r>
                        <a:rPr lang="ko-KR" altLang="en-US" sz="800" dirty="0">
                          <a:effectLst/>
                        </a:rPr>
                        <a:t>열</a:t>
                      </a:r>
                      <a:r>
                        <a:rPr lang="en-US" altLang="ko-KR" sz="800" dirty="0">
                          <a:effectLst/>
                        </a:rPr>
                        <a:t>) </a:t>
                      </a:r>
                      <a:r>
                        <a:rPr lang="ko-KR" altLang="en-US" sz="800" dirty="0">
                          <a:effectLst/>
                        </a:rPr>
                        <a:t>무기 </a:t>
                      </a:r>
                      <a:r>
                        <a:rPr lang="ko-KR" altLang="en-US" sz="800" dirty="0" err="1">
                          <a:effectLst/>
                        </a:rPr>
                        <a:t>스탁룸</a:t>
                      </a:r>
                      <a:r>
                        <a:rPr lang="ko-KR" altLang="en-US" sz="800" dirty="0">
                          <a:effectLst/>
                        </a:rPr>
                        <a:t> 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0" baseline="0" dirty="0"/>
                        <a:t>수성 에폭시 도장작업</a:t>
                      </a:r>
                      <a:endParaRPr lang="en-US" altLang="ko-KR" sz="8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손대영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박세정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남기동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33985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BB43E1-7CF2-C12B-62F9-F9BAFC82E0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Box 64">
            <a:extLst>
              <a:ext uri="{FF2B5EF4-FFF2-40B4-BE49-F238E27FC236}">
                <a16:creationId xmlns:a16="http://schemas.microsoft.com/office/drawing/2014/main" id="{ADBB01D2-FC87-68C4-0641-92C6EE7BBFA3}"/>
              </a:ext>
            </a:extLst>
          </p:cNvPr>
          <p:cNvSpPr txBox="1"/>
          <p:nvPr/>
        </p:nvSpPr>
        <p:spPr>
          <a:xfrm>
            <a:off x="1493963" y="736238"/>
            <a:ext cx="6033324" cy="339553"/>
          </a:xfrm>
          <a:prstGeom prst="rect">
            <a:avLst/>
          </a:prstGeom>
          <a:noFill/>
        </p:spPr>
        <p:txBody>
          <a:bodyPr wrap="square" lIns="11883" tIns="7130" rIns="11883" bIns="7130" rtlCol="0">
            <a:spAutoFit/>
          </a:bodyPr>
          <a:lstStyle/>
          <a:p>
            <a:pPr defTabSz="602424" latinLnBrk="0">
              <a:defRPr/>
            </a:pPr>
            <a:r>
              <a:rPr lang="ko-KR" altLang="en-US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작업 시 비상 발생 대응 </a:t>
            </a:r>
            <a:r>
              <a:rPr lang="en-US" altLang="ko-KR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Process</a:t>
            </a:r>
            <a:endParaRPr lang="ko-KR" altLang="en-US" sz="2113" b="1" kern="0" spc="-53" dirty="0">
              <a:ln>
                <a:solidFill>
                  <a:prstClr val="black">
                    <a:lumMod val="75000"/>
                    <a:lumOff val="25000"/>
                    <a:alpha val="0"/>
                  </a:prstClr>
                </a:solidFill>
              </a:ln>
              <a:solidFill>
                <a:srgbClr val="00206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2D8522C9-327D-63D4-C3A5-7A8219DA6B9A}"/>
              </a:ext>
            </a:extLst>
          </p:cNvPr>
          <p:cNvSpPr txBox="1"/>
          <p:nvPr/>
        </p:nvSpPr>
        <p:spPr>
          <a:xfrm>
            <a:off x="1055005" y="736237"/>
            <a:ext cx="332756" cy="197398"/>
          </a:xfrm>
          <a:prstGeom prst="rect">
            <a:avLst/>
          </a:prstGeom>
          <a:noFill/>
        </p:spPr>
        <p:txBody>
          <a:bodyPr wrap="square" lIns="11883" tIns="7130" rIns="11883" bIns="7130" rtlCol="0">
            <a:spAutoFit/>
          </a:bodyPr>
          <a:lstStyle/>
          <a:p>
            <a:pPr algn="ctr" defTabSz="602424" latinLnBrk="0">
              <a:defRPr/>
            </a:pPr>
            <a:r>
              <a:rPr lang="ko-KR" altLang="en-US" sz="1189" b="1" kern="0" spc="-53" dirty="0">
                <a:ln>
                  <a:solidFill>
                    <a:prstClr val="black">
                      <a:lumMod val="75000"/>
                      <a:lumOff val="25000"/>
                      <a:alpha val="0"/>
                    </a:prstClr>
                  </a:solidFill>
                </a:ln>
                <a:solidFill>
                  <a:srgbClr val="00B05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별첨</a:t>
            </a:r>
          </a:p>
        </p:txBody>
      </p:sp>
      <p:sp>
        <p:nvSpPr>
          <p:cNvPr id="39" name="AutoShape 4">
            <a:extLst>
              <a:ext uri="{FF2B5EF4-FFF2-40B4-BE49-F238E27FC236}">
                <a16:creationId xmlns:a16="http://schemas.microsoft.com/office/drawing/2014/main" id="{8B6FBBDA-AE61-2303-6199-C505DB0745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1773422"/>
            <a:ext cx="1328940" cy="285055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800080"/>
                </a:solidFill>
                <a:latin typeface="맑은 고딕" pitchFamily="50" charset="-127"/>
              </a:rPr>
              <a:t>비상사태 발생</a:t>
            </a:r>
          </a:p>
        </p:txBody>
      </p:sp>
      <p:sp>
        <p:nvSpPr>
          <p:cNvPr id="42" name="Text Box 17">
            <a:extLst>
              <a:ext uri="{FF2B5EF4-FFF2-40B4-BE49-F238E27FC236}">
                <a16:creationId xmlns:a16="http://schemas.microsoft.com/office/drawing/2014/main" id="{3BB77E67-E902-BC90-41FE-F7FC4902E5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5960" y="2921177"/>
            <a:ext cx="435769" cy="367537"/>
          </a:xfrm>
          <a:prstGeom prst="rect">
            <a:avLst/>
          </a:prstGeom>
          <a:solidFill>
            <a:srgbClr val="FF99CC">
              <a:alpha val="29019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품질</a:t>
            </a:r>
          </a:p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사고</a:t>
            </a:r>
          </a:p>
        </p:txBody>
      </p:sp>
      <p:sp>
        <p:nvSpPr>
          <p:cNvPr id="43" name="Text Box 18">
            <a:extLst>
              <a:ext uri="{FF2B5EF4-FFF2-40B4-BE49-F238E27FC236}">
                <a16:creationId xmlns:a16="http://schemas.microsoft.com/office/drawing/2014/main" id="{FB16A1AC-EF52-7339-28D3-90C0392F84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1266" y="2921177"/>
            <a:ext cx="435769" cy="367537"/>
          </a:xfrm>
          <a:prstGeom prst="rect">
            <a:avLst/>
          </a:prstGeom>
          <a:solidFill>
            <a:srgbClr val="FF7C80">
              <a:alpha val="25882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인명</a:t>
            </a:r>
          </a:p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사고</a:t>
            </a:r>
          </a:p>
        </p:txBody>
      </p:sp>
      <p:sp>
        <p:nvSpPr>
          <p:cNvPr id="44" name="Text Box 19">
            <a:extLst>
              <a:ext uri="{FF2B5EF4-FFF2-40B4-BE49-F238E27FC236}">
                <a16:creationId xmlns:a16="http://schemas.microsoft.com/office/drawing/2014/main" id="{B423FF1C-D1A5-241E-8F5F-AE7EAAE6F7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6572" y="2921177"/>
            <a:ext cx="435769" cy="367537"/>
          </a:xfrm>
          <a:prstGeom prst="rect">
            <a:avLst/>
          </a:prstGeom>
          <a:solidFill>
            <a:srgbClr val="FF99CC">
              <a:alpha val="25098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환경</a:t>
            </a:r>
          </a:p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사고</a:t>
            </a:r>
          </a:p>
        </p:txBody>
      </p:sp>
      <p:sp>
        <p:nvSpPr>
          <p:cNvPr id="45" name="Text Box 27">
            <a:extLst>
              <a:ext uri="{FF2B5EF4-FFF2-40B4-BE49-F238E27FC236}">
                <a16:creationId xmlns:a16="http://schemas.microsoft.com/office/drawing/2014/main" id="{967EE6B2-7678-9665-3C66-425A61C7D0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2088" y="3786077"/>
            <a:ext cx="1092367" cy="229935"/>
          </a:xfrm>
          <a:prstGeom prst="rect">
            <a:avLst/>
          </a:prstGeom>
          <a:solidFill>
            <a:srgbClr val="99FFCC">
              <a:alpha val="30196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부서장</a:t>
            </a:r>
          </a:p>
        </p:txBody>
      </p:sp>
      <p:sp>
        <p:nvSpPr>
          <p:cNvPr id="46" name="Text Box 29">
            <a:extLst>
              <a:ext uri="{FF2B5EF4-FFF2-40B4-BE49-F238E27FC236}">
                <a16:creationId xmlns:a16="http://schemas.microsoft.com/office/drawing/2014/main" id="{913E964B-3029-6573-6206-07D35A769D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2089" y="4557640"/>
            <a:ext cx="1092367" cy="229935"/>
          </a:xfrm>
          <a:prstGeom prst="rect">
            <a:avLst/>
          </a:prstGeom>
          <a:solidFill>
            <a:srgbClr val="99FFCC">
              <a:alpha val="30196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팀장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/</a:t>
            </a:r>
            <a:r>
              <a:rPr lang="ko-KR" altLang="en-US" sz="894" b="1">
                <a:solidFill>
                  <a:srgbClr val="000000"/>
                </a:solidFill>
                <a:latin typeface="맑은 고딕" pitchFamily="50" charset="-127"/>
              </a:rPr>
              <a:t>센터장</a:t>
            </a:r>
            <a:endParaRPr lang="ko-KR" altLang="en-US" sz="894" b="1" dirty="0">
              <a:solidFill>
                <a:srgbClr val="000000"/>
              </a:solidFill>
              <a:latin typeface="맑은 고딕" pitchFamily="50" charset="-127"/>
            </a:endParaRPr>
          </a:p>
        </p:txBody>
      </p:sp>
      <p:sp>
        <p:nvSpPr>
          <p:cNvPr id="47" name="AutoShape 33">
            <a:extLst>
              <a:ext uri="{FF2B5EF4-FFF2-40B4-BE49-F238E27FC236}">
                <a16:creationId xmlns:a16="http://schemas.microsoft.com/office/drawing/2014/main" id="{3D961D36-7895-29BB-EBCE-A62220076E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3093537"/>
            <a:ext cx="1328940" cy="313908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800080"/>
                </a:solidFill>
                <a:latin typeface="맑은 고딕" pitchFamily="50" charset="-127"/>
              </a:rPr>
              <a:t>상황실 </a:t>
            </a:r>
            <a:r>
              <a:rPr lang="en-US" altLang="ko-KR" sz="894" b="1" dirty="0">
                <a:solidFill>
                  <a:srgbClr val="800080"/>
                </a:solidFill>
                <a:latin typeface="맑은 고딕" pitchFamily="50" charset="-127"/>
              </a:rPr>
              <a:t>(</a:t>
            </a:r>
            <a:r>
              <a:rPr lang="ko-KR" altLang="en-US" sz="894" b="1" dirty="0">
                <a:solidFill>
                  <a:srgbClr val="800080"/>
                </a:solidFill>
                <a:latin typeface="맑은 고딕" pitchFamily="50" charset="-127"/>
              </a:rPr>
              <a:t>총괄지휘</a:t>
            </a:r>
            <a:r>
              <a:rPr lang="en-US" altLang="ko-KR" sz="894" b="1" dirty="0">
                <a:solidFill>
                  <a:srgbClr val="800080"/>
                </a:solidFill>
                <a:latin typeface="맑은 고딕" pitchFamily="50" charset="-127"/>
              </a:rPr>
              <a:t>)</a:t>
            </a:r>
          </a:p>
        </p:txBody>
      </p:sp>
      <p:sp>
        <p:nvSpPr>
          <p:cNvPr id="48" name="Rectangle 35">
            <a:extLst>
              <a:ext uri="{FF2B5EF4-FFF2-40B4-BE49-F238E27FC236}">
                <a16:creationId xmlns:a16="http://schemas.microsoft.com/office/drawing/2014/main" id="{1F02995D-655B-734A-F7D0-31E8C1013C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3729669"/>
            <a:ext cx="1328940" cy="312142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       조치 및 복구</a:t>
            </a:r>
          </a:p>
        </p:txBody>
      </p:sp>
      <p:sp>
        <p:nvSpPr>
          <p:cNvPr id="49" name="Rectangle 56">
            <a:extLst>
              <a:ext uri="{FF2B5EF4-FFF2-40B4-BE49-F238E27FC236}">
                <a16:creationId xmlns:a16="http://schemas.microsoft.com/office/drawing/2014/main" id="{96685407-E177-C6C2-99E4-630E3B94F6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4301070"/>
            <a:ext cx="1328940" cy="312142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      발생 원인 분석</a:t>
            </a:r>
          </a:p>
        </p:txBody>
      </p:sp>
      <p:sp>
        <p:nvSpPr>
          <p:cNvPr id="50" name="Rectangle 57">
            <a:extLst>
              <a:ext uri="{FF2B5EF4-FFF2-40B4-BE49-F238E27FC236}">
                <a16:creationId xmlns:a16="http://schemas.microsoft.com/office/drawing/2014/main" id="{095C88A5-0D78-FF74-9CD3-049AB7FDC8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4872471"/>
            <a:ext cx="1328940" cy="312142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800080"/>
                </a:solidFill>
                <a:latin typeface="맑은 고딕" pitchFamily="50" charset="-127"/>
              </a:rPr>
              <a:t>재발방지대책 수립 보고 </a:t>
            </a:r>
          </a:p>
        </p:txBody>
      </p:sp>
      <p:sp>
        <p:nvSpPr>
          <p:cNvPr id="51" name="Text Box 53">
            <a:extLst>
              <a:ext uri="{FF2B5EF4-FFF2-40B4-BE49-F238E27FC236}">
                <a16:creationId xmlns:a16="http://schemas.microsoft.com/office/drawing/2014/main" id="{0B600AD1-EAD2-EFD8-2F2E-DBA5268254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2810" y="4140095"/>
            <a:ext cx="842121" cy="367537"/>
          </a:xfrm>
          <a:prstGeom prst="rect">
            <a:avLst/>
          </a:prstGeom>
          <a:solidFill>
            <a:srgbClr val="CCFFCC">
              <a:alpha val="38823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환경안전그룹</a:t>
            </a:r>
          </a:p>
        </p:txBody>
      </p:sp>
      <p:sp>
        <p:nvSpPr>
          <p:cNvPr id="52" name="Text Box 48">
            <a:extLst>
              <a:ext uri="{FF2B5EF4-FFF2-40B4-BE49-F238E27FC236}">
                <a16:creationId xmlns:a16="http://schemas.microsoft.com/office/drawing/2014/main" id="{4B12DD73-CEA2-CF75-A919-E5AE2BDA7B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9822" y="1954972"/>
            <a:ext cx="1827539" cy="64274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 sz="894" b="1" dirty="0">
                <a:solidFill>
                  <a:srgbClr val="0000FF"/>
                </a:solidFill>
                <a:latin typeface="맑은 고딕" pitchFamily="50" charset="-127"/>
              </a:rPr>
              <a:t>관리자</a:t>
            </a:r>
            <a:endParaRPr lang="en-US" altLang="ko-KR" sz="894" b="1" dirty="0">
              <a:solidFill>
                <a:srgbClr val="FF3300"/>
              </a:solidFill>
              <a:latin typeface="맑은 고딕" pitchFamily="50" charset="-127"/>
            </a:endParaRPr>
          </a:p>
          <a:p>
            <a:pPr algn="ctr" fontAlgn="base" latinLnBrk="0"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소방대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/IRP/</a:t>
            </a: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환경안전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/</a:t>
            </a: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공사담당자 </a:t>
            </a:r>
            <a:endParaRPr lang="en-US" altLang="ko-KR" sz="894" b="1" dirty="0">
              <a:solidFill>
                <a:srgbClr val="000000"/>
              </a:solidFill>
              <a:latin typeface="맑은 고딕" pitchFamily="50" charset="-127"/>
            </a:endParaRPr>
          </a:p>
          <a:p>
            <a:pPr algn="ctr" fontAlgn="base" latinLnBrk="0"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    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[</a:t>
            </a: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신속 전파 보고 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]</a:t>
            </a:r>
            <a:endParaRPr lang="ko-KR" altLang="en-US" sz="894" b="1" dirty="0">
              <a:solidFill>
                <a:srgbClr val="000000"/>
              </a:solidFill>
              <a:latin typeface="맑은 고딕" pitchFamily="50" charset="-127"/>
            </a:endParaRPr>
          </a:p>
        </p:txBody>
      </p:sp>
      <p:sp>
        <p:nvSpPr>
          <p:cNvPr id="67" name="Rectangle 1">
            <a:extLst>
              <a:ext uri="{FF2B5EF4-FFF2-40B4-BE49-F238E27FC236}">
                <a16:creationId xmlns:a16="http://schemas.microsoft.com/office/drawing/2014/main" id="{FC79D188-08BB-0DA7-F8ED-23346D30E9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7760" y="1239509"/>
            <a:ext cx="2248409" cy="279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eaLnBrk="0" fontAlgn="base" latinLnBrk="0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1219" u="sng" dirty="0">
                <a:ln>
                  <a:solidFill>
                    <a:srgbClr val="4F81BD">
                      <a:lumMod val="60000"/>
                      <a:lumOff val="40000"/>
                    </a:srgbClr>
                  </a:solidFill>
                </a:ln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  <a:cs typeface="바탕" pitchFamily="18" charset="-127"/>
              </a:rPr>
              <a:t> </a:t>
            </a:r>
            <a:r>
              <a:rPr kumimoji="1" lang="ko-KR" altLang="en-US" sz="1219" u="sng" dirty="0">
                <a:ln>
                  <a:solidFill>
                    <a:srgbClr val="00B0F0"/>
                  </a:solidFill>
                </a:ln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  <a:cs typeface="바탕" pitchFamily="18" charset="-127"/>
              </a:rPr>
              <a:t>비상사태 발생 즉시 통보</a:t>
            </a:r>
            <a:endParaRPr kumimoji="1" lang="ko-KR" altLang="en-US" sz="1219" u="sng" dirty="0">
              <a:ln>
                <a:solidFill>
                  <a:srgbClr val="00B0F0"/>
                </a:solidFill>
              </a:ln>
              <a:solidFill>
                <a:prstClr val="black"/>
              </a:solidFill>
              <a:latin typeface="맑은 고딕"/>
              <a:ea typeface="맑은 고딕" panose="020B0503020000020004" pitchFamily="50" charset="-127"/>
              <a:cs typeface="굴림" pitchFamily="50" charset="-127"/>
            </a:endParaRPr>
          </a:p>
        </p:txBody>
      </p:sp>
      <p:sp>
        <p:nvSpPr>
          <p:cNvPr id="68" name="Rectangle 11">
            <a:extLst>
              <a:ext uri="{FF2B5EF4-FFF2-40B4-BE49-F238E27FC236}">
                <a16:creationId xmlns:a16="http://schemas.microsoft.com/office/drawing/2014/main" id="{01A0772C-6164-A1EE-858D-3CFAC7C2AF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2327225"/>
            <a:ext cx="1328940" cy="312527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  신속상황보고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(</a:t>
            </a: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전파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)</a:t>
            </a:r>
          </a:p>
        </p:txBody>
      </p:sp>
      <p:cxnSp>
        <p:nvCxnSpPr>
          <p:cNvPr id="69" name="직선 화살표 연결선 68">
            <a:extLst>
              <a:ext uri="{FF2B5EF4-FFF2-40B4-BE49-F238E27FC236}">
                <a16:creationId xmlns:a16="http://schemas.microsoft.com/office/drawing/2014/main" id="{B7748A60-1A8B-C0CC-22AD-3ECC910638AF}"/>
              </a:ext>
            </a:extLst>
          </p:cNvPr>
          <p:cNvCxnSpPr>
            <a:stCxn id="39" idx="2"/>
          </p:cNvCxnSpPr>
          <p:nvPr/>
        </p:nvCxnSpPr>
        <p:spPr bwMode="auto">
          <a:xfrm>
            <a:off x="2056238" y="2058477"/>
            <a:ext cx="0" cy="211535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직선 화살표 연결선 69">
            <a:extLst>
              <a:ext uri="{FF2B5EF4-FFF2-40B4-BE49-F238E27FC236}">
                <a16:creationId xmlns:a16="http://schemas.microsoft.com/office/drawing/2014/main" id="{B44EFECE-DE81-E453-F1FC-1E8CD772F2F7}"/>
              </a:ext>
            </a:extLst>
          </p:cNvPr>
          <p:cNvCxnSpPr>
            <a:stCxn id="68" idx="2"/>
            <a:endCxn id="47" idx="0"/>
          </p:cNvCxnSpPr>
          <p:nvPr/>
        </p:nvCxnSpPr>
        <p:spPr bwMode="auto">
          <a:xfrm>
            <a:off x="2056238" y="2639751"/>
            <a:ext cx="0" cy="453786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직선 화살표 연결선 70">
            <a:extLst>
              <a:ext uri="{FF2B5EF4-FFF2-40B4-BE49-F238E27FC236}">
                <a16:creationId xmlns:a16="http://schemas.microsoft.com/office/drawing/2014/main" id="{31965218-ABDE-0134-8022-AF7EE1BD1BDC}"/>
              </a:ext>
            </a:extLst>
          </p:cNvPr>
          <p:cNvCxnSpPr>
            <a:stCxn id="47" idx="2"/>
            <a:endCxn id="48" idx="0"/>
          </p:cNvCxnSpPr>
          <p:nvPr/>
        </p:nvCxnSpPr>
        <p:spPr bwMode="auto">
          <a:xfrm>
            <a:off x="2056238" y="3407445"/>
            <a:ext cx="0" cy="322223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직선 화살표 연결선 71">
            <a:extLst>
              <a:ext uri="{FF2B5EF4-FFF2-40B4-BE49-F238E27FC236}">
                <a16:creationId xmlns:a16="http://schemas.microsoft.com/office/drawing/2014/main" id="{14BC51C6-09C6-F856-CE54-285446E8B725}"/>
              </a:ext>
            </a:extLst>
          </p:cNvPr>
          <p:cNvCxnSpPr>
            <a:stCxn id="48" idx="2"/>
            <a:endCxn id="49" idx="0"/>
          </p:cNvCxnSpPr>
          <p:nvPr/>
        </p:nvCxnSpPr>
        <p:spPr bwMode="auto">
          <a:xfrm>
            <a:off x="2056238" y="4041812"/>
            <a:ext cx="0" cy="259258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직선 화살표 연결선 72">
            <a:extLst>
              <a:ext uri="{FF2B5EF4-FFF2-40B4-BE49-F238E27FC236}">
                <a16:creationId xmlns:a16="http://schemas.microsoft.com/office/drawing/2014/main" id="{18B7D232-E343-BE6D-0C67-1011E632048E}"/>
              </a:ext>
            </a:extLst>
          </p:cNvPr>
          <p:cNvCxnSpPr>
            <a:stCxn id="49" idx="2"/>
            <a:endCxn id="50" idx="0"/>
          </p:cNvCxnSpPr>
          <p:nvPr/>
        </p:nvCxnSpPr>
        <p:spPr bwMode="auto">
          <a:xfrm>
            <a:off x="2056238" y="4613211"/>
            <a:ext cx="0" cy="259259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꺾인 연결선 121">
            <a:extLst>
              <a:ext uri="{FF2B5EF4-FFF2-40B4-BE49-F238E27FC236}">
                <a16:creationId xmlns:a16="http://schemas.microsoft.com/office/drawing/2014/main" id="{2126B985-F6BC-6BB8-9164-114FEC0BACB9}"/>
              </a:ext>
            </a:extLst>
          </p:cNvPr>
          <p:cNvCxnSpPr>
            <a:stCxn id="68" idx="3"/>
            <a:endCxn id="43" idx="0"/>
          </p:cNvCxnSpPr>
          <p:nvPr/>
        </p:nvCxnSpPr>
        <p:spPr bwMode="auto">
          <a:xfrm>
            <a:off x="2720708" y="2483489"/>
            <a:ext cx="898443" cy="437688"/>
          </a:xfrm>
          <a:prstGeom prst="bentConnector2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꺾인 연결선 122">
            <a:extLst>
              <a:ext uri="{FF2B5EF4-FFF2-40B4-BE49-F238E27FC236}">
                <a16:creationId xmlns:a16="http://schemas.microsoft.com/office/drawing/2014/main" id="{25BC7767-197C-88D2-5EF3-C3C2E679C1D9}"/>
              </a:ext>
            </a:extLst>
          </p:cNvPr>
          <p:cNvCxnSpPr>
            <a:endCxn id="42" idx="0"/>
          </p:cNvCxnSpPr>
          <p:nvPr/>
        </p:nvCxnSpPr>
        <p:spPr bwMode="auto">
          <a:xfrm rot="10800000" flipV="1">
            <a:off x="3073846" y="2680727"/>
            <a:ext cx="544431" cy="240450"/>
          </a:xfrm>
          <a:prstGeom prst="bentConnector2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꺾인 연결선 123">
            <a:extLst>
              <a:ext uri="{FF2B5EF4-FFF2-40B4-BE49-F238E27FC236}">
                <a16:creationId xmlns:a16="http://schemas.microsoft.com/office/drawing/2014/main" id="{6C6448F8-3AF3-3AE5-094F-38F951F0AA02}"/>
              </a:ext>
            </a:extLst>
          </p:cNvPr>
          <p:cNvCxnSpPr>
            <a:endCxn id="44" idx="0"/>
          </p:cNvCxnSpPr>
          <p:nvPr/>
        </p:nvCxnSpPr>
        <p:spPr bwMode="auto">
          <a:xfrm>
            <a:off x="3577891" y="2680728"/>
            <a:ext cx="586566" cy="240449"/>
          </a:xfrm>
          <a:prstGeom prst="bentConnector2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꺾인 연결선 124">
            <a:extLst>
              <a:ext uri="{FF2B5EF4-FFF2-40B4-BE49-F238E27FC236}">
                <a16:creationId xmlns:a16="http://schemas.microsoft.com/office/drawing/2014/main" id="{0642859B-A8E6-6DEB-7609-F650FFC3CE74}"/>
              </a:ext>
            </a:extLst>
          </p:cNvPr>
          <p:cNvCxnSpPr>
            <a:stCxn id="42" idx="2"/>
            <a:endCxn id="45" idx="0"/>
          </p:cNvCxnSpPr>
          <p:nvPr/>
        </p:nvCxnSpPr>
        <p:spPr bwMode="auto">
          <a:xfrm rot="16200000" flipH="1">
            <a:off x="3097377" y="3265181"/>
            <a:ext cx="497363" cy="544427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꺾인 연결선 125">
            <a:extLst>
              <a:ext uri="{FF2B5EF4-FFF2-40B4-BE49-F238E27FC236}">
                <a16:creationId xmlns:a16="http://schemas.microsoft.com/office/drawing/2014/main" id="{0A15A24A-0C55-774E-836C-8842A18EDD3C}"/>
              </a:ext>
            </a:extLst>
          </p:cNvPr>
          <p:cNvCxnSpPr>
            <a:stCxn id="43" idx="2"/>
            <a:endCxn id="45" idx="0"/>
          </p:cNvCxnSpPr>
          <p:nvPr/>
        </p:nvCxnSpPr>
        <p:spPr bwMode="auto">
          <a:xfrm rot="5400000">
            <a:off x="3370031" y="3536956"/>
            <a:ext cx="497363" cy="879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꺾인 연결선 126">
            <a:extLst>
              <a:ext uri="{FF2B5EF4-FFF2-40B4-BE49-F238E27FC236}">
                <a16:creationId xmlns:a16="http://schemas.microsoft.com/office/drawing/2014/main" id="{80F338C0-3E95-120C-ACB8-B760AC252202}"/>
              </a:ext>
            </a:extLst>
          </p:cNvPr>
          <p:cNvCxnSpPr>
            <a:stCxn id="44" idx="2"/>
            <a:endCxn id="45" idx="0"/>
          </p:cNvCxnSpPr>
          <p:nvPr/>
        </p:nvCxnSpPr>
        <p:spPr bwMode="auto">
          <a:xfrm rot="5400000">
            <a:off x="3642684" y="3264303"/>
            <a:ext cx="497363" cy="546185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 Box 30">
            <a:extLst>
              <a:ext uri="{FF2B5EF4-FFF2-40B4-BE49-F238E27FC236}">
                <a16:creationId xmlns:a16="http://schemas.microsoft.com/office/drawing/2014/main" id="{D54EC8BA-9D75-3718-A4AB-AA58C992B1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9962" y="3338768"/>
            <a:ext cx="636984" cy="229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CC"/>
                </a:solidFill>
                <a:latin typeface="맑은 고딕" pitchFamily="50" charset="-127"/>
              </a:rPr>
              <a:t>신속보고</a:t>
            </a:r>
          </a:p>
        </p:txBody>
      </p:sp>
      <p:cxnSp>
        <p:nvCxnSpPr>
          <p:cNvPr id="81" name="직선 화살표 연결선 80">
            <a:extLst>
              <a:ext uri="{FF2B5EF4-FFF2-40B4-BE49-F238E27FC236}">
                <a16:creationId xmlns:a16="http://schemas.microsoft.com/office/drawing/2014/main" id="{3D05ED3F-D9C2-3379-FD19-48E43B8DD903}"/>
              </a:ext>
            </a:extLst>
          </p:cNvPr>
          <p:cNvCxnSpPr>
            <a:stCxn id="45" idx="2"/>
            <a:endCxn id="46" idx="0"/>
          </p:cNvCxnSpPr>
          <p:nvPr/>
        </p:nvCxnSpPr>
        <p:spPr bwMode="auto">
          <a:xfrm>
            <a:off x="3618272" y="4016012"/>
            <a:ext cx="1" cy="541628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꺾인 연결선 129">
            <a:extLst>
              <a:ext uri="{FF2B5EF4-FFF2-40B4-BE49-F238E27FC236}">
                <a16:creationId xmlns:a16="http://schemas.microsoft.com/office/drawing/2014/main" id="{D303C3E9-87CE-2733-4F4C-CAEF39C2100A}"/>
              </a:ext>
            </a:extLst>
          </p:cNvPr>
          <p:cNvCxnSpPr>
            <a:stCxn id="45" idx="2"/>
            <a:endCxn id="51" idx="1"/>
          </p:cNvCxnSpPr>
          <p:nvPr/>
        </p:nvCxnSpPr>
        <p:spPr bwMode="auto">
          <a:xfrm rot="16200000" flipH="1">
            <a:off x="3526615" y="4107669"/>
            <a:ext cx="307852" cy="124538"/>
          </a:xfrm>
          <a:prstGeom prst="bentConnector2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꺾인 연결선 130">
            <a:extLst>
              <a:ext uri="{FF2B5EF4-FFF2-40B4-BE49-F238E27FC236}">
                <a16:creationId xmlns:a16="http://schemas.microsoft.com/office/drawing/2014/main" id="{D346B1E6-A86F-AFE1-5A95-8F5A24AD1E8F}"/>
              </a:ext>
            </a:extLst>
          </p:cNvPr>
          <p:cNvCxnSpPr>
            <a:stCxn id="45" idx="1"/>
            <a:endCxn id="84" idx="3"/>
          </p:cNvCxnSpPr>
          <p:nvPr/>
        </p:nvCxnSpPr>
        <p:spPr bwMode="auto">
          <a:xfrm rot="10800000">
            <a:off x="2056238" y="2847585"/>
            <a:ext cx="1015850" cy="1053461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직사각형 83">
            <a:extLst>
              <a:ext uri="{FF2B5EF4-FFF2-40B4-BE49-F238E27FC236}">
                <a16:creationId xmlns:a16="http://schemas.microsoft.com/office/drawing/2014/main" id="{CE098B0B-8287-DB7F-8AAD-F6DCE85FE2F9}"/>
              </a:ext>
            </a:extLst>
          </p:cNvPr>
          <p:cNvSpPr/>
          <p:nvPr/>
        </p:nvSpPr>
        <p:spPr bwMode="auto">
          <a:xfrm>
            <a:off x="1893633" y="2793174"/>
            <a:ext cx="162605" cy="108819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 rtlCol="0" anchor="ctr"/>
          <a:lstStyle/>
          <a:p>
            <a:pPr algn="ctr" latinLnBrk="0"/>
            <a:endParaRPr lang="ko-KR" altLang="en-US" sz="813" dirty="0">
              <a:solidFill>
                <a:srgbClr val="000000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85" name="Rectangle 4">
            <a:extLst>
              <a:ext uri="{FF2B5EF4-FFF2-40B4-BE49-F238E27FC236}">
                <a16:creationId xmlns:a16="http://schemas.microsoft.com/office/drawing/2014/main" id="{991D17AA-01E7-9E02-D382-474F43FADF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6858" y="5055483"/>
            <a:ext cx="950441" cy="735177"/>
          </a:xfrm>
          <a:prstGeom prst="rect">
            <a:avLst/>
          </a:prstGeom>
          <a:solidFill>
            <a:srgbClr val="FFFF99"/>
          </a:solidFill>
          <a:ln w="2540" algn="ctr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  <p:txBody>
          <a:bodyPr wrap="none" anchor="ctr"/>
          <a:lstStyle>
            <a:lvl1pPr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ko-KR" altLang="en-US" sz="65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소 방 대</a:t>
            </a:r>
            <a:r>
              <a:rPr lang="en-US" altLang="ko-KR" sz="65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65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사내</a:t>
            </a:r>
            <a:r>
              <a:rPr lang="en-US" altLang="ko-KR" sz="65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기흥</a:t>
            </a: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 209-1119</a:t>
            </a:r>
          </a:p>
          <a:p>
            <a:pPr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 208-1119</a:t>
            </a:r>
          </a:p>
          <a:p>
            <a:pPr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평택</a:t>
            </a: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 070-7034-1119</a:t>
            </a:r>
          </a:p>
          <a:p>
            <a:pPr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[</a:t>
            </a:r>
            <a:r>
              <a:rPr lang="ko-KR" altLang="en-US" sz="650">
                <a:solidFill>
                  <a:prstClr val="black"/>
                </a:solidFill>
                <a:latin typeface="맑은 고딕" panose="020B0503020000020004" pitchFamily="50" charset="-127"/>
              </a:rPr>
              <a:t>천안</a:t>
            </a: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] 041-559-1119</a:t>
            </a:r>
          </a:p>
          <a:p>
            <a:pPr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[</a:t>
            </a:r>
            <a:r>
              <a:rPr lang="ko-KR" altLang="en-US" sz="650">
                <a:solidFill>
                  <a:prstClr val="black"/>
                </a:solidFill>
                <a:latin typeface="맑은 고딕" panose="020B0503020000020004" pitchFamily="50" charset="-127"/>
              </a:rPr>
              <a:t>온양</a:t>
            </a: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] 041-540-7119</a:t>
            </a:r>
          </a:p>
          <a:p>
            <a:pPr>
              <a:defRPr/>
            </a:pPr>
            <a:endParaRPr lang="en-US" altLang="ko-KR" sz="65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86" name="Rectangle 4">
            <a:extLst>
              <a:ext uri="{FF2B5EF4-FFF2-40B4-BE49-F238E27FC236}">
                <a16:creationId xmlns:a16="http://schemas.microsoft.com/office/drawing/2014/main" id="{95A642C8-D3DD-D244-51CB-F9C35A9C09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1725" y="5395407"/>
            <a:ext cx="950441" cy="3875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" algn="ctr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IRP 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신고</a:t>
            </a:r>
            <a:endParaRPr lang="en-US" altLang="ko-KR" sz="650" b="1" dirty="0">
              <a:solidFill>
                <a:srgbClr val="0000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기흥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 209-3114</a:t>
            </a: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 208-3114</a:t>
            </a:r>
          </a:p>
        </p:txBody>
      </p:sp>
      <p:cxnSp>
        <p:nvCxnSpPr>
          <p:cNvPr id="87" name="직선 연결선 86">
            <a:extLst>
              <a:ext uri="{FF2B5EF4-FFF2-40B4-BE49-F238E27FC236}">
                <a16:creationId xmlns:a16="http://schemas.microsoft.com/office/drawing/2014/main" id="{59F8196E-6D69-79C6-8D4A-82B87C56365B}"/>
              </a:ext>
            </a:extLst>
          </p:cNvPr>
          <p:cNvCxnSpPr/>
          <p:nvPr/>
        </p:nvCxnSpPr>
        <p:spPr>
          <a:xfrm>
            <a:off x="5183205" y="1205367"/>
            <a:ext cx="21431" cy="4689873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Rectangle 1">
            <a:extLst>
              <a:ext uri="{FF2B5EF4-FFF2-40B4-BE49-F238E27FC236}">
                <a16:creationId xmlns:a16="http://schemas.microsoft.com/office/drawing/2014/main" id="{C7A3EB13-001C-2674-6616-76D2B575B5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9059" y="1239509"/>
            <a:ext cx="1107282" cy="279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fontAlgn="base" latinLnBrk="0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1219" u="sng" dirty="0">
                <a:ln>
                  <a:solidFill>
                    <a:srgbClr val="00B0F0"/>
                  </a:solidFill>
                </a:ln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  <a:cs typeface="바탕" pitchFamily="18" charset="-127"/>
              </a:rPr>
              <a:t>비상연락망</a:t>
            </a:r>
            <a:endParaRPr kumimoji="1" lang="ko-KR" altLang="en-US" sz="1219" u="sng" dirty="0">
              <a:solidFill>
                <a:prstClr val="black"/>
              </a:solidFill>
              <a:latin typeface="맑은 고딕"/>
              <a:ea typeface="맑은 고딕" panose="020B0503020000020004" pitchFamily="50" charset="-127"/>
              <a:cs typeface="굴림" pitchFamily="50" charset="-127"/>
            </a:endParaRPr>
          </a:p>
        </p:txBody>
      </p:sp>
      <p:graphicFrame>
        <p:nvGraphicFramePr>
          <p:cNvPr id="89" name="표 88">
            <a:extLst>
              <a:ext uri="{FF2B5EF4-FFF2-40B4-BE49-F238E27FC236}">
                <a16:creationId xmlns:a16="http://schemas.microsoft.com/office/drawing/2014/main" id="{3D32A408-0818-BB6F-6D45-C224461490D5}"/>
              </a:ext>
            </a:extLst>
          </p:cNvPr>
          <p:cNvGraphicFramePr>
            <a:graphicFrameLocks noGrp="1"/>
          </p:cNvGraphicFramePr>
          <p:nvPr/>
        </p:nvGraphicFramePr>
        <p:xfrm>
          <a:off x="5752921" y="1656909"/>
          <a:ext cx="3547126" cy="4177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0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28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25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55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681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40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82995">
                <a:tc>
                  <a:txBody>
                    <a:bodyPr/>
                    <a:lstStyle/>
                    <a:p>
                      <a:pPr algn="ctr" latinLnBrk="1"/>
                      <a:endParaRPr lang="ko-KR" altLang="en-US" sz="2300" dirty="0">
                        <a:solidFill>
                          <a:sysClr val="windowText" lastClr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>
                          <a:solidFill>
                            <a:sysClr val="windowText" lastClr="000000"/>
                          </a:solidFill>
                          <a:latin typeface="+mn-ea"/>
                          <a:ea typeface="+mn-ea"/>
                        </a:rPr>
                        <a:t>비상 연락망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2300" dirty="0">
                        <a:solidFill>
                          <a:sysClr val="windowText" lastClr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9152"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5326"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구  분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성명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연락처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5326">
                <a:tc rowSpan="3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삼성전자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>
                          <a:latin typeface="+mn-ea"/>
                          <a:ea typeface="+mn-ea"/>
                        </a:rPr>
                        <a:t>13L, EDS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박세정 님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>
                          <a:latin typeface="+mn-ea"/>
                          <a:ea typeface="+mn-ea"/>
                        </a:rPr>
                        <a:t> 010-5391-8916</a:t>
                      </a:r>
                      <a:endParaRPr lang="en-US" altLang="ko-KR" sz="800" b="1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532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>
                          <a:latin typeface="+mn-ea"/>
                          <a:ea typeface="+mn-ea"/>
                        </a:rPr>
                        <a:t>15L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조재민 님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>
                          <a:latin typeface="+mn-ea"/>
                          <a:ea typeface="+mn-ea"/>
                        </a:rPr>
                        <a:t>010-5874-1065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2176204"/>
                  </a:ext>
                </a:extLst>
              </a:tr>
              <a:tr h="35532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>
                          <a:latin typeface="+mn-ea"/>
                          <a:ea typeface="+mn-ea"/>
                        </a:rPr>
                        <a:t>M1L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박세정 님</a:t>
                      </a:r>
                      <a:endParaRPr lang="en-US" altLang="ko-KR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010-9422-4734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5326">
                <a:tc>
                  <a:txBody>
                    <a:bodyPr/>
                    <a:lstStyle/>
                    <a:p>
                      <a:pPr algn="ctr" latinLnBrk="1"/>
                      <a:endParaRPr lang="en-US" altLang="ko-KR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삼성물산</a:t>
                      </a:r>
                      <a:endParaRPr lang="en-US" altLang="ko-KR" sz="800" b="1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담당자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kern="1200" dirty="0" err="1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손대영</a:t>
                      </a: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 프로</a:t>
                      </a:r>
                      <a:endParaRPr lang="en-US" altLang="ko-KR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010-9883-8842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5326">
                <a:tc>
                  <a:txBody>
                    <a:bodyPr/>
                    <a:lstStyle/>
                    <a:p>
                      <a:pPr algn="ctr" latinLnBrk="1"/>
                      <a:endParaRPr lang="en-US" altLang="ko-KR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en-US" altLang="ko-KR" sz="1000" b="1" dirty="0">
                        <a:latin typeface="+mn-ea"/>
                        <a:ea typeface="+mn-ea"/>
                      </a:endParaRPr>
                    </a:p>
                  </a:txBody>
                  <a:tcPr marL="91455" marR="914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안  전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kern="1200" dirty="0" err="1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남기동</a:t>
                      </a: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 프로</a:t>
                      </a:r>
                      <a:endParaRPr lang="en-US" altLang="ko-KR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010-5147-8987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5326">
                <a:tc rowSpan="3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정준건업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소 장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김성훈 소장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010-2989-7878</a:t>
                      </a:r>
                      <a:endParaRPr lang="ko-KR" altLang="en-US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532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공 사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kern="1200" dirty="0" err="1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전찬우</a:t>
                      </a: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 대리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010-2012-2630</a:t>
                      </a:r>
                      <a:endParaRPr lang="ko-KR" altLang="en-US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532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안 전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kern="1200" dirty="0" err="1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방철주</a:t>
                      </a: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 과장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010-5644-9630</a:t>
                      </a:r>
                      <a:endParaRPr lang="ko-KR" altLang="en-US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2360414"/>
                  </a:ext>
                </a:extLst>
              </a:tr>
              <a:tr h="147271"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4" name="모서리가 둥근 직사각형 21">
            <a:extLst>
              <a:ext uri="{FF2B5EF4-FFF2-40B4-BE49-F238E27FC236}">
                <a16:creationId xmlns:a16="http://schemas.microsoft.com/office/drawing/2014/main" id="{CBF15239-8C24-C547-4D40-D3C7DBC9CDC0}"/>
              </a:ext>
            </a:extLst>
          </p:cNvPr>
          <p:cNvSpPr/>
          <p:nvPr/>
        </p:nvSpPr>
        <p:spPr>
          <a:xfrm>
            <a:off x="8265368" y="1824757"/>
            <a:ext cx="684149" cy="339487"/>
          </a:xfrm>
          <a:prstGeom prst="roundRect">
            <a:avLst/>
          </a:prstGeom>
          <a:solidFill>
            <a:schemeClr val="tx1"/>
          </a:solidFill>
          <a:ln w="190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14626" tIns="14626" rIns="14626" bIns="8775" rtlCol="0" anchor="ctr" anchorCtr="1">
            <a:noAutofit/>
          </a:bodyPr>
          <a:lstStyle/>
          <a:p>
            <a:pPr algn="ctr"/>
            <a:r>
              <a:rPr lang="en-US" altLang="ko-KR" sz="1625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M1L</a:t>
            </a:r>
          </a:p>
        </p:txBody>
      </p:sp>
    </p:spTree>
    <p:extLst>
      <p:ext uri="{BB962C8B-B14F-4D97-AF65-F5344CB8AC3E}">
        <p14:creationId xmlns:p14="http://schemas.microsoft.com/office/powerpoint/2010/main" val="3857206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Box 64">
            <a:extLst>
              <a:ext uri="{FF2B5EF4-FFF2-40B4-BE49-F238E27FC236}">
                <a16:creationId xmlns:a16="http://schemas.microsoft.com/office/drawing/2014/main" id="{728F72C3-9393-494D-954A-88055AD75ED9}"/>
              </a:ext>
            </a:extLst>
          </p:cNvPr>
          <p:cNvSpPr txBox="1"/>
          <p:nvPr/>
        </p:nvSpPr>
        <p:spPr>
          <a:xfrm>
            <a:off x="1493963" y="736238"/>
            <a:ext cx="6033324" cy="339553"/>
          </a:xfrm>
          <a:prstGeom prst="rect">
            <a:avLst/>
          </a:prstGeom>
          <a:noFill/>
        </p:spPr>
        <p:txBody>
          <a:bodyPr wrap="square" lIns="11883" tIns="7130" rIns="11883" bIns="7130" rtlCol="0">
            <a:spAutoFit/>
          </a:bodyPr>
          <a:lstStyle/>
          <a:p>
            <a:pPr defTabSz="602424" latinLnBrk="0">
              <a:defRPr/>
            </a:pPr>
            <a:r>
              <a:rPr lang="ko-KR" altLang="en-US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비상 대응 </a:t>
            </a:r>
            <a:r>
              <a:rPr lang="en-US" altLang="ko-KR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Process (</a:t>
            </a:r>
            <a:r>
              <a:rPr lang="ko-KR" altLang="en-US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가스</a:t>
            </a:r>
            <a:r>
              <a:rPr lang="en-US" altLang="ko-KR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케미컬 누출</a:t>
            </a:r>
            <a:r>
              <a:rPr lang="en-US" altLang="ko-KR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2113" b="1" kern="0" spc="-53" dirty="0">
              <a:ln>
                <a:solidFill>
                  <a:prstClr val="black">
                    <a:lumMod val="75000"/>
                    <a:lumOff val="25000"/>
                    <a:alpha val="0"/>
                  </a:prstClr>
                </a:solidFill>
              </a:ln>
              <a:solidFill>
                <a:srgbClr val="00206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CB22D734-76BB-47F6-8D59-346E022400EE}"/>
              </a:ext>
            </a:extLst>
          </p:cNvPr>
          <p:cNvSpPr txBox="1"/>
          <p:nvPr/>
        </p:nvSpPr>
        <p:spPr>
          <a:xfrm>
            <a:off x="1055005" y="736237"/>
            <a:ext cx="332756" cy="197398"/>
          </a:xfrm>
          <a:prstGeom prst="rect">
            <a:avLst/>
          </a:prstGeom>
          <a:noFill/>
        </p:spPr>
        <p:txBody>
          <a:bodyPr wrap="square" lIns="11883" tIns="7130" rIns="11883" bIns="7130" rtlCol="0">
            <a:spAutoFit/>
          </a:bodyPr>
          <a:lstStyle/>
          <a:p>
            <a:pPr algn="ctr" defTabSz="602424" latinLnBrk="0">
              <a:defRPr/>
            </a:pPr>
            <a:r>
              <a:rPr lang="ko-KR" altLang="en-US" sz="1189" b="1" kern="0" spc="-53" dirty="0">
                <a:ln>
                  <a:solidFill>
                    <a:prstClr val="black">
                      <a:lumMod val="75000"/>
                      <a:lumOff val="25000"/>
                      <a:alpha val="0"/>
                    </a:prstClr>
                  </a:solidFill>
                </a:ln>
                <a:solidFill>
                  <a:srgbClr val="00B05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별첨</a:t>
            </a:r>
          </a:p>
        </p:txBody>
      </p:sp>
      <p:cxnSp>
        <p:nvCxnSpPr>
          <p:cNvPr id="41" name="꺾인 연결선 2">
            <a:extLst>
              <a:ext uri="{FF2B5EF4-FFF2-40B4-BE49-F238E27FC236}">
                <a16:creationId xmlns:a16="http://schemas.microsoft.com/office/drawing/2014/main" id="{9BF369DE-41FA-4C76-987D-B0C6633E800F}"/>
              </a:ext>
            </a:extLst>
          </p:cNvPr>
          <p:cNvCxnSpPr/>
          <p:nvPr/>
        </p:nvCxnSpPr>
        <p:spPr>
          <a:xfrm flipV="1">
            <a:off x="5704979" y="4632426"/>
            <a:ext cx="824210" cy="585589"/>
          </a:xfrm>
          <a:prstGeom prst="bentConnector3">
            <a:avLst>
              <a:gd name="adj1" fmla="val 18104"/>
            </a:avLst>
          </a:prstGeom>
          <a:ln w="2540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직선 연결선 52">
            <a:extLst>
              <a:ext uri="{FF2B5EF4-FFF2-40B4-BE49-F238E27FC236}">
                <a16:creationId xmlns:a16="http://schemas.microsoft.com/office/drawing/2014/main" id="{9986FAF7-0FB8-4DA9-9F09-E0CC1543929E}"/>
              </a:ext>
            </a:extLst>
          </p:cNvPr>
          <p:cNvCxnSpPr/>
          <p:nvPr/>
        </p:nvCxnSpPr>
        <p:spPr>
          <a:xfrm flipV="1">
            <a:off x="5586315" y="3800475"/>
            <a:ext cx="1141511" cy="1290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4" name="그룹 10">
            <a:extLst>
              <a:ext uri="{FF2B5EF4-FFF2-40B4-BE49-F238E27FC236}">
                <a16:creationId xmlns:a16="http://schemas.microsoft.com/office/drawing/2014/main" id="{7B138A9A-049F-449E-A9B2-5EDF42992FB3}"/>
              </a:ext>
            </a:extLst>
          </p:cNvPr>
          <p:cNvGrpSpPr>
            <a:grpSpLocks/>
          </p:cNvGrpSpPr>
          <p:nvPr/>
        </p:nvGrpSpPr>
        <p:grpSpPr bwMode="auto">
          <a:xfrm>
            <a:off x="1403351" y="1788319"/>
            <a:ext cx="719733" cy="878384"/>
            <a:chOff x="539552" y="1338128"/>
            <a:chExt cx="817441" cy="1080120"/>
          </a:xfrm>
        </p:grpSpPr>
        <p:sp>
          <p:nvSpPr>
            <p:cNvPr id="55" name="Line 6">
              <a:extLst>
                <a:ext uri="{FF2B5EF4-FFF2-40B4-BE49-F238E27FC236}">
                  <a16:creationId xmlns:a16="http://schemas.microsoft.com/office/drawing/2014/main" id="{1A865CC2-9619-4E29-9EF5-70EC9C25D2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45412" y="1341300"/>
              <a:ext cx="81158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endParaRPr>
            </a:p>
          </p:txBody>
        </p:sp>
        <p:sp>
          <p:nvSpPr>
            <p:cNvPr id="56" name="Line 6">
              <a:extLst>
                <a:ext uri="{FF2B5EF4-FFF2-40B4-BE49-F238E27FC236}">
                  <a16:creationId xmlns:a16="http://schemas.microsoft.com/office/drawing/2014/main" id="{6827EDB2-1BDE-42F1-88DD-5806DFD3ACB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9552" y="1338128"/>
              <a:ext cx="0" cy="10801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endParaRPr>
            </a:p>
          </p:txBody>
        </p:sp>
        <p:sp>
          <p:nvSpPr>
            <p:cNvPr id="57" name="Line 6">
              <a:extLst>
                <a:ext uri="{FF2B5EF4-FFF2-40B4-BE49-F238E27FC236}">
                  <a16:creationId xmlns:a16="http://schemas.microsoft.com/office/drawing/2014/main" id="{47C9599C-4F43-4078-AC52-F63EA9E38D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9552" y="2402387"/>
              <a:ext cx="562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endParaRPr>
            </a:p>
          </p:txBody>
        </p:sp>
      </p:grpSp>
      <p:sp>
        <p:nvSpPr>
          <p:cNvPr id="58" name="Line 6">
            <a:extLst>
              <a:ext uri="{FF2B5EF4-FFF2-40B4-BE49-F238E27FC236}">
                <a16:creationId xmlns:a16="http://schemas.microsoft.com/office/drawing/2014/main" id="{86723615-2F2E-4057-941F-E5B032BCFD41}"/>
              </a:ext>
            </a:extLst>
          </p:cNvPr>
          <p:cNvSpPr>
            <a:spLocks noChangeShapeType="1"/>
          </p:cNvSpPr>
          <p:nvPr/>
        </p:nvSpPr>
        <p:spPr bwMode="auto">
          <a:xfrm>
            <a:off x="2778323" y="2796977"/>
            <a:ext cx="0" cy="17670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59" name="Rectangle 11">
            <a:extLst>
              <a:ext uri="{FF2B5EF4-FFF2-40B4-BE49-F238E27FC236}">
                <a16:creationId xmlns:a16="http://schemas.microsoft.com/office/drawing/2014/main" id="{D39C9372-6D82-4846-998F-8E6F73B060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8851" y="3570884"/>
            <a:ext cx="1719361" cy="461764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  신고 및 시설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공간 폐쇄 </a:t>
            </a:r>
            <a:endParaRPr lang="en-US" altLang="ko-KR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>
              <a:buSzPct val="70000"/>
              <a:defRPr/>
            </a:pP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I  R  P :  </a:t>
            </a:r>
            <a:r>
              <a:rPr lang="ko-KR" altLang="en-US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가스</a:t>
            </a: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케미컬 누출</a:t>
            </a: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 </a:t>
            </a:r>
          </a:p>
          <a:p>
            <a:pPr>
              <a:buSzPct val="70000"/>
              <a:defRPr/>
            </a:pPr>
            <a:r>
              <a:rPr lang="ko-KR" altLang="en-US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소방대 </a:t>
            </a: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:  </a:t>
            </a:r>
            <a:r>
              <a:rPr lang="ko-KR" altLang="en-US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화재 발생</a:t>
            </a:r>
            <a:endParaRPr lang="en-US" altLang="ko-KR" sz="853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60" name="Line 58">
            <a:extLst>
              <a:ext uri="{FF2B5EF4-FFF2-40B4-BE49-F238E27FC236}">
                <a16:creationId xmlns:a16="http://schemas.microsoft.com/office/drawing/2014/main" id="{DFB97073-7EC4-48DC-9B59-BD4A803DD4F0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1117" y="3374827"/>
            <a:ext cx="0" cy="17670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61" name="Rectangle 7">
            <a:extLst>
              <a:ext uri="{FF2B5EF4-FFF2-40B4-BE49-F238E27FC236}">
                <a16:creationId xmlns:a16="http://schemas.microsoft.com/office/drawing/2014/main" id="{7B2D95FF-4C8B-4F04-9130-707443C4B4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1231" y="1322687"/>
            <a:ext cx="1839317" cy="177998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가스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케미컬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 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누출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 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및 화재 발견</a:t>
            </a:r>
          </a:p>
        </p:txBody>
      </p:sp>
      <p:sp>
        <p:nvSpPr>
          <p:cNvPr id="64" name="Line 58">
            <a:extLst>
              <a:ext uri="{FF2B5EF4-FFF2-40B4-BE49-F238E27FC236}">
                <a16:creationId xmlns:a16="http://schemas.microsoft.com/office/drawing/2014/main" id="{CF40B7B5-4E0D-4EB8-BA16-946706497F0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24151" y="3156845"/>
            <a:ext cx="7739" cy="41017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0" name="Rectangle 11">
            <a:extLst>
              <a:ext uri="{FF2B5EF4-FFF2-40B4-BE49-F238E27FC236}">
                <a16:creationId xmlns:a16="http://schemas.microsoft.com/office/drawing/2014/main" id="{BB5ECBD1-270C-4F0F-BC8A-A011FA1901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2520" y="4253211"/>
            <a:ext cx="1773535" cy="247650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응급조치 및 전문병원 이송</a:t>
            </a:r>
            <a:endParaRPr lang="en-US" altLang="ko-KR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1" name="Line 58">
            <a:extLst>
              <a:ext uri="{FF2B5EF4-FFF2-40B4-BE49-F238E27FC236}">
                <a16:creationId xmlns:a16="http://schemas.microsoft.com/office/drawing/2014/main" id="{6EC67562-292B-4C64-AA25-B31DD4335275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1117" y="4040386"/>
            <a:ext cx="0" cy="17670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2" name="Rectangle 7">
            <a:extLst>
              <a:ext uri="{FF2B5EF4-FFF2-40B4-BE49-F238E27FC236}">
                <a16:creationId xmlns:a16="http://schemas.microsoft.com/office/drawing/2014/main" id="{4EB8E25E-172F-4CF8-BB47-A944E158C0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1430" y="4736901"/>
            <a:ext cx="1720652" cy="144463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사고 조사 </a:t>
            </a:r>
            <a:r>
              <a:rPr lang="en-US" altLang="ko-KR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환경</a:t>
            </a:r>
            <a:r>
              <a:rPr lang="en-US" altLang="ko-KR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안전 팀</a:t>
            </a:r>
            <a:r>
              <a:rPr lang="en-US" altLang="ko-KR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  <a:endParaRPr lang="ko-KR" altLang="en-US" sz="813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3" name="Line 58">
            <a:extLst>
              <a:ext uri="{FF2B5EF4-FFF2-40B4-BE49-F238E27FC236}">
                <a16:creationId xmlns:a16="http://schemas.microsoft.com/office/drawing/2014/main" id="{26393761-52BF-4BE7-A9FF-6830E98A272F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1117" y="4525367"/>
            <a:ext cx="0" cy="17670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4" name="Line 58">
            <a:extLst>
              <a:ext uri="{FF2B5EF4-FFF2-40B4-BE49-F238E27FC236}">
                <a16:creationId xmlns:a16="http://schemas.microsoft.com/office/drawing/2014/main" id="{EA426845-3752-4D83-861E-14ED69AA0FCC}"/>
              </a:ext>
            </a:extLst>
          </p:cNvPr>
          <p:cNvSpPr>
            <a:spLocks noChangeShapeType="1"/>
          </p:cNvSpPr>
          <p:nvPr/>
        </p:nvSpPr>
        <p:spPr bwMode="auto">
          <a:xfrm>
            <a:off x="4821436" y="4903293"/>
            <a:ext cx="0" cy="17670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5" name="Rectangle 11">
            <a:extLst>
              <a:ext uri="{FF2B5EF4-FFF2-40B4-BE49-F238E27FC236}">
                <a16:creationId xmlns:a16="http://schemas.microsoft.com/office/drawing/2014/main" id="{DA69610E-C8AC-46C5-85B6-07BA425706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2325" y="1380728"/>
            <a:ext cx="1078309" cy="175419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en-US" altLang="ko-KR" sz="813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SEC/</a:t>
            </a:r>
            <a:r>
              <a:rPr lang="ko-KR" altLang="en-US" sz="813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협력사</a:t>
            </a:r>
            <a:endParaRPr lang="en-US" altLang="ko-KR" sz="813" dirty="0">
              <a:solidFill>
                <a:srgbClr val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6" name="Rectangle 11">
            <a:extLst>
              <a:ext uri="{FF2B5EF4-FFF2-40B4-BE49-F238E27FC236}">
                <a16:creationId xmlns:a16="http://schemas.microsoft.com/office/drawing/2014/main" id="{D5A594D1-2526-4107-98DA-4F5CC7ED1F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5126" y="1380728"/>
            <a:ext cx="696516" cy="175419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en-US" altLang="ko-KR" sz="813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IRP/</a:t>
            </a:r>
            <a:r>
              <a:rPr lang="ko-KR" altLang="en-US" sz="813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소방대</a:t>
            </a:r>
            <a:endParaRPr lang="en-US" altLang="ko-KR" sz="813" dirty="0">
              <a:solidFill>
                <a:srgbClr val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7" name="Rectangle 11">
            <a:extLst>
              <a:ext uri="{FF2B5EF4-FFF2-40B4-BE49-F238E27FC236}">
                <a16:creationId xmlns:a16="http://schemas.microsoft.com/office/drawing/2014/main" id="{30526C38-AC05-45B8-831F-C3950B6FF6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4846" y="1380728"/>
            <a:ext cx="697805" cy="175419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13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유관부서</a:t>
            </a:r>
            <a:endParaRPr lang="en-US" altLang="ko-KR" sz="813" dirty="0">
              <a:solidFill>
                <a:srgbClr val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8" name="Line 58">
            <a:extLst>
              <a:ext uri="{FF2B5EF4-FFF2-40B4-BE49-F238E27FC236}">
                <a16:creationId xmlns:a16="http://schemas.microsoft.com/office/drawing/2014/main" id="{612B0C76-732C-4DEA-BD73-AA9A742756DE}"/>
              </a:ext>
            </a:extLst>
          </p:cNvPr>
          <p:cNvSpPr>
            <a:spLocks noChangeShapeType="1"/>
          </p:cNvSpPr>
          <p:nvPr/>
        </p:nvSpPr>
        <p:spPr bwMode="auto">
          <a:xfrm>
            <a:off x="4824016" y="5185767"/>
            <a:ext cx="0" cy="40888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9" name="Rectangle 7">
            <a:extLst>
              <a:ext uri="{FF2B5EF4-FFF2-40B4-BE49-F238E27FC236}">
                <a16:creationId xmlns:a16="http://schemas.microsoft.com/office/drawing/2014/main" id="{7BAD0443-FFD8-467E-96A6-D163BF1C80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0139" y="5613997"/>
            <a:ext cx="1719362" cy="215404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복기 및 재발방지 대책 수립 </a:t>
            </a:r>
          </a:p>
        </p:txBody>
      </p:sp>
      <p:sp>
        <p:nvSpPr>
          <p:cNvPr id="100" name="AutoShape 33">
            <a:extLst>
              <a:ext uri="{FF2B5EF4-FFF2-40B4-BE49-F238E27FC236}">
                <a16:creationId xmlns:a16="http://schemas.microsoft.com/office/drawing/2014/main" id="{0D595E9F-BBF4-4961-ADA2-111DDEB0A0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101" y="2501604"/>
            <a:ext cx="1770955" cy="296664"/>
          </a:xfrm>
          <a:prstGeom prst="diamond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흡입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접촉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화상 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BCB9F28C-7A11-42CB-957F-2CCC6ADF167D}"/>
              </a:ext>
            </a:extLst>
          </p:cNvPr>
          <p:cNvSpPr txBox="1"/>
          <p:nvPr/>
        </p:nvSpPr>
        <p:spPr>
          <a:xfrm>
            <a:off x="1599408" y="1615480"/>
            <a:ext cx="380504" cy="2235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No</a:t>
            </a:r>
            <a:endParaRPr lang="ko-KR" altLang="en-US" sz="853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861B7E75-0034-4CD4-A227-7298A82A7E72}"/>
              </a:ext>
            </a:extLst>
          </p:cNvPr>
          <p:cNvSpPr txBox="1"/>
          <p:nvPr/>
        </p:nvSpPr>
        <p:spPr>
          <a:xfrm>
            <a:off x="3621882" y="2482255"/>
            <a:ext cx="1077020" cy="2235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No</a:t>
            </a:r>
            <a:endParaRPr lang="ko-KR" altLang="en-US" sz="853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3" name="Line 6">
            <a:extLst>
              <a:ext uri="{FF2B5EF4-FFF2-40B4-BE49-F238E27FC236}">
                <a16:creationId xmlns:a16="http://schemas.microsoft.com/office/drawing/2014/main" id="{FFAE2BFB-F1C7-4228-8411-C22E71FDCF29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1117" y="2640906"/>
            <a:ext cx="0" cy="3508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4" name="Rectangle 11">
            <a:extLst>
              <a:ext uri="{FF2B5EF4-FFF2-40B4-BE49-F238E27FC236}">
                <a16:creationId xmlns:a16="http://schemas.microsoft.com/office/drawing/2014/main" id="{31C68E46-8716-41B2-9E29-7704DCFC89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7679" y="2981426"/>
            <a:ext cx="1785144" cy="32246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현장 응급 조치 </a:t>
            </a:r>
            <a:endParaRPr lang="en-US" altLang="ko-KR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>
              <a:buSzPct val="70000"/>
              <a:defRPr/>
            </a:pP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아이샤워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전신 샤워등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</a:p>
        </p:txBody>
      </p:sp>
      <p:sp>
        <p:nvSpPr>
          <p:cNvPr id="105" name="Line 58">
            <a:extLst>
              <a:ext uri="{FF2B5EF4-FFF2-40B4-BE49-F238E27FC236}">
                <a16:creationId xmlns:a16="http://schemas.microsoft.com/office/drawing/2014/main" id="{2331AFB8-6D05-4FB9-8ADD-E8677A4638E6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3179" y="3937200"/>
            <a:ext cx="0" cy="29279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6" name="Line 58">
            <a:extLst>
              <a:ext uri="{FF2B5EF4-FFF2-40B4-BE49-F238E27FC236}">
                <a16:creationId xmlns:a16="http://schemas.microsoft.com/office/drawing/2014/main" id="{4B813CE2-D3CE-4D5D-9C61-153519AF1F41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3179" y="4538267"/>
            <a:ext cx="0" cy="29279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7" name="Line 58">
            <a:extLst>
              <a:ext uri="{FF2B5EF4-FFF2-40B4-BE49-F238E27FC236}">
                <a16:creationId xmlns:a16="http://schemas.microsoft.com/office/drawing/2014/main" id="{EDDB36CD-299F-4D17-8397-93C2A7C865A0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3179" y="5064523"/>
            <a:ext cx="0" cy="41017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8" name="AutoShape 33">
            <a:extLst>
              <a:ext uri="{FF2B5EF4-FFF2-40B4-BE49-F238E27FC236}">
                <a16:creationId xmlns:a16="http://schemas.microsoft.com/office/drawing/2014/main" id="{DB9EB869-00E3-4DA7-8A2A-A94DC86F47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0592" y="1673524"/>
            <a:ext cx="1770956" cy="234752"/>
          </a:xfrm>
          <a:prstGeom prst="diamond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공급장치인가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?</a:t>
            </a: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9" name="Rectangle 11">
            <a:extLst>
              <a:ext uri="{FF2B5EF4-FFF2-40B4-BE49-F238E27FC236}">
                <a16:creationId xmlns:a16="http://schemas.microsoft.com/office/drawing/2014/main" id="{55634E77-6F07-428B-B3D8-D64E308158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8851" y="2969815"/>
            <a:ext cx="1719361" cy="403722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9pPr>
          </a:lstStyle>
          <a:p>
            <a:pPr algn="ctr">
              <a:buSzPct val="70000"/>
            </a:pPr>
            <a:r>
              <a:rPr lang="ko-KR" altLang="en-US" sz="894" dirty="0">
                <a:solidFill>
                  <a:prstClr val="black"/>
                </a:solidFill>
                <a:latin typeface="맑은 고딕"/>
                <a:ea typeface="맑은 고딕"/>
              </a:rPr>
              <a:t>상황전파 및 대피</a:t>
            </a:r>
            <a:endParaRPr lang="en-US" altLang="ko-KR" sz="894" dirty="0">
              <a:solidFill>
                <a:prstClr val="black"/>
              </a:solidFill>
              <a:latin typeface="맑은 고딕"/>
              <a:ea typeface="맑은 고딕"/>
            </a:endParaRPr>
          </a:p>
          <a:p>
            <a:pPr algn="ctr">
              <a:buSzPct val="70000"/>
            </a:pPr>
            <a:r>
              <a:rPr lang="en-US" altLang="ko-KR" sz="731" dirty="0">
                <a:solidFill>
                  <a:prstClr val="black"/>
                </a:solidFill>
                <a:latin typeface="맑은 고딕"/>
                <a:ea typeface="맑은 고딕"/>
              </a:rPr>
              <a:t>“</a:t>
            </a:r>
            <a:r>
              <a:rPr lang="ko-KR" altLang="en-US" sz="731" dirty="0">
                <a:solidFill>
                  <a:prstClr val="black"/>
                </a:solidFill>
                <a:latin typeface="맑은 고딕"/>
                <a:ea typeface="맑은 고딕"/>
              </a:rPr>
              <a:t>가스</a:t>
            </a:r>
            <a:r>
              <a:rPr lang="en-US" altLang="ko-KR" sz="731" dirty="0">
                <a:solidFill>
                  <a:prstClr val="black"/>
                </a:solidFill>
                <a:latin typeface="맑은 고딕"/>
                <a:ea typeface="맑은 고딕"/>
              </a:rPr>
              <a:t>,(</a:t>
            </a:r>
            <a:r>
              <a:rPr lang="ko-KR" altLang="en-US" sz="731" dirty="0">
                <a:solidFill>
                  <a:prstClr val="black"/>
                </a:solidFill>
                <a:latin typeface="맑은 고딕"/>
                <a:ea typeface="맑은 고딕"/>
              </a:rPr>
              <a:t>케미컬</a:t>
            </a:r>
            <a:r>
              <a:rPr lang="en-US" altLang="ko-KR" sz="731" dirty="0">
                <a:solidFill>
                  <a:prstClr val="black"/>
                </a:solidFill>
                <a:latin typeface="맑은 고딕"/>
                <a:ea typeface="맑은 고딕"/>
              </a:rPr>
              <a:t>) </a:t>
            </a:r>
            <a:r>
              <a:rPr lang="ko-KR" altLang="en-US" sz="731" dirty="0">
                <a:solidFill>
                  <a:prstClr val="black"/>
                </a:solidFill>
                <a:latin typeface="맑은 고딕"/>
                <a:ea typeface="맑은 고딕"/>
              </a:rPr>
              <a:t>누출이야</a:t>
            </a:r>
            <a:r>
              <a:rPr lang="en-US" altLang="ko-KR" sz="731" dirty="0">
                <a:solidFill>
                  <a:prstClr val="black"/>
                </a:solidFill>
                <a:latin typeface="맑은 고딕"/>
                <a:ea typeface="맑은 고딕"/>
              </a:rPr>
              <a:t>”</a:t>
            </a:r>
          </a:p>
          <a:p>
            <a:pPr algn="ctr">
              <a:buSzPct val="70000"/>
            </a:pPr>
            <a:r>
              <a:rPr lang="en-US" altLang="ko-KR" sz="731" dirty="0">
                <a:solidFill>
                  <a:prstClr val="black"/>
                </a:solidFill>
                <a:latin typeface="맑은 고딕"/>
                <a:ea typeface="맑은 고딕"/>
              </a:rPr>
              <a:t>“000 </a:t>
            </a:r>
            <a:r>
              <a:rPr lang="ko-KR" altLang="en-US" sz="731" dirty="0">
                <a:solidFill>
                  <a:prstClr val="black"/>
                </a:solidFill>
                <a:latin typeface="맑은 고딕"/>
                <a:ea typeface="맑은 고딕"/>
              </a:rPr>
              <a:t>불이야</a:t>
            </a:r>
            <a:r>
              <a:rPr lang="en-US" altLang="ko-KR" sz="894" dirty="0">
                <a:solidFill>
                  <a:prstClr val="black"/>
                </a:solidFill>
                <a:latin typeface="맑은 고딕"/>
                <a:ea typeface="맑은 고딕"/>
              </a:rPr>
              <a:t>”</a:t>
            </a:r>
            <a:endParaRPr lang="ko-KR" altLang="en-US" sz="894" dirty="0">
              <a:solidFill>
                <a:prstClr val="black"/>
              </a:solidFill>
              <a:latin typeface="맑은 고딕"/>
              <a:ea typeface="맑은 고딕"/>
            </a:endParaRPr>
          </a:p>
        </p:txBody>
      </p:sp>
      <p:sp>
        <p:nvSpPr>
          <p:cNvPr id="110" name="Line 6">
            <a:extLst>
              <a:ext uri="{FF2B5EF4-FFF2-40B4-BE49-F238E27FC236}">
                <a16:creationId xmlns:a16="http://schemas.microsoft.com/office/drawing/2014/main" id="{0D3739FF-46F8-4F43-AA75-2F4E028D3686}"/>
              </a:ext>
            </a:extLst>
          </p:cNvPr>
          <p:cNvSpPr>
            <a:spLocks noChangeShapeType="1"/>
          </p:cNvSpPr>
          <p:nvPr/>
        </p:nvSpPr>
        <p:spPr bwMode="auto">
          <a:xfrm>
            <a:off x="2758976" y="1494236"/>
            <a:ext cx="0" cy="17799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1" name="Line 6">
            <a:extLst>
              <a:ext uri="{FF2B5EF4-FFF2-40B4-BE49-F238E27FC236}">
                <a16:creationId xmlns:a16="http://schemas.microsoft.com/office/drawing/2014/main" id="{CA0A29AB-9278-4A44-98DD-C383A475839F}"/>
              </a:ext>
            </a:extLst>
          </p:cNvPr>
          <p:cNvSpPr>
            <a:spLocks noChangeShapeType="1"/>
          </p:cNvSpPr>
          <p:nvPr/>
        </p:nvSpPr>
        <p:spPr bwMode="auto">
          <a:xfrm>
            <a:off x="2773164" y="1919883"/>
            <a:ext cx="0" cy="56237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2EE545EB-1EE0-4A4F-A29B-ABAE57802458}"/>
              </a:ext>
            </a:extLst>
          </p:cNvPr>
          <p:cNvSpPr txBox="1"/>
          <p:nvPr/>
        </p:nvSpPr>
        <p:spPr>
          <a:xfrm>
            <a:off x="2773165" y="2098828"/>
            <a:ext cx="1077020" cy="2235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Yes</a:t>
            </a:r>
            <a:endParaRPr lang="ko-KR" altLang="en-US" sz="853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3" name="Rectangle 11">
            <a:extLst>
              <a:ext uri="{FF2B5EF4-FFF2-40B4-BE49-F238E27FC236}">
                <a16:creationId xmlns:a16="http://schemas.microsoft.com/office/drawing/2014/main" id="{60F9D6C6-74A5-48FB-AAD3-370C8E0756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2520" y="3579912"/>
            <a:ext cx="1773535" cy="365025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소방대 신고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관리자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감독자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</a:p>
        </p:txBody>
      </p:sp>
      <p:sp>
        <p:nvSpPr>
          <p:cNvPr id="114" name="Line 6">
            <a:extLst>
              <a:ext uri="{FF2B5EF4-FFF2-40B4-BE49-F238E27FC236}">
                <a16:creationId xmlns:a16="http://schemas.microsoft.com/office/drawing/2014/main" id="{25651204-8CD3-473C-AA6D-ED1CEDFFA82D}"/>
              </a:ext>
            </a:extLst>
          </p:cNvPr>
          <p:cNvSpPr>
            <a:spLocks noChangeShapeType="1"/>
          </p:cNvSpPr>
          <p:nvPr/>
        </p:nvSpPr>
        <p:spPr bwMode="auto">
          <a:xfrm>
            <a:off x="3605115" y="2648645"/>
            <a:ext cx="120471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EA88CFC7-608B-4A38-A0FA-2321917DCDEC}"/>
              </a:ext>
            </a:extLst>
          </p:cNvPr>
          <p:cNvSpPr txBox="1"/>
          <p:nvPr/>
        </p:nvSpPr>
        <p:spPr>
          <a:xfrm>
            <a:off x="2806701" y="2767311"/>
            <a:ext cx="379214" cy="2235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Yes</a:t>
            </a:r>
            <a:endParaRPr lang="ko-KR" altLang="en-US" sz="853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6" name="Rectangle 11">
            <a:extLst>
              <a:ext uri="{FF2B5EF4-FFF2-40B4-BE49-F238E27FC236}">
                <a16:creationId xmlns:a16="http://schemas.microsoft.com/office/drawing/2014/main" id="{9A4653A4-E38E-41D8-841F-F18EAD912C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2520" y="4854279"/>
            <a:ext cx="1773535" cy="270867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환자인계 및 회사 복귀</a:t>
            </a:r>
            <a:endParaRPr lang="en-US" altLang="ko-KR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7" name="Rectangle 7">
            <a:extLst>
              <a:ext uri="{FF2B5EF4-FFF2-40B4-BE49-F238E27FC236}">
                <a16:creationId xmlns:a16="http://schemas.microsoft.com/office/drawing/2014/main" id="{C9038B45-B69A-49D7-9521-0905FC9E4F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6590" y="5081290"/>
            <a:ext cx="1720652" cy="277316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신고 및 통보</a:t>
            </a:r>
            <a:endParaRPr lang="en-US" altLang="ko-KR" sz="813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>
              <a:buSzPct val="70000"/>
              <a:defRPr/>
            </a:pP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관공서 신고</a:t>
            </a: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필요 시 지역주민통보</a:t>
            </a: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  <a:endParaRPr lang="ko-KR" altLang="en-US" sz="650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8" name="Rectangle 7">
            <a:extLst>
              <a:ext uri="{FF2B5EF4-FFF2-40B4-BE49-F238E27FC236}">
                <a16:creationId xmlns:a16="http://schemas.microsoft.com/office/drawing/2014/main" id="{2DF4DDE2-7207-49C5-B627-2BDA3323EC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8851" y="4235153"/>
            <a:ext cx="1719361" cy="277316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현장복구</a:t>
            </a:r>
            <a:endParaRPr lang="en-US" altLang="ko-KR" sz="813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>
              <a:buSzPct val="70000"/>
              <a:defRPr/>
            </a:pP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가스 배출</a:t>
            </a: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케미컬 중화</a:t>
            </a: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화재진압</a:t>
            </a: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  <a:endParaRPr lang="ko-KR" altLang="en-US" sz="650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graphicFrame>
        <p:nvGraphicFramePr>
          <p:cNvPr id="119" name="표 118">
            <a:extLst>
              <a:ext uri="{FF2B5EF4-FFF2-40B4-BE49-F238E27FC236}">
                <a16:creationId xmlns:a16="http://schemas.microsoft.com/office/drawing/2014/main" id="{E87BFF3B-19E7-4DEC-ABAC-6DD3AD4DC5E0}"/>
              </a:ext>
            </a:extLst>
          </p:cNvPr>
          <p:cNvGraphicFramePr>
            <a:graphicFrameLocks noGrp="1"/>
          </p:cNvGraphicFramePr>
          <p:nvPr/>
        </p:nvGraphicFramePr>
        <p:xfrm>
          <a:off x="6030020" y="4268689"/>
          <a:ext cx="2218531" cy="985327"/>
        </p:xfrm>
        <a:graphic>
          <a:graphicData uri="http://schemas.openxmlformats.org/drawingml/2006/table">
            <a:tbl>
              <a:tblPr/>
              <a:tblGrid>
                <a:gridCol w="7713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74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97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4687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사고구분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신고기관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담당자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606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화재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/</a:t>
                      </a: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가스 사고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소방서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가스안전공사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방재그룹장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4687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안전 사고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고용노동부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안전보건그룹장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4687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환경 사고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환경부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환경그룹장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4687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인사 사고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경찰서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단지총괄 인사팀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0" name="Line 6">
            <a:extLst>
              <a:ext uri="{FF2B5EF4-FFF2-40B4-BE49-F238E27FC236}">
                <a16:creationId xmlns:a16="http://schemas.microsoft.com/office/drawing/2014/main" id="{68C339E8-2561-4081-85AC-AB65FC76F2FF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4470" y="5731372"/>
            <a:ext cx="120471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21" name="Line 58">
            <a:extLst>
              <a:ext uri="{FF2B5EF4-FFF2-40B4-BE49-F238E27FC236}">
                <a16:creationId xmlns:a16="http://schemas.microsoft.com/office/drawing/2014/main" id="{D51226E9-3FBF-4EFB-BBC6-A788B6D00AF3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4469" y="5613997"/>
            <a:ext cx="0" cy="1173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22" name="Rectangle 11">
            <a:extLst>
              <a:ext uri="{FF2B5EF4-FFF2-40B4-BE49-F238E27FC236}">
                <a16:creationId xmlns:a16="http://schemas.microsoft.com/office/drawing/2014/main" id="{A4B351B4-9BB8-4561-A15D-02FF8EB2C3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6389" y="5474693"/>
            <a:ext cx="1769666" cy="183158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치료 완료 및 회사 복귀</a:t>
            </a:r>
            <a:endParaRPr lang="en-US" altLang="ko-KR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23" name="직사각형 122">
            <a:extLst>
              <a:ext uri="{FF2B5EF4-FFF2-40B4-BE49-F238E27FC236}">
                <a16:creationId xmlns:a16="http://schemas.microsoft.com/office/drawing/2014/main" id="{E8A68565-AFA8-451E-8113-9EE636520D35}"/>
              </a:ext>
            </a:extLst>
          </p:cNvPr>
          <p:cNvSpPr/>
          <p:nvPr/>
        </p:nvSpPr>
        <p:spPr>
          <a:xfrm>
            <a:off x="1811082" y="4128742"/>
            <a:ext cx="6583363" cy="1287264"/>
          </a:xfrm>
          <a:prstGeom prst="rect">
            <a:avLst/>
          </a:prstGeom>
          <a:noFill/>
          <a:ln w="19050">
            <a:solidFill>
              <a:srgbClr val="0000CC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altLang="ko-KR" sz="2600" b="1" dirty="0">
                <a:solidFill>
                  <a:srgbClr val="0000CC"/>
                </a:solidFill>
                <a:latin typeface="맑은 고딕" panose="020F0502020204030204"/>
                <a:ea typeface="맑은 고딕" panose="020B0503020000020004" pitchFamily="50" charset="-127"/>
              </a:rPr>
              <a:t>G-EHS </a:t>
            </a:r>
            <a:r>
              <a:rPr lang="ko-KR" altLang="en-US" sz="2600" b="1" dirty="0">
                <a:solidFill>
                  <a:srgbClr val="0000CC"/>
                </a:solidFill>
                <a:latin typeface="맑은 고딕" panose="020F0502020204030204"/>
                <a:ea typeface="맑은 고딕" panose="020B0503020000020004" pitchFamily="50" charset="-127"/>
              </a:rPr>
              <a:t>유관부서 기준을 따른다</a:t>
            </a:r>
            <a:endParaRPr lang="en-US" altLang="ko-KR" sz="2600" b="1" dirty="0">
              <a:solidFill>
                <a:srgbClr val="0000CC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3D2E33A7-FBB7-4316-9E9A-FA15A1B983EA}"/>
              </a:ext>
            </a:extLst>
          </p:cNvPr>
          <p:cNvSpPr txBox="1"/>
          <p:nvPr/>
        </p:nvSpPr>
        <p:spPr>
          <a:xfrm>
            <a:off x="6030020" y="2902441"/>
            <a:ext cx="2364425" cy="1217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I  R  P : 93114(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기흥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83114(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</a:t>
            </a:r>
            <a:b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</a:b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13114(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평택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3114(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천안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소방대 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91119(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기흥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81119(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 11119(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평택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7119(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온양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1119(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천안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CCR/CCSS/S-GAS 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K1: 97613/00053/98755   K2: 96941/91210/91574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H1: 85091/81950/85216   H2: 85762/53312/85258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H3: 84876/79580/79578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평택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46710/48736   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온양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6331   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천안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0337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K2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그린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92353 , H2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그린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55366, 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평택그린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40961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FAA9FDE0-2E6E-4B74-A7ED-46763825975B}"/>
              </a:ext>
            </a:extLst>
          </p:cNvPr>
          <p:cNvSpPr txBox="1"/>
          <p:nvPr/>
        </p:nvSpPr>
        <p:spPr>
          <a:xfrm>
            <a:off x="3676056" y="1117212"/>
            <a:ext cx="3441583" cy="3174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63" b="1" dirty="0">
                <a:solidFill>
                  <a:srgbClr val="0000FF"/>
                </a:solidFill>
                <a:latin typeface="맑은 고딕" panose="020F0502020204030204"/>
                <a:ea typeface="맑은 고딕" panose="020B0503020000020004" pitchFamily="50" charset="-127"/>
              </a:rPr>
              <a:t>운영부서 요청 시 본 </a:t>
            </a:r>
            <a:r>
              <a:rPr lang="en-US" altLang="ko-KR" sz="1463" b="1" dirty="0">
                <a:solidFill>
                  <a:srgbClr val="0000FF"/>
                </a:solidFill>
                <a:latin typeface="맑은 고딕" panose="020F0502020204030204"/>
                <a:ea typeface="맑은 고딕" panose="020B0503020000020004" pitchFamily="50" charset="-127"/>
              </a:rPr>
              <a:t>Page</a:t>
            </a:r>
            <a:r>
              <a:rPr lang="ko-KR" altLang="en-US" sz="1463" b="1" dirty="0">
                <a:solidFill>
                  <a:srgbClr val="0000FF"/>
                </a:solidFill>
                <a:latin typeface="맑은 고딕" panose="020F0502020204030204"/>
                <a:ea typeface="맑은 고딕" panose="020B0503020000020004" pitchFamily="50" charset="-127"/>
              </a:rPr>
              <a:t> </a:t>
            </a:r>
            <a:r>
              <a:rPr lang="en-US" altLang="ko-KR" sz="1463" b="1" dirty="0">
                <a:solidFill>
                  <a:srgbClr val="0000FF"/>
                </a:solidFill>
                <a:latin typeface="맑은 고딕" panose="020F0502020204030204"/>
                <a:ea typeface="맑은 고딕" panose="020B0503020000020004" pitchFamily="50" charset="-127"/>
              </a:rPr>
              <a:t>SOP</a:t>
            </a:r>
            <a:r>
              <a:rPr lang="ko-KR" altLang="en-US" sz="1463" b="1" dirty="0">
                <a:solidFill>
                  <a:srgbClr val="0000FF"/>
                </a:solidFill>
                <a:latin typeface="맑은 고딕" panose="020F0502020204030204"/>
                <a:ea typeface="맑은 고딕" panose="020B0503020000020004" pitchFamily="50" charset="-127"/>
              </a:rPr>
              <a:t>에 삽입</a:t>
            </a:r>
          </a:p>
        </p:txBody>
      </p:sp>
      <p:sp>
        <p:nvSpPr>
          <p:cNvPr id="67" name="직사각형 66">
            <a:extLst>
              <a:ext uri="{FF2B5EF4-FFF2-40B4-BE49-F238E27FC236}">
                <a16:creationId xmlns:a16="http://schemas.microsoft.com/office/drawing/2014/main" id="{FA79DFB0-A3C9-45B3-B22F-6D66E48D7008}"/>
              </a:ext>
            </a:extLst>
          </p:cNvPr>
          <p:cNvSpPr/>
          <p:nvPr/>
        </p:nvSpPr>
        <p:spPr>
          <a:xfrm>
            <a:off x="6028729" y="2902463"/>
            <a:ext cx="2364425" cy="121430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63">
              <a:solidFill>
                <a:prstClr val="white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058979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" name="Group 128"/>
          <p:cNvGraphicFramePr>
            <a:graphicFrameLocks noGrp="1"/>
          </p:cNvGraphicFramePr>
          <p:nvPr/>
        </p:nvGraphicFramePr>
        <p:xfrm>
          <a:off x="1144741" y="1422567"/>
          <a:ext cx="7616528" cy="4387988"/>
        </p:xfrm>
        <a:graphic>
          <a:graphicData uri="http://schemas.openxmlformats.org/drawingml/2006/table">
            <a:tbl>
              <a:tblPr/>
              <a:tblGrid>
                <a:gridCol w="32176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69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19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705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  <a:r>
                        <a:rPr kumimoji="1" lang="ko-KR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업무 절차 및 비상상황</a:t>
                      </a:r>
                      <a:r>
                        <a:rPr kumimoji="1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  <a:r>
                        <a:rPr kumimoji="1" lang="ko-KR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시 </a:t>
                      </a:r>
                      <a:r>
                        <a:rPr kumimoji="1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PROCESS</a:t>
                      </a:r>
                      <a:endParaRPr kumimoji="1" lang="ko-KR" alt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74291" marR="74291" marT="37153" marB="37153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51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  <a:cs typeface="+mn-cs"/>
                        </a:rPr>
                        <a:t>사전 준비 작업</a:t>
                      </a:r>
                      <a:endParaRPr kumimoji="1" lang="en-US" altLang="ko-KR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  <a:cs typeface="+mn-cs"/>
                      </a:endParaRPr>
                    </a:p>
                  </a:txBody>
                  <a:tcPr marL="74291" marR="74291" marT="37153" marB="37153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  <a:cs typeface="+mn-cs"/>
                        </a:rPr>
                        <a:t>본 작업</a:t>
                      </a:r>
                      <a:r>
                        <a:rPr kumimoji="1" lang="en-US" altLang="ko-KR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  <a:cs typeface="+mn-cs"/>
                        </a:rPr>
                        <a:t>/</a:t>
                      </a:r>
                      <a:r>
                        <a:rPr kumimoji="1" lang="ko-KR" alt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  <a:cs typeface="+mn-cs"/>
                        </a:rPr>
                        <a:t>정리작업 </a:t>
                      </a:r>
                    </a:p>
                  </a:txBody>
                  <a:tcPr marL="74291" marR="74291" marT="37153" marB="37153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  <a:cs typeface="+mn-cs"/>
                        </a:rPr>
                        <a:t>비상 연락</a:t>
                      </a:r>
                    </a:p>
                  </a:txBody>
                  <a:tcPr marL="74291" marR="74291" marT="37153" marB="37153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74219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각헤드라인M" pitchFamily="18" charset="-127"/>
                        <a:ea typeface="HY각헤드라인M" pitchFamily="18" charset="-127"/>
                      </a:endParaRPr>
                    </a:p>
                  </a:txBody>
                  <a:tcPr marL="74291" marR="74291" marT="37150" marB="37150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l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각헤드라인M" pitchFamily="18" charset="-127"/>
                        <a:ea typeface="HY각헤드라인M" pitchFamily="18" charset="-127"/>
                      </a:endParaRPr>
                    </a:p>
                  </a:txBody>
                  <a:tcPr marL="74291" marR="74291" marT="37150" marB="37150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각헤드라인M" pitchFamily="18" charset="-127"/>
                          <a:ea typeface="HY각헤드라인M" pitchFamily="18" charset="-127"/>
                        </a:rPr>
                        <a:t>  </a:t>
                      </a:r>
                    </a:p>
                  </a:txBody>
                  <a:tcPr marL="74291" marR="74291" marT="37153" marB="37153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6392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HY각헤드라인M" pitchFamily="18" charset="-127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HY각헤드라인M" pitchFamily="18" charset="-127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</a:txBody>
                  <a:tcPr marL="74291" marR="74291" marT="37153" marB="37153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3" name="Rectangle 4"/>
          <p:cNvSpPr>
            <a:spLocks noChangeArrowheads="1"/>
          </p:cNvSpPr>
          <p:nvPr/>
        </p:nvSpPr>
        <p:spPr bwMode="auto">
          <a:xfrm>
            <a:off x="7454647" y="3103864"/>
            <a:ext cx="1213743" cy="624151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전기 전력운영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CCR</a:t>
            </a:r>
          </a:p>
          <a:p>
            <a:pPr algn="ctr">
              <a:lnSpc>
                <a:spcPct val="120000"/>
              </a:lnSpc>
            </a:pP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화성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] 031-208-0000</a:t>
            </a:r>
          </a:p>
        </p:txBody>
      </p:sp>
      <p:sp>
        <p:nvSpPr>
          <p:cNvPr id="54" name="Rectangle 4"/>
          <p:cNvSpPr>
            <a:spLocks noChangeArrowheads="1"/>
          </p:cNvSpPr>
          <p:nvPr/>
        </p:nvSpPr>
        <p:spPr bwMode="auto">
          <a:xfrm>
            <a:off x="7464329" y="2158993"/>
            <a:ext cx="1213742" cy="7734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>
              <a:lnSpc>
                <a:spcPct val="120000"/>
              </a:lnSpc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소 방 대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</a:t>
            </a:r>
          </a:p>
          <a:p>
            <a:pPr algn="ctr">
              <a:lnSpc>
                <a:spcPct val="120000"/>
              </a:lnSpc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031-208-1119</a:t>
            </a:r>
          </a:p>
          <a:p>
            <a:pPr algn="ctr">
              <a:lnSpc>
                <a:spcPct val="120000"/>
              </a:lnSpc>
              <a:defRPr/>
            </a:pP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E R T[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</a:t>
            </a:r>
          </a:p>
          <a:p>
            <a:pPr algn="ctr">
              <a:lnSpc>
                <a:spcPct val="120000"/>
              </a:lnSpc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031-208-3114</a:t>
            </a:r>
          </a:p>
        </p:txBody>
      </p:sp>
      <p:cxnSp>
        <p:nvCxnSpPr>
          <p:cNvPr id="55" name="직선 연결선 54"/>
          <p:cNvCxnSpPr/>
          <p:nvPr/>
        </p:nvCxnSpPr>
        <p:spPr>
          <a:xfrm>
            <a:off x="2564214" y="2482738"/>
            <a:ext cx="1053803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직선 연결선 55"/>
          <p:cNvCxnSpPr/>
          <p:nvPr/>
        </p:nvCxnSpPr>
        <p:spPr>
          <a:xfrm>
            <a:off x="2851845" y="2828417"/>
            <a:ext cx="0" cy="2223691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직선 연결선 56"/>
          <p:cNvCxnSpPr/>
          <p:nvPr/>
        </p:nvCxnSpPr>
        <p:spPr>
          <a:xfrm>
            <a:off x="2733179" y="2709758"/>
            <a:ext cx="0" cy="1638102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직선 연결선 57"/>
          <p:cNvCxnSpPr/>
          <p:nvPr/>
        </p:nvCxnSpPr>
        <p:spPr>
          <a:xfrm>
            <a:off x="2626122" y="2587216"/>
            <a:ext cx="0" cy="950615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직선 연결선 58"/>
          <p:cNvCxnSpPr/>
          <p:nvPr/>
        </p:nvCxnSpPr>
        <p:spPr>
          <a:xfrm>
            <a:off x="3618012" y="2478869"/>
            <a:ext cx="0" cy="950615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직선 연결선 59"/>
          <p:cNvCxnSpPr/>
          <p:nvPr/>
        </p:nvCxnSpPr>
        <p:spPr>
          <a:xfrm>
            <a:off x="2623548" y="2594954"/>
            <a:ext cx="99447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직선 연결선 60"/>
          <p:cNvCxnSpPr/>
          <p:nvPr/>
        </p:nvCxnSpPr>
        <p:spPr>
          <a:xfrm>
            <a:off x="2740919" y="2712330"/>
            <a:ext cx="877094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직선 연결선 61"/>
          <p:cNvCxnSpPr/>
          <p:nvPr/>
        </p:nvCxnSpPr>
        <p:spPr>
          <a:xfrm>
            <a:off x="2857014" y="2833576"/>
            <a:ext cx="761008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직선 연결선 62"/>
          <p:cNvCxnSpPr/>
          <p:nvPr/>
        </p:nvCxnSpPr>
        <p:spPr>
          <a:xfrm>
            <a:off x="2564210" y="5057266"/>
            <a:ext cx="292796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직선 연결선 63"/>
          <p:cNvCxnSpPr/>
          <p:nvPr/>
        </p:nvCxnSpPr>
        <p:spPr>
          <a:xfrm>
            <a:off x="2559054" y="4350432"/>
            <a:ext cx="180579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직선 연결선 64"/>
          <p:cNvCxnSpPr/>
          <p:nvPr/>
        </p:nvCxnSpPr>
        <p:spPr>
          <a:xfrm>
            <a:off x="2555187" y="3535251"/>
            <a:ext cx="68361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직선 연결선 65"/>
          <p:cNvCxnSpPr/>
          <p:nvPr/>
        </p:nvCxnSpPr>
        <p:spPr>
          <a:xfrm>
            <a:off x="3610273" y="4144069"/>
            <a:ext cx="0" cy="847427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ectangle 4"/>
          <p:cNvSpPr>
            <a:spLocks noChangeArrowheads="1"/>
          </p:cNvSpPr>
          <p:nvPr/>
        </p:nvSpPr>
        <p:spPr bwMode="auto">
          <a:xfrm>
            <a:off x="3065959" y="3159730"/>
            <a:ext cx="789384" cy="234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ko-KR" altLang="en-US" sz="813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전체적 日</a:t>
            </a:r>
            <a:r>
              <a:rPr lang="en-US" altLang="ko-KR" sz="813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813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매 </a:t>
            </a:r>
            <a:r>
              <a:rPr lang="en-US" altLang="ko-KR" sz="813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CHECK</a:t>
            </a:r>
          </a:p>
        </p:txBody>
      </p:sp>
      <p:sp>
        <p:nvSpPr>
          <p:cNvPr id="68" name="Rectangle 4"/>
          <p:cNvSpPr>
            <a:spLocks noChangeArrowheads="1"/>
          </p:cNvSpPr>
          <p:nvPr/>
        </p:nvSpPr>
        <p:spPr bwMode="auto">
          <a:xfrm>
            <a:off x="4145561" y="3548161"/>
            <a:ext cx="292796" cy="233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YES</a:t>
            </a:r>
          </a:p>
        </p:txBody>
      </p:sp>
      <p:sp>
        <p:nvSpPr>
          <p:cNvPr id="69" name="Rectangle 4"/>
          <p:cNvSpPr>
            <a:spLocks noChangeArrowheads="1"/>
          </p:cNvSpPr>
          <p:nvPr/>
        </p:nvSpPr>
        <p:spPr bwMode="auto">
          <a:xfrm>
            <a:off x="3603824" y="4060217"/>
            <a:ext cx="292796" cy="2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NO</a:t>
            </a:r>
          </a:p>
        </p:txBody>
      </p:sp>
      <p:sp>
        <p:nvSpPr>
          <p:cNvPr id="70" name="Rectangle 4"/>
          <p:cNvSpPr>
            <a:spLocks noChangeArrowheads="1"/>
          </p:cNvSpPr>
          <p:nvPr/>
        </p:nvSpPr>
        <p:spPr bwMode="auto">
          <a:xfrm>
            <a:off x="1238254" y="2423417"/>
            <a:ext cx="1320801" cy="637183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사전 사고 예방 활동</a:t>
            </a:r>
            <a:endParaRPr lang="en-US" altLang="ko-KR" sz="650" b="1" dirty="0">
              <a:solidFill>
                <a:srgbClr val="0000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DRI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기록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중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후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SHEET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기록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시설물 출입 결재완료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위험작업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결제완료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1" name="Rectangle 4"/>
          <p:cNvSpPr>
            <a:spLocks noChangeArrowheads="1"/>
          </p:cNvSpPr>
          <p:nvPr/>
        </p:nvSpPr>
        <p:spPr bwMode="auto">
          <a:xfrm>
            <a:off x="1238254" y="3296639"/>
            <a:ext cx="1320801" cy="766167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안전보호구 착용상태 확인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변전실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전기실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기계실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소화약재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및 방출정지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LOCK </a:t>
            </a: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SEC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담당자 실행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각 소방대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]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 비상연락 참고</a:t>
            </a:r>
          </a:p>
        </p:txBody>
      </p:sp>
      <p:sp>
        <p:nvSpPr>
          <p:cNvPr id="72" name="Rectangle 4"/>
          <p:cNvSpPr>
            <a:spLocks noChangeArrowheads="1"/>
          </p:cNvSpPr>
          <p:nvPr/>
        </p:nvSpPr>
        <p:spPr bwMode="auto">
          <a:xfrm>
            <a:off x="1238254" y="4167285"/>
            <a:ext cx="1320801" cy="584299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작업공구 및 공도 구 확인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사다리 및 작업용 공 도구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청소도구 및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2S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용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3" name="Rectangle 4"/>
          <p:cNvSpPr>
            <a:spLocks noChangeArrowheads="1"/>
          </p:cNvSpPr>
          <p:nvPr/>
        </p:nvSpPr>
        <p:spPr bwMode="auto">
          <a:xfrm>
            <a:off x="1238254" y="4990207"/>
            <a:ext cx="1320801" cy="585589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작업에 필요한 자재 확인</a:t>
            </a:r>
            <a:endParaRPr lang="en-US" altLang="ko-KR" sz="650" b="1" dirty="0">
              <a:solidFill>
                <a:srgbClr val="0000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CABLE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및 작업에 사용 품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P-TOUCH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및 부착물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사용되는 계측기 동작상태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4" name="AutoShape 17"/>
          <p:cNvSpPr>
            <a:spLocks noChangeArrowheads="1"/>
          </p:cNvSpPr>
          <p:nvPr/>
        </p:nvSpPr>
        <p:spPr bwMode="auto">
          <a:xfrm>
            <a:off x="2961486" y="3432063"/>
            <a:ext cx="1320801" cy="700385"/>
          </a:xfrm>
          <a:prstGeom prst="flowChartDecision">
            <a:avLst/>
          </a:prstGeom>
          <a:solidFill>
            <a:srgbClr val="FFFFCC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일별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TBM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시행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/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확인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Sign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시행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75" name="직선 연결선 74"/>
          <p:cNvCxnSpPr/>
          <p:nvPr/>
        </p:nvCxnSpPr>
        <p:spPr>
          <a:xfrm flipV="1">
            <a:off x="4297765" y="3782912"/>
            <a:ext cx="234752" cy="258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AutoShape 17"/>
          <p:cNvSpPr>
            <a:spLocks noChangeArrowheads="1"/>
          </p:cNvSpPr>
          <p:nvPr/>
        </p:nvSpPr>
        <p:spPr bwMode="auto">
          <a:xfrm>
            <a:off x="4540256" y="3432063"/>
            <a:ext cx="1287264" cy="700385"/>
          </a:xfrm>
          <a:prstGeom prst="flowChartDecision">
            <a:avLst/>
          </a:prstGeom>
          <a:solidFill>
            <a:srgbClr val="FFFFCC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각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동 별 계획작업진행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/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각 사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업체별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7" name="Rectangle 4"/>
          <p:cNvSpPr>
            <a:spLocks noChangeArrowheads="1"/>
          </p:cNvSpPr>
          <p:nvPr/>
        </p:nvSpPr>
        <p:spPr bwMode="auto">
          <a:xfrm>
            <a:off x="3056935" y="5005684"/>
            <a:ext cx="1111845" cy="23991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당일 작업취소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연기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78" name="직선 연결선 77"/>
          <p:cNvCxnSpPr/>
          <p:nvPr/>
        </p:nvCxnSpPr>
        <p:spPr>
          <a:xfrm>
            <a:off x="5186462" y="2477579"/>
            <a:ext cx="0" cy="933847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Rectangle 4"/>
          <p:cNvSpPr>
            <a:spLocks noChangeArrowheads="1"/>
          </p:cNvSpPr>
          <p:nvPr/>
        </p:nvSpPr>
        <p:spPr bwMode="auto">
          <a:xfrm>
            <a:off x="4858841" y="3263093"/>
            <a:ext cx="292794" cy="2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YES</a:t>
            </a:r>
          </a:p>
        </p:txBody>
      </p:sp>
      <p:sp>
        <p:nvSpPr>
          <p:cNvPr id="80" name="Rectangle 4"/>
          <p:cNvSpPr>
            <a:spLocks noChangeArrowheads="1"/>
          </p:cNvSpPr>
          <p:nvPr/>
        </p:nvSpPr>
        <p:spPr bwMode="auto">
          <a:xfrm>
            <a:off x="5199356" y="4033601"/>
            <a:ext cx="1227931" cy="234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작업 시 비상상황 발생</a:t>
            </a:r>
            <a:endParaRPr lang="en-US" altLang="ko-KR" sz="650" dirty="0">
              <a:solidFill>
                <a:srgbClr val="7F7F7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81" name="Rectangle 4"/>
          <p:cNvSpPr>
            <a:spLocks noChangeArrowheads="1"/>
          </p:cNvSpPr>
          <p:nvPr/>
        </p:nvSpPr>
        <p:spPr bwMode="auto">
          <a:xfrm>
            <a:off x="6073883" y="2816808"/>
            <a:ext cx="819051" cy="238622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현장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2S</a:t>
            </a:r>
          </a:p>
        </p:txBody>
      </p:sp>
      <p:cxnSp>
        <p:nvCxnSpPr>
          <p:cNvPr id="82" name="직선 연결선 81"/>
          <p:cNvCxnSpPr/>
          <p:nvPr/>
        </p:nvCxnSpPr>
        <p:spPr>
          <a:xfrm>
            <a:off x="5174858" y="2476289"/>
            <a:ext cx="874515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Rectangle 4"/>
          <p:cNvSpPr>
            <a:spLocks noChangeArrowheads="1"/>
          </p:cNvSpPr>
          <p:nvPr/>
        </p:nvSpPr>
        <p:spPr bwMode="auto">
          <a:xfrm>
            <a:off x="6066145" y="2358925"/>
            <a:ext cx="819051" cy="23862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정상적 종료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84" name="직선 연결선 83"/>
          <p:cNvCxnSpPr/>
          <p:nvPr/>
        </p:nvCxnSpPr>
        <p:spPr>
          <a:xfrm>
            <a:off x="7029648" y="2362782"/>
            <a:ext cx="0" cy="210631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직선 연결선 84"/>
          <p:cNvCxnSpPr/>
          <p:nvPr/>
        </p:nvCxnSpPr>
        <p:spPr>
          <a:xfrm>
            <a:off x="6805225" y="4478126"/>
            <a:ext cx="372766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Rectangle 4"/>
          <p:cNvSpPr>
            <a:spLocks noChangeArrowheads="1"/>
          </p:cNvSpPr>
          <p:nvPr/>
        </p:nvSpPr>
        <p:spPr bwMode="auto">
          <a:xfrm>
            <a:off x="5436692" y="4347864"/>
            <a:ext cx="1447206" cy="238621"/>
          </a:xfrm>
          <a:prstGeom prst="rect">
            <a:avLst/>
          </a:prstGeom>
          <a:solidFill>
            <a:srgbClr val="CCFF33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b="1" u="sng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人</a:t>
            </a:r>
            <a:r>
              <a:rPr lang="en-US" altLang="ko-KR" sz="650" b="1" u="sng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b="1" u="sng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설비적</a:t>
            </a:r>
            <a:r>
              <a:rPr lang="en-US" altLang="ko-KR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화재</a:t>
            </a:r>
            <a:r>
              <a:rPr lang="en-US" altLang="ko-KR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</a:t>
            </a:r>
            <a:r>
              <a:rPr lang="ko-KR" altLang="en-US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감전</a:t>
            </a:r>
            <a:r>
              <a:rPr lang="en-US" altLang="ko-KR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,CHEMICAL</a:t>
            </a:r>
          </a:p>
        </p:txBody>
      </p:sp>
      <p:cxnSp>
        <p:nvCxnSpPr>
          <p:cNvPr id="87" name="직선 연결선 86"/>
          <p:cNvCxnSpPr/>
          <p:nvPr/>
        </p:nvCxnSpPr>
        <p:spPr>
          <a:xfrm>
            <a:off x="5178724" y="4141477"/>
            <a:ext cx="0" cy="1200844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직선 연결선 87"/>
          <p:cNvCxnSpPr/>
          <p:nvPr/>
        </p:nvCxnSpPr>
        <p:spPr>
          <a:xfrm flipV="1">
            <a:off x="5186468" y="4465239"/>
            <a:ext cx="234752" cy="387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직선 연결선 88"/>
          <p:cNvCxnSpPr/>
          <p:nvPr/>
        </p:nvCxnSpPr>
        <p:spPr>
          <a:xfrm flipV="1">
            <a:off x="5186468" y="4889588"/>
            <a:ext cx="234752" cy="3869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직선 연결선 89"/>
          <p:cNvCxnSpPr/>
          <p:nvPr/>
        </p:nvCxnSpPr>
        <p:spPr>
          <a:xfrm flipV="1">
            <a:off x="5178729" y="5334593"/>
            <a:ext cx="234752" cy="387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Rectangle 4"/>
          <p:cNvSpPr>
            <a:spLocks noChangeArrowheads="1"/>
          </p:cNvSpPr>
          <p:nvPr/>
        </p:nvSpPr>
        <p:spPr bwMode="auto">
          <a:xfrm>
            <a:off x="6073883" y="3272135"/>
            <a:ext cx="819051" cy="23862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작업지역 퇴실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92" name="직선 연결선 91"/>
          <p:cNvCxnSpPr/>
          <p:nvPr/>
        </p:nvCxnSpPr>
        <p:spPr>
          <a:xfrm>
            <a:off x="6473726" y="2600126"/>
            <a:ext cx="0" cy="203795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직선 연결선 92"/>
          <p:cNvCxnSpPr/>
          <p:nvPr/>
        </p:nvCxnSpPr>
        <p:spPr>
          <a:xfrm>
            <a:off x="6473726" y="3060601"/>
            <a:ext cx="0" cy="203795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Rectangle 4"/>
          <p:cNvSpPr>
            <a:spLocks noChangeArrowheads="1"/>
          </p:cNvSpPr>
          <p:nvPr/>
        </p:nvSpPr>
        <p:spPr bwMode="auto">
          <a:xfrm>
            <a:off x="4918177" y="2193822"/>
            <a:ext cx="1083469" cy="234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안전담당자</a:t>
            </a:r>
            <a:endParaRPr lang="en-US" altLang="ko-KR" sz="650" dirty="0">
              <a:solidFill>
                <a:srgbClr val="7F7F7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/>
            <a:r>
              <a:rPr lang="ko-KR" altLang="en-US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주관 작업진행</a:t>
            </a:r>
            <a:endParaRPr lang="en-US" altLang="ko-KR" sz="650" dirty="0">
              <a:solidFill>
                <a:srgbClr val="7F7F7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95" name="직선 연결선 94"/>
          <p:cNvCxnSpPr/>
          <p:nvPr/>
        </p:nvCxnSpPr>
        <p:spPr>
          <a:xfrm flipV="1">
            <a:off x="5842992" y="3777742"/>
            <a:ext cx="233462" cy="3869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Rectangle 4"/>
          <p:cNvSpPr>
            <a:spLocks noChangeArrowheads="1"/>
          </p:cNvSpPr>
          <p:nvPr/>
        </p:nvSpPr>
        <p:spPr bwMode="auto">
          <a:xfrm>
            <a:off x="6073883" y="3646186"/>
            <a:ext cx="819051" cy="23862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완료 결과 통보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97" name="Rectangle 4"/>
          <p:cNvSpPr>
            <a:spLocks noChangeArrowheads="1"/>
          </p:cNvSpPr>
          <p:nvPr/>
        </p:nvSpPr>
        <p:spPr bwMode="auto">
          <a:xfrm>
            <a:off x="4894959" y="4060217"/>
            <a:ext cx="291506" cy="2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NO</a:t>
            </a:r>
          </a:p>
        </p:txBody>
      </p:sp>
      <p:sp>
        <p:nvSpPr>
          <p:cNvPr id="98" name="Rectangle 4"/>
          <p:cNvSpPr>
            <a:spLocks noChangeArrowheads="1"/>
          </p:cNvSpPr>
          <p:nvPr/>
        </p:nvSpPr>
        <p:spPr bwMode="auto">
          <a:xfrm>
            <a:off x="5706273" y="3541700"/>
            <a:ext cx="291506" cy="2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YES</a:t>
            </a:r>
          </a:p>
        </p:txBody>
      </p:sp>
      <p:sp>
        <p:nvSpPr>
          <p:cNvPr id="99" name="Rectangle 4"/>
          <p:cNvSpPr>
            <a:spLocks noChangeArrowheads="1"/>
          </p:cNvSpPr>
          <p:nvPr/>
        </p:nvSpPr>
        <p:spPr bwMode="auto">
          <a:xfrm>
            <a:off x="7268924" y="5418423"/>
            <a:ext cx="1589088" cy="4695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b="1" dirty="0">
                <a:latin typeface="새굴림" panose="02030600000101010101" pitchFamily="18" charset="-127"/>
                <a:ea typeface="새굴림" panose="02030600000101010101" pitchFamily="18" charset="-127"/>
              </a:rPr>
              <a:t>최초발견자 → 최초 소방대</a:t>
            </a:r>
            <a:r>
              <a:rPr lang="en-US" altLang="ko-KR" sz="650" b="1" dirty="0">
                <a:latin typeface="새굴림" panose="02030600000101010101" pitchFamily="18" charset="-127"/>
                <a:ea typeface="새굴림" panose="02030600000101010101" pitchFamily="18" charset="-127"/>
              </a:rPr>
              <a:t>/ ERT</a:t>
            </a:r>
          </a:p>
          <a:p>
            <a:pPr algn="ctr"/>
            <a:r>
              <a:rPr lang="ko-KR" altLang="en-US" sz="650" b="1" dirty="0">
                <a:latin typeface="새굴림" panose="02030600000101010101" pitchFamily="18" charset="-127"/>
                <a:ea typeface="새굴림" panose="02030600000101010101" pitchFamily="18" charset="-127"/>
              </a:rPr>
              <a:t>→ 그 후 전자 담당자</a:t>
            </a:r>
            <a:endParaRPr lang="en-US" altLang="ko-KR" sz="650" b="1" dirty="0">
              <a:latin typeface="새굴림" panose="02030600000101010101" pitchFamily="18" charset="-127"/>
              <a:ea typeface="새굴림" panose="02030600000101010101" pitchFamily="18" charset="-127"/>
            </a:endParaRPr>
          </a:p>
        </p:txBody>
      </p:sp>
      <p:sp>
        <p:nvSpPr>
          <p:cNvPr id="100" name="Rectangle 4"/>
          <p:cNvSpPr>
            <a:spLocks noChangeArrowheads="1"/>
          </p:cNvSpPr>
          <p:nvPr/>
        </p:nvSpPr>
        <p:spPr bwMode="auto">
          <a:xfrm>
            <a:off x="2508755" y="2245416"/>
            <a:ext cx="1229221" cy="233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PROCESS</a:t>
            </a:r>
            <a:r>
              <a:rPr lang="ko-KR" altLang="en-US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동일 </a:t>
            </a:r>
            <a:r>
              <a:rPr lang="en-US" altLang="ko-KR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 </a:t>
            </a:r>
            <a:r>
              <a:rPr lang="ko-KR" altLang="en-US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반복됨</a:t>
            </a:r>
            <a:endParaRPr lang="en-US" altLang="ko-KR" sz="650" dirty="0">
              <a:solidFill>
                <a:srgbClr val="7F7F7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01" name="Rectangle 4"/>
          <p:cNvSpPr>
            <a:spLocks noChangeArrowheads="1"/>
          </p:cNvSpPr>
          <p:nvPr/>
        </p:nvSpPr>
        <p:spPr bwMode="auto">
          <a:xfrm>
            <a:off x="7464329" y="4026982"/>
            <a:ext cx="1213742" cy="144920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/>
          <a:p>
            <a:pPr lvl="0" algn="ctr">
              <a:defRPr/>
            </a:pPr>
            <a:r>
              <a:rPr lang="en-US" altLang="ko-KR" sz="650" b="1" dirty="0">
                <a:latin typeface="+mn-ea"/>
              </a:rPr>
              <a:t>[</a:t>
            </a:r>
            <a:r>
              <a:rPr lang="ko-KR" altLang="en-US" sz="650" b="1" dirty="0">
                <a:latin typeface="+mn-ea"/>
              </a:rPr>
              <a:t>해당사업장 전자담당자</a:t>
            </a:r>
            <a:r>
              <a:rPr lang="en-US" altLang="ko-KR" sz="650" b="1" dirty="0">
                <a:latin typeface="+mn-ea"/>
              </a:rPr>
              <a:t>]</a:t>
            </a:r>
          </a:p>
          <a:p>
            <a:pPr lvl="0" algn="ctr"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 </a:t>
            </a:r>
            <a:r>
              <a:rPr lang="ko-KR" altLang="en-US" sz="650" b="1" dirty="0" err="1">
                <a:solidFill>
                  <a:srgbClr val="0000FF"/>
                </a:solidFill>
                <a:latin typeface="맑은 고딕" panose="020B0503020000020004" pitchFamily="50" charset="-127"/>
              </a:rPr>
              <a:t>최재진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010-9310-0254 </a:t>
            </a:r>
          </a:p>
          <a:p>
            <a:pPr lvl="0" algn="ctr"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박세정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010-9422-4734</a:t>
            </a:r>
          </a:p>
          <a:p>
            <a:pPr algn="ctr"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조재민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010-5874-1065</a:t>
            </a:r>
          </a:p>
          <a:p>
            <a:pPr lvl="0" algn="ctr">
              <a:defRPr/>
            </a:pPr>
            <a:endParaRPr lang="en-US" altLang="ko-KR" sz="650" b="1" dirty="0">
              <a:solidFill>
                <a:srgbClr val="0000FF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en-US" altLang="ko-KR" sz="650" b="1" dirty="0">
                <a:latin typeface="맑은 고딕" panose="020B0503020000020004" pitchFamily="50" charset="-127"/>
              </a:rPr>
              <a:t>[</a:t>
            </a:r>
            <a:r>
              <a:rPr lang="ko-KR" altLang="en-US" sz="650" b="1" dirty="0">
                <a:latin typeface="맑은 고딕" panose="020B0503020000020004" pitchFamily="50" charset="-127"/>
              </a:rPr>
              <a:t>시공사</a:t>
            </a:r>
            <a:r>
              <a:rPr lang="en-US" altLang="ko-KR" sz="650" b="1" dirty="0">
                <a:latin typeface="맑은 고딕" panose="020B0503020000020004" pitchFamily="50" charset="-127"/>
              </a:rPr>
              <a:t>(</a:t>
            </a:r>
            <a:r>
              <a:rPr lang="ko-KR" altLang="en-US" sz="650" b="1" dirty="0" err="1">
                <a:latin typeface="맑은 고딕" panose="020B0503020000020004" pitchFamily="50" charset="-127"/>
              </a:rPr>
              <a:t>직발사</a:t>
            </a:r>
            <a:r>
              <a:rPr lang="en-US" altLang="ko-KR" sz="650" b="1" dirty="0">
                <a:latin typeface="맑은 고딕" panose="020B0503020000020004" pitchFamily="50" charset="-127"/>
              </a:rPr>
              <a:t>)</a:t>
            </a:r>
            <a:r>
              <a:rPr lang="ko-KR" altLang="en-US" sz="650" b="1" dirty="0">
                <a:latin typeface="맑은 고딕" panose="020B0503020000020004" pitchFamily="50" charset="-127"/>
              </a:rPr>
              <a:t>담당자</a:t>
            </a:r>
            <a:r>
              <a:rPr lang="en-US" altLang="ko-KR" sz="650" b="1" dirty="0">
                <a:latin typeface="맑은 고딕" panose="020B0503020000020004" pitchFamily="50" charset="-127"/>
              </a:rPr>
              <a:t>]</a:t>
            </a:r>
          </a:p>
          <a:p>
            <a:pPr lvl="0" algn="ctr"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김경환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010-8850-4998</a:t>
            </a:r>
          </a:p>
          <a:p>
            <a:pPr lvl="0" algn="ctr">
              <a:defRPr/>
            </a:pPr>
            <a:r>
              <a:rPr lang="ko-KR" altLang="en-US" sz="650" b="1" dirty="0" err="1">
                <a:solidFill>
                  <a:srgbClr val="0000FF"/>
                </a:solidFill>
                <a:latin typeface="맑은 고딕" panose="020B0503020000020004" pitchFamily="50" charset="-127"/>
              </a:rPr>
              <a:t>손대영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010-9883-8842</a:t>
            </a:r>
          </a:p>
          <a:p>
            <a:pPr lvl="0" algn="ctr">
              <a:defRPr/>
            </a:pPr>
            <a:r>
              <a:rPr lang="ko-KR" altLang="en-US" sz="650" b="1" dirty="0" err="1">
                <a:solidFill>
                  <a:srgbClr val="0000FF"/>
                </a:solidFill>
                <a:latin typeface="맑은 고딕" panose="020B0503020000020004" pitchFamily="50" charset="-127"/>
              </a:rPr>
              <a:t>손대영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010-3952-3912</a:t>
            </a:r>
          </a:p>
          <a:p>
            <a:pPr lvl="0" algn="ctr"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조정호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010-4883-9124</a:t>
            </a:r>
          </a:p>
        </p:txBody>
      </p:sp>
      <p:cxnSp>
        <p:nvCxnSpPr>
          <p:cNvPr id="102" name="직선 연결선 101"/>
          <p:cNvCxnSpPr/>
          <p:nvPr/>
        </p:nvCxnSpPr>
        <p:spPr>
          <a:xfrm flipV="1">
            <a:off x="7029654" y="2362782"/>
            <a:ext cx="421779" cy="0"/>
          </a:xfrm>
          <a:prstGeom prst="line">
            <a:avLst/>
          </a:prstGeom>
          <a:ln w="190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직선 연결선 104"/>
          <p:cNvCxnSpPr/>
          <p:nvPr/>
        </p:nvCxnSpPr>
        <p:spPr>
          <a:xfrm>
            <a:off x="6756207" y="4893456"/>
            <a:ext cx="277317" cy="0"/>
          </a:xfrm>
          <a:prstGeom prst="lin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직선 연결선 105"/>
          <p:cNvCxnSpPr/>
          <p:nvPr/>
        </p:nvCxnSpPr>
        <p:spPr>
          <a:xfrm>
            <a:off x="7286858" y="3263093"/>
            <a:ext cx="184447" cy="0"/>
          </a:xfrm>
          <a:prstGeom prst="line">
            <a:avLst/>
          </a:prstGeom>
          <a:ln w="1905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직선 연결선 106"/>
          <p:cNvCxnSpPr/>
          <p:nvPr/>
        </p:nvCxnSpPr>
        <p:spPr>
          <a:xfrm>
            <a:off x="7210228" y="4893456"/>
            <a:ext cx="68362" cy="0"/>
          </a:xfrm>
          <a:prstGeom prst="lin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직선 연결선 107"/>
          <p:cNvCxnSpPr>
            <a:cxnSpLocks/>
          </p:cNvCxnSpPr>
          <p:nvPr/>
        </p:nvCxnSpPr>
        <p:spPr>
          <a:xfrm flipH="1">
            <a:off x="7272140" y="3264395"/>
            <a:ext cx="11603" cy="1634232"/>
          </a:xfrm>
          <a:prstGeom prst="lin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9" name="그룹 17"/>
          <p:cNvGrpSpPr>
            <a:grpSpLocks/>
          </p:cNvGrpSpPr>
          <p:nvPr/>
        </p:nvGrpSpPr>
        <p:grpSpPr bwMode="auto">
          <a:xfrm>
            <a:off x="7029657" y="4827676"/>
            <a:ext cx="180579" cy="535285"/>
            <a:chOff x="7508444" y="5027934"/>
            <a:chExt cx="223316" cy="659003"/>
          </a:xfrm>
        </p:grpSpPr>
        <p:cxnSp>
          <p:nvCxnSpPr>
            <p:cNvPr id="110" name="직선 연결선 109"/>
            <p:cNvCxnSpPr/>
            <p:nvPr/>
          </p:nvCxnSpPr>
          <p:spPr>
            <a:xfrm>
              <a:off x="7626482" y="5686937"/>
              <a:ext cx="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원호 110"/>
            <p:cNvSpPr/>
            <p:nvPr/>
          </p:nvSpPr>
          <p:spPr>
            <a:xfrm>
              <a:off x="7508444" y="5027934"/>
              <a:ext cx="223316" cy="174676"/>
            </a:xfrm>
            <a:prstGeom prst="arc">
              <a:avLst/>
            </a:pr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  <p:sp>
          <p:nvSpPr>
            <p:cNvPr id="112" name="원호 111"/>
            <p:cNvSpPr/>
            <p:nvPr/>
          </p:nvSpPr>
          <p:spPr>
            <a:xfrm rot="10800000" flipV="1">
              <a:off x="7508444" y="5027934"/>
              <a:ext cx="223316" cy="174676"/>
            </a:xfrm>
            <a:prstGeom prst="arc">
              <a:avLst/>
            </a:pr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</p:grpSp>
      <p:sp>
        <p:nvSpPr>
          <p:cNvPr id="113" name="Rectangle 4"/>
          <p:cNvSpPr>
            <a:spLocks noChangeArrowheads="1"/>
          </p:cNvSpPr>
          <p:nvPr/>
        </p:nvSpPr>
        <p:spPr bwMode="auto">
          <a:xfrm>
            <a:off x="5436692" y="4769630"/>
            <a:ext cx="1447206" cy="238622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b="1" u="sng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품질</a:t>
            </a:r>
            <a:r>
              <a:rPr lang="en-US" altLang="ko-KR" sz="650" b="1" u="sng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b="1" u="sng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설비적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전력 비상조치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114" name="직선 연결선 113"/>
          <p:cNvCxnSpPr/>
          <p:nvPr/>
        </p:nvCxnSpPr>
        <p:spPr>
          <a:xfrm>
            <a:off x="7266981" y="4594212"/>
            <a:ext cx="184447" cy="0"/>
          </a:xfrm>
          <a:prstGeom prst="line">
            <a:avLst/>
          </a:prstGeom>
          <a:ln w="1905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직선 연결선 114"/>
          <p:cNvCxnSpPr/>
          <p:nvPr/>
        </p:nvCxnSpPr>
        <p:spPr>
          <a:xfrm>
            <a:off x="7359859" y="4476837"/>
            <a:ext cx="91579" cy="0"/>
          </a:xfrm>
          <a:prstGeom prst="line">
            <a:avLst/>
          </a:prstGeom>
          <a:ln w="190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6" name="그룹 98"/>
          <p:cNvGrpSpPr>
            <a:grpSpLocks/>
          </p:cNvGrpSpPr>
          <p:nvPr/>
        </p:nvGrpSpPr>
        <p:grpSpPr bwMode="auto">
          <a:xfrm>
            <a:off x="7177990" y="4416224"/>
            <a:ext cx="181868" cy="535286"/>
            <a:chOff x="7508444" y="5027934"/>
            <a:chExt cx="223316" cy="659003"/>
          </a:xfrm>
        </p:grpSpPr>
        <p:cxnSp>
          <p:nvCxnSpPr>
            <p:cNvPr id="117" name="직선 연결선 116"/>
            <p:cNvCxnSpPr/>
            <p:nvPr/>
          </p:nvCxnSpPr>
          <p:spPr>
            <a:xfrm>
              <a:off x="7627229" y="5686937"/>
              <a:ext cx="0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8" name="원호 117"/>
            <p:cNvSpPr/>
            <p:nvPr/>
          </p:nvSpPr>
          <p:spPr>
            <a:xfrm>
              <a:off x="7508444" y="5027934"/>
              <a:ext cx="223316" cy="174675"/>
            </a:xfrm>
            <a:prstGeom prst="arc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  <p:sp>
          <p:nvSpPr>
            <p:cNvPr id="119" name="원호 118"/>
            <p:cNvSpPr/>
            <p:nvPr/>
          </p:nvSpPr>
          <p:spPr>
            <a:xfrm rot="10800000" flipV="1">
              <a:off x="7508444" y="5027934"/>
              <a:ext cx="223316" cy="174675"/>
            </a:xfrm>
            <a:prstGeom prst="arc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</p:grpSp>
      <p:sp>
        <p:nvSpPr>
          <p:cNvPr id="120" name="TextBox 119"/>
          <p:cNvSpPr txBox="1"/>
          <p:nvPr/>
        </p:nvSpPr>
        <p:spPr>
          <a:xfrm>
            <a:off x="7189588" y="2218328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FF0000"/>
                </a:solidFill>
                <a:latin typeface="굴림" charset="-127"/>
                <a:ea typeface="굴림" charset="-127"/>
              </a:rPr>
              <a:t>①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7332762" y="4311748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FF0000"/>
                </a:solidFill>
                <a:latin typeface="굴림" charset="-127"/>
                <a:ea typeface="굴림" charset="-127"/>
              </a:rPr>
              <a:t>②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7283742" y="3103142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0000FF"/>
                </a:solidFill>
                <a:latin typeface="굴림" charset="-127"/>
                <a:ea typeface="굴림" charset="-127"/>
              </a:rPr>
              <a:t>①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7337919" y="4636789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0000FF"/>
                </a:solidFill>
                <a:latin typeface="굴림" charset="-127"/>
                <a:ea typeface="굴림" charset="-127"/>
              </a:rPr>
              <a:t>②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7308052" y="3658430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9BBB59">
                    <a:lumMod val="50000"/>
                  </a:srgbClr>
                </a:solidFill>
                <a:latin typeface="굴림" charset="-127"/>
                <a:ea typeface="굴림" charset="-127"/>
              </a:rPr>
              <a:t>②</a:t>
            </a:r>
          </a:p>
        </p:txBody>
      </p:sp>
      <p:cxnSp>
        <p:nvCxnSpPr>
          <p:cNvPr id="125" name="직선 연결선 124"/>
          <p:cNvCxnSpPr/>
          <p:nvPr/>
        </p:nvCxnSpPr>
        <p:spPr>
          <a:xfrm>
            <a:off x="6751052" y="5362959"/>
            <a:ext cx="372766" cy="0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Rectangle 4"/>
          <p:cNvSpPr>
            <a:spLocks noChangeArrowheads="1"/>
          </p:cNvSpPr>
          <p:nvPr/>
        </p:nvSpPr>
        <p:spPr bwMode="auto">
          <a:xfrm>
            <a:off x="5436692" y="5224958"/>
            <a:ext cx="1447206" cy="2399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>
              <a:defRPr/>
            </a:pPr>
            <a:r>
              <a:rPr lang="ko-KR" altLang="en-US" sz="650" b="1" u="sng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人</a:t>
            </a:r>
            <a:r>
              <a:rPr lang="en-US" altLang="ko-KR" sz="650" b="1" u="sng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b="1" u="sng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환경</a:t>
            </a:r>
            <a:r>
              <a:rPr lang="en-US" altLang="ko-KR" sz="650" b="1" u="sng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b="1" u="sng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방재</a:t>
            </a:r>
            <a:r>
              <a:rPr lang="en-US" altLang="ko-KR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화재</a:t>
            </a:r>
            <a:r>
              <a:rPr lang="en-US" altLang="ko-KR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사고</a:t>
            </a:r>
            <a:r>
              <a:rPr lang="en-US" altLang="ko-KR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</a:t>
            </a:r>
            <a:r>
              <a:rPr lang="ko-KR" altLang="en-US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병원후송</a:t>
            </a:r>
            <a:endParaRPr lang="en-US" altLang="ko-KR" sz="650" dirty="0">
              <a:solidFill>
                <a:srgbClr val="9BBB59">
                  <a:lumMod val="50000"/>
                </a:srgb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127" name="직선 연결선 126"/>
          <p:cNvCxnSpPr>
            <a:cxnSpLocks/>
          </p:cNvCxnSpPr>
          <p:nvPr/>
        </p:nvCxnSpPr>
        <p:spPr>
          <a:xfrm>
            <a:off x="7126388" y="2803921"/>
            <a:ext cx="0" cy="2561624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직선 연결선 127"/>
          <p:cNvCxnSpPr>
            <a:cxnSpLocks/>
          </p:cNvCxnSpPr>
          <p:nvPr/>
        </p:nvCxnSpPr>
        <p:spPr>
          <a:xfrm flipV="1">
            <a:off x="7131985" y="2803921"/>
            <a:ext cx="322461" cy="0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TextBox 128"/>
          <p:cNvSpPr txBox="1"/>
          <p:nvPr/>
        </p:nvSpPr>
        <p:spPr>
          <a:xfrm>
            <a:off x="7183164" y="2644489"/>
            <a:ext cx="109004" cy="131254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9BBB59">
                    <a:lumMod val="50000"/>
                  </a:srgbClr>
                </a:solidFill>
                <a:latin typeface="굴림" charset="-127"/>
                <a:ea typeface="굴림" charset="-127"/>
              </a:rPr>
              <a:t>①</a:t>
            </a:r>
          </a:p>
        </p:txBody>
      </p:sp>
      <p:cxnSp>
        <p:nvCxnSpPr>
          <p:cNvPr id="130" name="직선 연결선 129"/>
          <p:cNvCxnSpPr>
            <a:cxnSpLocks/>
          </p:cNvCxnSpPr>
          <p:nvPr/>
        </p:nvCxnSpPr>
        <p:spPr>
          <a:xfrm flipV="1">
            <a:off x="7321155" y="3612997"/>
            <a:ext cx="121012" cy="2858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직사각형 130"/>
          <p:cNvSpPr/>
          <p:nvPr/>
        </p:nvSpPr>
        <p:spPr>
          <a:xfrm>
            <a:off x="5158966" y="3040802"/>
            <a:ext cx="547307" cy="18118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007" tIns="41503" rIns="83007" bIns="41503" rtlCol="0" anchor="ctr"/>
          <a:lstStyle/>
          <a:p>
            <a:pPr algn="ctr"/>
            <a:r>
              <a:rPr lang="ko-KR" altLang="en-US" sz="650" b="1" dirty="0">
                <a:solidFill>
                  <a:prstClr val="black"/>
                </a:solidFill>
              </a:rPr>
              <a:t>인원통제</a:t>
            </a:r>
            <a:endParaRPr lang="en-US" altLang="ko-KR" sz="650" b="1" dirty="0">
              <a:solidFill>
                <a:prstClr val="black"/>
              </a:solidFill>
            </a:endParaRPr>
          </a:p>
        </p:txBody>
      </p:sp>
      <p:cxnSp>
        <p:nvCxnSpPr>
          <p:cNvPr id="132" name="직선 연결선 131"/>
          <p:cNvCxnSpPr/>
          <p:nvPr/>
        </p:nvCxnSpPr>
        <p:spPr>
          <a:xfrm>
            <a:off x="928688" y="5924865"/>
            <a:ext cx="8048625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TextBox 133"/>
          <p:cNvSpPr txBox="1"/>
          <p:nvPr/>
        </p:nvSpPr>
        <p:spPr>
          <a:xfrm>
            <a:off x="7337919" y="4874398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9BBB59">
                    <a:lumMod val="50000"/>
                  </a:srgbClr>
                </a:solidFill>
                <a:latin typeface="굴림" charset="-127"/>
                <a:ea typeface="굴림" charset="-127"/>
              </a:rPr>
              <a:t>③</a:t>
            </a:r>
          </a:p>
        </p:txBody>
      </p:sp>
      <p:cxnSp>
        <p:nvCxnSpPr>
          <p:cNvPr id="135" name="직선 연결선 134"/>
          <p:cNvCxnSpPr/>
          <p:nvPr/>
        </p:nvCxnSpPr>
        <p:spPr>
          <a:xfrm flipV="1">
            <a:off x="7132843" y="5052108"/>
            <a:ext cx="322461" cy="0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Text Box 99"/>
          <p:cNvSpPr txBox="1">
            <a:spLocks noChangeArrowheads="1"/>
          </p:cNvSpPr>
          <p:nvPr/>
        </p:nvSpPr>
        <p:spPr bwMode="auto">
          <a:xfrm>
            <a:off x="937716" y="674131"/>
            <a:ext cx="7168205" cy="392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71475" indent="-371475" defTabSz="619125"/>
            <a:r>
              <a:rPr kumimoji="1" lang="ko-KR" altLang="en-US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□ </a:t>
            </a:r>
            <a:r>
              <a:rPr lang="en-US" altLang="ko-KR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DRI Check Sheet (</a:t>
            </a:r>
            <a:r>
              <a:rPr lang="ko-KR" altLang="en-US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비상대응 </a:t>
            </a:r>
            <a:r>
              <a:rPr lang="en-US" altLang="ko-KR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Process – </a:t>
            </a:r>
            <a:r>
              <a:rPr lang="ko-KR" altLang="en-US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인적</a:t>
            </a:r>
            <a:r>
              <a:rPr lang="en-US" altLang="ko-KR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/</a:t>
            </a:r>
            <a:r>
              <a:rPr lang="ko-KR" altLang="en-US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환경</a:t>
            </a:r>
            <a:r>
              <a:rPr lang="en-US" altLang="ko-KR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endParaRPr lang="ko-KR" altLang="en-US" sz="1625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104" name="Text Box 99"/>
          <p:cNvSpPr txBox="1">
            <a:spLocks noChangeArrowheads="1"/>
          </p:cNvSpPr>
          <p:nvPr/>
        </p:nvSpPr>
        <p:spPr bwMode="auto">
          <a:xfrm>
            <a:off x="1294929" y="965259"/>
            <a:ext cx="1726755" cy="217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71475" indent="-371475" defTabSz="619125"/>
            <a:r>
              <a:rPr lang="en-US" altLang="ko-KR" sz="813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813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E1C77570-930E-41BD-A77D-5FC323FED7A7}"/>
              </a:ext>
            </a:extLst>
          </p:cNvPr>
          <p:cNvSpPr txBox="1"/>
          <p:nvPr/>
        </p:nvSpPr>
        <p:spPr>
          <a:xfrm>
            <a:off x="5207098" y="4175025"/>
            <a:ext cx="1885757" cy="192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650" b="1" u="sng" dirty="0">
                <a:solidFill>
                  <a:srgbClr val="FF0000"/>
                </a:solidFill>
              </a:rPr>
              <a:t>☆ 모든 사고 발생시 전자 소방대에 즉시 신고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7DF5F9A1-FB15-4CDC-9F1B-F9AB59B24457}"/>
              </a:ext>
            </a:extLst>
          </p:cNvPr>
          <p:cNvSpPr txBox="1"/>
          <p:nvPr/>
        </p:nvSpPr>
        <p:spPr>
          <a:xfrm>
            <a:off x="5004464" y="4574770"/>
            <a:ext cx="2300565" cy="192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650" b="1" u="sng" dirty="0">
                <a:solidFill>
                  <a:srgbClr val="3333FF"/>
                </a:solidFill>
              </a:rPr>
              <a:t>☆</a:t>
            </a:r>
            <a:r>
              <a:rPr lang="en-US" altLang="ko-KR" sz="650" b="1" u="sng" dirty="0">
                <a:solidFill>
                  <a:srgbClr val="3333FF"/>
                </a:solidFill>
              </a:rPr>
              <a:t> Leak </a:t>
            </a:r>
            <a:r>
              <a:rPr lang="ko-KR" altLang="en-US" sz="650" b="1" u="sng" dirty="0">
                <a:solidFill>
                  <a:srgbClr val="3333FF"/>
                </a:solidFill>
              </a:rPr>
              <a:t>발생시 임의 판단</a:t>
            </a:r>
            <a:r>
              <a:rPr lang="en-US" altLang="ko-KR" sz="650" b="1" u="sng" dirty="0">
                <a:solidFill>
                  <a:srgbClr val="3333FF"/>
                </a:solidFill>
              </a:rPr>
              <a:t>/</a:t>
            </a:r>
            <a:r>
              <a:rPr lang="ko-KR" altLang="en-US" sz="650" b="1" u="sng" dirty="0">
                <a:solidFill>
                  <a:srgbClr val="3333FF"/>
                </a:solidFill>
              </a:rPr>
              <a:t>조치</a:t>
            </a:r>
            <a:r>
              <a:rPr lang="en-US" altLang="ko-KR" sz="650" b="1" u="sng" dirty="0">
                <a:solidFill>
                  <a:srgbClr val="3333FF"/>
                </a:solidFill>
              </a:rPr>
              <a:t> </a:t>
            </a:r>
            <a:r>
              <a:rPr lang="ko-KR" altLang="en-US" sz="650" b="1" u="sng" dirty="0">
                <a:solidFill>
                  <a:srgbClr val="3333FF"/>
                </a:solidFill>
              </a:rPr>
              <a:t>절대 금지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7CB0B8EC-74D9-4DDE-BE2A-2414D3D9DE83}"/>
              </a:ext>
            </a:extLst>
          </p:cNvPr>
          <p:cNvSpPr txBox="1"/>
          <p:nvPr/>
        </p:nvSpPr>
        <p:spPr>
          <a:xfrm>
            <a:off x="4977166" y="5462492"/>
            <a:ext cx="2300565" cy="192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650" b="1" u="sng" dirty="0">
                <a:solidFill>
                  <a:srgbClr val="3333FF"/>
                </a:solidFill>
              </a:rPr>
              <a:t>☆</a:t>
            </a:r>
            <a:r>
              <a:rPr lang="en-US" altLang="ko-KR" sz="650" b="1" u="sng" dirty="0">
                <a:solidFill>
                  <a:srgbClr val="3333FF"/>
                </a:solidFill>
              </a:rPr>
              <a:t> </a:t>
            </a:r>
            <a:r>
              <a:rPr lang="ko-KR" altLang="en-US" sz="650" b="1" u="sng" dirty="0">
                <a:solidFill>
                  <a:srgbClr val="3333FF"/>
                </a:solidFill>
              </a:rPr>
              <a:t>인적사고 발생시 소방대 즉시 보고</a:t>
            </a:r>
          </a:p>
        </p:txBody>
      </p:sp>
      <p:grpSp>
        <p:nvGrpSpPr>
          <p:cNvPr id="139" name="그룹 17">
            <a:extLst>
              <a:ext uri="{FF2B5EF4-FFF2-40B4-BE49-F238E27FC236}">
                <a16:creationId xmlns:a16="http://schemas.microsoft.com/office/drawing/2014/main" id="{96755DD4-1C53-43E9-B6FD-A215A5BD8C62}"/>
              </a:ext>
            </a:extLst>
          </p:cNvPr>
          <p:cNvGrpSpPr>
            <a:grpSpLocks/>
          </p:cNvGrpSpPr>
          <p:nvPr/>
        </p:nvGrpSpPr>
        <p:grpSpPr bwMode="auto">
          <a:xfrm>
            <a:off x="7152184" y="3542056"/>
            <a:ext cx="180579" cy="535285"/>
            <a:chOff x="7508444" y="5027934"/>
            <a:chExt cx="223316" cy="659003"/>
          </a:xfrm>
        </p:grpSpPr>
        <p:cxnSp>
          <p:nvCxnSpPr>
            <p:cNvPr id="140" name="직선 연결선 139">
              <a:extLst>
                <a:ext uri="{FF2B5EF4-FFF2-40B4-BE49-F238E27FC236}">
                  <a16:creationId xmlns:a16="http://schemas.microsoft.com/office/drawing/2014/main" id="{DF8ECE6F-7317-416F-A3D9-AA7C4D6B8E26}"/>
                </a:ext>
              </a:extLst>
            </p:cNvPr>
            <p:cNvCxnSpPr/>
            <p:nvPr/>
          </p:nvCxnSpPr>
          <p:spPr>
            <a:xfrm>
              <a:off x="7626482" y="5686937"/>
              <a:ext cx="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1" name="원호 140">
              <a:extLst>
                <a:ext uri="{FF2B5EF4-FFF2-40B4-BE49-F238E27FC236}">
                  <a16:creationId xmlns:a16="http://schemas.microsoft.com/office/drawing/2014/main" id="{5E4CA396-2609-4390-A934-8B6C9D2EAD4D}"/>
                </a:ext>
              </a:extLst>
            </p:cNvPr>
            <p:cNvSpPr/>
            <p:nvPr/>
          </p:nvSpPr>
          <p:spPr>
            <a:xfrm>
              <a:off x="7508444" y="5027934"/>
              <a:ext cx="223316" cy="174676"/>
            </a:xfrm>
            <a:prstGeom prst="arc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  <p:sp>
          <p:nvSpPr>
            <p:cNvPr id="142" name="원호 141">
              <a:extLst>
                <a:ext uri="{FF2B5EF4-FFF2-40B4-BE49-F238E27FC236}">
                  <a16:creationId xmlns:a16="http://schemas.microsoft.com/office/drawing/2014/main" id="{92592025-1979-487A-A6A6-A5F0737D168E}"/>
                </a:ext>
              </a:extLst>
            </p:cNvPr>
            <p:cNvSpPr/>
            <p:nvPr/>
          </p:nvSpPr>
          <p:spPr>
            <a:xfrm rot="10800000" flipV="1">
              <a:off x="7508444" y="5027934"/>
              <a:ext cx="223316" cy="174676"/>
            </a:xfrm>
            <a:prstGeom prst="arc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</p:grpSp>
      <p:cxnSp>
        <p:nvCxnSpPr>
          <p:cNvPr id="143" name="직선 연결선 142">
            <a:extLst>
              <a:ext uri="{FF2B5EF4-FFF2-40B4-BE49-F238E27FC236}">
                <a16:creationId xmlns:a16="http://schemas.microsoft.com/office/drawing/2014/main" id="{0112C32D-A776-4A25-8964-50F0593D1115}"/>
              </a:ext>
            </a:extLst>
          </p:cNvPr>
          <p:cNvCxnSpPr>
            <a:cxnSpLocks/>
            <a:stCxn id="142" idx="2"/>
          </p:cNvCxnSpPr>
          <p:nvPr/>
        </p:nvCxnSpPr>
        <p:spPr>
          <a:xfrm flipH="1" flipV="1">
            <a:off x="7126185" y="3610473"/>
            <a:ext cx="25998" cy="2525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모서리가 둥근 직사각형 21">
            <a:extLst>
              <a:ext uri="{FF2B5EF4-FFF2-40B4-BE49-F238E27FC236}">
                <a16:creationId xmlns:a16="http://schemas.microsoft.com/office/drawing/2014/main" id="{4FB23167-63FC-4801-87CE-4917D693083D}"/>
              </a:ext>
            </a:extLst>
          </p:cNvPr>
          <p:cNvSpPr/>
          <p:nvPr/>
        </p:nvSpPr>
        <p:spPr>
          <a:xfrm>
            <a:off x="8772861" y="2311198"/>
            <a:ext cx="1047365" cy="2913757"/>
          </a:xfrm>
          <a:prstGeom prst="roundRect">
            <a:avLst/>
          </a:prstGeom>
          <a:solidFill>
            <a:schemeClr val="tx1"/>
          </a:solidFill>
          <a:ln w="190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14626" tIns="14626" rIns="14626" bIns="8775" rtlCol="0" anchor="ctr" anchorCtr="1">
            <a:noAutofit/>
          </a:bodyPr>
          <a:lstStyle/>
          <a:p>
            <a:pPr algn="ctr"/>
            <a:r>
              <a:rPr lang="en-US" altLang="ko-KR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* </a:t>
            </a:r>
            <a:r>
              <a:rPr lang="ko-KR" altLang="en-US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순서준수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ko-KR" altLang="en-US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해당 사업장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ko-KR" altLang="en-US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소방대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en-US" altLang="ko-KR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ERT</a:t>
            </a:r>
          </a:p>
          <a:p>
            <a:pPr algn="ctr"/>
            <a:r>
              <a:rPr lang="en-US" altLang="ko-KR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CCR</a:t>
            </a:r>
          </a:p>
          <a:p>
            <a:pPr algn="ctr"/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ko-KR" altLang="en-US" sz="1138" b="1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전자담당자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ko-KR" altLang="en-US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시공사담당자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ko-KR" altLang="en-US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연락처표기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769986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/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BF935A8B-9916-5CFA-F48F-9DEA494891BF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3"/>
          <a:ext cx="9905998" cy="4544468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57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585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6054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605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872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6054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작업장소</a:t>
                      </a: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700" dirty="0">
                          <a:effectLst/>
                        </a:rPr>
                        <a:t>NRD 5F                (F~K / 4 ~ 13)</a:t>
                      </a:r>
                      <a:endParaRPr lang="en-US" altLang="ko-KR" sz="7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내 통제 </a:t>
                      </a:r>
                      <a:endParaRPr kumimoji="0" lang="en-US" altLang="ko-KR" sz="7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동선확보 및 작업구역 설정하여 위험요소 방지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605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6054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준비작업</a:t>
                      </a: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 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준비작업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작업전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사항</a:t>
                      </a:r>
                      <a:endParaRPr lang="ko-KR" altLang="en-US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작업계획 미수립으로 안전대책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누락 및 작업 차질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필수서류 미비로 인한 작업 지연 및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 점검 누락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2-2.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지연</a:t>
                      </a:r>
                      <a:endParaRPr lang="en-US" altLang="ko-KR" sz="7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시공계획 등 작업계획 수립 및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근로자 교육 전파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사내입문 전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SETTI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내방등록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IWP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시설물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출입 등록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관련 필수 서류 준비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- SOP(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위험성평가표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-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중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Check sheet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- DRI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-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화기 작업 승인서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- MSDS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-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작업계획서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건설기계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중량물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및 비계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-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기타 작업에 맞는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"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환경안전가이드 체크 시트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”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2-2-1. TBM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2-3-1.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2-3-2.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보호구 착용기준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2-4-1.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56818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[C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본드류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페인트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소독제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세척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등 사용작업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983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8813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00A3F575-29F2-4C9B-9D0C-E43216370A12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7C336ECB-8EA3-47D5-A59D-75EA688B08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DF683506-6845-471B-9853-723BB4495B3F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71769EC1-D947-229C-CE49-988C0EFB4A1C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-KH_01099150 </a:t>
            </a:r>
            <a:r>
              <a:rPr lang="ko-KR" altLang="en-US" sz="1000" dirty="0">
                <a:solidFill>
                  <a:srgbClr val="FF0000"/>
                </a:solidFill>
              </a:rPr>
              <a:t>비닐페인트 도장 작업</a:t>
            </a:r>
          </a:p>
        </p:txBody>
      </p:sp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B49E375E-95FF-6F9A-73AA-6C0808ACE3E5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비닐페인트 도장작업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10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26.06.15~ 26.06.19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NRD 5F                (F~K / 4 ~ 13)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서경림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0" baseline="0" dirty="0"/>
                        <a:t>비닐페인트 도장작업</a:t>
                      </a:r>
                      <a:endParaRPr lang="en-US" altLang="ko-KR" sz="8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손대영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곽병호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박경수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26716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/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BF935A8B-9916-5CFA-F48F-9DEA494891BF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3"/>
          <a:ext cx="9905998" cy="4539908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5093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509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5093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준비작업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작업전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</a:t>
                      </a:r>
                      <a:b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2-6.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공도구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상태 불량으로 인한 감전위험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2-7.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개인질병으로 인한 사고 발생 위험	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2-8.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미세먼지로 인한 호흡기 및 심혈관계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질환 발생 위험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2-9.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동절기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하절기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뇌심혈관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및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한랭질환 발병 위험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2-10.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배치 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특수검진 미실시로 직업성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질병이 발생할 위험을 확인하지 못한 채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직업병 유발 물리적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화학적 유해인자에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노출되어 직업성 질병 발생 위험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2-5-1.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전달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2-5-2.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작업 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위험관리 대책 공유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2-5-3.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주의사항 등 교육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2-6-1.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인증마크를 부착 확인케이블 피복 상태를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2-7-1.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유소견자 약물복용 여부 확인 및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취약근로자 수시로 건강상태 확인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2-8-1.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옥외작업 시 또는 옥외에서 이동 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1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급 방진마스크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KF94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이상 마스크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2-9-1.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체감온도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기온에 따른 휴식시간 준수 등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개인건강관리 철저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상호간 컨디션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취약근로자 밀착관리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2-10-1.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배치 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특수검진 실시 및            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특수검진 인증 스티커를 안전모에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시 특수검진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대상 유해인자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물질 노출지역 출입 가능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특수검진 인증 스티커 미부착자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해당 구간 출입 불가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	</a:t>
                      </a: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509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5093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93518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[C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본드류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페인트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소독제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세척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등 사용작업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8276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4529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00A3F575-29F2-4C9B-9D0C-E43216370A12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7C336ECB-8EA3-47D5-A59D-75EA688B08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DF683506-6845-471B-9853-723BB4495B3F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67F7A826-ED4B-9746-4F69-6366B5756EDB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-KH_01099150 </a:t>
            </a:r>
            <a:r>
              <a:rPr lang="ko-KR" altLang="en-US" sz="1000" dirty="0">
                <a:solidFill>
                  <a:srgbClr val="FF0000"/>
                </a:solidFill>
              </a:rPr>
              <a:t>비닐페인트 도장 작업</a:t>
            </a: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9601164F-CD88-FAA3-D867-31ED6F07EE61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비닐페인트 도장작업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10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26.06.15~ 26.06.19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NRD 5F                (F~K / 4 ~ 13)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서경림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0" baseline="0"/>
                        <a:t>비닐페인트 도장작업</a:t>
                      </a:r>
                      <a:endParaRPr lang="en-US" altLang="ko-KR" sz="8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손대영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곽병호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박경수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8502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/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BF935A8B-9916-5CFA-F48F-9DEA494891BF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38"/>
          <a:ext cx="9905998" cy="4539378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3740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374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654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3740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작업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</a:t>
                      </a:r>
                      <a:b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</a:b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작업전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2-6.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공도구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상태 불량으로 인한 감전 위험	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2-7.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개인질병으로 인한 사고 발생 위험	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2-5-1.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전달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2-5-2.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작업 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위험관리 대책 공유	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2-5-3.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주의사항 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2-6-1.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 마크를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확인케이블 피복 상태를 확인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2-7-1.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유소견자 약물복용 여부 확인 및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취약근로자 수시로 건강상태 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374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374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9296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9826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4427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00A3F575-29F2-4C9B-9D0C-E43216370A12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7C336ECB-8EA3-47D5-A59D-75EA688B08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DF683506-6845-471B-9853-723BB4495B3F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BF6498FD-D48F-B0AE-7675-04D34BE6CEAB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BBD041EA-338A-7AF6-003C-78CD0F54F56A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방수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,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도장 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26.06.15~ 26.06.19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M1L 1F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(YA~YB/7~10</a:t>
                      </a:r>
                      <a:r>
                        <a:rPr lang="ko-KR" altLang="en-US" sz="800" dirty="0">
                          <a:effectLst/>
                        </a:rPr>
                        <a:t>열</a:t>
                      </a:r>
                      <a:r>
                        <a:rPr lang="en-US" altLang="ko-KR" sz="800" dirty="0">
                          <a:effectLst/>
                        </a:rPr>
                        <a:t>) </a:t>
                      </a:r>
                      <a:r>
                        <a:rPr lang="ko-KR" altLang="en-US" sz="800" dirty="0">
                          <a:effectLst/>
                        </a:rPr>
                        <a:t>무기 </a:t>
                      </a:r>
                      <a:r>
                        <a:rPr lang="ko-KR" altLang="en-US" sz="800" dirty="0" err="1">
                          <a:effectLst/>
                        </a:rPr>
                        <a:t>스탁룸</a:t>
                      </a:r>
                      <a:r>
                        <a:rPr lang="ko-KR" altLang="en-US" sz="800" dirty="0">
                          <a:effectLst/>
                        </a:rPr>
                        <a:t> 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0" baseline="0" dirty="0"/>
                        <a:t>수성 에폭시 도장작업</a:t>
                      </a:r>
                      <a:endParaRPr lang="en-US" altLang="ko-KR" sz="8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손대영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박세정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남기동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55404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/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BF935A8B-9916-5CFA-F48F-9DEA494891BF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2"/>
          <a:ext cx="9905998" cy="4544468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5269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526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7611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5269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준비작업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작업전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이동통로 및 작업구간 충돌 등 기타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 발생 위험	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알람 및 기타 장비접촉으로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구간 타 작업자 출입으로 인한 사고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2-14.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화재감기지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오작동 예방활동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2-15.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집수정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오픈 후 단차로 인한 전도 위험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2-16-1.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폭염작업 체감온도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31℃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이상이 되는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작업장소에서의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시간 이상 작업 으로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인한 열사병 등 건강장해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온열질환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2-16-2.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만성질환 등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온열질환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민감군이 폭염작업을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수행하는 경우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온열질환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발생 위험도 증가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이동통로 및 작업구간 충돌 위험 구간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보양 상태 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2-12-1.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비산 먼지 및 화기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비가동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신청 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장비 근접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EMO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스위치 위치 확인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및 보양 조치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2-13-1.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구간 구획 설정 및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통제원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배치	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2-14-1.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화재감지기 주변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(2m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비가동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신청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2-14-2.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전 화재감지기 간섭사항 확인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2-14-3.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배풍기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배기위치는 화재감지기가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없는 구역으로 배기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2-15-1.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집수정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오픈 후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단차부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계단식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발판 설치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2-16-1.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폭염작업 전에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온열질환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민감군을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선정하고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온열질환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예방교육 실시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2-16-2.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건강상담을 실시하고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열순응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조치 등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적정 배치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2-16-3.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중 주기적으로 순회하여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근로자의 건강상태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온열질환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자각증상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를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확인하고 필요한 조치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2-16-4. 31℃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이상의 폭염작업 시 휴식시간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추가 배정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폭염작업 시간 단축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4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526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526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0931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[C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본드류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페인트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소독제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세척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등 사용작업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8562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1019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00A3F575-29F2-4C9B-9D0C-E43216370A12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7C336ECB-8EA3-47D5-A59D-75EA688B08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DF683506-6845-471B-9853-723BB4495B3F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67F7A826-ED4B-9746-4F69-6366B5756EDB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-KH_01099150 </a:t>
            </a:r>
            <a:r>
              <a:rPr lang="ko-KR" altLang="en-US" sz="1000" dirty="0">
                <a:solidFill>
                  <a:srgbClr val="FF0000"/>
                </a:solidFill>
              </a:rPr>
              <a:t>비닐페인트 도장 작업</a:t>
            </a: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CD493834-C229-28E6-11BE-083F308BC0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568" y="4725144"/>
            <a:ext cx="1886160" cy="687328"/>
          </a:xfrm>
          <a:prstGeom prst="rect">
            <a:avLst/>
          </a:prstGeom>
        </p:spPr>
      </p:pic>
      <p:graphicFrame>
        <p:nvGraphicFramePr>
          <p:cNvPr id="5" name="표 4">
            <a:extLst>
              <a:ext uri="{FF2B5EF4-FFF2-40B4-BE49-F238E27FC236}">
                <a16:creationId xmlns:a16="http://schemas.microsoft.com/office/drawing/2014/main" id="{8F5FC57F-EF36-4D4D-3710-F91716D369D5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비닐페인트 도장작업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10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26.06.15~ 26.06.19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NRD 5F                (F~K / 4 ~ 13)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서경림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0" baseline="0"/>
                        <a:t>비닐페인트 도장작업</a:t>
                      </a:r>
                      <a:endParaRPr lang="en-US" altLang="ko-KR" sz="8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손대영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곽병호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박경수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42530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/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BF935A8B-9916-5CFA-F48F-9DEA494891BF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2"/>
          <a:ext cx="9905998" cy="4544471"/>
        </p:xfrm>
        <a:graphic>
          <a:graphicData uri="http://schemas.openxmlformats.org/drawingml/2006/table">
            <a:tbl>
              <a:tblPr/>
              <a:tblGrid>
                <a:gridCol w="1208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4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9501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950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940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9501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화물차 적재함 높이 이상 자재 적재 시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낙하 위험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미 설정으로 인한 협착위험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적재중량 초과로 인한 붕괴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보양 작업 시 날카로운 수공구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및 전동공구 사용으로 인한 베임 및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찔림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보양 작업 중 전동공구 사용 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안구 손상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3-1-1. </a:t>
                      </a:r>
                      <a:r>
                        <a:rPr lang="ko-KR" altLang="en-US" sz="6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라쳇바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등 사용하여 </a:t>
                      </a: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점 고정 후 그물망 설치</a:t>
                      </a:r>
                      <a:endParaRPr lang="en-US" altLang="ko-KR" sz="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3-2-1. 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구획설정 후 인원통제</a:t>
                      </a:r>
                      <a:endParaRPr lang="en-US" altLang="ko-KR" sz="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3-3-1. 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차량 제원 확인 및 적재중량 기준 준수</a:t>
                      </a:r>
                      <a:endParaRPr lang="en-US" altLang="ko-KR" sz="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4-1-1. 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수공구 및 전동공구 사용 시 </a:t>
                      </a:r>
                      <a:endParaRPr lang="en-US" altLang="ko-KR" sz="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</a:t>
                      </a: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'F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등급</a:t>
                      </a: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'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착용</a:t>
                      </a:r>
                      <a:endParaRPr lang="en-US" altLang="ko-KR" sz="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4-1-2. </a:t>
                      </a:r>
                      <a:r>
                        <a:rPr lang="ko-KR" altLang="en-US" sz="6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컷쏘</a:t>
                      </a: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6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직쏘</a:t>
                      </a: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전동드릴 사용 시 협착저감장갑</a:t>
                      </a: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형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(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진동방지장갑</a:t>
                      </a: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겸용</a:t>
                      </a: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착용</a:t>
                      </a: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</a:t>
                      </a:r>
                      <a:r>
                        <a:rPr lang="ko-KR" altLang="en-US" sz="6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공구날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교체 시 전원 차단</a:t>
                      </a:r>
                      <a:endParaRPr lang="en-US" altLang="ko-KR" sz="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4-2-1. 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보안경 착용</a:t>
                      </a:r>
                      <a:endParaRPr lang="en-US" altLang="ko-KR" sz="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배풍기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연삭기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9501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9501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3750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[C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본드류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페인트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소독제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세척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등 사용작업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5439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4622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00A3F575-29F2-4C9B-9D0C-E43216370A12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7C336ECB-8EA3-47D5-A59D-75EA688B08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DF683506-6845-471B-9853-723BB4495B3F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67F7A826-ED4B-9746-4F69-6366B5756EDB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-KH_01099150 </a:t>
            </a:r>
            <a:r>
              <a:rPr lang="ko-KR" altLang="en-US" sz="1000" dirty="0">
                <a:solidFill>
                  <a:srgbClr val="FF0000"/>
                </a:solidFill>
              </a:rPr>
              <a:t>비닐페인트 도장 작업</a:t>
            </a:r>
          </a:p>
        </p:txBody>
      </p:sp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35646673-D7EC-3024-9347-E96184298FDD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비닐페인트 도장작업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10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26.06.15~ 26.06.19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NRD 5F                (F~K / 4 ~ 13)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서경림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0" baseline="0"/>
                        <a:t>비닐페인트 도장작업</a:t>
                      </a:r>
                      <a:endParaRPr lang="en-US" altLang="ko-KR" sz="8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손대영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곽병호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박경수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20900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C6D86A-75C9-2F5A-7902-BB48EF83B7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93D1B67C-633A-2FBB-76B0-D8DF188464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AE4ED016-1C1B-AE74-0DCC-18EB6F8602BA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3"/>
          <a:ext cx="9905998" cy="4552099"/>
        </p:xfrm>
        <a:graphic>
          <a:graphicData uri="http://schemas.openxmlformats.org/drawingml/2006/table">
            <a:tbl>
              <a:tblPr/>
              <a:tblGrid>
                <a:gridCol w="1208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4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0617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061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978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0617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5-1.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면처리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거친면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나사못에 의해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손가락 자상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5-2.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면처리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시 비산먼지 발생에 의한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호흡기 질환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날카로운 수공구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컷터칼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헤라등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사용으로 인한 자상 및 창상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정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망치 등 사용 시 손가락 찍힘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5-1-1. 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청소 전용 </a:t>
                      </a:r>
                      <a:r>
                        <a:rPr lang="ko-KR" altLang="en-US" sz="6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공도구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 </a:t>
                      </a: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붓</a:t>
                      </a: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주걱 등</a:t>
                      </a: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),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 장갑 착용</a:t>
                      </a:r>
                      <a:endParaRPr lang="en-US" altLang="ko-KR" sz="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5-2-1. 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필요시 </a:t>
                      </a:r>
                      <a:r>
                        <a:rPr lang="ko-KR" altLang="en-US" sz="6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배풍기설치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혹은 </a:t>
                      </a:r>
                      <a:endParaRPr lang="en-US" altLang="ko-KR" sz="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6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포집망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설치 </a:t>
                      </a: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방진마스크 착용</a:t>
                      </a:r>
                      <a:endParaRPr lang="en-US" altLang="ko-KR" sz="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5-2-2. 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바닥 </a:t>
                      </a:r>
                      <a:r>
                        <a:rPr lang="ko-KR" altLang="en-US" sz="6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바탕면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작업간 비산먼지</a:t>
                      </a:r>
                      <a:endParaRPr lang="en-US" altLang="ko-KR" sz="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최소화 방안으로 그라인더 전용커버 </a:t>
                      </a:r>
                      <a:endParaRPr lang="en-US" altLang="ko-KR" sz="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6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탈거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후 집진호스 체결가능용</a:t>
                      </a:r>
                      <a:endParaRPr lang="en-US" altLang="ko-KR" sz="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제작커버 설치하여 날 접촉 방지 </a:t>
                      </a:r>
                      <a:endParaRPr lang="en-US" altLang="ko-KR" sz="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및 비산 먼지</a:t>
                      </a: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즉시 흡입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※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전용커버 작업구간 상시비치</a:t>
                      </a:r>
                      <a:endParaRPr lang="en-US" altLang="ko-KR" sz="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5-3-1. </a:t>
                      </a:r>
                      <a:r>
                        <a:rPr lang="ko-KR" altLang="en-US" sz="6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안전칼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</a:t>
                      </a: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</a:t>
                      </a: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'F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등급</a:t>
                      </a: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'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착용</a:t>
                      </a:r>
                      <a:endParaRPr lang="en-US" altLang="ko-KR" sz="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5-3-2. 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</a:t>
                      </a: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'F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등급</a:t>
                      </a: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'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착용</a:t>
                      </a:r>
                      <a:endParaRPr lang="en-US" altLang="ko-KR" sz="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5-4-1. 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협착저감장갑</a:t>
                      </a: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형 착용</a:t>
                      </a:r>
                      <a:endParaRPr lang="en-US" altLang="ko-KR" sz="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연삭기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061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0617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1371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[C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본드류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페인트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소독제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세척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등 사용작업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4752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3163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3AD0787B-6F88-DEE0-EDFA-490594D07EB0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2746D1B0-4E6E-32B9-6A27-65AA580349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263B48CC-1E0D-C231-2C80-E02E6D7BA07C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2B895B8A-9D47-117A-5D54-BC2DA491D1AF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-KH_01099150 </a:t>
            </a:r>
            <a:r>
              <a:rPr lang="ko-KR" altLang="en-US" sz="1000" dirty="0">
                <a:solidFill>
                  <a:srgbClr val="FF0000"/>
                </a:solidFill>
              </a:rPr>
              <a:t>비닐페인트 도장 작업</a:t>
            </a:r>
          </a:p>
        </p:txBody>
      </p:sp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648C55AB-9424-C31C-1DC2-D1D92927708F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비닐페인트 도장작업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10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26.06.15~ 26.06.19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NRD 5F                (F~K / 4 ~ 13)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서경림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0" baseline="0"/>
                        <a:t>비닐페인트 도장작업</a:t>
                      </a:r>
                      <a:endParaRPr lang="en-US" altLang="ko-KR" sz="8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손대영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곽병호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박경수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16822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82BB8C-6781-5D9C-5040-E851098194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68019E2E-BC7B-CB6D-A617-15863B00E0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7BFBED0E-75E8-022E-9715-AE3CDF019DED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3"/>
          <a:ext cx="9905998" cy="4544466"/>
        </p:xfrm>
        <a:graphic>
          <a:graphicData uri="http://schemas.openxmlformats.org/drawingml/2006/table">
            <a:tbl>
              <a:tblPr/>
              <a:tblGrid>
                <a:gridCol w="1208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4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8077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807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56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8077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6-1.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프라이머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도포 작업 시 냄새로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두통 및 현기증 유발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6-2.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프라이머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도포 작업 시 안구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피부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접촉에 의한 손상 위험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회전체에 손가락이 끼여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협착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절단 위험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시 진동에 의한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진동증후군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시 소음에 의한 청각 손상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자재 용기 개봉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단면부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손 베임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날카로운 수공구 사용으로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 및 창상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유기화합물 유증기로 인한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호흡기 질환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자재 용기 개봉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단면부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손 베임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8-1.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코킹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마감 시 안구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피부 접촉에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의한 손상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(PU9330PTB(N) , PU9330PAT)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날카로운 수공구 사용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손베임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6-1-1.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배풍기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혹은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포집망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설치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방독마스크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6-2-1. MSDS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명시 된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보호구착용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보안경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내화학장갑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6-3-1.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전 주변 간섭사항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제거 및 구획설정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전원선 연결 전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동작 스위치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ON/OFF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확인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6-4-1.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협착저감장갑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형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진동방지장갑 겸용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6-5-1.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소음 발생 시 작업 구간 내 귀마개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6-6-1.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'F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등급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'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7-1-1.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'F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등급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'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7-2-1. MSDS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상 명시된 보호구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내화학장갑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보안경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방진마스크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7-3-1.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'F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등급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'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8-1-1. MSDS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상 명시된 보호구 착용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내화학장갑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보안경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방진마스크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8-2-1.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안전칼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'F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등급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'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배풍기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믹서기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807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8077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2727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[C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본드류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페인트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소독제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세척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등 사용작업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3126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2116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E92FE907-419C-1323-A01C-A4A75F8398E1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D2926B99-A8D6-A34B-EF6C-379E7A8FE3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9D9BA1B4-2F87-405D-F5F8-7089F25F6FAF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C14525A4-74F6-EFDF-A18F-406E99402F63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-KH_01099150 </a:t>
            </a:r>
            <a:r>
              <a:rPr lang="ko-KR" altLang="en-US" sz="1000" dirty="0">
                <a:solidFill>
                  <a:srgbClr val="FF0000"/>
                </a:solidFill>
              </a:rPr>
              <a:t>비닐페인트 도장 작업</a:t>
            </a:r>
          </a:p>
        </p:txBody>
      </p:sp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04A4AA6D-EDCC-598F-71FE-C68F4B96FDBC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비닐페인트 도장작업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10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26.06.15~ 26.06.19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NRD 5F                (F~K / 4 ~ 13)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서경림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0" baseline="0"/>
                        <a:t>비닐페인트 도장작업</a:t>
                      </a:r>
                      <a:endParaRPr lang="en-US" altLang="ko-KR" sz="8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손대영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곽병호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박경수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60328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04D32C-55E6-0A8D-AA98-31C606B41E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CC68A1F4-DDF5-D890-7A10-61A1B85DBB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35B4C5C6-AC4D-371E-6167-4442D08FC971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3"/>
          <a:ext cx="9905998" cy="4527631"/>
        </p:xfrm>
        <a:graphic>
          <a:graphicData uri="http://schemas.openxmlformats.org/drawingml/2006/table">
            <a:tbl>
              <a:tblPr/>
              <a:tblGrid>
                <a:gridCol w="11365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266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2369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236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2369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유해화학 물질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크린폭시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하도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상도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시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안구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피부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호흡기 접촉에 의한 질병 발생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회전체에 손가락이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끼여 협착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절단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시 진동에 의한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진동증후군 발생 위험</a:t>
                      </a:r>
                      <a:b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시 소음에 의한 청각 손상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에폭시  뚜껑 개봉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엣지부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손 베임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계획 외 작업 또는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변경점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발생 시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수정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재작업 등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임의작업으로 인한 사고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소음 발생 구간 작업 또는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소음 발생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공도구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 시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소음으로 인한 청력 손상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전선거치 미흡으로 인한 감전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전동공구 전달 시 작동으로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 및 베임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10-5.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 시 떨어짐 추락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9-1-1. MSDS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명시 된 보호구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보안경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내화학장갑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방독마스크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필요 시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배풍기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및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포집망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설치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9-2-1.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전 주변 간섭사항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제거 및 구획 설정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전원선 연결 전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동작 스위치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ON/OFF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확인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믹서기 사용 시 손잡이 양손 파지 및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회전체 접촉 금지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9-3-1.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진동방지장갑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9-4-1.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소음 발생시 작업구간 내 귀마개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9-5-1.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'F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등급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'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10-1-1.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작업중단 후 관리자와 협의하여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수시위험성 평가 후 작업 실시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10-2-1.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또는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공도구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소음 발생 시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귀마개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10-3-1.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전선거치대를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사용하여 지면에서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2M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이격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후 설치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10-4-1. 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전동공구는 전원 </a:t>
                      </a: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off 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및 배터리 분리 후 전달</a:t>
                      </a:r>
                      <a:endParaRPr lang="en-US" altLang="ko-KR" sz="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10-5-1.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구간 구획 설정 및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통제원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배치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10-5-2.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높이는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1.2m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이하로 하며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초과 시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추락예방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안전난간 등 성치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믹서기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236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236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1207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[C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본드류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페인트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소독제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세척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등 사용작업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76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1997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FFD58C8D-FE50-9E5A-2B6C-8B2521896703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BEC0434D-E1F1-3240-4D41-C087A95416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63A9F375-F82B-32F3-10B7-9782E2F1EDA4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1A0A3BFA-F47B-263B-6ADA-0A773E03D85B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-KH_01099150 </a:t>
            </a:r>
            <a:r>
              <a:rPr lang="ko-KR" altLang="en-US" sz="1000" dirty="0">
                <a:solidFill>
                  <a:srgbClr val="FF0000"/>
                </a:solidFill>
              </a:rPr>
              <a:t>비닐페인트 도장 작업</a:t>
            </a:r>
          </a:p>
        </p:txBody>
      </p:sp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4184B391-4AB9-1C62-E9B3-B38C5999B4E6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비닐페인트 도장작업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10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26.06.15~ 26.06.19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NRD 5F                (F~K / 4 ~ 13)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서경림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0" baseline="0"/>
                        <a:t>비닐페인트 도장작업</a:t>
                      </a:r>
                      <a:endParaRPr lang="en-US" altLang="ko-KR" sz="8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손대영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곽병호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387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박경수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72919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0FCE73-9DDD-0531-6990-374684D184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1498300B-1847-97FC-1F1A-5443A7A4A2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pSp>
        <p:nvGrpSpPr>
          <p:cNvPr id="14" name="그룹 13">
            <a:extLst>
              <a:ext uri="{FF2B5EF4-FFF2-40B4-BE49-F238E27FC236}">
                <a16:creationId xmlns:a16="http://schemas.microsoft.com/office/drawing/2014/main" id="{093AD920-5DDF-ED5B-11D5-9437BA7672E9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44A11F35-F9AE-6B3A-23B3-F45B8D21AB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4ACE79AA-7BD0-8828-04EB-B15F3C562B72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FE08EF38-D414-3C61-6A02-D96483BB0C3C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-KH_01099150 </a:t>
            </a:r>
            <a:r>
              <a:rPr lang="ko-KR" altLang="en-US" sz="1000" dirty="0">
                <a:solidFill>
                  <a:srgbClr val="FF0000"/>
                </a:solidFill>
              </a:rPr>
              <a:t>비닐페인트 도장 작업</a:t>
            </a:r>
          </a:p>
        </p:txBody>
      </p:sp>
      <p:graphicFrame>
        <p:nvGraphicFramePr>
          <p:cNvPr id="5" name="Group 127">
            <a:extLst>
              <a:ext uri="{FF2B5EF4-FFF2-40B4-BE49-F238E27FC236}">
                <a16:creationId xmlns:a16="http://schemas.microsoft.com/office/drawing/2014/main" id="{DD70157B-B2E6-D372-B094-B2BC3C35AF5B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3"/>
          <a:ext cx="9905998" cy="4560053"/>
        </p:xfrm>
        <a:graphic>
          <a:graphicData uri="http://schemas.openxmlformats.org/drawingml/2006/table">
            <a:tbl>
              <a:tblPr/>
              <a:tblGrid>
                <a:gridCol w="1208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4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1488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148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5858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1488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보양 작업을 위한 날카로운 수공구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사용으로 인한 베임 및 자상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10-7.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고소 및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단부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작업 전 안전시설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임의 해체로 인한 추락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10-8.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고소 및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단부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작업 시 근로자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추락 및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공도구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자재 낙하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10-9.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고소 및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단부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작업 종료 후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안전시설 복구 미흡으로 추락</a:t>
                      </a: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10-6-1.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'F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등급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'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착용 및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안전칼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10-7-1.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안전시설물 임의 해체 금지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해체필요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사전허가→안전조치→해체→복구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10-8-1.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추락위험 단부에는 안전난간 설치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상부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난간대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,90cm~120cm /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중간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난간대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상부 난간대와 발판 사이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중앙에 설치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단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설치가 불가한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구간은 생명줄 등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부착설비 설치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10-8-2.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항시 안전고리 체결 유지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(4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대고위험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무관용 원칙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안전블럭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등 기타 추락예방 시설물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설치는 안전팀과 협의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10-8-3.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모든 공구는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6mmPP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로프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전용철물 등을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활용 이탈방지 조치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 위험 공구는 스프링 타입 사용 불가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10-8-4.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상하동시작업 금지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(4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대고위험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무관용 원칙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10-9-1.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작업종료 후 안전시설물 복구 및 보고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1488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1488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4204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[C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본드류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페인트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소독제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세척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등 사용작업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2417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711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F99ECB1F-D894-15C8-6CC7-36DE0D4A19A0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비닐페인트 도장작업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10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26.06.15~ 26.06.19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NRD 5F                (F~K / 4 ~ 13)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서경림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0" baseline="0"/>
                        <a:t>비닐페인트 도장작업</a:t>
                      </a:r>
                      <a:endParaRPr lang="en-US" altLang="ko-KR" sz="8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손대영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곽병호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박경수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03002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4DD5CE-591E-557B-8068-EEA0E33195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5E7D782F-F9D6-6826-7F39-74349735DE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3A75139E-1A8D-6D79-C620-A105B956BAEA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1"/>
          <a:ext cx="9905998" cy="4544469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9353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935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4501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9353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3600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10-14.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우마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파단으로 인한 추락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10-15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우마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승강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중 움직임으로 추락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10-16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우마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승강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중 접힘으로 인한 추락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10-17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우마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시 기술인 추락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10-18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우마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시 기술인 추락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10-19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비계 상부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사용시 전도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추락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10-14-1. </a:t>
                      </a:r>
                      <a:r>
                        <a:rPr kumimoji="0" lang="ko-KR" altLang="en-US" sz="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작업전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용접부</a:t>
                      </a: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이음부</a:t>
                      </a: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발판 등 파손유무 확인</a:t>
                      </a: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10-14-2 </a:t>
                      </a:r>
                      <a:r>
                        <a:rPr kumimoji="0" lang="ko-KR" altLang="en-US" sz="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안전팀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사용필증</a:t>
                      </a: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실명제 부착 확인</a:t>
                      </a: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10-15-1 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지주부재의 하단에는 미끄럼방지 장치 설치</a:t>
                      </a: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10-15-2 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사다리 답단</a:t>
                      </a: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작업발판에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미끄럼방지 테이프 설치</a:t>
                      </a: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10-16-1 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접히거나 벌어지지 않도록 보조 부재 설치</a:t>
                      </a: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6mm 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와이어로프 사용 </a:t>
                      </a: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고정장치 체결 철저</a:t>
                      </a: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10-17-1 </a:t>
                      </a:r>
                      <a:r>
                        <a:rPr kumimoji="0" lang="ko-KR" altLang="en-US" sz="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양끝단부에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10cm</a:t>
                      </a:r>
                      <a:r>
                        <a:rPr kumimoji="0" lang="ko-KR" altLang="en-US" sz="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이격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인식대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설치</a:t>
                      </a: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낙상경보기</a:t>
                      </a: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</a:t>
                      </a:r>
                      <a:r>
                        <a:rPr kumimoji="0" lang="ko-KR" altLang="en-US" sz="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끝단부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작업금지</a:t>
                      </a: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10-17-3 1m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이내 단독작업 가능</a:t>
                      </a: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지주색상 </a:t>
                      </a: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: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녹색</a:t>
                      </a: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1~1.2m 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높이는 </a:t>
                      </a: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인 </a:t>
                      </a: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조 작업</a:t>
                      </a: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노랑</a:t>
                      </a: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1.2m 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초과 사용금지</a:t>
                      </a: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빨강</a:t>
                      </a: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※ 1.2m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초과 사용 필요 시 사전 </a:t>
                      </a:r>
                      <a:r>
                        <a:rPr kumimoji="0" lang="ko-KR" altLang="en-US" sz="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안전팀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협의</a:t>
                      </a: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10-18-1 1</a:t>
                      </a:r>
                      <a:r>
                        <a:rPr kumimoji="0" lang="ko-KR" altLang="en-US" sz="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인초과</a:t>
                      </a: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경사로</a:t>
                      </a: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계단 사용금지</a:t>
                      </a: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10-19-1 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비계 상부 </a:t>
                      </a:r>
                      <a:r>
                        <a:rPr kumimoji="0" lang="ko-KR" altLang="en-US" sz="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말비계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사용시 </a:t>
                      </a:r>
                      <a:r>
                        <a:rPr kumimoji="0" lang="ko-KR" altLang="en-US" sz="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합판이용하여</a:t>
                      </a: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바닥 수평 유지 </a:t>
                      </a:r>
                      <a:r>
                        <a:rPr kumimoji="0" lang="ko-KR" altLang="en-US" sz="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말비계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상부 </a:t>
                      </a:r>
                      <a:r>
                        <a:rPr kumimoji="0" lang="ko-KR" altLang="en-US" sz="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인 </a:t>
                      </a: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조 작업</a:t>
                      </a: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비계 </a:t>
                      </a:r>
                      <a:r>
                        <a:rPr kumimoji="0" lang="ko-KR" altLang="en-US" sz="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단부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구간 </a:t>
                      </a:r>
                      <a:r>
                        <a:rPr kumimoji="0" lang="ko-KR" altLang="en-US" sz="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말비계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상부 구조물에</a:t>
                      </a: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안전고리 체결</a:t>
                      </a: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각립비계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(A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)</a:t>
                      </a: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935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9353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7520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[C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본드류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페인트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소독제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세척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등 사용작업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5199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/>
                        <a:t>확인자 이름</a:t>
                      </a:r>
                      <a:endParaRPr lang="ko-KR" altLang="en-US" sz="1000" dirty="0"/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  <a:endParaRPr kumimoji="0" lang="ko-KR" alt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2802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0954A19C-3509-5EEE-58DC-A8F60CFFF2E1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2B351004-7974-2434-DD1B-321B35FAAF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2F812490-F6A6-7398-FDCF-F0A3AC5F0DC4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2A3EE649-92A4-343C-E010-B803DF33074A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-KH_01099150 </a:t>
            </a:r>
            <a:r>
              <a:rPr lang="ko-KR" altLang="en-US" sz="1000" dirty="0">
                <a:solidFill>
                  <a:srgbClr val="FF0000"/>
                </a:solidFill>
              </a:rPr>
              <a:t>비닐페인트 도장 작업</a:t>
            </a: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268A7D7F-24C6-01E0-D079-E2FDDC260B90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비닐페인트 도장작업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10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26.06.15~ 26.06.19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NRD 5F                (F~K / 4 ~ 13)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서경림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0" baseline="0"/>
                        <a:t>비닐페인트 도장작업</a:t>
                      </a:r>
                      <a:endParaRPr lang="en-US" altLang="ko-KR" sz="8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손대영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곽병호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박경수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90650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554B7A-11A5-8D67-47B2-99B11ABEE7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65A6B5AF-A9B6-CEB2-2D6E-3208B5C41D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F94B7E81-0491-3277-0193-F61D0C3E4670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1"/>
          <a:ext cx="9905998" cy="4544469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9353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935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4501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9353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마무리 작업</a:t>
                      </a:r>
                      <a:b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</a:b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   -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정리정돈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3600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자재 잔여물 및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공도구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미정리로 인한 전도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11-2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적재 시 자재와 고임목 사이에 손가락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끼임 위험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11-3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핸드자키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보관시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구획설정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미흡으로 인한 충돌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작업현장 자재 및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공구류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방치로 인한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안전 사고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폐자재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폐기물 임의 폐기로 인한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환경사고 위험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배출 시 밀봉 불량으로 신체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접촉에 따른 위험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11-7.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기술인 건강 상태 악화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부상위험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11-8.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작업인원 보안위반 사고 발생위험</a:t>
                      </a:r>
                    </a:p>
                  </a:txBody>
                  <a:tcPr marT="3600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11-1-1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운반작업 완료 후 정리정돈 및 청소 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11-2-1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고임목 설치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양끝단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10cm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눈관리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및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손잡이 설치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11-3-1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대차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핸드자키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보관시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구획 설정 하여 보관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11-4-1.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작업장 자재 정리정돈 실시 수공구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배터리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탈착후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보관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11-5-1.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폐자재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폐기물 처리 절차 준수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자원순환센터 폐기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11-6-1.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밀봉 상태 확인 및 화학물질별 폐기기준 준수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11-7-1.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건강 여부 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11-8-1.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출문전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보안상태 점검 확인 후 인원 확인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휴대폰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보안용지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/USB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휴대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도면 휴대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메모지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카메라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자재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·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공구류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반출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정보기기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3600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핸드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자키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935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9353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7520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[C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본드류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페인트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소독제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세척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등 사용작업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5199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/>
                        <a:t>확인자 이름</a:t>
                      </a:r>
                      <a:endParaRPr lang="ko-KR" altLang="en-US" sz="1000" dirty="0"/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  <a:endParaRPr kumimoji="0" lang="ko-KR" alt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2802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0787B6B5-0D8B-EDD3-FC30-36C07B08ED31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154136C6-7B51-8C6F-9753-92AAF95DFD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8BF1322C-E176-254E-2DAF-2D3F7AADEA17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D8E587A0-2158-6F50-736C-F96B3E8E4ABF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-KH_01099150 </a:t>
            </a:r>
            <a:r>
              <a:rPr lang="ko-KR" altLang="en-US" sz="1000" dirty="0">
                <a:solidFill>
                  <a:srgbClr val="FF0000"/>
                </a:solidFill>
              </a:rPr>
              <a:t>비닐페인트 도장 작업</a:t>
            </a: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2B676F96-006F-0BCD-FC1A-94E4A6BDD17A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비닐페인트 도장작업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10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26.06.15~ 26.06.19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NRD 5F                (F~K / 4 ~ 13)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서경림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0" baseline="0"/>
                        <a:t>비닐페인트 도장작업</a:t>
                      </a:r>
                      <a:endParaRPr lang="en-US" altLang="ko-KR" sz="8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손대영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곽병호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박경수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050302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9BD01F-EDF7-CF56-1717-095A7A4EBF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14D8A146-26E2-E731-8CF9-8494EE43A8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FDBC7E2C-36F6-4D01-748C-F0CDD17F59D1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2"/>
          <a:ext cx="9905998" cy="4544470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4553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55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869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4553"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□ </a:t>
                      </a:r>
                      <a:r>
                        <a:rPr lang="en-US" altLang="ko-KR" sz="800" b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6</a:t>
                      </a:r>
                      <a:r>
                        <a:rPr lang="ko-KR" altLang="en-US" sz="800" b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면 위험</a:t>
                      </a:r>
                      <a:endParaRPr lang="en-US" altLang="ko-KR" sz="800" b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T="3600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50" dirty="0">
                          <a:solidFill>
                            <a:srgbClr val="3333FF"/>
                          </a:solidFill>
                        </a:rPr>
                        <a:t>1. 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바닥 간섭물로 인한 전도주의</a:t>
                      </a:r>
                      <a:endParaRPr lang="en-US" altLang="ko-KR" sz="650" dirty="0">
                        <a:solidFill>
                          <a:srgbClr val="3333FF"/>
                        </a:solidFill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6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기술인 충돌위험</a:t>
                      </a:r>
                      <a:endParaRPr kumimoji="0" lang="en-US" altLang="ko-KR" sz="650" b="0" i="0" u="none" strike="noStrike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6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바닥 간섭물로 인한 전도주의</a:t>
                      </a:r>
                      <a:endParaRPr kumimoji="0" lang="en-US" altLang="ko-KR" sz="650" b="0" i="0" u="none" strike="noStrike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6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기술인 충돌 위험</a:t>
                      </a:r>
                      <a:endParaRPr kumimoji="0" lang="en-US" altLang="ko-KR" sz="650" b="0" i="0" u="none" strike="noStrike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6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사다리 사용으로 인한 추락 위험</a:t>
                      </a:r>
                      <a:endParaRPr kumimoji="0" lang="en-US" altLang="ko-KR" sz="650" b="0" i="0" u="none" strike="noStrike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6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상부 작업 시 낙하로 인한 사고 위험</a:t>
                      </a:r>
                      <a:endParaRPr kumimoji="0" lang="en-US" altLang="ko-KR" sz="650" b="0" i="0" u="none" strike="noStrike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3600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r>
                        <a:rPr lang="en-US" altLang="ko-KR" sz="650" dirty="0">
                          <a:solidFill>
                            <a:srgbClr val="3333FF"/>
                          </a:solidFill>
                        </a:rPr>
                        <a:t>1-1 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사전 위험요소 파악하여 근로자 전파</a:t>
                      </a:r>
                      <a:endParaRPr lang="en-US" altLang="ko-KR" sz="650" dirty="0">
                        <a:solidFill>
                          <a:srgbClr val="3333FF"/>
                        </a:solidFill>
                      </a:endParaRPr>
                    </a:p>
                    <a:p>
                      <a:r>
                        <a:rPr lang="en-US" altLang="ko-KR" sz="650" dirty="0">
                          <a:solidFill>
                            <a:srgbClr val="3333FF"/>
                          </a:solidFill>
                        </a:rPr>
                        <a:t>1-2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 </a:t>
                      </a:r>
                      <a:r>
                        <a:rPr lang="ko-KR" altLang="en-US" sz="650" dirty="0" err="1">
                          <a:solidFill>
                            <a:srgbClr val="3333FF"/>
                          </a:solidFill>
                        </a:rPr>
                        <a:t>아웃트리거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 전개 및 하부 지지 인원 배치 실시</a:t>
                      </a:r>
                      <a:endParaRPr kumimoji="0" lang="en-US" altLang="ko-KR" sz="65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2-1 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구획설정 및 </a:t>
                      </a:r>
                      <a:r>
                        <a:rPr lang="ko-KR" altLang="en-US" sz="650" dirty="0" err="1">
                          <a:solidFill>
                            <a:srgbClr val="3333FF"/>
                          </a:solidFill>
                        </a:rPr>
                        <a:t>주변통제하여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 관계근로자 </a:t>
                      </a:r>
                      <a:endParaRPr lang="en-US" altLang="ko-KR" sz="650" dirty="0">
                        <a:solidFill>
                          <a:srgbClr val="3333FF"/>
                        </a:solidFill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50" dirty="0">
                          <a:solidFill>
                            <a:srgbClr val="3333FF"/>
                          </a:solidFill>
                        </a:rPr>
                        <a:t>     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외 출입금지 조치</a:t>
                      </a:r>
                      <a:endParaRPr lang="en-US" altLang="ko-KR" sz="650" dirty="0">
                        <a:solidFill>
                          <a:srgbClr val="3333FF"/>
                        </a:solidFill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50" dirty="0">
                          <a:solidFill>
                            <a:srgbClr val="3333FF"/>
                          </a:solidFill>
                        </a:rPr>
                        <a:t>3-1 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사전 위험요소 파악하여 근로자 전파</a:t>
                      </a:r>
                      <a:endParaRPr lang="en-US" altLang="ko-KR" sz="650" dirty="0">
                        <a:solidFill>
                          <a:srgbClr val="3333FF"/>
                        </a:solidFill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50" dirty="0">
                          <a:solidFill>
                            <a:srgbClr val="3333FF"/>
                          </a:solidFill>
                        </a:rPr>
                        <a:t>3-2 </a:t>
                      </a:r>
                      <a:r>
                        <a:rPr lang="ko-KR" altLang="en-US" sz="650" dirty="0" err="1">
                          <a:solidFill>
                            <a:srgbClr val="3333FF"/>
                          </a:solidFill>
                        </a:rPr>
                        <a:t>아웃트리거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 전개 및 하부 지지 인원 배치 실시</a:t>
                      </a:r>
                      <a:endParaRPr lang="en-US" altLang="ko-KR" sz="650" dirty="0">
                        <a:solidFill>
                          <a:srgbClr val="3333FF"/>
                        </a:solidFill>
                      </a:endParaRPr>
                    </a:p>
                    <a:p>
                      <a:r>
                        <a:rPr lang="en-US" altLang="ko-KR" sz="650" dirty="0">
                          <a:solidFill>
                            <a:srgbClr val="3333FF"/>
                          </a:solidFill>
                        </a:rPr>
                        <a:t>4-1 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구획설정 및 </a:t>
                      </a:r>
                      <a:r>
                        <a:rPr lang="ko-KR" altLang="en-US" sz="650" dirty="0" err="1">
                          <a:solidFill>
                            <a:srgbClr val="3333FF"/>
                          </a:solidFill>
                        </a:rPr>
                        <a:t>주변통제하여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 </a:t>
                      </a:r>
                      <a:endParaRPr lang="en-US" altLang="ko-KR" sz="650" dirty="0">
                        <a:solidFill>
                          <a:srgbClr val="3333FF"/>
                        </a:solidFill>
                      </a:endParaRPr>
                    </a:p>
                    <a:p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     관계근로자 외 출입금지 조치</a:t>
                      </a:r>
                      <a:endParaRPr lang="en-US" altLang="ko-KR" sz="650" baseline="0" dirty="0">
                        <a:solidFill>
                          <a:srgbClr val="3333FF"/>
                        </a:solidFill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50" dirty="0">
                          <a:solidFill>
                            <a:srgbClr val="3333FF"/>
                          </a:solidFill>
                        </a:rPr>
                        <a:t>5-1 </a:t>
                      </a:r>
                      <a:r>
                        <a:rPr lang="ko-KR" altLang="en-US" sz="650" dirty="0" err="1">
                          <a:solidFill>
                            <a:srgbClr val="3333FF"/>
                          </a:solidFill>
                        </a:rPr>
                        <a:t>아웃트리거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 </a:t>
                      </a:r>
                      <a:r>
                        <a:rPr lang="en-US" altLang="ko-KR" sz="650" dirty="0">
                          <a:solidFill>
                            <a:srgbClr val="3333FF"/>
                          </a:solidFill>
                        </a:rPr>
                        <a:t>4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면 전개</a:t>
                      </a:r>
                      <a:endParaRPr lang="en-US" altLang="ko-KR" sz="650" dirty="0">
                        <a:solidFill>
                          <a:srgbClr val="3333FF"/>
                        </a:solidFill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50" dirty="0">
                          <a:solidFill>
                            <a:srgbClr val="3333FF"/>
                          </a:solidFill>
                        </a:rPr>
                        <a:t>5-2 </a:t>
                      </a:r>
                      <a:r>
                        <a:rPr lang="en-US" altLang="ko-KR" sz="650" baseline="0" dirty="0">
                          <a:solidFill>
                            <a:srgbClr val="3333FF"/>
                          </a:solidFill>
                        </a:rPr>
                        <a:t>2</a:t>
                      </a:r>
                      <a:r>
                        <a:rPr lang="ko-KR" altLang="en-US" sz="650" baseline="0" dirty="0">
                          <a:solidFill>
                            <a:srgbClr val="3333FF"/>
                          </a:solidFill>
                        </a:rPr>
                        <a:t>인 </a:t>
                      </a:r>
                      <a:r>
                        <a:rPr lang="en-US" altLang="ko-KR" sz="650" baseline="0" dirty="0">
                          <a:solidFill>
                            <a:srgbClr val="3333FF"/>
                          </a:solidFill>
                        </a:rPr>
                        <a:t>1</a:t>
                      </a:r>
                      <a:r>
                        <a:rPr lang="ko-KR" altLang="en-US" sz="650" baseline="0" dirty="0">
                          <a:solidFill>
                            <a:srgbClr val="3333FF"/>
                          </a:solidFill>
                        </a:rPr>
                        <a:t>조 작업 및 </a:t>
                      </a:r>
                      <a:r>
                        <a:rPr lang="en-US" altLang="ko-KR" sz="650" baseline="0" dirty="0">
                          <a:solidFill>
                            <a:srgbClr val="3333FF"/>
                          </a:solidFill>
                        </a:rPr>
                        <a:t>1</a:t>
                      </a:r>
                      <a:r>
                        <a:rPr lang="ko-KR" altLang="en-US" sz="650" baseline="0" dirty="0">
                          <a:solidFill>
                            <a:srgbClr val="3333FF"/>
                          </a:solidFill>
                        </a:rPr>
                        <a:t>인 하부 사다리 잡고 작업</a:t>
                      </a:r>
                      <a:endParaRPr lang="en-US" altLang="ko-KR" sz="650" baseline="0" dirty="0">
                        <a:solidFill>
                          <a:srgbClr val="3333FF"/>
                        </a:solidFill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50" baseline="0" dirty="0">
                          <a:solidFill>
                            <a:srgbClr val="3333FF"/>
                          </a:solidFill>
                        </a:rPr>
                        <a:t>5-3 </a:t>
                      </a:r>
                      <a:r>
                        <a:rPr lang="ko-KR" altLang="en-US" sz="650" baseline="0" dirty="0">
                          <a:solidFill>
                            <a:srgbClr val="3333FF"/>
                          </a:solidFill>
                        </a:rPr>
                        <a:t>사다리 </a:t>
                      </a:r>
                      <a:r>
                        <a:rPr lang="en-US" altLang="ko-KR" sz="650" baseline="0" dirty="0">
                          <a:solidFill>
                            <a:srgbClr val="3333FF"/>
                          </a:solidFill>
                        </a:rPr>
                        <a:t>2m </a:t>
                      </a:r>
                      <a:r>
                        <a:rPr lang="ko-KR" altLang="en-US" sz="650" baseline="0" dirty="0">
                          <a:solidFill>
                            <a:srgbClr val="3333FF"/>
                          </a:solidFill>
                        </a:rPr>
                        <a:t>이하 전개 실시</a:t>
                      </a:r>
                      <a:endParaRPr kumimoji="0" lang="en-US" altLang="ko-KR" sz="65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6-1 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수공구 및 전동공구 </a:t>
                      </a:r>
                      <a:r>
                        <a:rPr lang="ko-KR" altLang="en-US" sz="650" dirty="0" err="1">
                          <a:solidFill>
                            <a:srgbClr val="3333FF"/>
                          </a:solidFill>
                        </a:rPr>
                        <a:t>이탈방지끈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 체결 실시</a:t>
                      </a:r>
                      <a:endParaRPr lang="en-US" altLang="ko-KR" sz="650" dirty="0">
                        <a:solidFill>
                          <a:srgbClr val="3333FF"/>
                        </a:solidFill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6-2 </a:t>
                      </a:r>
                      <a:r>
                        <a:rPr lang="ko-KR" altLang="en-US" sz="650" dirty="0" err="1">
                          <a:solidFill>
                            <a:srgbClr val="3333FF"/>
                          </a:solidFill>
                        </a:rPr>
                        <a:t>발끝막이판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 설치상태 점검</a:t>
                      </a:r>
                      <a:endParaRPr lang="en-US" altLang="ko-KR" sz="650" dirty="0">
                        <a:solidFill>
                          <a:srgbClr val="3333FF"/>
                        </a:solidFill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6-3 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구획설정 및 주변통제 실시</a:t>
                      </a:r>
                      <a:endParaRPr kumimoji="0" lang="en-US" altLang="ko-KR" sz="65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T="3600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455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,B,C,,D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4553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9138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[C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본드류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페인트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소독제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세척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등 사용작업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6739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비상대응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3600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사고 발생 時 교육</a:t>
                      </a: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훈련 미실시로 인한  </a:t>
                      </a:r>
                      <a:endParaRPr kumimoji="0" lang="en-US" altLang="ko-KR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사고 위험</a:t>
                      </a:r>
                      <a:endParaRPr kumimoji="0" lang="en-US" altLang="ko-KR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긴급대피 상황 시 누락 인원 발생 위험</a:t>
                      </a:r>
                      <a:endParaRPr kumimoji="0" lang="en-US" altLang="ko-KR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 중 재해 및 비상상황 발생 시 대응 미숙</a:t>
                      </a:r>
                      <a:endParaRPr kumimoji="0" lang="en-US" altLang="ko-KR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3600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비상구대피로 </a:t>
                      </a: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 NRD-K 5F A</a:t>
                      </a:r>
                      <a:r>
                        <a:rPr kumimoji="0" lang="ko-KR" altLang="en-US" sz="65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반입구</a:t>
                      </a:r>
                      <a:endParaRPr kumimoji="0" lang="en-US" altLang="ko-KR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65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비상집결지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 SR-1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동 카페테리아</a:t>
                      </a:r>
                      <a:endParaRPr kumimoji="0" lang="en-US" altLang="ko-KR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AED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위치 </a:t>
                      </a: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 : NRD-K 5F E/V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 앞</a:t>
                      </a:r>
                      <a:endParaRPr kumimoji="0" lang="en-US" altLang="ko-KR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65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아이바디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 샤워 </a:t>
                      </a: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 NRD-K 5F A</a:t>
                      </a:r>
                      <a:r>
                        <a:rPr kumimoji="0" lang="ko-KR" altLang="en-US" sz="65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반입구</a:t>
                      </a:r>
                      <a:endParaRPr kumimoji="0" lang="en-US" altLang="ko-KR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&lt;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비상연락망</a:t>
                      </a: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&gt;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기흥소방대 </a:t>
                      </a: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 031-209-1119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IRP(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기흥</a:t>
                      </a: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) :   031-209-3114</a:t>
                      </a:r>
                    </a:p>
                    <a:p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삼성물산 </a:t>
                      </a:r>
                      <a:r>
                        <a:rPr kumimoji="0" lang="ko-KR" altLang="en-US" sz="65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손대영</a:t>
                      </a:r>
                      <a:r>
                        <a:rPr kumimoji="0" lang="ko-KR" altLang="en-US" sz="65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altLang="ko-KR" sz="65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: 010-3952-3912</a:t>
                      </a:r>
                    </a:p>
                    <a:p>
                      <a:r>
                        <a:rPr kumimoji="0" lang="ko-KR" altLang="en-US" sz="65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삼성물산 박경수 </a:t>
                      </a:r>
                      <a:r>
                        <a:rPr kumimoji="0" lang="en-US" altLang="ko-KR" sz="65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: 010-3653-6874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65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전찬우</a:t>
                      </a:r>
                      <a:r>
                        <a:rPr kumimoji="0" lang="en-US" altLang="ko-KR" sz="65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ko-KR" altLang="en-US" sz="65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정준건업</a:t>
                      </a:r>
                      <a:r>
                        <a:rPr kumimoji="0" lang="en-US" altLang="ko-KR" sz="65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) : 010-2012-2630</a:t>
                      </a:r>
                    </a:p>
                  </a:txBody>
                  <a:tcPr marT="3600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455707"/>
                  </a:ext>
                </a:extLst>
              </a:tr>
              <a:tr h="39739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  <a:endParaRPr kumimoji="0" lang="ko-KR" alt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6829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D31C578C-0515-E2E8-1D30-356FBE6C4994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05EC0895-3256-1C8D-1A72-4C1F6E0959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FC324BCD-3C97-F4DC-9138-77AA066F99E5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784CB332-1B05-2243-A188-19FDD050B32E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-KH_01099150 </a:t>
            </a:r>
            <a:r>
              <a:rPr lang="ko-KR" altLang="en-US" sz="1000" dirty="0">
                <a:solidFill>
                  <a:srgbClr val="FF0000"/>
                </a:solidFill>
              </a:rPr>
              <a:t>비닐페인트 도장 작업</a:t>
            </a: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0B2CCD9C-A9B7-544C-A8D8-888DD5CB4BFA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비닐페인트 도장작업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10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26.06.15~ 26.06.19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NRD 5F                (F~K / 4 ~ 13)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서경림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0" baseline="0"/>
                        <a:t>비닐페인트 도장작업</a:t>
                      </a:r>
                      <a:endParaRPr lang="en-US" altLang="ko-KR" sz="8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손대영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곽병호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박경수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130826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BB43E1-7CF2-C12B-62F9-F9BAFC82E0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Box 64">
            <a:extLst>
              <a:ext uri="{FF2B5EF4-FFF2-40B4-BE49-F238E27FC236}">
                <a16:creationId xmlns:a16="http://schemas.microsoft.com/office/drawing/2014/main" id="{ADBB01D2-FC87-68C4-0641-92C6EE7BBFA3}"/>
              </a:ext>
            </a:extLst>
          </p:cNvPr>
          <p:cNvSpPr txBox="1"/>
          <p:nvPr/>
        </p:nvSpPr>
        <p:spPr>
          <a:xfrm>
            <a:off x="1493963" y="736238"/>
            <a:ext cx="6033324" cy="339553"/>
          </a:xfrm>
          <a:prstGeom prst="rect">
            <a:avLst/>
          </a:prstGeom>
          <a:noFill/>
        </p:spPr>
        <p:txBody>
          <a:bodyPr wrap="square" lIns="11883" tIns="7130" rIns="11883" bIns="7130" rtlCol="0">
            <a:spAutoFit/>
          </a:bodyPr>
          <a:lstStyle/>
          <a:p>
            <a:pPr defTabSz="602424" latinLnBrk="0">
              <a:defRPr/>
            </a:pPr>
            <a:r>
              <a:rPr lang="ko-KR" altLang="en-US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작업 시 이상 발생 대응 </a:t>
            </a:r>
            <a:r>
              <a:rPr lang="en-US" altLang="ko-KR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Process</a:t>
            </a:r>
            <a:endParaRPr lang="ko-KR" altLang="en-US" sz="2113" b="1" kern="0" spc="-53" dirty="0">
              <a:ln>
                <a:solidFill>
                  <a:prstClr val="black">
                    <a:lumMod val="75000"/>
                    <a:lumOff val="25000"/>
                    <a:alpha val="0"/>
                  </a:prstClr>
                </a:solidFill>
              </a:ln>
              <a:solidFill>
                <a:srgbClr val="00206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2D8522C9-327D-63D4-C3A5-7A8219DA6B9A}"/>
              </a:ext>
            </a:extLst>
          </p:cNvPr>
          <p:cNvSpPr txBox="1"/>
          <p:nvPr/>
        </p:nvSpPr>
        <p:spPr>
          <a:xfrm>
            <a:off x="1055005" y="736237"/>
            <a:ext cx="332756" cy="197398"/>
          </a:xfrm>
          <a:prstGeom prst="rect">
            <a:avLst/>
          </a:prstGeom>
          <a:noFill/>
        </p:spPr>
        <p:txBody>
          <a:bodyPr wrap="square" lIns="11883" tIns="7130" rIns="11883" bIns="7130" rtlCol="0">
            <a:spAutoFit/>
          </a:bodyPr>
          <a:lstStyle/>
          <a:p>
            <a:pPr algn="ctr" defTabSz="602424" latinLnBrk="0">
              <a:defRPr/>
            </a:pPr>
            <a:r>
              <a:rPr lang="ko-KR" altLang="en-US" sz="1189" b="1" kern="0" spc="-53" dirty="0">
                <a:ln>
                  <a:solidFill>
                    <a:prstClr val="black">
                      <a:lumMod val="75000"/>
                      <a:lumOff val="25000"/>
                      <a:alpha val="0"/>
                    </a:prstClr>
                  </a:solidFill>
                </a:ln>
                <a:solidFill>
                  <a:srgbClr val="00B05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별첨</a:t>
            </a:r>
          </a:p>
        </p:txBody>
      </p:sp>
      <p:sp>
        <p:nvSpPr>
          <p:cNvPr id="39" name="AutoShape 4">
            <a:extLst>
              <a:ext uri="{FF2B5EF4-FFF2-40B4-BE49-F238E27FC236}">
                <a16:creationId xmlns:a16="http://schemas.microsoft.com/office/drawing/2014/main" id="{8B6FBBDA-AE61-2303-6199-C505DB0745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1773422"/>
            <a:ext cx="1328940" cy="285055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800080"/>
                </a:solidFill>
                <a:latin typeface="맑은 고딕" pitchFamily="50" charset="-127"/>
              </a:rPr>
              <a:t>비상사태 발생</a:t>
            </a:r>
          </a:p>
        </p:txBody>
      </p:sp>
      <p:sp>
        <p:nvSpPr>
          <p:cNvPr id="42" name="Text Box 17">
            <a:extLst>
              <a:ext uri="{FF2B5EF4-FFF2-40B4-BE49-F238E27FC236}">
                <a16:creationId xmlns:a16="http://schemas.microsoft.com/office/drawing/2014/main" id="{3BB77E67-E902-BC90-41FE-F7FC4902E5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5960" y="2921177"/>
            <a:ext cx="435769" cy="367537"/>
          </a:xfrm>
          <a:prstGeom prst="rect">
            <a:avLst/>
          </a:prstGeom>
          <a:solidFill>
            <a:srgbClr val="FF99CC">
              <a:alpha val="29019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품질</a:t>
            </a:r>
          </a:p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사고</a:t>
            </a:r>
          </a:p>
        </p:txBody>
      </p:sp>
      <p:sp>
        <p:nvSpPr>
          <p:cNvPr id="43" name="Text Box 18">
            <a:extLst>
              <a:ext uri="{FF2B5EF4-FFF2-40B4-BE49-F238E27FC236}">
                <a16:creationId xmlns:a16="http://schemas.microsoft.com/office/drawing/2014/main" id="{FB16A1AC-EF52-7339-28D3-90C0392F84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1266" y="2921177"/>
            <a:ext cx="435769" cy="367537"/>
          </a:xfrm>
          <a:prstGeom prst="rect">
            <a:avLst/>
          </a:prstGeom>
          <a:solidFill>
            <a:srgbClr val="FF7C80">
              <a:alpha val="25882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인명</a:t>
            </a:r>
          </a:p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사고</a:t>
            </a:r>
          </a:p>
        </p:txBody>
      </p:sp>
      <p:sp>
        <p:nvSpPr>
          <p:cNvPr id="44" name="Text Box 19">
            <a:extLst>
              <a:ext uri="{FF2B5EF4-FFF2-40B4-BE49-F238E27FC236}">
                <a16:creationId xmlns:a16="http://schemas.microsoft.com/office/drawing/2014/main" id="{B423FF1C-D1A5-241E-8F5F-AE7EAAE6F7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6572" y="2921177"/>
            <a:ext cx="435769" cy="367537"/>
          </a:xfrm>
          <a:prstGeom prst="rect">
            <a:avLst/>
          </a:prstGeom>
          <a:solidFill>
            <a:srgbClr val="FF99CC">
              <a:alpha val="25098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환경</a:t>
            </a:r>
          </a:p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사고</a:t>
            </a:r>
          </a:p>
        </p:txBody>
      </p:sp>
      <p:sp>
        <p:nvSpPr>
          <p:cNvPr id="45" name="Text Box 27">
            <a:extLst>
              <a:ext uri="{FF2B5EF4-FFF2-40B4-BE49-F238E27FC236}">
                <a16:creationId xmlns:a16="http://schemas.microsoft.com/office/drawing/2014/main" id="{967EE6B2-7678-9665-3C66-425A61C7D0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2088" y="3786077"/>
            <a:ext cx="1092367" cy="229935"/>
          </a:xfrm>
          <a:prstGeom prst="rect">
            <a:avLst/>
          </a:prstGeom>
          <a:solidFill>
            <a:srgbClr val="99FFCC">
              <a:alpha val="30196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부서장</a:t>
            </a:r>
          </a:p>
        </p:txBody>
      </p:sp>
      <p:sp>
        <p:nvSpPr>
          <p:cNvPr id="46" name="Text Box 29">
            <a:extLst>
              <a:ext uri="{FF2B5EF4-FFF2-40B4-BE49-F238E27FC236}">
                <a16:creationId xmlns:a16="http://schemas.microsoft.com/office/drawing/2014/main" id="{913E964B-3029-6573-6206-07D35A769D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2089" y="4557640"/>
            <a:ext cx="1092367" cy="229935"/>
          </a:xfrm>
          <a:prstGeom prst="rect">
            <a:avLst/>
          </a:prstGeom>
          <a:solidFill>
            <a:srgbClr val="99FFCC">
              <a:alpha val="30196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팀장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/</a:t>
            </a:r>
            <a:r>
              <a:rPr lang="ko-KR" altLang="en-US" sz="894" b="1">
                <a:solidFill>
                  <a:srgbClr val="000000"/>
                </a:solidFill>
                <a:latin typeface="맑은 고딕" pitchFamily="50" charset="-127"/>
              </a:rPr>
              <a:t>센터장</a:t>
            </a:r>
            <a:endParaRPr lang="ko-KR" altLang="en-US" sz="894" b="1" dirty="0">
              <a:solidFill>
                <a:srgbClr val="000000"/>
              </a:solidFill>
              <a:latin typeface="맑은 고딕" pitchFamily="50" charset="-127"/>
            </a:endParaRPr>
          </a:p>
        </p:txBody>
      </p:sp>
      <p:sp>
        <p:nvSpPr>
          <p:cNvPr id="47" name="AutoShape 33">
            <a:extLst>
              <a:ext uri="{FF2B5EF4-FFF2-40B4-BE49-F238E27FC236}">
                <a16:creationId xmlns:a16="http://schemas.microsoft.com/office/drawing/2014/main" id="{3D961D36-7895-29BB-EBCE-A62220076E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3093537"/>
            <a:ext cx="1328940" cy="313908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800080"/>
                </a:solidFill>
                <a:latin typeface="맑은 고딕" pitchFamily="50" charset="-127"/>
              </a:rPr>
              <a:t>상황실 </a:t>
            </a:r>
            <a:r>
              <a:rPr lang="en-US" altLang="ko-KR" sz="894" b="1" dirty="0">
                <a:solidFill>
                  <a:srgbClr val="800080"/>
                </a:solidFill>
                <a:latin typeface="맑은 고딕" pitchFamily="50" charset="-127"/>
              </a:rPr>
              <a:t>(</a:t>
            </a:r>
            <a:r>
              <a:rPr lang="ko-KR" altLang="en-US" sz="894" b="1" dirty="0">
                <a:solidFill>
                  <a:srgbClr val="800080"/>
                </a:solidFill>
                <a:latin typeface="맑은 고딕" pitchFamily="50" charset="-127"/>
              </a:rPr>
              <a:t>총괄지휘</a:t>
            </a:r>
            <a:r>
              <a:rPr lang="en-US" altLang="ko-KR" sz="894" b="1" dirty="0">
                <a:solidFill>
                  <a:srgbClr val="800080"/>
                </a:solidFill>
                <a:latin typeface="맑은 고딕" pitchFamily="50" charset="-127"/>
              </a:rPr>
              <a:t>)</a:t>
            </a:r>
          </a:p>
        </p:txBody>
      </p:sp>
      <p:sp>
        <p:nvSpPr>
          <p:cNvPr id="48" name="Rectangle 35">
            <a:extLst>
              <a:ext uri="{FF2B5EF4-FFF2-40B4-BE49-F238E27FC236}">
                <a16:creationId xmlns:a16="http://schemas.microsoft.com/office/drawing/2014/main" id="{1F02995D-655B-734A-F7D0-31E8C1013C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3729669"/>
            <a:ext cx="1328940" cy="312142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       조치 및 복구</a:t>
            </a:r>
          </a:p>
        </p:txBody>
      </p:sp>
      <p:sp>
        <p:nvSpPr>
          <p:cNvPr id="49" name="Rectangle 56">
            <a:extLst>
              <a:ext uri="{FF2B5EF4-FFF2-40B4-BE49-F238E27FC236}">
                <a16:creationId xmlns:a16="http://schemas.microsoft.com/office/drawing/2014/main" id="{96685407-E177-C6C2-99E4-630E3B94F6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4301070"/>
            <a:ext cx="1328940" cy="312142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      발생 원인 분석</a:t>
            </a:r>
          </a:p>
        </p:txBody>
      </p:sp>
      <p:sp>
        <p:nvSpPr>
          <p:cNvPr id="50" name="Rectangle 57">
            <a:extLst>
              <a:ext uri="{FF2B5EF4-FFF2-40B4-BE49-F238E27FC236}">
                <a16:creationId xmlns:a16="http://schemas.microsoft.com/office/drawing/2014/main" id="{095C88A5-0D78-FF74-9CD3-049AB7FDC8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4872471"/>
            <a:ext cx="1328940" cy="312142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800080"/>
                </a:solidFill>
                <a:latin typeface="맑은 고딕" pitchFamily="50" charset="-127"/>
              </a:rPr>
              <a:t>재발방지대책 수립 보고 </a:t>
            </a:r>
          </a:p>
        </p:txBody>
      </p:sp>
      <p:sp>
        <p:nvSpPr>
          <p:cNvPr id="51" name="Text Box 53">
            <a:extLst>
              <a:ext uri="{FF2B5EF4-FFF2-40B4-BE49-F238E27FC236}">
                <a16:creationId xmlns:a16="http://schemas.microsoft.com/office/drawing/2014/main" id="{0B600AD1-EAD2-EFD8-2F2E-DBA5268254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2810" y="4140095"/>
            <a:ext cx="842121" cy="367537"/>
          </a:xfrm>
          <a:prstGeom prst="rect">
            <a:avLst/>
          </a:prstGeom>
          <a:solidFill>
            <a:srgbClr val="CCFFCC">
              <a:alpha val="38823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환경안전그룹</a:t>
            </a:r>
          </a:p>
        </p:txBody>
      </p:sp>
      <p:sp>
        <p:nvSpPr>
          <p:cNvPr id="52" name="Text Box 48">
            <a:extLst>
              <a:ext uri="{FF2B5EF4-FFF2-40B4-BE49-F238E27FC236}">
                <a16:creationId xmlns:a16="http://schemas.microsoft.com/office/drawing/2014/main" id="{4B12DD73-CEA2-CF75-A919-E5AE2BDA7B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9822" y="1954972"/>
            <a:ext cx="1827539" cy="64274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 sz="894" b="1" dirty="0">
                <a:solidFill>
                  <a:srgbClr val="0000FF"/>
                </a:solidFill>
                <a:latin typeface="맑은 고딕" pitchFamily="50" charset="-127"/>
              </a:rPr>
              <a:t>관리자</a:t>
            </a:r>
            <a:endParaRPr lang="en-US" altLang="ko-KR" sz="894" b="1" dirty="0">
              <a:solidFill>
                <a:srgbClr val="FF3300"/>
              </a:solidFill>
              <a:latin typeface="맑은 고딕" pitchFamily="50" charset="-127"/>
            </a:endParaRPr>
          </a:p>
          <a:p>
            <a:pPr algn="ctr" fontAlgn="base" latinLnBrk="0"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소방대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/IRP/</a:t>
            </a: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환경안전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/</a:t>
            </a: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공사담당자 </a:t>
            </a:r>
            <a:endParaRPr lang="en-US" altLang="ko-KR" sz="894" b="1" dirty="0">
              <a:solidFill>
                <a:srgbClr val="000000"/>
              </a:solidFill>
              <a:latin typeface="맑은 고딕" pitchFamily="50" charset="-127"/>
            </a:endParaRPr>
          </a:p>
          <a:p>
            <a:pPr algn="ctr" fontAlgn="base" latinLnBrk="0"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    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[</a:t>
            </a: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신속 전파 보고 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]</a:t>
            </a:r>
            <a:endParaRPr lang="ko-KR" altLang="en-US" sz="894" b="1" dirty="0">
              <a:solidFill>
                <a:srgbClr val="000000"/>
              </a:solidFill>
              <a:latin typeface="맑은 고딕" pitchFamily="50" charset="-127"/>
            </a:endParaRPr>
          </a:p>
        </p:txBody>
      </p:sp>
      <p:sp>
        <p:nvSpPr>
          <p:cNvPr id="67" name="Rectangle 1">
            <a:extLst>
              <a:ext uri="{FF2B5EF4-FFF2-40B4-BE49-F238E27FC236}">
                <a16:creationId xmlns:a16="http://schemas.microsoft.com/office/drawing/2014/main" id="{FC79D188-08BB-0DA7-F8ED-23346D30E9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7760" y="1239509"/>
            <a:ext cx="2248409" cy="279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eaLnBrk="0" fontAlgn="base" latinLnBrk="0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1219" u="sng" dirty="0">
                <a:ln>
                  <a:solidFill>
                    <a:srgbClr val="4F81BD">
                      <a:lumMod val="60000"/>
                      <a:lumOff val="40000"/>
                    </a:srgbClr>
                  </a:solidFill>
                </a:ln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  <a:cs typeface="바탕" pitchFamily="18" charset="-127"/>
              </a:rPr>
              <a:t> </a:t>
            </a:r>
            <a:r>
              <a:rPr kumimoji="1" lang="ko-KR" altLang="en-US" sz="1219" u="sng" dirty="0">
                <a:ln>
                  <a:solidFill>
                    <a:srgbClr val="00B0F0"/>
                  </a:solidFill>
                </a:ln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  <a:cs typeface="바탕" pitchFamily="18" charset="-127"/>
              </a:rPr>
              <a:t>비상사태 발생 즉시 통보</a:t>
            </a:r>
            <a:endParaRPr kumimoji="1" lang="ko-KR" altLang="en-US" sz="1219" u="sng" dirty="0">
              <a:ln>
                <a:solidFill>
                  <a:srgbClr val="00B0F0"/>
                </a:solidFill>
              </a:ln>
              <a:solidFill>
                <a:prstClr val="black"/>
              </a:solidFill>
              <a:latin typeface="맑은 고딕"/>
              <a:ea typeface="맑은 고딕" panose="020B0503020000020004" pitchFamily="50" charset="-127"/>
              <a:cs typeface="굴림" pitchFamily="50" charset="-127"/>
            </a:endParaRPr>
          </a:p>
        </p:txBody>
      </p:sp>
      <p:sp>
        <p:nvSpPr>
          <p:cNvPr id="68" name="Rectangle 11">
            <a:extLst>
              <a:ext uri="{FF2B5EF4-FFF2-40B4-BE49-F238E27FC236}">
                <a16:creationId xmlns:a16="http://schemas.microsoft.com/office/drawing/2014/main" id="{01A0772C-6164-A1EE-858D-3CFAC7C2AF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2327225"/>
            <a:ext cx="1328940" cy="312527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  신속상황보고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(</a:t>
            </a: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전파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)</a:t>
            </a:r>
          </a:p>
        </p:txBody>
      </p:sp>
      <p:cxnSp>
        <p:nvCxnSpPr>
          <p:cNvPr id="69" name="직선 화살표 연결선 68">
            <a:extLst>
              <a:ext uri="{FF2B5EF4-FFF2-40B4-BE49-F238E27FC236}">
                <a16:creationId xmlns:a16="http://schemas.microsoft.com/office/drawing/2014/main" id="{B7748A60-1A8B-C0CC-22AD-3ECC910638AF}"/>
              </a:ext>
            </a:extLst>
          </p:cNvPr>
          <p:cNvCxnSpPr>
            <a:stCxn id="39" idx="2"/>
          </p:cNvCxnSpPr>
          <p:nvPr/>
        </p:nvCxnSpPr>
        <p:spPr bwMode="auto">
          <a:xfrm>
            <a:off x="2056238" y="2058477"/>
            <a:ext cx="0" cy="211535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직선 화살표 연결선 69">
            <a:extLst>
              <a:ext uri="{FF2B5EF4-FFF2-40B4-BE49-F238E27FC236}">
                <a16:creationId xmlns:a16="http://schemas.microsoft.com/office/drawing/2014/main" id="{B44EFECE-DE81-E453-F1FC-1E8CD772F2F7}"/>
              </a:ext>
            </a:extLst>
          </p:cNvPr>
          <p:cNvCxnSpPr>
            <a:stCxn id="68" idx="2"/>
            <a:endCxn id="47" idx="0"/>
          </p:cNvCxnSpPr>
          <p:nvPr/>
        </p:nvCxnSpPr>
        <p:spPr bwMode="auto">
          <a:xfrm>
            <a:off x="2056238" y="2639751"/>
            <a:ext cx="0" cy="453786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직선 화살표 연결선 70">
            <a:extLst>
              <a:ext uri="{FF2B5EF4-FFF2-40B4-BE49-F238E27FC236}">
                <a16:creationId xmlns:a16="http://schemas.microsoft.com/office/drawing/2014/main" id="{31965218-ABDE-0134-8022-AF7EE1BD1BDC}"/>
              </a:ext>
            </a:extLst>
          </p:cNvPr>
          <p:cNvCxnSpPr>
            <a:stCxn id="47" idx="2"/>
            <a:endCxn id="48" idx="0"/>
          </p:cNvCxnSpPr>
          <p:nvPr/>
        </p:nvCxnSpPr>
        <p:spPr bwMode="auto">
          <a:xfrm>
            <a:off x="2056238" y="3407445"/>
            <a:ext cx="0" cy="322223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직선 화살표 연결선 71">
            <a:extLst>
              <a:ext uri="{FF2B5EF4-FFF2-40B4-BE49-F238E27FC236}">
                <a16:creationId xmlns:a16="http://schemas.microsoft.com/office/drawing/2014/main" id="{14BC51C6-09C6-F856-CE54-285446E8B725}"/>
              </a:ext>
            </a:extLst>
          </p:cNvPr>
          <p:cNvCxnSpPr>
            <a:stCxn id="48" idx="2"/>
            <a:endCxn id="49" idx="0"/>
          </p:cNvCxnSpPr>
          <p:nvPr/>
        </p:nvCxnSpPr>
        <p:spPr bwMode="auto">
          <a:xfrm>
            <a:off x="2056238" y="4041812"/>
            <a:ext cx="0" cy="259258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직선 화살표 연결선 72">
            <a:extLst>
              <a:ext uri="{FF2B5EF4-FFF2-40B4-BE49-F238E27FC236}">
                <a16:creationId xmlns:a16="http://schemas.microsoft.com/office/drawing/2014/main" id="{18B7D232-E343-BE6D-0C67-1011E632048E}"/>
              </a:ext>
            </a:extLst>
          </p:cNvPr>
          <p:cNvCxnSpPr>
            <a:stCxn id="49" idx="2"/>
            <a:endCxn id="50" idx="0"/>
          </p:cNvCxnSpPr>
          <p:nvPr/>
        </p:nvCxnSpPr>
        <p:spPr bwMode="auto">
          <a:xfrm>
            <a:off x="2056238" y="4613211"/>
            <a:ext cx="0" cy="259259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꺾인 연결선 121">
            <a:extLst>
              <a:ext uri="{FF2B5EF4-FFF2-40B4-BE49-F238E27FC236}">
                <a16:creationId xmlns:a16="http://schemas.microsoft.com/office/drawing/2014/main" id="{2126B985-F6BC-6BB8-9164-114FEC0BACB9}"/>
              </a:ext>
            </a:extLst>
          </p:cNvPr>
          <p:cNvCxnSpPr>
            <a:stCxn id="68" idx="3"/>
            <a:endCxn id="43" idx="0"/>
          </p:cNvCxnSpPr>
          <p:nvPr/>
        </p:nvCxnSpPr>
        <p:spPr bwMode="auto">
          <a:xfrm>
            <a:off x="2720708" y="2483489"/>
            <a:ext cx="898443" cy="437688"/>
          </a:xfrm>
          <a:prstGeom prst="bentConnector2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꺾인 연결선 122">
            <a:extLst>
              <a:ext uri="{FF2B5EF4-FFF2-40B4-BE49-F238E27FC236}">
                <a16:creationId xmlns:a16="http://schemas.microsoft.com/office/drawing/2014/main" id="{25BC7767-197C-88D2-5EF3-C3C2E679C1D9}"/>
              </a:ext>
            </a:extLst>
          </p:cNvPr>
          <p:cNvCxnSpPr>
            <a:endCxn id="42" idx="0"/>
          </p:cNvCxnSpPr>
          <p:nvPr/>
        </p:nvCxnSpPr>
        <p:spPr bwMode="auto">
          <a:xfrm rot="10800000" flipV="1">
            <a:off x="3073846" y="2680727"/>
            <a:ext cx="544431" cy="240450"/>
          </a:xfrm>
          <a:prstGeom prst="bentConnector2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꺾인 연결선 123">
            <a:extLst>
              <a:ext uri="{FF2B5EF4-FFF2-40B4-BE49-F238E27FC236}">
                <a16:creationId xmlns:a16="http://schemas.microsoft.com/office/drawing/2014/main" id="{6C6448F8-3AF3-3AE5-094F-38F951F0AA02}"/>
              </a:ext>
            </a:extLst>
          </p:cNvPr>
          <p:cNvCxnSpPr>
            <a:endCxn id="44" idx="0"/>
          </p:cNvCxnSpPr>
          <p:nvPr/>
        </p:nvCxnSpPr>
        <p:spPr bwMode="auto">
          <a:xfrm>
            <a:off x="3577891" y="2680728"/>
            <a:ext cx="586566" cy="240449"/>
          </a:xfrm>
          <a:prstGeom prst="bentConnector2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꺾인 연결선 124">
            <a:extLst>
              <a:ext uri="{FF2B5EF4-FFF2-40B4-BE49-F238E27FC236}">
                <a16:creationId xmlns:a16="http://schemas.microsoft.com/office/drawing/2014/main" id="{0642859B-A8E6-6DEB-7609-F650FFC3CE74}"/>
              </a:ext>
            </a:extLst>
          </p:cNvPr>
          <p:cNvCxnSpPr>
            <a:stCxn id="42" idx="2"/>
            <a:endCxn id="45" idx="0"/>
          </p:cNvCxnSpPr>
          <p:nvPr/>
        </p:nvCxnSpPr>
        <p:spPr bwMode="auto">
          <a:xfrm rot="16200000" flipH="1">
            <a:off x="3097377" y="3265181"/>
            <a:ext cx="497363" cy="544427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꺾인 연결선 125">
            <a:extLst>
              <a:ext uri="{FF2B5EF4-FFF2-40B4-BE49-F238E27FC236}">
                <a16:creationId xmlns:a16="http://schemas.microsoft.com/office/drawing/2014/main" id="{0A15A24A-0C55-774E-836C-8842A18EDD3C}"/>
              </a:ext>
            </a:extLst>
          </p:cNvPr>
          <p:cNvCxnSpPr>
            <a:stCxn id="43" idx="2"/>
            <a:endCxn id="45" idx="0"/>
          </p:cNvCxnSpPr>
          <p:nvPr/>
        </p:nvCxnSpPr>
        <p:spPr bwMode="auto">
          <a:xfrm rot="5400000">
            <a:off x="3370031" y="3536956"/>
            <a:ext cx="497363" cy="879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꺾인 연결선 126">
            <a:extLst>
              <a:ext uri="{FF2B5EF4-FFF2-40B4-BE49-F238E27FC236}">
                <a16:creationId xmlns:a16="http://schemas.microsoft.com/office/drawing/2014/main" id="{80F338C0-3E95-120C-ACB8-B760AC252202}"/>
              </a:ext>
            </a:extLst>
          </p:cNvPr>
          <p:cNvCxnSpPr>
            <a:stCxn id="44" idx="2"/>
            <a:endCxn id="45" idx="0"/>
          </p:cNvCxnSpPr>
          <p:nvPr/>
        </p:nvCxnSpPr>
        <p:spPr bwMode="auto">
          <a:xfrm rot="5400000">
            <a:off x="3642684" y="3264303"/>
            <a:ext cx="497363" cy="546185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 Box 30">
            <a:extLst>
              <a:ext uri="{FF2B5EF4-FFF2-40B4-BE49-F238E27FC236}">
                <a16:creationId xmlns:a16="http://schemas.microsoft.com/office/drawing/2014/main" id="{D54EC8BA-9D75-3718-A4AB-AA58C992B1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9962" y="3338768"/>
            <a:ext cx="636984" cy="229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CC"/>
                </a:solidFill>
                <a:latin typeface="맑은 고딕" pitchFamily="50" charset="-127"/>
              </a:rPr>
              <a:t>신속보고</a:t>
            </a:r>
          </a:p>
        </p:txBody>
      </p:sp>
      <p:cxnSp>
        <p:nvCxnSpPr>
          <p:cNvPr id="81" name="직선 화살표 연결선 80">
            <a:extLst>
              <a:ext uri="{FF2B5EF4-FFF2-40B4-BE49-F238E27FC236}">
                <a16:creationId xmlns:a16="http://schemas.microsoft.com/office/drawing/2014/main" id="{3D05ED3F-D9C2-3379-FD19-48E43B8DD903}"/>
              </a:ext>
            </a:extLst>
          </p:cNvPr>
          <p:cNvCxnSpPr>
            <a:stCxn id="45" idx="2"/>
            <a:endCxn id="46" idx="0"/>
          </p:cNvCxnSpPr>
          <p:nvPr/>
        </p:nvCxnSpPr>
        <p:spPr bwMode="auto">
          <a:xfrm>
            <a:off x="3618272" y="4016012"/>
            <a:ext cx="1" cy="541628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꺾인 연결선 129">
            <a:extLst>
              <a:ext uri="{FF2B5EF4-FFF2-40B4-BE49-F238E27FC236}">
                <a16:creationId xmlns:a16="http://schemas.microsoft.com/office/drawing/2014/main" id="{D303C3E9-87CE-2733-4F4C-CAEF39C2100A}"/>
              </a:ext>
            </a:extLst>
          </p:cNvPr>
          <p:cNvCxnSpPr>
            <a:stCxn id="45" idx="2"/>
            <a:endCxn id="51" idx="1"/>
          </p:cNvCxnSpPr>
          <p:nvPr/>
        </p:nvCxnSpPr>
        <p:spPr bwMode="auto">
          <a:xfrm rot="16200000" flipH="1">
            <a:off x="3526615" y="4107669"/>
            <a:ext cx="307852" cy="124538"/>
          </a:xfrm>
          <a:prstGeom prst="bentConnector2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꺾인 연결선 130">
            <a:extLst>
              <a:ext uri="{FF2B5EF4-FFF2-40B4-BE49-F238E27FC236}">
                <a16:creationId xmlns:a16="http://schemas.microsoft.com/office/drawing/2014/main" id="{D346B1E6-A86F-AFE1-5A95-8F5A24AD1E8F}"/>
              </a:ext>
            </a:extLst>
          </p:cNvPr>
          <p:cNvCxnSpPr>
            <a:stCxn id="45" idx="1"/>
            <a:endCxn id="84" idx="3"/>
          </p:cNvCxnSpPr>
          <p:nvPr/>
        </p:nvCxnSpPr>
        <p:spPr bwMode="auto">
          <a:xfrm rot="10800000">
            <a:off x="2056238" y="2847585"/>
            <a:ext cx="1015850" cy="1053461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직사각형 83">
            <a:extLst>
              <a:ext uri="{FF2B5EF4-FFF2-40B4-BE49-F238E27FC236}">
                <a16:creationId xmlns:a16="http://schemas.microsoft.com/office/drawing/2014/main" id="{CE098B0B-8287-DB7F-8AAD-F6DCE85FE2F9}"/>
              </a:ext>
            </a:extLst>
          </p:cNvPr>
          <p:cNvSpPr/>
          <p:nvPr/>
        </p:nvSpPr>
        <p:spPr bwMode="auto">
          <a:xfrm>
            <a:off x="1893633" y="2793174"/>
            <a:ext cx="162605" cy="108819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 rtlCol="0" anchor="ctr"/>
          <a:lstStyle/>
          <a:p>
            <a:pPr algn="ctr" latinLnBrk="0"/>
            <a:endParaRPr lang="ko-KR" altLang="en-US" sz="813" dirty="0">
              <a:solidFill>
                <a:srgbClr val="000000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85" name="Rectangle 4">
            <a:extLst>
              <a:ext uri="{FF2B5EF4-FFF2-40B4-BE49-F238E27FC236}">
                <a16:creationId xmlns:a16="http://schemas.microsoft.com/office/drawing/2014/main" id="{991D17AA-01E7-9E02-D382-474F43FADF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6858" y="5055483"/>
            <a:ext cx="950441" cy="735177"/>
          </a:xfrm>
          <a:prstGeom prst="rect">
            <a:avLst/>
          </a:prstGeom>
          <a:solidFill>
            <a:srgbClr val="FFFF99"/>
          </a:solidFill>
          <a:ln w="2540" algn="ctr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  <p:txBody>
          <a:bodyPr wrap="none" anchor="ctr"/>
          <a:lstStyle>
            <a:lvl1pPr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ko-KR" altLang="en-US" sz="65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소 방 대</a:t>
            </a:r>
            <a:r>
              <a:rPr lang="en-US" altLang="ko-KR" sz="65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65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사내</a:t>
            </a:r>
            <a:r>
              <a:rPr lang="en-US" altLang="ko-KR" sz="65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기흥</a:t>
            </a: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 209-1119</a:t>
            </a:r>
          </a:p>
          <a:p>
            <a:pPr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 208-1119</a:t>
            </a:r>
          </a:p>
          <a:p>
            <a:pPr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평택</a:t>
            </a: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 070-7034-1119</a:t>
            </a:r>
          </a:p>
          <a:p>
            <a:pPr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[</a:t>
            </a:r>
            <a:r>
              <a:rPr lang="ko-KR" altLang="en-US" sz="650">
                <a:solidFill>
                  <a:prstClr val="black"/>
                </a:solidFill>
                <a:latin typeface="맑은 고딕" panose="020B0503020000020004" pitchFamily="50" charset="-127"/>
              </a:rPr>
              <a:t>천안</a:t>
            </a: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] 041-559-1119</a:t>
            </a:r>
          </a:p>
          <a:p>
            <a:pPr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[</a:t>
            </a:r>
            <a:r>
              <a:rPr lang="ko-KR" altLang="en-US" sz="650">
                <a:solidFill>
                  <a:prstClr val="black"/>
                </a:solidFill>
                <a:latin typeface="맑은 고딕" panose="020B0503020000020004" pitchFamily="50" charset="-127"/>
              </a:rPr>
              <a:t>온양</a:t>
            </a: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] 041-540-7119</a:t>
            </a:r>
          </a:p>
          <a:p>
            <a:pPr>
              <a:defRPr/>
            </a:pPr>
            <a:endParaRPr lang="en-US" altLang="ko-KR" sz="65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86" name="Rectangle 4">
            <a:extLst>
              <a:ext uri="{FF2B5EF4-FFF2-40B4-BE49-F238E27FC236}">
                <a16:creationId xmlns:a16="http://schemas.microsoft.com/office/drawing/2014/main" id="{95A642C8-D3DD-D244-51CB-F9C35A9C09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1725" y="5395407"/>
            <a:ext cx="950441" cy="3875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" algn="ctr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IRP 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신고</a:t>
            </a:r>
            <a:endParaRPr lang="en-US" altLang="ko-KR" sz="650" b="1" dirty="0">
              <a:solidFill>
                <a:srgbClr val="0000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기흥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 209-3114</a:t>
            </a: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 208-3114</a:t>
            </a:r>
          </a:p>
        </p:txBody>
      </p:sp>
      <p:cxnSp>
        <p:nvCxnSpPr>
          <p:cNvPr id="87" name="직선 연결선 86">
            <a:extLst>
              <a:ext uri="{FF2B5EF4-FFF2-40B4-BE49-F238E27FC236}">
                <a16:creationId xmlns:a16="http://schemas.microsoft.com/office/drawing/2014/main" id="{59F8196E-6D69-79C6-8D4A-82B87C56365B}"/>
              </a:ext>
            </a:extLst>
          </p:cNvPr>
          <p:cNvCxnSpPr/>
          <p:nvPr/>
        </p:nvCxnSpPr>
        <p:spPr>
          <a:xfrm>
            <a:off x="5183205" y="1205367"/>
            <a:ext cx="21431" cy="4689873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Rectangle 1">
            <a:extLst>
              <a:ext uri="{FF2B5EF4-FFF2-40B4-BE49-F238E27FC236}">
                <a16:creationId xmlns:a16="http://schemas.microsoft.com/office/drawing/2014/main" id="{C7A3EB13-001C-2674-6616-76D2B575B5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9059" y="1239509"/>
            <a:ext cx="1107282" cy="279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fontAlgn="base" latinLnBrk="0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1219" u="sng" dirty="0">
                <a:ln>
                  <a:solidFill>
                    <a:srgbClr val="00B0F0"/>
                  </a:solidFill>
                </a:ln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  <a:cs typeface="바탕" pitchFamily="18" charset="-127"/>
              </a:rPr>
              <a:t>비상연락망</a:t>
            </a:r>
            <a:endParaRPr kumimoji="1" lang="ko-KR" altLang="en-US" sz="1219" u="sng" dirty="0">
              <a:solidFill>
                <a:prstClr val="black"/>
              </a:solidFill>
              <a:latin typeface="맑은 고딕"/>
              <a:ea typeface="맑은 고딕" panose="020B0503020000020004" pitchFamily="50" charset="-127"/>
              <a:cs typeface="굴림" pitchFamily="50" charset="-127"/>
            </a:endParaRPr>
          </a:p>
        </p:txBody>
      </p:sp>
      <p:graphicFrame>
        <p:nvGraphicFramePr>
          <p:cNvPr id="89" name="표 88">
            <a:extLst>
              <a:ext uri="{FF2B5EF4-FFF2-40B4-BE49-F238E27FC236}">
                <a16:creationId xmlns:a16="http://schemas.microsoft.com/office/drawing/2014/main" id="{3D32A408-0818-BB6F-6D45-C224461490D5}"/>
              </a:ext>
            </a:extLst>
          </p:cNvPr>
          <p:cNvGraphicFramePr>
            <a:graphicFrameLocks noGrp="1"/>
          </p:cNvGraphicFramePr>
          <p:nvPr/>
        </p:nvGraphicFramePr>
        <p:xfrm>
          <a:off x="5752921" y="1656909"/>
          <a:ext cx="3547126" cy="39962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0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28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25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55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681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40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82995">
                <a:tc>
                  <a:txBody>
                    <a:bodyPr/>
                    <a:lstStyle/>
                    <a:p>
                      <a:pPr algn="ctr" latinLnBrk="1"/>
                      <a:endParaRPr lang="ko-KR" altLang="en-US" sz="2300" dirty="0">
                        <a:solidFill>
                          <a:sysClr val="windowText" lastClr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>
                          <a:solidFill>
                            <a:sysClr val="windowText" lastClr="000000"/>
                          </a:solidFill>
                          <a:latin typeface="+mn-ea"/>
                          <a:ea typeface="+mn-ea"/>
                        </a:rPr>
                        <a:t>비상 연락망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2300" dirty="0">
                        <a:solidFill>
                          <a:sysClr val="windowText" lastClr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9152"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5326"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구  분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성명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연락처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391">
                <a:tc rowSpan="3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삼성전자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>
                          <a:latin typeface="+mn-ea"/>
                          <a:ea typeface="+mn-ea"/>
                        </a:rPr>
                        <a:t>13L, EDS, NRD.K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곽병호 님</a:t>
                      </a:r>
                      <a:endParaRPr lang="en-US" altLang="ko-KR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010-5391-8916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339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>
                          <a:latin typeface="+mn-ea"/>
                          <a:ea typeface="+mn-ea"/>
                        </a:rPr>
                        <a:t>15L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조재민 님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010-5874-1065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2176204"/>
                  </a:ext>
                </a:extLst>
              </a:tr>
              <a:tr h="28339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>
                          <a:latin typeface="+mn-ea"/>
                          <a:ea typeface="+mn-ea"/>
                        </a:rPr>
                        <a:t>M1L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박세정 님</a:t>
                      </a:r>
                      <a:endParaRPr lang="en-US" altLang="ko-KR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010-9422-4734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5326">
                <a:tc>
                  <a:txBody>
                    <a:bodyPr/>
                    <a:lstStyle/>
                    <a:p>
                      <a:pPr algn="ctr" latinLnBrk="1"/>
                      <a:endParaRPr lang="en-US" altLang="ko-KR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삼성물산</a:t>
                      </a:r>
                      <a:endParaRPr lang="en-US" altLang="ko-KR" sz="800" b="1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담당자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kern="1200" dirty="0" err="1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손대영</a:t>
                      </a: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 프로</a:t>
                      </a:r>
                      <a:endParaRPr lang="en-US" altLang="ko-KR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010-9883-8842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5326">
                <a:tc>
                  <a:txBody>
                    <a:bodyPr/>
                    <a:lstStyle/>
                    <a:p>
                      <a:pPr algn="ctr" latinLnBrk="1"/>
                      <a:endParaRPr lang="en-US" altLang="ko-KR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en-US" altLang="ko-KR" sz="1000" b="1" dirty="0">
                        <a:latin typeface="+mn-ea"/>
                        <a:ea typeface="+mn-ea"/>
                      </a:endParaRPr>
                    </a:p>
                  </a:txBody>
                  <a:tcPr marL="91455" marR="914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안  전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박경수 프로</a:t>
                      </a:r>
                      <a:endParaRPr lang="en-US" altLang="ko-KR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010-3653-6874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5326">
                <a:tc rowSpan="3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정준건업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소 장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김성훈 소장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010-2989-7878</a:t>
                      </a:r>
                      <a:endParaRPr lang="ko-KR" altLang="en-US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532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공 사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kern="1200" dirty="0" err="1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전찬우</a:t>
                      </a: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 대리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010-2012-2630</a:t>
                      </a:r>
                      <a:endParaRPr lang="ko-KR" altLang="en-US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532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안 전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kern="1200" dirty="0" err="1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방철주</a:t>
                      </a: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 과장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en-US" altLang="ko-KR" sz="800" b="1" kern="120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010-5644-9630</a:t>
                      </a:r>
                      <a:endParaRPr lang="ko-KR" altLang="en-US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2360414"/>
                  </a:ext>
                </a:extLst>
              </a:tr>
              <a:tr h="147271"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4" name="모서리가 둥근 직사각형 21">
            <a:extLst>
              <a:ext uri="{FF2B5EF4-FFF2-40B4-BE49-F238E27FC236}">
                <a16:creationId xmlns:a16="http://schemas.microsoft.com/office/drawing/2014/main" id="{CBF15239-8C24-C547-4D40-D3C7DBC9CDC0}"/>
              </a:ext>
            </a:extLst>
          </p:cNvPr>
          <p:cNvSpPr/>
          <p:nvPr/>
        </p:nvSpPr>
        <p:spPr>
          <a:xfrm>
            <a:off x="8106341" y="1213345"/>
            <a:ext cx="1107282" cy="339487"/>
          </a:xfrm>
          <a:prstGeom prst="roundRect">
            <a:avLst/>
          </a:prstGeom>
          <a:solidFill>
            <a:schemeClr val="tx1"/>
          </a:solidFill>
          <a:ln w="190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14626" tIns="14626" rIns="14626" bIns="8775" rtlCol="0" anchor="ctr" anchorCtr="1">
            <a:noAutofit/>
          </a:bodyPr>
          <a:lstStyle/>
          <a:p>
            <a:pPr algn="ctr"/>
            <a:r>
              <a:rPr lang="en-US" altLang="ko-KR" sz="1625" b="1" dirty="0">
                <a:solidFill>
                  <a:srgbClr val="FFFF00"/>
                </a:solidFill>
              </a:rPr>
              <a:t>NRD-K</a:t>
            </a:r>
          </a:p>
        </p:txBody>
      </p:sp>
    </p:spTree>
    <p:extLst>
      <p:ext uri="{BB962C8B-B14F-4D97-AF65-F5344CB8AC3E}">
        <p14:creationId xmlns:p14="http://schemas.microsoft.com/office/powerpoint/2010/main" val="1725753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117733-70D8-9F3E-0263-7EB2B18B80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1E154A4D-40D3-3FE9-A40D-906641B1AA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DA90CE42-2F30-5F02-228E-039B34EB4FD7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38"/>
          <a:ext cx="9905998" cy="4539378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3740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374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654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3740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작업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</a:t>
                      </a:r>
                      <a:b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</a:b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작업전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2-8.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미세먼지로 인한 호흡기 및 심혈 관계질환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2-9.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동절기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하절기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뇌심혈관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및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한랭질환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발병 위험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2-10.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배치전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특수검진 미실시로 직업성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질병이 발생할 위험을 확인하지 못한 채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직업병 유발 물리적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화학적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유해인자에 노출되어 직업성 질병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2-8-1.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옥외작업 시 또는 옥외에서 이동 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1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급 방진마스크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(KF94)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이상 마스크 착용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2-9-1.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체감온도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기온에 따른 휴식시간 준수 등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개인건강관리 철저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상호간 컨디션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취약근로자 밀착관리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2-10-1.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배치전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특수검진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실시 및 특수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검진인증스티커를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안전모에 부착 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특수검진 대상 유해인자 물질 노출지역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출입 가능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특수검진 인증 스티커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미부착자 해당 구간 출입 불가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	</a:t>
                      </a: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374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374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9296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9826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4427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8ACB9C32-FDD8-7191-8805-05C00549FF4D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94A9275E-0EA8-5589-A647-32FBE38DAE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B773829E-A369-4AD7-C5CA-875E6EC41277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0D4C0B34-6F60-07D8-6A5C-E780D4555F44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7C4A4E0B-0B4A-D99B-E493-2B220638EFB3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방수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,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도장 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26.06.15~ 26.06.19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M1L 1F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(YA~YB/7~10</a:t>
                      </a:r>
                      <a:r>
                        <a:rPr lang="ko-KR" altLang="en-US" sz="800" dirty="0">
                          <a:effectLst/>
                        </a:rPr>
                        <a:t>열</a:t>
                      </a:r>
                      <a:r>
                        <a:rPr lang="en-US" altLang="ko-KR" sz="800" dirty="0">
                          <a:effectLst/>
                        </a:rPr>
                        <a:t>) </a:t>
                      </a:r>
                      <a:r>
                        <a:rPr lang="ko-KR" altLang="en-US" sz="800" dirty="0">
                          <a:effectLst/>
                        </a:rPr>
                        <a:t>무기 </a:t>
                      </a:r>
                      <a:r>
                        <a:rPr lang="ko-KR" altLang="en-US" sz="800" dirty="0" err="1">
                          <a:effectLst/>
                        </a:rPr>
                        <a:t>스탁룸</a:t>
                      </a:r>
                      <a:r>
                        <a:rPr lang="ko-KR" altLang="en-US" sz="800" dirty="0">
                          <a:effectLst/>
                        </a:rPr>
                        <a:t> 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0" baseline="0" dirty="0"/>
                        <a:t>수성 에폭시 도장작업</a:t>
                      </a:r>
                      <a:endParaRPr lang="en-US" altLang="ko-KR" sz="8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손대영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박세정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남기동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444756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Box 64">
            <a:extLst>
              <a:ext uri="{FF2B5EF4-FFF2-40B4-BE49-F238E27FC236}">
                <a16:creationId xmlns:a16="http://schemas.microsoft.com/office/drawing/2014/main" id="{728F72C3-9393-494D-954A-88055AD75ED9}"/>
              </a:ext>
            </a:extLst>
          </p:cNvPr>
          <p:cNvSpPr txBox="1"/>
          <p:nvPr/>
        </p:nvSpPr>
        <p:spPr>
          <a:xfrm>
            <a:off x="1493963" y="736238"/>
            <a:ext cx="6033324" cy="339553"/>
          </a:xfrm>
          <a:prstGeom prst="rect">
            <a:avLst/>
          </a:prstGeom>
          <a:noFill/>
        </p:spPr>
        <p:txBody>
          <a:bodyPr wrap="square" lIns="11883" tIns="7130" rIns="11883" bIns="7130" rtlCol="0">
            <a:spAutoFit/>
          </a:bodyPr>
          <a:lstStyle/>
          <a:p>
            <a:pPr defTabSz="602424" latinLnBrk="0">
              <a:defRPr/>
            </a:pPr>
            <a:r>
              <a:rPr lang="ko-KR" altLang="en-US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비상 대응 </a:t>
            </a:r>
            <a:r>
              <a:rPr lang="en-US" altLang="ko-KR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Process (</a:t>
            </a:r>
            <a:r>
              <a:rPr lang="ko-KR" altLang="en-US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가스</a:t>
            </a:r>
            <a:r>
              <a:rPr lang="en-US" altLang="ko-KR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케미컬 누출</a:t>
            </a:r>
            <a:r>
              <a:rPr lang="en-US" altLang="ko-KR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2113" b="1" kern="0" spc="-53" dirty="0">
              <a:ln>
                <a:solidFill>
                  <a:prstClr val="black">
                    <a:lumMod val="75000"/>
                    <a:lumOff val="25000"/>
                    <a:alpha val="0"/>
                  </a:prstClr>
                </a:solidFill>
              </a:ln>
              <a:solidFill>
                <a:srgbClr val="00206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CB22D734-76BB-47F6-8D59-346E022400EE}"/>
              </a:ext>
            </a:extLst>
          </p:cNvPr>
          <p:cNvSpPr txBox="1"/>
          <p:nvPr/>
        </p:nvSpPr>
        <p:spPr>
          <a:xfrm>
            <a:off x="1055005" y="736237"/>
            <a:ext cx="332756" cy="197398"/>
          </a:xfrm>
          <a:prstGeom prst="rect">
            <a:avLst/>
          </a:prstGeom>
          <a:noFill/>
        </p:spPr>
        <p:txBody>
          <a:bodyPr wrap="square" lIns="11883" tIns="7130" rIns="11883" bIns="7130" rtlCol="0">
            <a:spAutoFit/>
          </a:bodyPr>
          <a:lstStyle/>
          <a:p>
            <a:pPr algn="ctr" defTabSz="602424" latinLnBrk="0">
              <a:defRPr/>
            </a:pPr>
            <a:r>
              <a:rPr lang="ko-KR" altLang="en-US" sz="1189" b="1" kern="0" spc="-53" dirty="0">
                <a:ln>
                  <a:solidFill>
                    <a:prstClr val="black">
                      <a:lumMod val="75000"/>
                      <a:lumOff val="25000"/>
                      <a:alpha val="0"/>
                    </a:prstClr>
                  </a:solidFill>
                </a:ln>
                <a:solidFill>
                  <a:srgbClr val="00B05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별첨</a:t>
            </a:r>
          </a:p>
        </p:txBody>
      </p:sp>
      <p:cxnSp>
        <p:nvCxnSpPr>
          <p:cNvPr id="41" name="꺾인 연결선 2">
            <a:extLst>
              <a:ext uri="{FF2B5EF4-FFF2-40B4-BE49-F238E27FC236}">
                <a16:creationId xmlns:a16="http://schemas.microsoft.com/office/drawing/2014/main" id="{9BF369DE-41FA-4C76-987D-B0C6633E800F}"/>
              </a:ext>
            </a:extLst>
          </p:cNvPr>
          <p:cNvCxnSpPr/>
          <p:nvPr/>
        </p:nvCxnSpPr>
        <p:spPr>
          <a:xfrm flipV="1">
            <a:off x="5704979" y="4632426"/>
            <a:ext cx="824210" cy="585589"/>
          </a:xfrm>
          <a:prstGeom prst="bentConnector3">
            <a:avLst>
              <a:gd name="adj1" fmla="val 18104"/>
            </a:avLst>
          </a:prstGeom>
          <a:ln w="2540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직선 연결선 52">
            <a:extLst>
              <a:ext uri="{FF2B5EF4-FFF2-40B4-BE49-F238E27FC236}">
                <a16:creationId xmlns:a16="http://schemas.microsoft.com/office/drawing/2014/main" id="{9986FAF7-0FB8-4DA9-9F09-E0CC1543929E}"/>
              </a:ext>
            </a:extLst>
          </p:cNvPr>
          <p:cNvCxnSpPr/>
          <p:nvPr/>
        </p:nvCxnSpPr>
        <p:spPr>
          <a:xfrm flipV="1">
            <a:off x="5586315" y="3800475"/>
            <a:ext cx="1141511" cy="1290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4" name="그룹 10">
            <a:extLst>
              <a:ext uri="{FF2B5EF4-FFF2-40B4-BE49-F238E27FC236}">
                <a16:creationId xmlns:a16="http://schemas.microsoft.com/office/drawing/2014/main" id="{7B138A9A-049F-449E-A9B2-5EDF42992FB3}"/>
              </a:ext>
            </a:extLst>
          </p:cNvPr>
          <p:cNvGrpSpPr>
            <a:grpSpLocks/>
          </p:cNvGrpSpPr>
          <p:nvPr/>
        </p:nvGrpSpPr>
        <p:grpSpPr bwMode="auto">
          <a:xfrm>
            <a:off x="1403351" y="1788319"/>
            <a:ext cx="719733" cy="878384"/>
            <a:chOff x="539552" y="1338128"/>
            <a:chExt cx="817441" cy="1080120"/>
          </a:xfrm>
        </p:grpSpPr>
        <p:sp>
          <p:nvSpPr>
            <p:cNvPr id="55" name="Line 6">
              <a:extLst>
                <a:ext uri="{FF2B5EF4-FFF2-40B4-BE49-F238E27FC236}">
                  <a16:creationId xmlns:a16="http://schemas.microsoft.com/office/drawing/2014/main" id="{1A865CC2-9619-4E29-9EF5-70EC9C25D2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45412" y="1341300"/>
              <a:ext cx="81158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endParaRPr>
            </a:p>
          </p:txBody>
        </p:sp>
        <p:sp>
          <p:nvSpPr>
            <p:cNvPr id="56" name="Line 6">
              <a:extLst>
                <a:ext uri="{FF2B5EF4-FFF2-40B4-BE49-F238E27FC236}">
                  <a16:creationId xmlns:a16="http://schemas.microsoft.com/office/drawing/2014/main" id="{6827EDB2-1BDE-42F1-88DD-5806DFD3ACB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9552" y="1338128"/>
              <a:ext cx="0" cy="10801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endParaRPr>
            </a:p>
          </p:txBody>
        </p:sp>
        <p:sp>
          <p:nvSpPr>
            <p:cNvPr id="57" name="Line 6">
              <a:extLst>
                <a:ext uri="{FF2B5EF4-FFF2-40B4-BE49-F238E27FC236}">
                  <a16:creationId xmlns:a16="http://schemas.microsoft.com/office/drawing/2014/main" id="{47C9599C-4F43-4078-AC52-F63EA9E38D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9552" y="2402387"/>
              <a:ext cx="562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endParaRPr>
            </a:p>
          </p:txBody>
        </p:sp>
      </p:grpSp>
      <p:sp>
        <p:nvSpPr>
          <p:cNvPr id="58" name="Line 6">
            <a:extLst>
              <a:ext uri="{FF2B5EF4-FFF2-40B4-BE49-F238E27FC236}">
                <a16:creationId xmlns:a16="http://schemas.microsoft.com/office/drawing/2014/main" id="{86723615-2F2E-4057-941F-E5B032BCFD41}"/>
              </a:ext>
            </a:extLst>
          </p:cNvPr>
          <p:cNvSpPr>
            <a:spLocks noChangeShapeType="1"/>
          </p:cNvSpPr>
          <p:nvPr/>
        </p:nvSpPr>
        <p:spPr bwMode="auto">
          <a:xfrm>
            <a:off x="2778323" y="2796977"/>
            <a:ext cx="0" cy="17670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59" name="Rectangle 11">
            <a:extLst>
              <a:ext uri="{FF2B5EF4-FFF2-40B4-BE49-F238E27FC236}">
                <a16:creationId xmlns:a16="http://schemas.microsoft.com/office/drawing/2014/main" id="{D39C9372-6D82-4846-998F-8E6F73B060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8851" y="3570884"/>
            <a:ext cx="1719361" cy="461764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  신고 및 시설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공간 폐쇄 </a:t>
            </a:r>
            <a:endParaRPr lang="en-US" altLang="ko-KR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>
              <a:buSzPct val="70000"/>
              <a:defRPr/>
            </a:pP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I  R  P :  </a:t>
            </a:r>
            <a:r>
              <a:rPr lang="ko-KR" altLang="en-US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가스</a:t>
            </a: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케미컬 누출</a:t>
            </a: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 </a:t>
            </a:r>
          </a:p>
          <a:p>
            <a:pPr>
              <a:buSzPct val="70000"/>
              <a:defRPr/>
            </a:pPr>
            <a:r>
              <a:rPr lang="ko-KR" altLang="en-US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소방대 </a:t>
            </a: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:  </a:t>
            </a:r>
            <a:r>
              <a:rPr lang="ko-KR" altLang="en-US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화재 발생</a:t>
            </a:r>
            <a:endParaRPr lang="en-US" altLang="ko-KR" sz="853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60" name="Line 58">
            <a:extLst>
              <a:ext uri="{FF2B5EF4-FFF2-40B4-BE49-F238E27FC236}">
                <a16:creationId xmlns:a16="http://schemas.microsoft.com/office/drawing/2014/main" id="{DFB97073-7EC4-48DC-9B59-BD4A803DD4F0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1117" y="3374827"/>
            <a:ext cx="0" cy="17670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61" name="Rectangle 7">
            <a:extLst>
              <a:ext uri="{FF2B5EF4-FFF2-40B4-BE49-F238E27FC236}">
                <a16:creationId xmlns:a16="http://schemas.microsoft.com/office/drawing/2014/main" id="{7B2D95FF-4C8B-4F04-9130-707443C4B4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1231" y="1322687"/>
            <a:ext cx="1839317" cy="177998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가스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케미컬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 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누출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 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및 화재 발견</a:t>
            </a:r>
          </a:p>
        </p:txBody>
      </p:sp>
      <p:sp>
        <p:nvSpPr>
          <p:cNvPr id="64" name="Line 58">
            <a:extLst>
              <a:ext uri="{FF2B5EF4-FFF2-40B4-BE49-F238E27FC236}">
                <a16:creationId xmlns:a16="http://schemas.microsoft.com/office/drawing/2014/main" id="{CF40B7B5-4E0D-4EB8-BA16-946706497F0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24151" y="3156845"/>
            <a:ext cx="7739" cy="41017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0" name="Rectangle 11">
            <a:extLst>
              <a:ext uri="{FF2B5EF4-FFF2-40B4-BE49-F238E27FC236}">
                <a16:creationId xmlns:a16="http://schemas.microsoft.com/office/drawing/2014/main" id="{BB5ECBD1-270C-4F0F-BC8A-A011FA1901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2520" y="4253211"/>
            <a:ext cx="1773535" cy="247650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응급조치 및 전문병원 이송</a:t>
            </a:r>
            <a:endParaRPr lang="en-US" altLang="ko-KR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1" name="Line 58">
            <a:extLst>
              <a:ext uri="{FF2B5EF4-FFF2-40B4-BE49-F238E27FC236}">
                <a16:creationId xmlns:a16="http://schemas.microsoft.com/office/drawing/2014/main" id="{6EC67562-292B-4C64-AA25-B31DD4335275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1117" y="4040386"/>
            <a:ext cx="0" cy="17670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2" name="Rectangle 7">
            <a:extLst>
              <a:ext uri="{FF2B5EF4-FFF2-40B4-BE49-F238E27FC236}">
                <a16:creationId xmlns:a16="http://schemas.microsoft.com/office/drawing/2014/main" id="{4EB8E25E-172F-4CF8-BB47-A944E158C0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1430" y="4736901"/>
            <a:ext cx="1720652" cy="144463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사고 조사 </a:t>
            </a:r>
            <a:r>
              <a:rPr lang="en-US" altLang="ko-KR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환경</a:t>
            </a:r>
            <a:r>
              <a:rPr lang="en-US" altLang="ko-KR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안전 팀</a:t>
            </a:r>
            <a:r>
              <a:rPr lang="en-US" altLang="ko-KR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  <a:endParaRPr lang="ko-KR" altLang="en-US" sz="813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3" name="Line 58">
            <a:extLst>
              <a:ext uri="{FF2B5EF4-FFF2-40B4-BE49-F238E27FC236}">
                <a16:creationId xmlns:a16="http://schemas.microsoft.com/office/drawing/2014/main" id="{26393761-52BF-4BE7-A9FF-6830E98A272F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1117" y="4525367"/>
            <a:ext cx="0" cy="17670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4" name="Line 58">
            <a:extLst>
              <a:ext uri="{FF2B5EF4-FFF2-40B4-BE49-F238E27FC236}">
                <a16:creationId xmlns:a16="http://schemas.microsoft.com/office/drawing/2014/main" id="{EA426845-3752-4D83-861E-14ED69AA0FCC}"/>
              </a:ext>
            </a:extLst>
          </p:cNvPr>
          <p:cNvSpPr>
            <a:spLocks noChangeShapeType="1"/>
          </p:cNvSpPr>
          <p:nvPr/>
        </p:nvSpPr>
        <p:spPr bwMode="auto">
          <a:xfrm>
            <a:off x="4821436" y="4903293"/>
            <a:ext cx="0" cy="17670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5" name="Rectangle 11">
            <a:extLst>
              <a:ext uri="{FF2B5EF4-FFF2-40B4-BE49-F238E27FC236}">
                <a16:creationId xmlns:a16="http://schemas.microsoft.com/office/drawing/2014/main" id="{DA69610E-C8AC-46C5-85B6-07BA425706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2325" y="1380728"/>
            <a:ext cx="1078309" cy="175419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en-US" altLang="ko-KR" sz="813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SEC/</a:t>
            </a:r>
            <a:r>
              <a:rPr lang="ko-KR" altLang="en-US" sz="813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협력사</a:t>
            </a:r>
            <a:endParaRPr lang="en-US" altLang="ko-KR" sz="813" dirty="0">
              <a:solidFill>
                <a:srgbClr val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6" name="Rectangle 11">
            <a:extLst>
              <a:ext uri="{FF2B5EF4-FFF2-40B4-BE49-F238E27FC236}">
                <a16:creationId xmlns:a16="http://schemas.microsoft.com/office/drawing/2014/main" id="{D5A594D1-2526-4107-98DA-4F5CC7ED1F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5126" y="1380728"/>
            <a:ext cx="696516" cy="175419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en-US" altLang="ko-KR" sz="813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IRP/</a:t>
            </a:r>
            <a:r>
              <a:rPr lang="ko-KR" altLang="en-US" sz="813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소방대</a:t>
            </a:r>
            <a:endParaRPr lang="en-US" altLang="ko-KR" sz="813" dirty="0">
              <a:solidFill>
                <a:srgbClr val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7" name="Rectangle 11">
            <a:extLst>
              <a:ext uri="{FF2B5EF4-FFF2-40B4-BE49-F238E27FC236}">
                <a16:creationId xmlns:a16="http://schemas.microsoft.com/office/drawing/2014/main" id="{30526C38-AC05-45B8-831F-C3950B6FF6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4846" y="1380728"/>
            <a:ext cx="697805" cy="175419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13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유관부서</a:t>
            </a:r>
            <a:endParaRPr lang="en-US" altLang="ko-KR" sz="813" dirty="0">
              <a:solidFill>
                <a:srgbClr val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8" name="Line 58">
            <a:extLst>
              <a:ext uri="{FF2B5EF4-FFF2-40B4-BE49-F238E27FC236}">
                <a16:creationId xmlns:a16="http://schemas.microsoft.com/office/drawing/2014/main" id="{612B0C76-732C-4DEA-BD73-AA9A742756DE}"/>
              </a:ext>
            </a:extLst>
          </p:cNvPr>
          <p:cNvSpPr>
            <a:spLocks noChangeShapeType="1"/>
          </p:cNvSpPr>
          <p:nvPr/>
        </p:nvSpPr>
        <p:spPr bwMode="auto">
          <a:xfrm>
            <a:off x="4824016" y="5185767"/>
            <a:ext cx="0" cy="40888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9" name="Rectangle 7">
            <a:extLst>
              <a:ext uri="{FF2B5EF4-FFF2-40B4-BE49-F238E27FC236}">
                <a16:creationId xmlns:a16="http://schemas.microsoft.com/office/drawing/2014/main" id="{7BAD0443-FFD8-467E-96A6-D163BF1C80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0139" y="5613997"/>
            <a:ext cx="1719362" cy="215404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복기 및 재발방지 대책 수립 </a:t>
            </a:r>
          </a:p>
        </p:txBody>
      </p:sp>
      <p:sp>
        <p:nvSpPr>
          <p:cNvPr id="100" name="AutoShape 33">
            <a:extLst>
              <a:ext uri="{FF2B5EF4-FFF2-40B4-BE49-F238E27FC236}">
                <a16:creationId xmlns:a16="http://schemas.microsoft.com/office/drawing/2014/main" id="{0D595E9F-BBF4-4961-ADA2-111DDEB0A0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101" y="2501604"/>
            <a:ext cx="1770955" cy="296664"/>
          </a:xfrm>
          <a:prstGeom prst="diamond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흡입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접촉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화상 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BCB9F28C-7A11-42CB-957F-2CCC6ADF167D}"/>
              </a:ext>
            </a:extLst>
          </p:cNvPr>
          <p:cNvSpPr txBox="1"/>
          <p:nvPr/>
        </p:nvSpPr>
        <p:spPr>
          <a:xfrm>
            <a:off x="1599408" y="1615480"/>
            <a:ext cx="380504" cy="2235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No</a:t>
            </a:r>
            <a:endParaRPr lang="ko-KR" altLang="en-US" sz="853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861B7E75-0034-4CD4-A227-7298A82A7E72}"/>
              </a:ext>
            </a:extLst>
          </p:cNvPr>
          <p:cNvSpPr txBox="1"/>
          <p:nvPr/>
        </p:nvSpPr>
        <p:spPr>
          <a:xfrm>
            <a:off x="3621882" y="2482255"/>
            <a:ext cx="1077020" cy="2235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No</a:t>
            </a:r>
            <a:endParaRPr lang="ko-KR" altLang="en-US" sz="853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3" name="Line 6">
            <a:extLst>
              <a:ext uri="{FF2B5EF4-FFF2-40B4-BE49-F238E27FC236}">
                <a16:creationId xmlns:a16="http://schemas.microsoft.com/office/drawing/2014/main" id="{FFAE2BFB-F1C7-4228-8411-C22E71FDCF29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1117" y="2640906"/>
            <a:ext cx="0" cy="3508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4" name="Rectangle 11">
            <a:extLst>
              <a:ext uri="{FF2B5EF4-FFF2-40B4-BE49-F238E27FC236}">
                <a16:creationId xmlns:a16="http://schemas.microsoft.com/office/drawing/2014/main" id="{31C68E46-8716-41B2-9E29-7704DCFC89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7679" y="2981426"/>
            <a:ext cx="1785144" cy="32246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현장 응급 조치 </a:t>
            </a:r>
            <a:endParaRPr lang="en-US" altLang="ko-KR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>
              <a:buSzPct val="70000"/>
              <a:defRPr/>
            </a:pP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아이샤워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전신 샤워등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</a:p>
        </p:txBody>
      </p:sp>
      <p:sp>
        <p:nvSpPr>
          <p:cNvPr id="105" name="Line 58">
            <a:extLst>
              <a:ext uri="{FF2B5EF4-FFF2-40B4-BE49-F238E27FC236}">
                <a16:creationId xmlns:a16="http://schemas.microsoft.com/office/drawing/2014/main" id="{2331AFB8-6D05-4FB9-8ADD-E8677A4638E6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3179" y="3937200"/>
            <a:ext cx="0" cy="29279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6" name="Line 58">
            <a:extLst>
              <a:ext uri="{FF2B5EF4-FFF2-40B4-BE49-F238E27FC236}">
                <a16:creationId xmlns:a16="http://schemas.microsoft.com/office/drawing/2014/main" id="{4B813CE2-D3CE-4D5D-9C61-153519AF1F41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3179" y="4538267"/>
            <a:ext cx="0" cy="29279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7" name="Line 58">
            <a:extLst>
              <a:ext uri="{FF2B5EF4-FFF2-40B4-BE49-F238E27FC236}">
                <a16:creationId xmlns:a16="http://schemas.microsoft.com/office/drawing/2014/main" id="{EDDB36CD-299F-4D17-8397-93C2A7C865A0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3179" y="5064523"/>
            <a:ext cx="0" cy="41017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8" name="AutoShape 33">
            <a:extLst>
              <a:ext uri="{FF2B5EF4-FFF2-40B4-BE49-F238E27FC236}">
                <a16:creationId xmlns:a16="http://schemas.microsoft.com/office/drawing/2014/main" id="{DB9EB869-00E3-4DA7-8A2A-A94DC86F47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0592" y="1673524"/>
            <a:ext cx="1770956" cy="234752"/>
          </a:xfrm>
          <a:prstGeom prst="diamond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공급장치인가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?</a:t>
            </a: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9" name="Rectangle 11">
            <a:extLst>
              <a:ext uri="{FF2B5EF4-FFF2-40B4-BE49-F238E27FC236}">
                <a16:creationId xmlns:a16="http://schemas.microsoft.com/office/drawing/2014/main" id="{55634E77-6F07-428B-B3D8-D64E308158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8851" y="2969815"/>
            <a:ext cx="1719361" cy="403722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9pPr>
          </a:lstStyle>
          <a:p>
            <a:pPr algn="ctr">
              <a:buSzPct val="70000"/>
            </a:pPr>
            <a:r>
              <a:rPr lang="ko-KR" altLang="en-US" sz="894" dirty="0">
                <a:solidFill>
                  <a:prstClr val="black"/>
                </a:solidFill>
                <a:latin typeface="맑은 고딕"/>
                <a:ea typeface="맑은 고딕"/>
              </a:rPr>
              <a:t>상황전파 및 대피</a:t>
            </a:r>
            <a:endParaRPr lang="en-US" altLang="ko-KR" sz="894" dirty="0">
              <a:solidFill>
                <a:prstClr val="black"/>
              </a:solidFill>
              <a:latin typeface="맑은 고딕"/>
              <a:ea typeface="맑은 고딕"/>
            </a:endParaRPr>
          </a:p>
          <a:p>
            <a:pPr algn="ctr">
              <a:buSzPct val="70000"/>
            </a:pPr>
            <a:r>
              <a:rPr lang="en-US" altLang="ko-KR" sz="731" dirty="0">
                <a:solidFill>
                  <a:prstClr val="black"/>
                </a:solidFill>
                <a:latin typeface="맑은 고딕"/>
                <a:ea typeface="맑은 고딕"/>
              </a:rPr>
              <a:t>“</a:t>
            </a:r>
            <a:r>
              <a:rPr lang="ko-KR" altLang="en-US" sz="731" dirty="0">
                <a:solidFill>
                  <a:prstClr val="black"/>
                </a:solidFill>
                <a:latin typeface="맑은 고딕"/>
                <a:ea typeface="맑은 고딕"/>
              </a:rPr>
              <a:t>가스</a:t>
            </a:r>
            <a:r>
              <a:rPr lang="en-US" altLang="ko-KR" sz="731" dirty="0">
                <a:solidFill>
                  <a:prstClr val="black"/>
                </a:solidFill>
                <a:latin typeface="맑은 고딕"/>
                <a:ea typeface="맑은 고딕"/>
              </a:rPr>
              <a:t>,(</a:t>
            </a:r>
            <a:r>
              <a:rPr lang="ko-KR" altLang="en-US" sz="731" dirty="0">
                <a:solidFill>
                  <a:prstClr val="black"/>
                </a:solidFill>
                <a:latin typeface="맑은 고딕"/>
                <a:ea typeface="맑은 고딕"/>
              </a:rPr>
              <a:t>케미컬</a:t>
            </a:r>
            <a:r>
              <a:rPr lang="en-US" altLang="ko-KR" sz="731" dirty="0">
                <a:solidFill>
                  <a:prstClr val="black"/>
                </a:solidFill>
                <a:latin typeface="맑은 고딕"/>
                <a:ea typeface="맑은 고딕"/>
              </a:rPr>
              <a:t>) </a:t>
            </a:r>
            <a:r>
              <a:rPr lang="ko-KR" altLang="en-US" sz="731" dirty="0">
                <a:solidFill>
                  <a:prstClr val="black"/>
                </a:solidFill>
                <a:latin typeface="맑은 고딕"/>
                <a:ea typeface="맑은 고딕"/>
              </a:rPr>
              <a:t>누출이야</a:t>
            </a:r>
            <a:r>
              <a:rPr lang="en-US" altLang="ko-KR" sz="731" dirty="0">
                <a:solidFill>
                  <a:prstClr val="black"/>
                </a:solidFill>
                <a:latin typeface="맑은 고딕"/>
                <a:ea typeface="맑은 고딕"/>
              </a:rPr>
              <a:t>”</a:t>
            </a:r>
          </a:p>
          <a:p>
            <a:pPr algn="ctr">
              <a:buSzPct val="70000"/>
            </a:pPr>
            <a:r>
              <a:rPr lang="en-US" altLang="ko-KR" sz="731" dirty="0">
                <a:solidFill>
                  <a:prstClr val="black"/>
                </a:solidFill>
                <a:latin typeface="맑은 고딕"/>
                <a:ea typeface="맑은 고딕"/>
              </a:rPr>
              <a:t>“000 </a:t>
            </a:r>
            <a:r>
              <a:rPr lang="ko-KR" altLang="en-US" sz="731" dirty="0">
                <a:solidFill>
                  <a:prstClr val="black"/>
                </a:solidFill>
                <a:latin typeface="맑은 고딕"/>
                <a:ea typeface="맑은 고딕"/>
              </a:rPr>
              <a:t>불이야</a:t>
            </a:r>
            <a:r>
              <a:rPr lang="en-US" altLang="ko-KR" sz="894" dirty="0">
                <a:solidFill>
                  <a:prstClr val="black"/>
                </a:solidFill>
                <a:latin typeface="맑은 고딕"/>
                <a:ea typeface="맑은 고딕"/>
              </a:rPr>
              <a:t>”</a:t>
            </a:r>
            <a:endParaRPr lang="ko-KR" altLang="en-US" sz="894" dirty="0">
              <a:solidFill>
                <a:prstClr val="black"/>
              </a:solidFill>
              <a:latin typeface="맑은 고딕"/>
              <a:ea typeface="맑은 고딕"/>
            </a:endParaRPr>
          </a:p>
        </p:txBody>
      </p:sp>
      <p:sp>
        <p:nvSpPr>
          <p:cNvPr id="110" name="Line 6">
            <a:extLst>
              <a:ext uri="{FF2B5EF4-FFF2-40B4-BE49-F238E27FC236}">
                <a16:creationId xmlns:a16="http://schemas.microsoft.com/office/drawing/2014/main" id="{0D3739FF-46F8-4F43-AA75-2F4E028D3686}"/>
              </a:ext>
            </a:extLst>
          </p:cNvPr>
          <p:cNvSpPr>
            <a:spLocks noChangeShapeType="1"/>
          </p:cNvSpPr>
          <p:nvPr/>
        </p:nvSpPr>
        <p:spPr bwMode="auto">
          <a:xfrm>
            <a:off x="2758976" y="1494236"/>
            <a:ext cx="0" cy="17799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1" name="Line 6">
            <a:extLst>
              <a:ext uri="{FF2B5EF4-FFF2-40B4-BE49-F238E27FC236}">
                <a16:creationId xmlns:a16="http://schemas.microsoft.com/office/drawing/2014/main" id="{CA0A29AB-9278-4A44-98DD-C383A475839F}"/>
              </a:ext>
            </a:extLst>
          </p:cNvPr>
          <p:cNvSpPr>
            <a:spLocks noChangeShapeType="1"/>
          </p:cNvSpPr>
          <p:nvPr/>
        </p:nvSpPr>
        <p:spPr bwMode="auto">
          <a:xfrm>
            <a:off x="2773164" y="1919883"/>
            <a:ext cx="0" cy="56172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2EE545EB-1EE0-4A4F-A29B-ABAE57802458}"/>
              </a:ext>
            </a:extLst>
          </p:cNvPr>
          <p:cNvSpPr txBox="1"/>
          <p:nvPr/>
        </p:nvSpPr>
        <p:spPr>
          <a:xfrm>
            <a:off x="2899570" y="1905696"/>
            <a:ext cx="1077020" cy="2235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Yes</a:t>
            </a:r>
            <a:endParaRPr lang="ko-KR" altLang="en-US" sz="853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3" name="Rectangle 11">
            <a:extLst>
              <a:ext uri="{FF2B5EF4-FFF2-40B4-BE49-F238E27FC236}">
                <a16:creationId xmlns:a16="http://schemas.microsoft.com/office/drawing/2014/main" id="{60F9D6C6-74A5-48FB-AAD3-370C8E0756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2520" y="3579912"/>
            <a:ext cx="1773535" cy="365025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소방대 신고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관리자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감독자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</a:p>
        </p:txBody>
      </p:sp>
      <p:sp>
        <p:nvSpPr>
          <p:cNvPr id="114" name="Line 6">
            <a:extLst>
              <a:ext uri="{FF2B5EF4-FFF2-40B4-BE49-F238E27FC236}">
                <a16:creationId xmlns:a16="http://schemas.microsoft.com/office/drawing/2014/main" id="{25651204-8CD3-473C-AA6D-ED1CEDFFA82D}"/>
              </a:ext>
            </a:extLst>
          </p:cNvPr>
          <p:cNvSpPr>
            <a:spLocks noChangeShapeType="1"/>
          </p:cNvSpPr>
          <p:nvPr/>
        </p:nvSpPr>
        <p:spPr bwMode="auto">
          <a:xfrm>
            <a:off x="3605115" y="2648645"/>
            <a:ext cx="120471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EA88CFC7-608B-4A38-A0FA-2321917DCDEC}"/>
              </a:ext>
            </a:extLst>
          </p:cNvPr>
          <p:cNvSpPr txBox="1"/>
          <p:nvPr/>
        </p:nvSpPr>
        <p:spPr>
          <a:xfrm>
            <a:off x="2806701" y="2767311"/>
            <a:ext cx="379214" cy="2235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Yes</a:t>
            </a:r>
            <a:endParaRPr lang="ko-KR" altLang="en-US" sz="853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6" name="Rectangle 11">
            <a:extLst>
              <a:ext uri="{FF2B5EF4-FFF2-40B4-BE49-F238E27FC236}">
                <a16:creationId xmlns:a16="http://schemas.microsoft.com/office/drawing/2014/main" id="{9A4653A4-E38E-41D8-841F-F18EAD912C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2520" y="4854279"/>
            <a:ext cx="1773535" cy="270867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환자인계 및 회사 복귀</a:t>
            </a:r>
            <a:endParaRPr lang="en-US" altLang="ko-KR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7" name="Rectangle 7">
            <a:extLst>
              <a:ext uri="{FF2B5EF4-FFF2-40B4-BE49-F238E27FC236}">
                <a16:creationId xmlns:a16="http://schemas.microsoft.com/office/drawing/2014/main" id="{C9038B45-B69A-49D7-9521-0905FC9E4F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6590" y="5081290"/>
            <a:ext cx="1720652" cy="277316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신고 및 통보</a:t>
            </a:r>
            <a:endParaRPr lang="en-US" altLang="ko-KR" sz="813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>
              <a:buSzPct val="70000"/>
              <a:defRPr/>
            </a:pP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관공서 신고</a:t>
            </a: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필요 시 지역주민통보</a:t>
            </a: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  <a:endParaRPr lang="ko-KR" altLang="en-US" sz="650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8" name="Rectangle 7">
            <a:extLst>
              <a:ext uri="{FF2B5EF4-FFF2-40B4-BE49-F238E27FC236}">
                <a16:creationId xmlns:a16="http://schemas.microsoft.com/office/drawing/2014/main" id="{2DF4DDE2-7207-49C5-B627-2BDA3323EC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8851" y="4235153"/>
            <a:ext cx="1719361" cy="277316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현장복구</a:t>
            </a:r>
            <a:endParaRPr lang="en-US" altLang="ko-KR" sz="813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>
              <a:buSzPct val="70000"/>
              <a:defRPr/>
            </a:pP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가스 배출</a:t>
            </a: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케미컬 중화</a:t>
            </a: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화재진압</a:t>
            </a: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  <a:endParaRPr lang="ko-KR" altLang="en-US" sz="650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graphicFrame>
        <p:nvGraphicFramePr>
          <p:cNvPr id="119" name="표 118">
            <a:extLst>
              <a:ext uri="{FF2B5EF4-FFF2-40B4-BE49-F238E27FC236}">
                <a16:creationId xmlns:a16="http://schemas.microsoft.com/office/drawing/2014/main" id="{E87BFF3B-19E7-4DEC-ABAC-6DD3AD4DC5E0}"/>
              </a:ext>
            </a:extLst>
          </p:cNvPr>
          <p:cNvGraphicFramePr>
            <a:graphicFrameLocks noGrp="1"/>
          </p:cNvGraphicFramePr>
          <p:nvPr/>
        </p:nvGraphicFramePr>
        <p:xfrm>
          <a:off x="6030020" y="4268689"/>
          <a:ext cx="2218531" cy="985327"/>
        </p:xfrm>
        <a:graphic>
          <a:graphicData uri="http://schemas.openxmlformats.org/drawingml/2006/table">
            <a:tbl>
              <a:tblPr/>
              <a:tblGrid>
                <a:gridCol w="7713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74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97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4687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사고구분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신고기관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담당자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606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화재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/</a:t>
                      </a: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가스 사고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소방서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가스안전공사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방재그룹장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4687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안전 사고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고용노동부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안전보건그룹장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4687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환경 사고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환경부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환경그룹장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4687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인사 사고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경찰서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단지총괄 인사팀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0" name="Line 6">
            <a:extLst>
              <a:ext uri="{FF2B5EF4-FFF2-40B4-BE49-F238E27FC236}">
                <a16:creationId xmlns:a16="http://schemas.microsoft.com/office/drawing/2014/main" id="{68C339E8-2561-4081-85AC-AB65FC76F2FF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4470" y="5731372"/>
            <a:ext cx="120471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21" name="Line 58">
            <a:extLst>
              <a:ext uri="{FF2B5EF4-FFF2-40B4-BE49-F238E27FC236}">
                <a16:creationId xmlns:a16="http://schemas.microsoft.com/office/drawing/2014/main" id="{D51226E9-3FBF-4EFB-BBC6-A788B6D00AF3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4469" y="5613997"/>
            <a:ext cx="0" cy="1173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22" name="Rectangle 11">
            <a:extLst>
              <a:ext uri="{FF2B5EF4-FFF2-40B4-BE49-F238E27FC236}">
                <a16:creationId xmlns:a16="http://schemas.microsoft.com/office/drawing/2014/main" id="{A4B351B4-9BB8-4561-A15D-02FF8EB2C3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6389" y="5474693"/>
            <a:ext cx="1769666" cy="183158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치료 완료 및 회사 복귀</a:t>
            </a:r>
            <a:endParaRPr lang="en-US" altLang="ko-KR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23" name="직사각형 122">
            <a:extLst>
              <a:ext uri="{FF2B5EF4-FFF2-40B4-BE49-F238E27FC236}">
                <a16:creationId xmlns:a16="http://schemas.microsoft.com/office/drawing/2014/main" id="{E8A68565-AFA8-451E-8113-9EE636520D35}"/>
              </a:ext>
            </a:extLst>
          </p:cNvPr>
          <p:cNvSpPr/>
          <p:nvPr/>
        </p:nvSpPr>
        <p:spPr>
          <a:xfrm>
            <a:off x="1811082" y="4128742"/>
            <a:ext cx="6583363" cy="1287264"/>
          </a:xfrm>
          <a:prstGeom prst="rect">
            <a:avLst/>
          </a:prstGeom>
          <a:noFill/>
          <a:ln w="19050">
            <a:solidFill>
              <a:srgbClr val="0000CC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altLang="ko-KR" sz="2600" b="1" dirty="0">
                <a:solidFill>
                  <a:srgbClr val="0000CC"/>
                </a:solidFill>
                <a:latin typeface="맑은 고딕" panose="020F0502020204030204"/>
                <a:ea typeface="맑은 고딕" panose="020B0503020000020004" pitchFamily="50" charset="-127"/>
              </a:rPr>
              <a:t>G-EHS </a:t>
            </a:r>
            <a:r>
              <a:rPr lang="ko-KR" altLang="en-US" sz="2600" b="1" dirty="0">
                <a:solidFill>
                  <a:srgbClr val="0000CC"/>
                </a:solidFill>
                <a:latin typeface="맑은 고딕" panose="020F0502020204030204"/>
                <a:ea typeface="맑은 고딕" panose="020B0503020000020004" pitchFamily="50" charset="-127"/>
              </a:rPr>
              <a:t>유관부서 기준을 따른다</a:t>
            </a:r>
            <a:endParaRPr lang="en-US" altLang="ko-KR" sz="2600" b="1" dirty="0">
              <a:solidFill>
                <a:srgbClr val="0000CC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3D2E33A7-FBB7-4316-9E9A-FA15A1B983EA}"/>
              </a:ext>
            </a:extLst>
          </p:cNvPr>
          <p:cNvSpPr txBox="1"/>
          <p:nvPr/>
        </p:nvSpPr>
        <p:spPr>
          <a:xfrm>
            <a:off x="6030020" y="2902441"/>
            <a:ext cx="2364425" cy="1217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I  R  P : 93114(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기흥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83114(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</a:t>
            </a:r>
            <a:b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</a:b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13114(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평택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3114(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천안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소방대 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91119(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기흥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81119(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 11119(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평택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7119(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온양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1119(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천안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CCR/CCSS/S-GAS 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K1: 97613/00053/98755   K2: 96941/91210/91574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H1: 85091/81950/85216   H2: 85762/53312/85258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H3: 84876/79580/79578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평택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46710/48736   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온양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6331   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천안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0337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K2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그린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92353 , H2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그린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55366, 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평택그린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40961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FAA9FDE0-2E6E-4B74-A7ED-46763825975B}"/>
              </a:ext>
            </a:extLst>
          </p:cNvPr>
          <p:cNvSpPr txBox="1"/>
          <p:nvPr/>
        </p:nvSpPr>
        <p:spPr>
          <a:xfrm>
            <a:off x="3676056" y="1117212"/>
            <a:ext cx="3441583" cy="3174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63" b="1" dirty="0">
                <a:solidFill>
                  <a:srgbClr val="0000FF"/>
                </a:solidFill>
                <a:latin typeface="맑은 고딕" panose="020F0502020204030204"/>
                <a:ea typeface="맑은 고딕" panose="020B0503020000020004" pitchFamily="50" charset="-127"/>
              </a:rPr>
              <a:t>운영부서 요청 시 본 </a:t>
            </a:r>
            <a:r>
              <a:rPr lang="en-US" altLang="ko-KR" sz="1463" b="1" dirty="0">
                <a:solidFill>
                  <a:srgbClr val="0000FF"/>
                </a:solidFill>
                <a:latin typeface="맑은 고딕" panose="020F0502020204030204"/>
                <a:ea typeface="맑은 고딕" panose="020B0503020000020004" pitchFamily="50" charset="-127"/>
              </a:rPr>
              <a:t>Page</a:t>
            </a:r>
            <a:r>
              <a:rPr lang="ko-KR" altLang="en-US" sz="1463" b="1" dirty="0">
                <a:solidFill>
                  <a:srgbClr val="0000FF"/>
                </a:solidFill>
                <a:latin typeface="맑은 고딕" panose="020F0502020204030204"/>
                <a:ea typeface="맑은 고딕" panose="020B0503020000020004" pitchFamily="50" charset="-127"/>
              </a:rPr>
              <a:t> </a:t>
            </a:r>
            <a:r>
              <a:rPr lang="en-US" altLang="ko-KR" sz="1463" b="1" dirty="0">
                <a:solidFill>
                  <a:srgbClr val="0000FF"/>
                </a:solidFill>
                <a:latin typeface="맑은 고딕" panose="020F0502020204030204"/>
                <a:ea typeface="맑은 고딕" panose="020B0503020000020004" pitchFamily="50" charset="-127"/>
              </a:rPr>
              <a:t>SOP</a:t>
            </a:r>
            <a:r>
              <a:rPr lang="ko-KR" altLang="en-US" sz="1463" b="1" dirty="0">
                <a:solidFill>
                  <a:srgbClr val="0000FF"/>
                </a:solidFill>
                <a:latin typeface="맑은 고딕" panose="020F0502020204030204"/>
                <a:ea typeface="맑은 고딕" panose="020B0503020000020004" pitchFamily="50" charset="-127"/>
              </a:rPr>
              <a:t>에 삽입</a:t>
            </a:r>
          </a:p>
        </p:txBody>
      </p:sp>
      <p:sp>
        <p:nvSpPr>
          <p:cNvPr id="67" name="직사각형 66">
            <a:extLst>
              <a:ext uri="{FF2B5EF4-FFF2-40B4-BE49-F238E27FC236}">
                <a16:creationId xmlns:a16="http://schemas.microsoft.com/office/drawing/2014/main" id="{FA79DFB0-A3C9-45B3-B22F-6D66E48D7008}"/>
              </a:ext>
            </a:extLst>
          </p:cNvPr>
          <p:cNvSpPr/>
          <p:nvPr/>
        </p:nvSpPr>
        <p:spPr>
          <a:xfrm>
            <a:off x="6028729" y="2902463"/>
            <a:ext cx="2364425" cy="121430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63">
              <a:solidFill>
                <a:prstClr val="white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7363694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" name="Group 128"/>
          <p:cNvGraphicFramePr>
            <a:graphicFrameLocks noGrp="1"/>
          </p:cNvGraphicFramePr>
          <p:nvPr/>
        </p:nvGraphicFramePr>
        <p:xfrm>
          <a:off x="1144741" y="1422567"/>
          <a:ext cx="7616528" cy="4387988"/>
        </p:xfrm>
        <a:graphic>
          <a:graphicData uri="http://schemas.openxmlformats.org/drawingml/2006/table">
            <a:tbl>
              <a:tblPr/>
              <a:tblGrid>
                <a:gridCol w="32176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69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19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705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  <a:r>
                        <a:rPr kumimoji="1" lang="ko-KR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업무 절차 및 비상상황</a:t>
                      </a:r>
                      <a:r>
                        <a:rPr kumimoji="1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  <a:r>
                        <a:rPr kumimoji="1" lang="ko-KR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시 </a:t>
                      </a:r>
                      <a:r>
                        <a:rPr kumimoji="1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PROCESS</a:t>
                      </a:r>
                      <a:endParaRPr kumimoji="1" lang="ko-KR" alt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74291" marR="74291" marT="37153" marB="37153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51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  <a:cs typeface="+mn-cs"/>
                        </a:rPr>
                        <a:t>사전 준비 작업</a:t>
                      </a:r>
                      <a:endParaRPr kumimoji="1" lang="en-US" altLang="ko-KR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  <a:cs typeface="+mn-cs"/>
                      </a:endParaRPr>
                    </a:p>
                  </a:txBody>
                  <a:tcPr marL="74291" marR="74291" marT="37153" marB="37153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  <a:cs typeface="+mn-cs"/>
                        </a:rPr>
                        <a:t>본 작업</a:t>
                      </a:r>
                      <a:r>
                        <a:rPr kumimoji="1" lang="en-US" altLang="ko-KR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  <a:cs typeface="+mn-cs"/>
                        </a:rPr>
                        <a:t>/</a:t>
                      </a:r>
                      <a:r>
                        <a:rPr kumimoji="1" lang="ko-KR" alt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  <a:cs typeface="+mn-cs"/>
                        </a:rPr>
                        <a:t>정리작업 </a:t>
                      </a:r>
                    </a:p>
                  </a:txBody>
                  <a:tcPr marL="74291" marR="74291" marT="37153" marB="37153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  <a:cs typeface="+mn-cs"/>
                        </a:rPr>
                        <a:t>비상 연락</a:t>
                      </a:r>
                    </a:p>
                  </a:txBody>
                  <a:tcPr marL="74291" marR="74291" marT="37153" marB="37153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74219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각헤드라인M" pitchFamily="18" charset="-127"/>
                        <a:ea typeface="HY각헤드라인M" pitchFamily="18" charset="-127"/>
                      </a:endParaRPr>
                    </a:p>
                  </a:txBody>
                  <a:tcPr marL="74291" marR="74291" marT="37150" marB="37150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l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각헤드라인M" pitchFamily="18" charset="-127"/>
                        <a:ea typeface="HY각헤드라인M" pitchFamily="18" charset="-127"/>
                      </a:endParaRPr>
                    </a:p>
                  </a:txBody>
                  <a:tcPr marL="74291" marR="74291" marT="37150" marB="37150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각헤드라인M" pitchFamily="18" charset="-127"/>
                          <a:ea typeface="HY각헤드라인M" pitchFamily="18" charset="-127"/>
                        </a:rPr>
                        <a:t>  </a:t>
                      </a:r>
                    </a:p>
                  </a:txBody>
                  <a:tcPr marL="74291" marR="74291" marT="37153" marB="37153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6392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HY각헤드라인M" pitchFamily="18" charset="-127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HY각헤드라인M" pitchFamily="18" charset="-127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</a:txBody>
                  <a:tcPr marL="74291" marR="74291" marT="37153" marB="37153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3" name="Rectangle 4"/>
          <p:cNvSpPr>
            <a:spLocks noChangeArrowheads="1"/>
          </p:cNvSpPr>
          <p:nvPr/>
        </p:nvSpPr>
        <p:spPr bwMode="auto">
          <a:xfrm>
            <a:off x="7454647" y="3103864"/>
            <a:ext cx="1213743" cy="624151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전기 전력운영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CCR</a:t>
            </a:r>
          </a:p>
          <a:p>
            <a:pPr algn="ctr">
              <a:lnSpc>
                <a:spcPct val="120000"/>
              </a:lnSpc>
            </a:pP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기흥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] 031-209-0000</a:t>
            </a:r>
          </a:p>
        </p:txBody>
      </p:sp>
      <p:sp>
        <p:nvSpPr>
          <p:cNvPr id="54" name="Rectangle 4"/>
          <p:cNvSpPr>
            <a:spLocks noChangeArrowheads="1"/>
          </p:cNvSpPr>
          <p:nvPr/>
        </p:nvSpPr>
        <p:spPr bwMode="auto">
          <a:xfrm>
            <a:off x="7464329" y="2158993"/>
            <a:ext cx="1213742" cy="7734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>
              <a:lnSpc>
                <a:spcPct val="120000"/>
              </a:lnSpc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소 방 대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기흥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</a:t>
            </a:r>
          </a:p>
          <a:p>
            <a:pPr algn="ctr">
              <a:lnSpc>
                <a:spcPct val="120000"/>
              </a:lnSpc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031-209-1119</a:t>
            </a:r>
          </a:p>
          <a:p>
            <a:pPr algn="ctr">
              <a:lnSpc>
                <a:spcPct val="120000"/>
              </a:lnSpc>
              <a:defRPr/>
            </a:pP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E R T[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기흥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</a:t>
            </a:r>
          </a:p>
          <a:p>
            <a:pPr algn="ctr">
              <a:lnSpc>
                <a:spcPct val="120000"/>
              </a:lnSpc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031-209-3114</a:t>
            </a:r>
          </a:p>
        </p:txBody>
      </p:sp>
      <p:cxnSp>
        <p:nvCxnSpPr>
          <p:cNvPr id="55" name="직선 연결선 54"/>
          <p:cNvCxnSpPr/>
          <p:nvPr/>
        </p:nvCxnSpPr>
        <p:spPr>
          <a:xfrm>
            <a:off x="2564214" y="2482738"/>
            <a:ext cx="1053803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직선 연결선 55"/>
          <p:cNvCxnSpPr/>
          <p:nvPr/>
        </p:nvCxnSpPr>
        <p:spPr>
          <a:xfrm>
            <a:off x="2851845" y="2828417"/>
            <a:ext cx="0" cy="2223691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직선 연결선 56"/>
          <p:cNvCxnSpPr/>
          <p:nvPr/>
        </p:nvCxnSpPr>
        <p:spPr>
          <a:xfrm>
            <a:off x="2733179" y="2709758"/>
            <a:ext cx="0" cy="1638102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직선 연결선 57"/>
          <p:cNvCxnSpPr/>
          <p:nvPr/>
        </p:nvCxnSpPr>
        <p:spPr>
          <a:xfrm>
            <a:off x="2626122" y="2587216"/>
            <a:ext cx="0" cy="950615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직선 연결선 58"/>
          <p:cNvCxnSpPr/>
          <p:nvPr/>
        </p:nvCxnSpPr>
        <p:spPr>
          <a:xfrm>
            <a:off x="3618012" y="2478869"/>
            <a:ext cx="0" cy="950615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직선 연결선 59"/>
          <p:cNvCxnSpPr/>
          <p:nvPr/>
        </p:nvCxnSpPr>
        <p:spPr>
          <a:xfrm>
            <a:off x="2623548" y="2594954"/>
            <a:ext cx="99447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직선 연결선 60"/>
          <p:cNvCxnSpPr/>
          <p:nvPr/>
        </p:nvCxnSpPr>
        <p:spPr>
          <a:xfrm>
            <a:off x="2740919" y="2712330"/>
            <a:ext cx="877094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직선 연결선 61"/>
          <p:cNvCxnSpPr/>
          <p:nvPr/>
        </p:nvCxnSpPr>
        <p:spPr>
          <a:xfrm>
            <a:off x="2857014" y="2833576"/>
            <a:ext cx="761008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직선 연결선 62"/>
          <p:cNvCxnSpPr/>
          <p:nvPr/>
        </p:nvCxnSpPr>
        <p:spPr>
          <a:xfrm>
            <a:off x="2564210" y="5057266"/>
            <a:ext cx="292796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직선 연결선 63"/>
          <p:cNvCxnSpPr/>
          <p:nvPr/>
        </p:nvCxnSpPr>
        <p:spPr>
          <a:xfrm>
            <a:off x="2559054" y="4350432"/>
            <a:ext cx="180579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직선 연결선 64"/>
          <p:cNvCxnSpPr/>
          <p:nvPr/>
        </p:nvCxnSpPr>
        <p:spPr>
          <a:xfrm>
            <a:off x="2555187" y="3535251"/>
            <a:ext cx="68361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직선 연결선 65"/>
          <p:cNvCxnSpPr/>
          <p:nvPr/>
        </p:nvCxnSpPr>
        <p:spPr>
          <a:xfrm>
            <a:off x="3610273" y="4144069"/>
            <a:ext cx="0" cy="847427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ectangle 4"/>
          <p:cNvSpPr>
            <a:spLocks noChangeArrowheads="1"/>
          </p:cNvSpPr>
          <p:nvPr/>
        </p:nvSpPr>
        <p:spPr bwMode="auto">
          <a:xfrm>
            <a:off x="3065959" y="3159730"/>
            <a:ext cx="789384" cy="234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ko-KR" altLang="en-US" sz="813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전체적 日</a:t>
            </a:r>
            <a:r>
              <a:rPr lang="en-US" altLang="ko-KR" sz="813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813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매 </a:t>
            </a:r>
            <a:r>
              <a:rPr lang="en-US" altLang="ko-KR" sz="813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CHECK</a:t>
            </a:r>
          </a:p>
        </p:txBody>
      </p:sp>
      <p:sp>
        <p:nvSpPr>
          <p:cNvPr id="68" name="Rectangle 4"/>
          <p:cNvSpPr>
            <a:spLocks noChangeArrowheads="1"/>
          </p:cNvSpPr>
          <p:nvPr/>
        </p:nvSpPr>
        <p:spPr bwMode="auto">
          <a:xfrm>
            <a:off x="4145561" y="3548161"/>
            <a:ext cx="292796" cy="233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YES</a:t>
            </a:r>
          </a:p>
        </p:txBody>
      </p:sp>
      <p:sp>
        <p:nvSpPr>
          <p:cNvPr id="69" name="Rectangle 4"/>
          <p:cNvSpPr>
            <a:spLocks noChangeArrowheads="1"/>
          </p:cNvSpPr>
          <p:nvPr/>
        </p:nvSpPr>
        <p:spPr bwMode="auto">
          <a:xfrm>
            <a:off x="3603824" y="4060217"/>
            <a:ext cx="292796" cy="2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NO</a:t>
            </a:r>
          </a:p>
        </p:txBody>
      </p:sp>
      <p:sp>
        <p:nvSpPr>
          <p:cNvPr id="70" name="Rectangle 4"/>
          <p:cNvSpPr>
            <a:spLocks noChangeArrowheads="1"/>
          </p:cNvSpPr>
          <p:nvPr/>
        </p:nvSpPr>
        <p:spPr bwMode="auto">
          <a:xfrm>
            <a:off x="1238254" y="2423417"/>
            <a:ext cx="1320801" cy="637183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사전 사고 예방 활동</a:t>
            </a:r>
            <a:endParaRPr lang="en-US" altLang="ko-KR" sz="650" b="1" dirty="0">
              <a:solidFill>
                <a:srgbClr val="0000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DRI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기록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중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후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SHEET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기록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시설물 출입 결재완료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위험작업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결제완료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1" name="Rectangle 4"/>
          <p:cNvSpPr>
            <a:spLocks noChangeArrowheads="1"/>
          </p:cNvSpPr>
          <p:nvPr/>
        </p:nvSpPr>
        <p:spPr bwMode="auto">
          <a:xfrm>
            <a:off x="1238254" y="3296639"/>
            <a:ext cx="1320801" cy="766167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안전보호구 착용상태 확인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변전실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전기실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기계실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소화약재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및 방출정지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LOCK </a:t>
            </a: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SEC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담당자 실행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각 소방대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]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 비상연락 참고</a:t>
            </a:r>
          </a:p>
        </p:txBody>
      </p:sp>
      <p:sp>
        <p:nvSpPr>
          <p:cNvPr id="72" name="Rectangle 4"/>
          <p:cNvSpPr>
            <a:spLocks noChangeArrowheads="1"/>
          </p:cNvSpPr>
          <p:nvPr/>
        </p:nvSpPr>
        <p:spPr bwMode="auto">
          <a:xfrm>
            <a:off x="1238254" y="4167285"/>
            <a:ext cx="1320801" cy="584299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작업공구 및 공도 구 확인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사다리 및 작업용 공 도구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청소도구 및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2S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용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3" name="Rectangle 4"/>
          <p:cNvSpPr>
            <a:spLocks noChangeArrowheads="1"/>
          </p:cNvSpPr>
          <p:nvPr/>
        </p:nvSpPr>
        <p:spPr bwMode="auto">
          <a:xfrm>
            <a:off x="1238254" y="4990207"/>
            <a:ext cx="1320801" cy="585589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작업에 필요한 자재 확인</a:t>
            </a:r>
            <a:endParaRPr lang="en-US" altLang="ko-KR" sz="650" b="1" dirty="0">
              <a:solidFill>
                <a:srgbClr val="0000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CABLE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및 작업에 사용 품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P-TOUCH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및 부착물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사용되는 계측기 동작상태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4" name="AutoShape 17"/>
          <p:cNvSpPr>
            <a:spLocks noChangeArrowheads="1"/>
          </p:cNvSpPr>
          <p:nvPr/>
        </p:nvSpPr>
        <p:spPr bwMode="auto">
          <a:xfrm>
            <a:off x="2961486" y="3432063"/>
            <a:ext cx="1320801" cy="700385"/>
          </a:xfrm>
          <a:prstGeom prst="flowChartDecision">
            <a:avLst/>
          </a:prstGeom>
          <a:solidFill>
            <a:srgbClr val="FFFFCC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일별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TBM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시행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/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확인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Sign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시행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75" name="직선 연결선 74"/>
          <p:cNvCxnSpPr/>
          <p:nvPr/>
        </p:nvCxnSpPr>
        <p:spPr>
          <a:xfrm flipV="1">
            <a:off x="4297765" y="3782912"/>
            <a:ext cx="234752" cy="258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AutoShape 17"/>
          <p:cNvSpPr>
            <a:spLocks noChangeArrowheads="1"/>
          </p:cNvSpPr>
          <p:nvPr/>
        </p:nvSpPr>
        <p:spPr bwMode="auto">
          <a:xfrm>
            <a:off x="4540256" y="3432063"/>
            <a:ext cx="1287264" cy="700385"/>
          </a:xfrm>
          <a:prstGeom prst="flowChartDecision">
            <a:avLst/>
          </a:prstGeom>
          <a:solidFill>
            <a:srgbClr val="FFFFCC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각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동 별 계획작업진행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/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각 사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업체별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7" name="Rectangle 4"/>
          <p:cNvSpPr>
            <a:spLocks noChangeArrowheads="1"/>
          </p:cNvSpPr>
          <p:nvPr/>
        </p:nvSpPr>
        <p:spPr bwMode="auto">
          <a:xfrm>
            <a:off x="3056935" y="5005684"/>
            <a:ext cx="1111845" cy="23991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당일 작업취소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연기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78" name="직선 연결선 77"/>
          <p:cNvCxnSpPr/>
          <p:nvPr/>
        </p:nvCxnSpPr>
        <p:spPr>
          <a:xfrm>
            <a:off x="5186462" y="2477579"/>
            <a:ext cx="0" cy="933847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Rectangle 4"/>
          <p:cNvSpPr>
            <a:spLocks noChangeArrowheads="1"/>
          </p:cNvSpPr>
          <p:nvPr/>
        </p:nvSpPr>
        <p:spPr bwMode="auto">
          <a:xfrm>
            <a:off x="4858841" y="3263093"/>
            <a:ext cx="292794" cy="2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YES</a:t>
            </a:r>
          </a:p>
        </p:txBody>
      </p:sp>
      <p:sp>
        <p:nvSpPr>
          <p:cNvPr id="80" name="Rectangle 4"/>
          <p:cNvSpPr>
            <a:spLocks noChangeArrowheads="1"/>
          </p:cNvSpPr>
          <p:nvPr/>
        </p:nvSpPr>
        <p:spPr bwMode="auto">
          <a:xfrm>
            <a:off x="5199356" y="4033601"/>
            <a:ext cx="1227931" cy="234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작업 시 비상상황 발생</a:t>
            </a:r>
            <a:endParaRPr lang="en-US" altLang="ko-KR" sz="650" dirty="0">
              <a:solidFill>
                <a:srgbClr val="7F7F7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81" name="Rectangle 4"/>
          <p:cNvSpPr>
            <a:spLocks noChangeArrowheads="1"/>
          </p:cNvSpPr>
          <p:nvPr/>
        </p:nvSpPr>
        <p:spPr bwMode="auto">
          <a:xfrm>
            <a:off x="6073883" y="2816808"/>
            <a:ext cx="819051" cy="238622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현장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2S</a:t>
            </a:r>
          </a:p>
        </p:txBody>
      </p:sp>
      <p:cxnSp>
        <p:nvCxnSpPr>
          <p:cNvPr id="82" name="직선 연결선 81"/>
          <p:cNvCxnSpPr/>
          <p:nvPr/>
        </p:nvCxnSpPr>
        <p:spPr>
          <a:xfrm>
            <a:off x="5174858" y="2476289"/>
            <a:ext cx="874515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Rectangle 4"/>
          <p:cNvSpPr>
            <a:spLocks noChangeArrowheads="1"/>
          </p:cNvSpPr>
          <p:nvPr/>
        </p:nvSpPr>
        <p:spPr bwMode="auto">
          <a:xfrm>
            <a:off x="6066145" y="2358925"/>
            <a:ext cx="819051" cy="23862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정상적 종료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84" name="직선 연결선 83"/>
          <p:cNvCxnSpPr/>
          <p:nvPr/>
        </p:nvCxnSpPr>
        <p:spPr>
          <a:xfrm>
            <a:off x="7029648" y="2362782"/>
            <a:ext cx="0" cy="210631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직선 연결선 84"/>
          <p:cNvCxnSpPr/>
          <p:nvPr/>
        </p:nvCxnSpPr>
        <p:spPr>
          <a:xfrm>
            <a:off x="6805225" y="4478126"/>
            <a:ext cx="372766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Rectangle 4"/>
          <p:cNvSpPr>
            <a:spLocks noChangeArrowheads="1"/>
          </p:cNvSpPr>
          <p:nvPr/>
        </p:nvSpPr>
        <p:spPr bwMode="auto">
          <a:xfrm>
            <a:off x="5436692" y="4347864"/>
            <a:ext cx="1447206" cy="238621"/>
          </a:xfrm>
          <a:prstGeom prst="rect">
            <a:avLst/>
          </a:prstGeom>
          <a:solidFill>
            <a:srgbClr val="CCFF33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b="1" u="sng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人</a:t>
            </a:r>
            <a:r>
              <a:rPr lang="en-US" altLang="ko-KR" sz="650" b="1" u="sng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b="1" u="sng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설비적</a:t>
            </a:r>
            <a:r>
              <a:rPr lang="en-US" altLang="ko-KR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화재</a:t>
            </a:r>
            <a:r>
              <a:rPr lang="en-US" altLang="ko-KR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</a:t>
            </a:r>
            <a:r>
              <a:rPr lang="ko-KR" altLang="en-US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감전</a:t>
            </a:r>
            <a:r>
              <a:rPr lang="en-US" altLang="ko-KR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,CHEMICAL</a:t>
            </a:r>
          </a:p>
        </p:txBody>
      </p:sp>
      <p:cxnSp>
        <p:nvCxnSpPr>
          <p:cNvPr id="87" name="직선 연결선 86"/>
          <p:cNvCxnSpPr/>
          <p:nvPr/>
        </p:nvCxnSpPr>
        <p:spPr>
          <a:xfrm>
            <a:off x="5178724" y="4141477"/>
            <a:ext cx="0" cy="1200844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직선 연결선 87"/>
          <p:cNvCxnSpPr/>
          <p:nvPr/>
        </p:nvCxnSpPr>
        <p:spPr>
          <a:xfrm flipV="1">
            <a:off x="5186468" y="4465239"/>
            <a:ext cx="234752" cy="387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직선 연결선 88"/>
          <p:cNvCxnSpPr/>
          <p:nvPr/>
        </p:nvCxnSpPr>
        <p:spPr>
          <a:xfrm flipV="1">
            <a:off x="5186468" y="4889588"/>
            <a:ext cx="234752" cy="3869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직선 연결선 89"/>
          <p:cNvCxnSpPr/>
          <p:nvPr/>
        </p:nvCxnSpPr>
        <p:spPr>
          <a:xfrm flipV="1">
            <a:off x="5178729" y="5334593"/>
            <a:ext cx="234752" cy="387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Rectangle 4"/>
          <p:cNvSpPr>
            <a:spLocks noChangeArrowheads="1"/>
          </p:cNvSpPr>
          <p:nvPr/>
        </p:nvSpPr>
        <p:spPr bwMode="auto">
          <a:xfrm>
            <a:off x="6073883" y="3272135"/>
            <a:ext cx="819051" cy="23862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작업지역 퇴실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92" name="직선 연결선 91"/>
          <p:cNvCxnSpPr/>
          <p:nvPr/>
        </p:nvCxnSpPr>
        <p:spPr>
          <a:xfrm>
            <a:off x="6473726" y="2600126"/>
            <a:ext cx="0" cy="203795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직선 연결선 92"/>
          <p:cNvCxnSpPr/>
          <p:nvPr/>
        </p:nvCxnSpPr>
        <p:spPr>
          <a:xfrm>
            <a:off x="6473726" y="3060601"/>
            <a:ext cx="0" cy="203795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Rectangle 4"/>
          <p:cNvSpPr>
            <a:spLocks noChangeArrowheads="1"/>
          </p:cNvSpPr>
          <p:nvPr/>
        </p:nvSpPr>
        <p:spPr bwMode="auto">
          <a:xfrm>
            <a:off x="4918177" y="2193822"/>
            <a:ext cx="1083469" cy="234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안전담당자</a:t>
            </a:r>
            <a:endParaRPr lang="en-US" altLang="ko-KR" sz="650" dirty="0">
              <a:solidFill>
                <a:srgbClr val="7F7F7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/>
            <a:r>
              <a:rPr lang="ko-KR" altLang="en-US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주관 작업진행</a:t>
            </a:r>
            <a:endParaRPr lang="en-US" altLang="ko-KR" sz="650" dirty="0">
              <a:solidFill>
                <a:srgbClr val="7F7F7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95" name="직선 연결선 94"/>
          <p:cNvCxnSpPr/>
          <p:nvPr/>
        </p:nvCxnSpPr>
        <p:spPr>
          <a:xfrm flipV="1">
            <a:off x="5842992" y="3777742"/>
            <a:ext cx="233462" cy="3869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Rectangle 4"/>
          <p:cNvSpPr>
            <a:spLocks noChangeArrowheads="1"/>
          </p:cNvSpPr>
          <p:nvPr/>
        </p:nvSpPr>
        <p:spPr bwMode="auto">
          <a:xfrm>
            <a:off x="6073883" y="3646186"/>
            <a:ext cx="819051" cy="23862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완료 결과 통보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97" name="Rectangle 4"/>
          <p:cNvSpPr>
            <a:spLocks noChangeArrowheads="1"/>
          </p:cNvSpPr>
          <p:nvPr/>
        </p:nvSpPr>
        <p:spPr bwMode="auto">
          <a:xfrm>
            <a:off x="4894959" y="4060217"/>
            <a:ext cx="291506" cy="2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NO</a:t>
            </a:r>
          </a:p>
        </p:txBody>
      </p:sp>
      <p:sp>
        <p:nvSpPr>
          <p:cNvPr id="98" name="Rectangle 4"/>
          <p:cNvSpPr>
            <a:spLocks noChangeArrowheads="1"/>
          </p:cNvSpPr>
          <p:nvPr/>
        </p:nvSpPr>
        <p:spPr bwMode="auto">
          <a:xfrm>
            <a:off x="5706273" y="3541700"/>
            <a:ext cx="291506" cy="2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YES</a:t>
            </a:r>
          </a:p>
        </p:txBody>
      </p:sp>
      <p:sp>
        <p:nvSpPr>
          <p:cNvPr id="99" name="Rectangle 4"/>
          <p:cNvSpPr>
            <a:spLocks noChangeArrowheads="1"/>
          </p:cNvSpPr>
          <p:nvPr/>
        </p:nvSpPr>
        <p:spPr bwMode="auto">
          <a:xfrm>
            <a:off x="7268924" y="5418423"/>
            <a:ext cx="1589088" cy="4695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b="1" dirty="0">
                <a:latin typeface="새굴림" panose="02030600000101010101" pitchFamily="18" charset="-127"/>
                <a:ea typeface="새굴림" panose="02030600000101010101" pitchFamily="18" charset="-127"/>
              </a:rPr>
              <a:t>최초발견자 → 최초 소방대</a:t>
            </a:r>
            <a:r>
              <a:rPr lang="en-US" altLang="ko-KR" sz="650" b="1" dirty="0">
                <a:latin typeface="새굴림" panose="02030600000101010101" pitchFamily="18" charset="-127"/>
                <a:ea typeface="새굴림" panose="02030600000101010101" pitchFamily="18" charset="-127"/>
              </a:rPr>
              <a:t>/ ERT</a:t>
            </a:r>
          </a:p>
          <a:p>
            <a:pPr algn="ctr"/>
            <a:r>
              <a:rPr lang="ko-KR" altLang="en-US" sz="650" b="1" dirty="0">
                <a:latin typeface="새굴림" panose="02030600000101010101" pitchFamily="18" charset="-127"/>
                <a:ea typeface="새굴림" panose="02030600000101010101" pitchFamily="18" charset="-127"/>
              </a:rPr>
              <a:t>→ 그 후 전자 담당자</a:t>
            </a:r>
            <a:endParaRPr lang="en-US" altLang="ko-KR" sz="650" b="1" dirty="0">
              <a:latin typeface="새굴림" panose="02030600000101010101" pitchFamily="18" charset="-127"/>
              <a:ea typeface="새굴림" panose="02030600000101010101" pitchFamily="18" charset="-127"/>
            </a:endParaRPr>
          </a:p>
        </p:txBody>
      </p:sp>
      <p:sp>
        <p:nvSpPr>
          <p:cNvPr id="100" name="Rectangle 4"/>
          <p:cNvSpPr>
            <a:spLocks noChangeArrowheads="1"/>
          </p:cNvSpPr>
          <p:nvPr/>
        </p:nvSpPr>
        <p:spPr bwMode="auto">
          <a:xfrm>
            <a:off x="2508755" y="2245416"/>
            <a:ext cx="1229221" cy="233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PROCESS</a:t>
            </a:r>
            <a:r>
              <a:rPr lang="ko-KR" altLang="en-US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동일 </a:t>
            </a:r>
            <a:r>
              <a:rPr lang="en-US" altLang="ko-KR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 </a:t>
            </a:r>
            <a:r>
              <a:rPr lang="ko-KR" altLang="en-US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반복됨</a:t>
            </a:r>
            <a:endParaRPr lang="en-US" altLang="ko-KR" sz="650" dirty="0">
              <a:solidFill>
                <a:srgbClr val="7F7F7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01" name="Rectangle 4"/>
          <p:cNvSpPr>
            <a:spLocks noChangeArrowheads="1"/>
          </p:cNvSpPr>
          <p:nvPr/>
        </p:nvSpPr>
        <p:spPr bwMode="auto">
          <a:xfrm>
            <a:off x="7464329" y="4026982"/>
            <a:ext cx="1213742" cy="144920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/>
          <a:p>
            <a:pPr lvl="0" algn="ctr">
              <a:defRPr/>
            </a:pPr>
            <a:r>
              <a:rPr lang="en-US" altLang="ko-KR" sz="650" b="1" dirty="0">
                <a:latin typeface="+mn-ea"/>
              </a:rPr>
              <a:t>[</a:t>
            </a:r>
            <a:r>
              <a:rPr lang="ko-KR" altLang="en-US" sz="650" b="1" dirty="0">
                <a:latin typeface="+mn-ea"/>
              </a:rPr>
              <a:t>해당사업장 전자담당자</a:t>
            </a:r>
            <a:r>
              <a:rPr lang="en-US" altLang="ko-KR" sz="650" b="1" dirty="0">
                <a:latin typeface="+mn-ea"/>
              </a:rPr>
              <a:t>]</a:t>
            </a:r>
          </a:p>
          <a:p>
            <a:pPr algn="ctr"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 곽병호 님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010-5391-8916</a:t>
            </a:r>
          </a:p>
          <a:p>
            <a:pPr algn="ctr">
              <a:defRPr/>
            </a:pPr>
            <a:endParaRPr lang="en-US" altLang="ko-KR" sz="650" b="1" dirty="0">
              <a:solidFill>
                <a:srgbClr val="0000FF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en-US" altLang="ko-KR" sz="650" b="1" dirty="0">
                <a:latin typeface="맑은 고딕" panose="020B0503020000020004" pitchFamily="50" charset="-127"/>
              </a:rPr>
              <a:t>[</a:t>
            </a:r>
            <a:r>
              <a:rPr lang="ko-KR" altLang="en-US" sz="650" b="1" dirty="0">
                <a:latin typeface="맑은 고딕" panose="020B0503020000020004" pitchFamily="50" charset="-127"/>
              </a:rPr>
              <a:t>시공사</a:t>
            </a:r>
            <a:r>
              <a:rPr lang="en-US" altLang="ko-KR" sz="650" b="1" dirty="0">
                <a:latin typeface="맑은 고딕" panose="020B0503020000020004" pitchFamily="50" charset="-127"/>
              </a:rPr>
              <a:t>(</a:t>
            </a:r>
            <a:r>
              <a:rPr lang="ko-KR" altLang="en-US" sz="650" b="1" dirty="0" err="1">
                <a:latin typeface="맑은 고딕" panose="020B0503020000020004" pitchFamily="50" charset="-127"/>
              </a:rPr>
              <a:t>직발사</a:t>
            </a:r>
            <a:r>
              <a:rPr lang="en-US" altLang="ko-KR" sz="650" b="1" dirty="0">
                <a:latin typeface="맑은 고딕" panose="020B0503020000020004" pitchFamily="50" charset="-127"/>
              </a:rPr>
              <a:t>)</a:t>
            </a:r>
            <a:r>
              <a:rPr lang="ko-KR" altLang="en-US" sz="650" b="1" dirty="0">
                <a:latin typeface="맑은 고딕" panose="020B0503020000020004" pitchFamily="50" charset="-127"/>
              </a:rPr>
              <a:t>담당자</a:t>
            </a:r>
            <a:r>
              <a:rPr lang="en-US" altLang="ko-KR" sz="650" b="1" dirty="0">
                <a:latin typeface="맑은 고딕" panose="020B0503020000020004" pitchFamily="50" charset="-127"/>
              </a:rPr>
              <a:t>]</a:t>
            </a:r>
          </a:p>
          <a:p>
            <a:pPr lvl="0" algn="ctr"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김경환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010-8850-4998</a:t>
            </a:r>
          </a:p>
          <a:p>
            <a:pPr lvl="0" algn="ctr">
              <a:defRPr/>
            </a:pPr>
            <a:r>
              <a:rPr lang="ko-KR" altLang="en-US" sz="650" b="1" dirty="0" err="1">
                <a:solidFill>
                  <a:srgbClr val="0000FF"/>
                </a:solidFill>
                <a:latin typeface="맑은 고딕" panose="020B0503020000020004" pitchFamily="50" charset="-127"/>
              </a:rPr>
              <a:t>손대영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010-9883-8842</a:t>
            </a:r>
          </a:p>
          <a:p>
            <a:pPr lvl="0" algn="ctr">
              <a:defRPr/>
            </a:pPr>
            <a:r>
              <a:rPr lang="ko-KR" altLang="en-US" sz="650" b="1" dirty="0" err="1">
                <a:solidFill>
                  <a:srgbClr val="0000FF"/>
                </a:solidFill>
                <a:latin typeface="맑은 고딕" panose="020B0503020000020004" pitchFamily="50" charset="-127"/>
              </a:rPr>
              <a:t>손대영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010-3952-3912</a:t>
            </a:r>
          </a:p>
          <a:p>
            <a:pPr lvl="0" algn="ctr"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조정호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010-4883-9124</a:t>
            </a:r>
          </a:p>
        </p:txBody>
      </p:sp>
      <p:cxnSp>
        <p:nvCxnSpPr>
          <p:cNvPr id="102" name="직선 연결선 101"/>
          <p:cNvCxnSpPr/>
          <p:nvPr/>
        </p:nvCxnSpPr>
        <p:spPr>
          <a:xfrm flipV="1">
            <a:off x="7029654" y="2362782"/>
            <a:ext cx="421779" cy="0"/>
          </a:xfrm>
          <a:prstGeom prst="line">
            <a:avLst/>
          </a:prstGeom>
          <a:ln w="190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직선 연결선 104"/>
          <p:cNvCxnSpPr/>
          <p:nvPr/>
        </p:nvCxnSpPr>
        <p:spPr>
          <a:xfrm>
            <a:off x="6756207" y="4893456"/>
            <a:ext cx="277317" cy="0"/>
          </a:xfrm>
          <a:prstGeom prst="lin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직선 연결선 105"/>
          <p:cNvCxnSpPr/>
          <p:nvPr/>
        </p:nvCxnSpPr>
        <p:spPr>
          <a:xfrm>
            <a:off x="7286858" y="3263093"/>
            <a:ext cx="184447" cy="0"/>
          </a:xfrm>
          <a:prstGeom prst="line">
            <a:avLst/>
          </a:prstGeom>
          <a:ln w="1905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직선 연결선 106"/>
          <p:cNvCxnSpPr/>
          <p:nvPr/>
        </p:nvCxnSpPr>
        <p:spPr>
          <a:xfrm>
            <a:off x="7210228" y="4893456"/>
            <a:ext cx="68362" cy="0"/>
          </a:xfrm>
          <a:prstGeom prst="lin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직선 연결선 107"/>
          <p:cNvCxnSpPr>
            <a:cxnSpLocks/>
          </p:cNvCxnSpPr>
          <p:nvPr/>
        </p:nvCxnSpPr>
        <p:spPr>
          <a:xfrm flipH="1">
            <a:off x="7272140" y="3264395"/>
            <a:ext cx="11603" cy="1634232"/>
          </a:xfrm>
          <a:prstGeom prst="lin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9" name="그룹 17"/>
          <p:cNvGrpSpPr>
            <a:grpSpLocks/>
          </p:cNvGrpSpPr>
          <p:nvPr/>
        </p:nvGrpSpPr>
        <p:grpSpPr bwMode="auto">
          <a:xfrm>
            <a:off x="7029657" y="4827676"/>
            <a:ext cx="180579" cy="535285"/>
            <a:chOff x="7508444" y="5027934"/>
            <a:chExt cx="223316" cy="659003"/>
          </a:xfrm>
        </p:grpSpPr>
        <p:cxnSp>
          <p:nvCxnSpPr>
            <p:cNvPr id="110" name="직선 연결선 109"/>
            <p:cNvCxnSpPr/>
            <p:nvPr/>
          </p:nvCxnSpPr>
          <p:spPr>
            <a:xfrm>
              <a:off x="7626482" y="5686937"/>
              <a:ext cx="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원호 110"/>
            <p:cNvSpPr/>
            <p:nvPr/>
          </p:nvSpPr>
          <p:spPr>
            <a:xfrm>
              <a:off x="7508444" y="5027934"/>
              <a:ext cx="223316" cy="174676"/>
            </a:xfrm>
            <a:prstGeom prst="arc">
              <a:avLst/>
            </a:pr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  <p:sp>
          <p:nvSpPr>
            <p:cNvPr id="112" name="원호 111"/>
            <p:cNvSpPr/>
            <p:nvPr/>
          </p:nvSpPr>
          <p:spPr>
            <a:xfrm rot="10800000" flipV="1">
              <a:off x="7508444" y="5027934"/>
              <a:ext cx="223316" cy="174676"/>
            </a:xfrm>
            <a:prstGeom prst="arc">
              <a:avLst/>
            </a:pr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</p:grpSp>
      <p:sp>
        <p:nvSpPr>
          <p:cNvPr id="113" name="Rectangle 4"/>
          <p:cNvSpPr>
            <a:spLocks noChangeArrowheads="1"/>
          </p:cNvSpPr>
          <p:nvPr/>
        </p:nvSpPr>
        <p:spPr bwMode="auto">
          <a:xfrm>
            <a:off x="5436692" y="4769630"/>
            <a:ext cx="1447206" cy="238622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b="1" u="sng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품질</a:t>
            </a:r>
            <a:r>
              <a:rPr lang="en-US" altLang="ko-KR" sz="650" b="1" u="sng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b="1" u="sng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설비적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전력 비상조치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114" name="직선 연결선 113"/>
          <p:cNvCxnSpPr/>
          <p:nvPr/>
        </p:nvCxnSpPr>
        <p:spPr>
          <a:xfrm>
            <a:off x="7266981" y="4594212"/>
            <a:ext cx="184447" cy="0"/>
          </a:xfrm>
          <a:prstGeom prst="line">
            <a:avLst/>
          </a:prstGeom>
          <a:ln w="1905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직선 연결선 114"/>
          <p:cNvCxnSpPr/>
          <p:nvPr/>
        </p:nvCxnSpPr>
        <p:spPr>
          <a:xfrm>
            <a:off x="7359859" y="4476837"/>
            <a:ext cx="91579" cy="0"/>
          </a:xfrm>
          <a:prstGeom prst="line">
            <a:avLst/>
          </a:prstGeom>
          <a:ln w="190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6" name="그룹 98"/>
          <p:cNvGrpSpPr>
            <a:grpSpLocks/>
          </p:cNvGrpSpPr>
          <p:nvPr/>
        </p:nvGrpSpPr>
        <p:grpSpPr bwMode="auto">
          <a:xfrm>
            <a:off x="7177990" y="4416224"/>
            <a:ext cx="181868" cy="535286"/>
            <a:chOff x="7508444" y="5027934"/>
            <a:chExt cx="223316" cy="659003"/>
          </a:xfrm>
        </p:grpSpPr>
        <p:cxnSp>
          <p:nvCxnSpPr>
            <p:cNvPr id="117" name="직선 연결선 116"/>
            <p:cNvCxnSpPr/>
            <p:nvPr/>
          </p:nvCxnSpPr>
          <p:spPr>
            <a:xfrm>
              <a:off x="7627229" y="5686937"/>
              <a:ext cx="0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8" name="원호 117"/>
            <p:cNvSpPr/>
            <p:nvPr/>
          </p:nvSpPr>
          <p:spPr>
            <a:xfrm>
              <a:off x="7508444" y="5027934"/>
              <a:ext cx="223316" cy="174675"/>
            </a:xfrm>
            <a:prstGeom prst="arc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  <p:sp>
          <p:nvSpPr>
            <p:cNvPr id="119" name="원호 118"/>
            <p:cNvSpPr/>
            <p:nvPr/>
          </p:nvSpPr>
          <p:spPr>
            <a:xfrm rot="10800000" flipV="1">
              <a:off x="7508444" y="5027934"/>
              <a:ext cx="223316" cy="174675"/>
            </a:xfrm>
            <a:prstGeom prst="arc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</p:grpSp>
      <p:sp>
        <p:nvSpPr>
          <p:cNvPr id="120" name="TextBox 119"/>
          <p:cNvSpPr txBox="1"/>
          <p:nvPr/>
        </p:nvSpPr>
        <p:spPr>
          <a:xfrm>
            <a:off x="7189588" y="2218328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FF0000"/>
                </a:solidFill>
                <a:latin typeface="굴림" charset="-127"/>
                <a:ea typeface="굴림" charset="-127"/>
              </a:rPr>
              <a:t>①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7332762" y="4311748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FF0000"/>
                </a:solidFill>
                <a:latin typeface="굴림" charset="-127"/>
                <a:ea typeface="굴림" charset="-127"/>
              </a:rPr>
              <a:t>②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7283742" y="3103142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0000FF"/>
                </a:solidFill>
                <a:latin typeface="굴림" charset="-127"/>
                <a:ea typeface="굴림" charset="-127"/>
              </a:rPr>
              <a:t>①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7337919" y="4636789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0000FF"/>
                </a:solidFill>
                <a:latin typeface="굴림" charset="-127"/>
                <a:ea typeface="굴림" charset="-127"/>
              </a:rPr>
              <a:t>②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7308052" y="3658430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9BBB59">
                    <a:lumMod val="50000"/>
                  </a:srgbClr>
                </a:solidFill>
                <a:latin typeface="굴림" charset="-127"/>
                <a:ea typeface="굴림" charset="-127"/>
              </a:rPr>
              <a:t>②</a:t>
            </a:r>
          </a:p>
        </p:txBody>
      </p:sp>
      <p:cxnSp>
        <p:nvCxnSpPr>
          <p:cNvPr id="125" name="직선 연결선 124"/>
          <p:cNvCxnSpPr/>
          <p:nvPr/>
        </p:nvCxnSpPr>
        <p:spPr>
          <a:xfrm>
            <a:off x="6751052" y="5362959"/>
            <a:ext cx="372766" cy="0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Rectangle 4"/>
          <p:cNvSpPr>
            <a:spLocks noChangeArrowheads="1"/>
          </p:cNvSpPr>
          <p:nvPr/>
        </p:nvSpPr>
        <p:spPr bwMode="auto">
          <a:xfrm>
            <a:off x="5436692" y="5224958"/>
            <a:ext cx="1447206" cy="2399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>
              <a:defRPr/>
            </a:pPr>
            <a:r>
              <a:rPr lang="ko-KR" altLang="en-US" sz="650" b="1" u="sng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人</a:t>
            </a:r>
            <a:r>
              <a:rPr lang="en-US" altLang="ko-KR" sz="650" b="1" u="sng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b="1" u="sng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환경</a:t>
            </a:r>
            <a:r>
              <a:rPr lang="en-US" altLang="ko-KR" sz="650" b="1" u="sng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b="1" u="sng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방재</a:t>
            </a:r>
            <a:r>
              <a:rPr lang="en-US" altLang="ko-KR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화재</a:t>
            </a:r>
            <a:r>
              <a:rPr lang="en-US" altLang="ko-KR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사고</a:t>
            </a:r>
            <a:r>
              <a:rPr lang="en-US" altLang="ko-KR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</a:t>
            </a:r>
            <a:r>
              <a:rPr lang="ko-KR" altLang="en-US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병원후송</a:t>
            </a:r>
            <a:endParaRPr lang="en-US" altLang="ko-KR" sz="650" dirty="0">
              <a:solidFill>
                <a:srgbClr val="9BBB59">
                  <a:lumMod val="50000"/>
                </a:srgb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127" name="직선 연결선 126"/>
          <p:cNvCxnSpPr>
            <a:cxnSpLocks/>
          </p:cNvCxnSpPr>
          <p:nvPr/>
        </p:nvCxnSpPr>
        <p:spPr>
          <a:xfrm>
            <a:off x="7126388" y="2803921"/>
            <a:ext cx="0" cy="2561624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직선 연결선 127"/>
          <p:cNvCxnSpPr>
            <a:cxnSpLocks/>
          </p:cNvCxnSpPr>
          <p:nvPr/>
        </p:nvCxnSpPr>
        <p:spPr>
          <a:xfrm flipV="1">
            <a:off x="7131985" y="2803921"/>
            <a:ext cx="322461" cy="0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TextBox 128"/>
          <p:cNvSpPr txBox="1"/>
          <p:nvPr/>
        </p:nvSpPr>
        <p:spPr>
          <a:xfrm>
            <a:off x="7183164" y="2644489"/>
            <a:ext cx="109004" cy="131254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9BBB59">
                    <a:lumMod val="50000"/>
                  </a:srgbClr>
                </a:solidFill>
                <a:latin typeface="굴림" charset="-127"/>
                <a:ea typeface="굴림" charset="-127"/>
              </a:rPr>
              <a:t>①</a:t>
            </a:r>
          </a:p>
        </p:txBody>
      </p:sp>
      <p:cxnSp>
        <p:nvCxnSpPr>
          <p:cNvPr id="130" name="직선 연결선 129"/>
          <p:cNvCxnSpPr>
            <a:cxnSpLocks/>
          </p:cNvCxnSpPr>
          <p:nvPr/>
        </p:nvCxnSpPr>
        <p:spPr>
          <a:xfrm flipV="1">
            <a:off x="7321155" y="3612997"/>
            <a:ext cx="121012" cy="2858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직사각형 130"/>
          <p:cNvSpPr/>
          <p:nvPr/>
        </p:nvSpPr>
        <p:spPr>
          <a:xfrm>
            <a:off x="5158966" y="3040802"/>
            <a:ext cx="547307" cy="18118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007" tIns="41503" rIns="83007" bIns="41503" rtlCol="0" anchor="ctr"/>
          <a:lstStyle/>
          <a:p>
            <a:pPr algn="ctr"/>
            <a:r>
              <a:rPr lang="ko-KR" altLang="en-US" sz="650" b="1" dirty="0">
                <a:solidFill>
                  <a:prstClr val="black"/>
                </a:solidFill>
              </a:rPr>
              <a:t>인원통제</a:t>
            </a:r>
            <a:endParaRPr lang="en-US" altLang="ko-KR" sz="650" b="1" dirty="0">
              <a:solidFill>
                <a:prstClr val="black"/>
              </a:solidFill>
            </a:endParaRPr>
          </a:p>
        </p:txBody>
      </p:sp>
      <p:cxnSp>
        <p:nvCxnSpPr>
          <p:cNvPr id="132" name="직선 연결선 131"/>
          <p:cNvCxnSpPr/>
          <p:nvPr/>
        </p:nvCxnSpPr>
        <p:spPr>
          <a:xfrm>
            <a:off x="928688" y="5924865"/>
            <a:ext cx="8048625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TextBox 133"/>
          <p:cNvSpPr txBox="1"/>
          <p:nvPr/>
        </p:nvSpPr>
        <p:spPr>
          <a:xfrm>
            <a:off x="7337919" y="4874398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9BBB59">
                    <a:lumMod val="50000"/>
                  </a:srgbClr>
                </a:solidFill>
                <a:latin typeface="굴림" charset="-127"/>
                <a:ea typeface="굴림" charset="-127"/>
              </a:rPr>
              <a:t>③</a:t>
            </a:r>
          </a:p>
        </p:txBody>
      </p:sp>
      <p:cxnSp>
        <p:nvCxnSpPr>
          <p:cNvPr id="135" name="직선 연결선 134"/>
          <p:cNvCxnSpPr/>
          <p:nvPr/>
        </p:nvCxnSpPr>
        <p:spPr>
          <a:xfrm flipV="1">
            <a:off x="7132843" y="5052108"/>
            <a:ext cx="322461" cy="0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Text Box 99"/>
          <p:cNvSpPr txBox="1">
            <a:spLocks noChangeArrowheads="1"/>
          </p:cNvSpPr>
          <p:nvPr/>
        </p:nvSpPr>
        <p:spPr bwMode="auto">
          <a:xfrm>
            <a:off x="937716" y="674131"/>
            <a:ext cx="7168205" cy="392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71475" indent="-371475" defTabSz="619125"/>
            <a:r>
              <a:rPr kumimoji="1" lang="ko-KR" altLang="en-US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□ </a:t>
            </a:r>
            <a:r>
              <a:rPr lang="en-US" altLang="ko-KR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DRI Check Sheet (</a:t>
            </a:r>
            <a:r>
              <a:rPr lang="ko-KR" altLang="en-US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비상대응 </a:t>
            </a:r>
            <a:r>
              <a:rPr lang="en-US" altLang="ko-KR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Process – </a:t>
            </a:r>
            <a:r>
              <a:rPr lang="ko-KR" altLang="en-US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인적</a:t>
            </a:r>
            <a:r>
              <a:rPr lang="en-US" altLang="ko-KR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/</a:t>
            </a:r>
            <a:r>
              <a:rPr lang="ko-KR" altLang="en-US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환경</a:t>
            </a:r>
            <a:r>
              <a:rPr lang="en-US" altLang="ko-KR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endParaRPr lang="ko-KR" altLang="en-US" sz="1625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104" name="Text Box 99"/>
          <p:cNvSpPr txBox="1">
            <a:spLocks noChangeArrowheads="1"/>
          </p:cNvSpPr>
          <p:nvPr/>
        </p:nvSpPr>
        <p:spPr bwMode="auto">
          <a:xfrm>
            <a:off x="1294929" y="965259"/>
            <a:ext cx="1726755" cy="217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71475" indent="-371475" defTabSz="619125"/>
            <a:r>
              <a:rPr lang="en-US" altLang="ko-KR" sz="813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813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E1C77570-930E-41BD-A77D-5FC323FED7A7}"/>
              </a:ext>
            </a:extLst>
          </p:cNvPr>
          <p:cNvSpPr txBox="1"/>
          <p:nvPr/>
        </p:nvSpPr>
        <p:spPr>
          <a:xfrm>
            <a:off x="5207098" y="4175025"/>
            <a:ext cx="1885757" cy="192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650" b="1" u="sng" dirty="0">
                <a:solidFill>
                  <a:srgbClr val="FF0000"/>
                </a:solidFill>
              </a:rPr>
              <a:t>☆ 모든 사고 발생시 전자 소방대에 즉시 신고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7DF5F9A1-FB15-4CDC-9F1B-F9AB59B24457}"/>
              </a:ext>
            </a:extLst>
          </p:cNvPr>
          <p:cNvSpPr txBox="1"/>
          <p:nvPr/>
        </p:nvSpPr>
        <p:spPr>
          <a:xfrm>
            <a:off x="5004464" y="4574770"/>
            <a:ext cx="2300565" cy="192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650" b="1" u="sng" dirty="0">
                <a:solidFill>
                  <a:srgbClr val="3333FF"/>
                </a:solidFill>
              </a:rPr>
              <a:t>☆</a:t>
            </a:r>
            <a:r>
              <a:rPr lang="en-US" altLang="ko-KR" sz="650" b="1" u="sng" dirty="0">
                <a:solidFill>
                  <a:srgbClr val="3333FF"/>
                </a:solidFill>
              </a:rPr>
              <a:t> Leak </a:t>
            </a:r>
            <a:r>
              <a:rPr lang="ko-KR" altLang="en-US" sz="650" b="1" u="sng" dirty="0">
                <a:solidFill>
                  <a:srgbClr val="3333FF"/>
                </a:solidFill>
              </a:rPr>
              <a:t>발생시 임의 판단</a:t>
            </a:r>
            <a:r>
              <a:rPr lang="en-US" altLang="ko-KR" sz="650" b="1" u="sng" dirty="0">
                <a:solidFill>
                  <a:srgbClr val="3333FF"/>
                </a:solidFill>
              </a:rPr>
              <a:t>/</a:t>
            </a:r>
            <a:r>
              <a:rPr lang="ko-KR" altLang="en-US" sz="650" b="1" u="sng" dirty="0">
                <a:solidFill>
                  <a:srgbClr val="3333FF"/>
                </a:solidFill>
              </a:rPr>
              <a:t>조치</a:t>
            </a:r>
            <a:r>
              <a:rPr lang="en-US" altLang="ko-KR" sz="650" b="1" u="sng" dirty="0">
                <a:solidFill>
                  <a:srgbClr val="3333FF"/>
                </a:solidFill>
              </a:rPr>
              <a:t> </a:t>
            </a:r>
            <a:r>
              <a:rPr lang="ko-KR" altLang="en-US" sz="650" b="1" u="sng" dirty="0">
                <a:solidFill>
                  <a:srgbClr val="3333FF"/>
                </a:solidFill>
              </a:rPr>
              <a:t>절대 금지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7CB0B8EC-74D9-4DDE-BE2A-2414D3D9DE83}"/>
              </a:ext>
            </a:extLst>
          </p:cNvPr>
          <p:cNvSpPr txBox="1"/>
          <p:nvPr/>
        </p:nvSpPr>
        <p:spPr>
          <a:xfrm>
            <a:off x="4977166" y="5462492"/>
            <a:ext cx="2300565" cy="192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650" b="1" u="sng" dirty="0">
                <a:solidFill>
                  <a:srgbClr val="3333FF"/>
                </a:solidFill>
              </a:rPr>
              <a:t>☆</a:t>
            </a:r>
            <a:r>
              <a:rPr lang="en-US" altLang="ko-KR" sz="650" b="1" u="sng" dirty="0">
                <a:solidFill>
                  <a:srgbClr val="3333FF"/>
                </a:solidFill>
              </a:rPr>
              <a:t> </a:t>
            </a:r>
            <a:r>
              <a:rPr lang="ko-KR" altLang="en-US" sz="650" b="1" u="sng" dirty="0">
                <a:solidFill>
                  <a:srgbClr val="3333FF"/>
                </a:solidFill>
              </a:rPr>
              <a:t>인적사고 발생시 소방대 즉시 보고</a:t>
            </a:r>
          </a:p>
        </p:txBody>
      </p:sp>
      <p:grpSp>
        <p:nvGrpSpPr>
          <p:cNvPr id="139" name="그룹 17">
            <a:extLst>
              <a:ext uri="{FF2B5EF4-FFF2-40B4-BE49-F238E27FC236}">
                <a16:creationId xmlns:a16="http://schemas.microsoft.com/office/drawing/2014/main" id="{96755DD4-1C53-43E9-B6FD-A215A5BD8C62}"/>
              </a:ext>
            </a:extLst>
          </p:cNvPr>
          <p:cNvGrpSpPr>
            <a:grpSpLocks/>
          </p:cNvGrpSpPr>
          <p:nvPr/>
        </p:nvGrpSpPr>
        <p:grpSpPr bwMode="auto">
          <a:xfrm>
            <a:off x="7152184" y="3542056"/>
            <a:ext cx="180579" cy="535285"/>
            <a:chOff x="7508444" y="5027934"/>
            <a:chExt cx="223316" cy="659003"/>
          </a:xfrm>
        </p:grpSpPr>
        <p:cxnSp>
          <p:nvCxnSpPr>
            <p:cNvPr id="140" name="직선 연결선 139">
              <a:extLst>
                <a:ext uri="{FF2B5EF4-FFF2-40B4-BE49-F238E27FC236}">
                  <a16:creationId xmlns:a16="http://schemas.microsoft.com/office/drawing/2014/main" id="{DF8ECE6F-7317-416F-A3D9-AA7C4D6B8E26}"/>
                </a:ext>
              </a:extLst>
            </p:cNvPr>
            <p:cNvCxnSpPr/>
            <p:nvPr/>
          </p:nvCxnSpPr>
          <p:spPr>
            <a:xfrm>
              <a:off x="7626482" y="5686937"/>
              <a:ext cx="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1" name="원호 140">
              <a:extLst>
                <a:ext uri="{FF2B5EF4-FFF2-40B4-BE49-F238E27FC236}">
                  <a16:creationId xmlns:a16="http://schemas.microsoft.com/office/drawing/2014/main" id="{5E4CA396-2609-4390-A934-8B6C9D2EAD4D}"/>
                </a:ext>
              </a:extLst>
            </p:cNvPr>
            <p:cNvSpPr/>
            <p:nvPr/>
          </p:nvSpPr>
          <p:spPr>
            <a:xfrm>
              <a:off x="7508444" y="5027934"/>
              <a:ext cx="223316" cy="174676"/>
            </a:xfrm>
            <a:prstGeom prst="arc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  <p:sp>
          <p:nvSpPr>
            <p:cNvPr id="142" name="원호 141">
              <a:extLst>
                <a:ext uri="{FF2B5EF4-FFF2-40B4-BE49-F238E27FC236}">
                  <a16:creationId xmlns:a16="http://schemas.microsoft.com/office/drawing/2014/main" id="{92592025-1979-487A-A6A6-A5F0737D168E}"/>
                </a:ext>
              </a:extLst>
            </p:cNvPr>
            <p:cNvSpPr/>
            <p:nvPr/>
          </p:nvSpPr>
          <p:spPr>
            <a:xfrm rot="10800000" flipV="1">
              <a:off x="7508444" y="5027934"/>
              <a:ext cx="223316" cy="174676"/>
            </a:xfrm>
            <a:prstGeom prst="arc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</p:grpSp>
      <p:cxnSp>
        <p:nvCxnSpPr>
          <p:cNvPr id="143" name="직선 연결선 142">
            <a:extLst>
              <a:ext uri="{FF2B5EF4-FFF2-40B4-BE49-F238E27FC236}">
                <a16:creationId xmlns:a16="http://schemas.microsoft.com/office/drawing/2014/main" id="{0112C32D-A776-4A25-8964-50F0593D1115}"/>
              </a:ext>
            </a:extLst>
          </p:cNvPr>
          <p:cNvCxnSpPr>
            <a:cxnSpLocks/>
            <a:stCxn id="142" idx="2"/>
          </p:cNvCxnSpPr>
          <p:nvPr/>
        </p:nvCxnSpPr>
        <p:spPr>
          <a:xfrm flipH="1" flipV="1">
            <a:off x="7126185" y="3610473"/>
            <a:ext cx="25998" cy="2525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모서리가 둥근 직사각형 21">
            <a:extLst>
              <a:ext uri="{FF2B5EF4-FFF2-40B4-BE49-F238E27FC236}">
                <a16:creationId xmlns:a16="http://schemas.microsoft.com/office/drawing/2014/main" id="{4FB23167-63FC-4801-87CE-4917D693083D}"/>
              </a:ext>
            </a:extLst>
          </p:cNvPr>
          <p:cNvSpPr/>
          <p:nvPr/>
        </p:nvSpPr>
        <p:spPr>
          <a:xfrm>
            <a:off x="8772861" y="2311198"/>
            <a:ext cx="1047365" cy="2913757"/>
          </a:xfrm>
          <a:prstGeom prst="roundRect">
            <a:avLst/>
          </a:prstGeom>
          <a:solidFill>
            <a:schemeClr val="tx1"/>
          </a:solidFill>
          <a:ln w="190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14626" tIns="14626" rIns="14626" bIns="8775" rtlCol="0" anchor="ctr" anchorCtr="1">
            <a:noAutofit/>
          </a:bodyPr>
          <a:lstStyle/>
          <a:p>
            <a:pPr algn="ctr"/>
            <a:r>
              <a:rPr lang="en-US" altLang="ko-KR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* </a:t>
            </a:r>
            <a:r>
              <a:rPr lang="ko-KR" altLang="en-US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순서준수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ko-KR" altLang="en-US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해당 사업장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ko-KR" altLang="en-US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소방대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en-US" altLang="ko-KR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ERT</a:t>
            </a:r>
          </a:p>
          <a:p>
            <a:pPr algn="ctr"/>
            <a:r>
              <a:rPr lang="en-US" altLang="ko-KR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CCR</a:t>
            </a:r>
          </a:p>
          <a:p>
            <a:pPr algn="ctr"/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ko-KR" altLang="en-US" sz="1138" b="1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전자담당자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ko-KR" altLang="en-US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시공사담당자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ko-KR" altLang="en-US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연락처표기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2908929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표 82"/>
          <p:cNvGraphicFramePr>
            <a:graphicFrameLocks noGrp="1"/>
          </p:cNvGraphicFramePr>
          <p:nvPr/>
        </p:nvGraphicFramePr>
        <p:xfrm>
          <a:off x="344488" y="3194399"/>
          <a:ext cx="9082544" cy="30966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300">
                  <a:extLst>
                    <a:ext uri="{9D8B030D-6E8A-4147-A177-3AD203B41FA5}">
                      <a16:colId xmlns:a16="http://schemas.microsoft.com/office/drawing/2014/main" val="3156283966"/>
                    </a:ext>
                  </a:extLst>
                </a:gridCol>
                <a:gridCol w="1445874">
                  <a:extLst>
                    <a:ext uri="{9D8B030D-6E8A-4147-A177-3AD203B41FA5}">
                      <a16:colId xmlns:a16="http://schemas.microsoft.com/office/drawing/2014/main" val="3390194627"/>
                    </a:ext>
                  </a:extLst>
                </a:gridCol>
                <a:gridCol w="1445874">
                  <a:extLst>
                    <a:ext uri="{9D8B030D-6E8A-4147-A177-3AD203B41FA5}">
                      <a16:colId xmlns:a16="http://schemas.microsoft.com/office/drawing/2014/main" val="1460466249"/>
                    </a:ext>
                  </a:extLst>
                </a:gridCol>
                <a:gridCol w="1445874">
                  <a:extLst>
                    <a:ext uri="{9D8B030D-6E8A-4147-A177-3AD203B41FA5}">
                      <a16:colId xmlns:a16="http://schemas.microsoft.com/office/drawing/2014/main" val="1505141329"/>
                    </a:ext>
                  </a:extLst>
                </a:gridCol>
                <a:gridCol w="1445874">
                  <a:extLst>
                    <a:ext uri="{9D8B030D-6E8A-4147-A177-3AD203B41FA5}">
                      <a16:colId xmlns:a16="http://schemas.microsoft.com/office/drawing/2014/main" val="1101255027"/>
                    </a:ext>
                  </a:extLst>
                </a:gridCol>
                <a:gridCol w="1445874">
                  <a:extLst>
                    <a:ext uri="{9D8B030D-6E8A-4147-A177-3AD203B41FA5}">
                      <a16:colId xmlns:a16="http://schemas.microsoft.com/office/drawing/2014/main" val="1844348953"/>
                    </a:ext>
                  </a:extLst>
                </a:gridCol>
                <a:gridCol w="1445874">
                  <a:extLst>
                    <a:ext uri="{9D8B030D-6E8A-4147-A177-3AD203B41FA5}">
                      <a16:colId xmlns:a16="http://schemas.microsoft.com/office/drawing/2014/main" val="1029882938"/>
                    </a:ext>
                  </a:extLst>
                </a:gridCol>
              </a:tblGrid>
              <a:tr h="16530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700" dirty="0">
                          <a:solidFill>
                            <a:schemeClr val="tx1"/>
                          </a:solidFill>
                        </a:rPr>
                        <a:t>비고</a:t>
                      </a:r>
                    </a:p>
                  </a:txBody>
                  <a:tcPr marL="74295" marR="74295" marT="37148" marB="37148" anchor="ctr"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700" baseline="0" dirty="0">
                          <a:solidFill>
                            <a:schemeClr val="tx1"/>
                          </a:solidFill>
                        </a:rPr>
                        <a:t>① </a:t>
                      </a:r>
                      <a:r>
                        <a:rPr lang="ko-KR" altLang="en-US" sz="700" dirty="0">
                          <a:solidFill>
                            <a:schemeClr val="tx1"/>
                          </a:solidFill>
                        </a:rPr>
                        <a:t>전면</a:t>
                      </a:r>
                    </a:p>
                  </a:txBody>
                  <a:tcPr marL="74295" marR="74295" marT="37148" marB="3714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296" rtl="0" eaLnBrk="1" latinLnBrk="1" hangingPunct="1"/>
                      <a:r>
                        <a:rPr lang="ko-KR" altLang="en-US" sz="7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② 우측</a:t>
                      </a:r>
                    </a:p>
                  </a:txBody>
                  <a:tcPr marL="74295" marR="74295" marT="37148" marB="3714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296" rtl="0" eaLnBrk="1" latinLnBrk="1" hangingPunct="1"/>
                      <a:r>
                        <a:rPr lang="ko-KR" altLang="en-US" sz="7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③ 후면</a:t>
                      </a:r>
                    </a:p>
                  </a:txBody>
                  <a:tcPr marL="74295" marR="74295" marT="37148" marB="3714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296" rtl="0" eaLnBrk="1" latinLnBrk="1" hangingPunct="1"/>
                      <a:r>
                        <a:rPr lang="ko-KR" altLang="en-US" sz="7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④ 좌측</a:t>
                      </a:r>
                    </a:p>
                  </a:txBody>
                  <a:tcPr marL="74295" marR="74295" marT="37148" marB="3714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296" rtl="0" eaLnBrk="1" latinLnBrk="1" hangingPunct="1"/>
                      <a:r>
                        <a:rPr lang="ko-KR" altLang="en-US" sz="7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ⓢ 상부</a:t>
                      </a:r>
                    </a:p>
                  </a:txBody>
                  <a:tcPr marL="74295" marR="74295" marT="37148" marB="3714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296" rtl="0" eaLnBrk="1" latinLnBrk="1" hangingPunct="1"/>
                      <a:r>
                        <a:rPr lang="ko-KR" altLang="en-US" sz="7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⑥ 하부</a:t>
                      </a:r>
                    </a:p>
                  </a:txBody>
                  <a:tcPr marL="74295" marR="74295" marT="37148" marB="3714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840109"/>
                  </a:ext>
                </a:extLst>
              </a:tr>
              <a:tr h="122817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700" dirty="0">
                          <a:solidFill>
                            <a:schemeClr val="tx1"/>
                          </a:solidFill>
                        </a:rPr>
                        <a:t>현장</a:t>
                      </a:r>
                      <a:endParaRPr lang="en-US" altLang="ko-KR" sz="7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700" dirty="0">
                          <a:solidFill>
                            <a:schemeClr val="tx1"/>
                          </a:solidFill>
                        </a:rPr>
                        <a:t>사진</a:t>
                      </a:r>
                    </a:p>
                  </a:txBody>
                  <a:tcPr marL="74295" marR="74295" marT="37148" marB="37148" anchor="ctr"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700" dirty="0">
                        <a:solidFill>
                          <a:schemeClr val="tx1"/>
                        </a:solidFill>
                      </a:endParaRPr>
                    </a:p>
                  </a:txBody>
                  <a:tcPr marL="74295" marR="74295" marT="37148" marB="37148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dirty="0">
                        <a:solidFill>
                          <a:schemeClr val="tx1"/>
                        </a:solidFill>
                      </a:endParaRPr>
                    </a:p>
                  </a:txBody>
                  <a:tcPr marL="74295" marR="74295" marT="37148" marB="37148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dirty="0">
                        <a:solidFill>
                          <a:schemeClr val="tx1"/>
                        </a:solidFill>
                      </a:endParaRPr>
                    </a:p>
                  </a:txBody>
                  <a:tcPr marL="74295" marR="74295" marT="37148" marB="37148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dirty="0">
                        <a:solidFill>
                          <a:schemeClr val="tx1"/>
                        </a:solidFill>
                      </a:endParaRPr>
                    </a:p>
                  </a:txBody>
                  <a:tcPr marL="74295" marR="74295" marT="37148" marB="37148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dirty="0">
                        <a:solidFill>
                          <a:schemeClr val="tx1"/>
                        </a:solidFill>
                      </a:endParaRPr>
                    </a:p>
                  </a:txBody>
                  <a:tcPr marL="74295" marR="74295" marT="37148" marB="37148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dirty="0">
                        <a:solidFill>
                          <a:schemeClr val="tx1"/>
                        </a:solidFill>
                      </a:endParaRPr>
                    </a:p>
                  </a:txBody>
                  <a:tcPr marL="74295" marR="74295" marT="37148" marB="37148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6762381"/>
                  </a:ext>
                </a:extLst>
              </a:tr>
              <a:tr h="553640">
                <a:tc>
                  <a:txBody>
                    <a:bodyPr/>
                    <a:lstStyle/>
                    <a:p>
                      <a:pPr marL="0" marR="0" indent="0" algn="ctr" defTabSz="91429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dirty="0">
                          <a:solidFill>
                            <a:schemeClr val="tx1"/>
                          </a:solidFill>
                        </a:rPr>
                        <a:t>위험</a:t>
                      </a:r>
                      <a:endParaRPr lang="en-US" altLang="ko-KR" sz="7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29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dirty="0">
                          <a:solidFill>
                            <a:schemeClr val="tx1"/>
                          </a:solidFill>
                        </a:rPr>
                        <a:t>분석</a:t>
                      </a:r>
                    </a:p>
                  </a:txBody>
                  <a:tcPr marL="74295" marR="74295" marT="37148" marB="37148" anchor="ctr"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700" dirty="0"/>
                        <a:t>① 바닥 간섭물로 인한 전도주의</a:t>
                      </a:r>
                      <a:endParaRPr lang="en-US" altLang="ko-KR" sz="700" baseline="0" dirty="0"/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700" dirty="0"/>
                        <a:t>① 기술인 충돌 위험</a:t>
                      </a:r>
                      <a:endParaRPr lang="en-US" altLang="ko-KR" sz="700" baseline="0" dirty="0"/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700" dirty="0"/>
                        <a:t>① 바닥 간섭물로 인한 전도주의</a:t>
                      </a:r>
                      <a:endParaRPr lang="en-US" altLang="ko-KR" sz="700" baseline="0" dirty="0"/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700" dirty="0"/>
                        <a:t>① 기술인 충돌 위험</a:t>
                      </a:r>
                      <a:endParaRPr lang="en-US" altLang="ko-KR" sz="700" baseline="0" dirty="0"/>
                    </a:p>
                  </a:txBody>
                  <a:tcPr marL="74295" marR="74295" marT="37148" marB="3714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700" dirty="0"/>
                        <a:t>① 사다리 사용으로 인한 추락 위험</a:t>
                      </a:r>
                      <a:endParaRPr lang="en-US" altLang="ko-KR" sz="700" baseline="0" dirty="0"/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dirty="0"/>
                        <a:t>① 상부 작업 시 낙하로 인한 사고 위험</a:t>
                      </a:r>
                      <a:endParaRPr lang="en-US" altLang="ko-KR" sz="700" dirty="0">
                        <a:solidFill>
                          <a:schemeClr val="tx1"/>
                        </a:solidFill>
                      </a:endParaRPr>
                    </a:p>
                  </a:txBody>
                  <a:tcPr marL="74295" marR="74295" marT="37148" marB="3714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0822403"/>
                  </a:ext>
                </a:extLst>
              </a:tr>
              <a:tr h="1133828">
                <a:tc>
                  <a:txBody>
                    <a:bodyPr/>
                    <a:lstStyle/>
                    <a:p>
                      <a:pPr marL="0" marR="0" indent="0" algn="ctr" defTabSz="91429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대책</a:t>
                      </a:r>
                    </a:p>
                  </a:txBody>
                  <a:tcPr marL="74295" marR="74295" marT="37148" marB="37148" anchor="ctr"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700" dirty="0"/>
                        <a:t>① 사전 위험요소 파악하여 근로자 전파</a:t>
                      </a:r>
                      <a:endParaRPr lang="en-US" altLang="ko-KR" sz="700" dirty="0"/>
                    </a:p>
                    <a:p>
                      <a:r>
                        <a:rPr lang="ko-KR" altLang="en-US" sz="700" dirty="0"/>
                        <a:t>② </a:t>
                      </a:r>
                      <a:r>
                        <a:rPr lang="ko-KR" altLang="en-US" sz="700" dirty="0" err="1"/>
                        <a:t>아웃트리거</a:t>
                      </a:r>
                      <a:r>
                        <a:rPr lang="ko-KR" altLang="en-US" sz="700" dirty="0"/>
                        <a:t> 전개 및 하부 지지 인원 배치 실시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700" dirty="0"/>
                        <a:t>① 구획설정 및 </a:t>
                      </a:r>
                      <a:r>
                        <a:rPr lang="ko-KR" altLang="en-US" sz="700" dirty="0" err="1"/>
                        <a:t>주변통제하여</a:t>
                      </a:r>
                      <a:r>
                        <a:rPr lang="ko-KR" altLang="en-US" sz="700" dirty="0"/>
                        <a:t> 관계근로자 외 출입금지 조치</a:t>
                      </a:r>
                      <a:endParaRPr lang="en-US" altLang="ko-KR" sz="700" baseline="0" dirty="0"/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700" dirty="0"/>
                        <a:t>① 사전 위험요소 파악하여 근로자 전파</a:t>
                      </a:r>
                      <a:endParaRPr lang="en-US" altLang="ko-KR" sz="700" dirty="0"/>
                    </a:p>
                    <a:p>
                      <a:r>
                        <a:rPr lang="ko-KR" altLang="en-US" sz="700" dirty="0"/>
                        <a:t>② </a:t>
                      </a:r>
                      <a:r>
                        <a:rPr lang="ko-KR" altLang="en-US" sz="700" dirty="0" err="1"/>
                        <a:t>아웃트리거</a:t>
                      </a:r>
                      <a:r>
                        <a:rPr lang="ko-KR" altLang="en-US" sz="700" dirty="0"/>
                        <a:t> 전개 및 하부 지지 인원 배치 실시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700" dirty="0"/>
                        <a:t>① 구획설정 및 </a:t>
                      </a:r>
                      <a:r>
                        <a:rPr lang="ko-KR" altLang="en-US" sz="700" dirty="0" err="1"/>
                        <a:t>주변통제하여</a:t>
                      </a:r>
                      <a:r>
                        <a:rPr lang="ko-KR" altLang="en-US" sz="700" dirty="0"/>
                        <a:t> </a:t>
                      </a:r>
                      <a:endParaRPr lang="en-US" altLang="ko-KR" sz="700" dirty="0"/>
                    </a:p>
                    <a:p>
                      <a:r>
                        <a:rPr lang="ko-KR" altLang="en-US" sz="700" dirty="0"/>
                        <a:t>관계근로자 외 출입금지 조치</a:t>
                      </a:r>
                      <a:endParaRPr lang="en-US" altLang="ko-KR" sz="700" baseline="0" dirty="0"/>
                    </a:p>
                  </a:txBody>
                  <a:tcPr marL="74295" marR="74295" marT="37148" marB="3714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700" dirty="0"/>
                        <a:t>① </a:t>
                      </a:r>
                      <a:r>
                        <a:rPr lang="ko-KR" altLang="en-US" sz="700" dirty="0" err="1"/>
                        <a:t>아웃트리거</a:t>
                      </a:r>
                      <a:r>
                        <a:rPr lang="ko-KR" altLang="en-US" sz="700" dirty="0"/>
                        <a:t> </a:t>
                      </a:r>
                      <a:r>
                        <a:rPr lang="en-US" altLang="ko-KR" sz="700" dirty="0"/>
                        <a:t>4</a:t>
                      </a:r>
                      <a:r>
                        <a:rPr lang="ko-KR" altLang="en-US" sz="700" dirty="0"/>
                        <a:t>면 전개</a:t>
                      </a:r>
                      <a:endParaRPr lang="en-US" altLang="ko-KR" sz="700" dirty="0"/>
                    </a:p>
                    <a:p>
                      <a:r>
                        <a:rPr lang="ko-KR" altLang="en-US" sz="700" baseline="0" dirty="0"/>
                        <a:t>② </a:t>
                      </a:r>
                      <a:r>
                        <a:rPr lang="en-US" altLang="ko-KR" sz="700" baseline="0" dirty="0"/>
                        <a:t>2</a:t>
                      </a:r>
                      <a:r>
                        <a:rPr lang="ko-KR" altLang="en-US" sz="700" baseline="0" dirty="0"/>
                        <a:t>인 </a:t>
                      </a:r>
                      <a:r>
                        <a:rPr lang="en-US" altLang="ko-KR" sz="700" baseline="0" dirty="0"/>
                        <a:t>1</a:t>
                      </a:r>
                      <a:r>
                        <a:rPr lang="ko-KR" altLang="en-US" sz="700" baseline="0" dirty="0"/>
                        <a:t>조 작업 및 </a:t>
                      </a:r>
                      <a:r>
                        <a:rPr lang="en-US" altLang="ko-KR" sz="700" baseline="0" dirty="0"/>
                        <a:t>1</a:t>
                      </a:r>
                      <a:r>
                        <a:rPr lang="ko-KR" altLang="en-US" sz="700" baseline="0" dirty="0"/>
                        <a:t>인 하부 사다리 잡고 작업</a:t>
                      </a:r>
                      <a:endParaRPr lang="en-US" altLang="ko-KR" sz="700" baseline="0" dirty="0"/>
                    </a:p>
                    <a:p>
                      <a:r>
                        <a:rPr lang="ko-KR" altLang="en-US" sz="700" baseline="0" dirty="0"/>
                        <a:t>③사다리 </a:t>
                      </a:r>
                      <a:r>
                        <a:rPr lang="en-US" altLang="ko-KR" sz="700" baseline="0" dirty="0"/>
                        <a:t>2m </a:t>
                      </a:r>
                      <a:r>
                        <a:rPr lang="ko-KR" altLang="en-US" sz="700" baseline="0" dirty="0"/>
                        <a:t>이하 전개 실시</a:t>
                      </a:r>
                      <a:endParaRPr lang="en-US" altLang="ko-KR" sz="700" baseline="0" dirty="0"/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dirty="0"/>
                        <a:t>① 수공구 및 전동공구 </a:t>
                      </a:r>
                      <a:r>
                        <a:rPr lang="ko-KR" altLang="en-US" sz="700" dirty="0" err="1"/>
                        <a:t>이탈방지끈</a:t>
                      </a:r>
                      <a:r>
                        <a:rPr lang="ko-KR" altLang="en-US" sz="700" dirty="0"/>
                        <a:t> 체결 실시</a:t>
                      </a:r>
                      <a:endParaRPr lang="en-US" altLang="ko-KR" sz="7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dirty="0">
                          <a:solidFill>
                            <a:schemeClr val="tx1"/>
                          </a:solidFill>
                        </a:rPr>
                        <a:t>② </a:t>
                      </a:r>
                      <a:r>
                        <a:rPr lang="ko-KR" altLang="en-US" sz="700" dirty="0" err="1">
                          <a:solidFill>
                            <a:schemeClr val="tx1"/>
                          </a:solidFill>
                        </a:rPr>
                        <a:t>발끝막이판</a:t>
                      </a:r>
                      <a:r>
                        <a:rPr lang="ko-KR" altLang="en-US" sz="700" dirty="0">
                          <a:solidFill>
                            <a:schemeClr val="tx1"/>
                          </a:solidFill>
                        </a:rPr>
                        <a:t> 설치상태 점검</a:t>
                      </a:r>
                      <a:endParaRPr lang="en-US" altLang="ko-KR" sz="7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dirty="0">
                          <a:solidFill>
                            <a:schemeClr val="tx1"/>
                          </a:solidFill>
                        </a:rPr>
                        <a:t>③ 구획설정 및 주변통제 실시</a:t>
                      </a:r>
                      <a:endParaRPr lang="en-US" altLang="ko-KR" sz="700" dirty="0">
                        <a:solidFill>
                          <a:schemeClr val="tx1"/>
                        </a:solidFill>
                      </a:endParaRPr>
                    </a:p>
                  </a:txBody>
                  <a:tcPr marL="74295" marR="74295" marT="37148" marB="3714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0111346"/>
                  </a:ext>
                </a:extLst>
              </a:tr>
            </a:tbl>
          </a:graphicData>
        </a:graphic>
      </p:graphicFrame>
      <p:sp>
        <p:nvSpPr>
          <p:cNvPr id="117" name="TextBox 116"/>
          <p:cNvSpPr txBox="1"/>
          <p:nvPr/>
        </p:nvSpPr>
        <p:spPr>
          <a:xfrm>
            <a:off x="241503" y="2978375"/>
            <a:ext cx="4586946" cy="275138"/>
          </a:xfrm>
          <a:prstGeom prst="rect">
            <a:avLst/>
          </a:prstGeom>
          <a:noFill/>
        </p:spPr>
        <p:txBody>
          <a:bodyPr wrap="square" lIns="99058" tIns="49529" rIns="99058" bIns="49529" rtlCol="0">
            <a:spAutoFit/>
          </a:bodyPr>
          <a:lstStyle/>
          <a:p>
            <a:pPr defTabSz="603602"/>
            <a:r>
              <a:rPr lang="ko-KR" altLang="en-US" sz="1138" b="1" dirty="0"/>
              <a:t>□ </a:t>
            </a:r>
            <a:r>
              <a:rPr lang="en-US" altLang="ko-KR" sz="1138" b="1" dirty="0">
                <a:solidFill>
                  <a:prstClr val="black"/>
                </a:solidFill>
              </a:rPr>
              <a:t>6</a:t>
            </a:r>
            <a:r>
              <a:rPr lang="ko-KR" altLang="en-US" sz="1138" b="1" dirty="0">
                <a:solidFill>
                  <a:prstClr val="black"/>
                </a:solidFill>
              </a:rPr>
              <a:t>면 위험분석</a:t>
            </a:r>
            <a:endParaRPr lang="en-US" altLang="ko-KR" sz="650" dirty="0">
              <a:solidFill>
                <a:prstClr val="black"/>
              </a:solidFill>
            </a:endParaRPr>
          </a:p>
        </p:txBody>
      </p:sp>
      <p:sp>
        <p:nvSpPr>
          <p:cNvPr id="166" name="Text Box 99"/>
          <p:cNvSpPr txBox="1">
            <a:spLocks noChangeArrowheads="1"/>
          </p:cNvSpPr>
          <p:nvPr/>
        </p:nvSpPr>
        <p:spPr bwMode="auto">
          <a:xfrm>
            <a:off x="11112" y="38384"/>
            <a:ext cx="882240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defTabSz="762000"/>
            <a:endParaRPr lang="ko-KR" altLang="en-US" sz="2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55" name="Text Box 99"/>
          <p:cNvSpPr txBox="1">
            <a:spLocks noChangeArrowheads="1"/>
          </p:cNvSpPr>
          <p:nvPr/>
        </p:nvSpPr>
        <p:spPr bwMode="auto">
          <a:xfrm>
            <a:off x="11112" y="56818"/>
            <a:ext cx="882240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defTabSz="762000"/>
            <a:r>
              <a:rPr kumimoji="1"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□ </a:t>
            </a:r>
            <a:r>
              <a:rPr lang="en-US" altLang="ko-KR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6</a:t>
            </a:r>
            <a:r>
              <a: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면 </a:t>
            </a:r>
            <a:r>
              <a:rPr lang="en-US" altLang="ko-KR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3</a:t>
            </a:r>
            <a:r>
              <a: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요소 작업 위험성 분석</a:t>
            </a:r>
            <a:endParaRPr lang="ko-KR" altLang="en-US" sz="18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  <a:p>
            <a:pPr marL="457200" indent="-457200" defTabSz="762000"/>
            <a:endParaRPr lang="ko-KR" altLang="en-US" sz="2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2" name="Text Box 99">
            <a:extLst>
              <a:ext uri="{FF2B5EF4-FFF2-40B4-BE49-F238E27FC236}">
                <a16:creationId xmlns:a16="http://schemas.microsoft.com/office/drawing/2014/main" id="{B92BDE4B-F7F8-0DCA-5265-C103C3D63F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118" y="396700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pSp>
        <p:nvGrpSpPr>
          <p:cNvPr id="41" name="그룹 40">
            <a:extLst>
              <a:ext uri="{FF2B5EF4-FFF2-40B4-BE49-F238E27FC236}">
                <a16:creationId xmlns:a16="http://schemas.microsoft.com/office/drawing/2014/main" id="{B2AF12F3-D105-851E-EBB4-BE03D75461FE}"/>
              </a:ext>
            </a:extLst>
          </p:cNvPr>
          <p:cNvGrpSpPr/>
          <p:nvPr/>
        </p:nvGrpSpPr>
        <p:grpSpPr>
          <a:xfrm>
            <a:off x="630087" y="1037673"/>
            <a:ext cx="2499282" cy="2048222"/>
            <a:chOff x="1251688" y="1278117"/>
            <a:chExt cx="2499282" cy="2048222"/>
          </a:xfrm>
        </p:grpSpPr>
        <p:grpSp>
          <p:nvGrpSpPr>
            <p:cNvPr id="42" name="그룹 41">
              <a:extLst>
                <a:ext uri="{FF2B5EF4-FFF2-40B4-BE49-F238E27FC236}">
                  <a16:creationId xmlns:a16="http://schemas.microsoft.com/office/drawing/2014/main" id="{93A502D2-7D56-19CC-A68F-498414BCB4E2}"/>
                </a:ext>
              </a:extLst>
            </p:cNvPr>
            <p:cNvGrpSpPr/>
            <p:nvPr/>
          </p:nvGrpSpPr>
          <p:grpSpPr>
            <a:xfrm>
              <a:off x="1251688" y="1278117"/>
              <a:ext cx="2499282" cy="2048222"/>
              <a:chOff x="674670" y="1736082"/>
              <a:chExt cx="3091325" cy="3340444"/>
            </a:xfrm>
          </p:grpSpPr>
          <p:cxnSp>
            <p:nvCxnSpPr>
              <p:cNvPr id="49" name="직선 연결선 48">
                <a:extLst>
                  <a:ext uri="{FF2B5EF4-FFF2-40B4-BE49-F238E27FC236}">
                    <a16:creationId xmlns:a16="http://schemas.microsoft.com/office/drawing/2014/main" id="{E3FCF2BD-7C43-0348-E8D6-F12D188A57FA}"/>
                  </a:ext>
                </a:extLst>
              </p:cNvPr>
              <p:cNvCxnSpPr/>
              <p:nvPr/>
            </p:nvCxnSpPr>
            <p:spPr>
              <a:xfrm>
                <a:off x="674670" y="2971310"/>
                <a:ext cx="0" cy="110967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직선 연결선 49">
                <a:extLst>
                  <a:ext uri="{FF2B5EF4-FFF2-40B4-BE49-F238E27FC236}">
                    <a16:creationId xmlns:a16="http://schemas.microsoft.com/office/drawing/2014/main" id="{57FBFE9C-95D3-455C-DA0B-AE39A69C31AA}"/>
                  </a:ext>
                </a:extLst>
              </p:cNvPr>
              <p:cNvCxnSpPr/>
              <p:nvPr/>
            </p:nvCxnSpPr>
            <p:spPr>
              <a:xfrm>
                <a:off x="1556750" y="3442798"/>
                <a:ext cx="0" cy="110967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직선 연결선 50">
                <a:extLst>
                  <a:ext uri="{FF2B5EF4-FFF2-40B4-BE49-F238E27FC236}">
                    <a16:creationId xmlns:a16="http://schemas.microsoft.com/office/drawing/2014/main" id="{79175F16-E9F4-72A1-4DC9-2E34159F712B}"/>
                  </a:ext>
                </a:extLst>
              </p:cNvPr>
              <p:cNvCxnSpPr/>
              <p:nvPr/>
            </p:nvCxnSpPr>
            <p:spPr>
              <a:xfrm>
                <a:off x="674670" y="2966065"/>
                <a:ext cx="879895" cy="47148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직선 연결선 55">
                <a:extLst>
                  <a:ext uri="{FF2B5EF4-FFF2-40B4-BE49-F238E27FC236}">
                    <a16:creationId xmlns:a16="http://schemas.microsoft.com/office/drawing/2014/main" id="{52D0C96C-E9AD-76C9-D544-3A4D44EE3695}"/>
                  </a:ext>
                </a:extLst>
              </p:cNvPr>
              <p:cNvCxnSpPr/>
              <p:nvPr/>
            </p:nvCxnSpPr>
            <p:spPr>
              <a:xfrm>
                <a:off x="676854" y="4080985"/>
                <a:ext cx="879895" cy="47148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직선 연결선 56">
                <a:extLst>
                  <a:ext uri="{FF2B5EF4-FFF2-40B4-BE49-F238E27FC236}">
                    <a16:creationId xmlns:a16="http://schemas.microsoft.com/office/drawing/2014/main" id="{1956098B-D157-2453-8193-46787636DE99}"/>
                  </a:ext>
                </a:extLst>
              </p:cNvPr>
              <p:cNvCxnSpPr/>
              <p:nvPr/>
            </p:nvCxnSpPr>
            <p:spPr>
              <a:xfrm>
                <a:off x="3715561" y="2971312"/>
                <a:ext cx="0" cy="110967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직선 연결선 58">
                <a:extLst>
                  <a:ext uri="{FF2B5EF4-FFF2-40B4-BE49-F238E27FC236}">
                    <a16:creationId xmlns:a16="http://schemas.microsoft.com/office/drawing/2014/main" id="{5D2AAC96-633F-24FE-1474-5D5B9303E1F6}"/>
                  </a:ext>
                </a:extLst>
              </p:cNvPr>
              <p:cNvCxnSpPr/>
              <p:nvPr/>
            </p:nvCxnSpPr>
            <p:spPr>
              <a:xfrm flipH="1">
                <a:off x="2835667" y="2971313"/>
                <a:ext cx="879894" cy="47148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직선 연결선 59">
                <a:extLst>
                  <a:ext uri="{FF2B5EF4-FFF2-40B4-BE49-F238E27FC236}">
                    <a16:creationId xmlns:a16="http://schemas.microsoft.com/office/drawing/2014/main" id="{4156F362-8CD9-4159-2BFD-EA5BD93E3BA7}"/>
                  </a:ext>
                </a:extLst>
              </p:cNvPr>
              <p:cNvCxnSpPr/>
              <p:nvPr/>
            </p:nvCxnSpPr>
            <p:spPr>
              <a:xfrm flipH="1">
                <a:off x="2835667" y="4080986"/>
                <a:ext cx="879894" cy="47148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직선 연결선 60">
                <a:extLst>
                  <a:ext uri="{FF2B5EF4-FFF2-40B4-BE49-F238E27FC236}">
                    <a16:creationId xmlns:a16="http://schemas.microsoft.com/office/drawing/2014/main" id="{A8D9CE5F-1A21-4285-9A9D-8CBD2D1343AE}"/>
                  </a:ext>
                </a:extLst>
              </p:cNvPr>
              <p:cNvCxnSpPr/>
              <p:nvPr/>
            </p:nvCxnSpPr>
            <p:spPr>
              <a:xfrm>
                <a:off x="2835667" y="3442798"/>
                <a:ext cx="0" cy="110967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직선 연결선 61">
                <a:extLst>
                  <a:ext uri="{FF2B5EF4-FFF2-40B4-BE49-F238E27FC236}">
                    <a16:creationId xmlns:a16="http://schemas.microsoft.com/office/drawing/2014/main" id="{6C26BE81-E95F-3887-1DC0-9ADCC154D395}"/>
                  </a:ext>
                </a:extLst>
              </p:cNvPr>
              <p:cNvCxnSpPr/>
              <p:nvPr/>
            </p:nvCxnSpPr>
            <p:spPr>
              <a:xfrm flipH="1">
                <a:off x="1554565" y="4133551"/>
                <a:ext cx="689757" cy="37517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직선 연결선 65">
                <a:extLst>
                  <a:ext uri="{FF2B5EF4-FFF2-40B4-BE49-F238E27FC236}">
                    <a16:creationId xmlns:a16="http://schemas.microsoft.com/office/drawing/2014/main" id="{38DA90E6-E473-56ED-3533-90ECF137E99D}"/>
                  </a:ext>
                </a:extLst>
              </p:cNvPr>
              <p:cNvCxnSpPr/>
              <p:nvPr/>
            </p:nvCxnSpPr>
            <p:spPr>
              <a:xfrm flipH="1">
                <a:off x="2244320" y="4605038"/>
                <a:ext cx="879895" cy="4714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직선 연결선 66">
                <a:extLst>
                  <a:ext uri="{FF2B5EF4-FFF2-40B4-BE49-F238E27FC236}">
                    <a16:creationId xmlns:a16="http://schemas.microsoft.com/office/drawing/2014/main" id="{CF752A26-BFDA-149D-E130-914209546DBB}"/>
                  </a:ext>
                </a:extLst>
              </p:cNvPr>
              <p:cNvCxnSpPr/>
              <p:nvPr/>
            </p:nvCxnSpPr>
            <p:spPr>
              <a:xfrm>
                <a:off x="2244320" y="4133551"/>
                <a:ext cx="591346" cy="3114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직선 연결선 67">
                <a:extLst>
                  <a:ext uri="{FF2B5EF4-FFF2-40B4-BE49-F238E27FC236}">
                    <a16:creationId xmlns:a16="http://schemas.microsoft.com/office/drawing/2014/main" id="{191A3C3A-5B84-54EF-6ADC-8C6B4F740337}"/>
                  </a:ext>
                </a:extLst>
              </p:cNvPr>
              <p:cNvCxnSpPr/>
              <p:nvPr/>
            </p:nvCxnSpPr>
            <p:spPr>
              <a:xfrm>
                <a:off x="1362240" y="4605038"/>
                <a:ext cx="879895" cy="47148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직선 연결선 68">
                <a:extLst>
                  <a:ext uri="{FF2B5EF4-FFF2-40B4-BE49-F238E27FC236}">
                    <a16:creationId xmlns:a16="http://schemas.microsoft.com/office/drawing/2014/main" id="{E6B7BCD1-F887-4E72-C9E3-48EDF9F2C795}"/>
                  </a:ext>
                </a:extLst>
              </p:cNvPr>
              <p:cNvCxnSpPr/>
              <p:nvPr/>
            </p:nvCxnSpPr>
            <p:spPr>
              <a:xfrm flipH="1">
                <a:off x="1364426" y="1736082"/>
                <a:ext cx="879895" cy="4714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직선 연결선 69">
                <a:extLst>
                  <a:ext uri="{FF2B5EF4-FFF2-40B4-BE49-F238E27FC236}">
                    <a16:creationId xmlns:a16="http://schemas.microsoft.com/office/drawing/2014/main" id="{0046D69B-2CDA-9ED4-364A-13D7A1D1A7E2}"/>
                  </a:ext>
                </a:extLst>
              </p:cNvPr>
              <p:cNvCxnSpPr/>
              <p:nvPr/>
            </p:nvCxnSpPr>
            <p:spPr>
              <a:xfrm flipH="1">
                <a:off x="2244320" y="2207569"/>
                <a:ext cx="879895" cy="4714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직선 연결선 70">
                <a:extLst>
                  <a:ext uri="{FF2B5EF4-FFF2-40B4-BE49-F238E27FC236}">
                    <a16:creationId xmlns:a16="http://schemas.microsoft.com/office/drawing/2014/main" id="{84FE5BDC-0064-5969-2863-6395E858A001}"/>
                  </a:ext>
                </a:extLst>
              </p:cNvPr>
              <p:cNvCxnSpPr/>
              <p:nvPr/>
            </p:nvCxnSpPr>
            <p:spPr>
              <a:xfrm>
                <a:off x="2244320" y="1736082"/>
                <a:ext cx="879895" cy="47148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직선 연결선 71">
                <a:extLst>
                  <a:ext uri="{FF2B5EF4-FFF2-40B4-BE49-F238E27FC236}">
                    <a16:creationId xmlns:a16="http://schemas.microsoft.com/office/drawing/2014/main" id="{0E20D3FC-9096-DA70-94AB-2E4280F2A6BB}"/>
                  </a:ext>
                </a:extLst>
              </p:cNvPr>
              <p:cNvCxnSpPr/>
              <p:nvPr/>
            </p:nvCxnSpPr>
            <p:spPr>
              <a:xfrm>
                <a:off x="1362240" y="2207569"/>
                <a:ext cx="879895" cy="47148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직선 연결선 72">
                <a:extLst>
                  <a:ext uri="{FF2B5EF4-FFF2-40B4-BE49-F238E27FC236}">
                    <a16:creationId xmlns:a16="http://schemas.microsoft.com/office/drawing/2014/main" id="{41DBA892-84CC-74DE-DC91-18B7954810BB}"/>
                  </a:ext>
                </a:extLst>
              </p:cNvPr>
              <p:cNvCxnSpPr/>
              <p:nvPr/>
            </p:nvCxnSpPr>
            <p:spPr>
              <a:xfrm>
                <a:off x="2883915" y="2338388"/>
                <a:ext cx="0" cy="68449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직선 연결선 73">
                <a:extLst>
                  <a:ext uri="{FF2B5EF4-FFF2-40B4-BE49-F238E27FC236}">
                    <a16:creationId xmlns:a16="http://schemas.microsoft.com/office/drawing/2014/main" id="{28788DC5-8466-48E1-2BB1-05093B2EE631}"/>
                  </a:ext>
                </a:extLst>
              </p:cNvPr>
              <p:cNvCxnSpPr/>
              <p:nvPr/>
            </p:nvCxnSpPr>
            <p:spPr>
              <a:xfrm>
                <a:off x="3765995" y="2389941"/>
                <a:ext cx="0" cy="110967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직선 연결선 74">
                <a:extLst>
                  <a:ext uri="{FF2B5EF4-FFF2-40B4-BE49-F238E27FC236}">
                    <a16:creationId xmlns:a16="http://schemas.microsoft.com/office/drawing/2014/main" id="{2DFF6FD4-FEFD-1136-8719-30106BF4469D}"/>
                  </a:ext>
                </a:extLst>
              </p:cNvPr>
              <p:cNvCxnSpPr/>
              <p:nvPr/>
            </p:nvCxnSpPr>
            <p:spPr>
              <a:xfrm>
                <a:off x="2883915" y="1913208"/>
                <a:ext cx="879895" cy="47148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직선 연결선 75">
                <a:extLst>
                  <a:ext uri="{FF2B5EF4-FFF2-40B4-BE49-F238E27FC236}">
                    <a16:creationId xmlns:a16="http://schemas.microsoft.com/office/drawing/2014/main" id="{81630F16-74F6-A60E-95E5-F5542ED67267}"/>
                  </a:ext>
                </a:extLst>
              </p:cNvPr>
              <p:cNvCxnSpPr/>
              <p:nvPr/>
            </p:nvCxnSpPr>
            <p:spPr>
              <a:xfrm>
                <a:off x="2886099" y="3028128"/>
                <a:ext cx="389515" cy="17892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직선 연결선 76">
                <a:extLst>
                  <a:ext uri="{FF2B5EF4-FFF2-40B4-BE49-F238E27FC236}">
                    <a16:creationId xmlns:a16="http://schemas.microsoft.com/office/drawing/2014/main" id="{79D7CCF2-298F-1388-43A7-7CC4B2A29C8D}"/>
                  </a:ext>
                </a:extLst>
              </p:cNvPr>
              <p:cNvCxnSpPr/>
              <p:nvPr/>
            </p:nvCxnSpPr>
            <p:spPr>
              <a:xfrm>
                <a:off x="1620569" y="2338388"/>
                <a:ext cx="0" cy="72927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직선 연결선 77">
                <a:extLst>
                  <a:ext uri="{FF2B5EF4-FFF2-40B4-BE49-F238E27FC236}">
                    <a16:creationId xmlns:a16="http://schemas.microsoft.com/office/drawing/2014/main" id="{B8A05A68-3D29-4E82-1AD0-AC38E72318F9}"/>
                  </a:ext>
                </a:extLst>
              </p:cNvPr>
              <p:cNvCxnSpPr/>
              <p:nvPr/>
            </p:nvCxnSpPr>
            <p:spPr>
              <a:xfrm flipH="1">
                <a:off x="740675" y="1957989"/>
                <a:ext cx="879894" cy="47148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직선 연결선 78">
                <a:extLst>
                  <a:ext uri="{FF2B5EF4-FFF2-40B4-BE49-F238E27FC236}">
                    <a16:creationId xmlns:a16="http://schemas.microsoft.com/office/drawing/2014/main" id="{4ABA2656-5347-F721-7662-074839E366A2}"/>
                  </a:ext>
                </a:extLst>
              </p:cNvPr>
              <p:cNvCxnSpPr/>
              <p:nvPr/>
            </p:nvCxnSpPr>
            <p:spPr>
              <a:xfrm flipH="1">
                <a:off x="1258892" y="3067662"/>
                <a:ext cx="361677" cy="20579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직선 연결선 79">
                <a:extLst>
                  <a:ext uri="{FF2B5EF4-FFF2-40B4-BE49-F238E27FC236}">
                    <a16:creationId xmlns:a16="http://schemas.microsoft.com/office/drawing/2014/main" id="{179F999B-97D5-AFAB-024F-5A7E8DCF8FED}"/>
                  </a:ext>
                </a:extLst>
              </p:cNvPr>
              <p:cNvCxnSpPr/>
              <p:nvPr/>
            </p:nvCxnSpPr>
            <p:spPr>
              <a:xfrm>
                <a:off x="740675" y="2429474"/>
                <a:ext cx="0" cy="56235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직선 연결선 80">
                <a:extLst>
                  <a:ext uri="{FF2B5EF4-FFF2-40B4-BE49-F238E27FC236}">
                    <a16:creationId xmlns:a16="http://schemas.microsoft.com/office/drawing/2014/main" id="{F20EABB8-2DD5-9C53-C386-0C889426F245}"/>
                  </a:ext>
                </a:extLst>
              </p:cNvPr>
              <p:cNvCxnSpPr/>
              <p:nvPr/>
            </p:nvCxnSpPr>
            <p:spPr>
              <a:xfrm>
                <a:off x="1617125" y="1957989"/>
                <a:ext cx="3444" cy="11369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직선 연결선 81">
                <a:extLst>
                  <a:ext uri="{FF2B5EF4-FFF2-40B4-BE49-F238E27FC236}">
                    <a16:creationId xmlns:a16="http://schemas.microsoft.com/office/drawing/2014/main" id="{481886B8-4A43-106E-08EF-5ED1296C4A1B}"/>
                  </a:ext>
                </a:extLst>
              </p:cNvPr>
              <p:cNvCxnSpPr/>
              <p:nvPr/>
            </p:nvCxnSpPr>
            <p:spPr>
              <a:xfrm>
                <a:off x="2883915" y="1912746"/>
                <a:ext cx="0" cy="15894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직선 연결선 83">
                <a:extLst>
                  <a:ext uri="{FF2B5EF4-FFF2-40B4-BE49-F238E27FC236}">
                    <a16:creationId xmlns:a16="http://schemas.microsoft.com/office/drawing/2014/main" id="{EC3B4430-F8E0-39FB-1243-6D3872BEFE2D}"/>
                  </a:ext>
                </a:extLst>
              </p:cNvPr>
              <p:cNvCxnSpPr/>
              <p:nvPr/>
            </p:nvCxnSpPr>
            <p:spPr>
              <a:xfrm>
                <a:off x="3715561" y="3479006"/>
                <a:ext cx="49644" cy="2061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직선 연결선 123">
                <a:extLst>
                  <a:ext uri="{FF2B5EF4-FFF2-40B4-BE49-F238E27FC236}">
                    <a16:creationId xmlns:a16="http://schemas.microsoft.com/office/drawing/2014/main" id="{747FE278-7A25-F4CC-33C1-9519F6F4CA60}"/>
                  </a:ext>
                </a:extLst>
              </p:cNvPr>
              <p:cNvCxnSpPr/>
              <p:nvPr/>
            </p:nvCxnSpPr>
            <p:spPr>
              <a:xfrm>
                <a:off x="2929707" y="4508730"/>
                <a:ext cx="194509" cy="9630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직선 연결선 124">
                <a:extLst>
                  <a:ext uri="{FF2B5EF4-FFF2-40B4-BE49-F238E27FC236}">
                    <a16:creationId xmlns:a16="http://schemas.microsoft.com/office/drawing/2014/main" id="{85BB519F-F262-F526-6F77-A89168ED31A2}"/>
                  </a:ext>
                </a:extLst>
              </p:cNvPr>
              <p:cNvCxnSpPr/>
              <p:nvPr/>
            </p:nvCxnSpPr>
            <p:spPr>
              <a:xfrm flipH="1">
                <a:off x="1360056" y="4522158"/>
                <a:ext cx="147487" cy="8483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1EA5E262-B78F-1ECA-C615-C2D54EF7F721}"/>
                </a:ext>
              </a:extLst>
            </p:cNvPr>
            <p:cNvSpPr txBox="1"/>
            <p:nvPr/>
          </p:nvSpPr>
          <p:spPr>
            <a:xfrm>
              <a:off x="2256056" y="1434308"/>
              <a:ext cx="570990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defRPr/>
              </a:pPr>
              <a:r>
                <a:rPr lang="ko-KR" altLang="en-US" sz="900" b="1" dirty="0">
                  <a:solidFill>
                    <a:srgbClr val="0000FF"/>
                  </a:solidFill>
                  <a:latin typeface="맑은 고딕"/>
                  <a:ea typeface="맑은 고딕" panose="020B0503020000020004" pitchFamily="50" charset="-127"/>
                </a:rPr>
                <a:t>상부 ⑤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6CA14194-9B26-3D4C-FBE4-54C078FD240A}"/>
                </a:ext>
              </a:extLst>
            </p:cNvPr>
            <p:cNvSpPr txBox="1"/>
            <p:nvPr/>
          </p:nvSpPr>
          <p:spPr>
            <a:xfrm>
              <a:off x="2233462" y="2892300"/>
              <a:ext cx="570990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defRPr/>
              </a:pPr>
              <a:r>
                <a:rPr lang="ko-KR" altLang="en-US" sz="900" b="1" dirty="0">
                  <a:solidFill>
                    <a:srgbClr val="0000FF"/>
                  </a:solidFill>
                  <a:latin typeface="맑은 고딕"/>
                  <a:ea typeface="맑은 고딕" panose="020B0503020000020004" pitchFamily="50" charset="-127"/>
                </a:rPr>
                <a:t>하부 ⑥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2EB7C52D-6697-B060-6E9E-499D45334721}"/>
                </a:ext>
              </a:extLst>
            </p:cNvPr>
            <p:cNvSpPr txBox="1"/>
            <p:nvPr/>
          </p:nvSpPr>
          <p:spPr>
            <a:xfrm>
              <a:off x="1380735" y="2345943"/>
              <a:ext cx="38985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defRPr/>
              </a:pPr>
              <a:r>
                <a:rPr lang="ko-KR" altLang="en-US" sz="800" b="1" dirty="0">
                  <a:solidFill>
                    <a:srgbClr val="0000FF"/>
                  </a:solidFill>
                  <a:latin typeface="맑은 고딕"/>
                  <a:ea typeface="맑은 고딕" panose="020B0503020000020004" pitchFamily="50" charset="-127"/>
                </a:rPr>
                <a:t>후면</a:t>
              </a:r>
              <a:endParaRPr lang="en-US" altLang="ko-KR" sz="800" b="1" dirty="0">
                <a:solidFill>
                  <a:srgbClr val="0000FF"/>
                </a:solidFill>
                <a:latin typeface="맑은 고딕"/>
                <a:ea typeface="맑은 고딕" panose="020B0503020000020004" pitchFamily="50" charset="-127"/>
              </a:endParaRPr>
            </a:p>
            <a:p>
              <a:pPr>
                <a:defRPr/>
              </a:pPr>
              <a:r>
                <a:rPr lang="en-US" altLang="ko-KR" sz="800" b="1" dirty="0">
                  <a:solidFill>
                    <a:srgbClr val="0000FF"/>
                  </a:solidFill>
                  <a:latin typeface="맑은 고딕"/>
                  <a:ea typeface="맑은 고딕" panose="020B0503020000020004" pitchFamily="50" charset="-127"/>
                </a:rPr>
                <a:t>  </a:t>
              </a:r>
              <a:r>
                <a:rPr lang="ko-KR" altLang="en-US" sz="800" b="1" dirty="0">
                  <a:solidFill>
                    <a:srgbClr val="0000FF"/>
                  </a:solidFill>
                  <a:latin typeface="맑은 고딕"/>
                  <a:ea typeface="맑은 고딕" panose="020B0503020000020004" pitchFamily="50" charset="-127"/>
                </a:rPr>
                <a:t>③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83432414-C713-9BFB-CFEF-4505D493586B}"/>
                </a:ext>
              </a:extLst>
            </p:cNvPr>
            <p:cNvSpPr txBox="1"/>
            <p:nvPr/>
          </p:nvSpPr>
          <p:spPr>
            <a:xfrm>
              <a:off x="3152800" y="2370366"/>
              <a:ext cx="38985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defRPr/>
              </a:pPr>
              <a:r>
                <a:rPr lang="ko-KR" altLang="en-US" sz="800" b="1" dirty="0">
                  <a:solidFill>
                    <a:srgbClr val="0000FF"/>
                  </a:solidFill>
                  <a:latin typeface="맑은 고딕"/>
                  <a:ea typeface="맑은 고딕" panose="020B0503020000020004" pitchFamily="50" charset="-127"/>
                </a:rPr>
                <a:t>우측</a:t>
              </a:r>
              <a:endParaRPr lang="en-US" altLang="ko-KR" sz="800" b="1" dirty="0">
                <a:solidFill>
                  <a:srgbClr val="0000FF"/>
                </a:solidFill>
                <a:latin typeface="맑은 고딕"/>
                <a:ea typeface="맑은 고딕" panose="020B0503020000020004" pitchFamily="50" charset="-127"/>
              </a:endParaRPr>
            </a:p>
            <a:p>
              <a:pPr>
                <a:defRPr/>
              </a:pPr>
              <a:r>
                <a:rPr lang="en-US" altLang="ko-KR" sz="800" b="1" dirty="0">
                  <a:solidFill>
                    <a:srgbClr val="0000FF"/>
                  </a:solidFill>
                  <a:latin typeface="맑은 고딕"/>
                  <a:ea typeface="맑은 고딕" panose="020B0503020000020004" pitchFamily="50" charset="-127"/>
                </a:rPr>
                <a:t>  </a:t>
              </a:r>
              <a:r>
                <a:rPr lang="ko-KR" altLang="en-US" sz="800" b="1" dirty="0">
                  <a:solidFill>
                    <a:srgbClr val="0000FF"/>
                  </a:solidFill>
                  <a:latin typeface="맑은 고딕"/>
                  <a:ea typeface="맑은 고딕" panose="020B0503020000020004" pitchFamily="50" charset="-127"/>
                </a:rPr>
                <a:t>②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16F7B01F-78BA-0940-B12E-AAA6FC103625}"/>
                </a:ext>
              </a:extLst>
            </p:cNvPr>
            <p:cNvSpPr txBox="1"/>
            <p:nvPr/>
          </p:nvSpPr>
          <p:spPr>
            <a:xfrm>
              <a:off x="3133080" y="1737840"/>
              <a:ext cx="38985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defRPr/>
              </a:pPr>
              <a:r>
                <a:rPr lang="ko-KR" altLang="en-US" sz="800" b="1" dirty="0">
                  <a:solidFill>
                    <a:srgbClr val="0000FF"/>
                  </a:solidFill>
                  <a:latin typeface="맑은 고딕"/>
                  <a:ea typeface="맑은 고딕" panose="020B0503020000020004" pitchFamily="50" charset="-127"/>
                </a:rPr>
                <a:t>전면</a:t>
              </a:r>
              <a:endParaRPr lang="en-US" altLang="ko-KR" sz="800" b="1" dirty="0">
                <a:solidFill>
                  <a:srgbClr val="0000FF"/>
                </a:solidFill>
                <a:latin typeface="맑은 고딕"/>
                <a:ea typeface="맑은 고딕" panose="020B0503020000020004" pitchFamily="50" charset="-127"/>
              </a:endParaRPr>
            </a:p>
            <a:p>
              <a:pPr>
                <a:defRPr/>
              </a:pPr>
              <a:r>
                <a:rPr lang="en-US" altLang="ko-KR" sz="800" b="1" dirty="0">
                  <a:solidFill>
                    <a:srgbClr val="0000FF"/>
                  </a:solidFill>
                  <a:latin typeface="맑은 고딕"/>
                  <a:ea typeface="맑은 고딕" panose="020B0503020000020004" pitchFamily="50" charset="-127"/>
                </a:rPr>
                <a:t>  </a:t>
              </a:r>
              <a:r>
                <a:rPr lang="ko-KR" altLang="en-US" sz="800" b="1" dirty="0">
                  <a:solidFill>
                    <a:srgbClr val="0000FF"/>
                  </a:solidFill>
                  <a:latin typeface="맑은 고딕"/>
                  <a:ea typeface="맑은 고딕" panose="020B0503020000020004" pitchFamily="50" charset="-127"/>
                </a:rPr>
                <a:t>①</a:t>
              </a: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FF7F444C-315A-A7E5-F26C-6C192C7278C8}"/>
                </a:ext>
              </a:extLst>
            </p:cNvPr>
            <p:cNvSpPr txBox="1"/>
            <p:nvPr/>
          </p:nvSpPr>
          <p:spPr>
            <a:xfrm>
              <a:off x="1465817" y="1728576"/>
              <a:ext cx="38985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defRPr/>
              </a:pPr>
              <a:r>
                <a:rPr lang="ko-KR" altLang="en-US" sz="800" b="1" dirty="0">
                  <a:solidFill>
                    <a:srgbClr val="0000FF"/>
                  </a:solidFill>
                  <a:latin typeface="맑은 고딕"/>
                  <a:ea typeface="맑은 고딕" panose="020B0503020000020004" pitchFamily="50" charset="-127"/>
                </a:rPr>
                <a:t>좌측</a:t>
              </a:r>
              <a:endParaRPr lang="en-US" altLang="ko-KR" sz="800" b="1" dirty="0">
                <a:solidFill>
                  <a:srgbClr val="0000FF"/>
                </a:solidFill>
                <a:latin typeface="맑은 고딕"/>
                <a:ea typeface="맑은 고딕" panose="020B0503020000020004" pitchFamily="50" charset="-127"/>
              </a:endParaRPr>
            </a:p>
            <a:p>
              <a:pPr>
                <a:defRPr/>
              </a:pPr>
              <a:r>
                <a:rPr lang="en-US" altLang="ko-KR" sz="800" b="1" dirty="0">
                  <a:solidFill>
                    <a:srgbClr val="0000FF"/>
                  </a:solidFill>
                  <a:latin typeface="맑은 고딕"/>
                  <a:ea typeface="맑은 고딕" panose="020B0503020000020004" pitchFamily="50" charset="-127"/>
                </a:rPr>
                <a:t>  </a:t>
              </a:r>
              <a:r>
                <a:rPr lang="ko-KR" altLang="en-US" sz="800" b="1" dirty="0">
                  <a:solidFill>
                    <a:srgbClr val="0000FF"/>
                  </a:solidFill>
                  <a:latin typeface="맑은 고딕"/>
                  <a:ea typeface="맑은 고딕" panose="020B0503020000020004" pitchFamily="50" charset="-127"/>
                </a:rPr>
                <a:t>④</a:t>
              </a:r>
            </a:p>
          </p:txBody>
        </p:sp>
      </p:grpSp>
      <p:sp>
        <p:nvSpPr>
          <p:cNvPr id="53" name="TextBox 52">
            <a:extLst>
              <a:ext uri="{FF2B5EF4-FFF2-40B4-BE49-F238E27FC236}">
                <a16:creationId xmlns:a16="http://schemas.microsoft.com/office/drawing/2014/main" id="{A66F93A3-F610-D1FB-25D8-2F8A6072B377}"/>
              </a:ext>
            </a:extLst>
          </p:cNvPr>
          <p:cNvSpPr txBox="1"/>
          <p:nvPr/>
        </p:nvSpPr>
        <p:spPr>
          <a:xfrm>
            <a:off x="5427558" y="936600"/>
            <a:ext cx="4406300" cy="22144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ko-KR" altLang="en-US" sz="700" dirty="0"/>
              <a:t>① </a:t>
            </a:r>
            <a:r>
              <a:rPr lang="ko-KR" altLang="en-US" sz="700" dirty="0" err="1"/>
              <a:t>본작업</a:t>
            </a:r>
            <a:r>
              <a:rPr lang="ko-KR" altLang="en-US" sz="700" dirty="0"/>
              <a:t> 전</a:t>
            </a:r>
            <a:r>
              <a:rPr lang="en-US" altLang="ko-KR" sz="700" dirty="0"/>
              <a:t>/</a:t>
            </a:r>
            <a:r>
              <a:rPr lang="ko-KR" altLang="en-US" sz="700" dirty="0"/>
              <a:t>후 위험 요인</a:t>
            </a:r>
            <a:endParaRPr lang="en-US" altLang="ko-KR" sz="700" dirty="0"/>
          </a:p>
          <a:p>
            <a:pPr>
              <a:lnSpc>
                <a:spcPct val="130000"/>
              </a:lnSpc>
            </a:pPr>
            <a:r>
              <a:rPr lang="ko-KR" altLang="en-US" sz="700" dirty="0"/>
              <a:t>    → </a:t>
            </a:r>
            <a:r>
              <a:rPr lang="en-US" altLang="ko-KR" sz="700" dirty="0"/>
              <a:t>(</a:t>
            </a:r>
            <a:r>
              <a:rPr lang="ko-KR" altLang="en-US" sz="700" dirty="0"/>
              <a:t>전</a:t>
            </a:r>
            <a:r>
              <a:rPr lang="en-US" altLang="ko-KR" sz="700" dirty="0"/>
              <a:t>) </a:t>
            </a:r>
            <a:r>
              <a:rPr lang="ko-KR" altLang="en-US" sz="700" dirty="0"/>
              <a:t>안전보호구 착용 상태 확인</a:t>
            </a:r>
            <a:r>
              <a:rPr lang="en-US" altLang="ko-KR" sz="700" dirty="0"/>
              <a:t> </a:t>
            </a:r>
          </a:p>
          <a:p>
            <a:pPr>
              <a:lnSpc>
                <a:spcPct val="130000"/>
              </a:lnSpc>
            </a:pPr>
            <a:r>
              <a:rPr lang="en-US" altLang="ko-KR" sz="700" dirty="0"/>
              <a:t>       (</a:t>
            </a:r>
            <a:r>
              <a:rPr lang="ko-KR" altLang="en-US" sz="700" dirty="0"/>
              <a:t>작업자</a:t>
            </a:r>
            <a:r>
              <a:rPr lang="en-US" altLang="ko-KR" sz="700" dirty="0"/>
              <a:t>/</a:t>
            </a:r>
            <a:r>
              <a:rPr lang="ko-KR" altLang="en-US" sz="700" dirty="0"/>
              <a:t>안전관리자</a:t>
            </a:r>
            <a:r>
              <a:rPr lang="en-US" altLang="ko-KR" sz="700" dirty="0"/>
              <a:t>) </a:t>
            </a:r>
            <a:r>
              <a:rPr lang="ko-KR" altLang="en-US" sz="700" dirty="0"/>
              <a:t> </a:t>
            </a:r>
            <a:r>
              <a:rPr lang="en-US" altLang="ko-KR" sz="700" dirty="0"/>
              <a:t>:  </a:t>
            </a:r>
            <a:r>
              <a:rPr lang="ko-KR" altLang="en-US" sz="700" dirty="0"/>
              <a:t>안전모</a:t>
            </a:r>
            <a:r>
              <a:rPr lang="en-US" altLang="ko-KR" sz="700" dirty="0"/>
              <a:t>, </a:t>
            </a:r>
            <a:r>
              <a:rPr lang="ko-KR" altLang="en-US" sz="700" dirty="0"/>
              <a:t>보안경</a:t>
            </a:r>
            <a:r>
              <a:rPr lang="en-US" altLang="ko-KR" sz="700" dirty="0"/>
              <a:t>, </a:t>
            </a:r>
            <a:r>
              <a:rPr lang="ko-KR" altLang="en-US" sz="700" dirty="0"/>
              <a:t>안전벨트</a:t>
            </a:r>
            <a:endParaRPr lang="en-US" altLang="ko-KR" sz="700" dirty="0"/>
          </a:p>
          <a:p>
            <a:pPr>
              <a:lnSpc>
                <a:spcPct val="130000"/>
              </a:lnSpc>
            </a:pPr>
            <a:r>
              <a:rPr lang="en-US" altLang="ko-KR" sz="700" dirty="0"/>
              <a:t>       (</a:t>
            </a:r>
            <a:r>
              <a:rPr lang="ko-KR" altLang="en-US" sz="700" dirty="0"/>
              <a:t>전자담당자</a:t>
            </a:r>
            <a:r>
              <a:rPr lang="en-US" altLang="ko-KR" sz="700" dirty="0"/>
              <a:t>)          </a:t>
            </a:r>
            <a:r>
              <a:rPr lang="ko-KR" altLang="en-US" sz="700" dirty="0"/>
              <a:t> </a:t>
            </a:r>
            <a:r>
              <a:rPr lang="en-US" altLang="ko-KR" sz="700" dirty="0"/>
              <a:t>: </a:t>
            </a:r>
            <a:r>
              <a:rPr lang="ko-KR" altLang="en-US" sz="700" dirty="0"/>
              <a:t>안전모</a:t>
            </a:r>
            <a:r>
              <a:rPr lang="en-US" altLang="ko-KR" sz="700" dirty="0"/>
              <a:t>, </a:t>
            </a:r>
            <a:r>
              <a:rPr lang="ko-KR" altLang="en-US" sz="700" dirty="0"/>
              <a:t>보안경</a:t>
            </a:r>
            <a:endParaRPr lang="en-US" altLang="ko-KR" sz="700" dirty="0"/>
          </a:p>
          <a:p>
            <a:pPr>
              <a:lnSpc>
                <a:spcPct val="130000"/>
              </a:lnSpc>
            </a:pPr>
            <a:r>
              <a:rPr lang="en-US" altLang="ko-KR" sz="700" dirty="0"/>
              <a:t>    </a:t>
            </a:r>
            <a:r>
              <a:rPr lang="ko-KR" altLang="en-US" sz="700" dirty="0"/>
              <a:t>→ </a:t>
            </a:r>
            <a:r>
              <a:rPr lang="en-US" altLang="ko-KR" sz="700" dirty="0"/>
              <a:t>(</a:t>
            </a:r>
            <a:r>
              <a:rPr lang="ko-KR" altLang="en-US" sz="700" dirty="0"/>
              <a:t>전</a:t>
            </a:r>
            <a:r>
              <a:rPr lang="en-US" altLang="ko-KR" sz="700" dirty="0"/>
              <a:t>)</a:t>
            </a:r>
            <a:r>
              <a:rPr lang="ko-KR" altLang="en-US" sz="700" dirty="0"/>
              <a:t> 작업구간 內 작업환경 점검</a:t>
            </a:r>
            <a:endParaRPr lang="en-US" altLang="ko-KR" sz="700" dirty="0"/>
          </a:p>
          <a:p>
            <a:pPr>
              <a:lnSpc>
                <a:spcPct val="130000"/>
              </a:lnSpc>
            </a:pPr>
            <a:r>
              <a:rPr lang="ko-KR" altLang="en-US" sz="700" dirty="0"/>
              <a:t>    → </a:t>
            </a:r>
            <a:r>
              <a:rPr lang="en-US" altLang="ko-KR" sz="700" dirty="0"/>
              <a:t>(</a:t>
            </a:r>
            <a:r>
              <a:rPr lang="ko-KR" altLang="en-US" sz="700" dirty="0"/>
              <a:t>전</a:t>
            </a:r>
            <a:r>
              <a:rPr lang="en-US" altLang="ko-KR" sz="700" dirty="0"/>
              <a:t>) MSDS </a:t>
            </a:r>
            <a:r>
              <a:rPr lang="ko-KR" altLang="en-US" sz="700" dirty="0"/>
              <a:t>비치</a:t>
            </a:r>
            <a:endParaRPr lang="en-US" altLang="ko-KR" sz="700" dirty="0"/>
          </a:p>
          <a:p>
            <a:pPr>
              <a:lnSpc>
                <a:spcPct val="130000"/>
              </a:lnSpc>
            </a:pPr>
            <a:r>
              <a:rPr lang="en-US" altLang="ko-KR" sz="700" dirty="0"/>
              <a:t>    </a:t>
            </a:r>
            <a:r>
              <a:rPr lang="ko-KR" altLang="en-US" sz="700" dirty="0"/>
              <a:t>→ </a:t>
            </a:r>
            <a:r>
              <a:rPr lang="en-US" altLang="ko-KR" sz="700" dirty="0"/>
              <a:t>(</a:t>
            </a:r>
            <a:r>
              <a:rPr lang="ko-KR" altLang="en-US" sz="700" dirty="0"/>
              <a:t>중</a:t>
            </a:r>
            <a:r>
              <a:rPr lang="en-US" altLang="ko-KR" sz="700" dirty="0"/>
              <a:t>) </a:t>
            </a:r>
            <a:r>
              <a:rPr lang="ko-KR" altLang="en-US" sz="700" dirty="0"/>
              <a:t>보호구 착용상태 및 구획설정 점검  </a:t>
            </a:r>
            <a:br>
              <a:rPr lang="en-US" altLang="ko-KR" sz="700" dirty="0"/>
            </a:br>
            <a:r>
              <a:rPr lang="en-US" altLang="ko-KR" sz="700" dirty="0"/>
              <a:t>    </a:t>
            </a:r>
            <a:r>
              <a:rPr lang="ko-KR" altLang="en-US" sz="700" dirty="0"/>
              <a:t>→ </a:t>
            </a:r>
            <a:r>
              <a:rPr lang="en-US" altLang="ko-KR" sz="700" dirty="0"/>
              <a:t>(</a:t>
            </a:r>
            <a:r>
              <a:rPr lang="ko-KR" altLang="en-US" sz="700" dirty="0"/>
              <a:t>후</a:t>
            </a:r>
            <a:r>
              <a:rPr lang="en-US" altLang="ko-KR" sz="700" dirty="0"/>
              <a:t>) </a:t>
            </a:r>
            <a:r>
              <a:rPr lang="ko-KR" altLang="en-US" sz="700" dirty="0"/>
              <a:t>작업 구간 자재 방치 확인 및 정리정돈</a:t>
            </a:r>
            <a:endParaRPr lang="en-US" altLang="ko-KR" sz="700" dirty="0"/>
          </a:p>
          <a:p>
            <a:pPr>
              <a:lnSpc>
                <a:spcPct val="130000"/>
              </a:lnSpc>
            </a:pPr>
            <a:r>
              <a:rPr lang="ko-KR" altLang="en-US" sz="700" dirty="0"/>
              <a:t>② 간섭 사항 </a:t>
            </a:r>
            <a:endParaRPr lang="en-US" altLang="ko-KR" sz="700" dirty="0"/>
          </a:p>
          <a:p>
            <a:pPr>
              <a:lnSpc>
                <a:spcPct val="130000"/>
              </a:lnSpc>
            </a:pPr>
            <a:r>
              <a:rPr lang="en-US" altLang="ko-KR" sz="700" dirty="0"/>
              <a:t>    </a:t>
            </a:r>
            <a:r>
              <a:rPr lang="ko-KR" altLang="en-US" sz="700" dirty="0"/>
              <a:t>→ 특이사항 없음</a:t>
            </a:r>
            <a:endParaRPr lang="en-US" altLang="ko-KR" sz="700" dirty="0"/>
          </a:p>
          <a:p>
            <a:pPr>
              <a:lnSpc>
                <a:spcPct val="130000"/>
              </a:lnSpc>
            </a:pPr>
            <a:r>
              <a:rPr lang="ko-KR" altLang="en-US" sz="700" dirty="0"/>
              <a:t>③ 비상대응</a:t>
            </a:r>
            <a:endParaRPr lang="en-US" altLang="ko-KR" sz="700" dirty="0"/>
          </a:p>
          <a:p>
            <a:pPr marL="171450" lvl="0" indent="-171450" eaLnBrk="0" fontAlgn="base" latinLnBrk="0" hangingPunct="0">
              <a:spcBef>
                <a:spcPct val="30000"/>
              </a:spcBef>
              <a:spcAft>
                <a:spcPct val="0"/>
              </a:spcAft>
              <a:buFontTx/>
              <a:buChar char="-"/>
              <a:defRPr/>
            </a:pPr>
            <a:r>
              <a:rPr lang="en-US" altLang="ko-KR" sz="600" dirty="0">
                <a:latin typeface="+mj-ea"/>
              </a:rPr>
              <a:t>TBM </a:t>
            </a:r>
            <a:r>
              <a:rPr lang="ko-KR" altLang="en-US" sz="600" dirty="0">
                <a:latin typeface="+mj-ea"/>
              </a:rPr>
              <a:t>시 비상 집결지 및 비상 연락체계 공유</a:t>
            </a:r>
            <a:endParaRPr lang="en-US" altLang="ko-KR" sz="600" dirty="0">
              <a:latin typeface="+mj-ea"/>
            </a:endParaRPr>
          </a:p>
          <a:p>
            <a:pPr algn="l">
              <a:lnSpc>
                <a:spcPct val="100000"/>
              </a:lnSpc>
            </a:pPr>
            <a:r>
              <a:rPr lang="ko-KR" altLang="en-US" sz="600" b="0" i="0" kern="1200" baseline="0" dirty="0">
                <a:solidFill>
                  <a:srgbClr val="FF0000"/>
                </a:solidFill>
                <a:effectLst/>
                <a:latin typeface="+mn-ea"/>
                <a:ea typeface="+mn-ea"/>
                <a:cs typeface="+mn-cs"/>
              </a:rPr>
              <a:t> </a:t>
            </a:r>
            <a:r>
              <a:rPr lang="ko-KR" altLang="en-US" sz="600" b="0" i="0" kern="1200" baseline="0" dirty="0">
                <a:effectLst/>
                <a:latin typeface="+mn-ea"/>
                <a:ea typeface="+mn-ea"/>
                <a:cs typeface="+mn-cs"/>
              </a:rPr>
              <a:t>화성 소방대</a:t>
            </a:r>
            <a:r>
              <a:rPr lang="en-US" altLang="ko-KR" sz="600" b="0" i="0" kern="1200" baseline="0" dirty="0">
                <a:effectLst/>
                <a:latin typeface="+mn-ea"/>
                <a:ea typeface="+mn-ea"/>
                <a:cs typeface="+mn-cs"/>
              </a:rPr>
              <a:t>:031-208-1119 / IRP : 031-208-3114</a:t>
            </a:r>
          </a:p>
          <a:p>
            <a:r>
              <a:rPr lang="en-US" altLang="ko-KR" sz="600" dirty="0">
                <a:solidFill>
                  <a:srgbClr val="FF0000"/>
                </a:solidFill>
                <a:latin typeface="+mn-ea"/>
              </a:rPr>
              <a:t>       </a:t>
            </a:r>
            <a:r>
              <a:rPr lang="en-US" altLang="ko-KR" sz="600" dirty="0">
                <a:latin typeface="+mn-ea"/>
              </a:rPr>
              <a:t>&lt;</a:t>
            </a:r>
            <a:r>
              <a:rPr lang="ko-KR" altLang="en-US" sz="600" dirty="0">
                <a:latin typeface="+mn-ea"/>
              </a:rPr>
              <a:t>정준건업</a:t>
            </a:r>
            <a:r>
              <a:rPr lang="en-US" altLang="ko-KR" sz="600" dirty="0">
                <a:latin typeface="+mn-ea"/>
              </a:rPr>
              <a:t>&gt; </a:t>
            </a:r>
            <a:r>
              <a:rPr lang="ko-KR" altLang="en-US" sz="600" dirty="0">
                <a:latin typeface="+mn-ea"/>
              </a:rPr>
              <a:t>김성훈 </a:t>
            </a:r>
            <a:r>
              <a:rPr lang="en-US" altLang="ko-KR" sz="600" dirty="0">
                <a:latin typeface="+mn-ea"/>
              </a:rPr>
              <a:t>: 010-2989-7878</a:t>
            </a:r>
          </a:p>
          <a:p>
            <a:r>
              <a:rPr lang="en-US" altLang="ko-KR" sz="600" dirty="0">
                <a:latin typeface="+mn-ea"/>
              </a:rPr>
              <a:t>       &lt;</a:t>
            </a:r>
            <a:r>
              <a:rPr lang="ko-KR" altLang="en-US" sz="600" dirty="0">
                <a:latin typeface="+mn-ea"/>
              </a:rPr>
              <a:t>정준건업</a:t>
            </a:r>
            <a:r>
              <a:rPr lang="en-US" altLang="ko-KR" sz="600" dirty="0">
                <a:latin typeface="+mn-ea"/>
              </a:rPr>
              <a:t>&gt; </a:t>
            </a:r>
            <a:r>
              <a:rPr lang="ko-KR" altLang="en-US" sz="600" dirty="0" err="1">
                <a:latin typeface="+mn-ea"/>
              </a:rPr>
              <a:t>전찬우</a:t>
            </a:r>
            <a:r>
              <a:rPr lang="ko-KR" altLang="en-US" sz="600" dirty="0">
                <a:latin typeface="+mn-ea"/>
              </a:rPr>
              <a:t> </a:t>
            </a:r>
            <a:r>
              <a:rPr lang="en-US" altLang="ko-KR" sz="600" dirty="0">
                <a:latin typeface="+mn-ea"/>
              </a:rPr>
              <a:t>: 010-2012-2630</a:t>
            </a:r>
          </a:p>
          <a:p>
            <a:r>
              <a:rPr lang="en-US" altLang="ko-KR" sz="600" dirty="0">
                <a:latin typeface="+mn-ea"/>
              </a:rPr>
              <a:t>       &lt;</a:t>
            </a:r>
            <a:r>
              <a:rPr lang="ko-KR" altLang="en-US" sz="600" dirty="0">
                <a:latin typeface="+mn-ea"/>
              </a:rPr>
              <a:t>삼성물산</a:t>
            </a:r>
            <a:r>
              <a:rPr lang="en-US" altLang="ko-KR" sz="600" dirty="0">
                <a:latin typeface="+mn-ea"/>
              </a:rPr>
              <a:t>&gt; </a:t>
            </a:r>
            <a:r>
              <a:rPr lang="ko-KR" altLang="en-US" sz="600" dirty="0" err="1">
                <a:latin typeface="+mn-ea"/>
              </a:rPr>
              <a:t>손대영</a:t>
            </a:r>
            <a:r>
              <a:rPr lang="ko-KR" altLang="en-US" sz="600" dirty="0">
                <a:latin typeface="+mn-ea"/>
              </a:rPr>
              <a:t> </a:t>
            </a:r>
            <a:r>
              <a:rPr lang="en-US" altLang="ko-KR" sz="600" dirty="0">
                <a:latin typeface="+mn-ea"/>
              </a:rPr>
              <a:t>: 010-3952-3912</a:t>
            </a:r>
          </a:p>
          <a:p>
            <a:r>
              <a:rPr lang="en-US" altLang="ko-KR" sz="600" dirty="0">
                <a:latin typeface="+mn-ea"/>
              </a:rPr>
              <a:t>       &lt;</a:t>
            </a:r>
            <a:r>
              <a:rPr lang="ko-KR" altLang="en-US" sz="600" dirty="0">
                <a:latin typeface="+mn-ea"/>
              </a:rPr>
              <a:t>삼성물산</a:t>
            </a:r>
            <a:r>
              <a:rPr lang="en-US" altLang="ko-KR" sz="600" dirty="0">
                <a:latin typeface="+mn-ea"/>
              </a:rPr>
              <a:t>&gt; </a:t>
            </a:r>
            <a:r>
              <a:rPr lang="ko-KR" altLang="en-US" sz="600" dirty="0">
                <a:latin typeface="+mn-ea"/>
              </a:rPr>
              <a:t>박경수 </a:t>
            </a:r>
            <a:r>
              <a:rPr lang="en-US" altLang="ko-KR" sz="600" dirty="0">
                <a:latin typeface="+mn-ea"/>
              </a:rPr>
              <a:t>: 010-3653-6874</a:t>
            </a:r>
            <a:endParaRPr lang="en-US" altLang="ko-KR" sz="600" dirty="0"/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7AD31049-7526-6CC7-59DA-87264A38791A}"/>
              </a:ext>
            </a:extLst>
          </p:cNvPr>
          <p:cNvSpPr txBox="1"/>
          <p:nvPr/>
        </p:nvSpPr>
        <p:spPr>
          <a:xfrm>
            <a:off x="4828449" y="689342"/>
            <a:ext cx="4586946" cy="284691"/>
          </a:xfrm>
          <a:prstGeom prst="rect">
            <a:avLst/>
          </a:prstGeom>
          <a:noFill/>
        </p:spPr>
        <p:txBody>
          <a:bodyPr wrap="square" lIns="99058" tIns="49529" rIns="99058" bIns="49529" rtlCol="0">
            <a:spAutoFit/>
          </a:bodyPr>
          <a:lstStyle/>
          <a:p>
            <a:pPr algn="ctr"/>
            <a:r>
              <a:rPr lang="ko-KR" altLang="en-US" sz="1138" b="1" dirty="0"/>
              <a:t>□ </a:t>
            </a:r>
            <a:r>
              <a:rPr lang="en-US" altLang="ko-KR" sz="1138" b="1" dirty="0"/>
              <a:t>3</a:t>
            </a:r>
            <a:r>
              <a:rPr lang="ko-KR" altLang="en-US" sz="1138" b="1" dirty="0"/>
              <a:t>요소 위험분석 </a:t>
            </a:r>
            <a:r>
              <a:rPr lang="en-US" altLang="ko-KR" sz="1138" b="1" dirty="0"/>
              <a:t>(NRD.</a:t>
            </a:r>
            <a:r>
              <a:rPr lang="en-US" altLang="ko-KR" sz="1138" b="1"/>
              <a:t>K 1F</a:t>
            </a:r>
            <a:r>
              <a:rPr lang="en-US" altLang="ko-KR" sz="1200" b="1" dirty="0">
                <a:latin typeface="맑은 고딕" pitchFamily="50" charset="-127"/>
              </a:rPr>
              <a:t>)</a:t>
            </a:r>
            <a:endParaRPr lang="en-US" altLang="ko-KR" sz="1138" b="1" dirty="0"/>
          </a:p>
        </p:txBody>
      </p:sp>
    </p:spTree>
    <p:extLst>
      <p:ext uri="{BB962C8B-B14F-4D97-AF65-F5344CB8AC3E}">
        <p14:creationId xmlns:p14="http://schemas.microsoft.com/office/powerpoint/2010/main" val="337792869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/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BF935A8B-9916-5CFA-F48F-9DEA494891BF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2"/>
          <a:ext cx="9925182" cy="4546328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57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585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225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3468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346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013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3468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작업장소</a:t>
                      </a: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700">
                          <a:effectLst/>
                        </a:rPr>
                        <a:t>H1 MR1 </a:t>
                      </a:r>
                      <a:r>
                        <a:rPr lang="en-US" altLang="ko-KR" sz="700" dirty="0">
                          <a:effectLst/>
                        </a:rPr>
                        <a:t>1F </a:t>
                      </a:r>
                      <a:r>
                        <a:rPr lang="ko-KR" altLang="en-US" sz="700" dirty="0">
                          <a:effectLst/>
                        </a:rPr>
                        <a:t>외곽 장애인편의시설</a:t>
                      </a:r>
                      <a:endParaRPr lang="en-US" altLang="ko-KR" sz="7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내 통제 </a:t>
                      </a:r>
                      <a:endParaRPr kumimoji="0" lang="en-US" altLang="ko-KR" sz="7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동선확보 및 작업구역 설정하여 위험요소 방지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3468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3E3E3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B,C,D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3468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준비작업</a:t>
                      </a: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 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준비작업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작업전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사항</a:t>
                      </a:r>
                      <a:endParaRPr lang="ko-KR" altLang="en-US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작업계획 미수립으로 안전대책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누락 및 작업 차질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필수서류 미비로 인한 작업 지연 및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 점검 누락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2-2.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지연</a:t>
                      </a:r>
                      <a:endParaRPr lang="en-US" altLang="ko-KR" sz="7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시공계획 등 작업계획 수립 및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근로자 교육 전파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사내입문 전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SETTI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내방등록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IWP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시설물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출입 등록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관련 필수 서류 준비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- SOP(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위험성평가표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-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중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Check sheet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- DRI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-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화기 작업 승인서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- MSDS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-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작업계획서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건설기계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중량물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및 비계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-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기타 작업에 맞는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"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환경안전가이드 체크 시트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”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2-2-1. TBM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2-3-1.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2-3-2.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보호구 착용기준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2-4-1.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7008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5636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1276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00A3F575-29F2-4C9B-9D0C-E43216370A12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7C336ECB-8EA3-47D5-A59D-75EA688B08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DF683506-6845-471B-9853-723BB4495B3F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71769EC1-D947-229C-CE49-988C0EFB4A1C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KH_01099130 </a:t>
            </a:r>
            <a:r>
              <a:rPr lang="ko-KR" altLang="en-US" sz="1000" dirty="0" err="1">
                <a:solidFill>
                  <a:srgbClr val="FF0000"/>
                </a:solidFill>
              </a:rPr>
              <a:t>바닥석재</a:t>
            </a:r>
            <a:r>
              <a:rPr lang="ko-KR" altLang="en-US" sz="1000" dirty="0">
                <a:solidFill>
                  <a:srgbClr val="FF0000"/>
                </a:solidFill>
              </a:rPr>
              <a:t> 설치 작업</a:t>
            </a:r>
          </a:p>
        </p:txBody>
      </p:sp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B49E375E-95FF-6F9A-73AA-6C0808ACE3E5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바닥석재설치작업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4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26.06.18~ 26.06.19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MR1</a:t>
                      </a:r>
                      <a:r>
                        <a:rPr lang="ko-KR" altLang="en-US" sz="800" dirty="0">
                          <a:effectLst/>
                        </a:rPr>
                        <a:t>동 </a:t>
                      </a:r>
                      <a:r>
                        <a:rPr lang="en-US" altLang="ko-KR" sz="800" dirty="0">
                          <a:effectLst/>
                        </a:rPr>
                        <a:t>1F</a:t>
                      </a:r>
                    </a:p>
                    <a:p>
                      <a:pPr algn="ctr" latinLnBrk="1"/>
                      <a:r>
                        <a:rPr lang="ko-KR" altLang="en-US" sz="800" dirty="0">
                          <a:effectLst/>
                        </a:rPr>
                        <a:t>외곽 장애인편의시설</a:t>
                      </a:r>
                      <a:endParaRPr lang="en-US" altLang="ko-KR" sz="800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0" baseline="0" dirty="0" err="1"/>
                        <a:t>바닥석재설치작업</a:t>
                      </a:r>
                      <a:endParaRPr lang="en-US" altLang="ko-KR" sz="8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최민규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곽병호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김민수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431145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83FAC0-1B40-9A5E-AC76-094AEEB0AB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FEA831EF-7A5B-61D3-E645-07B8EF94F8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E81D5E0B-D3B9-BD96-A72C-6E15725A4F40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2"/>
          <a:ext cx="9925182" cy="4546328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57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585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225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3468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346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013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3468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준비작업</a:t>
                      </a: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 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준비작업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작업전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사항</a:t>
                      </a:r>
                      <a:endParaRPr lang="ko-KR" altLang="en-US" sz="800" dirty="0"/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</a:t>
                      </a:r>
                      <a:b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2-6.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공도구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상태 불량으로 인한 감전위험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2-7.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개인질병으로 인한 사고 발생 위험	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2-8.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미세먼지로 인한 호흡기 및 심혈관계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질환 발생 위험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2-9.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동절기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하절기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뇌심혈관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및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한랭질환 발병 위험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2-10.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배치 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특수검진 미실시로 직업성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질병이 발생할 위험을 확인하지 못한 채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직업병 유발 물리적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화학적 유해인자에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노출되어 직업성 질병 발생 위험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2-5-1.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전달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2-5-2.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작업 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위험관리 대책 공유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2-5-3.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주의사항 등 교육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2-6-1.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인증마크를 부착 확인케이블 피복 상태를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2-7-1.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유소견자 약물복용 여부 확인 및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취약근로자 수시로 건강상태 확인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2-8-1.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옥외작업 시 또는 옥외에서 이동 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1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급 방진마스크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KF94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이상 마스크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2-9-1.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체감온도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기온에 따른 휴식시간 준수 등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개인건강관리 철저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상호간 컨디션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취약근로자 밀착관리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2-10-1.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배치 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특수검진 실시 및            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특수검진 인증 스티커를 안전모에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시 특수검진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대상 유해인자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물질 노출지역 출입 가능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특수검진 인증 스티커 미부착자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해당 구간 출입 불가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	</a:t>
                      </a: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3468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3E3E3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B,C,D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3468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7008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5636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1276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30D20FA7-0EFE-9AE3-E9ED-925697D2A5B5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C3213640-50D2-FFA5-CD4A-640E0D9C5A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78DCACEE-E89B-0073-B767-37C0104377AD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AE068547-EC12-356F-DA1B-187AFF9E2E4A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KH_01099130 </a:t>
            </a:r>
            <a:r>
              <a:rPr lang="ko-KR" altLang="en-US" sz="1000" dirty="0" err="1">
                <a:solidFill>
                  <a:srgbClr val="FF0000"/>
                </a:solidFill>
              </a:rPr>
              <a:t>바닥석재</a:t>
            </a:r>
            <a:r>
              <a:rPr lang="ko-KR" altLang="en-US" sz="1000" dirty="0">
                <a:solidFill>
                  <a:srgbClr val="FF0000"/>
                </a:solidFill>
              </a:rPr>
              <a:t> 설치 작업</a:t>
            </a:r>
          </a:p>
        </p:txBody>
      </p:sp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88415D0E-02C0-2CF3-F1B0-4034C2FC9C09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바닥석재설치작업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4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26.06.18~ 26.06.19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MR1</a:t>
                      </a:r>
                      <a:r>
                        <a:rPr lang="ko-KR" altLang="en-US" sz="800" dirty="0">
                          <a:effectLst/>
                        </a:rPr>
                        <a:t>동 </a:t>
                      </a:r>
                      <a:r>
                        <a:rPr lang="en-US" altLang="ko-KR" sz="800" dirty="0">
                          <a:effectLst/>
                        </a:rPr>
                        <a:t>1F</a:t>
                      </a:r>
                    </a:p>
                    <a:p>
                      <a:pPr algn="ctr" latinLnBrk="1"/>
                      <a:r>
                        <a:rPr lang="ko-KR" altLang="en-US" sz="800" dirty="0">
                          <a:effectLst/>
                        </a:rPr>
                        <a:t>외곽 장애인편의시설</a:t>
                      </a:r>
                      <a:endParaRPr lang="en-US" altLang="ko-KR" sz="800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0" baseline="0" dirty="0" err="1"/>
                        <a:t>바닥석재설치작업</a:t>
                      </a:r>
                      <a:endParaRPr lang="en-US" altLang="ko-KR" sz="8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최민규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곽병호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김민수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835678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AEE786-DB26-CD0F-BA34-C873982028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8B4C7318-4A3C-B09F-54DA-4423E9A1F5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6CB5CC7C-8C21-4175-20A5-7CA7F6DC27FC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2"/>
          <a:ext cx="9925182" cy="4563768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57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585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225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3468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346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013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3468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준비작업</a:t>
                      </a: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 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준비작업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작업전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사항</a:t>
                      </a:r>
                      <a:endParaRPr lang="ko-KR" altLang="en-US" sz="800" dirty="0"/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이동통로 및 작업구간 충돌 등 기타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 발생 위험	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알람 및 기타 장비접촉으로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구간 타 작업자 출입으로 인한 사고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2-14.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화재감기지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오작동 예방활동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2-15.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집수정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오픈 후 단차로 인한 전도 위험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2-16-1.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폭염작업 체감온도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31℃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이상이 되는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작업장소에서의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시간 이상 작업 으로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인한 열사병 등 건강장해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온열질환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2-16-2.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만성질환 등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온열질환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민감군이 폭염작업을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수행하는 경우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온열질환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발생 위험도 증가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이동통로 및 작업구간 충돌 위험 구간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보양 상태 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2-12-1.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비산 먼지 및 화기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비가동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신청 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장비 근접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EMO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스위치 위치 확인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및 보양 조치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2-13-1.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구간 구획 설정 및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통제원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배치	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2-14-1.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화재감지기 주변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(2m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비가동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신청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2-14-2.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전 화재감지기 간섭사항 확인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2-14-3.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배풍기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배기위치는 화재감지기가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없는 구역으로 배기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2-15-1.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집수정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오픈 후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단차부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계단식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발판 설치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2-16-1.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폭염작업 전에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온열질환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민감군을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선정하고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온열질환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예방교육 실시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2-16-2.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건강상담을 실시하고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열순응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조치 등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적정 배치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2-16-3.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중 주기적으로 순회하여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근로자의 건강상태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온열질환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자각증상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를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확인하고 필요한 조치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2-16-4. 31℃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이상의 폭염작업 시 휴식시간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추가 배정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폭염작업 시간 단축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3468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3E3E3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B,C,D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3468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7008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5636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1276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8AB5159A-0AFB-46F4-58A9-E0A490D187E5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5EB725F5-A787-E749-A381-0950657229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D92FB0AB-7E78-F37F-1A46-A3CB18488C53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556A95AE-CEA3-7445-898C-20E49682E036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KH_01099130 </a:t>
            </a:r>
            <a:r>
              <a:rPr lang="ko-KR" altLang="en-US" sz="1000" dirty="0" err="1">
                <a:solidFill>
                  <a:srgbClr val="FF0000"/>
                </a:solidFill>
              </a:rPr>
              <a:t>바닥석재</a:t>
            </a:r>
            <a:r>
              <a:rPr lang="ko-KR" altLang="en-US" sz="1000" dirty="0">
                <a:solidFill>
                  <a:srgbClr val="FF0000"/>
                </a:solidFill>
              </a:rPr>
              <a:t> 설치 작업</a:t>
            </a:r>
          </a:p>
        </p:txBody>
      </p:sp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7B499C14-2338-1A93-6925-884295117E50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바닥석재설치작업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4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26.06.18~ 26.06.19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MR1</a:t>
                      </a:r>
                      <a:r>
                        <a:rPr lang="ko-KR" altLang="en-US" sz="800" dirty="0">
                          <a:effectLst/>
                        </a:rPr>
                        <a:t>동 </a:t>
                      </a:r>
                      <a:r>
                        <a:rPr lang="en-US" altLang="ko-KR" sz="800" dirty="0">
                          <a:effectLst/>
                        </a:rPr>
                        <a:t>1F</a:t>
                      </a:r>
                    </a:p>
                    <a:p>
                      <a:pPr algn="ctr" latinLnBrk="1"/>
                      <a:r>
                        <a:rPr lang="ko-KR" altLang="en-US" sz="800" dirty="0">
                          <a:effectLst/>
                        </a:rPr>
                        <a:t>외곽 장애인편의시설</a:t>
                      </a:r>
                      <a:endParaRPr lang="en-US" altLang="ko-KR" sz="800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0" baseline="0" dirty="0" err="1"/>
                        <a:t>바닥석재설치작업</a:t>
                      </a:r>
                      <a:endParaRPr lang="en-US" altLang="ko-KR" sz="8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최민규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곽병호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김민수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3" name="그림 2">
            <a:extLst>
              <a:ext uri="{FF2B5EF4-FFF2-40B4-BE49-F238E27FC236}">
                <a16:creationId xmlns:a16="http://schemas.microsoft.com/office/drawing/2014/main" id="{05552EA2-ACE2-AF78-6AB6-1A540BBE07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568" y="4725144"/>
            <a:ext cx="1886160" cy="687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822513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2CBB21-3E38-9CB3-46BB-ED884B5FB1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B7BB9DE0-DCBC-1186-4857-F136FF1996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FA653378-DCD3-50D2-94EB-314C5B47C45F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2"/>
          <a:ext cx="9905998" cy="4546328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57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585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3468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346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013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3468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자재운반 및  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 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바탕면정리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몰탈시공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화물차 적재함 높이 이상 자재 적재 시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낙하 위험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미 설정으로 인한 협착위험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적재중량 초과로 인한 붕괴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바탕면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청소시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비산먼지로 인한 호흡기질환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회전체에 손가락 협착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절단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5-2.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이물질 유입 등으로 인한 안구 손상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5-3.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유해화학물질로 인한 신체 손상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5-4.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몰탈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두께 부족으로 인한 들뜸 우려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5-5.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몰탈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배합 불량으로 인한 판석 들뜸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3-1-1.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라쳇바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등 사용하여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점 고정 후 그물망 설치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3-2-1.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구획설정 후 인원통제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3-3-1.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차량 제원 확인 및 적재중량 기준 준수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4-1-1.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방진마스크 착용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5-1-1.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믹서기 사용 전 주변 간섭사항 제거 및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구획설정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5-1-2.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전원선 연결 전 동작 스위치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ON/OFF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5-1-3.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믹서기 회전체 접촉 금지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5-2-1.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 착용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5-3-1. MSDS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상 안전보호구 착용 상태 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5-4-1.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최소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몰탈두께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확보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최소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30mm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이상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5-5-1.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배합비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시멘트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: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모래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=1:3)</a:t>
                      </a: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3468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3E3E3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B,C,D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3468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7008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5636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1276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CE9367E8-B40F-4F37-937B-26C0354D66D0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94BEEEF8-B338-5A22-F0E2-FF8B640688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B6EC64DC-557B-6772-27B8-D3E536323A3E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94EC8284-1E4C-2FDA-5CCC-048B96D33982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KH_01099130 </a:t>
            </a:r>
            <a:r>
              <a:rPr lang="ko-KR" altLang="en-US" sz="1000" dirty="0" err="1">
                <a:solidFill>
                  <a:srgbClr val="FF0000"/>
                </a:solidFill>
              </a:rPr>
              <a:t>바닥석재</a:t>
            </a:r>
            <a:r>
              <a:rPr lang="ko-KR" altLang="en-US" sz="1000" dirty="0">
                <a:solidFill>
                  <a:srgbClr val="FF0000"/>
                </a:solidFill>
              </a:rPr>
              <a:t> 설치 작업</a:t>
            </a:r>
          </a:p>
        </p:txBody>
      </p:sp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2E76AD43-A60F-3E5D-9B1B-A6D0917C1ACB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바닥석재설치작업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4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26.06.18~ 26.06.19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MR1</a:t>
                      </a:r>
                      <a:r>
                        <a:rPr lang="ko-KR" altLang="en-US" sz="800" dirty="0">
                          <a:effectLst/>
                        </a:rPr>
                        <a:t>동 </a:t>
                      </a:r>
                      <a:r>
                        <a:rPr lang="en-US" altLang="ko-KR" sz="800" dirty="0">
                          <a:effectLst/>
                        </a:rPr>
                        <a:t>1F</a:t>
                      </a:r>
                    </a:p>
                    <a:p>
                      <a:pPr algn="ctr" latinLnBrk="1"/>
                      <a:r>
                        <a:rPr lang="ko-KR" altLang="en-US" sz="800" dirty="0">
                          <a:effectLst/>
                        </a:rPr>
                        <a:t>외곽 장애인편의시설</a:t>
                      </a:r>
                      <a:endParaRPr lang="en-US" altLang="ko-KR" sz="800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0" baseline="0" dirty="0" err="1"/>
                        <a:t>바닥석재설치작업</a:t>
                      </a:r>
                      <a:endParaRPr lang="en-US" altLang="ko-KR" sz="8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최민규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곽병호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김민수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837868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/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BF935A8B-9916-5CFA-F48F-9DEA494891BF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2"/>
          <a:ext cx="9905998" cy="4544470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6369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636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70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6369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바닥석재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설치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미장작업</a:t>
                      </a:r>
                      <a:endParaRPr lang="ko-KR" altLang="en-US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800" dirty="0"/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인력설치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근골력계질환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인력설치 시 손가락 협착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5-6.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바닥석재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평활도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미흡으로 인한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발걸림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5-7.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줄눈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미확보로 인한 미관 저해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유해화학물질로 인한 신체 손상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계획 외 작업 또는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변경점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발생 시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수정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재작업 등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임의작업으로 인한 사고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소음 발생 구간 작업 또는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소음 발생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공도구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 시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소음으로 인한 청력 손상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전선거치 미흡으로 인한 감전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전동공구 전달 시 작동으로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 및 베임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5-4-1.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중량물 취급 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20KG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미만 취급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5-5-1.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신호체계 사전 수립 및 작업지휘자 역할 준수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5-6-1.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시공오차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판재간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평활도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1.5mm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준수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5-7-1.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줄눈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폭 확보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기준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6mm)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6-1-1. MSDS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상 안전보호구 착용 상태 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7-1-1.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작업중단 후 관리자와 협의하여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수시위험성 평가 후 작업 실시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7-2-1.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또는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공도구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소음 발생 시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귀마개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7-3-1.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전선거치대를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사용하여 지면에서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2M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이격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후 설치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7-4-1.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전동공구는 전원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off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및 배터리 분리 후 전달</a:t>
                      </a:r>
                      <a:endParaRPr lang="en-US" altLang="ko-KR" sz="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4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636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3E3E3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B,C,D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636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1124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0349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9326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00A3F575-29F2-4C9B-9D0C-E43216370A12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7C336ECB-8EA3-47D5-A59D-75EA688B08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DF683506-6845-471B-9853-723BB4495B3F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67F7A826-ED4B-9746-4F69-6366B5756EDB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KH_01099130 </a:t>
            </a:r>
            <a:r>
              <a:rPr lang="ko-KR" altLang="en-US" sz="1000" dirty="0" err="1">
                <a:solidFill>
                  <a:srgbClr val="FF0000"/>
                </a:solidFill>
              </a:rPr>
              <a:t>바닥석재</a:t>
            </a:r>
            <a:r>
              <a:rPr lang="ko-KR" altLang="en-US" sz="1000" dirty="0">
                <a:solidFill>
                  <a:srgbClr val="FF0000"/>
                </a:solidFill>
              </a:rPr>
              <a:t> 설치 작업</a:t>
            </a:r>
          </a:p>
        </p:txBody>
      </p:sp>
      <p:graphicFrame>
        <p:nvGraphicFramePr>
          <p:cNvPr id="5" name="표 4">
            <a:extLst>
              <a:ext uri="{FF2B5EF4-FFF2-40B4-BE49-F238E27FC236}">
                <a16:creationId xmlns:a16="http://schemas.microsoft.com/office/drawing/2014/main" id="{8F5FC57F-EF36-4D4D-3710-F91716D369D5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바닥석재설치작업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4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26.06.18~ 26.06.19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MR1</a:t>
                      </a:r>
                      <a:r>
                        <a:rPr lang="ko-KR" altLang="en-US" sz="800" dirty="0">
                          <a:effectLst/>
                        </a:rPr>
                        <a:t>동 </a:t>
                      </a:r>
                      <a:r>
                        <a:rPr lang="en-US" altLang="ko-KR" sz="800" dirty="0">
                          <a:effectLst/>
                        </a:rPr>
                        <a:t>1F</a:t>
                      </a:r>
                    </a:p>
                    <a:p>
                      <a:pPr algn="ctr" latinLnBrk="1"/>
                      <a:r>
                        <a:rPr lang="ko-KR" altLang="en-US" sz="800" dirty="0">
                          <a:effectLst/>
                        </a:rPr>
                        <a:t>외곽 장애인편의시설</a:t>
                      </a:r>
                      <a:endParaRPr lang="en-US" altLang="ko-KR" sz="800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0" baseline="0" dirty="0" err="1"/>
                        <a:t>바닥석재설치작업</a:t>
                      </a:r>
                      <a:endParaRPr lang="en-US" altLang="ko-KR" sz="8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최민규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곽병호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김민수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120783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DE1A2C-B9B2-BBCD-79EB-DA5B40149B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9E15F0A8-CC6F-A23E-4512-9900BC8239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D1170743-A7C2-0F27-9A72-79CF022F5985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2"/>
          <a:ext cx="9905998" cy="4544471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4173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17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6928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4173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마무리 작업</a:t>
                      </a:r>
                      <a:b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</a:b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   -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정리정돈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3600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자재 잔여물 및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공도구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미정리로 인한 전도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6-2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적재 시 자재와 고임목 사이에 손가락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끼임 위험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6-3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핸드자키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보관시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구획설정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미흡으로 인한 충돌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작업현장 자재 및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공구류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방치로 인한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안전 사고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폐자재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폐기물 임의 폐기로 인한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환경사고 위험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배출 시 밀봉 불량으로 신체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접촉에 따른 위험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6-7.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기술인 건강 상태 악화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부상위험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6-8.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작업인원 보안위반 사고 발생위험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3600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6-1-1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운반작업 완료 후 정리정돈 및 청소 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6-2-1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고임목 설치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양끝단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10cm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눈관리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및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손잡이 설치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6-3-1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대차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보관시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구획 설정 하여 보관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6-4-1.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작업장 자재 정리정돈 실시 수공구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배터리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탈착후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보관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6-5-1.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폐자재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폐기물 처리 절차 준수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자원순환센터 폐기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6-6-1.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밀봉 상태 확인 및 화학물질별 폐기기준 준수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6-7-1.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건강 여부 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6-8-1.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출문전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보안상태 점검 확인 후 인원 확인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휴대폰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보안용지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/USB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휴대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도면 휴대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메모지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카메라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자재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·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공구류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반출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정보기기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3600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417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3E3E3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B,C,D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4173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2198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78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/>
                        <a:t>확인자 이름</a:t>
                      </a:r>
                      <a:endParaRPr lang="ko-KR" altLang="en-US" sz="1000" dirty="0"/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7700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A8CAC4BC-20D7-048D-443E-7AC09376DD96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EA301F65-DAC5-1144-216D-5DB8472905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1F4BB7C3-61FE-0229-B7C4-86414BEDA4B9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A8553CC0-5592-83C8-FE7B-8199F6EF5F96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KH_01099130 </a:t>
            </a:r>
            <a:r>
              <a:rPr lang="ko-KR" altLang="en-US" sz="1000" dirty="0" err="1">
                <a:solidFill>
                  <a:srgbClr val="FF0000"/>
                </a:solidFill>
              </a:rPr>
              <a:t>바닥석재</a:t>
            </a:r>
            <a:r>
              <a:rPr lang="ko-KR" altLang="en-US" sz="1000" dirty="0">
                <a:solidFill>
                  <a:srgbClr val="FF0000"/>
                </a:solidFill>
              </a:rPr>
              <a:t> 설치 작업</a:t>
            </a: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A675618F-ECEC-9356-F445-1DE224F2E88D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바닥석재설치작업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4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26.06.18~ 26.06.19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MR1</a:t>
                      </a:r>
                      <a:r>
                        <a:rPr lang="ko-KR" altLang="en-US" sz="800" dirty="0">
                          <a:effectLst/>
                        </a:rPr>
                        <a:t>동 </a:t>
                      </a:r>
                      <a:r>
                        <a:rPr lang="en-US" altLang="ko-KR" sz="800" dirty="0">
                          <a:effectLst/>
                        </a:rPr>
                        <a:t>1F</a:t>
                      </a:r>
                    </a:p>
                    <a:p>
                      <a:pPr algn="ctr" latinLnBrk="1"/>
                      <a:r>
                        <a:rPr lang="ko-KR" altLang="en-US" sz="800" dirty="0">
                          <a:effectLst/>
                        </a:rPr>
                        <a:t>외곽 장애인편의시설</a:t>
                      </a:r>
                      <a:endParaRPr lang="en-US" altLang="ko-KR" sz="800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0" baseline="0" dirty="0" err="1"/>
                        <a:t>바닥석재설치작업</a:t>
                      </a:r>
                      <a:endParaRPr lang="en-US" altLang="ko-KR" sz="8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최민규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곽병호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김민수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075581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9BD01F-EDF7-CF56-1717-095A7A4EBF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14D8A146-26E2-E731-8CF9-8494EE43A8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FDBC7E2C-36F6-4D01-748C-F0CDD17F59D1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2"/>
          <a:ext cx="9905998" cy="4544469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7977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97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481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7977"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□ </a:t>
                      </a:r>
                      <a:r>
                        <a:rPr lang="en-US" altLang="ko-KR" sz="800" b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sz="800" b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면 위험</a:t>
                      </a:r>
                      <a:endParaRPr lang="en-US" altLang="ko-KR" sz="800" b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T="3600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50" dirty="0">
                          <a:solidFill>
                            <a:srgbClr val="3333FF"/>
                          </a:solidFill>
                        </a:rPr>
                        <a:t>1. 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바닥 간섭물로 인한 전도주의</a:t>
                      </a:r>
                      <a:endParaRPr lang="en-US" altLang="ko-KR" sz="650" dirty="0">
                        <a:solidFill>
                          <a:srgbClr val="3333FF"/>
                        </a:solidFill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6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기술인 충돌위험</a:t>
                      </a:r>
                      <a:endParaRPr kumimoji="0" lang="en-US" altLang="ko-KR" sz="650" b="0" i="0" u="none" strike="noStrike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6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자재 </a:t>
                      </a:r>
                      <a:r>
                        <a:rPr kumimoji="0" lang="ko-KR" altLang="en-US" sz="65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운반시</a:t>
                      </a:r>
                      <a:r>
                        <a:rPr kumimoji="0" lang="ko-KR" altLang="en-US" sz="6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근골격계 위험</a:t>
                      </a:r>
                      <a:endParaRPr kumimoji="0" lang="en-US" altLang="ko-KR" sz="650" b="0" i="0" u="none" strike="noStrike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3600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r>
                        <a:rPr lang="en-US" altLang="ko-KR" sz="650" dirty="0">
                          <a:solidFill>
                            <a:srgbClr val="3333FF"/>
                          </a:solidFill>
                        </a:rPr>
                        <a:t>1-1 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사전 위험요소 파악하여 근로자 전파</a:t>
                      </a:r>
                      <a:endParaRPr lang="en-US" altLang="ko-KR" sz="650" dirty="0">
                        <a:solidFill>
                          <a:srgbClr val="3333FF"/>
                        </a:solidFill>
                      </a:endParaRPr>
                    </a:p>
                    <a:p>
                      <a:endParaRPr kumimoji="0" lang="en-US" altLang="ko-KR" sz="65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2-1 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구획설정 및 </a:t>
                      </a:r>
                      <a:r>
                        <a:rPr lang="ko-KR" altLang="en-US" sz="650" dirty="0" err="1">
                          <a:solidFill>
                            <a:srgbClr val="3333FF"/>
                          </a:solidFill>
                        </a:rPr>
                        <a:t>주변통제하여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 관계근로자 </a:t>
                      </a:r>
                      <a:endParaRPr lang="en-US" altLang="ko-KR" sz="650" dirty="0">
                        <a:solidFill>
                          <a:srgbClr val="3333FF"/>
                        </a:solidFill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50" dirty="0">
                          <a:solidFill>
                            <a:srgbClr val="3333FF"/>
                          </a:solidFill>
                        </a:rPr>
                        <a:t>     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외 출입금지 조치</a:t>
                      </a:r>
                      <a:endParaRPr lang="en-US" altLang="ko-KR" sz="650" dirty="0">
                        <a:solidFill>
                          <a:srgbClr val="3333FF"/>
                        </a:solidFill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5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3-1 2</a:t>
                      </a:r>
                      <a:r>
                        <a:rPr kumimoji="0" lang="ko-KR" altLang="en-US" sz="65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인</a:t>
                      </a:r>
                      <a:r>
                        <a:rPr kumimoji="0" lang="en-US" altLang="ko-KR" sz="65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1</a:t>
                      </a:r>
                      <a:r>
                        <a:rPr kumimoji="0" lang="ko-KR" altLang="en-US" sz="65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조로 자재 운반 및 대차사용</a:t>
                      </a:r>
                      <a:endParaRPr kumimoji="0" lang="en-US" altLang="ko-KR" sz="65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T="3600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797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3E3E3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B,C,D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7977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1215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1601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비상대응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3600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사고 발생 時 교육</a:t>
                      </a: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훈련 미실시로 인한  </a:t>
                      </a:r>
                      <a:endParaRPr kumimoji="0" lang="en-US" altLang="ko-KR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사고 위험</a:t>
                      </a:r>
                      <a:endParaRPr kumimoji="0" lang="en-US" altLang="ko-KR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긴급대피 상황 시 누락 인원 발생 위험</a:t>
                      </a:r>
                      <a:endParaRPr kumimoji="0" lang="en-US" altLang="ko-KR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 중 재해 및 비상상황 발생 시 대응 미숙</a:t>
                      </a:r>
                      <a:endParaRPr kumimoji="0" lang="en-US" altLang="ko-KR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3600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비상구대피로 </a:t>
                      </a: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65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비상집결지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AED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위치 </a:t>
                      </a: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65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아이바디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 샤워 </a:t>
                      </a: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</a:t>
                      </a:r>
                      <a:endParaRPr kumimoji="0" lang="ko-KR" altLang="en-US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&lt;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비상연락망</a:t>
                      </a: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&gt;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화성소방대 </a:t>
                      </a: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 031-208-1119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IRP(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화성</a:t>
                      </a: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) :   031-208-3114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삼성물산 최민규 </a:t>
                      </a: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 010-9883-8842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삼성물산 김민수 </a:t>
                      </a:r>
                      <a:r>
                        <a:rPr kumimoji="0" lang="en-US" altLang="ko-KR" sz="65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: 010-5147-8987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65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전찬우</a:t>
                      </a: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정준건업</a:t>
                      </a: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) : </a:t>
                      </a:r>
                      <a:r>
                        <a:rPr kumimoji="0" lang="en-US" altLang="ko-KR" sz="65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010-2012-2630</a:t>
                      </a:r>
                    </a:p>
                  </a:txBody>
                  <a:tcPr marT="3600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455707"/>
                  </a:ext>
                </a:extLst>
              </a:tr>
              <a:tr h="40296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  <a:endParaRPr kumimoji="0" lang="ko-KR" alt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1966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D31C578C-0515-E2E8-1D30-356FBE6C4994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05EC0895-3256-1C8D-1A72-4C1F6E0959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FC324BCD-3C97-F4DC-9138-77AA066F99E5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784CB332-1B05-2243-A188-19FDD050B32E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KH_01099130 </a:t>
            </a:r>
            <a:r>
              <a:rPr lang="ko-KR" altLang="en-US" sz="1000" dirty="0" err="1">
                <a:solidFill>
                  <a:srgbClr val="FF0000"/>
                </a:solidFill>
              </a:rPr>
              <a:t>바닥석재</a:t>
            </a:r>
            <a:r>
              <a:rPr lang="ko-KR" altLang="en-US" sz="1000" dirty="0">
                <a:solidFill>
                  <a:srgbClr val="FF0000"/>
                </a:solidFill>
              </a:rPr>
              <a:t> 설치 작업</a:t>
            </a: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0B2CCD9C-A9B7-544C-A8D8-888DD5CB4BFA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바닥석재설치작업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4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26.06.18~ 26.06.19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MR1</a:t>
                      </a:r>
                      <a:r>
                        <a:rPr lang="ko-KR" altLang="en-US" sz="800" dirty="0">
                          <a:effectLst/>
                        </a:rPr>
                        <a:t>동 </a:t>
                      </a:r>
                      <a:r>
                        <a:rPr lang="en-US" altLang="ko-KR" sz="800" dirty="0">
                          <a:effectLst/>
                        </a:rPr>
                        <a:t>1F</a:t>
                      </a:r>
                    </a:p>
                    <a:p>
                      <a:pPr algn="ctr" latinLnBrk="1"/>
                      <a:r>
                        <a:rPr lang="ko-KR" altLang="en-US" sz="800" dirty="0">
                          <a:effectLst/>
                        </a:rPr>
                        <a:t>외곽 장애인편의시설</a:t>
                      </a:r>
                      <a:endParaRPr lang="en-US" altLang="ko-KR" sz="800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0" baseline="0" dirty="0" err="1"/>
                        <a:t>바닥석재설치작업</a:t>
                      </a:r>
                      <a:endParaRPr lang="en-US" altLang="ko-KR" sz="8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최민규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곽병호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김민수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0558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/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BF935A8B-9916-5CFA-F48F-9DEA494891BF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40"/>
          <a:ext cx="9905998" cy="4499850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9706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970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521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9706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작업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</a:t>
                      </a:r>
                      <a:b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</a:b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이동통로 및 작업구간 충돌 등 기타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 발생 위험	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알람 및 기타 장비접촉으로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구간 타 작업자 출입으로 인한 사고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2-14.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화재감기지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오작동 예방활동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이동통로 및 작업구간 충돌 위험 구간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보양 상태 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2-12-1.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비산 먼지 및 화기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비가동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신청 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장비 근접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EMO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스위치 위치 확인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및 보양 조치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2-13-1.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구간 구획 설정 및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통제원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배치	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2-14-1.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화재감지기 주변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(2m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비가동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신청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2-14-2.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전 화재감지기 간섭사항 확인	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2-14-3.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배풍기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배기위치는 화재감지기가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없는 구역으로 배기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4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970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9706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51205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522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7986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00A3F575-29F2-4C9B-9D0C-E43216370A12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7C336ECB-8EA3-47D5-A59D-75EA688B08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DF683506-6845-471B-9853-723BB4495B3F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6C0257D4-6A88-2E31-118B-E1ED9C113CB7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DB362903-5E13-4A05-B7F0-BA6614075825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방수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,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도장 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26.06.15~ 26.06.19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M1L 1F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(YA~YB/7~10</a:t>
                      </a:r>
                      <a:r>
                        <a:rPr lang="ko-KR" altLang="en-US" sz="800" dirty="0">
                          <a:effectLst/>
                        </a:rPr>
                        <a:t>열</a:t>
                      </a:r>
                      <a:r>
                        <a:rPr lang="en-US" altLang="ko-KR" sz="800" dirty="0">
                          <a:effectLst/>
                        </a:rPr>
                        <a:t>) </a:t>
                      </a:r>
                      <a:r>
                        <a:rPr lang="ko-KR" altLang="en-US" sz="800" dirty="0">
                          <a:effectLst/>
                        </a:rPr>
                        <a:t>무기 </a:t>
                      </a:r>
                      <a:r>
                        <a:rPr lang="ko-KR" altLang="en-US" sz="800" dirty="0" err="1">
                          <a:effectLst/>
                        </a:rPr>
                        <a:t>스탁룸</a:t>
                      </a:r>
                      <a:r>
                        <a:rPr lang="ko-KR" altLang="en-US" sz="800" dirty="0">
                          <a:effectLst/>
                        </a:rPr>
                        <a:t> 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0" baseline="0" dirty="0"/>
                        <a:t>수성 에폭시 도장작업</a:t>
                      </a:r>
                      <a:endParaRPr lang="en-US" altLang="ko-KR" sz="8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손대영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박세정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남기동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734348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BB43E1-7CF2-C12B-62F9-F9BAFC82E0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Box 64">
            <a:extLst>
              <a:ext uri="{FF2B5EF4-FFF2-40B4-BE49-F238E27FC236}">
                <a16:creationId xmlns:a16="http://schemas.microsoft.com/office/drawing/2014/main" id="{ADBB01D2-FC87-68C4-0641-92C6EE7BBFA3}"/>
              </a:ext>
            </a:extLst>
          </p:cNvPr>
          <p:cNvSpPr txBox="1"/>
          <p:nvPr/>
        </p:nvSpPr>
        <p:spPr>
          <a:xfrm>
            <a:off x="1493963" y="736238"/>
            <a:ext cx="6033324" cy="339553"/>
          </a:xfrm>
          <a:prstGeom prst="rect">
            <a:avLst/>
          </a:prstGeom>
          <a:noFill/>
        </p:spPr>
        <p:txBody>
          <a:bodyPr wrap="square" lIns="11883" tIns="7130" rIns="11883" bIns="7130" rtlCol="0">
            <a:spAutoFit/>
          </a:bodyPr>
          <a:lstStyle/>
          <a:p>
            <a:pPr defTabSz="602424" latinLnBrk="0">
              <a:defRPr/>
            </a:pPr>
            <a:r>
              <a:rPr lang="ko-KR" altLang="en-US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작업 시 비상 발생 대응 </a:t>
            </a:r>
            <a:r>
              <a:rPr lang="en-US" altLang="ko-KR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Process</a:t>
            </a:r>
            <a:endParaRPr lang="ko-KR" altLang="en-US" sz="2113" b="1" kern="0" spc="-53" dirty="0">
              <a:ln>
                <a:solidFill>
                  <a:prstClr val="black">
                    <a:lumMod val="75000"/>
                    <a:lumOff val="25000"/>
                    <a:alpha val="0"/>
                  </a:prstClr>
                </a:solidFill>
              </a:ln>
              <a:solidFill>
                <a:srgbClr val="00206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2D8522C9-327D-63D4-C3A5-7A8219DA6B9A}"/>
              </a:ext>
            </a:extLst>
          </p:cNvPr>
          <p:cNvSpPr txBox="1"/>
          <p:nvPr/>
        </p:nvSpPr>
        <p:spPr>
          <a:xfrm>
            <a:off x="1055005" y="736237"/>
            <a:ext cx="332756" cy="197398"/>
          </a:xfrm>
          <a:prstGeom prst="rect">
            <a:avLst/>
          </a:prstGeom>
          <a:noFill/>
        </p:spPr>
        <p:txBody>
          <a:bodyPr wrap="square" lIns="11883" tIns="7130" rIns="11883" bIns="7130" rtlCol="0">
            <a:spAutoFit/>
          </a:bodyPr>
          <a:lstStyle/>
          <a:p>
            <a:pPr algn="ctr" defTabSz="602424" latinLnBrk="0">
              <a:defRPr/>
            </a:pPr>
            <a:r>
              <a:rPr lang="ko-KR" altLang="en-US" sz="1189" b="1" kern="0" spc="-53" dirty="0">
                <a:ln>
                  <a:solidFill>
                    <a:prstClr val="black">
                      <a:lumMod val="75000"/>
                      <a:lumOff val="25000"/>
                      <a:alpha val="0"/>
                    </a:prstClr>
                  </a:solidFill>
                </a:ln>
                <a:solidFill>
                  <a:srgbClr val="00B05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별첨</a:t>
            </a:r>
          </a:p>
        </p:txBody>
      </p:sp>
      <p:sp>
        <p:nvSpPr>
          <p:cNvPr id="39" name="AutoShape 4">
            <a:extLst>
              <a:ext uri="{FF2B5EF4-FFF2-40B4-BE49-F238E27FC236}">
                <a16:creationId xmlns:a16="http://schemas.microsoft.com/office/drawing/2014/main" id="{8B6FBBDA-AE61-2303-6199-C505DB0745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1773422"/>
            <a:ext cx="1328940" cy="285055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800080"/>
                </a:solidFill>
                <a:latin typeface="맑은 고딕" pitchFamily="50" charset="-127"/>
              </a:rPr>
              <a:t>비상사태 발생</a:t>
            </a:r>
          </a:p>
        </p:txBody>
      </p:sp>
      <p:sp>
        <p:nvSpPr>
          <p:cNvPr id="42" name="Text Box 17">
            <a:extLst>
              <a:ext uri="{FF2B5EF4-FFF2-40B4-BE49-F238E27FC236}">
                <a16:creationId xmlns:a16="http://schemas.microsoft.com/office/drawing/2014/main" id="{3BB77E67-E902-BC90-41FE-F7FC4902E5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5960" y="2921177"/>
            <a:ext cx="435769" cy="367537"/>
          </a:xfrm>
          <a:prstGeom prst="rect">
            <a:avLst/>
          </a:prstGeom>
          <a:solidFill>
            <a:srgbClr val="FF99CC">
              <a:alpha val="29019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품질</a:t>
            </a:r>
          </a:p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사고</a:t>
            </a:r>
          </a:p>
        </p:txBody>
      </p:sp>
      <p:sp>
        <p:nvSpPr>
          <p:cNvPr id="43" name="Text Box 18">
            <a:extLst>
              <a:ext uri="{FF2B5EF4-FFF2-40B4-BE49-F238E27FC236}">
                <a16:creationId xmlns:a16="http://schemas.microsoft.com/office/drawing/2014/main" id="{FB16A1AC-EF52-7339-28D3-90C0392F84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1266" y="2921177"/>
            <a:ext cx="435769" cy="367537"/>
          </a:xfrm>
          <a:prstGeom prst="rect">
            <a:avLst/>
          </a:prstGeom>
          <a:solidFill>
            <a:srgbClr val="FF7C80">
              <a:alpha val="25882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인명</a:t>
            </a:r>
          </a:p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사고</a:t>
            </a:r>
          </a:p>
        </p:txBody>
      </p:sp>
      <p:sp>
        <p:nvSpPr>
          <p:cNvPr id="44" name="Text Box 19">
            <a:extLst>
              <a:ext uri="{FF2B5EF4-FFF2-40B4-BE49-F238E27FC236}">
                <a16:creationId xmlns:a16="http://schemas.microsoft.com/office/drawing/2014/main" id="{B423FF1C-D1A5-241E-8F5F-AE7EAAE6F7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6572" y="2921177"/>
            <a:ext cx="435769" cy="367537"/>
          </a:xfrm>
          <a:prstGeom prst="rect">
            <a:avLst/>
          </a:prstGeom>
          <a:solidFill>
            <a:srgbClr val="FF99CC">
              <a:alpha val="25098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환경</a:t>
            </a:r>
          </a:p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사고</a:t>
            </a:r>
          </a:p>
        </p:txBody>
      </p:sp>
      <p:sp>
        <p:nvSpPr>
          <p:cNvPr id="45" name="Text Box 27">
            <a:extLst>
              <a:ext uri="{FF2B5EF4-FFF2-40B4-BE49-F238E27FC236}">
                <a16:creationId xmlns:a16="http://schemas.microsoft.com/office/drawing/2014/main" id="{967EE6B2-7678-9665-3C66-425A61C7D0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2088" y="3786077"/>
            <a:ext cx="1092367" cy="229935"/>
          </a:xfrm>
          <a:prstGeom prst="rect">
            <a:avLst/>
          </a:prstGeom>
          <a:solidFill>
            <a:srgbClr val="99FFCC">
              <a:alpha val="30196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부서장</a:t>
            </a:r>
          </a:p>
        </p:txBody>
      </p:sp>
      <p:sp>
        <p:nvSpPr>
          <p:cNvPr id="46" name="Text Box 29">
            <a:extLst>
              <a:ext uri="{FF2B5EF4-FFF2-40B4-BE49-F238E27FC236}">
                <a16:creationId xmlns:a16="http://schemas.microsoft.com/office/drawing/2014/main" id="{913E964B-3029-6573-6206-07D35A769D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2089" y="4557640"/>
            <a:ext cx="1092367" cy="229935"/>
          </a:xfrm>
          <a:prstGeom prst="rect">
            <a:avLst/>
          </a:prstGeom>
          <a:solidFill>
            <a:srgbClr val="99FFCC">
              <a:alpha val="30196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팀장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/</a:t>
            </a:r>
            <a:r>
              <a:rPr lang="ko-KR" altLang="en-US" sz="894" b="1">
                <a:solidFill>
                  <a:srgbClr val="000000"/>
                </a:solidFill>
                <a:latin typeface="맑은 고딕" pitchFamily="50" charset="-127"/>
              </a:rPr>
              <a:t>센터장</a:t>
            </a:r>
            <a:endParaRPr lang="ko-KR" altLang="en-US" sz="894" b="1" dirty="0">
              <a:solidFill>
                <a:srgbClr val="000000"/>
              </a:solidFill>
              <a:latin typeface="맑은 고딕" pitchFamily="50" charset="-127"/>
            </a:endParaRPr>
          </a:p>
        </p:txBody>
      </p:sp>
      <p:sp>
        <p:nvSpPr>
          <p:cNvPr id="47" name="AutoShape 33">
            <a:extLst>
              <a:ext uri="{FF2B5EF4-FFF2-40B4-BE49-F238E27FC236}">
                <a16:creationId xmlns:a16="http://schemas.microsoft.com/office/drawing/2014/main" id="{3D961D36-7895-29BB-EBCE-A62220076E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3093537"/>
            <a:ext cx="1328940" cy="313908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800080"/>
                </a:solidFill>
                <a:latin typeface="맑은 고딕" pitchFamily="50" charset="-127"/>
              </a:rPr>
              <a:t>상황실 </a:t>
            </a:r>
            <a:r>
              <a:rPr lang="en-US" altLang="ko-KR" sz="894" b="1" dirty="0">
                <a:solidFill>
                  <a:srgbClr val="800080"/>
                </a:solidFill>
                <a:latin typeface="맑은 고딕" pitchFamily="50" charset="-127"/>
              </a:rPr>
              <a:t>(</a:t>
            </a:r>
            <a:r>
              <a:rPr lang="ko-KR" altLang="en-US" sz="894" b="1" dirty="0">
                <a:solidFill>
                  <a:srgbClr val="800080"/>
                </a:solidFill>
                <a:latin typeface="맑은 고딕" pitchFamily="50" charset="-127"/>
              </a:rPr>
              <a:t>총괄지휘</a:t>
            </a:r>
            <a:r>
              <a:rPr lang="en-US" altLang="ko-KR" sz="894" b="1" dirty="0">
                <a:solidFill>
                  <a:srgbClr val="800080"/>
                </a:solidFill>
                <a:latin typeface="맑은 고딕" pitchFamily="50" charset="-127"/>
              </a:rPr>
              <a:t>)</a:t>
            </a:r>
          </a:p>
        </p:txBody>
      </p:sp>
      <p:sp>
        <p:nvSpPr>
          <p:cNvPr id="48" name="Rectangle 35">
            <a:extLst>
              <a:ext uri="{FF2B5EF4-FFF2-40B4-BE49-F238E27FC236}">
                <a16:creationId xmlns:a16="http://schemas.microsoft.com/office/drawing/2014/main" id="{1F02995D-655B-734A-F7D0-31E8C1013C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3729669"/>
            <a:ext cx="1328940" cy="312142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       조치 및 복구</a:t>
            </a:r>
          </a:p>
        </p:txBody>
      </p:sp>
      <p:sp>
        <p:nvSpPr>
          <p:cNvPr id="49" name="Rectangle 56">
            <a:extLst>
              <a:ext uri="{FF2B5EF4-FFF2-40B4-BE49-F238E27FC236}">
                <a16:creationId xmlns:a16="http://schemas.microsoft.com/office/drawing/2014/main" id="{96685407-E177-C6C2-99E4-630E3B94F6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4301070"/>
            <a:ext cx="1328940" cy="312142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      발생 원인 분석</a:t>
            </a:r>
          </a:p>
        </p:txBody>
      </p:sp>
      <p:sp>
        <p:nvSpPr>
          <p:cNvPr id="50" name="Rectangle 57">
            <a:extLst>
              <a:ext uri="{FF2B5EF4-FFF2-40B4-BE49-F238E27FC236}">
                <a16:creationId xmlns:a16="http://schemas.microsoft.com/office/drawing/2014/main" id="{095C88A5-0D78-FF74-9CD3-049AB7FDC8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4872471"/>
            <a:ext cx="1328940" cy="312142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800080"/>
                </a:solidFill>
                <a:latin typeface="맑은 고딕" pitchFamily="50" charset="-127"/>
              </a:rPr>
              <a:t>재발방지대책 수립 보고 </a:t>
            </a:r>
          </a:p>
        </p:txBody>
      </p:sp>
      <p:sp>
        <p:nvSpPr>
          <p:cNvPr id="51" name="Text Box 53">
            <a:extLst>
              <a:ext uri="{FF2B5EF4-FFF2-40B4-BE49-F238E27FC236}">
                <a16:creationId xmlns:a16="http://schemas.microsoft.com/office/drawing/2014/main" id="{0B600AD1-EAD2-EFD8-2F2E-DBA5268254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2810" y="4140095"/>
            <a:ext cx="842121" cy="367537"/>
          </a:xfrm>
          <a:prstGeom prst="rect">
            <a:avLst/>
          </a:prstGeom>
          <a:solidFill>
            <a:srgbClr val="CCFFCC">
              <a:alpha val="38823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환경안전그룹</a:t>
            </a:r>
          </a:p>
        </p:txBody>
      </p:sp>
      <p:sp>
        <p:nvSpPr>
          <p:cNvPr id="52" name="Text Box 48">
            <a:extLst>
              <a:ext uri="{FF2B5EF4-FFF2-40B4-BE49-F238E27FC236}">
                <a16:creationId xmlns:a16="http://schemas.microsoft.com/office/drawing/2014/main" id="{4B12DD73-CEA2-CF75-A919-E5AE2BDA7B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9822" y="1954972"/>
            <a:ext cx="1827539" cy="64274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 sz="894" b="1" dirty="0">
                <a:solidFill>
                  <a:srgbClr val="0000FF"/>
                </a:solidFill>
                <a:latin typeface="맑은 고딕" pitchFamily="50" charset="-127"/>
              </a:rPr>
              <a:t>관리자</a:t>
            </a:r>
            <a:endParaRPr lang="en-US" altLang="ko-KR" sz="894" b="1" dirty="0">
              <a:solidFill>
                <a:srgbClr val="FF3300"/>
              </a:solidFill>
              <a:latin typeface="맑은 고딕" pitchFamily="50" charset="-127"/>
            </a:endParaRPr>
          </a:p>
          <a:p>
            <a:pPr algn="ctr" fontAlgn="base" latinLnBrk="0"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소방대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/IRP/</a:t>
            </a: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환경안전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/</a:t>
            </a: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공사담당자 </a:t>
            </a:r>
            <a:endParaRPr lang="en-US" altLang="ko-KR" sz="894" b="1" dirty="0">
              <a:solidFill>
                <a:srgbClr val="000000"/>
              </a:solidFill>
              <a:latin typeface="맑은 고딕" pitchFamily="50" charset="-127"/>
            </a:endParaRPr>
          </a:p>
          <a:p>
            <a:pPr algn="ctr" fontAlgn="base" latinLnBrk="0"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    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[</a:t>
            </a: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신속 전파 보고 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]</a:t>
            </a:r>
            <a:endParaRPr lang="ko-KR" altLang="en-US" sz="894" b="1" dirty="0">
              <a:solidFill>
                <a:srgbClr val="000000"/>
              </a:solidFill>
              <a:latin typeface="맑은 고딕" pitchFamily="50" charset="-127"/>
            </a:endParaRPr>
          </a:p>
        </p:txBody>
      </p:sp>
      <p:sp>
        <p:nvSpPr>
          <p:cNvPr id="67" name="Rectangle 1">
            <a:extLst>
              <a:ext uri="{FF2B5EF4-FFF2-40B4-BE49-F238E27FC236}">
                <a16:creationId xmlns:a16="http://schemas.microsoft.com/office/drawing/2014/main" id="{FC79D188-08BB-0DA7-F8ED-23346D30E9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7760" y="1239509"/>
            <a:ext cx="2248409" cy="279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eaLnBrk="0" fontAlgn="base" latinLnBrk="0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1219" u="sng" dirty="0">
                <a:ln>
                  <a:solidFill>
                    <a:srgbClr val="4F81BD">
                      <a:lumMod val="60000"/>
                      <a:lumOff val="40000"/>
                    </a:srgbClr>
                  </a:solidFill>
                </a:ln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  <a:cs typeface="바탕" pitchFamily="18" charset="-127"/>
              </a:rPr>
              <a:t> </a:t>
            </a:r>
            <a:r>
              <a:rPr kumimoji="1" lang="ko-KR" altLang="en-US" sz="1219" u="sng" dirty="0">
                <a:ln>
                  <a:solidFill>
                    <a:srgbClr val="00B0F0"/>
                  </a:solidFill>
                </a:ln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  <a:cs typeface="바탕" pitchFamily="18" charset="-127"/>
              </a:rPr>
              <a:t>비상사태 발생 즉시 통보</a:t>
            </a:r>
            <a:endParaRPr kumimoji="1" lang="ko-KR" altLang="en-US" sz="1219" u="sng" dirty="0">
              <a:ln>
                <a:solidFill>
                  <a:srgbClr val="00B0F0"/>
                </a:solidFill>
              </a:ln>
              <a:solidFill>
                <a:prstClr val="black"/>
              </a:solidFill>
              <a:latin typeface="맑은 고딕"/>
              <a:ea typeface="맑은 고딕" panose="020B0503020000020004" pitchFamily="50" charset="-127"/>
              <a:cs typeface="굴림" pitchFamily="50" charset="-127"/>
            </a:endParaRPr>
          </a:p>
        </p:txBody>
      </p:sp>
      <p:sp>
        <p:nvSpPr>
          <p:cNvPr id="68" name="Rectangle 11">
            <a:extLst>
              <a:ext uri="{FF2B5EF4-FFF2-40B4-BE49-F238E27FC236}">
                <a16:creationId xmlns:a16="http://schemas.microsoft.com/office/drawing/2014/main" id="{01A0772C-6164-A1EE-858D-3CFAC7C2AF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2327225"/>
            <a:ext cx="1328940" cy="312527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  신속상황보고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(</a:t>
            </a: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전파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)</a:t>
            </a:r>
          </a:p>
        </p:txBody>
      </p:sp>
      <p:cxnSp>
        <p:nvCxnSpPr>
          <p:cNvPr id="69" name="직선 화살표 연결선 68">
            <a:extLst>
              <a:ext uri="{FF2B5EF4-FFF2-40B4-BE49-F238E27FC236}">
                <a16:creationId xmlns:a16="http://schemas.microsoft.com/office/drawing/2014/main" id="{B7748A60-1A8B-C0CC-22AD-3ECC910638AF}"/>
              </a:ext>
            </a:extLst>
          </p:cNvPr>
          <p:cNvCxnSpPr>
            <a:stCxn id="39" idx="2"/>
          </p:cNvCxnSpPr>
          <p:nvPr/>
        </p:nvCxnSpPr>
        <p:spPr bwMode="auto">
          <a:xfrm>
            <a:off x="2056238" y="2058477"/>
            <a:ext cx="0" cy="211535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직선 화살표 연결선 69">
            <a:extLst>
              <a:ext uri="{FF2B5EF4-FFF2-40B4-BE49-F238E27FC236}">
                <a16:creationId xmlns:a16="http://schemas.microsoft.com/office/drawing/2014/main" id="{B44EFECE-DE81-E453-F1FC-1E8CD772F2F7}"/>
              </a:ext>
            </a:extLst>
          </p:cNvPr>
          <p:cNvCxnSpPr>
            <a:stCxn id="68" idx="2"/>
            <a:endCxn id="47" idx="0"/>
          </p:cNvCxnSpPr>
          <p:nvPr/>
        </p:nvCxnSpPr>
        <p:spPr bwMode="auto">
          <a:xfrm>
            <a:off x="2056238" y="2639751"/>
            <a:ext cx="0" cy="453786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직선 화살표 연결선 70">
            <a:extLst>
              <a:ext uri="{FF2B5EF4-FFF2-40B4-BE49-F238E27FC236}">
                <a16:creationId xmlns:a16="http://schemas.microsoft.com/office/drawing/2014/main" id="{31965218-ABDE-0134-8022-AF7EE1BD1BDC}"/>
              </a:ext>
            </a:extLst>
          </p:cNvPr>
          <p:cNvCxnSpPr>
            <a:stCxn id="47" idx="2"/>
            <a:endCxn id="48" idx="0"/>
          </p:cNvCxnSpPr>
          <p:nvPr/>
        </p:nvCxnSpPr>
        <p:spPr bwMode="auto">
          <a:xfrm>
            <a:off x="2056238" y="3407445"/>
            <a:ext cx="0" cy="322223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직선 화살표 연결선 71">
            <a:extLst>
              <a:ext uri="{FF2B5EF4-FFF2-40B4-BE49-F238E27FC236}">
                <a16:creationId xmlns:a16="http://schemas.microsoft.com/office/drawing/2014/main" id="{14BC51C6-09C6-F856-CE54-285446E8B725}"/>
              </a:ext>
            </a:extLst>
          </p:cNvPr>
          <p:cNvCxnSpPr>
            <a:stCxn id="48" idx="2"/>
            <a:endCxn id="49" idx="0"/>
          </p:cNvCxnSpPr>
          <p:nvPr/>
        </p:nvCxnSpPr>
        <p:spPr bwMode="auto">
          <a:xfrm>
            <a:off x="2056238" y="4041812"/>
            <a:ext cx="0" cy="259258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직선 화살표 연결선 72">
            <a:extLst>
              <a:ext uri="{FF2B5EF4-FFF2-40B4-BE49-F238E27FC236}">
                <a16:creationId xmlns:a16="http://schemas.microsoft.com/office/drawing/2014/main" id="{18B7D232-E343-BE6D-0C67-1011E632048E}"/>
              </a:ext>
            </a:extLst>
          </p:cNvPr>
          <p:cNvCxnSpPr>
            <a:stCxn id="49" idx="2"/>
            <a:endCxn id="50" idx="0"/>
          </p:cNvCxnSpPr>
          <p:nvPr/>
        </p:nvCxnSpPr>
        <p:spPr bwMode="auto">
          <a:xfrm>
            <a:off x="2056238" y="4613211"/>
            <a:ext cx="0" cy="259259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꺾인 연결선 121">
            <a:extLst>
              <a:ext uri="{FF2B5EF4-FFF2-40B4-BE49-F238E27FC236}">
                <a16:creationId xmlns:a16="http://schemas.microsoft.com/office/drawing/2014/main" id="{2126B985-F6BC-6BB8-9164-114FEC0BACB9}"/>
              </a:ext>
            </a:extLst>
          </p:cNvPr>
          <p:cNvCxnSpPr>
            <a:stCxn id="68" idx="3"/>
            <a:endCxn id="43" idx="0"/>
          </p:cNvCxnSpPr>
          <p:nvPr/>
        </p:nvCxnSpPr>
        <p:spPr bwMode="auto">
          <a:xfrm>
            <a:off x="2720708" y="2483489"/>
            <a:ext cx="898443" cy="437688"/>
          </a:xfrm>
          <a:prstGeom prst="bentConnector2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꺾인 연결선 122">
            <a:extLst>
              <a:ext uri="{FF2B5EF4-FFF2-40B4-BE49-F238E27FC236}">
                <a16:creationId xmlns:a16="http://schemas.microsoft.com/office/drawing/2014/main" id="{25BC7767-197C-88D2-5EF3-C3C2E679C1D9}"/>
              </a:ext>
            </a:extLst>
          </p:cNvPr>
          <p:cNvCxnSpPr>
            <a:endCxn id="42" idx="0"/>
          </p:cNvCxnSpPr>
          <p:nvPr/>
        </p:nvCxnSpPr>
        <p:spPr bwMode="auto">
          <a:xfrm rot="10800000" flipV="1">
            <a:off x="3073846" y="2680727"/>
            <a:ext cx="544431" cy="240450"/>
          </a:xfrm>
          <a:prstGeom prst="bentConnector2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꺾인 연결선 123">
            <a:extLst>
              <a:ext uri="{FF2B5EF4-FFF2-40B4-BE49-F238E27FC236}">
                <a16:creationId xmlns:a16="http://schemas.microsoft.com/office/drawing/2014/main" id="{6C6448F8-3AF3-3AE5-094F-38F951F0AA02}"/>
              </a:ext>
            </a:extLst>
          </p:cNvPr>
          <p:cNvCxnSpPr>
            <a:endCxn id="44" idx="0"/>
          </p:cNvCxnSpPr>
          <p:nvPr/>
        </p:nvCxnSpPr>
        <p:spPr bwMode="auto">
          <a:xfrm>
            <a:off x="3577891" y="2680728"/>
            <a:ext cx="586566" cy="240449"/>
          </a:xfrm>
          <a:prstGeom prst="bentConnector2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꺾인 연결선 124">
            <a:extLst>
              <a:ext uri="{FF2B5EF4-FFF2-40B4-BE49-F238E27FC236}">
                <a16:creationId xmlns:a16="http://schemas.microsoft.com/office/drawing/2014/main" id="{0642859B-A8E6-6DEB-7609-F650FFC3CE74}"/>
              </a:ext>
            </a:extLst>
          </p:cNvPr>
          <p:cNvCxnSpPr>
            <a:stCxn id="42" idx="2"/>
            <a:endCxn id="45" idx="0"/>
          </p:cNvCxnSpPr>
          <p:nvPr/>
        </p:nvCxnSpPr>
        <p:spPr bwMode="auto">
          <a:xfrm rot="16200000" flipH="1">
            <a:off x="3097377" y="3265181"/>
            <a:ext cx="497363" cy="544427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꺾인 연결선 125">
            <a:extLst>
              <a:ext uri="{FF2B5EF4-FFF2-40B4-BE49-F238E27FC236}">
                <a16:creationId xmlns:a16="http://schemas.microsoft.com/office/drawing/2014/main" id="{0A15A24A-0C55-774E-836C-8842A18EDD3C}"/>
              </a:ext>
            </a:extLst>
          </p:cNvPr>
          <p:cNvCxnSpPr>
            <a:stCxn id="43" idx="2"/>
            <a:endCxn id="45" idx="0"/>
          </p:cNvCxnSpPr>
          <p:nvPr/>
        </p:nvCxnSpPr>
        <p:spPr bwMode="auto">
          <a:xfrm rot="5400000">
            <a:off x="3370031" y="3536956"/>
            <a:ext cx="497363" cy="879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꺾인 연결선 126">
            <a:extLst>
              <a:ext uri="{FF2B5EF4-FFF2-40B4-BE49-F238E27FC236}">
                <a16:creationId xmlns:a16="http://schemas.microsoft.com/office/drawing/2014/main" id="{80F338C0-3E95-120C-ACB8-B760AC252202}"/>
              </a:ext>
            </a:extLst>
          </p:cNvPr>
          <p:cNvCxnSpPr>
            <a:stCxn id="44" idx="2"/>
            <a:endCxn id="45" idx="0"/>
          </p:cNvCxnSpPr>
          <p:nvPr/>
        </p:nvCxnSpPr>
        <p:spPr bwMode="auto">
          <a:xfrm rot="5400000">
            <a:off x="3642684" y="3264303"/>
            <a:ext cx="497363" cy="546185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 Box 30">
            <a:extLst>
              <a:ext uri="{FF2B5EF4-FFF2-40B4-BE49-F238E27FC236}">
                <a16:creationId xmlns:a16="http://schemas.microsoft.com/office/drawing/2014/main" id="{D54EC8BA-9D75-3718-A4AB-AA58C992B1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9962" y="3338768"/>
            <a:ext cx="636984" cy="229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CC"/>
                </a:solidFill>
                <a:latin typeface="맑은 고딕" pitchFamily="50" charset="-127"/>
              </a:rPr>
              <a:t>신속보고</a:t>
            </a:r>
          </a:p>
        </p:txBody>
      </p:sp>
      <p:cxnSp>
        <p:nvCxnSpPr>
          <p:cNvPr id="81" name="직선 화살표 연결선 80">
            <a:extLst>
              <a:ext uri="{FF2B5EF4-FFF2-40B4-BE49-F238E27FC236}">
                <a16:creationId xmlns:a16="http://schemas.microsoft.com/office/drawing/2014/main" id="{3D05ED3F-D9C2-3379-FD19-48E43B8DD903}"/>
              </a:ext>
            </a:extLst>
          </p:cNvPr>
          <p:cNvCxnSpPr>
            <a:stCxn id="45" idx="2"/>
            <a:endCxn id="46" idx="0"/>
          </p:cNvCxnSpPr>
          <p:nvPr/>
        </p:nvCxnSpPr>
        <p:spPr bwMode="auto">
          <a:xfrm>
            <a:off x="3618272" y="4016012"/>
            <a:ext cx="1" cy="541628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꺾인 연결선 129">
            <a:extLst>
              <a:ext uri="{FF2B5EF4-FFF2-40B4-BE49-F238E27FC236}">
                <a16:creationId xmlns:a16="http://schemas.microsoft.com/office/drawing/2014/main" id="{D303C3E9-87CE-2733-4F4C-CAEF39C2100A}"/>
              </a:ext>
            </a:extLst>
          </p:cNvPr>
          <p:cNvCxnSpPr>
            <a:stCxn id="45" idx="2"/>
            <a:endCxn id="51" idx="1"/>
          </p:cNvCxnSpPr>
          <p:nvPr/>
        </p:nvCxnSpPr>
        <p:spPr bwMode="auto">
          <a:xfrm rot="16200000" flipH="1">
            <a:off x="3526615" y="4107669"/>
            <a:ext cx="307852" cy="124538"/>
          </a:xfrm>
          <a:prstGeom prst="bentConnector2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꺾인 연결선 130">
            <a:extLst>
              <a:ext uri="{FF2B5EF4-FFF2-40B4-BE49-F238E27FC236}">
                <a16:creationId xmlns:a16="http://schemas.microsoft.com/office/drawing/2014/main" id="{D346B1E6-A86F-AFE1-5A95-8F5A24AD1E8F}"/>
              </a:ext>
            </a:extLst>
          </p:cNvPr>
          <p:cNvCxnSpPr>
            <a:stCxn id="45" idx="1"/>
            <a:endCxn id="84" idx="3"/>
          </p:cNvCxnSpPr>
          <p:nvPr/>
        </p:nvCxnSpPr>
        <p:spPr bwMode="auto">
          <a:xfrm rot="10800000">
            <a:off x="2056238" y="2847585"/>
            <a:ext cx="1015850" cy="1053461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직사각형 83">
            <a:extLst>
              <a:ext uri="{FF2B5EF4-FFF2-40B4-BE49-F238E27FC236}">
                <a16:creationId xmlns:a16="http://schemas.microsoft.com/office/drawing/2014/main" id="{CE098B0B-8287-DB7F-8AAD-F6DCE85FE2F9}"/>
              </a:ext>
            </a:extLst>
          </p:cNvPr>
          <p:cNvSpPr/>
          <p:nvPr/>
        </p:nvSpPr>
        <p:spPr bwMode="auto">
          <a:xfrm>
            <a:off x="1893633" y="2793174"/>
            <a:ext cx="162605" cy="108819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 rtlCol="0" anchor="ctr"/>
          <a:lstStyle/>
          <a:p>
            <a:pPr algn="ctr" latinLnBrk="0"/>
            <a:endParaRPr lang="ko-KR" altLang="en-US" sz="813" dirty="0">
              <a:solidFill>
                <a:srgbClr val="000000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85" name="Rectangle 4">
            <a:extLst>
              <a:ext uri="{FF2B5EF4-FFF2-40B4-BE49-F238E27FC236}">
                <a16:creationId xmlns:a16="http://schemas.microsoft.com/office/drawing/2014/main" id="{991D17AA-01E7-9E02-D382-474F43FADF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6858" y="5055483"/>
            <a:ext cx="950441" cy="735177"/>
          </a:xfrm>
          <a:prstGeom prst="rect">
            <a:avLst/>
          </a:prstGeom>
          <a:solidFill>
            <a:srgbClr val="FFFF99"/>
          </a:solidFill>
          <a:ln w="2540" algn="ctr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  <p:txBody>
          <a:bodyPr wrap="none" anchor="ctr"/>
          <a:lstStyle>
            <a:lvl1pPr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ko-KR" altLang="en-US" sz="65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소 방 대</a:t>
            </a:r>
            <a:r>
              <a:rPr lang="en-US" altLang="ko-KR" sz="65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65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사내</a:t>
            </a:r>
            <a:r>
              <a:rPr lang="en-US" altLang="ko-KR" sz="65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기흥</a:t>
            </a: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 209-1119</a:t>
            </a:r>
          </a:p>
          <a:p>
            <a:pPr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 208-1119</a:t>
            </a:r>
          </a:p>
          <a:p>
            <a:pPr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평택</a:t>
            </a: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 070-7034-1119</a:t>
            </a:r>
          </a:p>
          <a:p>
            <a:pPr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[</a:t>
            </a:r>
            <a:r>
              <a:rPr lang="ko-KR" altLang="en-US" sz="650">
                <a:solidFill>
                  <a:prstClr val="black"/>
                </a:solidFill>
                <a:latin typeface="맑은 고딕" panose="020B0503020000020004" pitchFamily="50" charset="-127"/>
              </a:rPr>
              <a:t>천안</a:t>
            </a: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] 041-559-1119</a:t>
            </a:r>
          </a:p>
          <a:p>
            <a:pPr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[</a:t>
            </a:r>
            <a:r>
              <a:rPr lang="ko-KR" altLang="en-US" sz="650">
                <a:solidFill>
                  <a:prstClr val="black"/>
                </a:solidFill>
                <a:latin typeface="맑은 고딕" panose="020B0503020000020004" pitchFamily="50" charset="-127"/>
              </a:rPr>
              <a:t>온양</a:t>
            </a: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] 041-540-7119</a:t>
            </a:r>
          </a:p>
          <a:p>
            <a:pPr>
              <a:defRPr/>
            </a:pPr>
            <a:endParaRPr lang="en-US" altLang="ko-KR" sz="65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86" name="Rectangle 4">
            <a:extLst>
              <a:ext uri="{FF2B5EF4-FFF2-40B4-BE49-F238E27FC236}">
                <a16:creationId xmlns:a16="http://schemas.microsoft.com/office/drawing/2014/main" id="{95A642C8-D3DD-D244-51CB-F9C35A9C09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1725" y="5395407"/>
            <a:ext cx="950441" cy="3875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" algn="ctr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IRP 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신고</a:t>
            </a:r>
            <a:endParaRPr lang="en-US" altLang="ko-KR" sz="650" b="1" dirty="0">
              <a:solidFill>
                <a:srgbClr val="0000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기흥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 209-3114</a:t>
            </a: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 208-3114</a:t>
            </a:r>
          </a:p>
        </p:txBody>
      </p:sp>
      <p:cxnSp>
        <p:nvCxnSpPr>
          <p:cNvPr id="87" name="직선 연결선 86">
            <a:extLst>
              <a:ext uri="{FF2B5EF4-FFF2-40B4-BE49-F238E27FC236}">
                <a16:creationId xmlns:a16="http://schemas.microsoft.com/office/drawing/2014/main" id="{59F8196E-6D69-79C6-8D4A-82B87C56365B}"/>
              </a:ext>
            </a:extLst>
          </p:cNvPr>
          <p:cNvCxnSpPr/>
          <p:nvPr/>
        </p:nvCxnSpPr>
        <p:spPr>
          <a:xfrm>
            <a:off x="5183205" y="1205367"/>
            <a:ext cx="21431" cy="4689873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Rectangle 1">
            <a:extLst>
              <a:ext uri="{FF2B5EF4-FFF2-40B4-BE49-F238E27FC236}">
                <a16:creationId xmlns:a16="http://schemas.microsoft.com/office/drawing/2014/main" id="{C7A3EB13-001C-2674-6616-76D2B575B5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9059" y="1239509"/>
            <a:ext cx="1107282" cy="279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fontAlgn="base" latinLnBrk="0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1219" u="sng" dirty="0">
                <a:ln>
                  <a:solidFill>
                    <a:srgbClr val="00B0F0"/>
                  </a:solidFill>
                </a:ln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  <a:cs typeface="바탕" pitchFamily="18" charset="-127"/>
              </a:rPr>
              <a:t>비상연락망</a:t>
            </a:r>
            <a:endParaRPr kumimoji="1" lang="ko-KR" altLang="en-US" sz="1219" u="sng" dirty="0">
              <a:solidFill>
                <a:prstClr val="black"/>
              </a:solidFill>
              <a:latin typeface="맑은 고딕"/>
              <a:ea typeface="맑은 고딕" panose="020B0503020000020004" pitchFamily="50" charset="-127"/>
              <a:cs typeface="굴림" pitchFamily="50" charset="-127"/>
            </a:endParaRPr>
          </a:p>
        </p:txBody>
      </p:sp>
      <p:graphicFrame>
        <p:nvGraphicFramePr>
          <p:cNvPr id="89" name="표 88">
            <a:extLst>
              <a:ext uri="{FF2B5EF4-FFF2-40B4-BE49-F238E27FC236}">
                <a16:creationId xmlns:a16="http://schemas.microsoft.com/office/drawing/2014/main" id="{3D32A408-0818-BB6F-6D45-C224461490D5}"/>
              </a:ext>
            </a:extLst>
          </p:cNvPr>
          <p:cNvGraphicFramePr>
            <a:graphicFrameLocks noGrp="1"/>
          </p:cNvGraphicFramePr>
          <p:nvPr/>
        </p:nvGraphicFramePr>
        <p:xfrm>
          <a:off x="5752921" y="1656909"/>
          <a:ext cx="3547126" cy="4177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0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28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25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55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681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40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82995">
                <a:tc>
                  <a:txBody>
                    <a:bodyPr/>
                    <a:lstStyle/>
                    <a:p>
                      <a:pPr algn="ctr" latinLnBrk="1"/>
                      <a:endParaRPr lang="ko-KR" altLang="en-US" sz="2300" dirty="0">
                        <a:solidFill>
                          <a:sysClr val="windowText" lastClr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>
                          <a:solidFill>
                            <a:sysClr val="windowText" lastClr="000000"/>
                          </a:solidFill>
                          <a:latin typeface="+mn-ea"/>
                          <a:ea typeface="+mn-ea"/>
                        </a:rPr>
                        <a:t>비상 연락망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2300" dirty="0">
                        <a:solidFill>
                          <a:sysClr val="windowText" lastClr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9152"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5326"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구  분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성명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연락처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5326">
                <a:tc rowSpan="3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삼성전자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>
                          <a:latin typeface="+mn-ea"/>
                          <a:ea typeface="+mn-ea"/>
                        </a:rPr>
                        <a:t>MR1L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곽병호 님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>
                          <a:latin typeface="+mn-ea"/>
                          <a:ea typeface="+mn-ea"/>
                        </a:rPr>
                        <a:t> 010-5391-8916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532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>
                          <a:latin typeface="+mn-ea"/>
                          <a:ea typeface="+mn-ea"/>
                        </a:rPr>
                        <a:t>16L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이지윤 님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>
                          <a:latin typeface="+mn-ea"/>
                          <a:ea typeface="+mn-ea"/>
                        </a:rPr>
                        <a:t>010-2279-1719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2176204"/>
                  </a:ext>
                </a:extLst>
              </a:tr>
              <a:tr h="35532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>
                          <a:latin typeface="+mn-ea"/>
                          <a:ea typeface="+mn-ea"/>
                        </a:rPr>
                        <a:t>M1L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박세정 님</a:t>
                      </a:r>
                      <a:endParaRPr lang="en-US" altLang="ko-KR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010-9422-4734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5326">
                <a:tc>
                  <a:txBody>
                    <a:bodyPr/>
                    <a:lstStyle/>
                    <a:p>
                      <a:pPr algn="ctr" latinLnBrk="1"/>
                      <a:endParaRPr lang="en-US" altLang="ko-KR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삼성물산</a:t>
                      </a:r>
                      <a:endParaRPr lang="en-US" altLang="ko-KR" sz="800" b="1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담당자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최민규 프로</a:t>
                      </a:r>
                      <a:endParaRPr lang="en-US" altLang="ko-KR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010-9883-8842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5326">
                <a:tc>
                  <a:txBody>
                    <a:bodyPr/>
                    <a:lstStyle/>
                    <a:p>
                      <a:pPr algn="ctr" latinLnBrk="1"/>
                      <a:endParaRPr lang="en-US" altLang="ko-KR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en-US" altLang="ko-KR" sz="1000" b="1" dirty="0">
                        <a:latin typeface="+mn-ea"/>
                        <a:ea typeface="+mn-ea"/>
                      </a:endParaRPr>
                    </a:p>
                  </a:txBody>
                  <a:tcPr marL="91455" marR="914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안  전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김민수 프로</a:t>
                      </a:r>
                      <a:endParaRPr lang="en-US" altLang="ko-KR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010-3269-7788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5326">
                <a:tc rowSpan="3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정준건업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소 장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김성훈 소장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010-2989-7878</a:t>
                      </a:r>
                      <a:endParaRPr lang="ko-KR" altLang="en-US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532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공 사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kern="1200" dirty="0" err="1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전찬우</a:t>
                      </a: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 대리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010-2012-2630</a:t>
                      </a:r>
                      <a:endParaRPr lang="ko-KR" altLang="en-US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532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안 전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kern="1200" dirty="0" err="1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방철주</a:t>
                      </a: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 과장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010-5644-9630</a:t>
                      </a:r>
                      <a:endParaRPr lang="ko-KR" altLang="en-US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2360414"/>
                  </a:ext>
                </a:extLst>
              </a:tr>
              <a:tr h="147271"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4" name="모서리가 둥근 직사각형 21">
            <a:extLst>
              <a:ext uri="{FF2B5EF4-FFF2-40B4-BE49-F238E27FC236}">
                <a16:creationId xmlns:a16="http://schemas.microsoft.com/office/drawing/2014/main" id="{CBF15239-8C24-C547-4D40-D3C7DBC9CDC0}"/>
              </a:ext>
            </a:extLst>
          </p:cNvPr>
          <p:cNvSpPr/>
          <p:nvPr/>
        </p:nvSpPr>
        <p:spPr>
          <a:xfrm>
            <a:off x="8265368" y="1824757"/>
            <a:ext cx="684149" cy="339487"/>
          </a:xfrm>
          <a:prstGeom prst="roundRect">
            <a:avLst/>
          </a:prstGeom>
          <a:solidFill>
            <a:schemeClr val="tx1"/>
          </a:solidFill>
          <a:ln w="190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14626" tIns="14626" rIns="14626" bIns="8775" rtlCol="0" anchor="ctr" anchorCtr="1">
            <a:noAutofit/>
          </a:bodyPr>
          <a:lstStyle/>
          <a:p>
            <a:pPr algn="ctr"/>
            <a:r>
              <a:rPr lang="en-US" altLang="ko-KR" sz="1625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MR1L</a:t>
            </a:r>
          </a:p>
        </p:txBody>
      </p:sp>
    </p:spTree>
    <p:extLst>
      <p:ext uri="{BB962C8B-B14F-4D97-AF65-F5344CB8AC3E}">
        <p14:creationId xmlns:p14="http://schemas.microsoft.com/office/powerpoint/2010/main" val="25485315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Box 64">
            <a:extLst>
              <a:ext uri="{FF2B5EF4-FFF2-40B4-BE49-F238E27FC236}">
                <a16:creationId xmlns:a16="http://schemas.microsoft.com/office/drawing/2014/main" id="{728F72C3-9393-494D-954A-88055AD75ED9}"/>
              </a:ext>
            </a:extLst>
          </p:cNvPr>
          <p:cNvSpPr txBox="1"/>
          <p:nvPr/>
        </p:nvSpPr>
        <p:spPr>
          <a:xfrm>
            <a:off x="1493963" y="736238"/>
            <a:ext cx="6033324" cy="339553"/>
          </a:xfrm>
          <a:prstGeom prst="rect">
            <a:avLst/>
          </a:prstGeom>
          <a:noFill/>
        </p:spPr>
        <p:txBody>
          <a:bodyPr wrap="square" lIns="11883" tIns="7130" rIns="11883" bIns="7130" rtlCol="0">
            <a:spAutoFit/>
          </a:bodyPr>
          <a:lstStyle/>
          <a:p>
            <a:pPr defTabSz="602424" latinLnBrk="0">
              <a:defRPr/>
            </a:pPr>
            <a:r>
              <a:rPr lang="ko-KR" altLang="en-US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비상 대응 </a:t>
            </a:r>
            <a:r>
              <a:rPr lang="en-US" altLang="ko-KR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Process (</a:t>
            </a:r>
            <a:r>
              <a:rPr lang="ko-KR" altLang="en-US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가스</a:t>
            </a:r>
            <a:r>
              <a:rPr lang="en-US" altLang="ko-KR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케미컬 누출</a:t>
            </a:r>
            <a:r>
              <a:rPr lang="en-US" altLang="ko-KR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2113" b="1" kern="0" spc="-53" dirty="0">
              <a:ln>
                <a:solidFill>
                  <a:prstClr val="black">
                    <a:lumMod val="75000"/>
                    <a:lumOff val="25000"/>
                    <a:alpha val="0"/>
                  </a:prstClr>
                </a:solidFill>
              </a:ln>
              <a:solidFill>
                <a:srgbClr val="00206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CB22D734-76BB-47F6-8D59-346E022400EE}"/>
              </a:ext>
            </a:extLst>
          </p:cNvPr>
          <p:cNvSpPr txBox="1"/>
          <p:nvPr/>
        </p:nvSpPr>
        <p:spPr>
          <a:xfrm>
            <a:off x="1055005" y="736237"/>
            <a:ext cx="332756" cy="197398"/>
          </a:xfrm>
          <a:prstGeom prst="rect">
            <a:avLst/>
          </a:prstGeom>
          <a:noFill/>
        </p:spPr>
        <p:txBody>
          <a:bodyPr wrap="square" lIns="11883" tIns="7130" rIns="11883" bIns="7130" rtlCol="0">
            <a:spAutoFit/>
          </a:bodyPr>
          <a:lstStyle/>
          <a:p>
            <a:pPr algn="ctr" defTabSz="602424" latinLnBrk="0">
              <a:defRPr/>
            </a:pPr>
            <a:r>
              <a:rPr lang="ko-KR" altLang="en-US" sz="1189" b="1" kern="0" spc="-53" dirty="0">
                <a:ln>
                  <a:solidFill>
                    <a:prstClr val="black">
                      <a:lumMod val="75000"/>
                      <a:lumOff val="25000"/>
                      <a:alpha val="0"/>
                    </a:prstClr>
                  </a:solidFill>
                </a:ln>
                <a:solidFill>
                  <a:srgbClr val="00B05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별첨</a:t>
            </a:r>
          </a:p>
        </p:txBody>
      </p:sp>
      <p:cxnSp>
        <p:nvCxnSpPr>
          <p:cNvPr id="41" name="꺾인 연결선 2">
            <a:extLst>
              <a:ext uri="{FF2B5EF4-FFF2-40B4-BE49-F238E27FC236}">
                <a16:creationId xmlns:a16="http://schemas.microsoft.com/office/drawing/2014/main" id="{9BF369DE-41FA-4C76-987D-B0C6633E800F}"/>
              </a:ext>
            </a:extLst>
          </p:cNvPr>
          <p:cNvCxnSpPr/>
          <p:nvPr/>
        </p:nvCxnSpPr>
        <p:spPr>
          <a:xfrm flipV="1">
            <a:off x="5704979" y="4632426"/>
            <a:ext cx="824210" cy="585589"/>
          </a:xfrm>
          <a:prstGeom prst="bentConnector3">
            <a:avLst>
              <a:gd name="adj1" fmla="val 18104"/>
            </a:avLst>
          </a:prstGeom>
          <a:ln w="2540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직선 연결선 52">
            <a:extLst>
              <a:ext uri="{FF2B5EF4-FFF2-40B4-BE49-F238E27FC236}">
                <a16:creationId xmlns:a16="http://schemas.microsoft.com/office/drawing/2014/main" id="{9986FAF7-0FB8-4DA9-9F09-E0CC1543929E}"/>
              </a:ext>
            </a:extLst>
          </p:cNvPr>
          <p:cNvCxnSpPr/>
          <p:nvPr/>
        </p:nvCxnSpPr>
        <p:spPr>
          <a:xfrm flipV="1">
            <a:off x="5586315" y="3800475"/>
            <a:ext cx="1141511" cy="1290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4" name="그룹 10">
            <a:extLst>
              <a:ext uri="{FF2B5EF4-FFF2-40B4-BE49-F238E27FC236}">
                <a16:creationId xmlns:a16="http://schemas.microsoft.com/office/drawing/2014/main" id="{7B138A9A-049F-449E-A9B2-5EDF42992FB3}"/>
              </a:ext>
            </a:extLst>
          </p:cNvPr>
          <p:cNvGrpSpPr>
            <a:grpSpLocks/>
          </p:cNvGrpSpPr>
          <p:nvPr/>
        </p:nvGrpSpPr>
        <p:grpSpPr bwMode="auto">
          <a:xfrm>
            <a:off x="1403351" y="1788319"/>
            <a:ext cx="719733" cy="878384"/>
            <a:chOff x="539552" y="1338128"/>
            <a:chExt cx="817441" cy="1080120"/>
          </a:xfrm>
        </p:grpSpPr>
        <p:sp>
          <p:nvSpPr>
            <p:cNvPr id="55" name="Line 6">
              <a:extLst>
                <a:ext uri="{FF2B5EF4-FFF2-40B4-BE49-F238E27FC236}">
                  <a16:creationId xmlns:a16="http://schemas.microsoft.com/office/drawing/2014/main" id="{1A865CC2-9619-4E29-9EF5-70EC9C25D2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45412" y="1341300"/>
              <a:ext cx="81158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endParaRPr>
            </a:p>
          </p:txBody>
        </p:sp>
        <p:sp>
          <p:nvSpPr>
            <p:cNvPr id="56" name="Line 6">
              <a:extLst>
                <a:ext uri="{FF2B5EF4-FFF2-40B4-BE49-F238E27FC236}">
                  <a16:creationId xmlns:a16="http://schemas.microsoft.com/office/drawing/2014/main" id="{6827EDB2-1BDE-42F1-88DD-5806DFD3ACB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9552" y="1338128"/>
              <a:ext cx="0" cy="10801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endParaRPr>
            </a:p>
          </p:txBody>
        </p:sp>
        <p:sp>
          <p:nvSpPr>
            <p:cNvPr id="57" name="Line 6">
              <a:extLst>
                <a:ext uri="{FF2B5EF4-FFF2-40B4-BE49-F238E27FC236}">
                  <a16:creationId xmlns:a16="http://schemas.microsoft.com/office/drawing/2014/main" id="{47C9599C-4F43-4078-AC52-F63EA9E38D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9552" y="2402387"/>
              <a:ext cx="562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endParaRPr>
            </a:p>
          </p:txBody>
        </p:sp>
      </p:grpSp>
      <p:sp>
        <p:nvSpPr>
          <p:cNvPr id="58" name="Line 6">
            <a:extLst>
              <a:ext uri="{FF2B5EF4-FFF2-40B4-BE49-F238E27FC236}">
                <a16:creationId xmlns:a16="http://schemas.microsoft.com/office/drawing/2014/main" id="{86723615-2F2E-4057-941F-E5B032BCFD41}"/>
              </a:ext>
            </a:extLst>
          </p:cNvPr>
          <p:cNvSpPr>
            <a:spLocks noChangeShapeType="1"/>
          </p:cNvSpPr>
          <p:nvPr/>
        </p:nvSpPr>
        <p:spPr bwMode="auto">
          <a:xfrm>
            <a:off x="2778323" y="2796977"/>
            <a:ext cx="0" cy="17670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59" name="Rectangle 11">
            <a:extLst>
              <a:ext uri="{FF2B5EF4-FFF2-40B4-BE49-F238E27FC236}">
                <a16:creationId xmlns:a16="http://schemas.microsoft.com/office/drawing/2014/main" id="{D39C9372-6D82-4846-998F-8E6F73B060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8851" y="3570884"/>
            <a:ext cx="1719361" cy="461764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  신고 및 시설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공간 폐쇄 </a:t>
            </a:r>
            <a:endParaRPr lang="en-US" altLang="ko-KR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>
              <a:buSzPct val="70000"/>
              <a:defRPr/>
            </a:pP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I  R  P :  </a:t>
            </a:r>
            <a:r>
              <a:rPr lang="ko-KR" altLang="en-US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가스</a:t>
            </a: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케미컬 누출</a:t>
            </a: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 </a:t>
            </a:r>
          </a:p>
          <a:p>
            <a:pPr>
              <a:buSzPct val="70000"/>
              <a:defRPr/>
            </a:pPr>
            <a:r>
              <a:rPr lang="ko-KR" altLang="en-US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소방대 </a:t>
            </a: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:  </a:t>
            </a:r>
            <a:r>
              <a:rPr lang="ko-KR" altLang="en-US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화재 발생</a:t>
            </a:r>
            <a:endParaRPr lang="en-US" altLang="ko-KR" sz="853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60" name="Line 58">
            <a:extLst>
              <a:ext uri="{FF2B5EF4-FFF2-40B4-BE49-F238E27FC236}">
                <a16:creationId xmlns:a16="http://schemas.microsoft.com/office/drawing/2014/main" id="{DFB97073-7EC4-48DC-9B59-BD4A803DD4F0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1117" y="3374827"/>
            <a:ext cx="0" cy="17670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61" name="Rectangle 7">
            <a:extLst>
              <a:ext uri="{FF2B5EF4-FFF2-40B4-BE49-F238E27FC236}">
                <a16:creationId xmlns:a16="http://schemas.microsoft.com/office/drawing/2014/main" id="{7B2D95FF-4C8B-4F04-9130-707443C4B4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1231" y="1322687"/>
            <a:ext cx="1839317" cy="177998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가스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케미컬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 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누출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 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및 화재 발견</a:t>
            </a:r>
          </a:p>
        </p:txBody>
      </p:sp>
      <p:sp>
        <p:nvSpPr>
          <p:cNvPr id="64" name="Line 58">
            <a:extLst>
              <a:ext uri="{FF2B5EF4-FFF2-40B4-BE49-F238E27FC236}">
                <a16:creationId xmlns:a16="http://schemas.microsoft.com/office/drawing/2014/main" id="{CF40B7B5-4E0D-4EB8-BA16-946706497F0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24151" y="3156845"/>
            <a:ext cx="7739" cy="41017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0" name="Rectangle 11">
            <a:extLst>
              <a:ext uri="{FF2B5EF4-FFF2-40B4-BE49-F238E27FC236}">
                <a16:creationId xmlns:a16="http://schemas.microsoft.com/office/drawing/2014/main" id="{BB5ECBD1-270C-4F0F-BC8A-A011FA1901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2520" y="4253211"/>
            <a:ext cx="1773535" cy="247650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응급조치 및 전문병원 이송</a:t>
            </a:r>
            <a:endParaRPr lang="en-US" altLang="ko-KR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1" name="Line 58">
            <a:extLst>
              <a:ext uri="{FF2B5EF4-FFF2-40B4-BE49-F238E27FC236}">
                <a16:creationId xmlns:a16="http://schemas.microsoft.com/office/drawing/2014/main" id="{6EC67562-292B-4C64-AA25-B31DD4335275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1117" y="4040386"/>
            <a:ext cx="0" cy="17670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2" name="Rectangle 7">
            <a:extLst>
              <a:ext uri="{FF2B5EF4-FFF2-40B4-BE49-F238E27FC236}">
                <a16:creationId xmlns:a16="http://schemas.microsoft.com/office/drawing/2014/main" id="{4EB8E25E-172F-4CF8-BB47-A944E158C0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1430" y="4736901"/>
            <a:ext cx="1720652" cy="144463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사고 조사 </a:t>
            </a:r>
            <a:r>
              <a:rPr lang="en-US" altLang="ko-KR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환경</a:t>
            </a:r>
            <a:r>
              <a:rPr lang="en-US" altLang="ko-KR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안전 팀</a:t>
            </a:r>
            <a:r>
              <a:rPr lang="en-US" altLang="ko-KR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  <a:endParaRPr lang="ko-KR" altLang="en-US" sz="813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3" name="Line 58">
            <a:extLst>
              <a:ext uri="{FF2B5EF4-FFF2-40B4-BE49-F238E27FC236}">
                <a16:creationId xmlns:a16="http://schemas.microsoft.com/office/drawing/2014/main" id="{26393761-52BF-4BE7-A9FF-6830E98A272F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1117" y="4525367"/>
            <a:ext cx="0" cy="17670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4" name="Line 58">
            <a:extLst>
              <a:ext uri="{FF2B5EF4-FFF2-40B4-BE49-F238E27FC236}">
                <a16:creationId xmlns:a16="http://schemas.microsoft.com/office/drawing/2014/main" id="{EA426845-3752-4D83-861E-14ED69AA0FCC}"/>
              </a:ext>
            </a:extLst>
          </p:cNvPr>
          <p:cNvSpPr>
            <a:spLocks noChangeShapeType="1"/>
          </p:cNvSpPr>
          <p:nvPr/>
        </p:nvSpPr>
        <p:spPr bwMode="auto">
          <a:xfrm>
            <a:off x="4821436" y="4903293"/>
            <a:ext cx="0" cy="17670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5" name="Rectangle 11">
            <a:extLst>
              <a:ext uri="{FF2B5EF4-FFF2-40B4-BE49-F238E27FC236}">
                <a16:creationId xmlns:a16="http://schemas.microsoft.com/office/drawing/2014/main" id="{DA69610E-C8AC-46C5-85B6-07BA425706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2325" y="1380728"/>
            <a:ext cx="1078309" cy="175419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en-US" altLang="ko-KR" sz="813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SEC/</a:t>
            </a:r>
            <a:r>
              <a:rPr lang="ko-KR" altLang="en-US" sz="813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협력사</a:t>
            </a:r>
            <a:endParaRPr lang="en-US" altLang="ko-KR" sz="813" dirty="0">
              <a:solidFill>
                <a:srgbClr val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6" name="Rectangle 11">
            <a:extLst>
              <a:ext uri="{FF2B5EF4-FFF2-40B4-BE49-F238E27FC236}">
                <a16:creationId xmlns:a16="http://schemas.microsoft.com/office/drawing/2014/main" id="{D5A594D1-2526-4107-98DA-4F5CC7ED1F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5126" y="1380728"/>
            <a:ext cx="696516" cy="175419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en-US" altLang="ko-KR" sz="813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IRP/</a:t>
            </a:r>
            <a:r>
              <a:rPr lang="ko-KR" altLang="en-US" sz="813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소방대</a:t>
            </a:r>
            <a:endParaRPr lang="en-US" altLang="ko-KR" sz="813" dirty="0">
              <a:solidFill>
                <a:srgbClr val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7" name="Rectangle 11">
            <a:extLst>
              <a:ext uri="{FF2B5EF4-FFF2-40B4-BE49-F238E27FC236}">
                <a16:creationId xmlns:a16="http://schemas.microsoft.com/office/drawing/2014/main" id="{30526C38-AC05-45B8-831F-C3950B6FF6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4846" y="1380728"/>
            <a:ext cx="697805" cy="175419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13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유관부서</a:t>
            </a:r>
            <a:endParaRPr lang="en-US" altLang="ko-KR" sz="813" dirty="0">
              <a:solidFill>
                <a:srgbClr val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8" name="Line 58">
            <a:extLst>
              <a:ext uri="{FF2B5EF4-FFF2-40B4-BE49-F238E27FC236}">
                <a16:creationId xmlns:a16="http://schemas.microsoft.com/office/drawing/2014/main" id="{612B0C76-732C-4DEA-BD73-AA9A742756DE}"/>
              </a:ext>
            </a:extLst>
          </p:cNvPr>
          <p:cNvSpPr>
            <a:spLocks noChangeShapeType="1"/>
          </p:cNvSpPr>
          <p:nvPr/>
        </p:nvSpPr>
        <p:spPr bwMode="auto">
          <a:xfrm>
            <a:off x="4824016" y="5185767"/>
            <a:ext cx="0" cy="40888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9" name="Rectangle 7">
            <a:extLst>
              <a:ext uri="{FF2B5EF4-FFF2-40B4-BE49-F238E27FC236}">
                <a16:creationId xmlns:a16="http://schemas.microsoft.com/office/drawing/2014/main" id="{7BAD0443-FFD8-467E-96A6-D163BF1C80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0139" y="5613997"/>
            <a:ext cx="1719362" cy="215404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복기 및 재발방지 대책 수립 </a:t>
            </a:r>
          </a:p>
        </p:txBody>
      </p:sp>
      <p:sp>
        <p:nvSpPr>
          <p:cNvPr id="100" name="AutoShape 33">
            <a:extLst>
              <a:ext uri="{FF2B5EF4-FFF2-40B4-BE49-F238E27FC236}">
                <a16:creationId xmlns:a16="http://schemas.microsoft.com/office/drawing/2014/main" id="{0D595E9F-BBF4-4961-ADA2-111DDEB0A0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101" y="2501604"/>
            <a:ext cx="1770955" cy="296664"/>
          </a:xfrm>
          <a:prstGeom prst="diamond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흡입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접촉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화상 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BCB9F28C-7A11-42CB-957F-2CCC6ADF167D}"/>
              </a:ext>
            </a:extLst>
          </p:cNvPr>
          <p:cNvSpPr txBox="1"/>
          <p:nvPr/>
        </p:nvSpPr>
        <p:spPr>
          <a:xfrm>
            <a:off x="1599408" y="1615480"/>
            <a:ext cx="380504" cy="2235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No</a:t>
            </a:r>
            <a:endParaRPr lang="ko-KR" altLang="en-US" sz="853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861B7E75-0034-4CD4-A227-7298A82A7E72}"/>
              </a:ext>
            </a:extLst>
          </p:cNvPr>
          <p:cNvSpPr txBox="1"/>
          <p:nvPr/>
        </p:nvSpPr>
        <p:spPr>
          <a:xfrm>
            <a:off x="3621882" y="2482255"/>
            <a:ext cx="1077020" cy="2235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No</a:t>
            </a:r>
            <a:endParaRPr lang="ko-KR" altLang="en-US" sz="853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3" name="Line 6">
            <a:extLst>
              <a:ext uri="{FF2B5EF4-FFF2-40B4-BE49-F238E27FC236}">
                <a16:creationId xmlns:a16="http://schemas.microsoft.com/office/drawing/2014/main" id="{FFAE2BFB-F1C7-4228-8411-C22E71FDCF29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1117" y="2640906"/>
            <a:ext cx="0" cy="3508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4" name="Rectangle 11">
            <a:extLst>
              <a:ext uri="{FF2B5EF4-FFF2-40B4-BE49-F238E27FC236}">
                <a16:creationId xmlns:a16="http://schemas.microsoft.com/office/drawing/2014/main" id="{31C68E46-8716-41B2-9E29-7704DCFC89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7679" y="2981426"/>
            <a:ext cx="1785144" cy="32246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현장 응급 조치 </a:t>
            </a:r>
            <a:endParaRPr lang="en-US" altLang="ko-KR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>
              <a:buSzPct val="70000"/>
              <a:defRPr/>
            </a:pP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아이샤워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전신 샤워등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</a:p>
        </p:txBody>
      </p:sp>
      <p:sp>
        <p:nvSpPr>
          <p:cNvPr id="105" name="Line 58">
            <a:extLst>
              <a:ext uri="{FF2B5EF4-FFF2-40B4-BE49-F238E27FC236}">
                <a16:creationId xmlns:a16="http://schemas.microsoft.com/office/drawing/2014/main" id="{2331AFB8-6D05-4FB9-8ADD-E8677A4638E6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3179" y="3937200"/>
            <a:ext cx="0" cy="29279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6" name="Line 58">
            <a:extLst>
              <a:ext uri="{FF2B5EF4-FFF2-40B4-BE49-F238E27FC236}">
                <a16:creationId xmlns:a16="http://schemas.microsoft.com/office/drawing/2014/main" id="{4B813CE2-D3CE-4D5D-9C61-153519AF1F41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3179" y="4538267"/>
            <a:ext cx="0" cy="29279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7" name="Line 58">
            <a:extLst>
              <a:ext uri="{FF2B5EF4-FFF2-40B4-BE49-F238E27FC236}">
                <a16:creationId xmlns:a16="http://schemas.microsoft.com/office/drawing/2014/main" id="{EDDB36CD-299F-4D17-8397-93C2A7C865A0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3179" y="5064523"/>
            <a:ext cx="0" cy="41017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8" name="AutoShape 33">
            <a:extLst>
              <a:ext uri="{FF2B5EF4-FFF2-40B4-BE49-F238E27FC236}">
                <a16:creationId xmlns:a16="http://schemas.microsoft.com/office/drawing/2014/main" id="{DB9EB869-00E3-4DA7-8A2A-A94DC86F47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0592" y="1673524"/>
            <a:ext cx="1770956" cy="234752"/>
          </a:xfrm>
          <a:prstGeom prst="diamond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공급장치인가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?</a:t>
            </a: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9" name="Rectangle 11">
            <a:extLst>
              <a:ext uri="{FF2B5EF4-FFF2-40B4-BE49-F238E27FC236}">
                <a16:creationId xmlns:a16="http://schemas.microsoft.com/office/drawing/2014/main" id="{55634E77-6F07-428B-B3D8-D64E308158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8851" y="2969815"/>
            <a:ext cx="1719361" cy="403722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9pPr>
          </a:lstStyle>
          <a:p>
            <a:pPr algn="ctr">
              <a:buSzPct val="70000"/>
            </a:pPr>
            <a:r>
              <a:rPr lang="ko-KR" altLang="en-US" sz="894" dirty="0">
                <a:solidFill>
                  <a:prstClr val="black"/>
                </a:solidFill>
                <a:latin typeface="맑은 고딕"/>
                <a:ea typeface="맑은 고딕"/>
              </a:rPr>
              <a:t>상황전파 및 대피</a:t>
            </a:r>
            <a:endParaRPr lang="en-US" altLang="ko-KR" sz="894" dirty="0">
              <a:solidFill>
                <a:prstClr val="black"/>
              </a:solidFill>
              <a:latin typeface="맑은 고딕"/>
              <a:ea typeface="맑은 고딕"/>
            </a:endParaRPr>
          </a:p>
          <a:p>
            <a:pPr algn="ctr">
              <a:buSzPct val="70000"/>
            </a:pPr>
            <a:r>
              <a:rPr lang="en-US" altLang="ko-KR" sz="731" dirty="0">
                <a:solidFill>
                  <a:prstClr val="black"/>
                </a:solidFill>
                <a:latin typeface="맑은 고딕"/>
                <a:ea typeface="맑은 고딕"/>
              </a:rPr>
              <a:t>“</a:t>
            </a:r>
            <a:r>
              <a:rPr lang="ko-KR" altLang="en-US" sz="731" dirty="0">
                <a:solidFill>
                  <a:prstClr val="black"/>
                </a:solidFill>
                <a:latin typeface="맑은 고딕"/>
                <a:ea typeface="맑은 고딕"/>
              </a:rPr>
              <a:t>가스</a:t>
            </a:r>
            <a:r>
              <a:rPr lang="en-US" altLang="ko-KR" sz="731" dirty="0">
                <a:solidFill>
                  <a:prstClr val="black"/>
                </a:solidFill>
                <a:latin typeface="맑은 고딕"/>
                <a:ea typeface="맑은 고딕"/>
              </a:rPr>
              <a:t>,(</a:t>
            </a:r>
            <a:r>
              <a:rPr lang="ko-KR" altLang="en-US" sz="731" dirty="0">
                <a:solidFill>
                  <a:prstClr val="black"/>
                </a:solidFill>
                <a:latin typeface="맑은 고딕"/>
                <a:ea typeface="맑은 고딕"/>
              </a:rPr>
              <a:t>케미컬</a:t>
            </a:r>
            <a:r>
              <a:rPr lang="en-US" altLang="ko-KR" sz="731" dirty="0">
                <a:solidFill>
                  <a:prstClr val="black"/>
                </a:solidFill>
                <a:latin typeface="맑은 고딕"/>
                <a:ea typeface="맑은 고딕"/>
              </a:rPr>
              <a:t>) </a:t>
            </a:r>
            <a:r>
              <a:rPr lang="ko-KR" altLang="en-US" sz="731" dirty="0">
                <a:solidFill>
                  <a:prstClr val="black"/>
                </a:solidFill>
                <a:latin typeface="맑은 고딕"/>
                <a:ea typeface="맑은 고딕"/>
              </a:rPr>
              <a:t>누출이야</a:t>
            </a:r>
            <a:r>
              <a:rPr lang="en-US" altLang="ko-KR" sz="731" dirty="0">
                <a:solidFill>
                  <a:prstClr val="black"/>
                </a:solidFill>
                <a:latin typeface="맑은 고딕"/>
                <a:ea typeface="맑은 고딕"/>
              </a:rPr>
              <a:t>”</a:t>
            </a:r>
          </a:p>
          <a:p>
            <a:pPr algn="ctr">
              <a:buSzPct val="70000"/>
            </a:pPr>
            <a:r>
              <a:rPr lang="en-US" altLang="ko-KR" sz="731" dirty="0">
                <a:solidFill>
                  <a:prstClr val="black"/>
                </a:solidFill>
                <a:latin typeface="맑은 고딕"/>
                <a:ea typeface="맑은 고딕"/>
              </a:rPr>
              <a:t>“000 </a:t>
            </a:r>
            <a:r>
              <a:rPr lang="ko-KR" altLang="en-US" sz="731" dirty="0">
                <a:solidFill>
                  <a:prstClr val="black"/>
                </a:solidFill>
                <a:latin typeface="맑은 고딕"/>
                <a:ea typeface="맑은 고딕"/>
              </a:rPr>
              <a:t>불이야</a:t>
            </a:r>
            <a:r>
              <a:rPr lang="en-US" altLang="ko-KR" sz="894" dirty="0">
                <a:solidFill>
                  <a:prstClr val="black"/>
                </a:solidFill>
                <a:latin typeface="맑은 고딕"/>
                <a:ea typeface="맑은 고딕"/>
              </a:rPr>
              <a:t>”</a:t>
            </a:r>
            <a:endParaRPr lang="ko-KR" altLang="en-US" sz="894" dirty="0">
              <a:solidFill>
                <a:prstClr val="black"/>
              </a:solidFill>
              <a:latin typeface="맑은 고딕"/>
              <a:ea typeface="맑은 고딕"/>
            </a:endParaRPr>
          </a:p>
        </p:txBody>
      </p:sp>
      <p:sp>
        <p:nvSpPr>
          <p:cNvPr id="110" name="Line 6">
            <a:extLst>
              <a:ext uri="{FF2B5EF4-FFF2-40B4-BE49-F238E27FC236}">
                <a16:creationId xmlns:a16="http://schemas.microsoft.com/office/drawing/2014/main" id="{0D3739FF-46F8-4F43-AA75-2F4E028D3686}"/>
              </a:ext>
            </a:extLst>
          </p:cNvPr>
          <p:cNvSpPr>
            <a:spLocks noChangeShapeType="1"/>
          </p:cNvSpPr>
          <p:nvPr/>
        </p:nvSpPr>
        <p:spPr bwMode="auto">
          <a:xfrm>
            <a:off x="2758976" y="1494236"/>
            <a:ext cx="0" cy="17799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1" name="Line 6">
            <a:extLst>
              <a:ext uri="{FF2B5EF4-FFF2-40B4-BE49-F238E27FC236}">
                <a16:creationId xmlns:a16="http://schemas.microsoft.com/office/drawing/2014/main" id="{CA0A29AB-9278-4A44-98DD-C383A475839F}"/>
              </a:ext>
            </a:extLst>
          </p:cNvPr>
          <p:cNvSpPr>
            <a:spLocks noChangeShapeType="1"/>
          </p:cNvSpPr>
          <p:nvPr/>
        </p:nvSpPr>
        <p:spPr bwMode="auto">
          <a:xfrm>
            <a:off x="2773164" y="1919883"/>
            <a:ext cx="0" cy="56237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2EE545EB-1EE0-4A4F-A29B-ABAE57802458}"/>
              </a:ext>
            </a:extLst>
          </p:cNvPr>
          <p:cNvSpPr txBox="1"/>
          <p:nvPr/>
        </p:nvSpPr>
        <p:spPr>
          <a:xfrm>
            <a:off x="2773165" y="2098828"/>
            <a:ext cx="1077020" cy="2235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Yes</a:t>
            </a:r>
            <a:endParaRPr lang="ko-KR" altLang="en-US" sz="853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3" name="Rectangle 11">
            <a:extLst>
              <a:ext uri="{FF2B5EF4-FFF2-40B4-BE49-F238E27FC236}">
                <a16:creationId xmlns:a16="http://schemas.microsoft.com/office/drawing/2014/main" id="{60F9D6C6-74A5-48FB-AAD3-370C8E0756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2520" y="3579912"/>
            <a:ext cx="1773535" cy="365025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소방대 신고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관리자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감독자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</a:p>
        </p:txBody>
      </p:sp>
      <p:sp>
        <p:nvSpPr>
          <p:cNvPr id="114" name="Line 6">
            <a:extLst>
              <a:ext uri="{FF2B5EF4-FFF2-40B4-BE49-F238E27FC236}">
                <a16:creationId xmlns:a16="http://schemas.microsoft.com/office/drawing/2014/main" id="{25651204-8CD3-473C-AA6D-ED1CEDFFA82D}"/>
              </a:ext>
            </a:extLst>
          </p:cNvPr>
          <p:cNvSpPr>
            <a:spLocks noChangeShapeType="1"/>
          </p:cNvSpPr>
          <p:nvPr/>
        </p:nvSpPr>
        <p:spPr bwMode="auto">
          <a:xfrm>
            <a:off x="3605115" y="2648645"/>
            <a:ext cx="120471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EA88CFC7-608B-4A38-A0FA-2321917DCDEC}"/>
              </a:ext>
            </a:extLst>
          </p:cNvPr>
          <p:cNvSpPr txBox="1"/>
          <p:nvPr/>
        </p:nvSpPr>
        <p:spPr>
          <a:xfrm>
            <a:off x="2806701" y="2767311"/>
            <a:ext cx="379214" cy="2235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Yes</a:t>
            </a:r>
            <a:endParaRPr lang="ko-KR" altLang="en-US" sz="853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6" name="Rectangle 11">
            <a:extLst>
              <a:ext uri="{FF2B5EF4-FFF2-40B4-BE49-F238E27FC236}">
                <a16:creationId xmlns:a16="http://schemas.microsoft.com/office/drawing/2014/main" id="{9A4653A4-E38E-41D8-841F-F18EAD912C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2520" y="4854279"/>
            <a:ext cx="1773535" cy="270867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환자인계 및 회사 복귀</a:t>
            </a:r>
            <a:endParaRPr lang="en-US" altLang="ko-KR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7" name="Rectangle 7">
            <a:extLst>
              <a:ext uri="{FF2B5EF4-FFF2-40B4-BE49-F238E27FC236}">
                <a16:creationId xmlns:a16="http://schemas.microsoft.com/office/drawing/2014/main" id="{C9038B45-B69A-49D7-9521-0905FC9E4F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6590" y="5081290"/>
            <a:ext cx="1720652" cy="277316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신고 및 통보</a:t>
            </a:r>
            <a:endParaRPr lang="en-US" altLang="ko-KR" sz="813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>
              <a:buSzPct val="70000"/>
              <a:defRPr/>
            </a:pP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관공서 신고</a:t>
            </a: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필요 시 지역주민통보</a:t>
            </a: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  <a:endParaRPr lang="ko-KR" altLang="en-US" sz="650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8" name="Rectangle 7">
            <a:extLst>
              <a:ext uri="{FF2B5EF4-FFF2-40B4-BE49-F238E27FC236}">
                <a16:creationId xmlns:a16="http://schemas.microsoft.com/office/drawing/2014/main" id="{2DF4DDE2-7207-49C5-B627-2BDA3323EC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8851" y="4235153"/>
            <a:ext cx="1719361" cy="277316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현장복구</a:t>
            </a:r>
            <a:endParaRPr lang="en-US" altLang="ko-KR" sz="813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>
              <a:buSzPct val="70000"/>
              <a:defRPr/>
            </a:pP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가스 배출</a:t>
            </a: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케미컬 중화</a:t>
            </a: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화재진압</a:t>
            </a: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  <a:endParaRPr lang="ko-KR" altLang="en-US" sz="650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graphicFrame>
        <p:nvGraphicFramePr>
          <p:cNvPr id="119" name="표 118">
            <a:extLst>
              <a:ext uri="{FF2B5EF4-FFF2-40B4-BE49-F238E27FC236}">
                <a16:creationId xmlns:a16="http://schemas.microsoft.com/office/drawing/2014/main" id="{E87BFF3B-19E7-4DEC-ABAC-6DD3AD4DC5E0}"/>
              </a:ext>
            </a:extLst>
          </p:cNvPr>
          <p:cNvGraphicFramePr>
            <a:graphicFrameLocks noGrp="1"/>
          </p:cNvGraphicFramePr>
          <p:nvPr/>
        </p:nvGraphicFramePr>
        <p:xfrm>
          <a:off x="6030020" y="4268689"/>
          <a:ext cx="2218531" cy="985327"/>
        </p:xfrm>
        <a:graphic>
          <a:graphicData uri="http://schemas.openxmlformats.org/drawingml/2006/table">
            <a:tbl>
              <a:tblPr/>
              <a:tblGrid>
                <a:gridCol w="7713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74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97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4687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사고구분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신고기관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담당자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606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화재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/</a:t>
                      </a: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가스 사고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소방서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가스안전공사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방재그룹장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4687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안전 사고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고용노동부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안전보건그룹장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4687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환경 사고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환경부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환경그룹장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4687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인사 사고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경찰서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단지총괄 인사팀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0" name="Line 6">
            <a:extLst>
              <a:ext uri="{FF2B5EF4-FFF2-40B4-BE49-F238E27FC236}">
                <a16:creationId xmlns:a16="http://schemas.microsoft.com/office/drawing/2014/main" id="{68C339E8-2561-4081-85AC-AB65FC76F2FF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4470" y="5731372"/>
            <a:ext cx="120471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21" name="Line 58">
            <a:extLst>
              <a:ext uri="{FF2B5EF4-FFF2-40B4-BE49-F238E27FC236}">
                <a16:creationId xmlns:a16="http://schemas.microsoft.com/office/drawing/2014/main" id="{D51226E9-3FBF-4EFB-BBC6-A788B6D00AF3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4469" y="5613997"/>
            <a:ext cx="0" cy="1173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22" name="Rectangle 11">
            <a:extLst>
              <a:ext uri="{FF2B5EF4-FFF2-40B4-BE49-F238E27FC236}">
                <a16:creationId xmlns:a16="http://schemas.microsoft.com/office/drawing/2014/main" id="{A4B351B4-9BB8-4561-A15D-02FF8EB2C3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6389" y="5474693"/>
            <a:ext cx="1769666" cy="183158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치료 완료 및 회사 복귀</a:t>
            </a:r>
            <a:endParaRPr lang="en-US" altLang="ko-KR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23" name="직사각형 122">
            <a:extLst>
              <a:ext uri="{FF2B5EF4-FFF2-40B4-BE49-F238E27FC236}">
                <a16:creationId xmlns:a16="http://schemas.microsoft.com/office/drawing/2014/main" id="{E8A68565-AFA8-451E-8113-9EE636520D35}"/>
              </a:ext>
            </a:extLst>
          </p:cNvPr>
          <p:cNvSpPr/>
          <p:nvPr/>
        </p:nvSpPr>
        <p:spPr>
          <a:xfrm>
            <a:off x="1811082" y="4128742"/>
            <a:ext cx="6583363" cy="1287264"/>
          </a:xfrm>
          <a:prstGeom prst="rect">
            <a:avLst/>
          </a:prstGeom>
          <a:noFill/>
          <a:ln w="19050">
            <a:solidFill>
              <a:srgbClr val="0000CC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altLang="ko-KR" sz="2600" b="1" dirty="0">
                <a:solidFill>
                  <a:srgbClr val="0000CC"/>
                </a:solidFill>
                <a:latin typeface="맑은 고딕" panose="020F0502020204030204"/>
                <a:ea typeface="맑은 고딕" panose="020B0503020000020004" pitchFamily="50" charset="-127"/>
              </a:rPr>
              <a:t>G-EHS </a:t>
            </a:r>
            <a:r>
              <a:rPr lang="ko-KR" altLang="en-US" sz="2600" b="1" dirty="0">
                <a:solidFill>
                  <a:srgbClr val="0000CC"/>
                </a:solidFill>
                <a:latin typeface="맑은 고딕" panose="020F0502020204030204"/>
                <a:ea typeface="맑은 고딕" panose="020B0503020000020004" pitchFamily="50" charset="-127"/>
              </a:rPr>
              <a:t>유관부서 기준을 따른다</a:t>
            </a:r>
            <a:endParaRPr lang="en-US" altLang="ko-KR" sz="2600" b="1" dirty="0">
              <a:solidFill>
                <a:srgbClr val="0000CC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3D2E33A7-FBB7-4316-9E9A-FA15A1B983EA}"/>
              </a:ext>
            </a:extLst>
          </p:cNvPr>
          <p:cNvSpPr txBox="1"/>
          <p:nvPr/>
        </p:nvSpPr>
        <p:spPr>
          <a:xfrm>
            <a:off x="6030020" y="2902441"/>
            <a:ext cx="2364425" cy="1217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I  R  P : 93114(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기흥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83114(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</a:t>
            </a:r>
            <a:b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</a:b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13114(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평택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3114(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천안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소방대 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91119(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기흥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81119(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 11119(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평택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7119(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온양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1119(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천안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CCR/CCSS/S-GAS 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K1: 97613/00053/98755   K2: 96941/91210/91574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H1: 85091/81950/85216   H2: 85762/53312/85258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H3: 84876/79580/79578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평택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46710/48736   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온양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6331   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천안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0337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K2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그린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92353 , H2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그린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55366, 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평택그린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40961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FAA9FDE0-2E6E-4B74-A7ED-46763825975B}"/>
              </a:ext>
            </a:extLst>
          </p:cNvPr>
          <p:cNvSpPr txBox="1"/>
          <p:nvPr/>
        </p:nvSpPr>
        <p:spPr>
          <a:xfrm>
            <a:off x="3676056" y="1117212"/>
            <a:ext cx="3441583" cy="3174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63" b="1" dirty="0">
                <a:solidFill>
                  <a:srgbClr val="0000FF"/>
                </a:solidFill>
                <a:latin typeface="맑은 고딕" panose="020F0502020204030204"/>
                <a:ea typeface="맑은 고딕" panose="020B0503020000020004" pitchFamily="50" charset="-127"/>
              </a:rPr>
              <a:t>운영부서 요청 시 본 </a:t>
            </a:r>
            <a:r>
              <a:rPr lang="en-US" altLang="ko-KR" sz="1463" b="1" dirty="0">
                <a:solidFill>
                  <a:srgbClr val="0000FF"/>
                </a:solidFill>
                <a:latin typeface="맑은 고딕" panose="020F0502020204030204"/>
                <a:ea typeface="맑은 고딕" panose="020B0503020000020004" pitchFamily="50" charset="-127"/>
              </a:rPr>
              <a:t>Page</a:t>
            </a:r>
            <a:r>
              <a:rPr lang="ko-KR" altLang="en-US" sz="1463" b="1" dirty="0">
                <a:solidFill>
                  <a:srgbClr val="0000FF"/>
                </a:solidFill>
                <a:latin typeface="맑은 고딕" panose="020F0502020204030204"/>
                <a:ea typeface="맑은 고딕" panose="020B0503020000020004" pitchFamily="50" charset="-127"/>
              </a:rPr>
              <a:t> </a:t>
            </a:r>
            <a:r>
              <a:rPr lang="en-US" altLang="ko-KR" sz="1463" b="1" dirty="0">
                <a:solidFill>
                  <a:srgbClr val="0000FF"/>
                </a:solidFill>
                <a:latin typeface="맑은 고딕" panose="020F0502020204030204"/>
                <a:ea typeface="맑은 고딕" panose="020B0503020000020004" pitchFamily="50" charset="-127"/>
              </a:rPr>
              <a:t>SOP</a:t>
            </a:r>
            <a:r>
              <a:rPr lang="ko-KR" altLang="en-US" sz="1463" b="1" dirty="0">
                <a:solidFill>
                  <a:srgbClr val="0000FF"/>
                </a:solidFill>
                <a:latin typeface="맑은 고딕" panose="020F0502020204030204"/>
                <a:ea typeface="맑은 고딕" panose="020B0503020000020004" pitchFamily="50" charset="-127"/>
              </a:rPr>
              <a:t>에 삽입</a:t>
            </a:r>
          </a:p>
        </p:txBody>
      </p:sp>
      <p:sp>
        <p:nvSpPr>
          <p:cNvPr id="67" name="직사각형 66">
            <a:extLst>
              <a:ext uri="{FF2B5EF4-FFF2-40B4-BE49-F238E27FC236}">
                <a16:creationId xmlns:a16="http://schemas.microsoft.com/office/drawing/2014/main" id="{FA79DFB0-A3C9-45B3-B22F-6D66E48D7008}"/>
              </a:ext>
            </a:extLst>
          </p:cNvPr>
          <p:cNvSpPr/>
          <p:nvPr/>
        </p:nvSpPr>
        <p:spPr>
          <a:xfrm>
            <a:off x="6028729" y="2902463"/>
            <a:ext cx="2364425" cy="121430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63">
              <a:solidFill>
                <a:prstClr val="white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5510565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" name="Group 128"/>
          <p:cNvGraphicFramePr>
            <a:graphicFrameLocks noGrp="1"/>
          </p:cNvGraphicFramePr>
          <p:nvPr/>
        </p:nvGraphicFramePr>
        <p:xfrm>
          <a:off x="1144741" y="1422567"/>
          <a:ext cx="7616528" cy="4387988"/>
        </p:xfrm>
        <a:graphic>
          <a:graphicData uri="http://schemas.openxmlformats.org/drawingml/2006/table">
            <a:tbl>
              <a:tblPr/>
              <a:tblGrid>
                <a:gridCol w="32176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69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19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705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  <a:r>
                        <a:rPr kumimoji="1" lang="ko-KR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업무 절차 및 비상상황</a:t>
                      </a:r>
                      <a:r>
                        <a:rPr kumimoji="1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  <a:r>
                        <a:rPr kumimoji="1" lang="ko-KR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시 </a:t>
                      </a:r>
                      <a:r>
                        <a:rPr kumimoji="1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PROCESS</a:t>
                      </a:r>
                      <a:endParaRPr kumimoji="1" lang="ko-KR" alt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74291" marR="74291" marT="37153" marB="37153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51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  <a:cs typeface="+mn-cs"/>
                        </a:rPr>
                        <a:t>사전 준비 작업</a:t>
                      </a:r>
                      <a:endParaRPr kumimoji="1" lang="en-US" altLang="ko-KR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  <a:cs typeface="+mn-cs"/>
                      </a:endParaRPr>
                    </a:p>
                  </a:txBody>
                  <a:tcPr marL="74291" marR="74291" marT="37153" marB="37153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  <a:cs typeface="+mn-cs"/>
                        </a:rPr>
                        <a:t>본 작업</a:t>
                      </a:r>
                      <a:r>
                        <a:rPr kumimoji="1" lang="en-US" altLang="ko-KR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  <a:cs typeface="+mn-cs"/>
                        </a:rPr>
                        <a:t>/</a:t>
                      </a:r>
                      <a:r>
                        <a:rPr kumimoji="1" lang="ko-KR" alt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  <a:cs typeface="+mn-cs"/>
                        </a:rPr>
                        <a:t>정리작업 </a:t>
                      </a:r>
                    </a:p>
                  </a:txBody>
                  <a:tcPr marL="74291" marR="74291" marT="37153" marB="37153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  <a:cs typeface="+mn-cs"/>
                        </a:rPr>
                        <a:t>비상 연락</a:t>
                      </a:r>
                    </a:p>
                  </a:txBody>
                  <a:tcPr marL="74291" marR="74291" marT="37153" marB="37153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74219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각헤드라인M" pitchFamily="18" charset="-127"/>
                        <a:ea typeface="HY각헤드라인M" pitchFamily="18" charset="-127"/>
                      </a:endParaRPr>
                    </a:p>
                  </a:txBody>
                  <a:tcPr marL="74291" marR="74291" marT="37150" marB="37150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l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각헤드라인M" pitchFamily="18" charset="-127"/>
                        <a:ea typeface="HY각헤드라인M" pitchFamily="18" charset="-127"/>
                      </a:endParaRPr>
                    </a:p>
                  </a:txBody>
                  <a:tcPr marL="74291" marR="74291" marT="37150" marB="37150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각헤드라인M" pitchFamily="18" charset="-127"/>
                          <a:ea typeface="HY각헤드라인M" pitchFamily="18" charset="-127"/>
                        </a:rPr>
                        <a:t>  </a:t>
                      </a:r>
                    </a:p>
                  </a:txBody>
                  <a:tcPr marL="74291" marR="74291" marT="37153" marB="37153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6392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HY각헤드라인M" pitchFamily="18" charset="-127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HY각헤드라인M" pitchFamily="18" charset="-127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</a:txBody>
                  <a:tcPr marL="74291" marR="74291" marT="37153" marB="37153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3" name="Rectangle 4"/>
          <p:cNvSpPr>
            <a:spLocks noChangeArrowheads="1"/>
          </p:cNvSpPr>
          <p:nvPr/>
        </p:nvSpPr>
        <p:spPr bwMode="auto">
          <a:xfrm>
            <a:off x="7454647" y="3103864"/>
            <a:ext cx="1213743" cy="624151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전기 전력운영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CCR</a:t>
            </a:r>
          </a:p>
          <a:p>
            <a:pPr algn="ctr">
              <a:lnSpc>
                <a:spcPct val="120000"/>
              </a:lnSpc>
            </a:pP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화성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] 031-208-0000</a:t>
            </a:r>
          </a:p>
        </p:txBody>
      </p:sp>
      <p:sp>
        <p:nvSpPr>
          <p:cNvPr id="54" name="Rectangle 4"/>
          <p:cNvSpPr>
            <a:spLocks noChangeArrowheads="1"/>
          </p:cNvSpPr>
          <p:nvPr/>
        </p:nvSpPr>
        <p:spPr bwMode="auto">
          <a:xfrm>
            <a:off x="7464329" y="2158993"/>
            <a:ext cx="1213742" cy="7734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>
              <a:lnSpc>
                <a:spcPct val="120000"/>
              </a:lnSpc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소 방 대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</a:t>
            </a:r>
          </a:p>
          <a:p>
            <a:pPr algn="ctr">
              <a:lnSpc>
                <a:spcPct val="120000"/>
              </a:lnSpc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031-208-1119</a:t>
            </a:r>
          </a:p>
          <a:p>
            <a:pPr algn="ctr">
              <a:lnSpc>
                <a:spcPct val="120000"/>
              </a:lnSpc>
              <a:defRPr/>
            </a:pP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E R T[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</a:t>
            </a:r>
          </a:p>
          <a:p>
            <a:pPr algn="ctr">
              <a:lnSpc>
                <a:spcPct val="120000"/>
              </a:lnSpc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031-208-3114</a:t>
            </a:r>
          </a:p>
        </p:txBody>
      </p:sp>
      <p:cxnSp>
        <p:nvCxnSpPr>
          <p:cNvPr id="55" name="직선 연결선 54"/>
          <p:cNvCxnSpPr/>
          <p:nvPr/>
        </p:nvCxnSpPr>
        <p:spPr>
          <a:xfrm>
            <a:off x="2564214" y="2482738"/>
            <a:ext cx="1053803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직선 연결선 55"/>
          <p:cNvCxnSpPr/>
          <p:nvPr/>
        </p:nvCxnSpPr>
        <p:spPr>
          <a:xfrm>
            <a:off x="2851845" y="2828417"/>
            <a:ext cx="0" cy="2223691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직선 연결선 56"/>
          <p:cNvCxnSpPr/>
          <p:nvPr/>
        </p:nvCxnSpPr>
        <p:spPr>
          <a:xfrm>
            <a:off x="2733179" y="2709758"/>
            <a:ext cx="0" cy="1638102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직선 연결선 57"/>
          <p:cNvCxnSpPr/>
          <p:nvPr/>
        </p:nvCxnSpPr>
        <p:spPr>
          <a:xfrm>
            <a:off x="2626122" y="2587216"/>
            <a:ext cx="0" cy="950615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직선 연결선 58"/>
          <p:cNvCxnSpPr/>
          <p:nvPr/>
        </p:nvCxnSpPr>
        <p:spPr>
          <a:xfrm>
            <a:off x="3618012" y="2478869"/>
            <a:ext cx="0" cy="950615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직선 연결선 59"/>
          <p:cNvCxnSpPr/>
          <p:nvPr/>
        </p:nvCxnSpPr>
        <p:spPr>
          <a:xfrm>
            <a:off x="2623548" y="2594954"/>
            <a:ext cx="99447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직선 연결선 60"/>
          <p:cNvCxnSpPr/>
          <p:nvPr/>
        </p:nvCxnSpPr>
        <p:spPr>
          <a:xfrm>
            <a:off x="2740919" y="2712330"/>
            <a:ext cx="877094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직선 연결선 61"/>
          <p:cNvCxnSpPr/>
          <p:nvPr/>
        </p:nvCxnSpPr>
        <p:spPr>
          <a:xfrm>
            <a:off x="2857014" y="2833576"/>
            <a:ext cx="761008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직선 연결선 62"/>
          <p:cNvCxnSpPr/>
          <p:nvPr/>
        </p:nvCxnSpPr>
        <p:spPr>
          <a:xfrm>
            <a:off x="2564210" y="5057266"/>
            <a:ext cx="292796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직선 연결선 63"/>
          <p:cNvCxnSpPr/>
          <p:nvPr/>
        </p:nvCxnSpPr>
        <p:spPr>
          <a:xfrm>
            <a:off x="2559054" y="4350432"/>
            <a:ext cx="180579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직선 연결선 64"/>
          <p:cNvCxnSpPr/>
          <p:nvPr/>
        </p:nvCxnSpPr>
        <p:spPr>
          <a:xfrm>
            <a:off x="2555187" y="3535251"/>
            <a:ext cx="68361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직선 연결선 65"/>
          <p:cNvCxnSpPr/>
          <p:nvPr/>
        </p:nvCxnSpPr>
        <p:spPr>
          <a:xfrm>
            <a:off x="3610273" y="4144069"/>
            <a:ext cx="0" cy="847427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ectangle 4"/>
          <p:cNvSpPr>
            <a:spLocks noChangeArrowheads="1"/>
          </p:cNvSpPr>
          <p:nvPr/>
        </p:nvSpPr>
        <p:spPr bwMode="auto">
          <a:xfrm>
            <a:off x="3065959" y="3159730"/>
            <a:ext cx="789384" cy="234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ko-KR" altLang="en-US" sz="813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전체적 日</a:t>
            </a:r>
            <a:r>
              <a:rPr lang="en-US" altLang="ko-KR" sz="813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813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매 </a:t>
            </a:r>
            <a:r>
              <a:rPr lang="en-US" altLang="ko-KR" sz="813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CHECK</a:t>
            </a:r>
          </a:p>
        </p:txBody>
      </p:sp>
      <p:sp>
        <p:nvSpPr>
          <p:cNvPr id="68" name="Rectangle 4"/>
          <p:cNvSpPr>
            <a:spLocks noChangeArrowheads="1"/>
          </p:cNvSpPr>
          <p:nvPr/>
        </p:nvSpPr>
        <p:spPr bwMode="auto">
          <a:xfrm>
            <a:off x="4145561" y="3548161"/>
            <a:ext cx="292796" cy="233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YES</a:t>
            </a:r>
          </a:p>
        </p:txBody>
      </p:sp>
      <p:sp>
        <p:nvSpPr>
          <p:cNvPr id="69" name="Rectangle 4"/>
          <p:cNvSpPr>
            <a:spLocks noChangeArrowheads="1"/>
          </p:cNvSpPr>
          <p:nvPr/>
        </p:nvSpPr>
        <p:spPr bwMode="auto">
          <a:xfrm>
            <a:off x="3603824" y="4060217"/>
            <a:ext cx="292796" cy="2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NO</a:t>
            </a:r>
          </a:p>
        </p:txBody>
      </p:sp>
      <p:sp>
        <p:nvSpPr>
          <p:cNvPr id="70" name="Rectangle 4"/>
          <p:cNvSpPr>
            <a:spLocks noChangeArrowheads="1"/>
          </p:cNvSpPr>
          <p:nvPr/>
        </p:nvSpPr>
        <p:spPr bwMode="auto">
          <a:xfrm>
            <a:off x="1238254" y="2423417"/>
            <a:ext cx="1320801" cy="637183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사전 사고 예방 활동</a:t>
            </a:r>
            <a:endParaRPr lang="en-US" altLang="ko-KR" sz="650" b="1" dirty="0">
              <a:solidFill>
                <a:srgbClr val="0000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DRI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기록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중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후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SHEET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기록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시설물 출입 결재완료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위험작업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결제완료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1" name="Rectangle 4"/>
          <p:cNvSpPr>
            <a:spLocks noChangeArrowheads="1"/>
          </p:cNvSpPr>
          <p:nvPr/>
        </p:nvSpPr>
        <p:spPr bwMode="auto">
          <a:xfrm>
            <a:off x="1238254" y="3296639"/>
            <a:ext cx="1320801" cy="766167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안전보호구 착용상태 확인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변전실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전기실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기계실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소화약재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및 방출정지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LOCK </a:t>
            </a: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SEC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담당자 실행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각 소방대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]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 비상연락 참고</a:t>
            </a:r>
          </a:p>
        </p:txBody>
      </p:sp>
      <p:sp>
        <p:nvSpPr>
          <p:cNvPr id="72" name="Rectangle 4"/>
          <p:cNvSpPr>
            <a:spLocks noChangeArrowheads="1"/>
          </p:cNvSpPr>
          <p:nvPr/>
        </p:nvSpPr>
        <p:spPr bwMode="auto">
          <a:xfrm>
            <a:off x="1238254" y="4167285"/>
            <a:ext cx="1320801" cy="584299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작업공구 및 공도 구 확인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사다리 및 작업용 공 도구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청소도구 및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2S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용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3" name="Rectangle 4"/>
          <p:cNvSpPr>
            <a:spLocks noChangeArrowheads="1"/>
          </p:cNvSpPr>
          <p:nvPr/>
        </p:nvSpPr>
        <p:spPr bwMode="auto">
          <a:xfrm>
            <a:off x="1238254" y="4990207"/>
            <a:ext cx="1320801" cy="585589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작업에 필요한 자재 확인</a:t>
            </a:r>
            <a:endParaRPr lang="en-US" altLang="ko-KR" sz="650" b="1" dirty="0">
              <a:solidFill>
                <a:srgbClr val="0000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CABLE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및 작업에 사용 품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P-TOUCH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및 부착물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사용되는 계측기 동작상태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4" name="AutoShape 17"/>
          <p:cNvSpPr>
            <a:spLocks noChangeArrowheads="1"/>
          </p:cNvSpPr>
          <p:nvPr/>
        </p:nvSpPr>
        <p:spPr bwMode="auto">
          <a:xfrm>
            <a:off x="2961486" y="3432063"/>
            <a:ext cx="1320801" cy="700385"/>
          </a:xfrm>
          <a:prstGeom prst="flowChartDecision">
            <a:avLst/>
          </a:prstGeom>
          <a:solidFill>
            <a:srgbClr val="FFFFCC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일별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TBM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시행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/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확인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Sign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시행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75" name="직선 연결선 74"/>
          <p:cNvCxnSpPr/>
          <p:nvPr/>
        </p:nvCxnSpPr>
        <p:spPr>
          <a:xfrm flipV="1">
            <a:off x="4297765" y="3782912"/>
            <a:ext cx="234752" cy="258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AutoShape 17"/>
          <p:cNvSpPr>
            <a:spLocks noChangeArrowheads="1"/>
          </p:cNvSpPr>
          <p:nvPr/>
        </p:nvSpPr>
        <p:spPr bwMode="auto">
          <a:xfrm>
            <a:off x="4540256" y="3432063"/>
            <a:ext cx="1287264" cy="700385"/>
          </a:xfrm>
          <a:prstGeom prst="flowChartDecision">
            <a:avLst/>
          </a:prstGeom>
          <a:solidFill>
            <a:srgbClr val="FFFFCC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각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동 별 계획작업진행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/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각 사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업체별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7" name="Rectangle 4"/>
          <p:cNvSpPr>
            <a:spLocks noChangeArrowheads="1"/>
          </p:cNvSpPr>
          <p:nvPr/>
        </p:nvSpPr>
        <p:spPr bwMode="auto">
          <a:xfrm>
            <a:off x="3056935" y="5005684"/>
            <a:ext cx="1111845" cy="23991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당일 작업취소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연기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78" name="직선 연결선 77"/>
          <p:cNvCxnSpPr/>
          <p:nvPr/>
        </p:nvCxnSpPr>
        <p:spPr>
          <a:xfrm>
            <a:off x="5186462" y="2477579"/>
            <a:ext cx="0" cy="933847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Rectangle 4"/>
          <p:cNvSpPr>
            <a:spLocks noChangeArrowheads="1"/>
          </p:cNvSpPr>
          <p:nvPr/>
        </p:nvSpPr>
        <p:spPr bwMode="auto">
          <a:xfrm>
            <a:off x="4858841" y="3263093"/>
            <a:ext cx="292794" cy="2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YES</a:t>
            </a:r>
          </a:p>
        </p:txBody>
      </p:sp>
      <p:sp>
        <p:nvSpPr>
          <p:cNvPr id="80" name="Rectangle 4"/>
          <p:cNvSpPr>
            <a:spLocks noChangeArrowheads="1"/>
          </p:cNvSpPr>
          <p:nvPr/>
        </p:nvSpPr>
        <p:spPr bwMode="auto">
          <a:xfrm>
            <a:off x="5199356" y="4033601"/>
            <a:ext cx="1227931" cy="234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작업 시 비상상황 발생</a:t>
            </a:r>
            <a:endParaRPr lang="en-US" altLang="ko-KR" sz="650" dirty="0">
              <a:solidFill>
                <a:srgbClr val="7F7F7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81" name="Rectangle 4"/>
          <p:cNvSpPr>
            <a:spLocks noChangeArrowheads="1"/>
          </p:cNvSpPr>
          <p:nvPr/>
        </p:nvSpPr>
        <p:spPr bwMode="auto">
          <a:xfrm>
            <a:off x="6073883" y="2816808"/>
            <a:ext cx="819051" cy="238622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현장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2S</a:t>
            </a:r>
          </a:p>
        </p:txBody>
      </p:sp>
      <p:cxnSp>
        <p:nvCxnSpPr>
          <p:cNvPr id="82" name="직선 연결선 81"/>
          <p:cNvCxnSpPr/>
          <p:nvPr/>
        </p:nvCxnSpPr>
        <p:spPr>
          <a:xfrm>
            <a:off x="5174858" y="2476289"/>
            <a:ext cx="874515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Rectangle 4"/>
          <p:cNvSpPr>
            <a:spLocks noChangeArrowheads="1"/>
          </p:cNvSpPr>
          <p:nvPr/>
        </p:nvSpPr>
        <p:spPr bwMode="auto">
          <a:xfrm>
            <a:off x="6066145" y="2358925"/>
            <a:ext cx="819051" cy="23862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정상적 종료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84" name="직선 연결선 83"/>
          <p:cNvCxnSpPr/>
          <p:nvPr/>
        </p:nvCxnSpPr>
        <p:spPr>
          <a:xfrm>
            <a:off x="7029648" y="2362782"/>
            <a:ext cx="0" cy="210631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직선 연결선 84"/>
          <p:cNvCxnSpPr/>
          <p:nvPr/>
        </p:nvCxnSpPr>
        <p:spPr>
          <a:xfrm>
            <a:off x="6805225" y="4478126"/>
            <a:ext cx="372766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Rectangle 4"/>
          <p:cNvSpPr>
            <a:spLocks noChangeArrowheads="1"/>
          </p:cNvSpPr>
          <p:nvPr/>
        </p:nvSpPr>
        <p:spPr bwMode="auto">
          <a:xfrm>
            <a:off x="5436692" y="4347864"/>
            <a:ext cx="1447206" cy="238621"/>
          </a:xfrm>
          <a:prstGeom prst="rect">
            <a:avLst/>
          </a:prstGeom>
          <a:solidFill>
            <a:srgbClr val="CCFF33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b="1" u="sng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人</a:t>
            </a:r>
            <a:r>
              <a:rPr lang="en-US" altLang="ko-KR" sz="650" b="1" u="sng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b="1" u="sng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설비적</a:t>
            </a:r>
            <a:r>
              <a:rPr lang="en-US" altLang="ko-KR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화재</a:t>
            </a:r>
            <a:r>
              <a:rPr lang="en-US" altLang="ko-KR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</a:t>
            </a:r>
            <a:r>
              <a:rPr lang="ko-KR" altLang="en-US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감전</a:t>
            </a:r>
            <a:r>
              <a:rPr lang="en-US" altLang="ko-KR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,CHEMICAL</a:t>
            </a:r>
          </a:p>
        </p:txBody>
      </p:sp>
      <p:cxnSp>
        <p:nvCxnSpPr>
          <p:cNvPr id="87" name="직선 연결선 86"/>
          <p:cNvCxnSpPr/>
          <p:nvPr/>
        </p:nvCxnSpPr>
        <p:spPr>
          <a:xfrm>
            <a:off x="5178724" y="4141477"/>
            <a:ext cx="0" cy="1200844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직선 연결선 87"/>
          <p:cNvCxnSpPr/>
          <p:nvPr/>
        </p:nvCxnSpPr>
        <p:spPr>
          <a:xfrm flipV="1">
            <a:off x="5186468" y="4465239"/>
            <a:ext cx="234752" cy="387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직선 연결선 88"/>
          <p:cNvCxnSpPr/>
          <p:nvPr/>
        </p:nvCxnSpPr>
        <p:spPr>
          <a:xfrm flipV="1">
            <a:off x="5186468" y="4889588"/>
            <a:ext cx="234752" cy="3869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직선 연결선 89"/>
          <p:cNvCxnSpPr/>
          <p:nvPr/>
        </p:nvCxnSpPr>
        <p:spPr>
          <a:xfrm flipV="1">
            <a:off x="5178729" y="5334593"/>
            <a:ext cx="234752" cy="387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Rectangle 4"/>
          <p:cNvSpPr>
            <a:spLocks noChangeArrowheads="1"/>
          </p:cNvSpPr>
          <p:nvPr/>
        </p:nvSpPr>
        <p:spPr bwMode="auto">
          <a:xfrm>
            <a:off x="6073883" y="3272135"/>
            <a:ext cx="819051" cy="23862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작업지역 퇴실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92" name="직선 연결선 91"/>
          <p:cNvCxnSpPr/>
          <p:nvPr/>
        </p:nvCxnSpPr>
        <p:spPr>
          <a:xfrm>
            <a:off x="6473726" y="2600126"/>
            <a:ext cx="0" cy="203795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직선 연결선 92"/>
          <p:cNvCxnSpPr/>
          <p:nvPr/>
        </p:nvCxnSpPr>
        <p:spPr>
          <a:xfrm>
            <a:off x="6473726" y="3060601"/>
            <a:ext cx="0" cy="203795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Rectangle 4"/>
          <p:cNvSpPr>
            <a:spLocks noChangeArrowheads="1"/>
          </p:cNvSpPr>
          <p:nvPr/>
        </p:nvSpPr>
        <p:spPr bwMode="auto">
          <a:xfrm>
            <a:off x="4918177" y="2193822"/>
            <a:ext cx="1083469" cy="234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안전담당자</a:t>
            </a:r>
            <a:endParaRPr lang="en-US" altLang="ko-KR" sz="650" dirty="0">
              <a:solidFill>
                <a:srgbClr val="7F7F7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/>
            <a:r>
              <a:rPr lang="ko-KR" altLang="en-US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주관 작업진행</a:t>
            </a:r>
            <a:endParaRPr lang="en-US" altLang="ko-KR" sz="650" dirty="0">
              <a:solidFill>
                <a:srgbClr val="7F7F7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95" name="직선 연결선 94"/>
          <p:cNvCxnSpPr/>
          <p:nvPr/>
        </p:nvCxnSpPr>
        <p:spPr>
          <a:xfrm flipV="1">
            <a:off x="5842992" y="3777742"/>
            <a:ext cx="233462" cy="3869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Rectangle 4"/>
          <p:cNvSpPr>
            <a:spLocks noChangeArrowheads="1"/>
          </p:cNvSpPr>
          <p:nvPr/>
        </p:nvSpPr>
        <p:spPr bwMode="auto">
          <a:xfrm>
            <a:off x="6073883" y="3646186"/>
            <a:ext cx="819051" cy="23862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완료 결과 통보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97" name="Rectangle 4"/>
          <p:cNvSpPr>
            <a:spLocks noChangeArrowheads="1"/>
          </p:cNvSpPr>
          <p:nvPr/>
        </p:nvSpPr>
        <p:spPr bwMode="auto">
          <a:xfrm>
            <a:off x="4894959" y="4060217"/>
            <a:ext cx="291506" cy="2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NO</a:t>
            </a:r>
          </a:p>
        </p:txBody>
      </p:sp>
      <p:sp>
        <p:nvSpPr>
          <p:cNvPr id="98" name="Rectangle 4"/>
          <p:cNvSpPr>
            <a:spLocks noChangeArrowheads="1"/>
          </p:cNvSpPr>
          <p:nvPr/>
        </p:nvSpPr>
        <p:spPr bwMode="auto">
          <a:xfrm>
            <a:off x="5706273" y="3541700"/>
            <a:ext cx="291506" cy="2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YES</a:t>
            </a:r>
          </a:p>
        </p:txBody>
      </p:sp>
      <p:sp>
        <p:nvSpPr>
          <p:cNvPr id="99" name="Rectangle 4"/>
          <p:cNvSpPr>
            <a:spLocks noChangeArrowheads="1"/>
          </p:cNvSpPr>
          <p:nvPr/>
        </p:nvSpPr>
        <p:spPr bwMode="auto">
          <a:xfrm>
            <a:off x="7268924" y="5418423"/>
            <a:ext cx="1589088" cy="4695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b="1" dirty="0">
                <a:latin typeface="새굴림" panose="02030600000101010101" pitchFamily="18" charset="-127"/>
                <a:ea typeface="새굴림" panose="02030600000101010101" pitchFamily="18" charset="-127"/>
              </a:rPr>
              <a:t>최초발견자 → 최초 소방대</a:t>
            </a:r>
            <a:r>
              <a:rPr lang="en-US" altLang="ko-KR" sz="650" b="1" dirty="0">
                <a:latin typeface="새굴림" panose="02030600000101010101" pitchFamily="18" charset="-127"/>
                <a:ea typeface="새굴림" panose="02030600000101010101" pitchFamily="18" charset="-127"/>
              </a:rPr>
              <a:t>/ ERT</a:t>
            </a:r>
          </a:p>
          <a:p>
            <a:pPr algn="ctr"/>
            <a:r>
              <a:rPr lang="ko-KR" altLang="en-US" sz="650" b="1" dirty="0">
                <a:latin typeface="새굴림" panose="02030600000101010101" pitchFamily="18" charset="-127"/>
                <a:ea typeface="새굴림" panose="02030600000101010101" pitchFamily="18" charset="-127"/>
              </a:rPr>
              <a:t>→ 그 후 전자 담당자</a:t>
            </a:r>
            <a:endParaRPr lang="en-US" altLang="ko-KR" sz="650" b="1" dirty="0">
              <a:latin typeface="새굴림" panose="02030600000101010101" pitchFamily="18" charset="-127"/>
              <a:ea typeface="새굴림" panose="02030600000101010101" pitchFamily="18" charset="-127"/>
            </a:endParaRPr>
          </a:p>
        </p:txBody>
      </p:sp>
      <p:sp>
        <p:nvSpPr>
          <p:cNvPr id="100" name="Rectangle 4"/>
          <p:cNvSpPr>
            <a:spLocks noChangeArrowheads="1"/>
          </p:cNvSpPr>
          <p:nvPr/>
        </p:nvSpPr>
        <p:spPr bwMode="auto">
          <a:xfrm>
            <a:off x="2508755" y="2245416"/>
            <a:ext cx="1229221" cy="233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PROCESS</a:t>
            </a:r>
            <a:r>
              <a:rPr lang="ko-KR" altLang="en-US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동일 </a:t>
            </a:r>
            <a:r>
              <a:rPr lang="en-US" altLang="ko-KR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 </a:t>
            </a:r>
            <a:r>
              <a:rPr lang="ko-KR" altLang="en-US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반복됨</a:t>
            </a:r>
            <a:endParaRPr lang="en-US" altLang="ko-KR" sz="650" dirty="0">
              <a:solidFill>
                <a:srgbClr val="7F7F7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01" name="Rectangle 4"/>
          <p:cNvSpPr>
            <a:spLocks noChangeArrowheads="1"/>
          </p:cNvSpPr>
          <p:nvPr/>
        </p:nvSpPr>
        <p:spPr bwMode="auto">
          <a:xfrm>
            <a:off x="7464329" y="4026982"/>
            <a:ext cx="1213742" cy="144920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/>
          <a:p>
            <a:pPr lvl="0" algn="ctr">
              <a:defRPr/>
            </a:pPr>
            <a:r>
              <a:rPr lang="en-US" altLang="ko-KR" sz="650" b="1" dirty="0">
                <a:latin typeface="+mn-ea"/>
              </a:rPr>
              <a:t>[</a:t>
            </a:r>
            <a:r>
              <a:rPr lang="ko-KR" altLang="en-US" sz="650" b="1" dirty="0">
                <a:latin typeface="+mn-ea"/>
              </a:rPr>
              <a:t>해당사업장 전자담당자</a:t>
            </a:r>
            <a:r>
              <a:rPr lang="en-US" altLang="ko-KR" sz="650" b="1" dirty="0">
                <a:latin typeface="+mn-ea"/>
              </a:rPr>
              <a:t>]</a:t>
            </a:r>
          </a:p>
          <a:p>
            <a:pPr lvl="0" algn="ctr"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 곽병호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</a:t>
            </a:r>
            <a:r>
              <a:rPr lang="en-US" altLang="ko-KR" sz="700" b="1" dirty="0">
                <a:solidFill>
                  <a:srgbClr val="0033CC"/>
                </a:solidFill>
                <a:latin typeface="+mn-ea"/>
              </a:rPr>
              <a:t>010-5391-8916</a:t>
            </a:r>
            <a:endParaRPr lang="en-US" altLang="ko-KR" sz="650" b="1" dirty="0">
              <a:solidFill>
                <a:srgbClr val="0033CC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박세정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010-9422-4734</a:t>
            </a:r>
          </a:p>
          <a:p>
            <a:pPr algn="ctr"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조재민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010-5874-1065</a:t>
            </a:r>
          </a:p>
          <a:p>
            <a:pPr lvl="0" algn="ctr">
              <a:defRPr/>
            </a:pPr>
            <a:endParaRPr lang="en-US" altLang="ko-KR" sz="650" b="1" dirty="0">
              <a:solidFill>
                <a:srgbClr val="0000FF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en-US" altLang="ko-KR" sz="650" b="1" dirty="0">
                <a:latin typeface="맑은 고딕" panose="020B0503020000020004" pitchFamily="50" charset="-127"/>
              </a:rPr>
              <a:t>[</a:t>
            </a:r>
            <a:r>
              <a:rPr lang="ko-KR" altLang="en-US" sz="650" b="1" dirty="0">
                <a:latin typeface="맑은 고딕" panose="020B0503020000020004" pitchFamily="50" charset="-127"/>
              </a:rPr>
              <a:t>시공사</a:t>
            </a:r>
            <a:r>
              <a:rPr lang="en-US" altLang="ko-KR" sz="650" b="1" dirty="0">
                <a:latin typeface="맑은 고딕" panose="020B0503020000020004" pitchFamily="50" charset="-127"/>
              </a:rPr>
              <a:t>(</a:t>
            </a:r>
            <a:r>
              <a:rPr lang="ko-KR" altLang="en-US" sz="650" b="1" dirty="0" err="1">
                <a:latin typeface="맑은 고딕" panose="020B0503020000020004" pitchFamily="50" charset="-127"/>
              </a:rPr>
              <a:t>직발사</a:t>
            </a:r>
            <a:r>
              <a:rPr lang="en-US" altLang="ko-KR" sz="650" b="1" dirty="0">
                <a:latin typeface="맑은 고딕" panose="020B0503020000020004" pitchFamily="50" charset="-127"/>
              </a:rPr>
              <a:t>)</a:t>
            </a:r>
            <a:r>
              <a:rPr lang="ko-KR" altLang="en-US" sz="650" b="1" dirty="0">
                <a:latin typeface="맑은 고딕" panose="020B0503020000020004" pitchFamily="50" charset="-127"/>
              </a:rPr>
              <a:t>담당자</a:t>
            </a:r>
            <a:r>
              <a:rPr lang="en-US" altLang="ko-KR" sz="650" b="1" dirty="0">
                <a:latin typeface="맑은 고딕" panose="020B0503020000020004" pitchFamily="50" charset="-127"/>
              </a:rPr>
              <a:t>]</a:t>
            </a:r>
          </a:p>
          <a:p>
            <a:pPr lvl="0" algn="ctr"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김경환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010-8850-4998</a:t>
            </a:r>
          </a:p>
          <a:p>
            <a:pPr lvl="0" algn="ctr"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최민규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010-9883-8842</a:t>
            </a:r>
          </a:p>
          <a:p>
            <a:pPr lvl="0" algn="ctr">
              <a:defRPr/>
            </a:pPr>
            <a:r>
              <a:rPr lang="ko-KR" altLang="en-US" sz="650" b="1" dirty="0" err="1">
                <a:solidFill>
                  <a:srgbClr val="0000FF"/>
                </a:solidFill>
                <a:latin typeface="맑은 고딕" panose="020B0503020000020004" pitchFamily="50" charset="-127"/>
              </a:rPr>
              <a:t>손대영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010-3952-3912</a:t>
            </a:r>
          </a:p>
          <a:p>
            <a:pPr lvl="0" algn="ctr"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조정호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010-4883-9124</a:t>
            </a:r>
          </a:p>
        </p:txBody>
      </p:sp>
      <p:cxnSp>
        <p:nvCxnSpPr>
          <p:cNvPr id="102" name="직선 연결선 101"/>
          <p:cNvCxnSpPr/>
          <p:nvPr/>
        </p:nvCxnSpPr>
        <p:spPr>
          <a:xfrm flipV="1">
            <a:off x="7029654" y="2362782"/>
            <a:ext cx="421779" cy="0"/>
          </a:xfrm>
          <a:prstGeom prst="line">
            <a:avLst/>
          </a:prstGeom>
          <a:ln w="190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직선 연결선 104"/>
          <p:cNvCxnSpPr/>
          <p:nvPr/>
        </p:nvCxnSpPr>
        <p:spPr>
          <a:xfrm>
            <a:off x="6756207" y="4893456"/>
            <a:ext cx="277317" cy="0"/>
          </a:xfrm>
          <a:prstGeom prst="lin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직선 연결선 105"/>
          <p:cNvCxnSpPr/>
          <p:nvPr/>
        </p:nvCxnSpPr>
        <p:spPr>
          <a:xfrm>
            <a:off x="7286858" y="3263093"/>
            <a:ext cx="184447" cy="0"/>
          </a:xfrm>
          <a:prstGeom prst="line">
            <a:avLst/>
          </a:prstGeom>
          <a:ln w="1905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직선 연결선 106"/>
          <p:cNvCxnSpPr/>
          <p:nvPr/>
        </p:nvCxnSpPr>
        <p:spPr>
          <a:xfrm>
            <a:off x="7210228" y="4893456"/>
            <a:ext cx="68362" cy="0"/>
          </a:xfrm>
          <a:prstGeom prst="lin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직선 연결선 107"/>
          <p:cNvCxnSpPr>
            <a:cxnSpLocks/>
          </p:cNvCxnSpPr>
          <p:nvPr/>
        </p:nvCxnSpPr>
        <p:spPr>
          <a:xfrm flipH="1">
            <a:off x="7272140" y="3264395"/>
            <a:ext cx="11603" cy="1634232"/>
          </a:xfrm>
          <a:prstGeom prst="lin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9" name="그룹 17"/>
          <p:cNvGrpSpPr>
            <a:grpSpLocks/>
          </p:cNvGrpSpPr>
          <p:nvPr/>
        </p:nvGrpSpPr>
        <p:grpSpPr bwMode="auto">
          <a:xfrm>
            <a:off x="7029657" y="4827676"/>
            <a:ext cx="180579" cy="535285"/>
            <a:chOff x="7508444" y="5027934"/>
            <a:chExt cx="223316" cy="659003"/>
          </a:xfrm>
        </p:grpSpPr>
        <p:cxnSp>
          <p:nvCxnSpPr>
            <p:cNvPr id="110" name="직선 연결선 109"/>
            <p:cNvCxnSpPr/>
            <p:nvPr/>
          </p:nvCxnSpPr>
          <p:spPr>
            <a:xfrm>
              <a:off x="7626482" y="5686937"/>
              <a:ext cx="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원호 110"/>
            <p:cNvSpPr/>
            <p:nvPr/>
          </p:nvSpPr>
          <p:spPr>
            <a:xfrm>
              <a:off x="7508444" y="5027934"/>
              <a:ext cx="223316" cy="174676"/>
            </a:xfrm>
            <a:prstGeom prst="arc">
              <a:avLst/>
            </a:pr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  <p:sp>
          <p:nvSpPr>
            <p:cNvPr id="112" name="원호 111"/>
            <p:cNvSpPr/>
            <p:nvPr/>
          </p:nvSpPr>
          <p:spPr>
            <a:xfrm rot="10800000" flipV="1">
              <a:off x="7508444" y="5027934"/>
              <a:ext cx="223316" cy="174676"/>
            </a:xfrm>
            <a:prstGeom prst="arc">
              <a:avLst/>
            </a:pr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</p:grpSp>
      <p:sp>
        <p:nvSpPr>
          <p:cNvPr id="113" name="Rectangle 4"/>
          <p:cNvSpPr>
            <a:spLocks noChangeArrowheads="1"/>
          </p:cNvSpPr>
          <p:nvPr/>
        </p:nvSpPr>
        <p:spPr bwMode="auto">
          <a:xfrm>
            <a:off x="5436692" y="4769630"/>
            <a:ext cx="1447206" cy="238622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b="1" u="sng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품질</a:t>
            </a:r>
            <a:r>
              <a:rPr lang="en-US" altLang="ko-KR" sz="650" b="1" u="sng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b="1" u="sng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설비적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전력 비상조치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114" name="직선 연결선 113"/>
          <p:cNvCxnSpPr/>
          <p:nvPr/>
        </p:nvCxnSpPr>
        <p:spPr>
          <a:xfrm>
            <a:off x="7266981" y="4594212"/>
            <a:ext cx="184447" cy="0"/>
          </a:xfrm>
          <a:prstGeom prst="line">
            <a:avLst/>
          </a:prstGeom>
          <a:ln w="1905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직선 연결선 114"/>
          <p:cNvCxnSpPr/>
          <p:nvPr/>
        </p:nvCxnSpPr>
        <p:spPr>
          <a:xfrm>
            <a:off x="7359859" y="4476837"/>
            <a:ext cx="91579" cy="0"/>
          </a:xfrm>
          <a:prstGeom prst="line">
            <a:avLst/>
          </a:prstGeom>
          <a:ln w="190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6" name="그룹 98"/>
          <p:cNvGrpSpPr>
            <a:grpSpLocks/>
          </p:cNvGrpSpPr>
          <p:nvPr/>
        </p:nvGrpSpPr>
        <p:grpSpPr bwMode="auto">
          <a:xfrm>
            <a:off x="7177990" y="4416224"/>
            <a:ext cx="181868" cy="535286"/>
            <a:chOff x="7508444" y="5027934"/>
            <a:chExt cx="223316" cy="659003"/>
          </a:xfrm>
        </p:grpSpPr>
        <p:cxnSp>
          <p:nvCxnSpPr>
            <p:cNvPr id="117" name="직선 연결선 116"/>
            <p:cNvCxnSpPr/>
            <p:nvPr/>
          </p:nvCxnSpPr>
          <p:spPr>
            <a:xfrm>
              <a:off x="7627229" y="5686937"/>
              <a:ext cx="0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8" name="원호 117"/>
            <p:cNvSpPr/>
            <p:nvPr/>
          </p:nvSpPr>
          <p:spPr>
            <a:xfrm>
              <a:off x="7508444" y="5027934"/>
              <a:ext cx="223316" cy="174675"/>
            </a:xfrm>
            <a:prstGeom prst="arc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  <p:sp>
          <p:nvSpPr>
            <p:cNvPr id="119" name="원호 118"/>
            <p:cNvSpPr/>
            <p:nvPr/>
          </p:nvSpPr>
          <p:spPr>
            <a:xfrm rot="10800000" flipV="1">
              <a:off x="7508444" y="5027934"/>
              <a:ext cx="223316" cy="174675"/>
            </a:xfrm>
            <a:prstGeom prst="arc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</p:grpSp>
      <p:sp>
        <p:nvSpPr>
          <p:cNvPr id="120" name="TextBox 119"/>
          <p:cNvSpPr txBox="1"/>
          <p:nvPr/>
        </p:nvSpPr>
        <p:spPr>
          <a:xfrm>
            <a:off x="7189588" y="2218328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FF0000"/>
                </a:solidFill>
                <a:latin typeface="굴림" charset="-127"/>
                <a:ea typeface="굴림" charset="-127"/>
              </a:rPr>
              <a:t>①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7332762" y="4311748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FF0000"/>
                </a:solidFill>
                <a:latin typeface="굴림" charset="-127"/>
                <a:ea typeface="굴림" charset="-127"/>
              </a:rPr>
              <a:t>②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7283742" y="3103142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0000FF"/>
                </a:solidFill>
                <a:latin typeface="굴림" charset="-127"/>
                <a:ea typeface="굴림" charset="-127"/>
              </a:rPr>
              <a:t>①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7337919" y="4636789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0000FF"/>
                </a:solidFill>
                <a:latin typeface="굴림" charset="-127"/>
                <a:ea typeface="굴림" charset="-127"/>
              </a:rPr>
              <a:t>②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7308052" y="3658430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9BBB59">
                    <a:lumMod val="50000"/>
                  </a:srgbClr>
                </a:solidFill>
                <a:latin typeface="굴림" charset="-127"/>
                <a:ea typeface="굴림" charset="-127"/>
              </a:rPr>
              <a:t>②</a:t>
            </a:r>
          </a:p>
        </p:txBody>
      </p:sp>
      <p:cxnSp>
        <p:nvCxnSpPr>
          <p:cNvPr id="125" name="직선 연결선 124"/>
          <p:cNvCxnSpPr/>
          <p:nvPr/>
        </p:nvCxnSpPr>
        <p:spPr>
          <a:xfrm>
            <a:off x="6751052" y="5362959"/>
            <a:ext cx="372766" cy="0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Rectangle 4"/>
          <p:cNvSpPr>
            <a:spLocks noChangeArrowheads="1"/>
          </p:cNvSpPr>
          <p:nvPr/>
        </p:nvSpPr>
        <p:spPr bwMode="auto">
          <a:xfrm>
            <a:off x="5436692" y="5224958"/>
            <a:ext cx="1447206" cy="2399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>
              <a:defRPr/>
            </a:pPr>
            <a:r>
              <a:rPr lang="ko-KR" altLang="en-US" sz="650" b="1" u="sng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人</a:t>
            </a:r>
            <a:r>
              <a:rPr lang="en-US" altLang="ko-KR" sz="650" b="1" u="sng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b="1" u="sng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환경</a:t>
            </a:r>
            <a:r>
              <a:rPr lang="en-US" altLang="ko-KR" sz="650" b="1" u="sng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b="1" u="sng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방재</a:t>
            </a:r>
            <a:r>
              <a:rPr lang="en-US" altLang="ko-KR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화재</a:t>
            </a:r>
            <a:r>
              <a:rPr lang="en-US" altLang="ko-KR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사고</a:t>
            </a:r>
            <a:r>
              <a:rPr lang="en-US" altLang="ko-KR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</a:t>
            </a:r>
            <a:r>
              <a:rPr lang="ko-KR" altLang="en-US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병원후송</a:t>
            </a:r>
            <a:endParaRPr lang="en-US" altLang="ko-KR" sz="650" dirty="0">
              <a:solidFill>
                <a:srgbClr val="9BBB59">
                  <a:lumMod val="50000"/>
                </a:srgb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127" name="직선 연결선 126"/>
          <p:cNvCxnSpPr>
            <a:cxnSpLocks/>
          </p:cNvCxnSpPr>
          <p:nvPr/>
        </p:nvCxnSpPr>
        <p:spPr>
          <a:xfrm>
            <a:off x="7126388" y="2803921"/>
            <a:ext cx="0" cy="2561624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직선 연결선 127"/>
          <p:cNvCxnSpPr>
            <a:cxnSpLocks/>
          </p:cNvCxnSpPr>
          <p:nvPr/>
        </p:nvCxnSpPr>
        <p:spPr>
          <a:xfrm flipV="1">
            <a:off x="7131985" y="2803921"/>
            <a:ext cx="322461" cy="0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TextBox 128"/>
          <p:cNvSpPr txBox="1"/>
          <p:nvPr/>
        </p:nvSpPr>
        <p:spPr>
          <a:xfrm>
            <a:off x="7183164" y="2644489"/>
            <a:ext cx="109004" cy="131254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9BBB59">
                    <a:lumMod val="50000"/>
                  </a:srgbClr>
                </a:solidFill>
                <a:latin typeface="굴림" charset="-127"/>
                <a:ea typeface="굴림" charset="-127"/>
              </a:rPr>
              <a:t>①</a:t>
            </a:r>
          </a:p>
        </p:txBody>
      </p:sp>
      <p:cxnSp>
        <p:nvCxnSpPr>
          <p:cNvPr id="130" name="직선 연결선 129"/>
          <p:cNvCxnSpPr>
            <a:cxnSpLocks/>
          </p:cNvCxnSpPr>
          <p:nvPr/>
        </p:nvCxnSpPr>
        <p:spPr>
          <a:xfrm flipV="1">
            <a:off x="7321155" y="3612997"/>
            <a:ext cx="121012" cy="2858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직사각형 130"/>
          <p:cNvSpPr/>
          <p:nvPr/>
        </p:nvSpPr>
        <p:spPr>
          <a:xfrm>
            <a:off x="5158966" y="3040802"/>
            <a:ext cx="547307" cy="18118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007" tIns="41503" rIns="83007" bIns="41503" rtlCol="0" anchor="ctr"/>
          <a:lstStyle/>
          <a:p>
            <a:pPr algn="ctr"/>
            <a:r>
              <a:rPr lang="ko-KR" altLang="en-US" sz="650" b="1" dirty="0">
                <a:solidFill>
                  <a:prstClr val="black"/>
                </a:solidFill>
              </a:rPr>
              <a:t>인원통제</a:t>
            </a:r>
            <a:endParaRPr lang="en-US" altLang="ko-KR" sz="650" b="1" dirty="0">
              <a:solidFill>
                <a:prstClr val="black"/>
              </a:solidFill>
            </a:endParaRPr>
          </a:p>
        </p:txBody>
      </p:sp>
      <p:cxnSp>
        <p:nvCxnSpPr>
          <p:cNvPr id="132" name="직선 연결선 131"/>
          <p:cNvCxnSpPr/>
          <p:nvPr/>
        </p:nvCxnSpPr>
        <p:spPr>
          <a:xfrm>
            <a:off x="928688" y="5924865"/>
            <a:ext cx="8048625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TextBox 133"/>
          <p:cNvSpPr txBox="1"/>
          <p:nvPr/>
        </p:nvSpPr>
        <p:spPr>
          <a:xfrm>
            <a:off x="7337919" y="4874398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9BBB59">
                    <a:lumMod val="50000"/>
                  </a:srgbClr>
                </a:solidFill>
                <a:latin typeface="굴림" charset="-127"/>
                <a:ea typeface="굴림" charset="-127"/>
              </a:rPr>
              <a:t>③</a:t>
            </a:r>
          </a:p>
        </p:txBody>
      </p:sp>
      <p:cxnSp>
        <p:nvCxnSpPr>
          <p:cNvPr id="135" name="직선 연결선 134"/>
          <p:cNvCxnSpPr/>
          <p:nvPr/>
        </p:nvCxnSpPr>
        <p:spPr>
          <a:xfrm flipV="1">
            <a:off x="7132843" y="5052108"/>
            <a:ext cx="322461" cy="0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Text Box 99"/>
          <p:cNvSpPr txBox="1">
            <a:spLocks noChangeArrowheads="1"/>
          </p:cNvSpPr>
          <p:nvPr/>
        </p:nvSpPr>
        <p:spPr bwMode="auto">
          <a:xfrm>
            <a:off x="937716" y="674131"/>
            <a:ext cx="7168205" cy="392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71475" indent="-371475" defTabSz="619125"/>
            <a:r>
              <a:rPr kumimoji="1" lang="ko-KR" altLang="en-US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□ </a:t>
            </a:r>
            <a:r>
              <a:rPr lang="en-US" altLang="ko-KR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DRI Check Sheet (</a:t>
            </a:r>
            <a:r>
              <a:rPr lang="ko-KR" altLang="en-US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비상대응 </a:t>
            </a:r>
            <a:r>
              <a:rPr lang="en-US" altLang="ko-KR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Process – </a:t>
            </a:r>
            <a:r>
              <a:rPr lang="ko-KR" altLang="en-US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인적</a:t>
            </a:r>
            <a:r>
              <a:rPr lang="en-US" altLang="ko-KR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/</a:t>
            </a:r>
            <a:r>
              <a:rPr lang="ko-KR" altLang="en-US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환경</a:t>
            </a:r>
            <a:r>
              <a:rPr lang="en-US" altLang="ko-KR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endParaRPr lang="ko-KR" altLang="en-US" sz="1625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104" name="Text Box 99"/>
          <p:cNvSpPr txBox="1">
            <a:spLocks noChangeArrowheads="1"/>
          </p:cNvSpPr>
          <p:nvPr/>
        </p:nvSpPr>
        <p:spPr bwMode="auto">
          <a:xfrm>
            <a:off x="1294929" y="965259"/>
            <a:ext cx="1726755" cy="217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71475" indent="-371475" defTabSz="619125"/>
            <a:r>
              <a:rPr lang="en-US" altLang="ko-KR" sz="813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813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E1C77570-930E-41BD-A77D-5FC323FED7A7}"/>
              </a:ext>
            </a:extLst>
          </p:cNvPr>
          <p:cNvSpPr txBox="1"/>
          <p:nvPr/>
        </p:nvSpPr>
        <p:spPr>
          <a:xfrm>
            <a:off x="5207098" y="4175025"/>
            <a:ext cx="1885757" cy="192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650" b="1" u="sng" dirty="0">
                <a:solidFill>
                  <a:srgbClr val="FF0000"/>
                </a:solidFill>
              </a:rPr>
              <a:t>☆ 모든 사고 발생시 전자 소방대에 즉시 신고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7DF5F9A1-FB15-4CDC-9F1B-F9AB59B24457}"/>
              </a:ext>
            </a:extLst>
          </p:cNvPr>
          <p:cNvSpPr txBox="1"/>
          <p:nvPr/>
        </p:nvSpPr>
        <p:spPr>
          <a:xfrm>
            <a:off x="5004464" y="4574770"/>
            <a:ext cx="2300565" cy="192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650" b="1" u="sng" dirty="0">
                <a:solidFill>
                  <a:srgbClr val="3333FF"/>
                </a:solidFill>
              </a:rPr>
              <a:t>☆</a:t>
            </a:r>
            <a:r>
              <a:rPr lang="en-US" altLang="ko-KR" sz="650" b="1" u="sng" dirty="0">
                <a:solidFill>
                  <a:srgbClr val="3333FF"/>
                </a:solidFill>
              </a:rPr>
              <a:t> Leak </a:t>
            </a:r>
            <a:r>
              <a:rPr lang="ko-KR" altLang="en-US" sz="650" b="1" u="sng" dirty="0">
                <a:solidFill>
                  <a:srgbClr val="3333FF"/>
                </a:solidFill>
              </a:rPr>
              <a:t>발생시 임의 판단</a:t>
            </a:r>
            <a:r>
              <a:rPr lang="en-US" altLang="ko-KR" sz="650" b="1" u="sng" dirty="0">
                <a:solidFill>
                  <a:srgbClr val="3333FF"/>
                </a:solidFill>
              </a:rPr>
              <a:t>/</a:t>
            </a:r>
            <a:r>
              <a:rPr lang="ko-KR" altLang="en-US" sz="650" b="1" u="sng" dirty="0">
                <a:solidFill>
                  <a:srgbClr val="3333FF"/>
                </a:solidFill>
              </a:rPr>
              <a:t>조치</a:t>
            </a:r>
            <a:r>
              <a:rPr lang="en-US" altLang="ko-KR" sz="650" b="1" u="sng" dirty="0">
                <a:solidFill>
                  <a:srgbClr val="3333FF"/>
                </a:solidFill>
              </a:rPr>
              <a:t> </a:t>
            </a:r>
            <a:r>
              <a:rPr lang="ko-KR" altLang="en-US" sz="650" b="1" u="sng" dirty="0">
                <a:solidFill>
                  <a:srgbClr val="3333FF"/>
                </a:solidFill>
              </a:rPr>
              <a:t>절대 금지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7CB0B8EC-74D9-4DDE-BE2A-2414D3D9DE83}"/>
              </a:ext>
            </a:extLst>
          </p:cNvPr>
          <p:cNvSpPr txBox="1"/>
          <p:nvPr/>
        </p:nvSpPr>
        <p:spPr>
          <a:xfrm>
            <a:off x="4977166" y="5462492"/>
            <a:ext cx="2300565" cy="192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650" b="1" u="sng" dirty="0">
                <a:solidFill>
                  <a:srgbClr val="3333FF"/>
                </a:solidFill>
              </a:rPr>
              <a:t>☆</a:t>
            </a:r>
            <a:r>
              <a:rPr lang="en-US" altLang="ko-KR" sz="650" b="1" u="sng" dirty="0">
                <a:solidFill>
                  <a:srgbClr val="3333FF"/>
                </a:solidFill>
              </a:rPr>
              <a:t> </a:t>
            </a:r>
            <a:r>
              <a:rPr lang="ko-KR" altLang="en-US" sz="650" b="1" u="sng" dirty="0">
                <a:solidFill>
                  <a:srgbClr val="3333FF"/>
                </a:solidFill>
              </a:rPr>
              <a:t>인적사고 발생시 소방대 즉시 보고</a:t>
            </a:r>
          </a:p>
        </p:txBody>
      </p:sp>
      <p:grpSp>
        <p:nvGrpSpPr>
          <p:cNvPr id="139" name="그룹 17">
            <a:extLst>
              <a:ext uri="{FF2B5EF4-FFF2-40B4-BE49-F238E27FC236}">
                <a16:creationId xmlns:a16="http://schemas.microsoft.com/office/drawing/2014/main" id="{96755DD4-1C53-43E9-B6FD-A215A5BD8C62}"/>
              </a:ext>
            </a:extLst>
          </p:cNvPr>
          <p:cNvGrpSpPr>
            <a:grpSpLocks/>
          </p:cNvGrpSpPr>
          <p:nvPr/>
        </p:nvGrpSpPr>
        <p:grpSpPr bwMode="auto">
          <a:xfrm>
            <a:off x="7152184" y="3542056"/>
            <a:ext cx="180579" cy="535285"/>
            <a:chOff x="7508444" y="5027934"/>
            <a:chExt cx="223316" cy="659003"/>
          </a:xfrm>
        </p:grpSpPr>
        <p:cxnSp>
          <p:nvCxnSpPr>
            <p:cNvPr id="140" name="직선 연결선 139">
              <a:extLst>
                <a:ext uri="{FF2B5EF4-FFF2-40B4-BE49-F238E27FC236}">
                  <a16:creationId xmlns:a16="http://schemas.microsoft.com/office/drawing/2014/main" id="{DF8ECE6F-7317-416F-A3D9-AA7C4D6B8E26}"/>
                </a:ext>
              </a:extLst>
            </p:cNvPr>
            <p:cNvCxnSpPr/>
            <p:nvPr/>
          </p:nvCxnSpPr>
          <p:spPr>
            <a:xfrm>
              <a:off x="7626482" y="5686937"/>
              <a:ext cx="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1" name="원호 140">
              <a:extLst>
                <a:ext uri="{FF2B5EF4-FFF2-40B4-BE49-F238E27FC236}">
                  <a16:creationId xmlns:a16="http://schemas.microsoft.com/office/drawing/2014/main" id="{5E4CA396-2609-4390-A934-8B6C9D2EAD4D}"/>
                </a:ext>
              </a:extLst>
            </p:cNvPr>
            <p:cNvSpPr/>
            <p:nvPr/>
          </p:nvSpPr>
          <p:spPr>
            <a:xfrm>
              <a:off x="7508444" y="5027934"/>
              <a:ext cx="223316" cy="174676"/>
            </a:xfrm>
            <a:prstGeom prst="arc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  <p:sp>
          <p:nvSpPr>
            <p:cNvPr id="142" name="원호 141">
              <a:extLst>
                <a:ext uri="{FF2B5EF4-FFF2-40B4-BE49-F238E27FC236}">
                  <a16:creationId xmlns:a16="http://schemas.microsoft.com/office/drawing/2014/main" id="{92592025-1979-487A-A6A6-A5F0737D168E}"/>
                </a:ext>
              </a:extLst>
            </p:cNvPr>
            <p:cNvSpPr/>
            <p:nvPr/>
          </p:nvSpPr>
          <p:spPr>
            <a:xfrm rot="10800000" flipV="1">
              <a:off x="7508444" y="5027934"/>
              <a:ext cx="223316" cy="174676"/>
            </a:xfrm>
            <a:prstGeom prst="arc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</p:grpSp>
      <p:cxnSp>
        <p:nvCxnSpPr>
          <p:cNvPr id="143" name="직선 연결선 142">
            <a:extLst>
              <a:ext uri="{FF2B5EF4-FFF2-40B4-BE49-F238E27FC236}">
                <a16:creationId xmlns:a16="http://schemas.microsoft.com/office/drawing/2014/main" id="{0112C32D-A776-4A25-8964-50F0593D1115}"/>
              </a:ext>
            </a:extLst>
          </p:cNvPr>
          <p:cNvCxnSpPr>
            <a:cxnSpLocks/>
            <a:stCxn id="142" idx="2"/>
          </p:cNvCxnSpPr>
          <p:nvPr/>
        </p:nvCxnSpPr>
        <p:spPr>
          <a:xfrm flipH="1" flipV="1">
            <a:off x="7126185" y="3610473"/>
            <a:ext cx="25998" cy="2525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모서리가 둥근 직사각형 21">
            <a:extLst>
              <a:ext uri="{FF2B5EF4-FFF2-40B4-BE49-F238E27FC236}">
                <a16:creationId xmlns:a16="http://schemas.microsoft.com/office/drawing/2014/main" id="{4FB23167-63FC-4801-87CE-4917D693083D}"/>
              </a:ext>
            </a:extLst>
          </p:cNvPr>
          <p:cNvSpPr/>
          <p:nvPr/>
        </p:nvSpPr>
        <p:spPr>
          <a:xfrm>
            <a:off x="8772861" y="2311198"/>
            <a:ext cx="1047365" cy="2913757"/>
          </a:xfrm>
          <a:prstGeom prst="roundRect">
            <a:avLst/>
          </a:prstGeom>
          <a:solidFill>
            <a:schemeClr val="tx1"/>
          </a:solidFill>
          <a:ln w="190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14626" tIns="14626" rIns="14626" bIns="8775" rtlCol="0" anchor="ctr" anchorCtr="1">
            <a:noAutofit/>
          </a:bodyPr>
          <a:lstStyle/>
          <a:p>
            <a:pPr algn="ctr"/>
            <a:r>
              <a:rPr lang="en-US" altLang="ko-KR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* </a:t>
            </a:r>
            <a:r>
              <a:rPr lang="ko-KR" altLang="en-US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순서준수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ko-KR" altLang="en-US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해당 사업장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ko-KR" altLang="en-US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소방대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en-US" altLang="ko-KR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ERT</a:t>
            </a:r>
          </a:p>
          <a:p>
            <a:pPr algn="ctr"/>
            <a:r>
              <a:rPr lang="en-US" altLang="ko-KR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CCR</a:t>
            </a:r>
          </a:p>
          <a:p>
            <a:pPr algn="ctr"/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ko-KR" altLang="en-US" sz="1138" b="1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전자담당자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ko-KR" altLang="en-US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시공사담당자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ko-KR" altLang="en-US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연락처표기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712700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1818A7-3A33-2F98-BAB4-ABDAD7AEFF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EB479CC5-9CA2-FA65-F3E2-032ECE40F8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CC668817-4F4C-EA32-9196-548872DD0CCB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40"/>
          <a:ext cx="9905998" cy="4499850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9706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970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521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9706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작업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</a:t>
                      </a:r>
                      <a:b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</a:b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2-15.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집수정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오픈 후 단차로 인한 전도 위험	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2-16-1.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폭염작업 체감온도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31℃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이상이 되는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작업장소에서의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시간 이상 작업 으로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인한 열사병 등 건강장해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온열질환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2-16-2.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만성질환 등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온열질환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민감군이 폭염작업을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수행하는 경우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온열질환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발생 위험도 증가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2-15-1.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집수정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오픈 후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단차부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계단식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발판 설치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2-16-1.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폭염작업 전에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온열질환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민감군을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선정하고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온열질환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예방교육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2-16-2.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건강상담을 실시하고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열순응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조치 등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적정 배치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2-16-3.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중 주기적으로 순회하여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근로자의 건강상태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온열질환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자각증상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를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확인하고 필요한 조치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2-16-4. 31℃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이상의 폭염작업 시 휴식시간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추가 배정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폭염작업 시간 단축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4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970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9706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51205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522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7986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1A378074-034C-32DA-DCFB-9B045167D68D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93894749-4C61-040D-9F47-55DBCA8B97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D1770603-F95B-188D-F4B2-7A4B32698A1F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pic>
        <p:nvPicPr>
          <p:cNvPr id="4" name="그림 3">
            <a:extLst>
              <a:ext uri="{FF2B5EF4-FFF2-40B4-BE49-F238E27FC236}">
                <a16:creationId xmlns:a16="http://schemas.microsoft.com/office/drawing/2014/main" id="{59A6EB40-309F-0100-A9EB-C123000524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568" y="4437112"/>
            <a:ext cx="1886160" cy="68732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71A11B6-8EEC-7E0A-463A-79D799480417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346935EB-60FE-4B58-E8B1-B2958FFD583B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방수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,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도장 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26.06.15~ 26.06.19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M1L 1F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(YA~YB/7~10</a:t>
                      </a:r>
                      <a:r>
                        <a:rPr lang="ko-KR" altLang="en-US" sz="800" dirty="0">
                          <a:effectLst/>
                        </a:rPr>
                        <a:t>열</a:t>
                      </a:r>
                      <a:r>
                        <a:rPr lang="en-US" altLang="ko-KR" sz="800" dirty="0">
                          <a:effectLst/>
                        </a:rPr>
                        <a:t>) </a:t>
                      </a:r>
                      <a:r>
                        <a:rPr lang="ko-KR" altLang="en-US" sz="800" dirty="0">
                          <a:effectLst/>
                        </a:rPr>
                        <a:t>무기 </a:t>
                      </a:r>
                      <a:r>
                        <a:rPr lang="ko-KR" altLang="en-US" sz="800" dirty="0" err="1">
                          <a:effectLst/>
                        </a:rPr>
                        <a:t>스탁룸</a:t>
                      </a:r>
                      <a:r>
                        <a:rPr lang="ko-KR" altLang="en-US" sz="800" dirty="0">
                          <a:effectLst/>
                        </a:rPr>
                        <a:t> 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0" baseline="0" dirty="0"/>
                        <a:t>수성 에폭시 도장작업</a:t>
                      </a:r>
                      <a:endParaRPr lang="en-US" altLang="ko-KR" sz="8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손대영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박세정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남기동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32398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/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BF935A8B-9916-5CFA-F48F-9DEA494891BF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38"/>
          <a:ext cx="9905998" cy="4516486"/>
        </p:xfrm>
        <a:graphic>
          <a:graphicData uri="http://schemas.openxmlformats.org/drawingml/2006/table">
            <a:tbl>
              <a:tblPr/>
              <a:tblGrid>
                <a:gridCol w="1208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4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7195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719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853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7195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실란트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실링</a:t>
                      </a: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화물차 적재함 높이 이상 자재 적재 시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낙하 위험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미 설정으로 인한 협착위험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적재중량 초과로 인한 붕괴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보양 작업 시 날카로운 수공구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및 전동공구 사용으로 인한 베임 및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찔림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보양 작업 중 전동공구 사용 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안구 손상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3-1-1.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라쳇바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등 사용하여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점 고정 후 그물망 설치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3-2-1.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구획설정 후 인원통제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3-3-1.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차량 제원 확인 및 적재중량 기준 준수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4-1-1.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수공구 및 전동공구 사용 시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4-1-2.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컷쏘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직쏘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전동드릴 사용 시 협착저감장갑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형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진동방지장갑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겸용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착용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공구날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교체 시 전원 차단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4-2-1.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보안경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집진기</a:t>
                      </a:r>
                      <a:endParaRPr kumimoji="0" lang="en-US" altLang="ko-KR" sz="8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배풍기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7195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7195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1481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5442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1032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00A3F575-29F2-4C9B-9D0C-E43216370A12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7C336ECB-8EA3-47D5-A59D-75EA688B08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DF683506-6845-471B-9853-723BB4495B3F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BED2CAA7-10A3-F678-9B64-EAA500426C3C}"/>
              </a:ext>
            </a:extLst>
          </p:cNvPr>
          <p:cNvSpPr txBox="1"/>
          <p:nvPr/>
        </p:nvSpPr>
        <p:spPr>
          <a:xfrm>
            <a:off x="-15552" y="692696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98A34782-DEC8-F7F4-7E79-FFBB4948FD1F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방수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,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도장 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26.06.15~ 26.06.19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M1L 1F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(YA~YB/7~10</a:t>
                      </a:r>
                      <a:r>
                        <a:rPr lang="ko-KR" altLang="en-US" sz="800" dirty="0">
                          <a:effectLst/>
                        </a:rPr>
                        <a:t>열</a:t>
                      </a:r>
                      <a:r>
                        <a:rPr lang="en-US" altLang="ko-KR" sz="800" dirty="0">
                          <a:effectLst/>
                        </a:rPr>
                        <a:t>) </a:t>
                      </a:r>
                      <a:r>
                        <a:rPr lang="ko-KR" altLang="en-US" sz="800" dirty="0">
                          <a:effectLst/>
                        </a:rPr>
                        <a:t>무기 </a:t>
                      </a:r>
                      <a:r>
                        <a:rPr lang="ko-KR" altLang="en-US" sz="800" dirty="0" err="1">
                          <a:effectLst/>
                        </a:rPr>
                        <a:t>스탁룸</a:t>
                      </a:r>
                      <a:r>
                        <a:rPr lang="ko-KR" altLang="en-US" sz="800" dirty="0">
                          <a:effectLst/>
                        </a:rPr>
                        <a:t> 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0" baseline="0" dirty="0"/>
                        <a:t>수성 에폭시 도장작업</a:t>
                      </a:r>
                      <a:endParaRPr lang="en-US" altLang="ko-KR" sz="8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손대영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박세정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남기동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58724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4FF449-8A28-84E8-EED2-30BBE71A2C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8EEF728A-9314-8740-743F-5A256E61D7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1EC22E5F-1C00-BA63-9E68-F9C69AB5B58C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38"/>
          <a:ext cx="9905998" cy="4516486"/>
        </p:xfrm>
        <a:graphic>
          <a:graphicData uri="http://schemas.openxmlformats.org/drawingml/2006/table">
            <a:tbl>
              <a:tblPr/>
              <a:tblGrid>
                <a:gridCol w="1208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4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7195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719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853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7195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실란트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실링</a:t>
                      </a: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5-1.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면처리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거친면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나사못에 의해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손가락 자상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5-2.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면처리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시 비산먼지 발생에 의한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호흡기 질환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날카로운 수공구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컷터칼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헤라등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사용으로 인한 자상 및 창상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정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망치 등 사용 시 손가락 찍힘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5-1-1.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청소 전용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공도구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붓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주걱 등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),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 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5-2-1.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필요시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배풍기설치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혹은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집진기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설치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방진마스크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5-2-2.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바닥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바탕면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작업간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비산먼지최소화방안으로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그라인더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전용커버탈거후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집진호스 체결가능용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제작커버설치하여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날접촉방지 및 비산먼지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즉시흡입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※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전용커버 작업구간 상시비치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5-3-1.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안전칼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5-3-2.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6-1-1.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협착저감장갑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형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집진기</a:t>
                      </a:r>
                      <a:endParaRPr kumimoji="0" lang="en-US" altLang="ko-KR" sz="8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배풍기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7195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7195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1481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5442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1032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32B3D6E6-5FAF-E0C0-4238-1B4F7AB964DE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FE057DF0-F744-D30D-2B6E-D39502E1C5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B8570DB9-1441-0E5B-2626-CF9ED645703F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01611974-3396-C39C-6C5F-3DDA089BE189}"/>
              </a:ext>
            </a:extLst>
          </p:cNvPr>
          <p:cNvSpPr txBox="1"/>
          <p:nvPr/>
        </p:nvSpPr>
        <p:spPr>
          <a:xfrm>
            <a:off x="-15552" y="692696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C0071850-0792-4D6A-071F-BAC739EBE845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방수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,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도장 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26.06.15~ 26.06.19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M1L 1F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(YA~YB/7~10</a:t>
                      </a:r>
                      <a:r>
                        <a:rPr lang="ko-KR" altLang="en-US" sz="800" dirty="0">
                          <a:effectLst/>
                        </a:rPr>
                        <a:t>열</a:t>
                      </a:r>
                      <a:r>
                        <a:rPr lang="en-US" altLang="ko-KR" sz="800" dirty="0">
                          <a:effectLst/>
                        </a:rPr>
                        <a:t>) </a:t>
                      </a:r>
                      <a:r>
                        <a:rPr lang="ko-KR" altLang="en-US" sz="800" dirty="0">
                          <a:effectLst/>
                        </a:rPr>
                        <a:t>무기 </a:t>
                      </a:r>
                      <a:r>
                        <a:rPr lang="ko-KR" altLang="en-US" sz="800" dirty="0" err="1">
                          <a:effectLst/>
                        </a:rPr>
                        <a:t>스탁룸</a:t>
                      </a:r>
                      <a:r>
                        <a:rPr lang="ko-KR" altLang="en-US" sz="800" dirty="0">
                          <a:effectLst/>
                        </a:rPr>
                        <a:t> 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0" baseline="0" dirty="0"/>
                        <a:t>수성 에폭시 도장작업</a:t>
                      </a:r>
                      <a:endParaRPr lang="en-US" altLang="ko-KR" sz="8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손대영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박세정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남기동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88370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B3F610-D1FE-007E-BE04-267E5DC0CD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7C6C8339-A3C5-847D-EFAA-4FF308D7C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pSp>
        <p:nvGrpSpPr>
          <p:cNvPr id="14" name="그룹 13">
            <a:extLst>
              <a:ext uri="{FF2B5EF4-FFF2-40B4-BE49-F238E27FC236}">
                <a16:creationId xmlns:a16="http://schemas.microsoft.com/office/drawing/2014/main" id="{7DE6090F-B276-B5E5-137D-0B615B17B48E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208F4CBD-C55E-A00D-9FE0-00201380F1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C196823B-D10C-7B21-A1BD-A6FA5A231DA2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graphicFrame>
        <p:nvGraphicFramePr>
          <p:cNvPr id="5" name="Group 127">
            <a:extLst>
              <a:ext uri="{FF2B5EF4-FFF2-40B4-BE49-F238E27FC236}">
                <a16:creationId xmlns:a16="http://schemas.microsoft.com/office/drawing/2014/main" id="{B4A9C317-E7EB-BE1A-9B50-6A1A49FA6BD1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40"/>
          <a:ext cx="9905998" cy="4523046"/>
        </p:xfrm>
        <a:graphic>
          <a:graphicData uri="http://schemas.openxmlformats.org/drawingml/2006/table">
            <a:tbl>
              <a:tblPr/>
              <a:tblGrid>
                <a:gridCol w="1208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4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6204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20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39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6204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실란트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실링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6-1.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프라이머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도포 작업 시 냄새로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두통 및 현기증 유발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6-2.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프라이머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도포 작업 시 안구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피부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접촉에 의한 손상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회전체에 손가락이 끼여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협착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절단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시 진동에 의한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진동증후군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시 소음에 의한 청각 손상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자재 용기 개봉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단면부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손 베임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6-1-1.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배풍기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혹은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집진기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설치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방독마스크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6-2-1. MSDS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명시 된 보호구 착용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보안경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내화학장갑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6-3-1.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전 주변 간섭사항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제거 및 구획설정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전원선 연결 전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동작 스위치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ON/OFF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확인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6-4-1.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협착저감장갑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형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진동방지장갑 겸용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6-5-1.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소음 발생 시 작업 구간 내 귀마개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6-6-1.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믹서기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620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6204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85568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3832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8138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5752AF91-85A6-9888-7456-877F3F8EF9B8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B526DE98-2070-5378-268C-89623D78A6AE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방수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,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도장 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26.06.15~ 26.06.19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M1L 1F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(YA~YB/7~10</a:t>
                      </a:r>
                      <a:r>
                        <a:rPr lang="ko-KR" altLang="en-US" sz="800" dirty="0">
                          <a:effectLst/>
                        </a:rPr>
                        <a:t>열</a:t>
                      </a:r>
                      <a:r>
                        <a:rPr lang="en-US" altLang="ko-KR" sz="800" dirty="0">
                          <a:effectLst/>
                        </a:rPr>
                        <a:t>) </a:t>
                      </a:r>
                      <a:r>
                        <a:rPr lang="ko-KR" altLang="en-US" sz="800" dirty="0">
                          <a:effectLst/>
                        </a:rPr>
                        <a:t>무기 </a:t>
                      </a:r>
                      <a:r>
                        <a:rPr lang="ko-KR" altLang="en-US" sz="800" dirty="0" err="1">
                          <a:effectLst/>
                        </a:rPr>
                        <a:t>스탁룸</a:t>
                      </a:r>
                      <a:r>
                        <a:rPr lang="ko-KR" altLang="en-US" sz="800" dirty="0">
                          <a:effectLst/>
                        </a:rPr>
                        <a:t> 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0" baseline="0" dirty="0"/>
                        <a:t>수성 에폭시 도장작업</a:t>
                      </a:r>
                      <a:endParaRPr lang="en-US" altLang="ko-KR" sz="8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손대영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박세정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남기동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379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A87406-054F-126A-3F0C-14D6D92C74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1FDBA994-EB66-7555-193F-2CE64D0CBE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pSp>
        <p:nvGrpSpPr>
          <p:cNvPr id="14" name="그룹 13">
            <a:extLst>
              <a:ext uri="{FF2B5EF4-FFF2-40B4-BE49-F238E27FC236}">
                <a16:creationId xmlns:a16="http://schemas.microsoft.com/office/drawing/2014/main" id="{C98671DD-1F19-0016-62F5-F619BFFA16E1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5997ABA0-25CB-5A98-B691-8817BD841A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00914388-A922-BF35-C0D9-650180667073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graphicFrame>
        <p:nvGraphicFramePr>
          <p:cNvPr id="5" name="Group 127">
            <a:extLst>
              <a:ext uri="{FF2B5EF4-FFF2-40B4-BE49-F238E27FC236}">
                <a16:creationId xmlns:a16="http://schemas.microsoft.com/office/drawing/2014/main" id="{0721B5AF-8416-A220-3ED0-C762675960CB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40"/>
          <a:ext cx="9905998" cy="4523046"/>
        </p:xfrm>
        <a:graphic>
          <a:graphicData uri="http://schemas.openxmlformats.org/drawingml/2006/table">
            <a:tbl>
              <a:tblPr/>
              <a:tblGrid>
                <a:gridCol w="1208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4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6204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20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39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6204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실란트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실링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날카로운 수공구 사용으로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 및 창상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유기화합물 유증기로 인한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호흡기 질환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자재 용기 개봉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단면부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손 베임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8-1.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코킹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마감 시 안구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피부 접촉에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의한 손상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날카로운 수공구 사용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손베임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7-1-1.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7-2-1. MSDS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상 명시된 보호구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내화학장갑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보안경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방진마스크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7-3-1.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8-1-1. MSDS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상 명시된 보호구 착용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내화학장갑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보안경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방진마스크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8-2-1.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안전칼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믹서기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620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6204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85568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3832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8138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07664186-A022-2247-9B27-4E544AE84BEA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AB4942DE-EBA8-8553-A974-48CA77C4D506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방수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,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도장 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26.06.15~ 26.06.19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M1L 1F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(YA~YB/7~10</a:t>
                      </a:r>
                      <a:r>
                        <a:rPr lang="ko-KR" altLang="en-US" sz="800" dirty="0">
                          <a:effectLst/>
                        </a:rPr>
                        <a:t>열</a:t>
                      </a:r>
                      <a:r>
                        <a:rPr lang="en-US" altLang="ko-KR" sz="800" dirty="0">
                          <a:effectLst/>
                        </a:rPr>
                        <a:t>) </a:t>
                      </a:r>
                      <a:r>
                        <a:rPr lang="ko-KR" altLang="en-US" sz="800" dirty="0">
                          <a:effectLst/>
                        </a:rPr>
                        <a:t>무기 </a:t>
                      </a:r>
                      <a:r>
                        <a:rPr lang="ko-KR" altLang="en-US" sz="800" dirty="0" err="1">
                          <a:effectLst/>
                        </a:rPr>
                        <a:t>스탁룸</a:t>
                      </a:r>
                      <a:r>
                        <a:rPr lang="ko-KR" altLang="en-US" sz="800" dirty="0">
                          <a:effectLst/>
                        </a:rPr>
                        <a:t> 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0" baseline="0" dirty="0"/>
                        <a:t>수성 에폭시 도장작업</a:t>
                      </a:r>
                      <a:endParaRPr lang="en-US" altLang="ko-KR" sz="8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손대영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박세정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남기동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633884"/>
      </p:ext>
    </p:extLst>
  </p:cSld>
  <p:clrMapOvr>
    <a:masterClrMapping/>
  </p:clrMapOvr>
</p:sld>
</file>

<file path=ppt/theme/theme1.xml><?xml version="1.0" encoding="utf-8"?>
<a:theme xmlns:a="http://schemas.openxmlformats.org/drawingml/2006/main" name="본문 마스터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32829</TotalTime>
  <Words>14667</Words>
  <Application>Microsoft Office PowerPoint</Application>
  <PresentationFormat>A4 용지(210x297mm)</PresentationFormat>
  <Paragraphs>4516</Paragraphs>
  <Slides>42</Slides>
  <Notes>4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42</vt:i4>
      </vt:variant>
    </vt:vector>
  </HeadingPairs>
  <TitlesOfParts>
    <vt:vector size="51" baseType="lpstr">
      <vt:lpstr>HY각헤드라인M</vt:lpstr>
      <vt:lpstr>HY견고딕</vt:lpstr>
      <vt:lpstr>HY헤드라인M</vt:lpstr>
      <vt:lpstr>굴림</vt:lpstr>
      <vt:lpstr>맑은 고딕</vt:lpstr>
      <vt:lpstr>새굴림</vt:lpstr>
      <vt:lpstr>Arial</vt:lpstr>
      <vt:lpstr>Wingdings</vt:lpstr>
      <vt:lpstr>본문 마스터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bb120.kim</dc:creator>
  <cp:lastModifiedBy>민정 김</cp:lastModifiedBy>
  <cp:revision>2557</cp:revision>
  <cp:lastPrinted>2026-05-19T05:46:54Z</cp:lastPrinted>
  <dcterms:created xsi:type="dcterms:W3CDTF">2012-04-18T01:02:19Z</dcterms:created>
  <dcterms:modified xsi:type="dcterms:W3CDTF">2026-06-08T01:04:21Z</dcterms:modified>
</cp:coreProperties>
</file>