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708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8" r:id="rId4"/>
    <p:sldId id="261" r:id="rId5"/>
    <p:sldId id="264" r:id="rId6"/>
    <p:sldId id="3128" r:id="rId7"/>
    <p:sldId id="3131" r:id="rId8"/>
    <p:sldId id="3132" r:id="rId9"/>
    <p:sldId id="3125" r:id="rId10"/>
    <p:sldId id="3121" r:id="rId11"/>
    <p:sldId id="273" r:id="rId12"/>
    <p:sldId id="3133" r:id="rId13"/>
    <p:sldId id="3126" r:id="rId14"/>
    <p:sldId id="3127" r:id="rId15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h15" initials="j" lastIdx="1" clrIdx="0">
    <p:extLst>
      <p:ext uri="{19B8F6BF-5375-455C-9EA6-DF929625EA0E}">
        <p15:presenceInfo xmlns:p15="http://schemas.microsoft.com/office/powerpoint/2012/main" userId="jih15" providerId="None"/>
      </p:ext>
    </p:extLst>
  </p:cmAuthor>
  <p:cmAuthor id="2" name="일호" initials="일" lastIdx="1" clrIdx="1">
    <p:extLst>
      <p:ext uri="{19B8F6BF-5375-455C-9EA6-DF929625EA0E}">
        <p15:presenceInfo xmlns:p15="http://schemas.microsoft.com/office/powerpoint/2012/main" userId="일호" providerId="None"/>
      </p:ext>
    </p:extLst>
  </p:cmAuthor>
  <p:cmAuthor id="3" name="I7-10700-2" initials="I" lastIdx="1" clrIdx="2">
    <p:extLst>
      <p:ext uri="{19B8F6BF-5375-455C-9EA6-DF929625EA0E}">
        <p15:presenceInfo xmlns:p15="http://schemas.microsoft.com/office/powerpoint/2012/main" userId="I7-10700-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4B183"/>
    <a:srgbClr val="B1A0C7"/>
    <a:srgbClr val="0000FF"/>
    <a:srgbClr val="000000"/>
    <a:srgbClr val="FFFF00"/>
    <a:srgbClr val="FFFFFF"/>
    <a:srgbClr val="66FFFF"/>
    <a:srgbClr val="3399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밝은 스타일 3 - 강조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8" autoAdjust="0"/>
    <p:restoredTop sz="96408" autoAdjust="0"/>
  </p:normalViewPr>
  <p:slideViewPr>
    <p:cSldViewPr snapToGrid="0">
      <p:cViewPr>
        <p:scale>
          <a:sx n="150" d="100"/>
          <a:sy n="150" d="100"/>
        </p:scale>
        <p:origin x="282" y="-1050"/>
      </p:cViewPr>
      <p:guideLst>
        <p:guide orient="horz" pos="2160"/>
        <p:guide pos="307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8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6DA32C07-B411-2602-109B-D308942A78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448" cy="497838"/>
          </a:xfrm>
          <a:prstGeom prst="rect">
            <a:avLst/>
          </a:prstGeom>
        </p:spPr>
        <p:txBody>
          <a:bodyPr vert="horz" lIns="91302" tIns="45651" rIns="91302" bIns="4565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A08ECDF-D47D-DC79-2E78-96606D0C3F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643" y="2"/>
            <a:ext cx="2945448" cy="497838"/>
          </a:xfrm>
          <a:prstGeom prst="rect">
            <a:avLst/>
          </a:prstGeom>
        </p:spPr>
        <p:txBody>
          <a:bodyPr vert="horz" lIns="91302" tIns="45651" rIns="91302" bIns="45651" rtlCol="0"/>
          <a:lstStyle>
            <a:lvl1pPr algn="r">
              <a:defRPr sz="1200"/>
            </a:lvl1pPr>
          </a:lstStyle>
          <a:p>
            <a:fld id="{F0BF4431-4844-434A-8336-203BC0638CF3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55C9A6-CA52-4BE6-8317-9053C780D6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800"/>
            <a:ext cx="2945448" cy="497838"/>
          </a:xfrm>
          <a:prstGeom prst="rect">
            <a:avLst/>
          </a:prstGeom>
        </p:spPr>
        <p:txBody>
          <a:bodyPr vert="horz" lIns="91302" tIns="45651" rIns="91302" bIns="4565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583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60" cy="496332"/>
          </a:xfrm>
          <a:prstGeom prst="rect">
            <a:avLst/>
          </a:prstGeom>
        </p:spPr>
        <p:txBody>
          <a:bodyPr vert="horz" lIns="91407" tIns="45704" rIns="91407" bIns="45704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60" cy="496332"/>
          </a:xfrm>
          <a:prstGeom prst="rect">
            <a:avLst/>
          </a:prstGeom>
        </p:spPr>
        <p:txBody>
          <a:bodyPr vert="horz" lIns="91407" tIns="45704" rIns="91407" bIns="45704" rtlCol="0"/>
          <a:lstStyle>
            <a:lvl1pPr algn="r">
              <a:defRPr sz="1200"/>
            </a:lvl1pPr>
          </a:lstStyle>
          <a:p>
            <a:fld id="{6BC3A053-E02E-4750-B72A-AD5A353FB7F3}" type="datetimeFigureOut">
              <a:rPr lang="ko-KR" altLang="en-US" smtClean="0"/>
              <a:t>2026-05-15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7" tIns="45704" rIns="91407" bIns="45704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07" tIns="45704" rIns="91407" bIns="45704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3" y="9428584"/>
            <a:ext cx="2945660" cy="496332"/>
          </a:xfrm>
          <a:prstGeom prst="rect">
            <a:avLst/>
          </a:prstGeom>
        </p:spPr>
        <p:txBody>
          <a:bodyPr vert="horz" lIns="91407" tIns="45704" rIns="91407" bIns="45704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60" cy="496332"/>
          </a:xfrm>
          <a:prstGeom prst="rect">
            <a:avLst/>
          </a:prstGeom>
        </p:spPr>
        <p:txBody>
          <a:bodyPr vert="horz" lIns="91407" tIns="45704" rIns="91407" bIns="45704" rtlCol="0" anchor="b"/>
          <a:lstStyle>
            <a:lvl1pPr algn="r">
              <a:defRPr sz="1200"/>
            </a:lvl1pPr>
          </a:lstStyle>
          <a:p>
            <a:fld id="{702DB049-DA57-4E3F-8A7C-75BCCCC5792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7659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79488" y="1241425"/>
            <a:ext cx="4838700" cy="33496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EE98D-294B-4E0B-BAC3-F0091DA28DA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053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 userDrawn="1"/>
        </p:nvCxnSpPr>
        <p:spPr>
          <a:xfrm>
            <a:off x="145726" y="548680"/>
            <a:ext cx="9559815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96E4698-6296-883A-2051-0198C715EF63}"/>
              </a:ext>
            </a:extLst>
          </p:cNvPr>
          <p:cNvSpPr txBox="1"/>
          <p:nvPr userDrawn="1"/>
        </p:nvSpPr>
        <p:spPr>
          <a:xfrm>
            <a:off x="8990" y="6550223"/>
            <a:ext cx="1777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/>
              <a:t>GH-RETROFIT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31904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14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PPT 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3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/>
          <a:lstStyle/>
          <a:p>
            <a:fld id="{9B7141AE-64DB-4948-BE75-5E151B4E5995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6014801" y="1529080"/>
            <a:ext cx="3774500" cy="53415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 userDrawn="1"/>
        </p:nvCxnSpPr>
        <p:spPr>
          <a:xfrm>
            <a:off x="6249380" y="1696087"/>
            <a:ext cx="3656622" cy="489986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6134100" y="1696084"/>
            <a:ext cx="3791998" cy="516191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 userDrawn="1"/>
        </p:nvSpPr>
        <p:spPr>
          <a:xfrm>
            <a:off x="0" y="-1"/>
            <a:ext cx="9906000" cy="6470687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/>
          </a:p>
        </p:txBody>
      </p:sp>
      <p:sp>
        <p:nvSpPr>
          <p:cNvPr id="11" name="오각형 10"/>
          <p:cNvSpPr/>
          <p:nvPr userDrawn="1"/>
        </p:nvSpPr>
        <p:spPr>
          <a:xfrm>
            <a:off x="0" y="-1"/>
            <a:ext cx="5239173" cy="6470487"/>
          </a:xfrm>
          <a:prstGeom prst="homePlate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accent5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2" name="갈매기형 수장 11"/>
          <p:cNvSpPr/>
          <p:nvPr userDrawn="1"/>
        </p:nvSpPr>
        <p:spPr>
          <a:xfrm>
            <a:off x="1932128" y="-12670"/>
            <a:ext cx="5376301" cy="6483356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schemeClr val="tx1"/>
              </a:solidFill>
            </a:endParaRPr>
          </a:p>
        </p:txBody>
      </p:sp>
      <p:sp>
        <p:nvSpPr>
          <p:cNvPr id="13" name="다이아몬드 12"/>
          <p:cNvSpPr/>
          <p:nvPr userDrawn="1"/>
        </p:nvSpPr>
        <p:spPr>
          <a:xfrm>
            <a:off x="2762675" y="483556"/>
            <a:ext cx="4545753" cy="5475298"/>
          </a:xfrm>
          <a:prstGeom prst="diamond">
            <a:avLst/>
          </a:prstGeom>
          <a:solidFill>
            <a:schemeClr val="tx2">
              <a:lumMod val="20000"/>
              <a:lumOff val="8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4" name="오각형 13"/>
          <p:cNvSpPr/>
          <p:nvPr userDrawn="1"/>
        </p:nvSpPr>
        <p:spPr>
          <a:xfrm>
            <a:off x="0" y="1649744"/>
            <a:ext cx="2762673" cy="3106246"/>
          </a:xfrm>
          <a:prstGeom prst="homePlate">
            <a:avLst/>
          </a:prstGeom>
          <a:solidFill>
            <a:schemeClr val="accent2">
              <a:lumMod val="20000"/>
              <a:lumOff val="8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5" name="직사각형 14"/>
          <p:cNvSpPr/>
          <p:nvPr userDrawn="1"/>
        </p:nvSpPr>
        <p:spPr>
          <a:xfrm>
            <a:off x="4499492" y="2123440"/>
            <a:ext cx="99060" cy="15443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6" name="직사각형 15"/>
          <p:cNvSpPr/>
          <p:nvPr userDrawn="1"/>
        </p:nvSpPr>
        <p:spPr>
          <a:xfrm>
            <a:off x="8313965" y="6496032"/>
            <a:ext cx="1533686" cy="3619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4151494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ONT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4" name="직사각형 43"/>
          <p:cNvSpPr/>
          <p:nvPr userDrawn="1"/>
        </p:nvSpPr>
        <p:spPr>
          <a:xfrm>
            <a:off x="0" y="-1"/>
            <a:ext cx="9906000" cy="6470687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/>
          </a:p>
        </p:txBody>
      </p:sp>
      <p:sp>
        <p:nvSpPr>
          <p:cNvPr id="45" name="오각형 44"/>
          <p:cNvSpPr/>
          <p:nvPr userDrawn="1"/>
        </p:nvSpPr>
        <p:spPr>
          <a:xfrm>
            <a:off x="2" y="-1"/>
            <a:ext cx="3082613" cy="6470487"/>
          </a:xfrm>
          <a:prstGeom prst="homePlate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accent5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6" name="갈매기형 수장 45"/>
          <p:cNvSpPr/>
          <p:nvPr userDrawn="1"/>
        </p:nvSpPr>
        <p:spPr>
          <a:xfrm>
            <a:off x="1500967" y="-12670"/>
            <a:ext cx="3163295" cy="6483356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schemeClr val="tx1"/>
              </a:solidFill>
            </a:endParaRPr>
          </a:p>
        </p:txBody>
      </p:sp>
      <p:sp>
        <p:nvSpPr>
          <p:cNvPr id="47" name="다이아몬드 46"/>
          <p:cNvSpPr/>
          <p:nvPr userDrawn="1"/>
        </p:nvSpPr>
        <p:spPr>
          <a:xfrm>
            <a:off x="1635544" y="142239"/>
            <a:ext cx="3038765" cy="6206310"/>
          </a:xfrm>
          <a:prstGeom prst="diamond">
            <a:avLst/>
          </a:prstGeom>
          <a:solidFill>
            <a:schemeClr val="tx2">
              <a:lumMod val="20000"/>
              <a:lumOff val="8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8" name="오각형 47"/>
          <p:cNvSpPr/>
          <p:nvPr userDrawn="1"/>
        </p:nvSpPr>
        <p:spPr>
          <a:xfrm>
            <a:off x="-20096" y="1567400"/>
            <a:ext cx="1635544" cy="3307482"/>
          </a:xfrm>
          <a:prstGeom prst="homePlate">
            <a:avLst/>
          </a:prstGeom>
          <a:solidFill>
            <a:schemeClr val="accent2">
              <a:lumMod val="20000"/>
              <a:lumOff val="8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9" name="TextBox 48"/>
          <p:cNvSpPr txBox="1"/>
          <p:nvPr userDrawn="1"/>
        </p:nvSpPr>
        <p:spPr bwMode="auto">
          <a:xfrm>
            <a:off x="3033270" y="2964934"/>
            <a:ext cx="1369951" cy="332912"/>
          </a:xfrm>
          <a:prstGeom prst="rect">
            <a:avLst/>
          </a:prstGeom>
        </p:spPr>
        <p:txBody>
          <a:bodyPr wrap="square" lIns="0" tIns="0" rIns="0" bIns="0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contourClr>
                <a:schemeClr val="bg1"/>
              </a:contourClr>
            </a:sp3d>
          </a:bodyPr>
          <a:lstStyle/>
          <a:p>
            <a:pPr defTabSz="844083">
              <a:lnSpc>
                <a:spcPct val="120000"/>
              </a:lnSpc>
              <a:spcBef>
                <a:spcPts val="369"/>
              </a:spcBef>
              <a:spcAft>
                <a:spcPts val="369"/>
              </a:spcAft>
              <a:buClr>
                <a:srgbClr val="0C4DA2"/>
              </a:buClr>
            </a:pPr>
            <a:r>
              <a:rPr lang="en-US" altLang="ko-KR" sz="2000" b="1" dirty="0">
                <a:ln>
                  <a:prstDash val="solid"/>
                </a:ln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cs typeface="Arial" pitchFamily="34" charset="0"/>
              </a:rPr>
              <a:t>Contents</a:t>
            </a:r>
            <a:endParaRPr lang="ko-KR" altLang="en-US" sz="2000" b="1" dirty="0">
              <a:ln>
                <a:prstDash val="solid"/>
              </a:ln>
              <a:solidFill>
                <a:schemeClr val="bg2">
                  <a:lumMod val="25000"/>
                </a:schemeClr>
              </a:solidFill>
              <a:latin typeface="맑은 고딕"/>
              <a:ea typeface="맑은 고딕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96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8" name="직사각형 7"/>
          <p:cNvSpPr/>
          <p:nvPr userDrawn="1"/>
        </p:nvSpPr>
        <p:spPr>
          <a:xfrm>
            <a:off x="3627956" y="6577607"/>
            <a:ext cx="26500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spcBef>
                <a:spcPts val="2000"/>
              </a:spcBef>
            </a:pPr>
            <a:r>
              <a:rPr lang="en-US" altLang="ko-KR" sz="1400" b="1" kern="0" dirty="0">
                <a:ln>
                  <a:prstDash val="solid"/>
                </a:ln>
                <a:solidFill>
                  <a:srgbClr val="10253F"/>
                </a:solidFill>
                <a:latin typeface="+mn-ea"/>
                <a:cs typeface="Arial" pitchFamily="34" charset="0"/>
              </a:rPr>
              <a:t>『</a:t>
            </a:r>
            <a:r>
              <a:rPr lang="ko-KR" altLang="en-US" sz="1400" b="1" kern="0" dirty="0">
                <a:ln>
                  <a:prstDash val="solid"/>
                </a:ln>
                <a:solidFill>
                  <a:srgbClr val="10253F"/>
                </a:solidFill>
                <a:latin typeface="+mn-ea"/>
                <a:cs typeface="Arial" pitchFamily="34" charset="0"/>
              </a:rPr>
              <a:t>안전이 경영의 第一원칙이다</a:t>
            </a:r>
            <a:r>
              <a:rPr lang="en-US" altLang="ko-KR" sz="1400" b="1" kern="0" dirty="0">
                <a:ln>
                  <a:prstDash val="solid"/>
                </a:ln>
                <a:solidFill>
                  <a:srgbClr val="10253F"/>
                </a:solidFill>
                <a:latin typeface="+mn-ea"/>
                <a:cs typeface="Arial" pitchFamily="34" charset="0"/>
              </a:rPr>
              <a:t>』</a:t>
            </a:r>
          </a:p>
        </p:txBody>
      </p:sp>
    </p:spTree>
    <p:extLst>
      <p:ext uri="{BB962C8B-B14F-4D97-AF65-F5344CB8AC3E}">
        <p14:creationId xmlns:p14="http://schemas.microsoft.com/office/powerpoint/2010/main" val="261685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/>
          <p:cNvCxnSpPr/>
          <p:nvPr userDrawn="1"/>
        </p:nvCxnSpPr>
        <p:spPr>
          <a:xfrm>
            <a:off x="6249379" y="1696085"/>
            <a:ext cx="3656622" cy="489986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 userDrawn="1"/>
        </p:nvSpPr>
        <p:spPr>
          <a:xfrm>
            <a:off x="0" y="0"/>
            <a:ext cx="9906000" cy="579120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/>
          </a:p>
        </p:txBody>
      </p:sp>
      <p:sp>
        <p:nvSpPr>
          <p:cNvPr id="11" name="오각형 10"/>
          <p:cNvSpPr/>
          <p:nvPr userDrawn="1"/>
        </p:nvSpPr>
        <p:spPr>
          <a:xfrm>
            <a:off x="2" y="0"/>
            <a:ext cx="828935" cy="579120"/>
          </a:xfrm>
          <a:prstGeom prst="homePlate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accent5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2" name="갈매기형 수장 11"/>
          <p:cNvSpPr/>
          <p:nvPr userDrawn="1"/>
        </p:nvSpPr>
        <p:spPr>
          <a:xfrm>
            <a:off x="478575" y="-8768"/>
            <a:ext cx="698467" cy="587888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schemeClr val="tx1"/>
              </a:solidFill>
            </a:endParaRPr>
          </a:p>
        </p:txBody>
      </p:sp>
      <p:sp>
        <p:nvSpPr>
          <p:cNvPr id="13" name="다이아몬드 12"/>
          <p:cNvSpPr/>
          <p:nvPr userDrawn="1"/>
        </p:nvSpPr>
        <p:spPr>
          <a:xfrm>
            <a:off x="538656" y="0"/>
            <a:ext cx="638387" cy="587888"/>
          </a:xfrm>
          <a:prstGeom prst="diamond">
            <a:avLst/>
          </a:prstGeom>
          <a:solidFill>
            <a:schemeClr val="tx2">
              <a:lumMod val="20000"/>
              <a:lumOff val="8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4" name="오각형 13"/>
          <p:cNvSpPr/>
          <p:nvPr userDrawn="1"/>
        </p:nvSpPr>
        <p:spPr>
          <a:xfrm>
            <a:off x="0" y="219681"/>
            <a:ext cx="572101" cy="159143"/>
          </a:xfrm>
          <a:prstGeom prst="homePlate">
            <a:avLst/>
          </a:prstGeom>
          <a:solidFill>
            <a:schemeClr val="accent2">
              <a:lumMod val="20000"/>
              <a:lumOff val="8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4001172" y="6531923"/>
            <a:ext cx="2388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안전이 경영의 제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1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원칙이다</a:t>
            </a:r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85801" y="370522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99020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3BDE5D-0BD7-91CE-0324-67A417A46D56}"/>
              </a:ext>
            </a:extLst>
          </p:cNvPr>
          <p:cNvSpPr txBox="1"/>
          <p:nvPr/>
        </p:nvSpPr>
        <p:spPr>
          <a:xfrm>
            <a:off x="4372318" y="2006084"/>
            <a:ext cx="5259362" cy="2156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600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sz="3600" b="1" dirty="0">
                <a:solidFill>
                  <a:srgbClr val="002060"/>
                </a:solidFill>
                <a:latin typeface="+mn-ea"/>
              </a:rPr>
              <a:t>정준건업</a:t>
            </a:r>
            <a:r>
              <a:rPr lang="en-US" altLang="ko-KR" sz="3600" b="1" dirty="0">
                <a:solidFill>
                  <a:srgbClr val="002060"/>
                </a:solidFill>
                <a:latin typeface="+mn-ea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ko-KR" altLang="en-US" sz="3600" b="1" dirty="0">
                <a:solidFill>
                  <a:srgbClr val="002060"/>
                </a:solidFill>
                <a:latin typeface="+mn-ea"/>
              </a:rPr>
              <a:t>비상모의훈련</a:t>
            </a:r>
            <a:endParaRPr lang="en-US" altLang="ko-KR" sz="3600" b="1" dirty="0">
              <a:solidFill>
                <a:srgbClr val="002060"/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불티로 인한 화재</a:t>
            </a:r>
            <a:r>
              <a:rPr lang="en-US" altLang="ko-KR" sz="2000" b="1" dirty="0">
                <a:solidFill>
                  <a:srgbClr val="002060"/>
                </a:solidFill>
                <a:latin typeface="+mn-ea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3EFC0D-04D1-39B9-99CE-5514130ADFE1}"/>
              </a:ext>
            </a:extLst>
          </p:cNvPr>
          <p:cNvSpPr txBox="1"/>
          <p:nvPr/>
        </p:nvSpPr>
        <p:spPr>
          <a:xfrm>
            <a:off x="7293321" y="5595417"/>
            <a:ext cx="1414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  <a:latin typeface="+mn-ea"/>
              </a:rPr>
              <a:t>26. 05. 20</a:t>
            </a:r>
          </a:p>
        </p:txBody>
      </p:sp>
    </p:spTree>
    <p:extLst>
      <p:ext uri="{BB962C8B-B14F-4D97-AF65-F5344CB8AC3E}">
        <p14:creationId xmlns:p14="http://schemas.microsoft.com/office/powerpoint/2010/main" val="219483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590081"/>
              </p:ext>
            </p:extLst>
          </p:nvPr>
        </p:nvGraphicFramePr>
        <p:xfrm>
          <a:off x="129540" y="746620"/>
          <a:ext cx="9433560" cy="5721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1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5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936">
                  <a:extLst>
                    <a:ext uri="{9D8B030D-6E8A-4147-A177-3AD203B41FA5}">
                      <a16:colId xmlns:a16="http://schemas.microsoft.com/office/drawing/2014/main" val="3115831815"/>
                    </a:ext>
                  </a:extLst>
                </a:gridCol>
              </a:tblGrid>
              <a:tr h="521365"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1300" dirty="0">
                          <a:solidFill>
                            <a:schemeClr val="tx1"/>
                          </a:solidFill>
                        </a:rPr>
                        <a:t>내 용</a:t>
                      </a: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en-US" altLang="ko-KR" sz="1300" dirty="0">
                          <a:solidFill>
                            <a:schemeClr val="tx1"/>
                          </a:solidFill>
                        </a:rPr>
                        <a:t>R&amp;R</a:t>
                      </a:r>
                      <a:endParaRPr lang="ko-KR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1300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992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/>
                        <a:t>※ </a:t>
                      </a:r>
                      <a:r>
                        <a:rPr lang="ko-KR" altLang="en-US" sz="900" b="1" dirty="0"/>
                        <a:t>상황 발생 </a:t>
                      </a:r>
                      <a:r>
                        <a:rPr lang="en-US" altLang="ko-KR" sz="900" b="1" dirty="0"/>
                        <a:t>: EDS 1F </a:t>
                      </a:r>
                      <a:r>
                        <a:rPr lang="ko-KR" altLang="en-US" sz="900" b="1" dirty="0"/>
                        <a:t>공사 </a:t>
                      </a:r>
                      <a:r>
                        <a:rPr lang="ko-KR" altLang="en-US" sz="900" b="1" baseline="0" dirty="0">
                          <a:solidFill>
                            <a:schemeClr val="tx1"/>
                          </a:solidFill>
                        </a:rPr>
                        <a:t>외곽 도장작업 중 주변 화기작업의 불티로 인한 화재발생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ko-KR" sz="900" b="1" dirty="0"/>
                    </a:p>
                    <a:p>
                      <a:pPr algn="just" latinLnBrk="1"/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■ 사고발생구역</a:t>
                      </a:r>
                      <a:endParaRPr lang="en-US" altLang="ko-KR" sz="9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ko-KR" altLang="en-US" sz="900" b="1" dirty="0"/>
                        <a:t>김광민 팀장 </a:t>
                      </a:r>
                      <a:r>
                        <a:rPr lang="en-US" altLang="ko-KR" sz="900" b="1" dirty="0"/>
                        <a:t>(</a:t>
                      </a:r>
                      <a:r>
                        <a:rPr lang="ko-KR" altLang="en-US" sz="900" b="1" dirty="0"/>
                        <a:t>최초 발견자</a:t>
                      </a:r>
                      <a:r>
                        <a:rPr lang="en-US" altLang="ko-KR" sz="900" b="1" dirty="0"/>
                        <a:t>)</a:t>
                      </a:r>
                      <a:endParaRPr lang="ko-KR" altLang="en-US" sz="900" b="1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/>
                        <a:t>“</a:t>
                      </a:r>
                      <a:r>
                        <a:rPr lang="ko-KR" altLang="en-US" sz="900" dirty="0" err="1"/>
                        <a:t>전찬우</a:t>
                      </a:r>
                      <a:r>
                        <a:rPr lang="ko-KR" altLang="en-US" sz="900" dirty="0"/>
                        <a:t> 대리님</a:t>
                      </a:r>
                      <a:r>
                        <a:rPr lang="en-US" altLang="ko-KR" sz="900" dirty="0"/>
                        <a:t>! EDS</a:t>
                      </a:r>
                      <a:r>
                        <a:rPr lang="ko-KR" altLang="en-US" sz="900" dirty="0"/>
                        <a:t>동 </a:t>
                      </a:r>
                      <a:r>
                        <a:rPr lang="en-US" altLang="ko-KR" sz="900" dirty="0"/>
                        <a:t>1</a:t>
                      </a:r>
                      <a:r>
                        <a:rPr lang="ko-KR" altLang="en-US" sz="900" dirty="0"/>
                        <a:t>층 외곽 로비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900" dirty="0"/>
                        <a:t>공</a:t>
                      </a:r>
                      <a:r>
                        <a:rPr lang="ko-KR" altLang="en-US" sz="900" b="0" dirty="0"/>
                        <a:t>사</a:t>
                      </a:r>
                      <a:r>
                        <a:rPr lang="ko-KR" altLang="en-US" sz="900" dirty="0"/>
                        <a:t>구간에서 자극적인 냄새가 발생하고 있습니다</a:t>
                      </a:r>
                      <a:r>
                        <a:rPr lang="en-US" altLang="ko-KR" sz="900" dirty="0"/>
                        <a:t>.</a:t>
                      </a:r>
                      <a:br>
                        <a:rPr lang="en-US" altLang="ko-KR" sz="900" dirty="0"/>
                      </a:br>
                      <a:r>
                        <a:rPr lang="ko-KR" altLang="en-US" sz="900" dirty="0"/>
                        <a:t>눈과 코에 자극이 느껴지고 인근 작업자들이 이상 증상을 호소하고 있습니다</a:t>
                      </a:r>
                      <a:r>
                        <a:rPr lang="en-US" altLang="ko-KR" sz="900" dirty="0"/>
                        <a:t>.”</a:t>
                      </a:r>
                      <a:br>
                        <a:rPr lang="en-US" altLang="ko-KR" sz="900" dirty="0"/>
                      </a:br>
                      <a:endParaRPr lang="en-US" altLang="ko-KR" sz="900" dirty="0"/>
                    </a:p>
                    <a:p>
                      <a:r>
                        <a:rPr lang="en-US" altLang="ko-KR" sz="900" dirty="0"/>
                        <a:t>(</a:t>
                      </a:r>
                      <a:r>
                        <a:rPr lang="ko-KR" altLang="en-US" sz="900" dirty="0"/>
                        <a:t>주변 작업자에게</a:t>
                      </a:r>
                      <a:r>
                        <a:rPr lang="en-US" altLang="ko-KR" sz="900" dirty="0"/>
                        <a:t>)</a:t>
                      </a:r>
                    </a:p>
                    <a:p>
                      <a:r>
                        <a:rPr lang="en-US" altLang="ko-KR" sz="900" dirty="0"/>
                        <a:t>“</a:t>
                      </a:r>
                      <a:r>
                        <a:rPr lang="ko-KR" altLang="en-US" sz="900" dirty="0"/>
                        <a:t>화재가 의심됩니다</a:t>
                      </a:r>
                      <a:r>
                        <a:rPr lang="en-US" altLang="ko-KR" sz="900" dirty="0"/>
                        <a:t>! </a:t>
                      </a:r>
                      <a:r>
                        <a:rPr lang="ko-KR" altLang="en-US" sz="900" dirty="0"/>
                        <a:t>전원 작업 중지하고 즉시 대피하십시오</a:t>
                      </a:r>
                      <a:r>
                        <a:rPr lang="en-US" altLang="ko-KR" sz="900" dirty="0"/>
                        <a:t>!”</a:t>
                      </a:r>
                    </a:p>
                    <a:p>
                      <a:endParaRPr lang="en-US" altLang="ko-KR" sz="9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대응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</a:rPr>
                        <a:t>복구팀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김광민 팀장</a:t>
                      </a:r>
                    </a:p>
                    <a:p>
                      <a:r>
                        <a:rPr lang="ko-KR" altLang="en-US" sz="900" dirty="0"/>
                        <a:t>“확인했습니다</a:t>
                      </a:r>
                      <a:r>
                        <a:rPr lang="en-US" altLang="ko-KR" sz="900" dirty="0"/>
                        <a:t>! </a:t>
                      </a:r>
                      <a:r>
                        <a:rPr lang="ko-KR" altLang="en-US" sz="900" dirty="0"/>
                        <a:t>전 인원 즉시 작업 중지하고 비상대피 장소로 이동하십시오</a:t>
                      </a:r>
                      <a:r>
                        <a:rPr lang="en-US" altLang="ko-KR" sz="900" dirty="0"/>
                        <a:t>!, </a:t>
                      </a:r>
                      <a:r>
                        <a:rPr lang="ko-KR" altLang="en-US" sz="900" dirty="0"/>
                        <a:t>해당 구역 접근 통제하겠습니다</a:t>
                      </a:r>
                      <a:r>
                        <a:rPr lang="en-US" altLang="ko-KR" sz="900" dirty="0"/>
                        <a:t>!”</a:t>
                      </a:r>
                    </a:p>
                    <a:p>
                      <a:endParaRPr lang="en-US" altLang="ko-KR" sz="900" dirty="0"/>
                    </a:p>
                    <a:p>
                      <a:r>
                        <a:rPr lang="en-US" altLang="ko-KR" sz="900" dirty="0"/>
                        <a:t>(</a:t>
                      </a:r>
                      <a:r>
                        <a:rPr lang="ko-KR" altLang="en-US" sz="900" dirty="0"/>
                        <a:t>주변 작업자에게</a:t>
                      </a:r>
                      <a:r>
                        <a:rPr lang="en-US" altLang="ko-KR" sz="900" dirty="0"/>
                        <a:t>)</a:t>
                      </a:r>
                    </a:p>
                    <a:p>
                      <a:r>
                        <a:rPr lang="en-US" altLang="ko-KR" sz="900" dirty="0"/>
                        <a:t>“EDS 1</a:t>
                      </a:r>
                      <a:r>
                        <a:rPr lang="ko-KR" altLang="en-US" sz="900" dirty="0"/>
                        <a:t>층 공사구간 접근 금지</a:t>
                      </a:r>
                      <a:r>
                        <a:rPr lang="en-US" altLang="ko-KR" sz="900" dirty="0"/>
                        <a:t>! </a:t>
                      </a:r>
                      <a:r>
                        <a:rPr lang="ko-KR" altLang="en-US" sz="900" dirty="0"/>
                        <a:t>전원 대피 바랍니다</a:t>
                      </a:r>
                      <a:r>
                        <a:rPr lang="en-US" altLang="ko-KR" sz="900" dirty="0"/>
                        <a:t>!”</a:t>
                      </a:r>
                    </a:p>
                    <a:p>
                      <a:pPr algn="just" latinLnBrk="1"/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altLang="ko-KR" sz="900" b="1" dirty="0"/>
                        <a:t>(</a:t>
                      </a:r>
                      <a:r>
                        <a:rPr lang="ko-KR" altLang="en-US" sz="900" b="1" dirty="0"/>
                        <a:t>소방대</a:t>
                      </a:r>
                      <a:r>
                        <a:rPr lang="en-US" altLang="ko-KR" sz="900" b="1" dirty="0"/>
                        <a:t> </a:t>
                      </a:r>
                      <a:r>
                        <a:rPr lang="ko-KR" altLang="en-US" sz="900" b="1" dirty="0"/>
                        <a:t>신고</a:t>
                      </a:r>
                      <a:r>
                        <a:rPr lang="en-US" altLang="ko-KR" sz="900" b="1" dirty="0"/>
                        <a:t>)</a:t>
                      </a:r>
                    </a:p>
                    <a:p>
                      <a:r>
                        <a:rPr lang="ko-KR" altLang="en-US" sz="900" dirty="0"/>
                        <a:t>“여기는 </a:t>
                      </a:r>
                      <a:r>
                        <a:rPr lang="en-US" altLang="ko-KR" sz="900" dirty="0"/>
                        <a:t>GH-FAB </a:t>
                      </a:r>
                      <a:r>
                        <a:rPr lang="ko-KR" altLang="en-US" sz="900" dirty="0"/>
                        <a:t>현장 </a:t>
                      </a:r>
                      <a:r>
                        <a:rPr lang="en-US" altLang="ko-KR" sz="900" dirty="0"/>
                        <a:t>EDS</a:t>
                      </a:r>
                      <a:r>
                        <a:rPr lang="ko-KR" altLang="en-US" sz="900" dirty="0"/>
                        <a:t>동 </a:t>
                      </a:r>
                      <a:r>
                        <a:rPr lang="en-US" altLang="ko-KR" sz="900" dirty="0"/>
                        <a:t>1</a:t>
                      </a:r>
                      <a:r>
                        <a:rPr lang="ko-KR" altLang="en-US" sz="900" dirty="0"/>
                        <a:t>층 외곽 로비 공사구간입니다</a:t>
                      </a:r>
                      <a:r>
                        <a:rPr lang="en-US" altLang="ko-KR" sz="900" dirty="0"/>
                        <a:t>.</a:t>
                      </a:r>
                      <a:br>
                        <a:rPr lang="en-US" altLang="ko-KR" sz="900" dirty="0"/>
                      </a:br>
                      <a:r>
                        <a:rPr lang="ko-KR" altLang="en-US" sz="900" dirty="0"/>
                        <a:t>탄 연기와 냄새로 인해 화재가 의심되는 상황입니다</a:t>
                      </a:r>
                      <a:r>
                        <a:rPr lang="en-US" altLang="ko-KR" sz="900" dirty="0"/>
                        <a:t>.</a:t>
                      </a:r>
                      <a:br>
                        <a:rPr lang="en-US" altLang="ko-KR" sz="900" dirty="0"/>
                      </a:br>
                      <a:r>
                        <a:rPr lang="ko-KR" altLang="en-US" sz="900" dirty="0"/>
                        <a:t>작업자 전원 대피 중이며 소방 지원 요청합니다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pPr algn="just" latinLnBrk="1"/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altLang="ko-KR" sz="900" dirty="0"/>
                        <a:t>(</a:t>
                      </a:r>
                      <a:r>
                        <a:rPr lang="ko-KR" altLang="en-US" sz="900" dirty="0"/>
                        <a:t>이동하며 현장소장 및 현장 총괄 대응 관리자에게 보고 전화</a:t>
                      </a:r>
                      <a:r>
                        <a:rPr lang="en-US" altLang="ko-KR" sz="900" dirty="0"/>
                        <a:t>)</a:t>
                      </a:r>
                    </a:p>
                    <a:p>
                      <a:r>
                        <a:rPr lang="ko-KR" altLang="en-US" sz="900" dirty="0"/>
                        <a:t>“소장님</a:t>
                      </a:r>
                      <a:r>
                        <a:rPr lang="en-US" altLang="ko-KR" sz="900" dirty="0"/>
                        <a:t>, </a:t>
                      </a:r>
                      <a:r>
                        <a:rPr lang="ko-KR" altLang="en-US" sz="900" dirty="0"/>
                        <a:t>대리님 김광민 팀장입니다</a:t>
                      </a:r>
                      <a:r>
                        <a:rPr lang="en-US" altLang="ko-KR" sz="900" dirty="0"/>
                        <a:t>. EDS 1</a:t>
                      </a:r>
                      <a:r>
                        <a:rPr lang="ko-KR" altLang="en-US" sz="900" dirty="0"/>
                        <a:t>층 외곽 로비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900" dirty="0"/>
                        <a:t>공사구간에서 화재 의심 상황 발생했습니다</a:t>
                      </a:r>
                      <a:r>
                        <a:rPr lang="en-US" altLang="ko-KR" sz="900" dirty="0"/>
                        <a:t>.</a:t>
                      </a:r>
                      <a:br>
                        <a:rPr lang="en-US" altLang="ko-KR" sz="900" dirty="0"/>
                      </a:br>
                      <a:r>
                        <a:rPr lang="ko-KR" altLang="en-US" sz="900" dirty="0"/>
                        <a:t>작업 중이던 타 협력업체 포함 기술인 전원 및 대피 조치 중이며 </a:t>
                      </a:r>
                      <a:r>
                        <a:rPr lang="en-US" altLang="ko-KR" sz="900" dirty="0"/>
                        <a:t>119 </a:t>
                      </a:r>
                      <a:r>
                        <a:rPr lang="ko-KR" altLang="en-US" sz="900" dirty="0"/>
                        <a:t>신고 완료 상태입니다</a:t>
                      </a:r>
                      <a:r>
                        <a:rPr lang="en-US" altLang="ko-KR" sz="900" dirty="0"/>
                        <a:t>.</a:t>
                      </a:r>
                      <a:br>
                        <a:rPr lang="en-US" altLang="ko-KR" sz="900" dirty="0"/>
                      </a:br>
                      <a:r>
                        <a:rPr lang="ko-KR" altLang="en-US" sz="900" dirty="0"/>
                        <a:t>김광민 팀장이 최초 발견했고 </a:t>
                      </a:r>
                      <a:r>
                        <a:rPr lang="ko-KR" altLang="en-US" sz="900" dirty="0" err="1"/>
                        <a:t>손훈석</a:t>
                      </a:r>
                      <a:r>
                        <a:rPr lang="ko-KR" altLang="en-US" sz="900" dirty="0"/>
                        <a:t> 반장과 </a:t>
                      </a:r>
                      <a:r>
                        <a:rPr lang="ko-KR" altLang="en-US" sz="900" dirty="0" err="1"/>
                        <a:t>서경림</a:t>
                      </a:r>
                      <a:r>
                        <a:rPr lang="ko-KR" altLang="en-US" sz="900" dirty="0"/>
                        <a:t> </a:t>
                      </a:r>
                      <a:r>
                        <a:rPr lang="ko-KR" altLang="en-US" sz="900" dirty="0" err="1"/>
                        <a:t>안담</a:t>
                      </a:r>
                      <a:r>
                        <a:rPr lang="ko-KR" altLang="en-US" sz="900" dirty="0"/>
                        <a:t> 그리고 저는 현장 통제 및 상황 확인 중입니다</a:t>
                      </a:r>
                      <a:r>
                        <a:rPr lang="en-US" altLang="ko-KR" sz="900" dirty="0"/>
                        <a:t>.”</a:t>
                      </a:r>
                      <a:br>
                        <a:rPr lang="en-US" altLang="ko-KR" sz="900" dirty="0"/>
                      </a:br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■ 정준 사무실 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상황실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/>
                        <a:t>안전보건 책임자 김성훈 소장</a:t>
                      </a:r>
                    </a:p>
                    <a:p>
                      <a:r>
                        <a:rPr lang="ko-KR" altLang="en-US" sz="900" dirty="0"/>
                        <a:t>“상황 확인했습니다</a:t>
                      </a:r>
                      <a:r>
                        <a:rPr lang="en-US" altLang="ko-KR" sz="900" dirty="0"/>
                        <a:t>.</a:t>
                      </a:r>
                      <a:r>
                        <a:rPr lang="ko-KR" altLang="en-US" sz="900" dirty="0"/>
                        <a:t>타 협력체 관리자들과 함께</a:t>
                      </a:r>
                      <a:r>
                        <a:rPr lang="en-US" altLang="ko-KR" sz="900" dirty="0"/>
                        <a:t> </a:t>
                      </a:r>
                      <a:r>
                        <a:rPr lang="ko-KR" altLang="en-US" sz="900" dirty="0"/>
                        <a:t>현장 접근 통제 유지하고 인원 대피 상황 확인 바랍니다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endParaRPr lang="en-US" altLang="ko-KR" sz="900" dirty="0"/>
                    </a:p>
                    <a:p>
                      <a:r>
                        <a:rPr lang="en-US" altLang="ko-KR" sz="900" dirty="0"/>
                        <a:t>(</a:t>
                      </a:r>
                      <a:r>
                        <a:rPr lang="ko-KR" altLang="en-US" sz="900" dirty="0"/>
                        <a:t>전화</a:t>
                      </a:r>
                      <a:r>
                        <a:rPr lang="en-US" altLang="ko-KR" sz="900" dirty="0"/>
                        <a:t>)</a:t>
                      </a:r>
                    </a:p>
                    <a:p>
                      <a:r>
                        <a:rPr lang="ko-KR" altLang="en-US" sz="900" dirty="0"/>
                        <a:t>“물산 공사 담당 최민규 프로님</a:t>
                      </a:r>
                      <a:r>
                        <a:rPr lang="en-US" altLang="ko-KR" sz="900" dirty="0"/>
                        <a:t>,</a:t>
                      </a:r>
                      <a:r>
                        <a:rPr lang="ko-KR" altLang="en-US" sz="900" dirty="0"/>
                        <a:t>현재 </a:t>
                      </a:r>
                      <a:r>
                        <a:rPr lang="en-US" altLang="ko-KR" sz="900" dirty="0"/>
                        <a:t>EDS 1</a:t>
                      </a:r>
                      <a:r>
                        <a:rPr lang="ko-KR" altLang="en-US" sz="900" dirty="0"/>
                        <a:t>층 외곽 로브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900" dirty="0"/>
                        <a:t>공사구간에서 화재 의심 상황 발생하여</a:t>
                      </a:r>
                      <a:br>
                        <a:rPr lang="ko-KR" altLang="en-US" sz="900" dirty="0"/>
                      </a:br>
                      <a:r>
                        <a:rPr lang="ko-KR" altLang="en-US" sz="900" dirty="0"/>
                        <a:t>기술인 및 관리자 전원 대피 조치 중입니다</a:t>
                      </a:r>
                      <a:r>
                        <a:rPr lang="en-US" altLang="ko-KR" sz="900" dirty="0"/>
                        <a:t>. </a:t>
                      </a:r>
                      <a:r>
                        <a:rPr lang="ko-KR" altLang="en-US" sz="900" dirty="0"/>
                        <a:t>소방 신고 완료된 상태입니다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물산 공사담당자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최민규 프로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물산 안전담당자 </a:t>
                      </a:r>
                      <a:br>
                        <a:rPr lang="en-US" altLang="ko-KR" sz="900" dirty="0">
                          <a:solidFill>
                            <a:schemeClr val="tx1"/>
                          </a:solidFill>
                        </a:rPr>
                      </a:br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김도한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프로</a:t>
                      </a:r>
                      <a:br>
                        <a:rPr lang="en-US" altLang="ko-KR" sz="900" dirty="0">
                          <a:solidFill>
                            <a:schemeClr val="tx1"/>
                          </a:solidFill>
                        </a:rPr>
                      </a:b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정준건업</a:t>
                      </a:r>
                      <a:endParaRPr lang="en-US" altLang="ko-KR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김성훈 소장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이승현 차장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손성민 과장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전찬우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대리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김광민 팀장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안태일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팀장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필요 준비물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소화기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경광봉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카메라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형광조끼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보드판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A14E3D5-235D-4EF8-98DE-77B82C3DBCBF}"/>
              </a:ext>
            </a:extLst>
          </p:cNvPr>
          <p:cNvSpPr txBox="1"/>
          <p:nvPr/>
        </p:nvSpPr>
        <p:spPr>
          <a:xfrm>
            <a:off x="61474" y="68800"/>
            <a:ext cx="668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6.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모의 대피 </a:t>
            </a:r>
            <a:r>
              <a:rPr lang="ko-KR" altLang="en-US" sz="2400" b="1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훈련 시나리오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B647AE-D60E-4D96-B400-5FB46F6CA3C2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</p:spTree>
    <p:extLst>
      <p:ext uri="{BB962C8B-B14F-4D97-AF65-F5344CB8AC3E}">
        <p14:creationId xmlns:p14="http://schemas.microsoft.com/office/powerpoint/2010/main" val="1918213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8F4D3-81CF-E42B-4ACE-50B6614AF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83BAE50B-83C5-28E9-9C47-511EA229A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746774"/>
              </p:ext>
            </p:extLst>
          </p:nvPr>
        </p:nvGraphicFramePr>
        <p:xfrm>
          <a:off x="129540" y="746620"/>
          <a:ext cx="9433560" cy="5808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1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5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936">
                  <a:extLst>
                    <a:ext uri="{9D8B030D-6E8A-4147-A177-3AD203B41FA5}">
                      <a16:colId xmlns:a16="http://schemas.microsoft.com/office/drawing/2014/main" val="3115831815"/>
                    </a:ext>
                  </a:extLst>
                </a:gridCol>
              </a:tblGrid>
              <a:tr h="521365"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1300" dirty="0">
                          <a:solidFill>
                            <a:schemeClr val="tx1"/>
                          </a:solidFill>
                        </a:rPr>
                        <a:t>내 용</a:t>
                      </a: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en-US" altLang="ko-KR" sz="1300" dirty="0">
                          <a:solidFill>
                            <a:schemeClr val="tx1"/>
                          </a:solidFill>
                        </a:rPr>
                        <a:t>R&amp;R</a:t>
                      </a:r>
                      <a:endParaRPr lang="ko-KR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1300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9926">
                <a:tc>
                  <a:txBody>
                    <a:bodyPr/>
                    <a:lstStyle/>
                    <a:p>
                      <a:pPr algn="just" latinLnBrk="1"/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■ 시공사 사무실</a:t>
                      </a:r>
                      <a:endParaRPr lang="en-US" altLang="ko-KR" sz="900" b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/>
                        <a:t>시공사 담당자 최민규 프로</a:t>
                      </a:r>
                    </a:p>
                    <a:p>
                      <a:r>
                        <a:rPr lang="ko-KR" altLang="en-US" sz="900" dirty="0"/>
                        <a:t>“확인했습니다</a:t>
                      </a:r>
                      <a:r>
                        <a:rPr lang="en-US" altLang="ko-KR" sz="900" dirty="0"/>
                        <a:t>. </a:t>
                      </a:r>
                      <a:r>
                        <a:rPr lang="ko-KR" altLang="en-US" sz="900" dirty="0"/>
                        <a:t>전 직원에게 비상 문자 발송하고 상황실 가동 바랍니다</a:t>
                      </a:r>
                      <a:r>
                        <a:rPr lang="en-US" altLang="ko-KR" sz="900" dirty="0"/>
                        <a:t>. </a:t>
                      </a:r>
                      <a:r>
                        <a:rPr lang="ko-KR" altLang="en-US" sz="900" dirty="0"/>
                        <a:t>각 팀별 </a:t>
                      </a:r>
                      <a:r>
                        <a:rPr lang="en-US" altLang="ko-KR" sz="900" dirty="0"/>
                        <a:t>R&amp;R </a:t>
                      </a:r>
                      <a:r>
                        <a:rPr lang="ko-KR" altLang="en-US" sz="900" dirty="0"/>
                        <a:t>전파하여 초기 대응 진행하십시오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pPr algn="just" latinLnBrk="1"/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■ 정준 사무실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상황실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algn="just" latinLnBrk="1"/>
                      <a:r>
                        <a:rPr lang="ko-KR" altLang="en-US" sz="900" b="1" dirty="0"/>
                        <a:t>상황</a:t>
                      </a:r>
                      <a:r>
                        <a:rPr lang="en-US" altLang="ko-KR" sz="900" b="1" dirty="0"/>
                        <a:t>/</a:t>
                      </a:r>
                      <a:r>
                        <a:rPr lang="ko-KR" altLang="en-US" sz="900" b="1" dirty="0"/>
                        <a:t>지원팀 </a:t>
                      </a:r>
                      <a:r>
                        <a:rPr lang="ko-KR" altLang="en-US" sz="900" b="1" dirty="0" err="1"/>
                        <a:t>방철주</a:t>
                      </a:r>
                      <a:r>
                        <a:rPr lang="ko-KR" altLang="en-US" sz="900" b="1" dirty="0"/>
                        <a:t> 과장</a:t>
                      </a:r>
                      <a:r>
                        <a:rPr lang="en-US" altLang="ko-KR" sz="900" b="1" dirty="0"/>
                        <a:t>, </a:t>
                      </a:r>
                      <a:r>
                        <a:rPr lang="ko-KR" altLang="en-US" sz="900" b="1" dirty="0"/>
                        <a:t>이승현 차장</a:t>
                      </a:r>
                      <a:endParaRPr lang="en-US" altLang="ko-KR" sz="900" b="1" dirty="0"/>
                    </a:p>
                    <a:p>
                      <a:r>
                        <a:rPr lang="en-US" altLang="ko-KR" sz="900" dirty="0"/>
                        <a:t>(</a:t>
                      </a:r>
                      <a:r>
                        <a:rPr lang="ko-KR" altLang="en-US" sz="900" dirty="0"/>
                        <a:t>비상 문자 발송</a:t>
                      </a:r>
                      <a:r>
                        <a:rPr lang="en-US" altLang="ko-KR" sz="900" dirty="0"/>
                        <a:t>)</a:t>
                      </a:r>
                    </a:p>
                    <a:p>
                      <a:r>
                        <a:rPr lang="en-US" altLang="ko-KR" sz="900" b="1" dirty="0"/>
                        <a:t>[</a:t>
                      </a:r>
                      <a:r>
                        <a:rPr lang="ko-KR" altLang="en-US" sz="900" b="1" dirty="0"/>
                        <a:t>비상모의훈련 실시</a:t>
                      </a:r>
                      <a:r>
                        <a:rPr lang="en-US" altLang="ko-KR" sz="900" b="1" dirty="0"/>
                        <a:t>]</a:t>
                      </a:r>
                      <a:br>
                        <a:rPr lang="ko-KR" altLang="en-US" sz="900" dirty="0"/>
                      </a:br>
                      <a:r>
                        <a:rPr lang="en-US" altLang="ko-KR" sz="900" dirty="0"/>
                        <a:t>2026</a:t>
                      </a:r>
                      <a:r>
                        <a:rPr lang="ko-KR" altLang="en-US" sz="900" dirty="0"/>
                        <a:t>년 </a:t>
                      </a:r>
                      <a:r>
                        <a:rPr lang="en-US" altLang="ko-KR" sz="900" dirty="0"/>
                        <a:t>05</a:t>
                      </a:r>
                      <a:r>
                        <a:rPr lang="ko-KR" altLang="en-US" sz="900" dirty="0"/>
                        <a:t>월 </a:t>
                      </a:r>
                      <a:r>
                        <a:rPr lang="en-US" altLang="ko-KR" sz="900" dirty="0"/>
                        <a:t>08</a:t>
                      </a:r>
                      <a:r>
                        <a:rPr lang="ko-KR" altLang="en-US" sz="900" dirty="0"/>
                        <a:t>일 </a:t>
                      </a:r>
                      <a:r>
                        <a:rPr lang="en-US" altLang="ko-KR" sz="900" dirty="0"/>
                        <a:t>13:30 GH-FAB </a:t>
                      </a:r>
                      <a:r>
                        <a:rPr lang="ko-KR" altLang="en-US" sz="900" dirty="0"/>
                        <a:t>마감 현장</a:t>
                      </a:r>
                      <a:br>
                        <a:rPr lang="ko-KR" altLang="en-US" sz="900" dirty="0"/>
                      </a:br>
                      <a:r>
                        <a:rPr lang="en-US" altLang="ko-KR" sz="900" dirty="0"/>
                        <a:t>EDS 1F </a:t>
                      </a:r>
                      <a:r>
                        <a:rPr lang="ko-KR" altLang="en-US" sz="900" dirty="0"/>
                        <a:t>외곽 로비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900" dirty="0"/>
                        <a:t>공사구간 화재 의심 상황 발생</a:t>
                      </a:r>
                      <a:br>
                        <a:rPr lang="ko-KR" altLang="en-US" sz="900" dirty="0"/>
                      </a:br>
                      <a:r>
                        <a:rPr lang="ko-KR" altLang="en-US" sz="900" dirty="0"/>
                        <a:t>담당자 및 관련 직원은 </a:t>
                      </a:r>
                      <a:r>
                        <a:rPr lang="en-US" altLang="ko-KR" sz="900" dirty="0"/>
                        <a:t>R&amp;R </a:t>
                      </a:r>
                      <a:r>
                        <a:rPr lang="ko-KR" altLang="en-US" sz="900" dirty="0"/>
                        <a:t>확인 후 비상연락방 가동 및 초기 대응 바랍니다</a:t>
                      </a:r>
                      <a:r>
                        <a:rPr lang="en-US" altLang="ko-KR" sz="900" dirty="0"/>
                        <a:t>.</a:t>
                      </a:r>
                    </a:p>
                    <a:p>
                      <a:endParaRPr lang="en-US" altLang="ko-KR" sz="900" dirty="0"/>
                    </a:p>
                    <a:p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■ 사고발생구역</a:t>
                      </a:r>
                      <a:endParaRPr lang="en-US" altLang="ko-KR" sz="9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ko-KR" altLang="en-US" sz="900" b="1" dirty="0"/>
                        <a:t>현장 총괄 대응 </a:t>
                      </a:r>
                      <a:r>
                        <a:rPr lang="ko-KR" altLang="en-US" sz="900" b="1" dirty="0" err="1"/>
                        <a:t>전찬우</a:t>
                      </a:r>
                      <a:r>
                        <a:rPr lang="ko-KR" altLang="en-US" sz="900" b="1" dirty="0"/>
                        <a:t> 대리</a:t>
                      </a:r>
                    </a:p>
                    <a:p>
                      <a:r>
                        <a:rPr lang="ko-KR" altLang="en-US" sz="900" dirty="0"/>
                        <a:t>“현재 상황 확인했습니다</a:t>
                      </a:r>
                      <a:r>
                        <a:rPr lang="en-US" altLang="ko-KR" sz="900" dirty="0"/>
                        <a:t>. </a:t>
                      </a:r>
                      <a:r>
                        <a:rPr lang="ko-KR" altLang="en-US" sz="900" dirty="0"/>
                        <a:t>대응</a:t>
                      </a:r>
                      <a:r>
                        <a:rPr lang="en-US" altLang="ko-KR" sz="900" dirty="0"/>
                        <a:t>/</a:t>
                      </a:r>
                      <a:r>
                        <a:rPr lang="ko-KR" altLang="en-US" sz="900" dirty="0" err="1"/>
                        <a:t>복구팀</a:t>
                      </a:r>
                      <a:r>
                        <a:rPr lang="ko-KR" altLang="en-US" sz="900" dirty="0"/>
                        <a:t> </a:t>
                      </a:r>
                      <a:r>
                        <a:rPr lang="ko-KR" altLang="en-US" sz="900" dirty="0" err="1"/>
                        <a:t>안태일</a:t>
                      </a:r>
                      <a:r>
                        <a:rPr lang="ko-KR" altLang="en-US" sz="900" dirty="0"/>
                        <a:t> 팀장은 </a:t>
                      </a:r>
                      <a:endParaRPr lang="en-US" altLang="ko-KR" sz="900" dirty="0"/>
                    </a:p>
                    <a:p>
                      <a:r>
                        <a:rPr lang="en-US" altLang="ko-KR" sz="900" dirty="0"/>
                        <a:t>  </a:t>
                      </a:r>
                      <a:r>
                        <a:rPr lang="ko-KR" altLang="en-US" sz="900" dirty="0"/>
                        <a:t>현장 접근 통제 및 상황 확인 바랍니다</a:t>
                      </a:r>
                      <a:r>
                        <a:rPr lang="en-US" altLang="ko-KR" sz="900" dirty="0"/>
                        <a:t>.</a:t>
                      </a:r>
                      <a:br>
                        <a:rPr lang="en-US" altLang="ko-KR" sz="900" dirty="0"/>
                      </a:br>
                      <a:r>
                        <a:rPr lang="ko-KR" altLang="en-US" sz="900" dirty="0" err="1"/>
                        <a:t>구조팀</a:t>
                      </a:r>
                      <a:r>
                        <a:rPr lang="ko-KR" altLang="en-US" sz="900" dirty="0"/>
                        <a:t> </a:t>
                      </a:r>
                      <a:r>
                        <a:rPr lang="ko-KR" altLang="en-US" sz="900" dirty="0" err="1"/>
                        <a:t>임호택</a:t>
                      </a:r>
                      <a:r>
                        <a:rPr lang="ko-KR" altLang="en-US" sz="900" dirty="0"/>
                        <a:t> 반장은 부상자 발생 여부 확인 바랍니다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endParaRPr lang="en-US" altLang="ko-KR" sz="900" dirty="0"/>
                    </a:p>
                    <a:p>
                      <a:r>
                        <a:rPr lang="ko-KR" altLang="en-US" sz="900" b="1" dirty="0" err="1"/>
                        <a:t>구조팀</a:t>
                      </a:r>
                      <a:r>
                        <a:rPr lang="ko-KR" altLang="en-US" sz="900" b="1" dirty="0"/>
                        <a:t> </a:t>
                      </a:r>
                      <a:r>
                        <a:rPr lang="ko-KR" altLang="en-US" sz="900" b="1" dirty="0" err="1"/>
                        <a:t>안태일</a:t>
                      </a:r>
                      <a:r>
                        <a:rPr lang="ko-KR" altLang="en-US" sz="900" b="1" dirty="0"/>
                        <a:t> 팀장</a:t>
                      </a:r>
                    </a:p>
                    <a:p>
                      <a:r>
                        <a:rPr lang="ko-KR" altLang="en-US" sz="900" dirty="0"/>
                        <a:t>“확인했습니다</a:t>
                      </a:r>
                      <a:r>
                        <a:rPr lang="en-US" altLang="ko-KR" sz="900" dirty="0"/>
                        <a:t>. </a:t>
                      </a:r>
                      <a:r>
                        <a:rPr lang="ko-KR" altLang="en-US" sz="900" dirty="0"/>
                        <a:t>인근 작업자 상태 확인하겠습니다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endParaRPr lang="en-US" altLang="ko-KR" sz="900" dirty="0"/>
                    </a:p>
                    <a:p>
                      <a:r>
                        <a:rPr lang="en-US" altLang="ko-KR" sz="900" dirty="0"/>
                        <a:t>(</a:t>
                      </a:r>
                      <a:r>
                        <a:rPr lang="ko-KR" altLang="en-US" sz="900" dirty="0"/>
                        <a:t>작업자 상태 확인</a:t>
                      </a:r>
                      <a:r>
                        <a:rPr lang="en-US" altLang="ko-KR" sz="900" dirty="0"/>
                        <a:t>)</a:t>
                      </a:r>
                    </a:p>
                    <a:p>
                      <a:r>
                        <a:rPr lang="ko-KR" altLang="en-US" sz="900" dirty="0"/>
                        <a:t>“현재 </a:t>
                      </a:r>
                      <a:r>
                        <a:rPr lang="ko-KR" altLang="en-US" sz="900" dirty="0" err="1"/>
                        <a:t>임호택</a:t>
                      </a:r>
                      <a:r>
                        <a:rPr lang="ko-KR" altLang="en-US" sz="900" dirty="0"/>
                        <a:t> 반장과 함께 작업자 상태 이상 유무 확인 중이며 </a:t>
                      </a:r>
                      <a:endParaRPr lang="en-US" altLang="ko-KR" sz="900" dirty="0"/>
                    </a:p>
                    <a:p>
                      <a:r>
                        <a:rPr lang="en-US" altLang="ko-KR" sz="900" dirty="0"/>
                        <a:t> </a:t>
                      </a:r>
                      <a:r>
                        <a:rPr lang="ko-KR" altLang="en-US" sz="900" dirty="0"/>
                        <a:t>어지럼</a:t>
                      </a:r>
                      <a:r>
                        <a:rPr lang="en-US" altLang="ko-KR" sz="900" dirty="0"/>
                        <a:t>, </a:t>
                      </a:r>
                      <a:r>
                        <a:rPr lang="ko-KR" altLang="en-US" sz="900" dirty="0"/>
                        <a:t>호흡곤란 등 이상 증상 여부 확인 중입니다</a:t>
                      </a:r>
                      <a:r>
                        <a:rPr lang="en-US" altLang="ko-KR" sz="900" dirty="0"/>
                        <a:t>. </a:t>
                      </a:r>
                    </a:p>
                    <a:p>
                      <a:r>
                        <a:rPr lang="ko-KR" altLang="en-US" sz="900" dirty="0"/>
                        <a:t> </a:t>
                      </a:r>
                      <a:r>
                        <a:rPr lang="ko-KR" altLang="en-US" sz="900" dirty="0" err="1"/>
                        <a:t>이상자</a:t>
                      </a:r>
                      <a:r>
                        <a:rPr lang="ko-KR" altLang="en-US" sz="900" dirty="0"/>
                        <a:t> 발생 시 즉시 응급조치 및 구조 지원 예정입니다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endParaRPr lang="en-US" altLang="ko-KR" sz="900" dirty="0"/>
                    </a:p>
                    <a:p>
                      <a:r>
                        <a:rPr lang="ko-KR" altLang="en-US" sz="900" b="1" dirty="0"/>
                        <a:t>대응</a:t>
                      </a:r>
                      <a:r>
                        <a:rPr lang="en-US" altLang="ko-KR" sz="900" b="1" dirty="0"/>
                        <a:t>/</a:t>
                      </a:r>
                      <a:r>
                        <a:rPr lang="ko-KR" altLang="en-US" sz="900" b="1" dirty="0" err="1"/>
                        <a:t>복구팀</a:t>
                      </a:r>
                      <a:r>
                        <a:rPr lang="en-US" altLang="ko-KR" sz="900" b="1" dirty="0"/>
                        <a:t> </a:t>
                      </a:r>
                      <a:r>
                        <a:rPr lang="ko-KR" altLang="en-US" sz="900" b="1" dirty="0"/>
                        <a:t>김광민 팀장</a:t>
                      </a:r>
                    </a:p>
                    <a:p>
                      <a:r>
                        <a:rPr lang="ko-KR" altLang="en-US" sz="900" dirty="0"/>
                        <a:t>“현재 주변 출입 통제 완료하였으며 작업자 인원 파악 진행 중입니다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endParaRPr lang="en-US" altLang="ko-KR" sz="900" dirty="0"/>
                    </a:p>
                    <a:p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■ 비상 집결지</a:t>
                      </a:r>
                      <a:endParaRPr lang="en-US" altLang="ko-KR" sz="9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ko-KR" altLang="en-US" sz="900" b="1" dirty="0"/>
                        <a:t>현장 총괄 대응 </a:t>
                      </a:r>
                      <a:r>
                        <a:rPr lang="ko-KR" altLang="en-US" sz="900" b="1" dirty="0" err="1"/>
                        <a:t>전찬우</a:t>
                      </a:r>
                      <a:r>
                        <a:rPr lang="ko-KR" altLang="en-US" sz="900" b="1" dirty="0"/>
                        <a:t> 대리</a:t>
                      </a:r>
                    </a:p>
                    <a:p>
                      <a:r>
                        <a:rPr lang="ko-KR" altLang="en-US" sz="900" dirty="0"/>
                        <a:t>“</a:t>
                      </a:r>
                      <a:r>
                        <a:rPr lang="ko-KR" altLang="en-US" sz="900" dirty="0" err="1"/>
                        <a:t>구조팀</a:t>
                      </a:r>
                      <a:r>
                        <a:rPr lang="ko-KR" altLang="en-US" sz="900" dirty="0"/>
                        <a:t> </a:t>
                      </a:r>
                      <a:r>
                        <a:rPr lang="ko-KR" altLang="en-US" sz="900" dirty="0" err="1"/>
                        <a:t>안태일</a:t>
                      </a:r>
                      <a:r>
                        <a:rPr lang="ko-KR" altLang="en-US" sz="900" dirty="0"/>
                        <a:t> 팀장은 대피 인원 집계 바랍니다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pPr algn="just" latinLnBrk="1"/>
                      <a:endParaRPr lang="en-US" altLang="ko-KR" sz="9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ko-KR" altLang="en-US" sz="900" b="1" dirty="0" err="1"/>
                        <a:t>구조팀</a:t>
                      </a:r>
                      <a:r>
                        <a:rPr lang="ko-KR" altLang="en-US" sz="900" b="1" dirty="0"/>
                        <a:t> </a:t>
                      </a:r>
                      <a:r>
                        <a:rPr lang="ko-KR" altLang="en-US" sz="900" b="1" dirty="0" err="1"/>
                        <a:t>안태일</a:t>
                      </a:r>
                      <a:r>
                        <a:rPr lang="ko-KR" altLang="en-US" sz="900" b="1" dirty="0"/>
                        <a:t> 팀장</a:t>
                      </a:r>
                    </a:p>
                    <a:p>
                      <a:r>
                        <a:rPr lang="ko-KR" altLang="en-US" sz="900" dirty="0"/>
                        <a:t>“확인했습니다</a:t>
                      </a:r>
                      <a:r>
                        <a:rPr lang="en-US" altLang="ko-KR" sz="900" dirty="0"/>
                        <a:t>. </a:t>
                      </a:r>
                      <a:r>
                        <a:rPr lang="ko-KR" altLang="en-US" sz="900" dirty="0"/>
                        <a:t>인원 확인 진행하겠습니다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pPr algn="just" latinLnBrk="1"/>
                      <a:endParaRPr lang="en-US" altLang="ko-KR" sz="900" b="1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just" latinLnBrk="1"/>
                      <a:r>
                        <a:rPr lang="ko-KR" altLang="en-US" sz="900" dirty="0"/>
                        <a:t>“현재 대피 인원 정준건업 </a:t>
                      </a:r>
                      <a:r>
                        <a:rPr lang="en-US" altLang="ko-KR" sz="900" dirty="0"/>
                        <a:t>9</a:t>
                      </a:r>
                      <a:r>
                        <a:rPr lang="ko-KR" altLang="en-US" sz="900" dirty="0"/>
                        <a:t>명 확인되었습니다</a:t>
                      </a:r>
                      <a:r>
                        <a:rPr lang="en-US" altLang="ko-KR" sz="900" dirty="0"/>
                        <a:t>. </a:t>
                      </a:r>
                      <a:r>
                        <a:rPr lang="ko-KR" altLang="en-US" sz="900" dirty="0" err="1"/>
                        <a:t>미대피</a:t>
                      </a:r>
                      <a:r>
                        <a:rPr lang="ko-KR" altLang="en-US" sz="900" dirty="0"/>
                        <a:t> 인원은 없습니다</a:t>
                      </a:r>
                      <a:r>
                        <a:rPr lang="en-US" altLang="ko-KR" sz="900" dirty="0"/>
                        <a:t>.”</a:t>
                      </a:r>
                      <a:endParaRPr lang="en-US" altLang="ko-KR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물산 공사담당자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최민규 프로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물산 안전담당자 </a:t>
                      </a:r>
                      <a:br>
                        <a:rPr lang="en-US" altLang="ko-KR" sz="900" dirty="0">
                          <a:solidFill>
                            <a:schemeClr val="tx1"/>
                          </a:solidFill>
                        </a:rPr>
                      </a:br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김도한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프로</a:t>
                      </a:r>
                      <a:br>
                        <a:rPr lang="en-US" altLang="ko-KR" sz="900" dirty="0">
                          <a:solidFill>
                            <a:schemeClr val="tx1"/>
                          </a:solidFill>
                        </a:rPr>
                      </a:b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정준건업</a:t>
                      </a:r>
                      <a:endParaRPr lang="en-US" altLang="ko-KR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김성훈 소장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이승현 차장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손성민 과장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전찬우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대리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김광민 팀장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안태일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팀장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필요 준비물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소화기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경광봉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카메라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형광조끼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보드판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D3A287E-9882-660C-EA41-143C7E277A95}"/>
              </a:ext>
            </a:extLst>
          </p:cNvPr>
          <p:cNvSpPr txBox="1"/>
          <p:nvPr/>
        </p:nvSpPr>
        <p:spPr>
          <a:xfrm>
            <a:off x="61474" y="68800"/>
            <a:ext cx="668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6.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모의 대피 </a:t>
            </a:r>
            <a:r>
              <a:rPr lang="ko-KR" altLang="en-US" sz="2400" b="1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훈련 시나리오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30ECD9-97DA-D5EC-AC3D-E3D1DD541EFB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</p:spTree>
    <p:extLst>
      <p:ext uri="{BB962C8B-B14F-4D97-AF65-F5344CB8AC3E}">
        <p14:creationId xmlns:p14="http://schemas.microsoft.com/office/powerpoint/2010/main" val="3979317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44163"/>
              </p:ext>
            </p:extLst>
          </p:nvPr>
        </p:nvGraphicFramePr>
        <p:xfrm>
          <a:off x="61473" y="645021"/>
          <a:ext cx="9700592" cy="5865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3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8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8591">
                  <a:extLst>
                    <a:ext uri="{9D8B030D-6E8A-4147-A177-3AD203B41FA5}">
                      <a16:colId xmlns:a16="http://schemas.microsoft.com/office/drawing/2014/main" val="3481241099"/>
                    </a:ext>
                  </a:extLst>
                </a:gridCol>
              </a:tblGrid>
              <a:tr h="418235"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1300" dirty="0">
                          <a:solidFill>
                            <a:schemeClr val="tx1"/>
                          </a:solidFill>
                        </a:rPr>
                        <a:t>내 용</a:t>
                      </a: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en-US" altLang="ko-KR" sz="1300" dirty="0">
                          <a:solidFill>
                            <a:schemeClr val="tx1"/>
                          </a:solidFill>
                        </a:rPr>
                        <a:t>R&amp;R</a:t>
                      </a:r>
                      <a:endParaRPr lang="ko-KR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1300" dirty="0">
                          <a:solidFill>
                            <a:schemeClr val="tx1"/>
                          </a:solidFill>
                        </a:rPr>
                        <a:t>비고</a:t>
                      </a:r>
                      <a:endParaRPr lang="en-US" altLang="ko-KR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7610">
                <a:tc>
                  <a:txBody>
                    <a:bodyPr/>
                    <a:lstStyle/>
                    <a:p>
                      <a:pPr algn="just" latinLnBrk="1"/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■ 비상 집결지</a:t>
                      </a:r>
                      <a:endParaRPr lang="en-US" altLang="ko-KR" sz="9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ko-KR" altLang="en-US" sz="900" b="1" dirty="0"/>
                        <a:t>현장 총괄 대응 </a:t>
                      </a:r>
                      <a:r>
                        <a:rPr lang="ko-KR" altLang="en-US" sz="900" b="1" dirty="0" err="1"/>
                        <a:t>전찬우</a:t>
                      </a:r>
                      <a:r>
                        <a:rPr lang="ko-KR" altLang="en-US" sz="900" b="1" dirty="0"/>
                        <a:t> 대리</a:t>
                      </a:r>
                    </a:p>
                    <a:p>
                      <a:r>
                        <a:rPr lang="en-US" altLang="ko-KR" sz="900" dirty="0"/>
                        <a:t>(</a:t>
                      </a:r>
                      <a:r>
                        <a:rPr lang="ko-KR" altLang="en-US" sz="900" dirty="0"/>
                        <a:t>전화 보고</a:t>
                      </a:r>
                      <a:r>
                        <a:rPr lang="en-US" altLang="ko-KR" sz="900" dirty="0"/>
                        <a:t>)</a:t>
                      </a:r>
                    </a:p>
                    <a:p>
                      <a:r>
                        <a:rPr lang="en-US" altLang="ko-KR" sz="900" dirty="0"/>
                        <a:t>“</a:t>
                      </a:r>
                      <a:r>
                        <a:rPr lang="ko-KR" altLang="en-US" sz="900" dirty="0"/>
                        <a:t>소장님</a:t>
                      </a:r>
                      <a:r>
                        <a:rPr lang="en-US" altLang="ko-KR" sz="900" dirty="0"/>
                        <a:t>, </a:t>
                      </a:r>
                      <a:r>
                        <a:rPr lang="ko-KR" altLang="en-US" sz="900" dirty="0"/>
                        <a:t>현장 인원 정준건업 </a:t>
                      </a:r>
                      <a:r>
                        <a:rPr lang="en-US" altLang="ko-KR" sz="900" dirty="0"/>
                        <a:t>9</a:t>
                      </a:r>
                      <a:r>
                        <a:rPr lang="ko-KR" altLang="en-US" sz="900" dirty="0"/>
                        <a:t>명 전원 대피 완료했으며 피해 인원은 없습니다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endParaRPr lang="en-US" altLang="ko-KR" sz="900" b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/>
                        <a:t>안전보건 책임자 김성훈 소장</a:t>
                      </a:r>
                    </a:p>
                    <a:p>
                      <a:r>
                        <a:rPr lang="ko-KR" altLang="en-US" sz="900" dirty="0"/>
                        <a:t>“확인했습니다</a:t>
                      </a:r>
                      <a:r>
                        <a:rPr lang="en-US" altLang="ko-KR" sz="900" dirty="0"/>
                        <a:t>. </a:t>
                      </a:r>
                      <a:r>
                        <a:rPr lang="ko-KR" altLang="en-US" sz="900" dirty="0"/>
                        <a:t>현장 통제 유지하고 추가 상황 발생 시 즉시 보고 바랍니다</a:t>
                      </a:r>
                      <a:r>
                        <a:rPr lang="en-US" altLang="ko-KR" sz="900" dirty="0"/>
                        <a:t>.”</a:t>
                      </a:r>
                    </a:p>
                    <a:p>
                      <a:endParaRPr lang="en-US" altLang="ko-KR" sz="9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altLang="ko-KR" sz="900" b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■ 정준 사무실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</a:rPr>
                        <a:t>상황실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algn="just" latinLnBrk="1"/>
                      <a:r>
                        <a:rPr lang="ko-KR" altLang="en-US" sz="900" b="1" dirty="0"/>
                        <a:t>상황</a:t>
                      </a:r>
                      <a:r>
                        <a:rPr lang="en-US" altLang="ko-KR" sz="900" b="1" dirty="0"/>
                        <a:t>/</a:t>
                      </a:r>
                      <a:r>
                        <a:rPr lang="ko-KR" altLang="en-US" sz="900" b="1" dirty="0"/>
                        <a:t>지원팀 </a:t>
                      </a:r>
                      <a:r>
                        <a:rPr lang="ko-KR" altLang="en-US" sz="900" b="1" dirty="0" err="1"/>
                        <a:t>방철주</a:t>
                      </a:r>
                      <a:r>
                        <a:rPr lang="ko-KR" altLang="en-US" sz="900" b="1" dirty="0"/>
                        <a:t> 과장</a:t>
                      </a:r>
                      <a:r>
                        <a:rPr lang="en-US" altLang="ko-KR" sz="900" b="1" dirty="0"/>
                        <a:t>, </a:t>
                      </a:r>
                      <a:r>
                        <a:rPr lang="ko-KR" altLang="en-US" sz="900" b="1" dirty="0"/>
                        <a:t>이승현 차장</a:t>
                      </a:r>
                      <a:endParaRPr lang="en-US" altLang="ko-KR" sz="900" b="1" dirty="0"/>
                    </a:p>
                    <a:p>
                      <a:r>
                        <a:rPr lang="en-US" altLang="ko-KR" sz="900" dirty="0"/>
                        <a:t>(</a:t>
                      </a:r>
                      <a:r>
                        <a:rPr lang="ko-KR" altLang="en-US" sz="900" dirty="0"/>
                        <a:t>문자 발송</a:t>
                      </a:r>
                      <a:r>
                        <a:rPr lang="en-US" altLang="ko-KR" sz="900" dirty="0"/>
                        <a:t>)</a:t>
                      </a:r>
                    </a:p>
                    <a:p>
                      <a:r>
                        <a:rPr lang="en-US" altLang="ko-KR" sz="900" b="1" dirty="0"/>
                        <a:t>[</a:t>
                      </a:r>
                      <a:r>
                        <a:rPr lang="ko-KR" altLang="en-US" sz="900" b="1" dirty="0"/>
                        <a:t>비상모의훈련 종료</a:t>
                      </a:r>
                      <a:r>
                        <a:rPr lang="en-US" altLang="ko-KR" sz="900" b="1" dirty="0"/>
                        <a:t>]</a:t>
                      </a:r>
                      <a:br>
                        <a:rPr lang="ko-KR" altLang="en-US" sz="900" dirty="0"/>
                      </a:br>
                      <a:r>
                        <a:rPr lang="en-US" altLang="ko-KR" sz="900" dirty="0"/>
                        <a:t>2026</a:t>
                      </a:r>
                      <a:r>
                        <a:rPr lang="ko-KR" altLang="en-US" sz="900" dirty="0"/>
                        <a:t>년 </a:t>
                      </a:r>
                      <a:r>
                        <a:rPr lang="en-US" altLang="ko-KR" sz="900" dirty="0"/>
                        <a:t>05</a:t>
                      </a:r>
                      <a:r>
                        <a:rPr lang="ko-KR" altLang="en-US" sz="900" dirty="0"/>
                        <a:t>월 </a:t>
                      </a:r>
                      <a:r>
                        <a:rPr lang="en-US" altLang="ko-KR" sz="900" dirty="0"/>
                        <a:t>08</a:t>
                      </a:r>
                      <a:r>
                        <a:rPr lang="ko-KR" altLang="en-US" sz="900" dirty="0"/>
                        <a:t>일 </a:t>
                      </a:r>
                      <a:r>
                        <a:rPr lang="en-US" altLang="ko-KR" sz="900" dirty="0"/>
                        <a:t>13:30 GH-FAB </a:t>
                      </a:r>
                      <a:r>
                        <a:rPr lang="ko-KR" altLang="en-US" sz="900" dirty="0"/>
                        <a:t>현장 </a:t>
                      </a:r>
                      <a:r>
                        <a:rPr lang="en-US" altLang="ko-KR" sz="900" dirty="0"/>
                        <a:t>EDS 1F </a:t>
                      </a:r>
                      <a:r>
                        <a:rPr lang="ko-KR" altLang="en-US" sz="900" dirty="0"/>
                        <a:t>외곽 로비 공사구간</a:t>
                      </a:r>
                      <a:br>
                        <a:rPr lang="ko-KR" altLang="en-US" sz="900" dirty="0"/>
                      </a:br>
                      <a:r>
                        <a:rPr lang="ko-KR" altLang="en-US" sz="900" dirty="0"/>
                        <a:t>화재 의심 상황 훈련 </a:t>
                      </a:r>
                      <a:r>
                        <a:rPr lang="ko-KR" altLang="en-US" sz="900" dirty="0" err="1"/>
                        <a:t>훈련</a:t>
                      </a:r>
                      <a:r>
                        <a:rPr lang="ko-KR" altLang="en-US" sz="900" dirty="0"/>
                        <a:t> 결과 및 개선사항은 추후 보고 예정입니다</a:t>
                      </a:r>
                      <a:r>
                        <a:rPr lang="en-US" altLang="ko-KR" sz="900" dirty="0"/>
                        <a:t>.</a:t>
                      </a:r>
                    </a:p>
                    <a:p>
                      <a:pPr algn="just" latinLnBrk="1"/>
                      <a:endParaRPr lang="en-US" altLang="ko-KR" sz="900" baseline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baseline="0" dirty="0">
                          <a:solidFill>
                            <a:srgbClr val="0070C0"/>
                          </a:solidFill>
                        </a:rPr>
                        <a:t>※ </a:t>
                      </a:r>
                      <a:r>
                        <a:rPr lang="ko-KR" altLang="en-US" sz="900" b="1" baseline="0" dirty="0">
                          <a:solidFill>
                            <a:srgbClr val="0070C0"/>
                          </a:solidFill>
                        </a:rPr>
                        <a:t>대피인원 확인</a:t>
                      </a:r>
                      <a:r>
                        <a:rPr lang="ko-KR" altLang="en-US" sz="900" b="1" baseline="0" dirty="0">
                          <a:solidFill>
                            <a:srgbClr val="0033CC"/>
                          </a:solidFill>
                        </a:rPr>
                        <a:t> </a:t>
                      </a:r>
                      <a:r>
                        <a:rPr lang="en-US" altLang="ko-KR" sz="900" baseline="0" dirty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ko-KR" altLang="en-US" sz="900" baseline="0" dirty="0">
                          <a:solidFill>
                            <a:srgbClr val="FF0000"/>
                          </a:solidFill>
                        </a:rPr>
                        <a:t>인원 집계 결과 </a:t>
                      </a:r>
                      <a:r>
                        <a:rPr lang="en-US" altLang="ko-KR" sz="900" baseline="0" dirty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ko-KR" altLang="en-US" sz="900" baseline="0" dirty="0">
                          <a:solidFill>
                            <a:srgbClr val="FF0000"/>
                          </a:solidFill>
                        </a:rPr>
                        <a:t> 화이트보드판에 인원 기재</a:t>
                      </a:r>
                      <a:r>
                        <a:rPr lang="en-US" altLang="ko-KR" sz="900" baseline="0" dirty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just" latinLnBrk="1"/>
                      <a:endParaRPr lang="en-US" altLang="ko-KR" sz="900" b="1" baseline="0" dirty="0">
                        <a:solidFill>
                          <a:srgbClr val="0033CC"/>
                        </a:solidFill>
                      </a:endParaRPr>
                    </a:p>
                    <a:p>
                      <a:pPr algn="just" latinLnBrk="1"/>
                      <a:r>
                        <a:rPr lang="ko-KR" altLang="en-US" sz="900" b="1" baseline="0" dirty="0">
                          <a:solidFill>
                            <a:srgbClr val="0070C0"/>
                          </a:solidFill>
                        </a:rPr>
                        <a:t>◆ 훈련 종료 보고</a:t>
                      </a:r>
                      <a:r>
                        <a:rPr lang="en-US" altLang="ko-KR" sz="900" b="1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ko-KR" altLang="en-US" sz="900" b="1" baseline="0" dirty="0">
                          <a:solidFill>
                            <a:srgbClr val="0070C0"/>
                          </a:solidFill>
                        </a:rPr>
                        <a:t>및 관리자 안전교육</a:t>
                      </a:r>
                      <a:r>
                        <a:rPr lang="en-US" altLang="ko-KR" sz="900" b="1" baseline="0" dirty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ko-KR" altLang="en-US" sz="900" b="1" baseline="0" dirty="0">
                          <a:solidFill>
                            <a:srgbClr val="0070C0"/>
                          </a:solidFill>
                        </a:rPr>
                        <a:t>강평</a:t>
                      </a:r>
                      <a:endParaRPr lang="en-US" altLang="ko-KR" sz="900" b="1" baseline="0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물산 공사담당자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최민규 프로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물산 안전담당자 </a:t>
                      </a:r>
                      <a:br>
                        <a:rPr lang="en-US" altLang="ko-KR" sz="900" dirty="0">
                          <a:solidFill>
                            <a:schemeClr val="tx1"/>
                          </a:solidFill>
                        </a:rPr>
                      </a:br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김도한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프로</a:t>
                      </a:r>
                      <a:br>
                        <a:rPr lang="en-US" altLang="ko-KR" sz="900" dirty="0">
                          <a:solidFill>
                            <a:schemeClr val="tx1"/>
                          </a:solidFill>
                        </a:rPr>
                      </a:b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정준건업</a:t>
                      </a:r>
                      <a:endParaRPr lang="en-US" altLang="ko-KR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김성훈 소장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이승현 차장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손성민 과장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전찬우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대리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김광민 팀장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안태일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 팀장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필요준비물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보드판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경광봉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형광조끼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카메라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보드판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7719" marB="37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A14E3D5-235D-4EF8-98DE-77B82C3DBCBF}"/>
              </a:ext>
            </a:extLst>
          </p:cNvPr>
          <p:cNvSpPr txBox="1"/>
          <p:nvPr/>
        </p:nvSpPr>
        <p:spPr>
          <a:xfrm>
            <a:off x="61474" y="68800"/>
            <a:ext cx="668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6.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모의 대피 </a:t>
            </a:r>
            <a:r>
              <a:rPr lang="ko-KR" altLang="en-US" sz="2400" b="1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훈련 시나리오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B647AE-D60E-4D96-B400-5FB46F6CA3C2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</p:spTree>
    <p:extLst>
      <p:ext uri="{BB962C8B-B14F-4D97-AF65-F5344CB8AC3E}">
        <p14:creationId xmlns:p14="http://schemas.microsoft.com/office/powerpoint/2010/main" val="2143763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519649"/>
              </p:ext>
            </p:extLst>
          </p:nvPr>
        </p:nvGraphicFramePr>
        <p:xfrm>
          <a:off x="3798819" y="1768952"/>
          <a:ext cx="2057021" cy="596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12">
                  <a:extLst>
                    <a:ext uri="{9D8B030D-6E8A-4147-A177-3AD203B41FA5}">
                      <a16:colId xmlns:a16="http://schemas.microsoft.com/office/drawing/2014/main" val="450137278"/>
                    </a:ext>
                  </a:extLst>
                </a:gridCol>
                <a:gridCol w="1136409">
                  <a:extLst>
                    <a:ext uri="{9D8B030D-6E8A-4147-A177-3AD203B41FA5}">
                      <a16:colId xmlns:a16="http://schemas.microsoft.com/office/drawing/2014/main" val="3456075745"/>
                    </a:ext>
                  </a:extLst>
                </a:gridCol>
              </a:tblGrid>
              <a:tr h="29866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+mn-ea"/>
                          <a:ea typeface="+mn-ea"/>
                        </a:rPr>
                        <a:t>관리 감독자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1712"/>
                  </a:ext>
                </a:extLst>
              </a:tr>
              <a:tr h="2981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latin typeface="+mn-ea"/>
                          <a:ea typeface="+mn-ea"/>
                        </a:rPr>
                        <a:t>전찬우</a:t>
                      </a:r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 대리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030337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30212"/>
              </p:ext>
            </p:extLst>
          </p:nvPr>
        </p:nvGraphicFramePr>
        <p:xfrm>
          <a:off x="3798819" y="3107903"/>
          <a:ext cx="2057021" cy="602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12">
                  <a:extLst>
                    <a:ext uri="{9D8B030D-6E8A-4147-A177-3AD203B41FA5}">
                      <a16:colId xmlns:a16="http://schemas.microsoft.com/office/drawing/2014/main" val="450137278"/>
                    </a:ext>
                  </a:extLst>
                </a:gridCol>
                <a:gridCol w="1136409">
                  <a:extLst>
                    <a:ext uri="{9D8B030D-6E8A-4147-A177-3AD203B41FA5}">
                      <a16:colId xmlns:a16="http://schemas.microsoft.com/office/drawing/2014/main" val="3456075745"/>
                    </a:ext>
                  </a:extLst>
                </a:gridCol>
              </a:tblGrid>
              <a:tr h="30130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/>
                        <a:t>안전보건 책임자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1712"/>
                  </a:ext>
                </a:extLst>
              </a:tr>
              <a:tr h="3013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김성훈</a:t>
                      </a:r>
                      <a:r>
                        <a:rPr lang="ko-KR" altLang="en-US" sz="900" b="1" dirty="0">
                          <a:latin typeface="+mj-ea"/>
                          <a:ea typeface="+mj-ea"/>
                        </a:rPr>
                        <a:t> 소장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010-2989-7878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030337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049346"/>
              </p:ext>
            </p:extLst>
          </p:nvPr>
        </p:nvGraphicFramePr>
        <p:xfrm>
          <a:off x="3798819" y="4181866"/>
          <a:ext cx="2057021" cy="674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12">
                  <a:extLst>
                    <a:ext uri="{9D8B030D-6E8A-4147-A177-3AD203B41FA5}">
                      <a16:colId xmlns:a16="http://schemas.microsoft.com/office/drawing/2014/main" val="450137278"/>
                    </a:ext>
                  </a:extLst>
                </a:gridCol>
                <a:gridCol w="1136409">
                  <a:extLst>
                    <a:ext uri="{9D8B030D-6E8A-4147-A177-3AD203B41FA5}">
                      <a16:colId xmlns:a16="http://schemas.microsoft.com/office/drawing/2014/main" val="3456075745"/>
                    </a:ext>
                  </a:extLst>
                </a:gridCol>
              </a:tblGrid>
              <a:tr h="21695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/>
                        <a:t>물산 공사팀</a:t>
                      </a:r>
                      <a:endParaRPr lang="ko-KR" altLang="en-US" sz="11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1712"/>
                  </a:ext>
                </a:extLst>
              </a:tr>
              <a:tr h="4329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/>
                        <a:t>최민규 프로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latin typeface="+mj-ea"/>
                          <a:ea typeface="+mj-ea"/>
                        </a:rPr>
                        <a:t>010-9883-8842</a:t>
                      </a:r>
                      <a:endParaRPr lang="ko-KR" altLang="en-US" sz="900" dirty="0"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030337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225201"/>
              </p:ext>
            </p:extLst>
          </p:nvPr>
        </p:nvGraphicFramePr>
        <p:xfrm>
          <a:off x="3798819" y="5422689"/>
          <a:ext cx="2057021" cy="649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537">
                  <a:extLst>
                    <a:ext uri="{9D8B030D-6E8A-4147-A177-3AD203B41FA5}">
                      <a16:colId xmlns:a16="http://schemas.microsoft.com/office/drawing/2014/main" val="450137278"/>
                    </a:ext>
                  </a:extLst>
                </a:gridCol>
                <a:gridCol w="1144484">
                  <a:extLst>
                    <a:ext uri="{9D8B030D-6E8A-4147-A177-3AD203B41FA5}">
                      <a16:colId xmlns:a16="http://schemas.microsoft.com/office/drawing/2014/main" val="3456075745"/>
                    </a:ext>
                  </a:extLst>
                </a:gridCol>
              </a:tblGrid>
              <a:tr h="30130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+mj-ea"/>
                          <a:ea typeface="+mj-ea"/>
                        </a:rPr>
                        <a:t>물산 현장 소장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1712"/>
                  </a:ext>
                </a:extLst>
              </a:tr>
              <a:tr h="346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latin typeface="+mj-ea"/>
                          <a:ea typeface="+mj-ea"/>
                        </a:rPr>
                        <a:t>임문택</a:t>
                      </a:r>
                      <a:endParaRPr lang="en-US" altLang="ko-KR" sz="900" b="1" dirty="0">
                        <a:latin typeface="+mj-ea"/>
                        <a:ea typeface="+mj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latin typeface="+mj-ea"/>
                          <a:ea typeface="+mj-ea"/>
                        </a:rPr>
                        <a:t>현장소장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010-6243-5581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030337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524142"/>
              </p:ext>
            </p:extLst>
          </p:nvPr>
        </p:nvGraphicFramePr>
        <p:xfrm>
          <a:off x="938304" y="3107903"/>
          <a:ext cx="2057021" cy="602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12">
                  <a:extLst>
                    <a:ext uri="{9D8B030D-6E8A-4147-A177-3AD203B41FA5}">
                      <a16:colId xmlns:a16="http://schemas.microsoft.com/office/drawing/2014/main" val="450137278"/>
                    </a:ext>
                  </a:extLst>
                </a:gridCol>
                <a:gridCol w="1136409">
                  <a:extLst>
                    <a:ext uri="{9D8B030D-6E8A-4147-A177-3AD203B41FA5}">
                      <a16:colId xmlns:a16="http://schemas.microsoft.com/office/drawing/2014/main" val="3456075745"/>
                    </a:ext>
                  </a:extLst>
                </a:gridCol>
              </a:tblGrid>
              <a:tr h="30130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>
                          <a:latin typeface="+mj-ea"/>
                          <a:ea typeface="+mj-ea"/>
                        </a:rPr>
                        <a:t>협력사</a:t>
                      </a:r>
                      <a:r>
                        <a:rPr lang="en-US" altLang="ko-KR" sz="1100"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100">
                          <a:latin typeface="+mj-ea"/>
                          <a:ea typeface="+mj-ea"/>
                        </a:rPr>
                        <a:t>본사</a:t>
                      </a:r>
                      <a:r>
                        <a:rPr lang="en-US" altLang="ko-KR" sz="1100">
                          <a:latin typeface="+mj-ea"/>
                          <a:ea typeface="+mj-ea"/>
                        </a:rPr>
                        <a:t>)</a:t>
                      </a:r>
                      <a:r>
                        <a:rPr lang="ko-KR" altLang="en-US" sz="1100">
                          <a:latin typeface="+mj-ea"/>
                          <a:ea typeface="+mj-ea"/>
                        </a:rPr>
                        <a:t> 담당자</a:t>
                      </a:r>
                      <a:endParaRPr lang="ko-KR" altLang="en-US" sz="1100" dirty="0"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1712"/>
                  </a:ext>
                </a:extLst>
              </a:tr>
              <a:tr h="3013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latin typeface="+mn-ea"/>
                          <a:ea typeface="+mn-ea"/>
                        </a:rPr>
                        <a:t>김재한</a:t>
                      </a:r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 전무</a:t>
                      </a:r>
                      <a:endParaRPr lang="ko-KR" altLang="en-US" sz="900" b="1" dirty="0"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latin typeface="+mj-ea"/>
                          <a:ea typeface="+mj-ea"/>
                        </a:rPr>
                        <a:t>010-2544-5540</a:t>
                      </a:r>
                      <a:endParaRPr lang="ko-KR" altLang="en-US" sz="900" dirty="0"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030337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029027"/>
              </p:ext>
            </p:extLst>
          </p:nvPr>
        </p:nvGraphicFramePr>
        <p:xfrm>
          <a:off x="6706015" y="3447862"/>
          <a:ext cx="2057021" cy="724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12">
                  <a:extLst>
                    <a:ext uri="{9D8B030D-6E8A-4147-A177-3AD203B41FA5}">
                      <a16:colId xmlns:a16="http://schemas.microsoft.com/office/drawing/2014/main" val="450137278"/>
                    </a:ext>
                  </a:extLst>
                </a:gridCol>
                <a:gridCol w="1136409">
                  <a:extLst>
                    <a:ext uri="{9D8B030D-6E8A-4147-A177-3AD203B41FA5}">
                      <a16:colId xmlns:a16="http://schemas.microsoft.com/office/drawing/2014/main" val="3456075745"/>
                    </a:ext>
                  </a:extLst>
                </a:gridCol>
              </a:tblGrid>
              <a:tr h="30130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+mj-ea"/>
                          <a:ea typeface="+mj-ea"/>
                        </a:rPr>
                        <a:t>물산 </a:t>
                      </a:r>
                      <a:r>
                        <a:rPr lang="ko-KR" altLang="en-US" sz="1100" dirty="0" err="1">
                          <a:latin typeface="+mj-ea"/>
                          <a:ea typeface="+mj-ea"/>
                        </a:rPr>
                        <a:t>안전팀</a:t>
                      </a:r>
                      <a:endParaRPr lang="ko-KR" altLang="en-US" sz="1100" dirty="0"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1712"/>
                  </a:ext>
                </a:extLst>
              </a:tr>
              <a:tr h="210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latin typeface="+mn-ea"/>
                          <a:ea typeface="+mn-ea"/>
                        </a:rPr>
                        <a:t>백기정</a:t>
                      </a:r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dirty="0">
                          <a:latin typeface="+mj-ea"/>
                          <a:ea typeface="+mj-ea"/>
                        </a:rPr>
                        <a:t>팀장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latin typeface="+mj-ea"/>
                          <a:ea typeface="+mj-ea"/>
                        </a:rPr>
                        <a:t>010-6688-3742</a:t>
                      </a:r>
                      <a:endParaRPr lang="ko-KR" altLang="en-US" sz="900" dirty="0"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030337"/>
                  </a:ext>
                </a:extLst>
              </a:tr>
              <a:tr h="210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latin typeface="+mn-ea"/>
                          <a:ea typeface="+mn-ea"/>
                        </a:rPr>
                        <a:t>김도한</a:t>
                      </a:r>
                      <a:r>
                        <a:rPr lang="ko-KR" altLang="en-US" sz="900" b="1" dirty="0">
                          <a:latin typeface="+mj-ea"/>
                          <a:ea typeface="+mj-ea"/>
                        </a:rPr>
                        <a:t> 프로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010-5147-8987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511394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3798819" y="1048182"/>
          <a:ext cx="2057021" cy="301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021">
                  <a:extLst>
                    <a:ext uri="{9D8B030D-6E8A-4147-A177-3AD203B41FA5}">
                      <a16:colId xmlns:a16="http://schemas.microsoft.com/office/drawing/2014/main" val="450137278"/>
                    </a:ext>
                  </a:extLst>
                </a:gridCol>
              </a:tblGrid>
              <a:tr h="3013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+mj-ea"/>
                          <a:ea typeface="+mj-ea"/>
                        </a:rPr>
                        <a:t>최초 발견자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401712"/>
                  </a:ext>
                </a:extLst>
              </a:tr>
            </a:tbl>
          </a:graphicData>
        </a:graphic>
      </p:graphicFrame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6706015" y="1852124"/>
          <a:ext cx="2057021" cy="724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12">
                  <a:extLst>
                    <a:ext uri="{9D8B030D-6E8A-4147-A177-3AD203B41FA5}">
                      <a16:colId xmlns:a16="http://schemas.microsoft.com/office/drawing/2014/main" val="450137278"/>
                    </a:ext>
                  </a:extLst>
                </a:gridCol>
                <a:gridCol w="1136409">
                  <a:extLst>
                    <a:ext uri="{9D8B030D-6E8A-4147-A177-3AD203B41FA5}">
                      <a16:colId xmlns:a16="http://schemas.microsoft.com/office/drawing/2014/main" val="3456075745"/>
                    </a:ext>
                  </a:extLst>
                </a:gridCol>
              </a:tblGrid>
              <a:tr h="30130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+mj-ea"/>
                          <a:ea typeface="+mj-ea"/>
                        </a:rPr>
                        <a:t>전자 소방대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1712"/>
                  </a:ext>
                </a:extLst>
              </a:tr>
              <a:tr h="210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latin typeface="+mj-ea"/>
                          <a:ea typeface="+mj-ea"/>
                        </a:rPr>
                        <a:t>기흥</a:t>
                      </a:r>
                      <a:r>
                        <a:rPr lang="en-US" altLang="ko-KR" sz="900" b="1" dirty="0"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900" b="1" dirty="0">
                          <a:latin typeface="+mj-ea"/>
                          <a:ea typeface="+mj-ea"/>
                        </a:rPr>
                        <a:t>소방대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latin typeface="+mj-ea"/>
                          <a:ea typeface="+mj-ea"/>
                        </a:rPr>
                        <a:t>031-209-1119</a:t>
                      </a:r>
                      <a:endParaRPr lang="ko-KR" altLang="en-US" sz="900" dirty="0"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030337"/>
                  </a:ext>
                </a:extLst>
              </a:tr>
              <a:tr h="210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/>
                        <a:t>화성 소방대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latin typeface="+mj-ea"/>
                          <a:ea typeface="+mj-ea"/>
                        </a:rPr>
                        <a:t>031-208-1119</a:t>
                      </a:r>
                      <a:endParaRPr lang="ko-KR" altLang="en-US" sz="900" dirty="0"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377676"/>
                  </a:ext>
                </a:extLst>
              </a:tr>
            </a:tbl>
          </a:graphicData>
        </a:graphic>
      </p:graphicFrame>
      <p:cxnSp>
        <p:nvCxnSpPr>
          <p:cNvPr id="17" name="직선 화살표 연결선 16"/>
          <p:cNvCxnSpPr>
            <a:cxnSpLocks/>
            <a:stCxn id="13" idx="2"/>
            <a:endCxn id="3" idx="0"/>
          </p:cNvCxnSpPr>
          <p:nvPr/>
        </p:nvCxnSpPr>
        <p:spPr>
          <a:xfrm>
            <a:off x="4827329" y="1349490"/>
            <a:ext cx="0" cy="41946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>
            <a:cxnSpLocks/>
            <a:stCxn id="3" idx="2"/>
            <a:endCxn id="8" idx="0"/>
          </p:cNvCxnSpPr>
          <p:nvPr/>
        </p:nvCxnSpPr>
        <p:spPr>
          <a:xfrm>
            <a:off x="4827329" y="2365799"/>
            <a:ext cx="0" cy="74210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>
            <a:cxnSpLocks/>
            <a:stCxn id="8" idx="3"/>
            <a:endCxn id="12" idx="1"/>
          </p:cNvCxnSpPr>
          <p:nvPr/>
        </p:nvCxnSpPr>
        <p:spPr>
          <a:xfrm>
            <a:off x="5855840" y="3409211"/>
            <a:ext cx="850175" cy="40076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>
            <a:cxnSpLocks/>
            <a:stCxn id="9" idx="2"/>
            <a:endCxn id="10" idx="0"/>
          </p:cNvCxnSpPr>
          <p:nvPr/>
        </p:nvCxnSpPr>
        <p:spPr>
          <a:xfrm>
            <a:off x="4827329" y="4856768"/>
            <a:ext cx="0" cy="56592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cxnSpLocks/>
            <a:stCxn id="3" idx="3"/>
            <a:endCxn id="15" idx="1"/>
          </p:cNvCxnSpPr>
          <p:nvPr/>
        </p:nvCxnSpPr>
        <p:spPr>
          <a:xfrm>
            <a:off x="5855840" y="2067375"/>
            <a:ext cx="850175" cy="14685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>
            <a:cxnSpLocks/>
            <a:stCxn id="8" idx="1"/>
          </p:cNvCxnSpPr>
          <p:nvPr/>
        </p:nvCxnSpPr>
        <p:spPr>
          <a:xfrm flipH="1">
            <a:off x="2995324" y="3409211"/>
            <a:ext cx="80349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>
            <a:cxnSpLocks/>
            <a:stCxn id="8" idx="2"/>
            <a:endCxn id="9" idx="0"/>
          </p:cNvCxnSpPr>
          <p:nvPr/>
        </p:nvCxnSpPr>
        <p:spPr>
          <a:xfrm>
            <a:off x="4827329" y="3710519"/>
            <a:ext cx="0" cy="47134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제목 2">
            <a:extLst>
              <a:ext uri="{FF2B5EF4-FFF2-40B4-BE49-F238E27FC236}">
                <a16:creationId xmlns:a16="http://schemas.microsoft.com/office/drawing/2014/main" id="{350CD4D7-8788-4794-9548-4A4117C806D6}"/>
              </a:ext>
            </a:extLst>
          </p:cNvPr>
          <p:cNvSpPr txBox="1">
            <a:spLocks/>
          </p:cNvSpPr>
          <p:nvPr/>
        </p:nvSpPr>
        <p:spPr>
          <a:xfrm>
            <a:off x="14611" y="58752"/>
            <a:ext cx="6586161" cy="462903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2400" b="1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7. </a:t>
            </a:r>
            <a:r>
              <a:rPr lang="ko-KR" altLang="en-US" sz="2400" b="1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비상 상황 발생시 보고 체계</a:t>
            </a:r>
            <a:endParaRPr kumimoji="0" lang="ko-KR" altLang="en-US" sz="2400" b="1" i="0" u="none" strike="noStrike" kern="1200" cap="none" spc="0" normalizeH="0" baseline="0" noProof="0" dirty="0">
              <a:ln w="12700">
                <a:noFill/>
                <a:prstDash val="solid"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Tahoma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8522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198448-561C-DB75-C6AA-49BBA1453E55}"/>
              </a:ext>
            </a:extLst>
          </p:cNvPr>
          <p:cNvSpPr txBox="1"/>
          <p:nvPr/>
        </p:nvSpPr>
        <p:spPr bwMode="auto">
          <a:xfrm>
            <a:off x="4953000" y="1846772"/>
            <a:ext cx="4337290" cy="3164456"/>
          </a:xfrm>
          <a:prstGeom prst="rect">
            <a:avLst/>
          </a:prstGeom>
        </p:spPr>
        <p:txBody>
          <a:bodyPr wrap="square" lIns="0" tIns="0" rIns="0" bIns="0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contourClr>
                <a:schemeClr val="bg1"/>
              </a:contourClr>
            </a:sp3d>
          </a:bodyPr>
          <a:lstStyle/>
          <a:p>
            <a:pPr defTabSz="844083">
              <a:lnSpc>
                <a:spcPct val="120000"/>
              </a:lnSpc>
              <a:spcBef>
                <a:spcPts val="369"/>
              </a:spcBef>
              <a:spcAft>
                <a:spcPts val="369"/>
              </a:spcAft>
              <a:buClr>
                <a:srgbClr val="0C4DA2"/>
              </a:buClr>
            </a:pPr>
            <a:r>
              <a:rPr lang="en-US" altLang="ko-KR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1. </a:t>
            </a:r>
            <a:r>
              <a:rPr lang="ko-KR" altLang="en-US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개 요</a:t>
            </a:r>
            <a:endParaRPr lang="en-US" altLang="ko-KR" sz="2000" b="1" dirty="0">
              <a:ln>
                <a:prstDash val="solid"/>
              </a:ln>
              <a:latin typeface="맑은 고딕"/>
              <a:ea typeface="맑은 고딕"/>
              <a:cs typeface="Arial" pitchFamily="34" charset="0"/>
            </a:endParaRPr>
          </a:p>
          <a:p>
            <a:pPr defTabSz="844083">
              <a:lnSpc>
                <a:spcPct val="120000"/>
              </a:lnSpc>
              <a:spcBef>
                <a:spcPts val="369"/>
              </a:spcBef>
              <a:spcAft>
                <a:spcPts val="369"/>
              </a:spcAft>
              <a:buClr>
                <a:srgbClr val="0C4DA2"/>
              </a:buClr>
            </a:pPr>
            <a:r>
              <a:rPr lang="en-US" altLang="ko-KR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2. </a:t>
            </a:r>
            <a:r>
              <a:rPr lang="ko-KR" altLang="en-US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비상모의 훈련 준비</a:t>
            </a:r>
            <a:endParaRPr lang="en-US" altLang="ko-KR" sz="2000" b="1" dirty="0">
              <a:ln>
                <a:prstDash val="solid"/>
              </a:ln>
              <a:latin typeface="맑은 고딕"/>
              <a:ea typeface="맑은 고딕"/>
              <a:cs typeface="Arial" pitchFamily="34" charset="0"/>
            </a:endParaRPr>
          </a:p>
          <a:p>
            <a:pPr defTabSz="844083">
              <a:lnSpc>
                <a:spcPct val="120000"/>
              </a:lnSpc>
              <a:spcBef>
                <a:spcPts val="369"/>
              </a:spcBef>
              <a:spcAft>
                <a:spcPts val="369"/>
              </a:spcAft>
              <a:buClr>
                <a:srgbClr val="0C4DA2"/>
              </a:buClr>
            </a:pPr>
            <a:r>
              <a:rPr lang="en-US" altLang="ko-KR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3. </a:t>
            </a:r>
            <a:r>
              <a:rPr lang="ko-KR" altLang="en-US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조직 구성 및 비상대응 </a:t>
            </a:r>
            <a:r>
              <a:rPr lang="en-US" altLang="ko-KR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Process</a:t>
            </a:r>
          </a:p>
          <a:p>
            <a:pPr defTabSz="844083">
              <a:lnSpc>
                <a:spcPct val="120000"/>
              </a:lnSpc>
              <a:spcBef>
                <a:spcPts val="369"/>
              </a:spcBef>
              <a:spcAft>
                <a:spcPts val="369"/>
              </a:spcAft>
              <a:buClr>
                <a:srgbClr val="0C4DA2"/>
              </a:buClr>
            </a:pPr>
            <a:r>
              <a:rPr lang="en-US" altLang="ko-KR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4. </a:t>
            </a:r>
            <a:r>
              <a:rPr lang="ko-KR" altLang="en-US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비상 상황 배치도</a:t>
            </a:r>
            <a:endParaRPr lang="en-US" altLang="ko-KR" sz="2000" b="1" dirty="0">
              <a:ln>
                <a:prstDash val="solid"/>
              </a:ln>
              <a:latin typeface="맑은 고딕"/>
              <a:ea typeface="맑은 고딕"/>
              <a:cs typeface="Arial" pitchFamily="34" charset="0"/>
            </a:endParaRPr>
          </a:p>
          <a:p>
            <a:pPr defTabSz="844083">
              <a:lnSpc>
                <a:spcPct val="120000"/>
              </a:lnSpc>
              <a:spcBef>
                <a:spcPts val="369"/>
              </a:spcBef>
              <a:spcAft>
                <a:spcPts val="369"/>
              </a:spcAft>
              <a:buClr>
                <a:srgbClr val="0C4DA2"/>
              </a:buClr>
            </a:pPr>
            <a:r>
              <a:rPr lang="en-US" altLang="ko-KR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5. </a:t>
            </a:r>
            <a:r>
              <a:rPr lang="ko-KR" altLang="en-US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모의 대피 훈련 흐름도 </a:t>
            </a:r>
            <a:endParaRPr lang="en-US" altLang="ko-KR" sz="2000" b="1" dirty="0">
              <a:ln>
                <a:prstDash val="solid"/>
              </a:ln>
              <a:latin typeface="맑은 고딕"/>
              <a:ea typeface="맑은 고딕"/>
              <a:cs typeface="Arial" pitchFamily="34" charset="0"/>
            </a:endParaRPr>
          </a:p>
          <a:p>
            <a:pPr defTabSz="844083">
              <a:lnSpc>
                <a:spcPct val="120000"/>
              </a:lnSpc>
              <a:spcBef>
                <a:spcPts val="369"/>
              </a:spcBef>
              <a:spcAft>
                <a:spcPts val="369"/>
              </a:spcAft>
              <a:buClr>
                <a:srgbClr val="0C4DA2"/>
              </a:buClr>
            </a:pPr>
            <a:r>
              <a:rPr lang="en-US" altLang="ko-KR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6. </a:t>
            </a:r>
            <a:r>
              <a:rPr lang="ko-KR" altLang="en-US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모의 대피 훈련 시나리오</a:t>
            </a:r>
            <a:endParaRPr lang="en-US" altLang="ko-KR" sz="2000" b="1" dirty="0">
              <a:ln>
                <a:prstDash val="solid"/>
              </a:ln>
              <a:latin typeface="맑은 고딕"/>
              <a:ea typeface="맑은 고딕"/>
              <a:cs typeface="Arial" pitchFamily="34" charset="0"/>
            </a:endParaRPr>
          </a:p>
          <a:p>
            <a:pPr defTabSz="844083">
              <a:lnSpc>
                <a:spcPct val="120000"/>
              </a:lnSpc>
              <a:spcBef>
                <a:spcPts val="369"/>
              </a:spcBef>
              <a:spcAft>
                <a:spcPts val="369"/>
              </a:spcAft>
              <a:buClr>
                <a:srgbClr val="0C4DA2"/>
              </a:buClr>
            </a:pPr>
            <a:r>
              <a:rPr lang="en-US" altLang="ko-KR" sz="20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7</a:t>
            </a:r>
            <a:r>
              <a:rPr lang="en-US" altLang="ko-KR" sz="2000" b="1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. </a:t>
            </a:r>
            <a:r>
              <a:rPr lang="ko-KR" altLang="en-US" sz="2000" b="1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비상 상황 발생시 보고 체계</a:t>
            </a:r>
            <a:endParaRPr lang="en-US" altLang="ko-KR" sz="2000" b="1" dirty="0">
              <a:ln>
                <a:prstDash val="solid"/>
              </a:ln>
              <a:latin typeface="맑은 고딕"/>
              <a:ea typeface="맑은 고딕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20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7121" y="58907"/>
            <a:ext cx="4604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</a:rPr>
              <a:t>         1.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</a:rPr>
              <a:t>개 요 </a:t>
            </a:r>
          </a:p>
        </p:txBody>
      </p:sp>
      <p:grpSp>
        <p:nvGrpSpPr>
          <p:cNvPr id="13" name="그룹 34"/>
          <p:cNvGrpSpPr>
            <a:grpSpLocks/>
          </p:cNvGrpSpPr>
          <p:nvPr/>
        </p:nvGrpSpPr>
        <p:grpSpPr bwMode="auto">
          <a:xfrm>
            <a:off x="478198" y="832391"/>
            <a:ext cx="4537115" cy="291630"/>
            <a:chOff x="265859" y="1730185"/>
            <a:chExt cx="2121472" cy="262726"/>
          </a:xfrm>
        </p:grpSpPr>
        <p:grpSp>
          <p:nvGrpSpPr>
            <p:cNvPr id="15" name="그룹 168"/>
            <p:cNvGrpSpPr>
              <a:grpSpLocks/>
            </p:cNvGrpSpPr>
            <p:nvPr/>
          </p:nvGrpSpPr>
          <p:grpSpPr bwMode="auto">
            <a:xfrm>
              <a:off x="265859" y="1730185"/>
              <a:ext cx="2121472" cy="262726"/>
              <a:chOff x="265859" y="1844907"/>
              <a:chExt cx="2121472" cy="640096"/>
            </a:xfrm>
          </p:grpSpPr>
          <p:sp>
            <p:nvSpPr>
              <p:cNvPr id="17" name="직사각형 16"/>
              <p:cNvSpPr/>
              <p:nvPr/>
            </p:nvSpPr>
            <p:spPr>
              <a:xfrm flipH="1">
                <a:off x="346567" y="1844907"/>
                <a:ext cx="2040764" cy="635929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  <a:alpha val="70000"/>
                    </a:schemeClr>
                  </a:gs>
                </a:gsLst>
                <a:lin ang="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latinLnBrk="0">
                  <a:defRPr/>
                </a:pPr>
                <a:endParaRPr lang="ko-KR" altLang="en-US" kern="0" dirty="0">
                  <a:solidFill>
                    <a:sysClr val="window" lastClr="FFFFFF"/>
                  </a:solidFill>
                  <a:latin typeface="+mj-lt"/>
                  <a:ea typeface="HY견고딕" panose="02030600000101010101" pitchFamily="18" charset="-127"/>
                </a:endParaRPr>
              </a:p>
            </p:txBody>
          </p:sp>
          <p:sp>
            <p:nvSpPr>
              <p:cNvPr id="18" name="Rectangle 34"/>
              <p:cNvSpPr>
                <a:spLocks noChangeArrowheads="1"/>
              </p:cNvSpPr>
              <p:nvPr/>
            </p:nvSpPr>
            <p:spPr bwMode="auto">
              <a:xfrm flipH="1">
                <a:off x="265859" y="1849075"/>
                <a:ext cx="42098" cy="635928"/>
              </a:xfrm>
              <a:prstGeom prst="rect">
                <a:avLst/>
              </a:prstGeom>
              <a:gradFill rotWithShape="1">
                <a:gsLst>
                  <a:gs pos="0">
                    <a:srgbClr val="2FA7E3"/>
                  </a:gs>
                  <a:gs pos="100000">
                    <a:srgbClr val="2459A8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latinLnBrk="0">
                  <a:defRPr/>
                </a:pPr>
                <a:endParaRPr lang="ko-KR" altLang="en-US" kern="0" dirty="0">
                  <a:solidFill>
                    <a:prstClr val="black"/>
                  </a:solidFill>
                  <a:latin typeface="+mj-lt"/>
                  <a:ea typeface="HY견고딕" panose="02030600000101010101" pitchFamily="18" charset="-127"/>
                </a:endParaRPr>
              </a:p>
            </p:txBody>
          </p:sp>
        </p:grp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380936" y="1731083"/>
              <a:ext cx="1850788" cy="249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indent="-292219"/>
              <a:r>
                <a:rPr lang="ko-KR" altLang="en-US" dirty="0">
                  <a:solidFill>
                    <a:srgbClr val="000000"/>
                  </a:solidFill>
                  <a:latin typeface="+mj-lt"/>
                  <a:ea typeface="HY견고딕" panose="02030600000101010101" pitchFamily="18" charset="-127"/>
                </a:rPr>
                <a:t>목    적</a:t>
              </a:r>
            </a:p>
          </p:txBody>
        </p:sp>
      </p:grp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339278"/>
              </p:ext>
            </p:extLst>
          </p:nvPr>
        </p:nvGraphicFramePr>
        <p:xfrm>
          <a:off x="523214" y="1171363"/>
          <a:ext cx="9163711" cy="1330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3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9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도장작업 중 주변 화기작업으로 인해 화재 사고에 대한 대처와 그에 따른 응급구조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응급처치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비상사태 등에 대한 대응 능력을 향상시키고 구성원의 비상사태 발생시 신속하고 체계적인 초기 대응 및 비상대피 절차를 숙지함으로써 인명 피해 및 물적 피해를 최소화하는데 목적이 있음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또한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비상 상황 발생 시 작업자들의 상황 인지→보고→대피→통제 에 이르는 전 과정을 점검하고자 함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0" name="그룹 34"/>
          <p:cNvGrpSpPr>
            <a:grpSpLocks/>
          </p:cNvGrpSpPr>
          <p:nvPr/>
        </p:nvGrpSpPr>
        <p:grpSpPr bwMode="auto">
          <a:xfrm>
            <a:off x="478198" y="2605850"/>
            <a:ext cx="4537115" cy="318326"/>
            <a:chOff x="265859" y="1730185"/>
            <a:chExt cx="2121472" cy="262726"/>
          </a:xfrm>
        </p:grpSpPr>
        <p:grpSp>
          <p:nvGrpSpPr>
            <p:cNvPr id="21" name="그룹 168"/>
            <p:cNvGrpSpPr>
              <a:grpSpLocks/>
            </p:cNvGrpSpPr>
            <p:nvPr/>
          </p:nvGrpSpPr>
          <p:grpSpPr bwMode="auto">
            <a:xfrm>
              <a:off x="265859" y="1730185"/>
              <a:ext cx="2121472" cy="262726"/>
              <a:chOff x="265859" y="1844907"/>
              <a:chExt cx="2121472" cy="640096"/>
            </a:xfrm>
          </p:grpSpPr>
          <p:sp>
            <p:nvSpPr>
              <p:cNvPr id="23" name="직사각형 22"/>
              <p:cNvSpPr/>
              <p:nvPr/>
            </p:nvSpPr>
            <p:spPr>
              <a:xfrm flipH="1">
                <a:off x="346567" y="1844907"/>
                <a:ext cx="2040764" cy="635929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  <a:alpha val="70000"/>
                    </a:schemeClr>
                  </a:gs>
                </a:gsLst>
                <a:lin ang="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latinLnBrk="0">
                  <a:defRPr/>
                </a:pPr>
                <a:endParaRPr lang="ko-KR" altLang="en-US" sz="1200" kern="0" dirty="0">
                  <a:solidFill>
                    <a:sysClr val="window" lastClr="FFFFFF"/>
                  </a:solidFill>
                  <a:latin typeface="+mj-lt"/>
                  <a:ea typeface="HY견고딕" panose="02030600000101010101" pitchFamily="18" charset="-127"/>
                </a:endParaRPr>
              </a:p>
            </p:txBody>
          </p:sp>
          <p:sp>
            <p:nvSpPr>
              <p:cNvPr id="24" name="Rectangle 34"/>
              <p:cNvSpPr>
                <a:spLocks noChangeArrowheads="1"/>
              </p:cNvSpPr>
              <p:nvPr/>
            </p:nvSpPr>
            <p:spPr bwMode="auto">
              <a:xfrm flipH="1">
                <a:off x="265859" y="1849075"/>
                <a:ext cx="42098" cy="635928"/>
              </a:xfrm>
              <a:prstGeom prst="rect">
                <a:avLst/>
              </a:prstGeom>
              <a:gradFill rotWithShape="1">
                <a:gsLst>
                  <a:gs pos="0">
                    <a:srgbClr val="2FA7E3"/>
                  </a:gs>
                  <a:gs pos="100000">
                    <a:srgbClr val="2459A8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latinLnBrk="0">
                  <a:defRPr/>
                </a:pPr>
                <a:endParaRPr lang="ko-KR" altLang="en-US" sz="1200" kern="0" dirty="0">
                  <a:solidFill>
                    <a:prstClr val="black"/>
                  </a:solidFill>
                  <a:latin typeface="+mj-lt"/>
                  <a:ea typeface="HY견고딕" panose="02030600000101010101" pitchFamily="18" charset="-127"/>
                </a:endParaRPr>
              </a:p>
            </p:txBody>
          </p:sp>
        </p:grp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380936" y="1731083"/>
              <a:ext cx="1850788" cy="2286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indent="-292219"/>
              <a:r>
                <a:rPr lang="ko-KR" altLang="en-US" dirty="0">
                  <a:solidFill>
                    <a:srgbClr val="000000"/>
                  </a:solidFill>
                  <a:latin typeface="+mj-lt"/>
                  <a:ea typeface="HY견고딕" panose="02030600000101010101" pitchFamily="18" charset="-127"/>
                </a:rPr>
                <a:t>방    법</a:t>
              </a:r>
            </a:p>
          </p:txBody>
        </p:sp>
      </p:grpSp>
      <p:graphicFrame>
        <p:nvGraphicFramePr>
          <p:cNvPr id="25" name="표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809169"/>
              </p:ext>
            </p:extLst>
          </p:nvPr>
        </p:nvGraphicFramePr>
        <p:xfrm>
          <a:off x="558191" y="3003866"/>
          <a:ext cx="7951495" cy="1375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1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5719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</a:rPr>
                        <a:t>일 시 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년 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05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월 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일 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금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) 13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시 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30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분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</a:rPr>
                        <a:t>내 용 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</a:rPr>
                        <a:t>: EDS 1F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</a:rPr>
                        <a:t>도장작업 중 주변 화기작업 불티로 인한 화재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</a:rPr>
                        <a:t>장 소 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</a:rPr>
                        <a:t>: EDS 1F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</a:rPr>
                        <a:t>외곽 로비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</a:rPr>
                        <a:t>대 상 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정준건업 관리자 및 기술인 전 인원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6" name="그룹 34"/>
          <p:cNvGrpSpPr>
            <a:grpSpLocks/>
          </p:cNvGrpSpPr>
          <p:nvPr/>
        </p:nvGrpSpPr>
        <p:grpSpPr bwMode="auto">
          <a:xfrm>
            <a:off x="478198" y="4726574"/>
            <a:ext cx="4537115" cy="318326"/>
            <a:chOff x="265859" y="1730185"/>
            <a:chExt cx="2121472" cy="262726"/>
          </a:xfrm>
        </p:grpSpPr>
        <p:grpSp>
          <p:nvGrpSpPr>
            <p:cNvPr id="27" name="그룹 168"/>
            <p:cNvGrpSpPr>
              <a:grpSpLocks/>
            </p:cNvGrpSpPr>
            <p:nvPr/>
          </p:nvGrpSpPr>
          <p:grpSpPr bwMode="auto">
            <a:xfrm>
              <a:off x="265859" y="1730185"/>
              <a:ext cx="2121472" cy="262726"/>
              <a:chOff x="265859" y="1844907"/>
              <a:chExt cx="2121472" cy="640096"/>
            </a:xfrm>
          </p:grpSpPr>
          <p:sp>
            <p:nvSpPr>
              <p:cNvPr id="29" name="직사각형 28"/>
              <p:cNvSpPr/>
              <p:nvPr/>
            </p:nvSpPr>
            <p:spPr>
              <a:xfrm flipH="1">
                <a:off x="346567" y="1844907"/>
                <a:ext cx="2040764" cy="635929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  <a:alpha val="70000"/>
                    </a:schemeClr>
                  </a:gs>
                </a:gsLst>
                <a:lin ang="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latinLnBrk="0">
                  <a:defRPr/>
                </a:pPr>
                <a:endParaRPr lang="ko-KR" altLang="en-US" sz="1200" kern="0" dirty="0">
                  <a:solidFill>
                    <a:sysClr val="window" lastClr="FFFFFF"/>
                  </a:solidFill>
                  <a:latin typeface="+mj-lt"/>
                  <a:ea typeface="HY견고딕" panose="02030600000101010101" pitchFamily="18" charset="-127"/>
                </a:endParaRPr>
              </a:p>
            </p:txBody>
          </p:sp>
          <p:sp>
            <p:nvSpPr>
              <p:cNvPr id="30" name="Rectangle 34"/>
              <p:cNvSpPr>
                <a:spLocks noChangeArrowheads="1"/>
              </p:cNvSpPr>
              <p:nvPr/>
            </p:nvSpPr>
            <p:spPr bwMode="auto">
              <a:xfrm flipH="1">
                <a:off x="265859" y="1849075"/>
                <a:ext cx="42098" cy="635928"/>
              </a:xfrm>
              <a:prstGeom prst="rect">
                <a:avLst/>
              </a:prstGeom>
              <a:gradFill rotWithShape="1">
                <a:gsLst>
                  <a:gs pos="0">
                    <a:srgbClr val="2FA7E3"/>
                  </a:gs>
                  <a:gs pos="100000">
                    <a:srgbClr val="2459A8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latinLnBrk="0">
                  <a:defRPr/>
                </a:pPr>
                <a:endParaRPr lang="ko-KR" altLang="en-US" sz="1200" kern="0" dirty="0">
                  <a:solidFill>
                    <a:prstClr val="black"/>
                  </a:solidFill>
                  <a:latin typeface="+mj-lt"/>
                  <a:ea typeface="HY견고딕" panose="02030600000101010101" pitchFamily="18" charset="-127"/>
                </a:endParaRPr>
              </a:p>
            </p:txBody>
          </p:sp>
        </p:grp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380936" y="1731084"/>
              <a:ext cx="1850788" cy="2286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indent="-292219"/>
              <a:r>
                <a:rPr lang="ko-KR" altLang="en-US" dirty="0">
                  <a:solidFill>
                    <a:srgbClr val="000000"/>
                  </a:solidFill>
                  <a:latin typeface="+mj-lt"/>
                  <a:ea typeface="HY견고딕" panose="02030600000101010101" pitchFamily="18" charset="-127"/>
                </a:rPr>
                <a:t>상 황 설 명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53D73A3-7C51-6F04-536C-52E1DF20164C}"/>
              </a:ext>
            </a:extLst>
          </p:cNvPr>
          <p:cNvSpPr txBox="1"/>
          <p:nvPr/>
        </p:nvSpPr>
        <p:spPr>
          <a:xfrm>
            <a:off x="578066" y="5123761"/>
            <a:ext cx="8208912" cy="373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sz="1400" dirty="0">
                <a:latin typeface="+mj-lt"/>
              </a:rPr>
              <a:t>EDS</a:t>
            </a:r>
            <a:r>
              <a:rPr lang="ko-KR" altLang="en-US" sz="1400" dirty="0">
                <a:latin typeface="+mj-lt"/>
              </a:rPr>
              <a:t> </a:t>
            </a:r>
            <a:r>
              <a:rPr lang="en-US" altLang="ko-KR" sz="1400" dirty="0">
                <a:latin typeface="+mj-lt"/>
              </a:rPr>
              <a:t>1F</a:t>
            </a:r>
            <a:r>
              <a:rPr lang="ko-KR" altLang="en-US" sz="1400" dirty="0">
                <a:latin typeface="+mj-lt"/>
              </a:rPr>
              <a:t> 외곽 </a:t>
            </a:r>
            <a:r>
              <a:rPr lang="ko-KR" altLang="en-US" sz="1400" dirty="0" err="1">
                <a:latin typeface="+mj-lt"/>
              </a:rPr>
              <a:t>글라인더</a:t>
            </a:r>
            <a:r>
              <a:rPr lang="ko-KR" altLang="en-US" sz="1400" dirty="0">
                <a:latin typeface="+mj-lt"/>
              </a:rPr>
              <a:t> 작업중 불꽃으로 인한 화재</a:t>
            </a:r>
            <a:endParaRPr lang="en-US" altLang="ko-KR" sz="1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ACAF627-7062-4B6E-85EC-87FE6F456F53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</p:spTree>
    <p:extLst>
      <p:ext uri="{BB962C8B-B14F-4D97-AF65-F5344CB8AC3E}">
        <p14:creationId xmlns:p14="http://schemas.microsoft.com/office/powerpoint/2010/main" val="4215321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542540"/>
              </p:ext>
            </p:extLst>
          </p:nvPr>
        </p:nvGraphicFramePr>
        <p:xfrm>
          <a:off x="438689" y="1276350"/>
          <a:ext cx="9028622" cy="4098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4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1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307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품목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수량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용도</a:t>
                      </a:r>
                      <a:endParaRPr lang="en-US" altLang="ko-K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0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형광조끼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2EA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인원 통제 및 대피 </a:t>
                      </a:r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</a:rPr>
                        <a:t>유도원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식별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1134547"/>
                  </a:ext>
                </a:extLst>
              </a:tr>
              <a:tr h="68307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/>
                        <a:t>경광봉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2EA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/>
                        <a:t>인원 통제 및 대피 유도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07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</a:rPr>
                        <a:t>보드판</a:t>
                      </a:r>
                      <a:endParaRPr lang="en-US" altLang="ko-K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1EA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진행상황 기재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30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</a:rPr>
                        <a:t>비상집결지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</a:rPr>
                        <a:t>눈관리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1EA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집결지 </a:t>
                      </a:r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</a:rPr>
                        <a:t>눈관리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307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카메라</a:t>
                      </a:r>
                      <a:endParaRPr lang="en-US" altLang="ko-K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1EA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현장 촬영용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제목 2">
            <a:extLst>
              <a:ext uri="{FF2B5EF4-FFF2-40B4-BE49-F238E27FC236}">
                <a16:creationId xmlns:a16="http://schemas.microsoft.com/office/drawing/2014/main" id="{87BEF3CA-2707-9F96-8A51-A256A4267FC4}"/>
              </a:ext>
            </a:extLst>
          </p:cNvPr>
          <p:cNvSpPr txBox="1">
            <a:spLocks/>
          </p:cNvSpPr>
          <p:nvPr/>
        </p:nvSpPr>
        <p:spPr>
          <a:xfrm>
            <a:off x="9041" y="52630"/>
            <a:ext cx="6586161" cy="462903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kumimoji="0" lang="en-US" altLang="ko-KR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j-cs"/>
              </a:rPr>
              <a:t>. </a:t>
            </a:r>
            <a:r>
              <a:rPr lang="ko-KR" altLang="en-US" sz="2400" b="1" dirty="0">
                <a:ln>
                  <a:prstDash val="solid"/>
                </a:ln>
                <a:latin typeface="맑은 고딕"/>
                <a:ea typeface="맑은 고딕"/>
                <a:cs typeface="Arial" pitchFamily="34" charset="0"/>
              </a:rPr>
              <a:t>비상 모의 훈련 준비</a:t>
            </a:r>
            <a:endParaRPr kumimoji="0" lang="ko-KR" alt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E7E678AD-0F6D-A3CC-EAC8-AA699EF78881}"/>
              </a:ext>
            </a:extLst>
          </p:cNvPr>
          <p:cNvSpPr txBox="1">
            <a:spLocks/>
          </p:cNvSpPr>
          <p:nvPr/>
        </p:nvSpPr>
        <p:spPr>
          <a:xfrm>
            <a:off x="120308" y="641422"/>
            <a:ext cx="9705528" cy="316631"/>
          </a:xfrm>
          <a:prstGeom prst="rect">
            <a:avLst/>
          </a:prstGeom>
        </p:spPr>
        <p:txBody>
          <a:bodyPr/>
          <a:lstStyle>
            <a:lvl1pPr marL="285750" indent="-285750" algn="l" defTabSz="914400" rtl="0" eaLnBrk="1" latinLnBrk="1" hangingPunct="1">
              <a:spcBef>
                <a:spcPct val="20000"/>
              </a:spcBef>
              <a:buFont typeface="Wingdings" panose="05000000000000000000" pitchFamily="2" charset="2"/>
              <a:buChar char="v"/>
              <a:defRPr lang="ko-KR" altLang="en-US" sz="1800" b="1" kern="1200" dirty="0" smtClean="0">
                <a:ln w="12700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+mn-ea"/>
                <a:ea typeface="+mn-ea"/>
                <a:cs typeface="Tahoma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ko-KR" altLang="en-US" sz="1600" b="1" kern="1200" dirty="0" smtClean="0">
                <a:ln w="12700">
                  <a:noFill/>
                  <a:prstDash val="solid"/>
                </a:ln>
                <a:solidFill>
                  <a:srgbClr val="142F50"/>
                </a:solidFill>
                <a:latin typeface="+mn-ea"/>
                <a:ea typeface="+mn-ea"/>
                <a:cs typeface="Tahoma" pitchFamily="34" charset="0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ko-KR" altLang="en-US" sz="1600" b="1" kern="1200" dirty="0" smtClean="0">
                <a:ln w="12700">
                  <a:noFill/>
                  <a:prstDash val="solid"/>
                </a:ln>
                <a:solidFill>
                  <a:srgbClr val="142F50"/>
                </a:solidFill>
                <a:latin typeface="+mn-ea"/>
                <a:ea typeface="+mn-ea"/>
                <a:cs typeface="Tahoma" pitchFamily="34" charset="0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ko-KR" altLang="en-US" sz="1600" b="1" kern="1200" dirty="0" smtClean="0">
                <a:ln w="12700">
                  <a:noFill/>
                  <a:prstDash val="solid"/>
                </a:ln>
                <a:solidFill>
                  <a:srgbClr val="142F50"/>
                </a:solidFill>
                <a:latin typeface="+mn-ea"/>
                <a:ea typeface="+mn-ea"/>
                <a:cs typeface="Tahoma" pitchFamily="34" charset="0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»"/>
              <a:defRPr lang="ko-KR" altLang="en-US" sz="1600" b="1" kern="1200" dirty="0" smtClean="0">
                <a:ln w="12700">
                  <a:noFill/>
                  <a:prstDash val="solid"/>
                </a:ln>
                <a:solidFill>
                  <a:srgbClr val="142F50"/>
                </a:solidFill>
                <a:latin typeface="+mn-ea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ko-KR" altLang="en-US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Tahoma" pitchFamily="34" charset="0"/>
              </a:rPr>
              <a:t>비상 </a:t>
            </a:r>
            <a:r>
              <a:rPr kumimoji="0" lang="ko-KR" altLang="en-US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Tahoma" pitchFamily="34" charset="0"/>
              </a:rPr>
              <a:t>모의 훈련 준비물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63776F-5129-40CC-B3BE-0405D31523B7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</p:spTree>
    <p:extLst>
      <p:ext uri="{BB962C8B-B14F-4D97-AF65-F5344CB8AC3E}">
        <p14:creationId xmlns:p14="http://schemas.microsoft.com/office/powerpoint/2010/main" val="169391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93F5A-4B4C-1CAF-D47C-EF567E195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2AEE606-5A25-ED28-4DB7-A9362E829E72}"/>
              </a:ext>
            </a:extLst>
          </p:cNvPr>
          <p:cNvSpPr txBox="1"/>
          <p:nvPr/>
        </p:nvSpPr>
        <p:spPr>
          <a:xfrm>
            <a:off x="19219" y="70168"/>
            <a:ext cx="668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3.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조직구성 및 비상대응 </a:t>
            </a:r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Process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E44C6EA-88AB-F1EA-9B59-CD8734291AF8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  <p:grpSp>
        <p:nvGrpSpPr>
          <p:cNvPr id="2" name="그룹 34">
            <a:extLst>
              <a:ext uri="{FF2B5EF4-FFF2-40B4-BE49-F238E27FC236}">
                <a16:creationId xmlns:a16="http://schemas.microsoft.com/office/drawing/2014/main" id="{7B35A09C-EF8B-E738-A39B-19D06BC231CF}"/>
              </a:ext>
            </a:extLst>
          </p:cNvPr>
          <p:cNvGrpSpPr>
            <a:grpSpLocks/>
          </p:cNvGrpSpPr>
          <p:nvPr/>
        </p:nvGrpSpPr>
        <p:grpSpPr bwMode="auto">
          <a:xfrm>
            <a:off x="540597" y="679531"/>
            <a:ext cx="3890921" cy="257296"/>
            <a:chOff x="265859" y="1730185"/>
            <a:chExt cx="2121472" cy="262726"/>
          </a:xfrm>
        </p:grpSpPr>
        <p:grpSp>
          <p:nvGrpSpPr>
            <p:cNvPr id="3" name="그룹 168">
              <a:extLst>
                <a:ext uri="{FF2B5EF4-FFF2-40B4-BE49-F238E27FC236}">
                  <a16:creationId xmlns:a16="http://schemas.microsoft.com/office/drawing/2014/main" id="{8395AA76-1EB1-B9F1-10E6-F6DAD62ABD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859" y="1730185"/>
              <a:ext cx="2121472" cy="262726"/>
              <a:chOff x="265859" y="1844907"/>
              <a:chExt cx="2121472" cy="640096"/>
            </a:xfrm>
          </p:grpSpPr>
          <p:sp>
            <p:nvSpPr>
              <p:cNvPr id="5" name="직사각형 4">
                <a:extLst>
                  <a:ext uri="{FF2B5EF4-FFF2-40B4-BE49-F238E27FC236}">
                    <a16:creationId xmlns:a16="http://schemas.microsoft.com/office/drawing/2014/main" id="{379161F3-8B1B-2564-C193-2D40E124640F}"/>
                  </a:ext>
                </a:extLst>
              </p:cNvPr>
              <p:cNvSpPr/>
              <p:nvPr/>
            </p:nvSpPr>
            <p:spPr>
              <a:xfrm flipH="1">
                <a:off x="346567" y="1844907"/>
                <a:ext cx="2040764" cy="635929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  <a:alpha val="70000"/>
                    </a:schemeClr>
                  </a:gs>
                </a:gsLst>
                <a:lin ang="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latinLnBrk="0">
                  <a:defRPr/>
                </a:pPr>
                <a:endParaRPr lang="ko-KR" altLang="en-US" sz="1200" b="1" kern="0" dirty="0">
                  <a:solidFill>
                    <a:sysClr val="window" lastClr="FFFFFF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endParaRPr>
              </a:p>
            </p:txBody>
          </p:sp>
          <p:sp>
            <p:nvSpPr>
              <p:cNvPr id="6" name="Rectangle 34">
                <a:extLst>
                  <a:ext uri="{FF2B5EF4-FFF2-40B4-BE49-F238E27FC236}">
                    <a16:creationId xmlns:a16="http://schemas.microsoft.com/office/drawing/2014/main" id="{7A8957E6-760B-AB91-A017-FAAAA0F3A6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65859" y="1849075"/>
                <a:ext cx="42098" cy="635928"/>
              </a:xfrm>
              <a:prstGeom prst="rect">
                <a:avLst/>
              </a:prstGeom>
              <a:gradFill rotWithShape="1">
                <a:gsLst>
                  <a:gs pos="0">
                    <a:srgbClr val="2FA7E3"/>
                  </a:gs>
                  <a:gs pos="100000">
                    <a:srgbClr val="2459A8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latinLnBrk="0">
                  <a:defRPr/>
                </a:pPr>
                <a:endParaRPr lang="ko-KR" altLang="en-US" sz="1200" b="1" kern="0" dirty="0">
                  <a:solidFill>
                    <a:prstClr val="black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B253D4A-3B5F-2B9D-AEC8-018F63410A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36" y="1747906"/>
              <a:ext cx="1850788" cy="219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indent="-292219"/>
              <a:r>
                <a:rPr lang="ko-KR" altLang="en-US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조직 구성</a:t>
              </a:r>
              <a:r>
                <a:rPr lang="en-US" altLang="ko-KR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[</a:t>
              </a:r>
              <a:r>
                <a:rPr lang="ko-KR" altLang="en-US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정준</a:t>
              </a:r>
              <a:r>
                <a:rPr lang="en-US" altLang="ko-KR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]</a:t>
              </a:r>
              <a:endParaRPr lang="ko-KR" altLang="en-US" sz="140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</p:txBody>
        </p:sp>
      </p:grp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D126382A-AF8C-AB81-2131-55707BEB97FA}"/>
              </a:ext>
            </a:extLst>
          </p:cNvPr>
          <p:cNvCxnSpPr>
            <a:cxnSpLocks/>
          </p:cNvCxnSpPr>
          <p:nvPr/>
        </p:nvCxnSpPr>
        <p:spPr>
          <a:xfrm flipV="1">
            <a:off x="2069407" y="2550673"/>
            <a:ext cx="2502137" cy="7474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671D476-E20B-ED62-513C-934941404A57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4571544" y="2550673"/>
            <a:ext cx="3624" cy="2686611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DF8B723A-2403-F2A3-DB7F-AF250D317E6A}"/>
              </a:ext>
            </a:extLst>
          </p:cNvPr>
          <p:cNvCxnSpPr>
            <a:cxnSpLocks/>
            <a:endCxn id="22" idx="2"/>
          </p:cNvCxnSpPr>
          <p:nvPr/>
        </p:nvCxnSpPr>
        <p:spPr>
          <a:xfrm>
            <a:off x="3318934" y="1464400"/>
            <a:ext cx="3353" cy="4643491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5" name="표 14">
            <a:extLst>
              <a:ext uri="{FF2B5EF4-FFF2-40B4-BE49-F238E27FC236}">
                <a16:creationId xmlns:a16="http://schemas.microsoft.com/office/drawing/2014/main" id="{F12EC518-87BB-F99F-BCE5-150F89F82F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014150"/>
              </p:ext>
            </p:extLst>
          </p:nvPr>
        </p:nvGraphicFramePr>
        <p:xfrm>
          <a:off x="2562246" y="1163799"/>
          <a:ext cx="1516666" cy="60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6666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비상 대응 위원장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현장소장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김성훈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010-2989-7878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</a:tbl>
          </a:graphicData>
        </a:graphic>
      </p:graphicFrame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3B1A88A5-A1CD-A652-DF05-2D4067C615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940480"/>
              </p:ext>
            </p:extLst>
          </p:nvPr>
        </p:nvGraphicFramePr>
        <p:xfrm>
          <a:off x="2562246" y="1883972"/>
          <a:ext cx="1516666" cy="60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6666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현장 총괄 대응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공사대리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전찬우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010-2012-2630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</a:tbl>
          </a:graphicData>
        </a:graphic>
      </p:graphicFrame>
      <p:graphicFrame>
        <p:nvGraphicFramePr>
          <p:cNvPr id="17" name="표 16">
            <a:extLst>
              <a:ext uri="{FF2B5EF4-FFF2-40B4-BE49-F238E27FC236}">
                <a16:creationId xmlns:a16="http://schemas.microsoft.com/office/drawing/2014/main" id="{A125381A-B850-4C01-23A6-07039482F8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284311"/>
              </p:ext>
            </p:extLst>
          </p:nvPr>
        </p:nvGraphicFramePr>
        <p:xfrm>
          <a:off x="3976077" y="2626003"/>
          <a:ext cx="1190966" cy="1056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966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1998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상황팀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1998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조직</a:t>
                      </a:r>
                      <a:r>
                        <a:rPr lang="ko-KR" altLang="en-US" sz="10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임무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  <a:tr h="608002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상황실 운영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대내외 기관 대응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비상연락망 가동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766656"/>
                  </a:ext>
                </a:extLst>
              </a:tr>
            </a:tbl>
          </a:graphicData>
        </a:graphic>
      </p:graphicFrame>
      <p:graphicFrame>
        <p:nvGraphicFramePr>
          <p:cNvPr id="18" name="표 17">
            <a:extLst>
              <a:ext uri="{FF2B5EF4-FFF2-40B4-BE49-F238E27FC236}">
                <a16:creationId xmlns:a16="http://schemas.microsoft.com/office/drawing/2014/main" id="{53E64A08-F929-6BBA-4BDA-FE964BF1E3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501934"/>
              </p:ext>
            </p:extLst>
          </p:nvPr>
        </p:nvGraphicFramePr>
        <p:xfrm>
          <a:off x="3976077" y="4189945"/>
          <a:ext cx="1190966" cy="972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966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22605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상황 팀장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7459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설계팀 이승현 차장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010-2826-4613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</a:tbl>
          </a:graphicData>
        </a:graphic>
      </p:graphicFrame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00673E89-63FD-E8B7-BB92-067F6B4DDD1C}"/>
              </a:ext>
            </a:extLst>
          </p:cNvPr>
          <p:cNvCxnSpPr>
            <a:cxnSpLocks/>
          </p:cNvCxnSpPr>
          <p:nvPr/>
        </p:nvCxnSpPr>
        <p:spPr>
          <a:xfrm>
            <a:off x="2069406" y="2558147"/>
            <a:ext cx="0" cy="3426190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1" name="표 20">
            <a:extLst>
              <a:ext uri="{FF2B5EF4-FFF2-40B4-BE49-F238E27FC236}">
                <a16:creationId xmlns:a16="http://schemas.microsoft.com/office/drawing/2014/main" id="{B7613A62-17FB-E00F-A135-F189F8902B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629738"/>
              </p:ext>
            </p:extLst>
          </p:nvPr>
        </p:nvGraphicFramePr>
        <p:xfrm>
          <a:off x="1454887" y="5239150"/>
          <a:ext cx="1215663" cy="868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663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2217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구성원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64434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손훈석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반장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010-8702-2822</a:t>
                      </a:r>
                    </a:p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서경림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안담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010-4204-3698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</a:tbl>
          </a:graphicData>
        </a:graphic>
      </p:graphicFrame>
      <p:graphicFrame>
        <p:nvGraphicFramePr>
          <p:cNvPr id="22" name="표 21">
            <a:extLst>
              <a:ext uri="{FF2B5EF4-FFF2-40B4-BE49-F238E27FC236}">
                <a16:creationId xmlns:a16="http://schemas.microsoft.com/office/drawing/2014/main" id="{7CFE1B12-B2A0-65AA-2D11-06FE597B7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708040"/>
              </p:ext>
            </p:extLst>
          </p:nvPr>
        </p:nvGraphicFramePr>
        <p:xfrm>
          <a:off x="2726804" y="5235032"/>
          <a:ext cx="1190967" cy="872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967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구성원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6484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임호택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반장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010-5447-0835</a:t>
                      </a: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이지선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안담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010-7524-5713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</a:tbl>
          </a:graphicData>
        </a:graphic>
      </p:graphicFrame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725495E0-630F-CA1E-3716-57B5F70B53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357783"/>
              </p:ext>
            </p:extLst>
          </p:nvPr>
        </p:nvGraphicFramePr>
        <p:xfrm>
          <a:off x="2726805" y="2621647"/>
          <a:ext cx="1190967" cy="1652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967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2413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구조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지원팀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2413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조직</a:t>
                      </a:r>
                      <a:r>
                        <a:rPr lang="ko-KR" altLang="en-US" sz="10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임무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  <a:tr h="840618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재해자 확인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응급 구조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환자 후송 지원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재해 조사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외부인 접근 통제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피해 정도 파악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복구 물품 준비</a:t>
                      </a:r>
                    </a:p>
                    <a:p>
                      <a:pPr algn="l" latinLnBrk="1"/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407987"/>
                  </a:ext>
                </a:extLst>
              </a:tr>
            </a:tbl>
          </a:graphicData>
        </a:graphic>
      </p:graphicFrame>
      <p:graphicFrame>
        <p:nvGraphicFramePr>
          <p:cNvPr id="24" name="표 23">
            <a:extLst>
              <a:ext uri="{FF2B5EF4-FFF2-40B4-BE49-F238E27FC236}">
                <a16:creationId xmlns:a16="http://schemas.microsoft.com/office/drawing/2014/main" id="{558629BB-C065-3960-9436-13C6F319F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837855"/>
              </p:ext>
            </p:extLst>
          </p:nvPr>
        </p:nvGraphicFramePr>
        <p:xfrm>
          <a:off x="2726805" y="4192694"/>
          <a:ext cx="1190967" cy="963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967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2386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구조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지원팀장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725000"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안태일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팀장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010-2306-5596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</a:tbl>
          </a:graphicData>
        </a:graphic>
      </p:graphicFrame>
      <p:graphicFrame>
        <p:nvGraphicFramePr>
          <p:cNvPr id="25" name="표 24">
            <a:extLst>
              <a:ext uri="{FF2B5EF4-FFF2-40B4-BE49-F238E27FC236}">
                <a16:creationId xmlns:a16="http://schemas.microsoft.com/office/drawing/2014/main" id="{ACCD475D-DB99-1943-040E-11162D844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815033"/>
              </p:ext>
            </p:extLst>
          </p:nvPr>
        </p:nvGraphicFramePr>
        <p:xfrm>
          <a:off x="1454887" y="2626003"/>
          <a:ext cx="1215663" cy="132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663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21324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복구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대응팀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1987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조직</a:t>
                      </a:r>
                      <a:r>
                        <a:rPr lang="ko-KR" altLang="en-US" sz="9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임무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  <a:tr h="850488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상황 초기 대응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차 재해 방지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통제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대피 유도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비상 대피 지원</a:t>
                      </a:r>
                    </a:p>
                    <a:p>
                      <a:pPr algn="l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▷ 피해 복구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597201"/>
                  </a:ext>
                </a:extLst>
              </a:tr>
            </a:tbl>
          </a:graphicData>
        </a:graphic>
      </p:graphicFrame>
      <p:graphicFrame>
        <p:nvGraphicFramePr>
          <p:cNvPr id="26" name="표 25">
            <a:extLst>
              <a:ext uri="{FF2B5EF4-FFF2-40B4-BE49-F238E27FC236}">
                <a16:creationId xmlns:a16="http://schemas.microsoft.com/office/drawing/2014/main" id="{0EEDFC99-58EF-0AC8-5C3A-0A7BE634D8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545328"/>
              </p:ext>
            </p:extLst>
          </p:nvPr>
        </p:nvGraphicFramePr>
        <p:xfrm>
          <a:off x="1454887" y="4197051"/>
          <a:ext cx="1215663" cy="970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663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복구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대응팀장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7460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김광민 팀장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010-6562-2837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</a:tbl>
          </a:graphicData>
        </a:graphic>
      </p:graphicFrame>
      <p:sp>
        <p:nvSpPr>
          <p:cNvPr id="27" name="직사각형 26">
            <a:extLst>
              <a:ext uri="{FF2B5EF4-FFF2-40B4-BE49-F238E27FC236}">
                <a16:creationId xmlns:a16="http://schemas.microsoft.com/office/drawing/2014/main" id="{E56783F1-3A4E-1F15-6306-F5F1F395A934}"/>
              </a:ext>
            </a:extLst>
          </p:cNvPr>
          <p:cNvSpPr/>
          <p:nvPr/>
        </p:nvSpPr>
        <p:spPr>
          <a:xfrm>
            <a:off x="270933" y="6295196"/>
            <a:ext cx="6096000" cy="2265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ko-KR" altLang="en-US" sz="1000" dirty="0">
                <a:solidFill>
                  <a:srgbClr val="000000"/>
                </a:solidFill>
                <a:latin typeface="맑은 고딕" panose="020B0503020000020004" pitchFamily="50" charset="-127"/>
              </a:rPr>
              <a:t>협력사 현장 책임자 </a:t>
            </a:r>
            <a:r>
              <a:rPr lang="en-US" altLang="ko-KR" sz="100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1000" dirty="0">
                <a:solidFill>
                  <a:srgbClr val="000000"/>
                </a:solidFill>
                <a:latin typeface="맑은 고딕" panose="020B0503020000020004" pitchFamily="50" charset="-127"/>
              </a:rPr>
              <a:t>소속 근로자 대피 유도 및 비상 집결 후 인원 파악</a:t>
            </a:r>
            <a:r>
              <a:rPr lang="en-US" altLang="ko-KR" sz="1000" dirty="0">
                <a:solidFill>
                  <a:srgbClr val="00000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 dirty="0">
                <a:solidFill>
                  <a:srgbClr val="000000"/>
                </a:solidFill>
                <a:latin typeface="맑은 고딕" panose="020B0503020000020004" pitchFamily="50" charset="-127"/>
              </a:rPr>
              <a:t>초기 대응 체계 운영 협조</a:t>
            </a:r>
            <a:r>
              <a:rPr lang="ko-KR" altLang="en-US" sz="1000" dirty="0"/>
              <a:t> </a:t>
            </a:r>
          </a:p>
        </p:txBody>
      </p:sp>
      <p:graphicFrame>
        <p:nvGraphicFramePr>
          <p:cNvPr id="28" name="표 81">
            <a:extLst>
              <a:ext uri="{FF2B5EF4-FFF2-40B4-BE49-F238E27FC236}">
                <a16:creationId xmlns:a16="http://schemas.microsoft.com/office/drawing/2014/main" id="{3E11915A-87A0-A656-FC84-2CDC367FD8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332403"/>
              </p:ext>
            </p:extLst>
          </p:nvPr>
        </p:nvGraphicFramePr>
        <p:xfrm>
          <a:off x="6505138" y="1369532"/>
          <a:ext cx="3279215" cy="419277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836531">
                  <a:extLst>
                    <a:ext uri="{9D8B030D-6E8A-4147-A177-3AD203B41FA5}">
                      <a16:colId xmlns:a16="http://schemas.microsoft.com/office/drawing/2014/main" val="3322510845"/>
                    </a:ext>
                  </a:extLst>
                </a:gridCol>
                <a:gridCol w="1880709">
                  <a:extLst>
                    <a:ext uri="{9D8B030D-6E8A-4147-A177-3AD203B41FA5}">
                      <a16:colId xmlns:a16="http://schemas.microsoft.com/office/drawing/2014/main" val="2228303189"/>
                    </a:ext>
                  </a:extLst>
                </a:gridCol>
                <a:gridCol w="561975">
                  <a:extLst>
                    <a:ext uri="{9D8B030D-6E8A-4147-A177-3AD203B41FA5}">
                      <a16:colId xmlns:a16="http://schemas.microsoft.com/office/drawing/2014/main" val="4231193653"/>
                    </a:ext>
                  </a:extLst>
                </a:gridCol>
              </a:tblGrid>
              <a:tr h="2677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>
                          <a:solidFill>
                            <a:sysClr val="windowText" lastClr="000000"/>
                          </a:solidFill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>
                          <a:solidFill>
                            <a:sysClr val="windowText" lastClr="000000"/>
                          </a:solidFill>
                        </a:rPr>
                        <a:t>업무 분장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>
                          <a:solidFill>
                            <a:sysClr val="windowText" lastClr="000000"/>
                          </a:solidFill>
                        </a:rPr>
                        <a:t>비고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980253"/>
                  </a:ext>
                </a:extLst>
              </a:tr>
              <a:tr h="89393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비상대응</a:t>
                      </a:r>
                      <a:endParaRPr lang="en-US" altLang="ko-KR" sz="80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위원장</a:t>
                      </a:r>
                      <a:endParaRPr lang="en-US" altLang="ko-KR" sz="80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/>
                      <a:endParaRPr lang="en-US" altLang="ko-KR" sz="80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현장총괄대응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현장 전체 작업 중지 명령을 하고</a:t>
                      </a:r>
                      <a:endParaRPr lang="en-US" altLang="ko-KR" sz="80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초기대응체계 가동 지시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현장소장</a:t>
                      </a:r>
                      <a:endParaRPr lang="en-US" altLang="ko-KR" sz="80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/>
                      <a:endParaRPr lang="en-US" altLang="ko-KR" sz="80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현장</a:t>
                      </a:r>
                      <a:endParaRPr lang="en-US" altLang="ko-KR" sz="80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총괄팀장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7814246"/>
                  </a:ext>
                </a:extLst>
              </a:tr>
              <a:tr h="12802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구조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/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지원팀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재해자 구조 및 </a:t>
                      </a:r>
                      <a:r>
                        <a:rPr lang="ko-KR" altLang="en-US" sz="800" dirty="0" err="1">
                          <a:solidFill>
                            <a:sysClr val="windowText" lastClr="000000"/>
                          </a:solidFill>
                        </a:rPr>
                        <a:t>응급처지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 실시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 (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구조 중 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차 인명 재해 예방 우선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/</a:t>
                      </a: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응급용품 및 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AED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등 구비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최초 발견자로부터 재해자 상태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,</a:t>
                      </a: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최초 응급처치사항 및 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119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신고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 여부등을 확인하여 추가 조치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- 119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도착 전까지 응급처치를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 실시하여 인수인계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현장 출입 차단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lang="ko-KR" altLang="en-US" sz="800" dirty="0" err="1">
                          <a:solidFill>
                            <a:sysClr val="windowText" lastClr="000000"/>
                          </a:solidFill>
                        </a:rPr>
                        <a:t>관계자외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 출입 통제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재해자 병원 </a:t>
                      </a:r>
                      <a:r>
                        <a:rPr lang="ko-KR" altLang="en-US" sz="800" dirty="0" err="1">
                          <a:solidFill>
                            <a:sysClr val="windowText" lastClr="000000"/>
                          </a:solidFill>
                        </a:rPr>
                        <a:t>이송시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 현황 확인 및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공유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안전팀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440532"/>
                  </a:ext>
                </a:extLst>
              </a:tr>
              <a:tr h="5469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복구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/</a:t>
                      </a:r>
                      <a:r>
                        <a:rPr lang="ko-KR" altLang="en-US" sz="800" dirty="0" err="1">
                          <a:solidFill>
                            <a:sysClr val="windowText" lastClr="000000"/>
                          </a:solidFill>
                        </a:rPr>
                        <a:t>대응팀</a:t>
                      </a:r>
                      <a:endParaRPr lang="ko-KR" altLang="en-US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사고원인 및 규모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lang="ko-KR" altLang="en-US" sz="800" dirty="0" err="1">
                          <a:solidFill>
                            <a:sysClr val="windowText" lastClr="000000"/>
                          </a:solidFill>
                        </a:rPr>
                        <a:t>위치등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 신속파악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초기대응 및 진압 조치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기술인 집결지 대피 유도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 (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대피인원 파악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/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출력인원 대조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현장통제 및 피해 복구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상황종료 後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err="1">
                          <a:solidFill>
                            <a:sysClr val="windowText" lastClr="000000"/>
                          </a:solidFill>
                        </a:rPr>
                        <a:t>공사팀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1135996"/>
                  </a:ext>
                </a:extLst>
              </a:tr>
              <a:tr h="77555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>
                          <a:solidFill>
                            <a:sysClr val="windowText" lastClr="000000"/>
                          </a:solidFill>
                        </a:rPr>
                        <a:t>상황팀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사고 유형에 따라 지자체 및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유관기관 보고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발주처 및 감리 보고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상황일지 작성</a:t>
                      </a:r>
                      <a:endParaRPr lang="en-US" altLang="ko-KR" sz="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  (</a:t>
                      </a:r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유관기관별 대응 </a:t>
                      </a:r>
                      <a:r>
                        <a:rPr lang="ko-KR" altLang="en-US" sz="800" dirty="0" err="1">
                          <a:solidFill>
                            <a:sysClr val="windowText" lastClr="000000"/>
                          </a:solidFill>
                        </a:rPr>
                        <a:t>현황등</a:t>
                      </a:r>
                      <a:r>
                        <a:rPr lang="en-US" altLang="ko-KR" sz="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ysClr val="windowText" lastClr="000000"/>
                          </a:solidFill>
                        </a:rPr>
                        <a:t>설계팀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2793992"/>
                  </a:ext>
                </a:extLst>
              </a:tr>
            </a:tbl>
          </a:graphicData>
        </a:graphic>
      </p:graphicFrame>
      <p:graphicFrame>
        <p:nvGraphicFramePr>
          <p:cNvPr id="29" name="표 28">
            <a:extLst>
              <a:ext uri="{FF2B5EF4-FFF2-40B4-BE49-F238E27FC236}">
                <a16:creationId xmlns:a16="http://schemas.microsoft.com/office/drawing/2014/main" id="{2AB38F97-0581-D68E-EFAA-5D56D9371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91792"/>
              </p:ext>
            </p:extLst>
          </p:nvPr>
        </p:nvGraphicFramePr>
        <p:xfrm>
          <a:off x="3979685" y="5237284"/>
          <a:ext cx="1190966" cy="868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966">
                  <a:extLst>
                    <a:ext uri="{9D8B030D-6E8A-4147-A177-3AD203B41FA5}">
                      <a16:colId xmlns:a16="http://schemas.microsoft.com/office/drawing/2014/main" val="2231080941"/>
                    </a:ext>
                  </a:extLst>
                </a:gridCol>
              </a:tblGrid>
              <a:tr h="24437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상황팀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6250"/>
                  </a:ext>
                </a:extLst>
              </a:tr>
              <a:tr h="6243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안전팀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방철주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과장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010-5644-9630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36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809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EBCAF-B5BF-6D38-3225-8D65BC071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12CBC23-31C4-F0EB-7C70-9E079EA74B76}"/>
              </a:ext>
            </a:extLst>
          </p:cNvPr>
          <p:cNvSpPr txBox="1"/>
          <p:nvPr/>
        </p:nvSpPr>
        <p:spPr>
          <a:xfrm>
            <a:off x="19219" y="70168"/>
            <a:ext cx="668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3.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조직구성 및 비상대응 </a:t>
            </a:r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Process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57DFDF-DCD1-361E-84F9-A3DE5104DFBE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  <p:grpSp>
        <p:nvGrpSpPr>
          <p:cNvPr id="2" name="그룹 34">
            <a:extLst>
              <a:ext uri="{FF2B5EF4-FFF2-40B4-BE49-F238E27FC236}">
                <a16:creationId xmlns:a16="http://schemas.microsoft.com/office/drawing/2014/main" id="{179B991D-FF1E-26B9-79AC-93E7C90DAEA9}"/>
              </a:ext>
            </a:extLst>
          </p:cNvPr>
          <p:cNvGrpSpPr>
            <a:grpSpLocks/>
          </p:cNvGrpSpPr>
          <p:nvPr/>
        </p:nvGrpSpPr>
        <p:grpSpPr bwMode="auto">
          <a:xfrm>
            <a:off x="540597" y="679531"/>
            <a:ext cx="3890921" cy="257296"/>
            <a:chOff x="265859" y="1730185"/>
            <a:chExt cx="2121472" cy="262726"/>
          </a:xfrm>
        </p:grpSpPr>
        <p:grpSp>
          <p:nvGrpSpPr>
            <p:cNvPr id="3" name="그룹 168">
              <a:extLst>
                <a:ext uri="{FF2B5EF4-FFF2-40B4-BE49-F238E27FC236}">
                  <a16:creationId xmlns:a16="http://schemas.microsoft.com/office/drawing/2014/main" id="{71CA50FA-9E04-F703-6531-A5CD1B72AA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859" y="1730185"/>
              <a:ext cx="2121472" cy="262726"/>
              <a:chOff x="265859" y="1844907"/>
              <a:chExt cx="2121472" cy="640096"/>
            </a:xfrm>
          </p:grpSpPr>
          <p:sp>
            <p:nvSpPr>
              <p:cNvPr id="5" name="직사각형 4">
                <a:extLst>
                  <a:ext uri="{FF2B5EF4-FFF2-40B4-BE49-F238E27FC236}">
                    <a16:creationId xmlns:a16="http://schemas.microsoft.com/office/drawing/2014/main" id="{0B7B3B93-352B-CB72-9D45-AF13141A6D6D}"/>
                  </a:ext>
                </a:extLst>
              </p:cNvPr>
              <p:cNvSpPr/>
              <p:nvPr/>
            </p:nvSpPr>
            <p:spPr>
              <a:xfrm flipH="1">
                <a:off x="346567" y="1844907"/>
                <a:ext cx="2040764" cy="635929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  <a:alpha val="70000"/>
                    </a:schemeClr>
                  </a:gs>
                </a:gsLst>
                <a:lin ang="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latinLnBrk="0">
                  <a:defRPr/>
                </a:pPr>
                <a:endParaRPr lang="ko-KR" altLang="en-US" sz="1200" b="1" kern="0" dirty="0">
                  <a:solidFill>
                    <a:sysClr val="window" lastClr="FFFFFF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endParaRPr>
              </a:p>
            </p:txBody>
          </p:sp>
          <p:sp>
            <p:nvSpPr>
              <p:cNvPr id="6" name="Rectangle 34">
                <a:extLst>
                  <a:ext uri="{FF2B5EF4-FFF2-40B4-BE49-F238E27FC236}">
                    <a16:creationId xmlns:a16="http://schemas.microsoft.com/office/drawing/2014/main" id="{4A0E9DD3-F624-D99A-E651-0B11E0CCB4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65859" y="1849075"/>
                <a:ext cx="42098" cy="635928"/>
              </a:xfrm>
              <a:prstGeom prst="rect">
                <a:avLst/>
              </a:prstGeom>
              <a:gradFill rotWithShape="1">
                <a:gsLst>
                  <a:gs pos="0">
                    <a:srgbClr val="2FA7E3"/>
                  </a:gs>
                  <a:gs pos="100000">
                    <a:srgbClr val="2459A8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latinLnBrk="0">
                  <a:defRPr/>
                </a:pPr>
                <a:endParaRPr lang="ko-KR" altLang="en-US" sz="1200" b="1" kern="0" dirty="0">
                  <a:solidFill>
                    <a:prstClr val="black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BE091D7-94C0-AA03-5611-9831CD53A3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36" y="1747906"/>
              <a:ext cx="1850788" cy="219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indent="-292219"/>
              <a:r>
                <a:rPr lang="ko-KR" altLang="en-US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현장 안전보건 관리체계</a:t>
              </a:r>
              <a:r>
                <a:rPr lang="en-US" altLang="ko-KR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[</a:t>
              </a:r>
              <a:r>
                <a:rPr lang="ko-KR" altLang="en-US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정준</a:t>
              </a:r>
              <a:r>
                <a:rPr lang="en-US" altLang="ko-KR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]</a:t>
              </a:r>
              <a:endParaRPr lang="ko-KR" altLang="en-US" sz="140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</p:txBody>
        </p:sp>
      </p:grp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E7BAF782-1697-A02C-D1D9-72C49C65C4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194378"/>
              </p:ext>
            </p:extLst>
          </p:nvPr>
        </p:nvGraphicFramePr>
        <p:xfrm>
          <a:off x="4843999" y="3764121"/>
          <a:ext cx="154432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6341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150" dirty="0"/>
                        <a:t>관리자</a:t>
                      </a:r>
                      <a:r>
                        <a:rPr lang="en-US" altLang="ko-KR" sz="1200" b="1" spc="-150" dirty="0"/>
                        <a:t>(</a:t>
                      </a:r>
                      <a:r>
                        <a:rPr lang="ko-KR" altLang="en-US" sz="1200" b="1" spc="-150" dirty="0"/>
                        <a:t>안전</a:t>
                      </a:r>
                      <a:r>
                        <a:rPr lang="en-US" altLang="ko-KR" sz="1200" b="1" spc="-150" dirty="0"/>
                        <a:t>)</a:t>
                      </a:r>
                      <a:endParaRPr lang="ko-KR" altLang="en-US" sz="1200" b="1" spc="-150" dirty="0"/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안전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 err="1"/>
                        <a:t>방철주</a:t>
                      </a:r>
                      <a:endParaRPr lang="ko-KR" altLang="en-US" sz="1100" spc="-150" dirty="0"/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직급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과장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01B6EBD9-EF1E-04AF-7138-4FB0C3DDF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611564"/>
              </p:ext>
            </p:extLst>
          </p:nvPr>
        </p:nvGraphicFramePr>
        <p:xfrm>
          <a:off x="6807399" y="3739140"/>
          <a:ext cx="154432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6341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150"/>
                        <a:t>관리자</a:t>
                      </a:r>
                      <a:r>
                        <a:rPr lang="en-US" altLang="ko-KR" sz="1200" b="1" spc="-150"/>
                        <a:t>(</a:t>
                      </a:r>
                      <a:r>
                        <a:rPr lang="ko-KR" altLang="en-US" sz="1200" b="1" spc="-150"/>
                        <a:t>품질</a:t>
                      </a:r>
                      <a:r>
                        <a:rPr lang="en-US" altLang="ko-KR" sz="1200" b="1" spc="-150"/>
                        <a:t>)</a:t>
                      </a:r>
                      <a:endParaRPr lang="ko-KR" altLang="en-US" sz="1200" b="1" spc="-150" dirty="0"/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안전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 err="1"/>
                        <a:t>전찬우</a:t>
                      </a:r>
                      <a:endParaRPr lang="ko-KR" altLang="en-US" sz="1100" spc="-150" dirty="0"/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직급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대리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pSp>
        <p:nvGrpSpPr>
          <p:cNvPr id="17" name="그룹 16">
            <a:extLst>
              <a:ext uri="{FF2B5EF4-FFF2-40B4-BE49-F238E27FC236}">
                <a16:creationId xmlns:a16="http://schemas.microsoft.com/office/drawing/2014/main" id="{136066A3-D58D-6315-A0DF-539EA9322B95}"/>
              </a:ext>
            </a:extLst>
          </p:cNvPr>
          <p:cNvGrpSpPr/>
          <p:nvPr/>
        </p:nvGrpSpPr>
        <p:grpSpPr>
          <a:xfrm>
            <a:off x="8167432" y="3696927"/>
            <a:ext cx="369522" cy="369520"/>
            <a:chOff x="5112147" y="776178"/>
            <a:chExt cx="369522" cy="369520"/>
          </a:xfrm>
        </p:grpSpPr>
        <p:sp>
          <p:nvSpPr>
            <p:cNvPr id="18" name="타원 17">
              <a:extLst>
                <a:ext uri="{FF2B5EF4-FFF2-40B4-BE49-F238E27FC236}">
                  <a16:creationId xmlns:a16="http://schemas.microsoft.com/office/drawing/2014/main" id="{D9CE4257-1FE3-9F5C-9C40-F135356EB958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20" name="그래픽 19" descr="건설현장 인부">
              <a:extLst>
                <a:ext uri="{FF2B5EF4-FFF2-40B4-BE49-F238E27FC236}">
                  <a16:creationId xmlns:a16="http://schemas.microsoft.com/office/drawing/2014/main" id="{7E419D46-E4E1-D722-14E7-CFEF2473CB9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graphicFrame>
        <p:nvGraphicFramePr>
          <p:cNvPr id="21" name="표 20">
            <a:extLst>
              <a:ext uri="{FF2B5EF4-FFF2-40B4-BE49-F238E27FC236}">
                <a16:creationId xmlns:a16="http://schemas.microsoft.com/office/drawing/2014/main" id="{62E6D4F4-A64A-5459-2A73-507F95DD7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735224"/>
              </p:ext>
            </p:extLst>
          </p:nvPr>
        </p:nvGraphicFramePr>
        <p:xfrm>
          <a:off x="4843999" y="1527721"/>
          <a:ext cx="1544320" cy="8088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90711"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200" b="1" spc="-150" dirty="0"/>
                        <a:t>안전보건총괄책임자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5721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spc="-150" dirty="0"/>
                        <a:t>P M</a:t>
                      </a:r>
                      <a:endParaRPr lang="ko-KR" altLang="en-US" sz="1100" spc="-150" dirty="0"/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 err="1"/>
                        <a:t>김재한</a:t>
                      </a:r>
                      <a:endParaRPr lang="ko-KR" altLang="en-US" sz="1100" spc="-150" dirty="0"/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5721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직급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전무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pSp>
        <p:nvGrpSpPr>
          <p:cNvPr id="22" name="그룹 21">
            <a:extLst>
              <a:ext uri="{FF2B5EF4-FFF2-40B4-BE49-F238E27FC236}">
                <a16:creationId xmlns:a16="http://schemas.microsoft.com/office/drawing/2014/main" id="{E3DF616B-6DF7-BD08-1D77-E9B443E9E850}"/>
              </a:ext>
            </a:extLst>
          </p:cNvPr>
          <p:cNvGrpSpPr/>
          <p:nvPr/>
        </p:nvGrpSpPr>
        <p:grpSpPr>
          <a:xfrm>
            <a:off x="6204032" y="1485508"/>
            <a:ext cx="369522" cy="369520"/>
            <a:chOff x="5112147" y="776178"/>
            <a:chExt cx="369522" cy="369520"/>
          </a:xfrm>
        </p:grpSpPr>
        <p:sp>
          <p:nvSpPr>
            <p:cNvPr id="23" name="타원 22">
              <a:extLst>
                <a:ext uri="{FF2B5EF4-FFF2-40B4-BE49-F238E27FC236}">
                  <a16:creationId xmlns:a16="http://schemas.microsoft.com/office/drawing/2014/main" id="{E087E0E8-B717-08AF-3515-FE99A26E4FF9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24" name="그래픽 23" descr="건설현장 인부">
              <a:extLst>
                <a:ext uri="{FF2B5EF4-FFF2-40B4-BE49-F238E27FC236}">
                  <a16:creationId xmlns:a16="http://schemas.microsoft.com/office/drawing/2014/main" id="{4C649C39-9A5C-CDEA-F661-48FAFD4D6F2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graphicFrame>
        <p:nvGraphicFramePr>
          <p:cNvPr id="25" name="표 24">
            <a:extLst>
              <a:ext uri="{FF2B5EF4-FFF2-40B4-BE49-F238E27FC236}">
                <a16:creationId xmlns:a16="http://schemas.microsoft.com/office/drawing/2014/main" id="{C5BB88A8-0B4A-BDA5-365F-A908FB778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547152"/>
              </p:ext>
            </p:extLst>
          </p:nvPr>
        </p:nvGraphicFramePr>
        <p:xfrm>
          <a:off x="4843999" y="2565767"/>
          <a:ext cx="1544320" cy="8088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90711"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200" b="1" spc="-150" dirty="0"/>
                        <a:t>안전보건관리책임자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5721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spc="-150" dirty="0"/>
                        <a:t>S M</a:t>
                      </a:r>
                      <a:endParaRPr lang="ko-KR" altLang="en-US" sz="1100" spc="-150" dirty="0"/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김성훈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5721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직급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차장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pSp>
        <p:nvGrpSpPr>
          <p:cNvPr id="26" name="그룹 25">
            <a:extLst>
              <a:ext uri="{FF2B5EF4-FFF2-40B4-BE49-F238E27FC236}">
                <a16:creationId xmlns:a16="http://schemas.microsoft.com/office/drawing/2014/main" id="{895E4239-7B25-23F8-3C8A-B806EB00BFE6}"/>
              </a:ext>
            </a:extLst>
          </p:cNvPr>
          <p:cNvGrpSpPr/>
          <p:nvPr/>
        </p:nvGrpSpPr>
        <p:grpSpPr>
          <a:xfrm>
            <a:off x="6204032" y="2476910"/>
            <a:ext cx="369522" cy="369520"/>
            <a:chOff x="5112147" y="776178"/>
            <a:chExt cx="369522" cy="369520"/>
          </a:xfrm>
        </p:grpSpPr>
        <p:sp>
          <p:nvSpPr>
            <p:cNvPr id="27" name="타원 26">
              <a:extLst>
                <a:ext uri="{FF2B5EF4-FFF2-40B4-BE49-F238E27FC236}">
                  <a16:creationId xmlns:a16="http://schemas.microsoft.com/office/drawing/2014/main" id="{AE5F5D83-1BDE-8F0B-0758-B92BC71B4DA9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28" name="그래픽 27" descr="건설현장 인부">
              <a:extLst>
                <a:ext uri="{FF2B5EF4-FFF2-40B4-BE49-F238E27FC236}">
                  <a16:creationId xmlns:a16="http://schemas.microsoft.com/office/drawing/2014/main" id="{25EBC369-3B01-77F5-6B5B-C0E776CB3EA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graphicFrame>
        <p:nvGraphicFramePr>
          <p:cNvPr id="29" name="표 28">
            <a:extLst>
              <a:ext uri="{FF2B5EF4-FFF2-40B4-BE49-F238E27FC236}">
                <a16:creationId xmlns:a16="http://schemas.microsoft.com/office/drawing/2014/main" id="{FA74C96A-4F15-D846-B246-FA360C635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291771"/>
              </p:ext>
            </p:extLst>
          </p:nvPr>
        </p:nvGraphicFramePr>
        <p:xfrm>
          <a:off x="3606548" y="4706612"/>
          <a:ext cx="154432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6341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150" dirty="0"/>
                        <a:t>관리감독자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4878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공사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김광민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4878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spc="-150" dirty="0"/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spc="-150" dirty="0"/>
                        <a:t>TBM</a:t>
                      </a:r>
                      <a:r>
                        <a:rPr lang="ko-KR" altLang="en-US" sz="1100" spc="-150" dirty="0"/>
                        <a:t>리더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pSp>
        <p:nvGrpSpPr>
          <p:cNvPr id="46" name="그룹 45">
            <a:extLst>
              <a:ext uri="{FF2B5EF4-FFF2-40B4-BE49-F238E27FC236}">
                <a16:creationId xmlns:a16="http://schemas.microsoft.com/office/drawing/2014/main" id="{2C57A71B-D707-1A95-CDC1-C8833FAECEE7}"/>
              </a:ext>
            </a:extLst>
          </p:cNvPr>
          <p:cNvGrpSpPr/>
          <p:nvPr/>
        </p:nvGrpSpPr>
        <p:grpSpPr>
          <a:xfrm>
            <a:off x="4904135" y="4664399"/>
            <a:ext cx="369522" cy="369520"/>
            <a:chOff x="5112147" y="776178"/>
            <a:chExt cx="369522" cy="369520"/>
          </a:xfrm>
        </p:grpSpPr>
        <p:sp>
          <p:nvSpPr>
            <p:cNvPr id="47" name="타원 46">
              <a:extLst>
                <a:ext uri="{FF2B5EF4-FFF2-40B4-BE49-F238E27FC236}">
                  <a16:creationId xmlns:a16="http://schemas.microsoft.com/office/drawing/2014/main" id="{264C7CB7-3CCF-95C4-CA75-D09CFB65FD78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48" name="그래픽 47" descr="건설현장 인부">
              <a:extLst>
                <a:ext uri="{FF2B5EF4-FFF2-40B4-BE49-F238E27FC236}">
                  <a16:creationId xmlns:a16="http://schemas.microsoft.com/office/drawing/2014/main" id="{A5EFD107-436F-D171-8898-8D75B998F40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graphicFrame>
        <p:nvGraphicFramePr>
          <p:cNvPr id="49" name="표 48">
            <a:extLst>
              <a:ext uri="{FF2B5EF4-FFF2-40B4-BE49-F238E27FC236}">
                <a16:creationId xmlns:a16="http://schemas.microsoft.com/office/drawing/2014/main" id="{DBE8DA46-83FA-813D-16E5-F4DBE80E5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139925"/>
              </p:ext>
            </p:extLst>
          </p:nvPr>
        </p:nvGraphicFramePr>
        <p:xfrm>
          <a:off x="5687210" y="5618864"/>
          <a:ext cx="154432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6341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150" dirty="0"/>
                        <a:t>근로자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협력사명</a:t>
                      </a:r>
                    </a:p>
                  </a:txBody>
                  <a:tcPr marL="0" marR="0"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㈜</a:t>
                      </a:r>
                      <a:r>
                        <a:rPr lang="ko-KR" altLang="en-US" sz="1100" spc="-150" dirty="0" err="1"/>
                        <a:t>정준건업</a:t>
                      </a:r>
                      <a:endParaRPr lang="ko-KR" altLang="en-US" sz="1100" spc="-150" dirty="0"/>
                    </a:p>
                  </a:txBody>
                  <a:tcPr marL="0" marR="0"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인원</a:t>
                      </a:r>
                    </a:p>
                  </a:txBody>
                  <a:tcPr marL="0" marR="0"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spc="-150" dirty="0"/>
                        <a:t>2</a:t>
                      </a:r>
                      <a:endParaRPr lang="ko-KR" altLang="en-US" sz="1100" spc="-150" dirty="0"/>
                    </a:p>
                  </a:txBody>
                  <a:tcPr marL="0" marR="0"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pSp>
        <p:nvGrpSpPr>
          <p:cNvPr id="50" name="그룹 49">
            <a:extLst>
              <a:ext uri="{FF2B5EF4-FFF2-40B4-BE49-F238E27FC236}">
                <a16:creationId xmlns:a16="http://schemas.microsoft.com/office/drawing/2014/main" id="{09004E7A-2202-3D6A-F260-53734835B84C}"/>
              </a:ext>
            </a:extLst>
          </p:cNvPr>
          <p:cNvGrpSpPr/>
          <p:nvPr/>
        </p:nvGrpSpPr>
        <p:grpSpPr>
          <a:xfrm>
            <a:off x="7058222" y="5576651"/>
            <a:ext cx="369522" cy="369520"/>
            <a:chOff x="5112147" y="776178"/>
            <a:chExt cx="369522" cy="369520"/>
          </a:xfrm>
        </p:grpSpPr>
        <p:sp>
          <p:nvSpPr>
            <p:cNvPr id="51" name="타원 50">
              <a:extLst>
                <a:ext uri="{FF2B5EF4-FFF2-40B4-BE49-F238E27FC236}">
                  <a16:creationId xmlns:a16="http://schemas.microsoft.com/office/drawing/2014/main" id="{88E6D77B-0CC5-D731-D0FC-6719F4408500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52" name="그래픽 51" descr="건설현장 인부">
              <a:extLst>
                <a:ext uri="{FF2B5EF4-FFF2-40B4-BE49-F238E27FC236}">
                  <a16:creationId xmlns:a16="http://schemas.microsoft.com/office/drawing/2014/main" id="{C4F90997-E136-9A49-E51C-B80F919FFB0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cxnSp>
        <p:nvCxnSpPr>
          <p:cNvPr id="53" name="직선 화살표 연결선 52">
            <a:extLst>
              <a:ext uri="{FF2B5EF4-FFF2-40B4-BE49-F238E27FC236}">
                <a16:creationId xmlns:a16="http://schemas.microsoft.com/office/drawing/2014/main" id="{29B1EF50-BE69-0088-5223-36CFF2F5D939}"/>
              </a:ext>
            </a:extLst>
          </p:cNvPr>
          <p:cNvCxnSpPr>
            <a:cxnSpLocks/>
          </p:cNvCxnSpPr>
          <p:nvPr/>
        </p:nvCxnSpPr>
        <p:spPr>
          <a:xfrm>
            <a:off x="5642361" y="2336592"/>
            <a:ext cx="0" cy="182531"/>
          </a:xfrm>
          <a:prstGeom prst="straightConnector1">
            <a:avLst/>
          </a:prstGeom>
          <a:ln w="12700">
            <a:solidFill>
              <a:srgbClr val="99003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그래픽 54" descr="경고">
            <a:extLst>
              <a:ext uri="{FF2B5EF4-FFF2-40B4-BE49-F238E27FC236}">
                <a16:creationId xmlns:a16="http://schemas.microsoft.com/office/drawing/2014/main" id="{54644386-C9F4-81E7-60D3-B9E748B8A577}"/>
              </a:ext>
            </a:extLst>
          </p:cNvPr>
          <p:cNvPicPr>
            <a:picLocks noChangeAspect="1"/>
          </p:cNvPicPr>
          <p:nvPr/>
        </p:nvPicPr>
        <p:blipFill>
          <a:blip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84514" y="1012854"/>
            <a:ext cx="461086" cy="461084"/>
          </a:xfrm>
          <a:prstGeom prst="rect">
            <a:avLst/>
          </a:prstGeom>
        </p:spPr>
      </p:pic>
      <p:graphicFrame>
        <p:nvGraphicFramePr>
          <p:cNvPr id="56" name="표 55">
            <a:extLst>
              <a:ext uri="{FF2B5EF4-FFF2-40B4-BE49-F238E27FC236}">
                <a16:creationId xmlns:a16="http://schemas.microsoft.com/office/drawing/2014/main" id="{DCFD2A27-0670-5EFB-E969-D19D47FE3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969620"/>
              </p:ext>
            </p:extLst>
          </p:nvPr>
        </p:nvGraphicFramePr>
        <p:xfrm>
          <a:off x="1073640" y="1827085"/>
          <a:ext cx="1768024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8024">
                  <a:extLst>
                    <a:ext uri="{9D8B030D-6E8A-4147-A177-3AD203B41FA5}">
                      <a16:colId xmlns:a16="http://schemas.microsoft.com/office/drawing/2014/main" val="2901568758"/>
                    </a:ext>
                  </a:extLst>
                </a:gridCol>
              </a:tblGrid>
              <a:tr h="2657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150" dirty="0"/>
                        <a:t>사업주</a:t>
                      </a:r>
                      <a:r>
                        <a:rPr lang="en-US" altLang="ko-KR" sz="1200" b="1" spc="-150" dirty="0"/>
                        <a:t>/</a:t>
                      </a:r>
                      <a:r>
                        <a:rPr lang="ko-KR" altLang="en-US" sz="1200" b="1" spc="-150" dirty="0"/>
                        <a:t>대표이사</a:t>
                      </a:r>
                    </a:p>
                  </a:txBody>
                  <a:tcPr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853907"/>
                  </a:ext>
                </a:extLst>
              </a:tr>
            </a:tbl>
          </a:graphicData>
        </a:graphic>
      </p:graphicFrame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5B6FB039-9021-71EC-B3B3-B8F45054E08C}"/>
              </a:ext>
            </a:extLst>
          </p:cNvPr>
          <p:cNvCxnSpPr>
            <a:cxnSpLocks/>
          </p:cNvCxnSpPr>
          <p:nvPr/>
        </p:nvCxnSpPr>
        <p:spPr>
          <a:xfrm>
            <a:off x="2696540" y="1923961"/>
            <a:ext cx="2117059" cy="8195"/>
          </a:xfrm>
          <a:prstGeom prst="line">
            <a:avLst/>
          </a:prstGeom>
          <a:ln w="12700">
            <a:solidFill>
              <a:srgbClr val="99003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90D17C2-5C79-8811-8CD0-84E9C58A604E}"/>
              </a:ext>
            </a:extLst>
          </p:cNvPr>
          <p:cNvSpPr txBox="1"/>
          <p:nvPr/>
        </p:nvSpPr>
        <p:spPr>
          <a:xfrm>
            <a:off x="3490865" y="1637475"/>
            <a:ext cx="696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200" b="1" i="0" u="none" strike="noStrike" kern="1200" cap="none" spc="-150" normalizeH="0" baseline="0" noProof="0" dirty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위임</a:t>
            </a:r>
          </a:p>
        </p:txBody>
      </p:sp>
      <p:grpSp>
        <p:nvGrpSpPr>
          <p:cNvPr id="59" name="그룹 58">
            <a:extLst>
              <a:ext uri="{FF2B5EF4-FFF2-40B4-BE49-F238E27FC236}">
                <a16:creationId xmlns:a16="http://schemas.microsoft.com/office/drawing/2014/main" id="{AD5B1A2A-DE43-52C7-1EA4-602629B8109E}"/>
              </a:ext>
            </a:extLst>
          </p:cNvPr>
          <p:cNvGrpSpPr/>
          <p:nvPr/>
        </p:nvGrpSpPr>
        <p:grpSpPr>
          <a:xfrm>
            <a:off x="2563298" y="1626518"/>
            <a:ext cx="369522" cy="369520"/>
            <a:chOff x="5112147" y="776178"/>
            <a:chExt cx="369522" cy="369520"/>
          </a:xfrm>
        </p:grpSpPr>
        <p:sp>
          <p:nvSpPr>
            <p:cNvPr id="60" name="타원 59">
              <a:extLst>
                <a:ext uri="{FF2B5EF4-FFF2-40B4-BE49-F238E27FC236}">
                  <a16:creationId xmlns:a16="http://schemas.microsoft.com/office/drawing/2014/main" id="{62D5679B-E972-4405-A309-71B40765B8CA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1" name="그래픽 60" descr="건설현장 인부">
              <a:extLst>
                <a:ext uri="{FF2B5EF4-FFF2-40B4-BE49-F238E27FC236}">
                  <a16:creationId xmlns:a16="http://schemas.microsoft.com/office/drawing/2014/main" id="{810FA06E-BB99-E5FD-FE94-1D529CF523D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sp>
        <p:nvSpPr>
          <p:cNvPr id="62" name="자유형 54">
            <a:extLst>
              <a:ext uri="{FF2B5EF4-FFF2-40B4-BE49-F238E27FC236}">
                <a16:creationId xmlns:a16="http://schemas.microsoft.com/office/drawing/2014/main" id="{BB152CAA-8623-26D5-1DD9-D9DC1F340733}"/>
              </a:ext>
            </a:extLst>
          </p:cNvPr>
          <p:cNvSpPr/>
          <p:nvPr/>
        </p:nvSpPr>
        <p:spPr>
          <a:xfrm>
            <a:off x="3870560" y="1951130"/>
            <a:ext cx="990862" cy="1018413"/>
          </a:xfrm>
          <a:custGeom>
            <a:avLst/>
            <a:gdLst>
              <a:gd name="connsiteX0" fmla="*/ 0 w 342900"/>
              <a:gd name="connsiteY0" fmla="*/ 0 h 1257300"/>
              <a:gd name="connsiteX1" fmla="*/ 0 w 342900"/>
              <a:gd name="connsiteY1" fmla="*/ 1257300 h 1257300"/>
              <a:gd name="connsiteX2" fmla="*/ 342900 w 342900"/>
              <a:gd name="connsiteY2" fmla="*/ 125730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900" h="1257300">
                <a:moveTo>
                  <a:pt x="0" y="0"/>
                </a:moveTo>
                <a:lnTo>
                  <a:pt x="0" y="1257300"/>
                </a:lnTo>
                <a:lnTo>
                  <a:pt x="342900" y="1257300"/>
                </a:lnTo>
              </a:path>
            </a:pathLst>
          </a:custGeom>
          <a:noFill/>
          <a:ln>
            <a:solidFill>
              <a:srgbClr val="990033"/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graphicFrame>
        <p:nvGraphicFramePr>
          <p:cNvPr id="63" name="표 62">
            <a:extLst>
              <a:ext uri="{FF2B5EF4-FFF2-40B4-BE49-F238E27FC236}">
                <a16:creationId xmlns:a16="http://schemas.microsoft.com/office/drawing/2014/main" id="{B32116DA-96A7-DB26-75DE-934E5DE79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406597"/>
              </p:ext>
            </p:extLst>
          </p:nvPr>
        </p:nvGraphicFramePr>
        <p:xfrm>
          <a:off x="5687210" y="4701997"/>
          <a:ext cx="154432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6341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150" dirty="0"/>
                        <a:t>관리감독자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4878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공사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 err="1"/>
                        <a:t>안태일</a:t>
                      </a:r>
                      <a:endParaRPr lang="ko-KR" altLang="en-US" sz="1100" spc="-150" dirty="0"/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4878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spc="-150" dirty="0"/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spc="-150" dirty="0"/>
                        <a:t>TBM</a:t>
                      </a:r>
                      <a:r>
                        <a:rPr lang="ko-KR" altLang="en-US" sz="1100" spc="-150" dirty="0"/>
                        <a:t>리더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pSp>
        <p:nvGrpSpPr>
          <p:cNvPr id="64" name="그룹 63">
            <a:extLst>
              <a:ext uri="{FF2B5EF4-FFF2-40B4-BE49-F238E27FC236}">
                <a16:creationId xmlns:a16="http://schemas.microsoft.com/office/drawing/2014/main" id="{8DD1140F-137C-6450-3510-0C91027D48D2}"/>
              </a:ext>
            </a:extLst>
          </p:cNvPr>
          <p:cNvGrpSpPr/>
          <p:nvPr/>
        </p:nvGrpSpPr>
        <p:grpSpPr>
          <a:xfrm>
            <a:off x="7058222" y="4659784"/>
            <a:ext cx="369522" cy="369520"/>
            <a:chOff x="5112147" y="776178"/>
            <a:chExt cx="369522" cy="369520"/>
          </a:xfrm>
        </p:grpSpPr>
        <p:sp>
          <p:nvSpPr>
            <p:cNvPr id="65" name="타원 64">
              <a:extLst>
                <a:ext uri="{FF2B5EF4-FFF2-40B4-BE49-F238E27FC236}">
                  <a16:creationId xmlns:a16="http://schemas.microsoft.com/office/drawing/2014/main" id="{5A0A03B0-84B6-D98C-A1DE-EBE1C6A1C1F4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6" name="그래픽 65" descr="건설현장 인부">
              <a:extLst>
                <a:ext uri="{FF2B5EF4-FFF2-40B4-BE49-F238E27FC236}">
                  <a16:creationId xmlns:a16="http://schemas.microsoft.com/office/drawing/2014/main" id="{B506D433-0777-ACFC-9E56-8E0E0CDE53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sp>
        <p:nvSpPr>
          <p:cNvPr id="67" name="자유형 54">
            <a:extLst>
              <a:ext uri="{FF2B5EF4-FFF2-40B4-BE49-F238E27FC236}">
                <a16:creationId xmlns:a16="http://schemas.microsoft.com/office/drawing/2014/main" id="{B6253552-6016-5692-6D44-422570BEB48D}"/>
              </a:ext>
            </a:extLst>
          </p:cNvPr>
          <p:cNvSpPr/>
          <p:nvPr/>
        </p:nvSpPr>
        <p:spPr>
          <a:xfrm rot="5400000">
            <a:off x="5486961" y="1636254"/>
            <a:ext cx="232584" cy="3952608"/>
          </a:xfrm>
          <a:custGeom>
            <a:avLst/>
            <a:gdLst>
              <a:gd name="connsiteX0" fmla="*/ 0 w 342900"/>
              <a:gd name="connsiteY0" fmla="*/ 0 h 1257300"/>
              <a:gd name="connsiteX1" fmla="*/ 0 w 342900"/>
              <a:gd name="connsiteY1" fmla="*/ 1257300 h 1257300"/>
              <a:gd name="connsiteX2" fmla="*/ 342900 w 342900"/>
              <a:gd name="connsiteY2" fmla="*/ 125730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900" h="1257300">
                <a:moveTo>
                  <a:pt x="0" y="0"/>
                </a:moveTo>
                <a:lnTo>
                  <a:pt x="0" y="1257300"/>
                </a:lnTo>
                <a:lnTo>
                  <a:pt x="342900" y="1257300"/>
                </a:lnTo>
              </a:path>
            </a:pathLst>
          </a:custGeom>
          <a:noFill/>
          <a:ln>
            <a:solidFill>
              <a:srgbClr val="990033"/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68" name="그룹 67">
            <a:extLst>
              <a:ext uri="{FF2B5EF4-FFF2-40B4-BE49-F238E27FC236}">
                <a16:creationId xmlns:a16="http://schemas.microsoft.com/office/drawing/2014/main" id="{66E749C4-EADF-DBFF-7877-2E6CCE89F5AE}"/>
              </a:ext>
            </a:extLst>
          </p:cNvPr>
          <p:cNvGrpSpPr/>
          <p:nvPr/>
        </p:nvGrpSpPr>
        <p:grpSpPr>
          <a:xfrm>
            <a:off x="6204032" y="3627001"/>
            <a:ext cx="369522" cy="369520"/>
            <a:chOff x="5112147" y="776178"/>
            <a:chExt cx="369522" cy="369520"/>
          </a:xfrm>
        </p:grpSpPr>
        <p:sp>
          <p:nvSpPr>
            <p:cNvPr id="69" name="타원 68">
              <a:extLst>
                <a:ext uri="{FF2B5EF4-FFF2-40B4-BE49-F238E27FC236}">
                  <a16:creationId xmlns:a16="http://schemas.microsoft.com/office/drawing/2014/main" id="{AEA7C117-87E9-9AFE-560E-9986BD6DAF4D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70" name="그래픽 69" descr="건설현장 인부">
              <a:extLst>
                <a:ext uri="{FF2B5EF4-FFF2-40B4-BE49-F238E27FC236}">
                  <a16:creationId xmlns:a16="http://schemas.microsoft.com/office/drawing/2014/main" id="{CD419CBD-16E2-E6E9-C736-AC70421C21D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graphicFrame>
        <p:nvGraphicFramePr>
          <p:cNvPr id="71" name="표 70">
            <a:extLst>
              <a:ext uri="{FF2B5EF4-FFF2-40B4-BE49-F238E27FC236}">
                <a16:creationId xmlns:a16="http://schemas.microsoft.com/office/drawing/2014/main" id="{158E45B7-5874-BE17-6349-3F3969918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25290"/>
              </p:ext>
            </p:extLst>
          </p:nvPr>
        </p:nvGraphicFramePr>
        <p:xfrm>
          <a:off x="3606548" y="5616198"/>
          <a:ext cx="154432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6341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150" dirty="0"/>
                        <a:t>안전담당자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협력사명</a:t>
                      </a:r>
                    </a:p>
                  </a:txBody>
                  <a:tcPr marL="0" marR="0"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㈜</a:t>
                      </a:r>
                      <a:r>
                        <a:rPr lang="ko-KR" altLang="en-US" sz="1100" spc="-150" dirty="0" err="1"/>
                        <a:t>정준건업</a:t>
                      </a:r>
                      <a:endParaRPr lang="ko-KR" altLang="en-US" sz="1100" spc="-150" dirty="0"/>
                    </a:p>
                  </a:txBody>
                  <a:tcPr marL="0" marR="0"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인원</a:t>
                      </a:r>
                    </a:p>
                  </a:txBody>
                  <a:tcPr marL="0" marR="0"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spc="-150" dirty="0"/>
                        <a:t>2</a:t>
                      </a:r>
                      <a:endParaRPr lang="ko-KR" altLang="en-US" sz="1100" spc="-150" dirty="0"/>
                    </a:p>
                  </a:txBody>
                  <a:tcPr marL="0" marR="0"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pSp>
        <p:nvGrpSpPr>
          <p:cNvPr id="72" name="그룹 71">
            <a:extLst>
              <a:ext uri="{FF2B5EF4-FFF2-40B4-BE49-F238E27FC236}">
                <a16:creationId xmlns:a16="http://schemas.microsoft.com/office/drawing/2014/main" id="{575F640E-7D61-79BE-5929-28FCADE9D5C0}"/>
              </a:ext>
            </a:extLst>
          </p:cNvPr>
          <p:cNvGrpSpPr/>
          <p:nvPr/>
        </p:nvGrpSpPr>
        <p:grpSpPr>
          <a:xfrm>
            <a:off x="4975621" y="5569367"/>
            <a:ext cx="369522" cy="369520"/>
            <a:chOff x="5112147" y="776178"/>
            <a:chExt cx="369522" cy="369520"/>
          </a:xfrm>
        </p:grpSpPr>
        <p:sp>
          <p:nvSpPr>
            <p:cNvPr id="73" name="타원 72">
              <a:extLst>
                <a:ext uri="{FF2B5EF4-FFF2-40B4-BE49-F238E27FC236}">
                  <a16:creationId xmlns:a16="http://schemas.microsoft.com/office/drawing/2014/main" id="{D96CA0F4-683A-5963-9D21-C8CEDE0CCCFE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74" name="그래픽 73" descr="건설현장 인부">
              <a:extLst>
                <a:ext uri="{FF2B5EF4-FFF2-40B4-BE49-F238E27FC236}">
                  <a16:creationId xmlns:a16="http://schemas.microsoft.com/office/drawing/2014/main" id="{A7CF7ADC-440C-1998-40A0-FA5B188A52D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E3B8D91-F2B8-0810-07C9-EB26C94EB8AE}"/>
              </a:ext>
            </a:extLst>
          </p:cNvPr>
          <p:cNvCxnSpPr>
            <a:cxnSpLocks/>
          </p:cNvCxnSpPr>
          <p:nvPr/>
        </p:nvCxnSpPr>
        <p:spPr>
          <a:xfrm>
            <a:off x="7576064" y="3515812"/>
            <a:ext cx="0" cy="206805"/>
          </a:xfrm>
          <a:prstGeom prst="line">
            <a:avLst/>
          </a:prstGeom>
          <a:ln w="12700">
            <a:solidFill>
              <a:srgbClr val="99003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6" name="표 75">
            <a:extLst>
              <a:ext uri="{FF2B5EF4-FFF2-40B4-BE49-F238E27FC236}">
                <a16:creationId xmlns:a16="http://schemas.microsoft.com/office/drawing/2014/main" id="{7063FEA3-65F7-19ED-F25D-B24C5F5AF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916426"/>
              </p:ext>
            </p:extLst>
          </p:nvPr>
        </p:nvGraphicFramePr>
        <p:xfrm>
          <a:off x="2843619" y="3764121"/>
          <a:ext cx="154432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840">
                  <a:extLst>
                    <a:ext uri="{9D8B030D-6E8A-4147-A177-3AD203B41FA5}">
                      <a16:colId xmlns:a16="http://schemas.microsoft.com/office/drawing/2014/main" val="3513862946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563543542"/>
                    </a:ext>
                  </a:extLst>
                </a:gridCol>
              </a:tblGrid>
              <a:tr h="26341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150" dirty="0"/>
                        <a:t>관리자</a:t>
                      </a:r>
                      <a:r>
                        <a:rPr lang="en-US" altLang="ko-KR" sz="1200" b="1" spc="-150" dirty="0"/>
                        <a:t>(</a:t>
                      </a:r>
                      <a:r>
                        <a:rPr lang="ko-KR" altLang="en-US" sz="1200" b="1" spc="-150" dirty="0"/>
                        <a:t>설계</a:t>
                      </a:r>
                      <a:r>
                        <a:rPr lang="en-US" altLang="ko-KR" sz="1200" b="1" spc="-150" dirty="0"/>
                        <a:t>)</a:t>
                      </a:r>
                      <a:endParaRPr lang="ko-KR" altLang="en-US" sz="1200" b="1" spc="-150" dirty="0"/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927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안전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이승현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749509"/>
                  </a:ext>
                </a:extLst>
              </a:tr>
              <a:tr h="2487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직급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spc="-150" dirty="0"/>
                        <a:t>차장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945542"/>
                  </a:ext>
                </a:extLst>
              </a:tr>
            </a:tbl>
          </a:graphicData>
        </a:graphic>
      </p:graphicFrame>
      <p:grpSp>
        <p:nvGrpSpPr>
          <p:cNvPr id="77" name="그룹 76">
            <a:extLst>
              <a:ext uri="{FF2B5EF4-FFF2-40B4-BE49-F238E27FC236}">
                <a16:creationId xmlns:a16="http://schemas.microsoft.com/office/drawing/2014/main" id="{517006BC-BCBF-35E6-2083-9DDA18235B10}"/>
              </a:ext>
            </a:extLst>
          </p:cNvPr>
          <p:cNvGrpSpPr/>
          <p:nvPr/>
        </p:nvGrpSpPr>
        <p:grpSpPr>
          <a:xfrm>
            <a:off x="4203652" y="3627001"/>
            <a:ext cx="369522" cy="369520"/>
            <a:chOff x="5112147" y="776178"/>
            <a:chExt cx="369522" cy="369520"/>
          </a:xfrm>
        </p:grpSpPr>
        <p:sp>
          <p:nvSpPr>
            <p:cNvPr id="78" name="타원 77">
              <a:extLst>
                <a:ext uri="{FF2B5EF4-FFF2-40B4-BE49-F238E27FC236}">
                  <a16:creationId xmlns:a16="http://schemas.microsoft.com/office/drawing/2014/main" id="{5C73FA8C-6477-ADAD-CF31-6A894F553080}"/>
                </a:ext>
              </a:extLst>
            </p:cNvPr>
            <p:cNvSpPr/>
            <p:nvPr/>
          </p:nvSpPr>
          <p:spPr>
            <a:xfrm>
              <a:off x="5112147" y="776178"/>
              <a:ext cx="369522" cy="3695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40404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79" name="그래픽 78" descr="건설현장 인부">
              <a:extLst>
                <a:ext uri="{FF2B5EF4-FFF2-40B4-BE49-F238E27FC236}">
                  <a16:creationId xmlns:a16="http://schemas.microsoft.com/office/drawing/2014/main" id="{683834E7-BA0C-D636-DCD6-81B7AD8D1E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155185" y="819215"/>
              <a:ext cx="283444" cy="283444"/>
            </a:xfrm>
            <a:prstGeom prst="rect">
              <a:avLst/>
            </a:prstGeom>
          </p:spPr>
        </p:pic>
      </p:grpSp>
      <p:cxnSp>
        <p:nvCxnSpPr>
          <p:cNvPr id="80" name="직선 연결선 79">
            <a:extLst>
              <a:ext uri="{FF2B5EF4-FFF2-40B4-BE49-F238E27FC236}">
                <a16:creationId xmlns:a16="http://schemas.microsoft.com/office/drawing/2014/main" id="{02604F26-F00C-A791-0E5C-A528520F9F2E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5616159" y="3374638"/>
            <a:ext cx="0" cy="347979"/>
          </a:xfrm>
          <a:prstGeom prst="line">
            <a:avLst/>
          </a:prstGeom>
          <a:ln w="12700">
            <a:solidFill>
              <a:srgbClr val="99003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7693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C60D8-B7E4-733D-02F7-2D5C491A5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262C70D-CA06-4FFB-224D-1490D1F651CE}"/>
              </a:ext>
            </a:extLst>
          </p:cNvPr>
          <p:cNvSpPr txBox="1"/>
          <p:nvPr/>
        </p:nvSpPr>
        <p:spPr>
          <a:xfrm>
            <a:off x="19219" y="70168"/>
            <a:ext cx="668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3.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조직구성 및 비상대응 </a:t>
            </a:r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Process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35ED221-D2E4-2FAF-A9CD-C68651E06FEE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  <p:grpSp>
        <p:nvGrpSpPr>
          <p:cNvPr id="2" name="그룹 34">
            <a:extLst>
              <a:ext uri="{FF2B5EF4-FFF2-40B4-BE49-F238E27FC236}">
                <a16:creationId xmlns:a16="http://schemas.microsoft.com/office/drawing/2014/main" id="{0E5FCC92-23AE-AB72-286C-50C4624BDA60}"/>
              </a:ext>
            </a:extLst>
          </p:cNvPr>
          <p:cNvGrpSpPr>
            <a:grpSpLocks/>
          </p:cNvGrpSpPr>
          <p:nvPr/>
        </p:nvGrpSpPr>
        <p:grpSpPr bwMode="auto">
          <a:xfrm>
            <a:off x="540597" y="679531"/>
            <a:ext cx="3890921" cy="257296"/>
            <a:chOff x="265859" y="1730185"/>
            <a:chExt cx="2121472" cy="262726"/>
          </a:xfrm>
        </p:grpSpPr>
        <p:grpSp>
          <p:nvGrpSpPr>
            <p:cNvPr id="3" name="그룹 168">
              <a:extLst>
                <a:ext uri="{FF2B5EF4-FFF2-40B4-BE49-F238E27FC236}">
                  <a16:creationId xmlns:a16="http://schemas.microsoft.com/office/drawing/2014/main" id="{38462654-43F8-0FD0-CE3D-24EF717F2E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859" y="1730185"/>
              <a:ext cx="2121472" cy="262726"/>
              <a:chOff x="265859" y="1844907"/>
              <a:chExt cx="2121472" cy="640096"/>
            </a:xfrm>
          </p:grpSpPr>
          <p:sp>
            <p:nvSpPr>
              <p:cNvPr id="5" name="직사각형 4">
                <a:extLst>
                  <a:ext uri="{FF2B5EF4-FFF2-40B4-BE49-F238E27FC236}">
                    <a16:creationId xmlns:a16="http://schemas.microsoft.com/office/drawing/2014/main" id="{9465ED65-8A42-ED8B-E682-A8D144671ACD}"/>
                  </a:ext>
                </a:extLst>
              </p:cNvPr>
              <p:cNvSpPr/>
              <p:nvPr/>
            </p:nvSpPr>
            <p:spPr>
              <a:xfrm flipH="1">
                <a:off x="346567" y="1844907"/>
                <a:ext cx="2040764" cy="635929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  <a:alpha val="70000"/>
                    </a:schemeClr>
                  </a:gs>
                </a:gsLst>
                <a:lin ang="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latinLnBrk="0">
                  <a:defRPr/>
                </a:pPr>
                <a:endParaRPr lang="ko-KR" altLang="en-US" sz="1200" b="1" kern="0" dirty="0">
                  <a:solidFill>
                    <a:sysClr val="window" lastClr="FFFFFF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endParaRPr>
              </a:p>
            </p:txBody>
          </p:sp>
          <p:sp>
            <p:nvSpPr>
              <p:cNvPr id="6" name="Rectangle 34">
                <a:extLst>
                  <a:ext uri="{FF2B5EF4-FFF2-40B4-BE49-F238E27FC236}">
                    <a16:creationId xmlns:a16="http://schemas.microsoft.com/office/drawing/2014/main" id="{1BEDF3BE-7819-CD21-7967-C6FB69C27D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65859" y="1849075"/>
                <a:ext cx="42098" cy="635928"/>
              </a:xfrm>
              <a:prstGeom prst="rect">
                <a:avLst/>
              </a:prstGeom>
              <a:gradFill rotWithShape="1">
                <a:gsLst>
                  <a:gs pos="0">
                    <a:srgbClr val="2FA7E3"/>
                  </a:gs>
                  <a:gs pos="100000">
                    <a:srgbClr val="2459A8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latinLnBrk="0">
                  <a:defRPr/>
                </a:pPr>
                <a:endParaRPr lang="ko-KR" altLang="en-US" sz="1200" b="1" kern="0" dirty="0">
                  <a:solidFill>
                    <a:prstClr val="black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CB92F7C-5077-CCB4-AF41-5CAE5EFDE4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36" y="1747906"/>
              <a:ext cx="1850788" cy="219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indent="-292219"/>
              <a:r>
                <a:rPr lang="ko-KR" altLang="en-US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협력사 조직도</a:t>
              </a:r>
              <a:r>
                <a:rPr lang="en-US" altLang="ko-KR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[</a:t>
              </a:r>
              <a:r>
                <a:rPr lang="ko-KR" altLang="en-US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정준</a:t>
              </a:r>
              <a:r>
                <a:rPr lang="en-US" altLang="ko-KR" sz="1400" dirty="0">
                  <a:solidFill>
                    <a:srgbClr val="00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]</a:t>
              </a:r>
              <a:endParaRPr lang="ko-KR" altLang="en-US" sz="140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</p:txBody>
        </p:sp>
      </p:grp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EA17F6B1-5758-1D7D-2318-0797A0376145}"/>
              </a:ext>
            </a:extLst>
          </p:cNvPr>
          <p:cNvCxnSpPr>
            <a:cxnSpLocks/>
          </p:cNvCxnSpPr>
          <p:nvPr/>
        </p:nvCxnSpPr>
        <p:spPr>
          <a:xfrm>
            <a:off x="3207032" y="3664614"/>
            <a:ext cx="354044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91BCAAFB-6A0F-C7F5-51A8-ACAF31527504}"/>
              </a:ext>
            </a:extLst>
          </p:cNvPr>
          <p:cNvCxnSpPr>
            <a:cxnSpLocks/>
          </p:cNvCxnSpPr>
          <p:nvPr/>
        </p:nvCxnSpPr>
        <p:spPr>
          <a:xfrm>
            <a:off x="3726221" y="3664614"/>
            <a:ext cx="0" cy="272426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Group 207">
            <a:extLst>
              <a:ext uri="{FF2B5EF4-FFF2-40B4-BE49-F238E27FC236}">
                <a16:creationId xmlns:a16="http://schemas.microsoft.com/office/drawing/2014/main" id="{3321744D-9014-0025-B62B-40B315ACC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189581"/>
              </p:ext>
            </p:extLst>
          </p:nvPr>
        </p:nvGraphicFramePr>
        <p:xfrm>
          <a:off x="6149599" y="813170"/>
          <a:ext cx="1728191" cy="841902"/>
        </p:xfrm>
        <a:graphic>
          <a:graphicData uri="http://schemas.openxmlformats.org/drawingml/2006/table">
            <a:tbl>
              <a:tblPr/>
              <a:tblGrid>
                <a:gridCol w="664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3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63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Project Manager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전무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 재 한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010-2544-5540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7AE66072-0D31-2D4B-FD50-3FFCFF60B402}"/>
              </a:ext>
            </a:extLst>
          </p:cNvPr>
          <p:cNvCxnSpPr>
            <a:cxnSpLocks/>
            <a:stCxn id="18" idx="0"/>
          </p:cNvCxnSpPr>
          <p:nvPr/>
        </p:nvCxnSpPr>
        <p:spPr>
          <a:xfrm>
            <a:off x="4938941" y="1269569"/>
            <a:ext cx="0" cy="239504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747F9C1C-4F20-2BC0-808D-9EEE6B7CDD86}"/>
              </a:ext>
            </a:extLst>
          </p:cNvPr>
          <p:cNvCxnSpPr>
            <a:cxnSpLocks/>
          </p:cNvCxnSpPr>
          <p:nvPr/>
        </p:nvCxnSpPr>
        <p:spPr>
          <a:xfrm>
            <a:off x="6747478" y="2547465"/>
            <a:ext cx="0" cy="11171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5194DB41-3339-A944-D96C-23EA5E50295E}"/>
              </a:ext>
            </a:extLst>
          </p:cNvPr>
          <p:cNvCxnSpPr>
            <a:cxnSpLocks/>
          </p:cNvCxnSpPr>
          <p:nvPr/>
        </p:nvCxnSpPr>
        <p:spPr>
          <a:xfrm>
            <a:off x="3207032" y="2556083"/>
            <a:ext cx="354044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8" name="Group 207">
            <a:extLst>
              <a:ext uri="{FF2B5EF4-FFF2-40B4-BE49-F238E27FC236}">
                <a16:creationId xmlns:a16="http://schemas.microsoft.com/office/drawing/2014/main" id="{11D4DCDC-6FAA-3268-B1F1-395DAC3243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463595"/>
              </p:ext>
            </p:extLst>
          </p:nvPr>
        </p:nvGraphicFramePr>
        <p:xfrm>
          <a:off x="3966833" y="1269569"/>
          <a:ext cx="1944216" cy="1038552"/>
        </p:xfrm>
        <a:graphic>
          <a:graphicData uri="http://schemas.openxmlformats.org/drawingml/2006/table">
            <a:tbl>
              <a:tblPr/>
              <a:tblGrid>
                <a:gridCol w="748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6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18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안전보건관리책임자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18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소장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 성 훈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8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010-2989-7878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" name="Group 207">
            <a:extLst>
              <a:ext uri="{FF2B5EF4-FFF2-40B4-BE49-F238E27FC236}">
                <a16:creationId xmlns:a16="http://schemas.microsoft.com/office/drawing/2014/main" id="{022D15E9-AE5D-3C2E-679C-086C1A3BB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319302"/>
              </p:ext>
            </p:extLst>
          </p:nvPr>
        </p:nvGraphicFramePr>
        <p:xfrm>
          <a:off x="5911049" y="2756619"/>
          <a:ext cx="1620340" cy="734385"/>
        </p:xfrm>
        <a:graphic>
          <a:graphicData uri="http://schemas.openxmlformats.org/drawingml/2006/table">
            <a:tbl>
              <a:tblPr/>
              <a:tblGrid>
                <a:gridCol w="651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관리자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품질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대리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 찬 우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010-2012-2630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BDF4CDDC-1312-AFE3-A8BA-6EC416971E0C}"/>
              </a:ext>
            </a:extLst>
          </p:cNvPr>
          <p:cNvCxnSpPr>
            <a:cxnSpLocks/>
            <a:endCxn id="29" idx="2"/>
          </p:cNvCxnSpPr>
          <p:nvPr/>
        </p:nvCxnSpPr>
        <p:spPr>
          <a:xfrm flipH="1">
            <a:off x="6378958" y="3664614"/>
            <a:ext cx="4404" cy="272426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2" name="Group 207">
            <a:extLst>
              <a:ext uri="{FF2B5EF4-FFF2-40B4-BE49-F238E27FC236}">
                <a16:creationId xmlns:a16="http://schemas.microsoft.com/office/drawing/2014/main" id="{BC822D99-05B3-902C-EC8B-07835BEBB5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458441"/>
              </p:ext>
            </p:extLst>
          </p:nvPr>
        </p:nvGraphicFramePr>
        <p:xfrm>
          <a:off x="5474484" y="3871618"/>
          <a:ext cx="1709843" cy="734385"/>
        </p:xfrm>
        <a:graphic>
          <a:graphicData uri="http://schemas.openxmlformats.org/drawingml/2006/table">
            <a:tbl>
              <a:tblPr/>
              <a:tblGrid>
                <a:gridCol w="687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관리감독자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안 태 일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010-9143-0265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B84E0307-1017-25AF-AD1B-7BCC269E78DB}"/>
              </a:ext>
            </a:extLst>
          </p:cNvPr>
          <p:cNvCxnSpPr>
            <a:cxnSpLocks/>
          </p:cNvCxnSpPr>
          <p:nvPr/>
        </p:nvCxnSpPr>
        <p:spPr>
          <a:xfrm>
            <a:off x="3207032" y="2546713"/>
            <a:ext cx="0" cy="111790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4" name="Group 207">
            <a:extLst>
              <a:ext uri="{FF2B5EF4-FFF2-40B4-BE49-F238E27FC236}">
                <a16:creationId xmlns:a16="http://schemas.microsoft.com/office/drawing/2014/main" id="{2D508F8B-E068-5335-83DD-0A54FB8FB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436599"/>
              </p:ext>
            </p:extLst>
          </p:nvPr>
        </p:nvGraphicFramePr>
        <p:xfrm>
          <a:off x="4151422" y="2749517"/>
          <a:ext cx="1620340" cy="734385"/>
        </p:xfrm>
        <a:graphic>
          <a:graphicData uri="http://schemas.openxmlformats.org/drawingml/2006/table">
            <a:tbl>
              <a:tblPr/>
              <a:tblGrid>
                <a:gridCol w="651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관리자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안전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과장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방철주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010-5644-9630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Group 207">
            <a:extLst>
              <a:ext uri="{FF2B5EF4-FFF2-40B4-BE49-F238E27FC236}">
                <a16:creationId xmlns:a16="http://schemas.microsoft.com/office/drawing/2014/main" id="{F756C3CB-E269-9D8C-9CC3-DDD39F891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603502"/>
              </p:ext>
            </p:extLst>
          </p:nvPr>
        </p:nvGraphicFramePr>
        <p:xfrm>
          <a:off x="2105852" y="4806948"/>
          <a:ext cx="1620341" cy="734385"/>
        </p:xfrm>
        <a:graphic>
          <a:graphicData uri="http://schemas.openxmlformats.org/drawingml/2006/table">
            <a:tbl>
              <a:tblPr/>
              <a:tblGrid>
                <a:gridCol w="651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안담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 경 림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010-4204-3698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6" name="Group 207">
            <a:extLst>
              <a:ext uri="{FF2B5EF4-FFF2-40B4-BE49-F238E27FC236}">
                <a16:creationId xmlns:a16="http://schemas.microsoft.com/office/drawing/2014/main" id="{4F16D163-1872-8FC5-67CF-3605CF2A2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389387"/>
              </p:ext>
            </p:extLst>
          </p:nvPr>
        </p:nvGraphicFramePr>
        <p:xfrm>
          <a:off x="2105878" y="5698388"/>
          <a:ext cx="1620341" cy="734385"/>
        </p:xfrm>
        <a:graphic>
          <a:graphicData uri="http://schemas.openxmlformats.org/drawingml/2006/table">
            <a:tbl>
              <a:tblPr/>
              <a:tblGrid>
                <a:gridCol w="651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반장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손 훈 석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010-8702-2822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7" name="Group 207">
            <a:extLst>
              <a:ext uri="{FF2B5EF4-FFF2-40B4-BE49-F238E27FC236}">
                <a16:creationId xmlns:a16="http://schemas.microsoft.com/office/drawing/2014/main" id="{DBD9EDB4-B9EE-29B4-191C-B7E608A4C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670392"/>
              </p:ext>
            </p:extLst>
          </p:nvPr>
        </p:nvGraphicFramePr>
        <p:xfrm>
          <a:off x="5559581" y="4808639"/>
          <a:ext cx="1620341" cy="734385"/>
        </p:xfrm>
        <a:graphic>
          <a:graphicData uri="http://schemas.openxmlformats.org/drawingml/2006/table">
            <a:tbl>
              <a:tblPr/>
              <a:tblGrid>
                <a:gridCol w="651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안담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지 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010-3342-7185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Group 207">
            <a:extLst>
              <a:ext uri="{FF2B5EF4-FFF2-40B4-BE49-F238E27FC236}">
                <a16:creationId xmlns:a16="http://schemas.microsoft.com/office/drawing/2014/main" id="{E7CB6A59-7ADB-C63F-4D36-932116204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815460"/>
              </p:ext>
            </p:extLst>
          </p:nvPr>
        </p:nvGraphicFramePr>
        <p:xfrm>
          <a:off x="2840160" y="3863755"/>
          <a:ext cx="1705439" cy="734385"/>
        </p:xfrm>
        <a:graphic>
          <a:graphicData uri="http://schemas.openxmlformats.org/drawingml/2006/table">
            <a:tbl>
              <a:tblPr/>
              <a:tblGrid>
                <a:gridCol w="686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9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관리감독자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 광 민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010-5757-2275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Group 207">
            <a:extLst>
              <a:ext uri="{FF2B5EF4-FFF2-40B4-BE49-F238E27FC236}">
                <a16:creationId xmlns:a16="http://schemas.microsoft.com/office/drawing/2014/main" id="{CA75C2C8-7A44-3AEF-53F2-BD17BA4A5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670815"/>
              </p:ext>
            </p:extLst>
          </p:nvPr>
        </p:nvGraphicFramePr>
        <p:xfrm>
          <a:off x="5568788" y="5654498"/>
          <a:ext cx="1620341" cy="734385"/>
        </p:xfrm>
        <a:graphic>
          <a:graphicData uri="http://schemas.openxmlformats.org/drawingml/2006/table">
            <a:tbl>
              <a:tblPr/>
              <a:tblGrid>
                <a:gridCol w="651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반장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임호택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010-5447-0835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4" name="Group 207">
            <a:extLst>
              <a:ext uri="{FF2B5EF4-FFF2-40B4-BE49-F238E27FC236}">
                <a16:creationId xmlns:a16="http://schemas.microsoft.com/office/drawing/2014/main" id="{52DBC4F2-01D9-CC96-8B32-1103D7EE0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424403"/>
              </p:ext>
            </p:extLst>
          </p:nvPr>
        </p:nvGraphicFramePr>
        <p:xfrm>
          <a:off x="3735429" y="4806947"/>
          <a:ext cx="1620341" cy="734385"/>
        </p:xfrm>
        <a:graphic>
          <a:graphicData uri="http://schemas.openxmlformats.org/drawingml/2006/table">
            <a:tbl>
              <a:tblPr/>
              <a:tblGrid>
                <a:gridCol w="651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반장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반 성 호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010-2540-1290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Group 207">
            <a:extLst>
              <a:ext uri="{FF2B5EF4-FFF2-40B4-BE49-F238E27FC236}">
                <a16:creationId xmlns:a16="http://schemas.microsoft.com/office/drawing/2014/main" id="{D40751B8-531B-3C75-B84D-16BD4DF447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263869"/>
              </p:ext>
            </p:extLst>
          </p:nvPr>
        </p:nvGraphicFramePr>
        <p:xfrm>
          <a:off x="2346493" y="2749517"/>
          <a:ext cx="1620340" cy="734385"/>
        </p:xfrm>
        <a:graphic>
          <a:graphicData uri="http://schemas.openxmlformats.org/drawingml/2006/table">
            <a:tbl>
              <a:tblPr/>
              <a:tblGrid>
                <a:gridCol w="651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관리자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설계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차장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 승 현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010-2826-4613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0" name="Group 207">
            <a:extLst>
              <a:ext uri="{FF2B5EF4-FFF2-40B4-BE49-F238E27FC236}">
                <a16:creationId xmlns:a16="http://schemas.microsoft.com/office/drawing/2014/main" id="{051658CF-DEAC-5C10-3FB3-CD8C79235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750215"/>
              </p:ext>
            </p:extLst>
          </p:nvPr>
        </p:nvGraphicFramePr>
        <p:xfrm>
          <a:off x="7179920" y="4806947"/>
          <a:ext cx="1620341" cy="734385"/>
        </p:xfrm>
        <a:graphic>
          <a:graphicData uri="http://schemas.openxmlformats.org/drawingml/2006/table">
            <a:tbl>
              <a:tblPr/>
              <a:tblGrid>
                <a:gridCol w="651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79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반장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정 민 규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010-6562-2837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359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D198F-E5C2-3551-4F3B-52B5D6F21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3295AEC-4DF0-0939-951B-0F2539A32D2F}"/>
              </a:ext>
            </a:extLst>
          </p:cNvPr>
          <p:cNvSpPr txBox="1"/>
          <p:nvPr/>
        </p:nvSpPr>
        <p:spPr>
          <a:xfrm>
            <a:off x="78130" y="63665"/>
            <a:ext cx="668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4.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비상 상황 배치도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A8A19F3-FA78-3706-E188-BD1D133B4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6" r="8596"/>
          <a:stretch/>
        </p:blipFill>
        <p:spPr>
          <a:xfrm>
            <a:off x="181025" y="758425"/>
            <a:ext cx="9353594" cy="5763071"/>
          </a:xfrm>
          <a:prstGeom prst="rect">
            <a:avLst/>
          </a:prstGeom>
        </p:spPr>
      </p:pic>
      <p:sp>
        <p:nvSpPr>
          <p:cNvPr id="54" name="직사각형 53">
            <a:extLst>
              <a:ext uri="{FF2B5EF4-FFF2-40B4-BE49-F238E27FC236}">
                <a16:creationId xmlns:a16="http://schemas.microsoft.com/office/drawing/2014/main" id="{4DC0C986-B4B7-58C8-B62C-400A7A5AEBC6}"/>
              </a:ext>
            </a:extLst>
          </p:cNvPr>
          <p:cNvSpPr/>
          <p:nvPr/>
        </p:nvSpPr>
        <p:spPr>
          <a:xfrm>
            <a:off x="8244575" y="752029"/>
            <a:ext cx="1443848" cy="2089286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>
              <a:solidFill>
                <a:schemeClr val="bg1"/>
              </a:solidFill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D49DE546-87BC-2524-34E4-DA9605AC54CF}"/>
              </a:ext>
            </a:extLst>
          </p:cNvPr>
          <p:cNvSpPr/>
          <p:nvPr/>
        </p:nvSpPr>
        <p:spPr>
          <a:xfrm>
            <a:off x="8197719" y="775311"/>
            <a:ext cx="80681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900" b="1" dirty="0">
                <a:latin typeface="+mn-ea"/>
              </a:rPr>
              <a:t>■ </a:t>
            </a:r>
            <a:r>
              <a:rPr lang="ko-KR" altLang="en-US" sz="900" b="1" dirty="0">
                <a:latin typeface="+mn-ea"/>
              </a:rPr>
              <a:t>범 </a:t>
            </a:r>
            <a:r>
              <a:rPr lang="ko-KR" altLang="en-US" sz="900" b="1" dirty="0" err="1">
                <a:latin typeface="+mn-ea"/>
              </a:rPr>
              <a:t>례</a:t>
            </a:r>
            <a:endParaRPr lang="en-US" altLang="ko-KR" sz="900" b="1" dirty="0">
              <a:latin typeface="+mn-ea"/>
            </a:endParaRPr>
          </a:p>
        </p:txBody>
      </p:sp>
      <p:sp>
        <p:nvSpPr>
          <p:cNvPr id="59" name="오른쪽 화살표 58">
            <a:extLst>
              <a:ext uri="{FF2B5EF4-FFF2-40B4-BE49-F238E27FC236}">
                <a16:creationId xmlns:a16="http://schemas.microsoft.com/office/drawing/2014/main" id="{92820760-2E90-E3D9-5503-CF8205AA2C94}"/>
              </a:ext>
            </a:extLst>
          </p:cNvPr>
          <p:cNvSpPr/>
          <p:nvPr/>
        </p:nvSpPr>
        <p:spPr>
          <a:xfrm>
            <a:off x="8410190" y="1057265"/>
            <a:ext cx="289989" cy="12995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7D73230C-0104-E574-B654-B25DCC95C216}"/>
              </a:ext>
            </a:extLst>
          </p:cNvPr>
          <p:cNvSpPr/>
          <p:nvPr/>
        </p:nvSpPr>
        <p:spPr>
          <a:xfrm>
            <a:off x="8802510" y="1008882"/>
            <a:ext cx="7686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800" b="1" dirty="0">
                <a:latin typeface="+mn-ea"/>
              </a:rPr>
              <a:t>: </a:t>
            </a:r>
            <a:r>
              <a:rPr lang="ko-KR" altLang="en-US" sz="800" b="1" dirty="0" err="1">
                <a:latin typeface="+mn-ea"/>
              </a:rPr>
              <a:t>대피동선</a:t>
            </a:r>
            <a:endParaRPr lang="en-US" altLang="ko-KR" sz="800" b="1" dirty="0">
              <a:latin typeface="+mn-ea"/>
            </a:endParaRP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1C715763-571E-4C6F-AEFF-F8B172FB2484}"/>
              </a:ext>
            </a:extLst>
          </p:cNvPr>
          <p:cNvSpPr/>
          <p:nvPr/>
        </p:nvSpPr>
        <p:spPr>
          <a:xfrm>
            <a:off x="8802510" y="2083320"/>
            <a:ext cx="9915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800" b="1" dirty="0">
                <a:latin typeface="+mn-ea"/>
              </a:rPr>
              <a:t>: </a:t>
            </a:r>
            <a:r>
              <a:rPr lang="ko-KR" altLang="en-US" sz="800" b="1" dirty="0">
                <a:latin typeface="+mn-ea"/>
              </a:rPr>
              <a:t>사고장소</a:t>
            </a:r>
            <a:endParaRPr lang="en-US" altLang="ko-KR" sz="800" b="1" dirty="0">
              <a:latin typeface="+mn-ea"/>
            </a:endParaRPr>
          </a:p>
        </p:txBody>
      </p:sp>
      <p:sp>
        <p:nvSpPr>
          <p:cNvPr id="70" name="직사각형 69">
            <a:extLst>
              <a:ext uri="{FF2B5EF4-FFF2-40B4-BE49-F238E27FC236}">
                <a16:creationId xmlns:a16="http://schemas.microsoft.com/office/drawing/2014/main" id="{42001E0A-4033-35D9-0998-893AC45A7109}"/>
              </a:ext>
            </a:extLst>
          </p:cNvPr>
          <p:cNvSpPr/>
          <p:nvPr/>
        </p:nvSpPr>
        <p:spPr>
          <a:xfrm>
            <a:off x="8802510" y="2444579"/>
            <a:ext cx="10515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800" b="1" dirty="0">
                <a:latin typeface="+mn-ea"/>
              </a:rPr>
              <a:t>: </a:t>
            </a:r>
            <a:r>
              <a:rPr lang="ko-KR" altLang="en-US" sz="800" b="1" dirty="0" err="1">
                <a:latin typeface="+mn-ea"/>
              </a:rPr>
              <a:t>비상집결지</a:t>
            </a:r>
            <a:endParaRPr lang="en-US" altLang="ko-KR" sz="800" b="1" dirty="0">
              <a:latin typeface="+mn-ea"/>
            </a:endParaRPr>
          </a:p>
        </p:txBody>
      </p:sp>
      <p:sp>
        <p:nvSpPr>
          <p:cNvPr id="77" name="Sound">
            <a:extLst>
              <a:ext uri="{FF2B5EF4-FFF2-40B4-BE49-F238E27FC236}">
                <a16:creationId xmlns:a16="http://schemas.microsoft.com/office/drawing/2014/main" id="{040E590F-6181-6085-C41E-294CF83FE098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410190" y="1375271"/>
            <a:ext cx="329693" cy="175795"/>
          </a:xfrm>
          <a:custGeom>
            <a:avLst/>
            <a:gdLst>
              <a:gd name="T0" fmla="*/ 11164 w 21600"/>
              <a:gd name="T1" fmla="*/ 21159 h 21600"/>
              <a:gd name="T2" fmla="*/ 11164 w 21600"/>
              <a:gd name="T3" fmla="*/ 0 h 21600"/>
              <a:gd name="T4" fmla="*/ 0 w 21600"/>
              <a:gd name="T5" fmla="*/ 10800 h 21600"/>
              <a:gd name="T6" fmla="*/ 21600 w 21600"/>
              <a:gd name="T7" fmla="*/ 10800 h 21600"/>
              <a:gd name="T8" fmla="*/ 761 w 21600"/>
              <a:gd name="T9" fmla="*/ 22454 h 21600"/>
              <a:gd name="T10" fmla="*/ 21069 w 21600"/>
              <a:gd name="T11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7273"/>
                </a:moveTo>
                <a:lnTo>
                  <a:pt x="5824" y="7273"/>
                </a:lnTo>
                <a:lnTo>
                  <a:pt x="11164" y="0"/>
                </a:lnTo>
                <a:lnTo>
                  <a:pt x="11164" y="21159"/>
                </a:lnTo>
                <a:lnTo>
                  <a:pt x="5824" y="13885"/>
                </a:lnTo>
                <a:lnTo>
                  <a:pt x="0" y="13885"/>
                </a:lnTo>
                <a:lnTo>
                  <a:pt x="0" y="7273"/>
                </a:lnTo>
                <a:close/>
              </a:path>
              <a:path w="21600" h="21600">
                <a:moveTo>
                  <a:pt x="13024" y="7273"/>
                </a:moveTo>
                <a:lnTo>
                  <a:pt x="13591" y="6722"/>
                </a:lnTo>
                <a:lnTo>
                  <a:pt x="13833" y="7548"/>
                </a:lnTo>
                <a:lnTo>
                  <a:pt x="14076" y="8485"/>
                </a:lnTo>
                <a:lnTo>
                  <a:pt x="14157" y="9367"/>
                </a:lnTo>
                <a:lnTo>
                  <a:pt x="14197" y="10524"/>
                </a:lnTo>
                <a:lnTo>
                  <a:pt x="14197" y="11406"/>
                </a:lnTo>
                <a:lnTo>
                  <a:pt x="14116" y="12012"/>
                </a:lnTo>
                <a:lnTo>
                  <a:pt x="13995" y="12728"/>
                </a:lnTo>
                <a:lnTo>
                  <a:pt x="13833" y="13444"/>
                </a:lnTo>
                <a:lnTo>
                  <a:pt x="13712" y="14106"/>
                </a:lnTo>
                <a:lnTo>
                  <a:pt x="13591" y="14546"/>
                </a:lnTo>
                <a:lnTo>
                  <a:pt x="13065" y="13885"/>
                </a:lnTo>
                <a:lnTo>
                  <a:pt x="13307" y="12893"/>
                </a:lnTo>
                <a:lnTo>
                  <a:pt x="13469" y="11791"/>
                </a:lnTo>
                <a:lnTo>
                  <a:pt x="13550" y="10910"/>
                </a:lnTo>
                <a:lnTo>
                  <a:pt x="13591" y="10138"/>
                </a:lnTo>
                <a:lnTo>
                  <a:pt x="13469" y="9367"/>
                </a:lnTo>
                <a:lnTo>
                  <a:pt x="13388" y="8595"/>
                </a:lnTo>
                <a:lnTo>
                  <a:pt x="13267" y="7934"/>
                </a:lnTo>
                <a:lnTo>
                  <a:pt x="13024" y="7273"/>
                </a:lnTo>
                <a:close/>
              </a:path>
              <a:path w="21600" h="21600">
                <a:moveTo>
                  <a:pt x="16382" y="3967"/>
                </a:moveTo>
                <a:lnTo>
                  <a:pt x="16786" y="5179"/>
                </a:lnTo>
                <a:lnTo>
                  <a:pt x="17150" y="6612"/>
                </a:lnTo>
                <a:lnTo>
                  <a:pt x="17474" y="8651"/>
                </a:lnTo>
                <a:lnTo>
                  <a:pt x="17595" y="9753"/>
                </a:lnTo>
                <a:lnTo>
                  <a:pt x="17635" y="12012"/>
                </a:lnTo>
                <a:lnTo>
                  <a:pt x="17393" y="13665"/>
                </a:lnTo>
                <a:lnTo>
                  <a:pt x="17150" y="15208"/>
                </a:lnTo>
                <a:lnTo>
                  <a:pt x="16786" y="16310"/>
                </a:lnTo>
                <a:lnTo>
                  <a:pt x="16341" y="17687"/>
                </a:lnTo>
                <a:lnTo>
                  <a:pt x="15815" y="17081"/>
                </a:lnTo>
                <a:lnTo>
                  <a:pt x="16503" y="14602"/>
                </a:lnTo>
                <a:lnTo>
                  <a:pt x="16786" y="13169"/>
                </a:lnTo>
                <a:lnTo>
                  <a:pt x="16867" y="12012"/>
                </a:lnTo>
                <a:lnTo>
                  <a:pt x="16867" y="9642"/>
                </a:lnTo>
                <a:lnTo>
                  <a:pt x="16705" y="7989"/>
                </a:lnTo>
                <a:lnTo>
                  <a:pt x="16422" y="6612"/>
                </a:lnTo>
                <a:lnTo>
                  <a:pt x="16220" y="5675"/>
                </a:lnTo>
                <a:lnTo>
                  <a:pt x="15856" y="4518"/>
                </a:lnTo>
                <a:lnTo>
                  <a:pt x="16382" y="3967"/>
                </a:lnTo>
                <a:close/>
              </a:path>
              <a:path w="21600" h="21600">
                <a:moveTo>
                  <a:pt x="18889" y="1377"/>
                </a:moveTo>
                <a:lnTo>
                  <a:pt x="19415" y="826"/>
                </a:lnTo>
                <a:lnTo>
                  <a:pt x="20194" y="2576"/>
                </a:lnTo>
                <a:lnTo>
                  <a:pt x="20831" y="4683"/>
                </a:lnTo>
                <a:lnTo>
                  <a:pt x="21357" y="7204"/>
                </a:lnTo>
                <a:lnTo>
                  <a:pt x="21650" y="9450"/>
                </a:lnTo>
                <a:lnTo>
                  <a:pt x="21600" y="12301"/>
                </a:lnTo>
                <a:lnTo>
                  <a:pt x="21215" y="15938"/>
                </a:lnTo>
                <a:lnTo>
                  <a:pt x="20629" y="18348"/>
                </a:lnTo>
                <a:lnTo>
                  <a:pt x="19415" y="21655"/>
                </a:lnTo>
                <a:lnTo>
                  <a:pt x="18889" y="21159"/>
                </a:lnTo>
                <a:lnTo>
                  <a:pt x="19901" y="18404"/>
                </a:lnTo>
                <a:lnTo>
                  <a:pt x="20467" y="15593"/>
                </a:lnTo>
                <a:lnTo>
                  <a:pt x="20791" y="12342"/>
                </a:lnTo>
                <a:lnTo>
                  <a:pt x="20871" y="9532"/>
                </a:lnTo>
                <a:lnTo>
                  <a:pt x="20629" y="7411"/>
                </a:lnTo>
                <a:lnTo>
                  <a:pt x="20062" y="4628"/>
                </a:lnTo>
                <a:lnTo>
                  <a:pt x="19415" y="2810"/>
                </a:lnTo>
                <a:lnTo>
                  <a:pt x="18889" y="1377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07763" dir="2700000" sx="1000" sy="1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2FB3A834-2ACA-09B7-B8BB-54DF65DABBCC}"/>
              </a:ext>
            </a:extLst>
          </p:cNvPr>
          <p:cNvSpPr/>
          <p:nvPr/>
        </p:nvSpPr>
        <p:spPr>
          <a:xfrm>
            <a:off x="8802510" y="1352417"/>
            <a:ext cx="7686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800" b="1" dirty="0">
                <a:latin typeface="+mn-ea"/>
              </a:rPr>
              <a:t>: </a:t>
            </a:r>
            <a:r>
              <a:rPr lang="ko-KR" altLang="en-US" sz="800" b="1" dirty="0">
                <a:latin typeface="+mn-ea"/>
              </a:rPr>
              <a:t>신호체계</a:t>
            </a:r>
            <a:endParaRPr lang="en-US" altLang="ko-KR" sz="800" b="1" dirty="0">
              <a:latin typeface="+mn-ea"/>
            </a:endParaRPr>
          </a:p>
        </p:txBody>
      </p: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64D41172-6CA2-C3DB-9FCC-692C8F25C908}"/>
              </a:ext>
            </a:extLst>
          </p:cNvPr>
          <p:cNvSpPr/>
          <p:nvPr/>
        </p:nvSpPr>
        <p:spPr>
          <a:xfrm>
            <a:off x="8794683" y="1711025"/>
            <a:ext cx="93029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800" b="1">
                <a:latin typeface="+mn-ea"/>
              </a:rPr>
              <a:t>: </a:t>
            </a:r>
            <a:r>
              <a:rPr lang="ko-KR" altLang="en-US" sz="800" b="1">
                <a:latin typeface="+mn-ea"/>
              </a:rPr>
              <a:t>유도원</a:t>
            </a:r>
            <a:r>
              <a:rPr lang="en-US" altLang="ko-KR" sz="800" b="1">
                <a:latin typeface="+mn-ea"/>
              </a:rPr>
              <a:t>/</a:t>
            </a:r>
            <a:r>
              <a:rPr lang="ko-KR" altLang="en-US" sz="800" b="1">
                <a:latin typeface="+mn-ea"/>
              </a:rPr>
              <a:t>경광봉</a:t>
            </a:r>
            <a:endParaRPr lang="en-US" altLang="ko-KR" sz="800" b="1" dirty="0">
              <a:latin typeface="+mn-ea"/>
            </a:endParaRPr>
          </a:p>
        </p:txBody>
      </p:sp>
      <p:sp>
        <p:nvSpPr>
          <p:cNvPr id="10" name="폭발: 8pt 9">
            <a:extLst>
              <a:ext uri="{FF2B5EF4-FFF2-40B4-BE49-F238E27FC236}">
                <a16:creationId xmlns:a16="http://schemas.microsoft.com/office/drawing/2014/main" id="{F74632D8-7FEC-F7A4-1C92-551F9F5E3E6F}"/>
              </a:ext>
            </a:extLst>
          </p:cNvPr>
          <p:cNvSpPr/>
          <p:nvPr/>
        </p:nvSpPr>
        <p:spPr bwMode="auto">
          <a:xfrm>
            <a:off x="8377128" y="2078045"/>
            <a:ext cx="395816" cy="252000"/>
          </a:xfrm>
          <a:prstGeom prst="irregularSeal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latinLnBrk="0"/>
            <a:endParaRPr lang="ko-KR" altLang="en-US" sz="900" b="1" spc="-60" dirty="0" err="1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ea typeface="맑은 고딕" panose="020B0503020000020004" pitchFamily="50" charset="-127"/>
              <a:cs typeface="ヒラギノ角ゴ ProN W3" charset="0"/>
              <a:sym typeface="Arial" pitchFamily="34" charset="0"/>
            </a:endParaRPr>
          </a:p>
        </p:txBody>
      </p:sp>
      <p:sp>
        <p:nvSpPr>
          <p:cNvPr id="7" name="폭발: 8pt 6">
            <a:extLst>
              <a:ext uri="{FF2B5EF4-FFF2-40B4-BE49-F238E27FC236}">
                <a16:creationId xmlns:a16="http://schemas.microsoft.com/office/drawing/2014/main" id="{B197AD15-5452-FA9C-2A10-A4D7F113C307}"/>
              </a:ext>
            </a:extLst>
          </p:cNvPr>
          <p:cNvSpPr/>
          <p:nvPr/>
        </p:nvSpPr>
        <p:spPr bwMode="auto">
          <a:xfrm>
            <a:off x="561151" y="3032965"/>
            <a:ext cx="895277" cy="769025"/>
          </a:xfrm>
          <a:prstGeom prst="irregularSeal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latinLnBrk="0"/>
            <a:endParaRPr lang="ko-KR" altLang="en-US" sz="900" b="1" spc="-60" dirty="0" err="1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ea typeface="맑은 고딕" panose="020B0503020000020004" pitchFamily="50" charset="-127"/>
              <a:cs typeface="ヒラギノ角ゴ ProN W3" charset="0"/>
              <a:sym typeface="Arial" pitchFamily="34" charset="0"/>
            </a:endParaRPr>
          </a:p>
        </p:txBody>
      </p:sp>
      <p:sp>
        <p:nvSpPr>
          <p:cNvPr id="28" name="말풍선: 사각형 27">
            <a:extLst>
              <a:ext uri="{FF2B5EF4-FFF2-40B4-BE49-F238E27FC236}">
                <a16:creationId xmlns:a16="http://schemas.microsoft.com/office/drawing/2014/main" id="{09D17391-D083-5C45-E43F-3BFD9F0D8EAB}"/>
              </a:ext>
            </a:extLst>
          </p:cNvPr>
          <p:cNvSpPr/>
          <p:nvPr/>
        </p:nvSpPr>
        <p:spPr bwMode="auto">
          <a:xfrm>
            <a:off x="550120" y="3883282"/>
            <a:ext cx="777922" cy="255144"/>
          </a:xfrm>
          <a:prstGeom prst="wedgeRectCallout">
            <a:avLst>
              <a:gd name="adj1" fmla="val 67830"/>
              <a:gd name="adj2" fmla="val -105752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latinLnBrk="0"/>
            <a:r>
              <a:rPr lang="ko-KR" altLang="en-US" sz="900" b="1" spc="-6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ea typeface="맑은 고딕" panose="020B0503020000020004" pitchFamily="50" charset="-127"/>
                <a:cs typeface="ヒラギノ角ゴ ProN W3" charset="0"/>
                <a:sym typeface="Arial" pitchFamily="34" charset="0"/>
              </a:rPr>
              <a:t>유도원</a:t>
            </a:r>
            <a:endParaRPr lang="ko-KR" altLang="en-US" sz="900" b="1" spc="-6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ea typeface="맑은 고딕" panose="020B0503020000020004" pitchFamily="50" charset="-127"/>
              <a:cs typeface="ヒラギノ角ゴ ProN W3" charset="0"/>
              <a:sym typeface="Arial" pitchFamily="34" charset="0"/>
            </a:endParaRPr>
          </a:p>
        </p:txBody>
      </p:sp>
      <p:sp>
        <p:nvSpPr>
          <p:cNvPr id="29" name="말풍선: 사각형 28">
            <a:extLst>
              <a:ext uri="{FF2B5EF4-FFF2-40B4-BE49-F238E27FC236}">
                <a16:creationId xmlns:a16="http://schemas.microsoft.com/office/drawing/2014/main" id="{8A8E81E4-648F-DCD7-F7F6-F08EE3153FD5}"/>
              </a:ext>
            </a:extLst>
          </p:cNvPr>
          <p:cNvSpPr/>
          <p:nvPr/>
        </p:nvSpPr>
        <p:spPr bwMode="auto">
          <a:xfrm>
            <a:off x="3300773" y="3407253"/>
            <a:ext cx="684320" cy="206192"/>
          </a:xfrm>
          <a:prstGeom prst="wedgeRectCallout">
            <a:avLst>
              <a:gd name="adj1" fmla="val -47990"/>
              <a:gd name="adj2" fmla="val -89673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latinLnBrk="0"/>
            <a:r>
              <a:rPr lang="ko-KR" altLang="en-US" sz="900" b="1" spc="-6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ea typeface="맑은 고딕" panose="020B0503020000020004" pitchFamily="50" charset="-127"/>
                <a:cs typeface="ヒラギノ角ゴ ProN W3" charset="0"/>
                <a:sym typeface="Arial" pitchFamily="34" charset="0"/>
              </a:rPr>
              <a:t>유도원</a:t>
            </a:r>
            <a:endParaRPr lang="ko-KR" altLang="en-US" sz="900" b="1" spc="-6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ea typeface="맑은 고딕" panose="020B0503020000020004" pitchFamily="50" charset="-127"/>
              <a:cs typeface="ヒラギノ角ゴ ProN W3" charset="0"/>
              <a:sym typeface="Arial" pitchFamily="34" charset="0"/>
            </a:endParaRPr>
          </a:p>
        </p:txBody>
      </p:sp>
      <p:sp>
        <p:nvSpPr>
          <p:cNvPr id="32" name="말풍선: 사각형 31">
            <a:extLst>
              <a:ext uri="{FF2B5EF4-FFF2-40B4-BE49-F238E27FC236}">
                <a16:creationId xmlns:a16="http://schemas.microsoft.com/office/drawing/2014/main" id="{5059D99C-4BF1-B57C-3BDA-0CADD7F5C782}"/>
              </a:ext>
            </a:extLst>
          </p:cNvPr>
          <p:cNvSpPr/>
          <p:nvPr/>
        </p:nvSpPr>
        <p:spPr bwMode="auto">
          <a:xfrm>
            <a:off x="300632" y="2090149"/>
            <a:ext cx="1343943" cy="447858"/>
          </a:xfrm>
          <a:prstGeom prst="wedgeRectCallout">
            <a:avLst>
              <a:gd name="adj1" fmla="val -15375"/>
              <a:gd name="adj2" fmla="val 190952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latinLnBrk="0"/>
            <a:r>
              <a:rPr lang="ko-KR" altLang="en-US" sz="900" b="1" spc="-6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ea typeface="맑은 고딕" panose="020B0503020000020004" pitchFamily="50" charset="-127"/>
                <a:cs typeface="ヒラギノ角ゴ ProN W3" charset="0"/>
                <a:sym typeface="Arial" pitchFamily="34" charset="0"/>
              </a:rPr>
              <a:t>사고 전파 인원 대피</a:t>
            </a:r>
            <a:endParaRPr lang="en-US" altLang="ko-KR" sz="900" b="1" spc="-6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ea typeface="맑은 고딕" panose="020B0503020000020004" pitchFamily="50" charset="-127"/>
              <a:cs typeface="ヒラギノ角ゴ ProN W3" charset="0"/>
              <a:sym typeface="Arial" pitchFamily="34" charset="0"/>
            </a:endParaRPr>
          </a:p>
          <a:p>
            <a:pPr algn="ctr" latinLnBrk="0"/>
            <a:r>
              <a:rPr lang="ko-KR" altLang="en-US" sz="900" b="1" spc="-6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ea typeface="맑은 고딕" panose="020B0503020000020004" pitchFamily="50" charset="-127"/>
                <a:cs typeface="ヒラギノ角ゴ ProN W3" charset="0"/>
                <a:sym typeface="Arial" pitchFamily="34" charset="0"/>
              </a:rPr>
              <a:t>김광민 팀장</a:t>
            </a:r>
            <a:endParaRPr lang="en-US" altLang="ko-KR" sz="900" b="1" spc="-6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ea typeface="맑은 고딕" panose="020B0503020000020004" pitchFamily="50" charset="-127"/>
              <a:cs typeface="ヒラギノ角ゴ ProN W3" charset="0"/>
              <a:sym typeface="Arial" pitchFamily="34" charset="0"/>
            </a:endParaRPr>
          </a:p>
        </p:txBody>
      </p:sp>
      <p:sp>
        <p:nvSpPr>
          <p:cNvPr id="33" name="모서리가 둥근 직사각형 28">
            <a:extLst>
              <a:ext uri="{FF2B5EF4-FFF2-40B4-BE49-F238E27FC236}">
                <a16:creationId xmlns:a16="http://schemas.microsoft.com/office/drawing/2014/main" id="{6111F19A-F78A-168A-10B9-2B4B20AA69A8}"/>
              </a:ext>
            </a:extLst>
          </p:cNvPr>
          <p:cNvSpPr/>
          <p:nvPr/>
        </p:nvSpPr>
        <p:spPr bwMode="auto">
          <a:xfrm>
            <a:off x="1116503" y="2655664"/>
            <a:ext cx="555584" cy="194830"/>
          </a:xfrm>
          <a:prstGeom prst="roundRect">
            <a:avLst/>
          </a:prstGeom>
          <a:solidFill>
            <a:srgbClr val="F2F2F2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latinLnBrk="0"/>
            <a:r>
              <a:rPr lang="ko-KR" altLang="en-US" sz="1100" b="1" spc="-6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맑은 고딕" panose="020B0503020000020004" pitchFamily="50" charset="-127"/>
                <a:cs typeface="ヒラギノ角ゴ ProN W3" charset="0"/>
                <a:sym typeface="Arial" pitchFamily="34" charset="0"/>
              </a:rPr>
              <a:t>사고장소</a:t>
            </a:r>
          </a:p>
        </p:txBody>
      </p:sp>
      <p:sp>
        <p:nvSpPr>
          <p:cNvPr id="34" name="말풍선: 사각형 33">
            <a:extLst>
              <a:ext uri="{FF2B5EF4-FFF2-40B4-BE49-F238E27FC236}">
                <a16:creationId xmlns:a16="http://schemas.microsoft.com/office/drawing/2014/main" id="{E7ECE0C9-4A9A-8630-7F92-8D9FF458CBD8}"/>
              </a:ext>
            </a:extLst>
          </p:cNvPr>
          <p:cNvSpPr/>
          <p:nvPr/>
        </p:nvSpPr>
        <p:spPr bwMode="auto">
          <a:xfrm>
            <a:off x="2637475" y="1839367"/>
            <a:ext cx="1326595" cy="512489"/>
          </a:xfrm>
          <a:prstGeom prst="wedgeRectCallout">
            <a:avLst>
              <a:gd name="adj1" fmla="val 15561"/>
              <a:gd name="adj2" fmla="val 8451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latinLnBrk="0"/>
            <a:r>
              <a:rPr lang="ko-KR" altLang="en-US" sz="900" b="1" spc="-6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ea typeface="맑은 고딕" panose="020B0503020000020004" pitchFamily="50" charset="-127"/>
                <a:cs typeface="ヒラギノ角ゴ ProN W3" charset="0"/>
                <a:sym typeface="Arial" pitchFamily="34" charset="0"/>
              </a:rPr>
              <a:t>통제 및 인원파악</a:t>
            </a:r>
            <a:endParaRPr lang="en-US" altLang="ko-KR" sz="900" b="1" spc="-6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ea typeface="맑은 고딕" panose="020B0503020000020004" pitchFamily="50" charset="-127"/>
              <a:cs typeface="ヒラギノ角ゴ ProN W3" charset="0"/>
              <a:sym typeface="Arial" pitchFamily="34" charset="0"/>
            </a:endParaRPr>
          </a:p>
          <a:p>
            <a:pPr algn="ctr" latinLnBrk="0"/>
            <a:r>
              <a:rPr lang="ko-KR" altLang="en-US" sz="900" b="1" spc="-6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ea typeface="맑은 고딕" panose="020B0503020000020004" pitchFamily="50" charset="-127"/>
                <a:cs typeface="ヒラギノ角ゴ ProN W3" charset="0"/>
                <a:sym typeface="Arial" pitchFamily="34" charset="0"/>
              </a:rPr>
              <a:t>전찬우</a:t>
            </a:r>
            <a:r>
              <a:rPr lang="ko-KR" altLang="en-US" sz="900" b="1" spc="-6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ea typeface="맑은 고딕" panose="020B0503020000020004" pitchFamily="50" charset="-127"/>
                <a:cs typeface="ヒラギノ角ゴ ProN W3" charset="0"/>
                <a:sym typeface="Arial" pitchFamily="34" charset="0"/>
              </a:rPr>
              <a:t> 대리 </a:t>
            </a:r>
            <a:endParaRPr lang="en-US" altLang="ko-KR" sz="900" b="1" spc="-6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ea typeface="맑은 고딕" panose="020B0503020000020004" pitchFamily="50" charset="-127"/>
              <a:cs typeface="ヒラギノ角ゴ ProN W3" charset="0"/>
              <a:sym typeface="Arial" pitchFamily="34" charset="0"/>
            </a:endParaRP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BFC7F268-CD1F-4DF9-A957-F796E9B934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9988" y="3715632"/>
            <a:ext cx="206305" cy="214166"/>
          </a:xfrm>
          <a:prstGeom prst="rect">
            <a:avLst/>
          </a:prstGeom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id="{B97A0491-0837-4C27-BEA3-1A9F84E6E0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629" y="3066245"/>
            <a:ext cx="206305" cy="214166"/>
          </a:xfrm>
          <a:prstGeom prst="rect">
            <a:avLst/>
          </a:prstGeom>
        </p:spPr>
      </p:pic>
      <p:pic>
        <p:nvPicPr>
          <p:cNvPr id="45" name="그림 44">
            <a:extLst>
              <a:ext uri="{FF2B5EF4-FFF2-40B4-BE49-F238E27FC236}">
                <a16:creationId xmlns:a16="http://schemas.microsoft.com/office/drawing/2014/main" id="{D19DDA92-1891-4C04-9FC5-034D07832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3848" y="1714199"/>
            <a:ext cx="206305" cy="214166"/>
          </a:xfrm>
          <a:prstGeom prst="rect">
            <a:avLst/>
          </a:prstGeom>
        </p:spPr>
      </p:pic>
      <p:sp>
        <p:nvSpPr>
          <p:cNvPr id="46" name="Sound">
            <a:extLst>
              <a:ext uri="{FF2B5EF4-FFF2-40B4-BE49-F238E27FC236}">
                <a16:creationId xmlns:a16="http://schemas.microsoft.com/office/drawing/2014/main" id="{798A8B74-01F4-4656-88B7-35DE47600D2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29168" y="2665181"/>
            <a:ext cx="329693" cy="175795"/>
          </a:xfrm>
          <a:custGeom>
            <a:avLst/>
            <a:gdLst>
              <a:gd name="T0" fmla="*/ 11164 w 21600"/>
              <a:gd name="T1" fmla="*/ 21159 h 21600"/>
              <a:gd name="T2" fmla="*/ 11164 w 21600"/>
              <a:gd name="T3" fmla="*/ 0 h 21600"/>
              <a:gd name="T4" fmla="*/ 0 w 21600"/>
              <a:gd name="T5" fmla="*/ 10800 h 21600"/>
              <a:gd name="T6" fmla="*/ 21600 w 21600"/>
              <a:gd name="T7" fmla="*/ 10800 h 21600"/>
              <a:gd name="T8" fmla="*/ 761 w 21600"/>
              <a:gd name="T9" fmla="*/ 22454 h 21600"/>
              <a:gd name="T10" fmla="*/ 21069 w 21600"/>
              <a:gd name="T11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7273"/>
                </a:moveTo>
                <a:lnTo>
                  <a:pt x="5824" y="7273"/>
                </a:lnTo>
                <a:lnTo>
                  <a:pt x="11164" y="0"/>
                </a:lnTo>
                <a:lnTo>
                  <a:pt x="11164" y="21159"/>
                </a:lnTo>
                <a:lnTo>
                  <a:pt x="5824" y="13885"/>
                </a:lnTo>
                <a:lnTo>
                  <a:pt x="0" y="13885"/>
                </a:lnTo>
                <a:lnTo>
                  <a:pt x="0" y="7273"/>
                </a:lnTo>
                <a:close/>
              </a:path>
              <a:path w="21600" h="21600">
                <a:moveTo>
                  <a:pt x="13024" y="7273"/>
                </a:moveTo>
                <a:lnTo>
                  <a:pt x="13591" y="6722"/>
                </a:lnTo>
                <a:lnTo>
                  <a:pt x="13833" y="7548"/>
                </a:lnTo>
                <a:lnTo>
                  <a:pt x="14076" y="8485"/>
                </a:lnTo>
                <a:lnTo>
                  <a:pt x="14157" y="9367"/>
                </a:lnTo>
                <a:lnTo>
                  <a:pt x="14197" y="10524"/>
                </a:lnTo>
                <a:lnTo>
                  <a:pt x="14197" y="11406"/>
                </a:lnTo>
                <a:lnTo>
                  <a:pt x="14116" y="12012"/>
                </a:lnTo>
                <a:lnTo>
                  <a:pt x="13995" y="12728"/>
                </a:lnTo>
                <a:lnTo>
                  <a:pt x="13833" y="13444"/>
                </a:lnTo>
                <a:lnTo>
                  <a:pt x="13712" y="14106"/>
                </a:lnTo>
                <a:lnTo>
                  <a:pt x="13591" y="14546"/>
                </a:lnTo>
                <a:lnTo>
                  <a:pt x="13065" y="13885"/>
                </a:lnTo>
                <a:lnTo>
                  <a:pt x="13307" y="12893"/>
                </a:lnTo>
                <a:lnTo>
                  <a:pt x="13469" y="11791"/>
                </a:lnTo>
                <a:lnTo>
                  <a:pt x="13550" y="10910"/>
                </a:lnTo>
                <a:lnTo>
                  <a:pt x="13591" y="10138"/>
                </a:lnTo>
                <a:lnTo>
                  <a:pt x="13469" y="9367"/>
                </a:lnTo>
                <a:lnTo>
                  <a:pt x="13388" y="8595"/>
                </a:lnTo>
                <a:lnTo>
                  <a:pt x="13267" y="7934"/>
                </a:lnTo>
                <a:lnTo>
                  <a:pt x="13024" y="7273"/>
                </a:lnTo>
                <a:close/>
              </a:path>
              <a:path w="21600" h="21600">
                <a:moveTo>
                  <a:pt x="16382" y="3967"/>
                </a:moveTo>
                <a:lnTo>
                  <a:pt x="16786" y="5179"/>
                </a:lnTo>
                <a:lnTo>
                  <a:pt x="17150" y="6612"/>
                </a:lnTo>
                <a:lnTo>
                  <a:pt x="17474" y="8651"/>
                </a:lnTo>
                <a:lnTo>
                  <a:pt x="17595" y="9753"/>
                </a:lnTo>
                <a:lnTo>
                  <a:pt x="17635" y="12012"/>
                </a:lnTo>
                <a:lnTo>
                  <a:pt x="17393" y="13665"/>
                </a:lnTo>
                <a:lnTo>
                  <a:pt x="17150" y="15208"/>
                </a:lnTo>
                <a:lnTo>
                  <a:pt x="16786" y="16310"/>
                </a:lnTo>
                <a:lnTo>
                  <a:pt x="16341" y="17687"/>
                </a:lnTo>
                <a:lnTo>
                  <a:pt x="15815" y="17081"/>
                </a:lnTo>
                <a:lnTo>
                  <a:pt x="16503" y="14602"/>
                </a:lnTo>
                <a:lnTo>
                  <a:pt x="16786" y="13169"/>
                </a:lnTo>
                <a:lnTo>
                  <a:pt x="16867" y="12012"/>
                </a:lnTo>
                <a:lnTo>
                  <a:pt x="16867" y="9642"/>
                </a:lnTo>
                <a:lnTo>
                  <a:pt x="16705" y="7989"/>
                </a:lnTo>
                <a:lnTo>
                  <a:pt x="16422" y="6612"/>
                </a:lnTo>
                <a:lnTo>
                  <a:pt x="16220" y="5675"/>
                </a:lnTo>
                <a:lnTo>
                  <a:pt x="15856" y="4518"/>
                </a:lnTo>
                <a:lnTo>
                  <a:pt x="16382" y="3967"/>
                </a:lnTo>
                <a:close/>
              </a:path>
              <a:path w="21600" h="21600">
                <a:moveTo>
                  <a:pt x="18889" y="1377"/>
                </a:moveTo>
                <a:lnTo>
                  <a:pt x="19415" y="826"/>
                </a:lnTo>
                <a:lnTo>
                  <a:pt x="20194" y="2576"/>
                </a:lnTo>
                <a:lnTo>
                  <a:pt x="20831" y="4683"/>
                </a:lnTo>
                <a:lnTo>
                  <a:pt x="21357" y="7204"/>
                </a:lnTo>
                <a:lnTo>
                  <a:pt x="21650" y="9450"/>
                </a:lnTo>
                <a:lnTo>
                  <a:pt x="21600" y="12301"/>
                </a:lnTo>
                <a:lnTo>
                  <a:pt x="21215" y="15938"/>
                </a:lnTo>
                <a:lnTo>
                  <a:pt x="20629" y="18348"/>
                </a:lnTo>
                <a:lnTo>
                  <a:pt x="19415" y="21655"/>
                </a:lnTo>
                <a:lnTo>
                  <a:pt x="18889" y="21159"/>
                </a:lnTo>
                <a:lnTo>
                  <a:pt x="19901" y="18404"/>
                </a:lnTo>
                <a:lnTo>
                  <a:pt x="20467" y="15593"/>
                </a:lnTo>
                <a:lnTo>
                  <a:pt x="20791" y="12342"/>
                </a:lnTo>
                <a:lnTo>
                  <a:pt x="20871" y="9532"/>
                </a:lnTo>
                <a:lnTo>
                  <a:pt x="20629" y="7411"/>
                </a:lnTo>
                <a:lnTo>
                  <a:pt x="20062" y="4628"/>
                </a:lnTo>
                <a:lnTo>
                  <a:pt x="19415" y="2810"/>
                </a:lnTo>
                <a:lnTo>
                  <a:pt x="18889" y="1377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07763" dir="2700000" sx="1000" sy="1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7" name="Sound">
            <a:extLst>
              <a:ext uri="{FF2B5EF4-FFF2-40B4-BE49-F238E27FC236}">
                <a16:creationId xmlns:a16="http://schemas.microsoft.com/office/drawing/2014/main" id="{38707B0D-0D9E-4904-8015-EDD661355D2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2400091" y="2572046"/>
            <a:ext cx="329693" cy="175795"/>
          </a:xfrm>
          <a:custGeom>
            <a:avLst/>
            <a:gdLst>
              <a:gd name="T0" fmla="*/ 11164 w 21600"/>
              <a:gd name="T1" fmla="*/ 21159 h 21600"/>
              <a:gd name="T2" fmla="*/ 11164 w 21600"/>
              <a:gd name="T3" fmla="*/ 0 h 21600"/>
              <a:gd name="T4" fmla="*/ 0 w 21600"/>
              <a:gd name="T5" fmla="*/ 10800 h 21600"/>
              <a:gd name="T6" fmla="*/ 21600 w 21600"/>
              <a:gd name="T7" fmla="*/ 10800 h 21600"/>
              <a:gd name="T8" fmla="*/ 761 w 21600"/>
              <a:gd name="T9" fmla="*/ 22454 h 21600"/>
              <a:gd name="T10" fmla="*/ 21069 w 21600"/>
              <a:gd name="T11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7273"/>
                </a:moveTo>
                <a:lnTo>
                  <a:pt x="5824" y="7273"/>
                </a:lnTo>
                <a:lnTo>
                  <a:pt x="11164" y="0"/>
                </a:lnTo>
                <a:lnTo>
                  <a:pt x="11164" y="21159"/>
                </a:lnTo>
                <a:lnTo>
                  <a:pt x="5824" y="13885"/>
                </a:lnTo>
                <a:lnTo>
                  <a:pt x="0" y="13885"/>
                </a:lnTo>
                <a:lnTo>
                  <a:pt x="0" y="7273"/>
                </a:lnTo>
                <a:close/>
              </a:path>
              <a:path w="21600" h="21600">
                <a:moveTo>
                  <a:pt x="13024" y="7273"/>
                </a:moveTo>
                <a:lnTo>
                  <a:pt x="13591" y="6722"/>
                </a:lnTo>
                <a:lnTo>
                  <a:pt x="13833" y="7548"/>
                </a:lnTo>
                <a:lnTo>
                  <a:pt x="14076" y="8485"/>
                </a:lnTo>
                <a:lnTo>
                  <a:pt x="14157" y="9367"/>
                </a:lnTo>
                <a:lnTo>
                  <a:pt x="14197" y="10524"/>
                </a:lnTo>
                <a:lnTo>
                  <a:pt x="14197" y="11406"/>
                </a:lnTo>
                <a:lnTo>
                  <a:pt x="14116" y="12012"/>
                </a:lnTo>
                <a:lnTo>
                  <a:pt x="13995" y="12728"/>
                </a:lnTo>
                <a:lnTo>
                  <a:pt x="13833" y="13444"/>
                </a:lnTo>
                <a:lnTo>
                  <a:pt x="13712" y="14106"/>
                </a:lnTo>
                <a:lnTo>
                  <a:pt x="13591" y="14546"/>
                </a:lnTo>
                <a:lnTo>
                  <a:pt x="13065" y="13885"/>
                </a:lnTo>
                <a:lnTo>
                  <a:pt x="13307" y="12893"/>
                </a:lnTo>
                <a:lnTo>
                  <a:pt x="13469" y="11791"/>
                </a:lnTo>
                <a:lnTo>
                  <a:pt x="13550" y="10910"/>
                </a:lnTo>
                <a:lnTo>
                  <a:pt x="13591" y="10138"/>
                </a:lnTo>
                <a:lnTo>
                  <a:pt x="13469" y="9367"/>
                </a:lnTo>
                <a:lnTo>
                  <a:pt x="13388" y="8595"/>
                </a:lnTo>
                <a:lnTo>
                  <a:pt x="13267" y="7934"/>
                </a:lnTo>
                <a:lnTo>
                  <a:pt x="13024" y="7273"/>
                </a:lnTo>
                <a:close/>
              </a:path>
              <a:path w="21600" h="21600">
                <a:moveTo>
                  <a:pt x="16382" y="3967"/>
                </a:moveTo>
                <a:lnTo>
                  <a:pt x="16786" y="5179"/>
                </a:lnTo>
                <a:lnTo>
                  <a:pt x="17150" y="6612"/>
                </a:lnTo>
                <a:lnTo>
                  <a:pt x="17474" y="8651"/>
                </a:lnTo>
                <a:lnTo>
                  <a:pt x="17595" y="9753"/>
                </a:lnTo>
                <a:lnTo>
                  <a:pt x="17635" y="12012"/>
                </a:lnTo>
                <a:lnTo>
                  <a:pt x="17393" y="13665"/>
                </a:lnTo>
                <a:lnTo>
                  <a:pt x="17150" y="15208"/>
                </a:lnTo>
                <a:lnTo>
                  <a:pt x="16786" y="16310"/>
                </a:lnTo>
                <a:lnTo>
                  <a:pt x="16341" y="17687"/>
                </a:lnTo>
                <a:lnTo>
                  <a:pt x="15815" y="17081"/>
                </a:lnTo>
                <a:lnTo>
                  <a:pt x="16503" y="14602"/>
                </a:lnTo>
                <a:lnTo>
                  <a:pt x="16786" y="13169"/>
                </a:lnTo>
                <a:lnTo>
                  <a:pt x="16867" y="12012"/>
                </a:lnTo>
                <a:lnTo>
                  <a:pt x="16867" y="9642"/>
                </a:lnTo>
                <a:lnTo>
                  <a:pt x="16705" y="7989"/>
                </a:lnTo>
                <a:lnTo>
                  <a:pt x="16422" y="6612"/>
                </a:lnTo>
                <a:lnTo>
                  <a:pt x="16220" y="5675"/>
                </a:lnTo>
                <a:lnTo>
                  <a:pt x="15856" y="4518"/>
                </a:lnTo>
                <a:lnTo>
                  <a:pt x="16382" y="3967"/>
                </a:lnTo>
                <a:close/>
              </a:path>
              <a:path w="21600" h="21600">
                <a:moveTo>
                  <a:pt x="18889" y="1377"/>
                </a:moveTo>
                <a:lnTo>
                  <a:pt x="19415" y="826"/>
                </a:lnTo>
                <a:lnTo>
                  <a:pt x="20194" y="2576"/>
                </a:lnTo>
                <a:lnTo>
                  <a:pt x="20831" y="4683"/>
                </a:lnTo>
                <a:lnTo>
                  <a:pt x="21357" y="7204"/>
                </a:lnTo>
                <a:lnTo>
                  <a:pt x="21650" y="9450"/>
                </a:lnTo>
                <a:lnTo>
                  <a:pt x="21600" y="12301"/>
                </a:lnTo>
                <a:lnTo>
                  <a:pt x="21215" y="15938"/>
                </a:lnTo>
                <a:lnTo>
                  <a:pt x="20629" y="18348"/>
                </a:lnTo>
                <a:lnTo>
                  <a:pt x="19415" y="21655"/>
                </a:lnTo>
                <a:lnTo>
                  <a:pt x="18889" y="21159"/>
                </a:lnTo>
                <a:lnTo>
                  <a:pt x="19901" y="18404"/>
                </a:lnTo>
                <a:lnTo>
                  <a:pt x="20467" y="15593"/>
                </a:lnTo>
                <a:lnTo>
                  <a:pt x="20791" y="12342"/>
                </a:lnTo>
                <a:lnTo>
                  <a:pt x="20871" y="9532"/>
                </a:lnTo>
                <a:lnTo>
                  <a:pt x="20629" y="7411"/>
                </a:lnTo>
                <a:lnTo>
                  <a:pt x="20062" y="4628"/>
                </a:lnTo>
                <a:lnTo>
                  <a:pt x="19415" y="2810"/>
                </a:lnTo>
                <a:lnTo>
                  <a:pt x="18889" y="1377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07763" dir="2700000" sx="1000" sy="1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48" name="Picture 2" descr="C:\P_WorkRoom\김종문\DS-Retrofit\안전용품시안\비상집결지.jpg">
            <a:extLst>
              <a:ext uri="{FF2B5EF4-FFF2-40B4-BE49-F238E27FC236}">
                <a16:creationId xmlns:a16="http://schemas.microsoft.com/office/drawing/2014/main" id="{B9E12DCC-3E18-4F5D-966D-BEB3DE501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795" y="2378722"/>
            <a:ext cx="720758" cy="31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C:\P_WorkRoom\김종문\DS-Retrofit\안전용품시안\비상집결지.jpg">
            <a:extLst>
              <a:ext uri="{FF2B5EF4-FFF2-40B4-BE49-F238E27FC236}">
                <a16:creationId xmlns:a16="http://schemas.microsoft.com/office/drawing/2014/main" id="{B83E4ECA-15C6-4E6D-B681-6D756FEBDA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724" y="2431299"/>
            <a:ext cx="554336" cy="245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그림 52">
            <a:extLst>
              <a:ext uri="{FF2B5EF4-FFF2-40B4-BE49-F238E27FC236}">
                <a16:creationId xmlns:a16="http://schemas.microsoft.com/office/drawing/2014/main" id="{B1447E0B-60C2-4E84-833D-8D95E644C6A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619" r="6026"/>
          <a:stretch/>
        </p:blipFill>
        <p:spPr>
          <a:xfrm>
            <a:off x="1749542" y="3721647"/>
            <a:ext cx="184549" cy="218131"/>
          </a:xfrm>
          <a:prstGeom prst="rect">
            <a:avLst/>
          </a:prstGeom>
        </p:spPr>
      </p:pic>
      <p:pic>
        <p:nvPicPr>
          <p:cNvPr id="55" name="그림 54">
            <a:extLst>
              <a:ext uri="{FF2B5EF4-FFF2-40B4-BE49-F238E27FC236}">
                <a16:creationId xmlns:a16="http://schemas.microsoft.com/office/drawing/2014/main" id="{BBE2CFBD-D69C-4204-A9B9-6314AB6DC20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619" r="6026"/>
          <a:stretch/>
        </p:blipFill>
        <p:spPr>
          <a:xfrm>
            <a:off x="2863886" y="3072032"/>
            <a:ext cx="184549" cy="218131"/>
          </a:xfrm>
          <a:prstGeom prst="rect">
            <a:avLst/>
          </a:prstGeom>
        </p:spPr>
      </p:pic>
      <p:pic>
        <p:nvPicPr>
          <p:cNvPr id="61" name="그림 60">
            <a:extLst>
              <a:ext uri="{FF2B5EF4-FFF2-40B4-BE49-F238E27FC236}">
                <a16:creationId xmlns:a16="http://schemas.microsoft.com/office/drawing/2014/main" id="{841E3903-3ADA-41E2-B5A4-F92E1E14861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619" r="6026"/>
          <a:stretch/>
        </p:blipFill>
        <p:spPr>
          <a:xfrm>
            <a:off x="8561283" y="1719272"/>
            <a:ext cx="184549" cy="218131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931C38DF-CE9D-4268-8F4A-9FDED9FC7133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  <p:sp>
        <p:nvSpPr>
          <p:cNvPr id="65" name="오른쪽 화살표 58">
            <a:extLst>
              <a:ext uri="{FF2B5EF4-FFF2-40B4-BE49-F238E27FC236}">
                <a16:creationId xmlns:a16="http://schemas.microsoft.com/office/drawing/2014/main" id="{8649AC27-B9AA-4B11-A055-BE73437EB573}"/>
              </a:ext>
            </a:extLst>
          </p:cNvPr>
          <p:cNvSpPr/>
          <p:nvPr/>
        </p:nvSpPr>
        <p:spPr>
          <a:xfrm rot="20236479">
            <a:off x="1507315" y="3277208"/>
            <a:ext cx="1531410" cy="19050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66" name="오른쪽 화살표 58">
            <a:extLst>
              <a:ext uri="{FF2B5EF4-FFF2-40B4-BE49-F238E27FC236}">
                <a16:creationId xmlns:a16="http://schemas.microsoft.com/office/drawing/2014/main" id="{0B61CEF6-476E-4B45-8DD3-A9A2F0B82E91}"/>
              </a:ext>
            </a:extLst>
          </p:cNvPr>
          <p:cNvSpPr/>
          <p:nvPr/>
        </p:nvSpPr>
        <p:spPr>
          <a:xfrm rot="17202764">
            <a:off x="2905455" y="2797215"/>
            <a:ext cx="244510" cy="194023"/>
          </a:xfrm>
          <a:prstGeom prst="rightArrow">
            <a:avLst>
              <a:gd name="adj1" fmla="val 50000"/>
              <a:gd name="adj2" fmla="val 7822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961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74" y="68800"/>
            <a:ext cx="668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5. </a:t>
            </a:r>
            <a:r>
              <a:rPr lang="ko-KR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모의 대피 훈련 흐름도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664464" y="961728"/>
            <a:ext cx="2738229" cy="701025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상황 발생</a:t>
            </a:r>
            <a:r>
              <a:rPr lang="en-US" altLang="ko-KR" sz="1600" b="1" dirty="0">
                <a:solidFill>
                  <a:schemeClr val="tx1"/>
                </a:solidFill>
              </a:rPr>
              <a:t>(</a:t>
            </a:r>
            <a:r>
              <a:rPr lang="ko-KR" altLang="en-US" sz="1600" b="1" dirty="0" err="1">
                <a:solidFill>
                  <a:schemeClr val="tx1"/>
                </a:solidFill>
              </a:rPr>
              <a:t>작업중지</a:t>
            </a:r>
            <a:r>
              <a:rPr lang="en-US" altLang="ko-KR" sz="1600" b="1" dirty="0">
                <a:solidFill>
                  <a:schemeClr val="tx1"/>
                </a:solidFill>
              </a:rPr>
              <a:t>)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664464" y="5578723"/>
            <a:ext cx="2738228" cy="701025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최종 확인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680602" y="1885127"/>
            <a:ext cx="2738228" cy="701025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상황 전파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680602" y="4655324"/>
            <a:ext cx="2738228" cy="701025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물적</a:t>
            </a:r>
            <a:r>
              <a:rPr lang="en-US" altLang="ko-KR" sz="1600" b="1" dirty="0">
                <a:solidFill>
                  <a:schemeClr val="tx1"/>
                </a:solidFill>
              </a:rPr>
              <a:t>,</a:t>
            </a:r>
            <a:r>
              <a:rPr lang="ko-KR" altLang="en-US" sz="1600" b="1" dirty="0">
                <a:solidFill>
                  <a:schemeClr val="tx1"/>
                </a:solidFill>
              </a:rPr>
              <a:t>인적 피해상황 파악</a:t>
            </a:r>
          </a:p>
        </p:txBody>
      </p:sp>
      <p:sp>
        <p:nvSpPr>
          <p:cNvPr id="9" name="모서리가 둥근 직사각형 8"/>
          <p:cNvSpPr/>
          <p:nvPr/>
        </p:nvSpPr>
        <p:spPr>
          <a:xfrm>
            <a:off x="680602" y="3741062"/>
            <a:ext cx="2738228" cy="701025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비상대피</a:t>
            </a:r>
            <a:r>
              <a:rPr lang="en-US" altLang="ko-KR" sz="1600" b="1" dirty="0">
                <a:solidFill>
                  <a:schemeClr val="tx1"/>
                </a:solidFill>
              </a:rPr>
              <a:t>(</a:t>
            </a:r>
            <a:r>
              <a:rPr lang="ko-KR" altLang="en-US" sz="1600" b="1" dirty="0">
                <a:solidFill>
                  <a:schemeClr val="tx1"/>
                </a:solidFill>
              </a:rPr>
              <a:t>인원 집결</a:t>
            </a:r>
            <a:r>
              <a:rPr lang="en-US" altLang="ko-KR" sz="1600" b="1" dirty="0">
                <a:solidFill>
                  <a:schemeClr val="tx1"/>
                </a:solidFill>
              </a:rPr>
              <a:t>)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680602" y="2808526"/>
            <a:ext cx="2738228" cy="701025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현장 조치</a:t>
            </a:r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2049716" y="1710341"/>
            <a:ext cx="0" cy="19974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2049716" y="2634806"/>
            <a:ext cx="0" cy="19974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2049716" y="3535571"/>
            <a:ext cx="0" cy="19974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2049716" y="4459204"/>
            <a:ext cx="0" cy="19974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049716" y="5365812"/>
            <a:ext cx="0" cy="19974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28487" y="959201"/>
            <a:ext cx="5106283" cy="677325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EDS </a:t>
            </a:r>
            <a:r>
              <a:rPr lang="ko-KR" altLang="en-US" sz="1400" b="1" dirty="0">
                <a:solidFill>
                  <a:schemeClr val="tx1"/>
                </a:solidFill>
              </a:rPr>
              <a:t>도장작업 중 주변 화기작업의 불티로 인한 화재발생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4228487" y="2807009"/>
            <a:ext cx="5106283" cy="677325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</a:rPr>
              <a:t>관리자 현장 타 협력업체 기술인 및 </a:t>
            </a:r>
            <a:endParaRPr lang="en-US" altLang="ko-KR" sz="14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</a:rPr>
              <a:t>현장 상주 인원들 에게</a:t>
            </a:r>
            <a:r>
              <a:rPr lang="en-US" altLang="ko-KR" sz="1400" b="1" dirty="0">
                <a:solidFill>
                  <a:schemeClr val="tx1"/>
                </a:solidFill>
              </a:rPr>
              <a:t> </a:t>
            </a:r>
            <a:r>
              <a:rPr lang="ko-KR" altLang="en-US" sz="1400" b="1" dirty="0">
                <a:solidFill>
                  <a:schemeClr val="tx1"/>
                </a:solidFill>
              </a:rPr>
              <a:t>대피 요청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4228487" y="4654817"/>
            <a:ext cx="5106283" cy="677325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</a:rPr>
              <a:t>집결 인원파악 및 건강상태 확인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4228487" y="1883105"/>
            <a:ext cx="5106283" cy="677325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</a:rPr>
              <a:t>최초 발견자 사고 전파</a:t>
            </a:r>
            <a:r>
              <a:rPr lang="en-US" altLang="ko-KR" sz="1400" b="1" dirty="0">
                <a:solidFill>
                  <a:schemeClr val="tx1"/>
                </a:solidFill>
              </a:rPr>
              <a:t> </a:t>
            </a:r>
            <a:r>
              <a:rPr lang="ko-KR" altLang="en-US" sz="1400" b="1" dirty="0">
                <a:solidFill>
                  <a:schemeClr val="tx1"/>
                </a:solidFill>
              </a:rPr>
              <a:t>및 소방대 신고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4228487" y="3730913"/>
            <a:ext cx="5106283" cy="677325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대피 또는 진압 중 협착</a:t>
            </a:r>
            <a:r>
              <a:rPr lang="en-US" altLang="ko-KR" sz="1200" b="1" dirty="0">
                <a:solidFill>
                  <a:schemeClr val="tx1"/>
                </a:solidFill>
              </a:rPr>
              <a:t>,</a:t>
            </a:r>
            <a:r>
              <a:rPr lang="ko-KR" altLang="en-US" sz="1200" b="1" dirty="0">
                <a:solidFill>
                  <a:schemeClr val="tx1"/>
                </a:solidFill>
              </a:rPr>
              <a:t>충돌</a:t>
            </a:r>
            <a:r>
              <a:rPr lang="en-US" altLang="ko-KR" sz="1200" b="1" dirty="0">
                <a:solidFill>
                  <a:schemeClr val="tx1"/>
                </a:solidFill>
              </a:rPr>
              <a:t>,</a:t>
            </a:r>
            <a:r>
              <a:rPr lang="ko-KR" altLang="en-US" sz="1200" b="1" dirty="0">
                <a:solidFill>
                  <a:schemeClr val="tx1"/>
                </a:solidFill>
              </a:rPr>
              <a:t>넘어짐 등 대비 </a:t>
            </a:r>
            <a:r>
              <a:rPr lang="ko-KR" altLang="en-US" sz="1200" b="1" dirty="0" err="1">
                <a:solidFill>
                  <a:schemeClr val="tx1"/>
                </a:solidFill>
              </a:rPr>
              <a:t>구조팀</a:t>
            </a:r>
            <a:r>
              <a:rPr lang="en-US" altLang="ko-KR" sz="1200" b="1" dirty="0">
                <a:solidFill>
                  <a:schemeClr val="tx1"/>
                </a:solidFill>
              </a:rPr>
              <a:t>/</a:t>
            </a:r>
            <a:r>
              <a:rPr lang="ko-KR" altLang="en-US" sz="1200" b="1" dirty="0" err="1">
                <a:solidFill>
                  <a:schemeClr val="tx1"/>
                </a:solidFill>
              </a:rPr>
              <a:t>응급팀</a:t>
            </a:r>
            <a:r>
              <a:rPr lang="ko-KR" altLang="en-US" sz="1200" b="1" dirty="0">
                <a:solidFill>
                  <a:schemeClr val="tx1"/>
                </a:solidFill>
              </a:rPr>
              <a:t> 투입</a:t>
            </a:r>
            <a:br>
              <a:rPr lang="en-US" altLang="ko-KR" sz="1200" b="1" dirty="0">
                <a:solidFill>
                  <a:schemeClr val="tx1"/>
                </a:solidFill>
              </a:rPr>
            </a:br>
            <a:r>
              <a:rPr lang="en-US" altLang="ko-KR" sz="1200" b="1" dirty="0">
                <a:solidFill>
                  <a:schemeClr val="tx1"/>
                </a:solidFill>
              </a:rPr>
              <a:t>(</a:t>
            </a:r>
            <a:r>
              <a:rPr lang="ko-KR" altLang="en-US" sz="1200" b="1" dirty="0" err="1">
                <a:solidFill>
                  <a:schemeClr val="tx1"/>
                </a:solidFill>
              </a:rPr>
              <a:t>임시집결지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>
                <a:solidFill>
                  <a:schemeClr val="tx1"/>
                </a:solidFill>
              </a:rPr>
              <a:t>: MR1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>
                <a:solidFill>
                  <a:schemeClr val="tx1"/>
                </a:solidFill>
              </a:rPr>
              <a:t>cafeteria</a:t>
            </a:r>
            <a:r>
              <a:rPr lang="ko-KR" altLang="en-US" sz="1200" b="1" dirty="0">
                <a:solidFill>
                  <a:schemeClr val="tx1"/>
                </a:solidFill>
              </a:rPr>
              <a:t> 광장</a:t>
            </a:r>
            <a:r>
              <a:rPr lang="en-US" altLang="ko-KR" sz="1200" b="1" dirty="0">
                <a:solidFill>
                  <a:schemeClr val="tx1"/>
                </a:solidFill>
              </a:rPr>
              <a:t>)</a:t>
            </a:r>
            <a:endParaRPr lang="en-US" altLang="ko-KR" sz="1400" b="1" dirty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228487" y="5578723"/>
            <a:ext cx="5106283" cy="677325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</a:rPr>
              <a:t>안전교육 </a:t>
            </a:r>
            <a:r>
              <a:rPr lang="en-US" altLang="ko-KR" sz="1400" b="1" dirty="0">
                <a:solidFill>
                  <a:schemeClr val="tx1"/>
                </a:solidFill>
              </a:rPr>
              <a:t>/ </a:t>
            </a:r>
            <a:r>
              <a:rPr lang="ko-KR" altLang="en-US" sz="1400" b="1" dirty="0">
                <a:solidFill>
                  <a:schemeClr val="tx1"/>
                </a:solidFill>
              </a:rPr>
              <a:t>강평</a:t>
            </a:r>
          </a:p>
        </p:txBody>
      </p:sp>
      <p:cxnSp>
        <p:nvCxnSpPr>
          <p:cNvPr id="22" name="직선 연결선 21"/>
          <p:cNvCxnSpPr>
            <a:cxnSpLocks/>
          </p:cNvCxnSpPr>
          <p:nvPr/>
        </p:nvCxnSpPr>
        <p:spPr>
          <a:xfrm>
            <a:off x="3570074" y="1312240"/>
            <a:ext cx="422437" cy="1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>
            <a:cxnSpLocks/>
          </p:cNvCxnSpPr>
          <p:nvPr/>
        </p:nvCxnSpPr>
        <p:spPr>
          <a:xfrm>
            <a:off x="3570074" y="2297420"/>
            <a:ext cx="422437" cy="1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>
            <a:cxnSpLocks/>
          </p:cNvCxnSpPr>
          <p:nvPr/>
        </p:nvCxnSpPr>
        <p:spPr>
          <a:xfrm>
            <a:off x="3570074" y="3185057"/>
            <a:ext cx="422437" cy="1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>
            <a:cxnSpLocks/>
          </p:cNvCxnSpPr>
          <p:nvPr/>
        </p:nvCxnSpPr>
        <p:spPr>
          <a:xfrm>
            <a:off x="3570074" y="4108692"/>
            <a:ext cx="422437" cy="1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>
            <a:cxnSpLocks/>
          </p:cNvCxnSpPr>
          <p:nvPr/>
        </p:nvCxnSpPr>
        <p:spPr>
          <a:xfrm>
            <a:off x="3570074" y="5012292"/>
            <a:ext cx="422437" cy="1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>
            <a:cxnSpLocks/>
          </p:cNvCxnSpPr>
          <p:nvPr/>
        </p:nvCxnSpPr>
        <p:spPr>
          <a:xfrm>
            <a:off x="3570074" y="5929235"/>
            <a:ext cx="422437" cy="1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C6FC11A-A375-4E78-8EE7-81D609496689}"/>
              </a:ext>
            </a:extLst>
          </p:cNvPr>
          <p:cNvSpPr txBox="1"/>
          <p:nvPr/>
        </p:nvSpPr>
        <p:spPr>
          <a:xfrm>
            <a:off x="7467601" y="234574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GH-FAB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마감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개보수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공사</a:t>
            </a:r>
          </a:p>
        </p:txBody>
      </p:sp>
    </p:spTree>
    <p:extLst>
      <p:ext uri="{BB962C8B-B14F-4D97-AF65-F5344CB8AC3E}">
        <p14:creationId xmlns:p14="http://schemas.microsoft.com/office/powerpoint/2010/main" val="3478214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  <a:prstDash val="solid"/>
          <a:headEnd type="oval" w="med" len="med"/>
          <a:tailEnd type="oval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12700">
          <a:solidFill>
            <a:srgbClr val="FF0000"/>
          </a:solidFill>
          <a:prstDash val="solid"/>
          <a:round/>
          <a:headEnd/>
          <a:tailEnd/>
        </a:ln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1_본문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rgbClr val="FF0000"/>
          </a:solidFill>
          <a:prstDash val="sysDash"/>
          <a:headEnd type="none" w="med" len="med"/>
          <a:tailEnd type="triangle" w="med" len="med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73036</TotalTime>
  <Words>1717</Words>
  <Application>Microsoft Office PowerPoint</Application>
  <PresentationFormat>A4 용지(210x297mm)</PresentationFormat>
  <Paragraphs>493</Paragraphs>
  <Slides>13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13</vt:i4>
      </vt:variant>
    </vt:vector>
  </HeadingPairs>
  <TitlesOfParts>
    <vt:vector size="21" baseType="lpstr">
      <vt:lpstr>HY견고딕</vt:lpstr>
      <vt:lpstr>HY헤드라인M</vt:lpstr>
      <vt:lpstr>맑은 고딕</vt:lpstr>
      <vt:lpstr>Arial</vt:lpstr>
      <vt:lpstr>Calibri</vt:lpstr>
      <vt:lpstr>Wingdings</vt:lpstr>
      <vt:lpstr>Office 테마</vt:lpstr>
      <vt:lpstr>1_본문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samsung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</dc:creator>
  <cp:lastModifiedBy>민정 김</cp:lastModifiedBy>
  <cp:revision>4411</cp:revision>
  <cp:lastPrinted>2025-12-12T03:58:49Z</cp:lastPrinted>
  <dcterms:created xsi:type="dcterms:W3CDTF">2016-05-28T02:26:10Z</dcterms:created>
  <dcterms:modified xsi:type="dcterms:W3CDTF">2026-05-15T06:19:56Z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C:\Users\Administrator\AppData\Local\Microsoft\Windows\INetCache\IE\01AJ2RHX\200326_K1 SR1동 노후설비 TBM교체공사 REV-7.pptx</vt:lpwstr>
  </property>
</Properties>
</file>