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CCFFFF"/>
    <a:srgbClr val="66CCFF"/>
    <a:srgbClr val="0000FF"/>
    <a:srgbClr val="0066FF"/>
    <a:srgbClr val="FFCC00"/>
    <a:srgbClr val="FF9933"/>
    <a:srgbClr val="FFCC99"/>
    <a:srgbClr val="FFFF99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3" autoAdjust="0"/>
    <p:restoredTop sz="94676" autoAdjust="0"/>
  </p:normalViewPr>
  <p:slideViewPr>
    <p:cSldViewPr>
      <p:cViewPr varScale="1">
        <p:scale>
          <a:sx n="82" d="100"/>
          <a:sy n="82" d="100"/>
        </p:scale>
        <p:origin x="-3324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0EA93-DC95-4CBA-AB13-B0B4B2EAF86B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20EF2-0BA4-4E96-AF94-8F95D248C4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84382-5EB9-4E36-8705-48B8D6A144E7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4D2B5-3EF1-4FE2-BDBC-C857F476C54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C446-4E4B-4D49-A4A9-528024DE1517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7256-41CD-48DD-AD96-16630277950C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4A040-16EF-4676-8B86-E58648086FAF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909C-3BD2-487A-AB72-54B5D1F06401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531DE-2771-47A8-99DB-03A35E797A83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90653-2375-4DF3-A150-7BA92B25D912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3CA9-B218-42A1-9664-F127F0355F63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147A-1853-46E3-B4F7-7967CF4A3C8E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40FE-F553-4BAF-B005-02094EA7F5B2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79B9-1A38-4169-A254-0D497311340C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95B26-AB21-46E3-8130-B7FD512356C3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D2D2F-C22E-43DE-8B95-2CB59CC3F218}" type="datetime1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5FBD3-E5D5-437A-8728-C8FCDC82AC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466782" y="428635"/>
            <a:ext cx="3924436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ln>
                  <a:solidFill>
                    <a:srgbClr val="CCFFFF">
                      <a:alpha val="10000"/>
                    </a:srgbClr>
                  </a:solidFill>
                </a:ln>
                <a:solidFill>
                  <a:srgbClr val="0066CC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800" dirty="0" smtClean="0">
                <a:ln>
                  <a:solidFill>
                    <a:srgbClr val="CCFFFF">
                      <a:alpha val="10000"/>
                    </a:srgbClr>
                  </a:solidFill>
                </a:ln>
                <a:solidFill>
                  <a:srgbClr val="0066CC"/>
                </a:solidFill>
                <a:latin typeface="HY견고딕" pitchFamily="18" charset="-127"/>
                <a:ea typeface="HY견고딕" pitchFamily="18" charset="-127"/>
              </a:rPr>
              <a:t>기 노동이사 활동보고 </a:t>
            </a:r>
            <a:r>
              <a:rPr lang="en-US" altLang="ko-KR" sz="2000" dirty="0" smtClean="0">
                <a:ln>
                  <a:solidFill>
                    <a:srgbClr val="00B050">
                      <a:alpha val="10000"/>
                    </a:srgbClr>
                  </a:solidFill>
                </a:ln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000" dirty="0" smtClean="0">
                <a:ln>
                  <a:solidFill>
                    <a:srgbClr val="00B050">
                      <a:alpha val="10000"/>
                    </a:srgbClr>
                  </a:solidFill>
                </a:ln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2024-3)</a:t>
            </a:r>
            <a:endParaRPr lang="ko-KR" altLang="en-US" sz="2800" dirty="0">
              <a:ln>
                <a:solidFill>
                  <a:srgbClr val="00B050">
                    <a:alpha val="10000"/>
                  </a:srgbClr>
                </a:solidFill>
              </a:ln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2" name="그룹 22"/>
          <p:cNvGrpSpPr/>
          <p:nvPr/>
        </p:nvGrpSpPr>
        <p:grpSpPr>
          <a:xfrm>
            <a:off x="238336" y="323528"/>
            <a:ext cx="6381328" cy="1080120"/>
            <a:chOff x="238336" y="323528"/>
            <a:chExt cx="6381328" cy="1080120"/>
          </a:xfrm>
        </p:grpSpPr>
        <p:cxnSp>
          <p:nvCxnSpPr>
            <p:cNvPr id="10" name="직선 연결선 9"/>
            <p:cNvCxnSpPr/>
            <p:nvPr/>
          </p:nvCxnSpPr>
          <p:spPr>
            <a:xfrm>
              <a:off x="238336" y="323528"/>
              <a:ext cx="6381328" cy="0"/>
            </a:xfrm>
            <a:prstGeom prst="line">
              <a:avLst/>
            </a:prstGeom>
            <a:ln w="88900" cmpd="sng">
              <a:solidFill>
                <a:srgbClr val="0066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238336" y="1403648"/>
              <a:ext cx="6381328" cy="0"/>
            </a:xfrm>
            <a:prstGeom prst="line">
              <a:avLst/>
            </a:prstGeom>
            <a:ln w="88900" cmpd="sng">
              <a:solidFill>
                <a:srgbClr val="0066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그룹 21"/>
            <p:cNvGrpSpPr/>
            <p:nvPr/>
          </p:nvGrpSpPr>
          <p:grpSpPr>
            <a:xfrm>
              <a:off x="1340768" y="395536"/>
              <a:ext cx="4176464" cy="936104"/>
              <a:chOff x="1412776" y="395536"/>
              <a:chExt cx="4176464" cy="936104"/>
            </a:xfrm>
          </p:grpSpPr>
          <p:cxnSp>
            <p:nvCxnSpPr>
              <p:cNvPr id="19" name="직선 연결선 18"/>
              <p:cNvCxnSpPr/>
              <p:nvPr/>
            </p:nvCxnSpPr>
            <p:spPr>
              <a:xfrm>
                <a:off x="1412776" y="395536"/>
                <a:ext cx="0" cy="936104"/>
              </a:xfrm>
              <a:prstGeom prst="line">
                <a:avLst/>
              </a:prstGeom>
              <a:ln>
                <a:solidFill>
                  <a:srgbClr val="0066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5589240" y="395536"/>
                <a:ext cx="0" cy="936104"/>
              </a:xfrm>
              <a:prstGeom prst="line">
                <a:avLst/>
              </a:prstGeom>
              <a:ln>
                <a:solidFill>
                  <a:srgbClr val="0066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TextBox 32"/>
          <p:cNvSpPr txBox="1"/>
          <p:nvPr/>
        </p:nvSpPr>
        <p:spPr>
          <a:xfrm>
            <a:off x="242646" y="1475656"/>
            <a:ext cx="6372708" cy="276999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ln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HY동녘M" pitchFamily="18" charset="-127"/>
                <a:ea typeface="HY동녘M" pitchFamily="18" charset="-127"/>
              </a:rPr>
              <a:t>            다음카페</a:t>
            </a:r>
            <a:r>
              <a:rPr lang="en-US" altLang="ko-KR" sz="1200" b="1" dirty="0" smtClean="0">
                <a:ln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HY동녘M" pitchFamily="18" charset="-127"/>
                <a:ea typeface="HY동녘M" pitchFamily="18" charset="-127"/>
              </a:rPr>
              <a:t> : </a:t>
            </a:r>
            <a:r>
              <a:rPr lang="ko-KR" altLang="en-US" sz="1200" b="1" dirty="0" smtClean="0">
                <a:ln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HY동녘M" pitchFamily="18" charset="-127"/>
                <a:ea typeface="HY동녘M" pitchFamily="18" charset="-127"/>
              </a:rPr>
              <a:t>부산교통공사 </a:t>
            </a:r>
            <a:r>
              <a:rPr lang="en-US" altLang="ko-KR" sz="1200" b="1" dirty="0" smtClean="0">
                <a:ln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HY동녘M" pitchFamily="18" charset="-127"/>
                <a:ea typeface="HY동녘M" pitchFamily="18" charset="-127"/>
              </a:rPr>
              <a:t>2</a:t>
            </a:r>
            <a:r>
              <a:rPr lang="ko-KR" altLang="en-US" sz="1200" b="1" dirty="0" smtClean="0">
                <a:ln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HY동녘M" pitchFamily="18" charset="-127"/>
                <a:ea typeface="HY동녘M" pitchFamily="18" charset="-127"/>
              </a:rPr>
              <a:t>기 노동이사 활동보고 </a:t>
            </a:r>
            <a:r>
              <a:rPr lang="en-US" altLang="ko-KR" sz="700" b="1" dirty="0" smtClean="0">
                <a:ln>
                  <a:solidFill>
                    <a:schemeClr val="bg1">
                      <a:alpha val="10000"/>
                    </a:schemeClr>
                  </a:solidFill>
                </a:ln>
                <a:solidFill>
                  <a:schemeClr val="bg1"/>
                </a:solidFill>
                <a:latin typeface="HY동녘M" pitchFamily="18" charset="-127"/>
                <a:ea typeface="HY동녘M" pitchFamily="18" charset="-127"/>
              </a:rPr>
              <a:t>(https://cafe.daum.net/busanlabordirector)</a:t>
            </a:r>
            <a:endParaRPr lang="ko-KR" altLang="en-US" sz="1200" b="1" dirty="0">
              <a:ln>
                <a:solidFill>
                  <a:schemeClr val="bg1">
                    <a:alpha val="10000"/>
                  </a:schemeClr>
                </a:solidFill>
              </a:ln>
              <a:solidFill>
                <a:schemeClr val="bg1"/>
              </a:solidFill>
              <a:latin typeface="HY동녘M" pitchFamily="18" charset="-127"/>
              <a:ea typeface="HY동녘M" pitchFamily="18" charset="-127"/>
            </a:endParaRPr>
          </a:p>
        </p:txBody>
      </p:sp>
      <p:cxnSp>
        <p:nvCxnSpPr>
          <p:cNvPr id="37" name="직선 연결선 36"/>
          <p:cNvCxnSpPr/>
          <p:nvPr/>
        </p:nvCxnSpPr>
        <p:spPr>
          <a:xfrm>
            <a:off x="3429000" y="1907704"/>
            <a:ext cx="0" cy="6912768"/>
          </a:xfrm>
          <a:prstGeom prst="line">
            <a:avLst/>
          </a:prstGeom>
          <a:ln w="12700" cmpd="sng">
            <a:solidFill>
              <a:srgbClr val="0066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그룹 42"/>
          <p:cNvGrpSpPr/>
          <p:nvPr/>
        </p:nvGrpSpPr>
        <p:grpSpPr>
          <a:xfrm>
            <a:off x="188640" y="0"/>
            <a:ext cx="6480720" cy="277000"/>
            <a:chOff x="188640" y="0"/>
            <a:chExt cx="6480720" cy="277000"/>
          </a:xfrm>
        </p:grpSpPr>
        <p:sp>
          <p:nvSpPr>
            <p:cNvPr id="41" name="TextBox 40"/>
            <p:cNvSpPr txBox="1"/>
            <p:nvPr/>
          </p:nvSpPr>
          <p:spPr>
            <a:xfrm>
              <a:off x="188640" y="1"/>
              <a:ext cx="223224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spc="-150" dirty="0" smtClean="0">
                  <a:ln>
                    <a:solidFill>
                      <a:srgbClr val="0066FF">
                        <a:alpha val="10000"/>
                      </a:srgbClr>
                    </a:solidFill>
                  </a:ln>
                  <a:solidFill>
                    <a:srgbClr val="0066CC"/>
                  </a:solidFill>
                  <a:latin typeface="HY중고딕" pitchFamily="18" charset="-127"/>
                  <a:ea typeface="HY중고딕" pitchFamily="18" charset="-127"/>
                </a:rPr>
                <a:t>2</a:t>
              </a:r>
              <a:r>
                <a:rPr lang="ko-KR" altLang="en-US" sz="1200" b="1" spc="-150" dirty="0" smtClean="0">
                  <a:ln>
                    <a:solidFill>
                      <a:srgbClr val="0066FF">
                        <a:alpha val="10000"/>
                      </a:srgbClr>
                    </a:solidFill>
                  </a:ln>
                  <a:solidFill>
                    <a:srgbClr val="0066CC"/>
                  </a:solidFill>
                  <a:latin typeface="HY중고딕" pitchFamily="18" charset="-127"/>
                  <a:ea typeface="HY중고딕" pitchFamily="18" charset="-127"/>
                </a:rPr>
                <a:t>기 노동이사  김태용 </a:t>
              </a:r>
              <a:r>
                <a:rPr lang="en-US" altLang="ko-KR" sz="1200" b="1" spc="-150" dirty="0" smtClean="0">
                  <a:ln>
                    <a:solidFill>
                      <a:srgbClr val="0066FF">
                        <a:alpha val="10000"/>
                      </a:srgbClr>
                    </a:solidFill>
                  </a:ln>
                  <a:solidFill>
                    <a:srgbClr val="0066CC"/>
                  </a:solidFill>
                  <a:latin typeface="HY중고딕" pitchFamily="18" charset="-127"/>
                  <a:ea typeface="HY중고딕" pitchFamily="18" charset="-127"/>
                </a:rPr>
                <a:t>,  </a:t>
              </a:r>
              <a:r>
                <a:rPr lang="ko-KR" altLang="en-US" sz="1200" b="1" spc="-150" dirty="0" smtClean="0">
                  <a:ln>
                    <a:solidFill>
                      <a:srgbClr val="0066FF">
                        <a:alpha val="10000"/>
                      </a:srgbClr>
                    </a:solidFill>
                  </a:ln>
                  <a:solidFill>
                    <a:srgbClr val="0066CC"/>
                  </a:solidFill>
                  <a:latin typeface="HY중고딕" pitchFamily="18" charset="-127"/>
                  <a:ea typeface="HY중고딕" pitchFamily="18" charset="-127"/>
                </a:rPr>
                <a:t>신용태</a:t>
              </a:r>
              <a:endParaRPr lang="ko-KR" altLang="en-US" sz="1200" b="1" spc="-150" dirty="0">
                <a:ln>
                  <a:solidFill>
                    <a:srgbClr val="0066FF">
                      <a:alpha val="10000"/>
                    </a:srgbClr>
                  </a:solidFill>
                </a:ln>
                <a:solidFill>
                  <a:srgbClr val="0066CC"/>
                </a:solidFill>
                <a:latin typeface="HY중고딕" pitchFamily="18" charset="-127"/>
                <a:ea typeface="HY중고딕" pitchFamily="18" charset="-127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437112" y="0"/>
              <a:ext cx="223224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endParaRPr lang="en-US" altLang="ko-KR" sz="1200" b="1" spc="-150" dirty="0" smtClean="0">
                <a:ln>
                  <a:solidFill>
                    <a:srgbClr val="0066FF">
                      <a:alpha val="10000"/>
                    </a:srgbClr>
                  </a:solidFill>
                </a:ln>
                <a:solidFill>
                  <a:srgbClr val="0066FF"/>
                </a:solidFill>
                <a:latin typeface="HY중고딕" pitchFamily="18" charset="-127"/>
                <a:ea typeface="HY중고딕" pitchFamily="18" charset="-127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284984" y="8650977"/>
            <a:ext cx="28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spc="-150" dirty="0" smtClean="0">
                <a:ln>
                  <a:solidFill>
                    <a:srgbClr val="0066FF">
                      <a:alpha val="10000"/>
                    </a:srgbClr>
                  </a:solidFill>
                </a:ln>
                <a:solidFill>
                  <a:srgbClr val="0066FF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endParaRPr lang="ko-KR" altLang="en-US" sz="1200" b="1" spc="-150" dirty="0">
              <a:ln>
                <a:solidFill>
                  <a:srgbClr val="0066FF">
                    <a:alpha val="10000"/>
                  </a:srgbClr>
                </a:solidFill>
              </a:ln>
              <a:solidFill>
                <a:srgbClr val="0066FF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42646" y="1835696"/>
            <a:ext cx="6372708" cy="7056784"/>
          </a:xfrm>
          <a:prstGeom prst="rect">
            <a:avLst/>
          </a:prstGeom>
          <a:noFill/>
          <a:ln w="34925" cmpd="thickThin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501008" y="6300192"/>
            <a:ext cx="3096344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altLang="ko-KR" sz="1050" dirty="0" smtClean="0">
                <a:gradFill>
                  <a:gsLst>
                    <a:gs pos="20000">
                      <a:srgbClr val="0066CC"/>
                    </a:gs>
                    <a:gs pos="40000">
                      <a:srgbClr val="0000FF"/>
                    </a:gs>
                    <a:gs pos="66000">
                      <a:srgbClr val="0066CC"/>
                    </a:gs>
                    <a:gs pos="100000">
                      <a:srgbClr val="0066FF"/>
                    </a:gs>
                  </a:gsLst>
                  <a:lin ang="5400000" scaled="0"/>
                </a:gradFill>
              </a:rPr>
              <a:t>●</a:t>
            </a:r>
            <a:r>
              <a:rPr lang="en-US" altLang="ko-KR" sz="1050" dirty="0" smtClean="0">
                <a:ln w="28575">
                  <a:solidFill>
                    <a:srgbClr val="0066CC"/>
                  </a:solidFill>
                </a:ln>
              </a:rPr>
              <a:t> </a:t>
            </a:r>
            <a:r>
              <a:rPr lang="en-US" altLang="ko-KR" sz="1050" dirty="0" smtClean="0">
                <a:ea typeface="HY수평선B" pitchFamily="18" charset="-127"/>
              </a:rPr>
              <a:t>6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월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9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일 부산교통공사 제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4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회 이사회 개최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pPr marL="228600" indent="-228600"/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   -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양산선 연결구간 관리운영사업 </a:t>
            </a:r>
            <a:r>
              <a:rPr lang="ko-KR" altLang="en-US" sz="1050" dirty="0" err="1" smtClean="0">
                <a:latin typeface="HY수평선B" pitchFamily="18" charset="-127"/>
                <a:ea typeface="HY수평선B" pitchFamily="18" charset="-127"/>
              </a:rPr>
              <a:t>위수탁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pPr marL="228600" indent="-228600"/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     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협약 </a:t>
            </a:r>
            <a:r>
              <a:rPr lang="ko-KR" altLang="en-US" sz="1050" dirty="0" err="1" smtClean="0">
                <a:latin typeface="HY수평선B" pitchFamily="18" charset="-127"/>
                <a:ea typeface="HY수평선B" pitchFamily="18" charset="-127"/>
              </a:rPr>
              <a:t>체결안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 의결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pPr marL="228600" indent="-228600"/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pPr marL="228600" indent="-228600"/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73016" y="3923928"/>
            <a:ext cx="26642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gradFill>
                  <a:gsLst>
                    <a:gs pos="20000">
                      <a:srgbClr val="0066CC"/>
                    </a:gs>
                    <a:gs pos="40000">
                      <a:srgbClr val="0000FF"/>
                    </a:gs>
                    <a:gs pos="66000">
                      <a:srgbClr val="0066CC"/>
                    </a:gs>
                    <a:gs pos="100000">
                      <a:srgbClr val="0066FF"/>
                    </a:gs>
                  </a:gsLst>
                  <a:lin ang="5400000" scaled="0"/>
                </a:gradFill>
              </a:rPr>
              <a:t>●</a:t>
            </a:r>
            <a:r>
              <a:rPr lang="en-US" altLang="ko-KR" sz="1050" dirty="0" smtClean="0"/>
              <a:t> </a:t>
            </a:r>
            <a:r>
              <a:rPr lang="en-US" altLang="ko-KR" sz="1050" dirty="0" smtClean="0">
                <a:ea typeface="HY수평선B" pitchFamily="18" charset="-127"/>
              </a:rPr>
              <a:t>5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월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20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일 부산지하철노동조합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39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기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5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차 임시대의원대회 참석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29000" y="1979712"/>
            <a:ext cx="30963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gradFill>
                  <a:gsLst>
                    <a:gs pos="20000">
                      <a:srgbClr val="0066CC"/>
                    </a:gs>
                    <a:gs pos="40000">
                      <a:srgbClr val="0000FF"/>
                    </a:gs>
                    <a:gs pos="66000">
                      <a:srgbClr val="0066CC"/>
                    </a:gs>
                    <a:gs pos="100000">
                      <a:srgbClr val="0066FF"/>
                    </a:gs>
                  </a:gsLst>
                  <a:lin ang="5400000" scaled="0"/>
                </a:gradFill>
              </a:rPr>
              <a:t>●</a:t>
            </a:r>
            <a:r>
              <a:rPr lang="en-US" altLang="ko-KR" sz="1050" dirty="0" smtClean="0"/>
              <a:t> </a:t>
            </a:r>
            <a:r>
              <a:rPr lang="en-US" altLang="ko-KR" sz="1050" dirty="0" smtClean="0">
                <a:ea typeface="HY수평선B" pitchFamily="18" charset="-127"/>
              </a:rPr>
              <a:t>5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월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15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일 부산지하철노동조합 조합원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전진대회 참석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 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</p:txBody>
      </p:sp>
      <p:pic>
        <p:nvPicPr>
          <p:cNvPr id="15362" name="Picture 2" descr="https://search.pstatic.net/common/?src=http%3A%2F%2Fblogfiles.naver.net%2FMjAxNjEyMDZfMTQ5%2FMDAxNDgwOTkxODM1MDE5.OQfrVt3NIVP2iJ9igP7I07N2BM-ILLNtRAY0b5wQjnkg.Rm7s47uHZrXuTHXMi_PMdKDqGHluSZNJ_CEPBGm17RYg.PNG.netpoint1%2F%25B4%25D9%25C0%25BD%25BE%25DB.png&amp;type=sc960_8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0728" y="1547664"/>
            <a:ext cx="144016" cy="144016"/>
          </a:xfrm>
          <a:prstGeom prst="rect">
            <a:avLst/>
          </a:prstGeom>
          <a:noFill/>
          <a:ln>
            <a:solidFill>
              <a:srgbClr val="0066CC"/>
            </a:solidFill>
          </a:ln>
        </p:spPr>
      </p:pic>
      <p:sp>
        <p:nvSpPr>
          <p:cNvPr id="34" name="TextBox 33"/>
          <p:cNvSpPr txBox="1"/>
          <p:nvPr/>
        </p:nvSpPr>
        <p:spPr>
          <a:xfrm>
            <a:off x="260648" y="1979712"/>
            <a:ext cx="3096344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gradFill>
                  <a:gsLst>
                    <a:gs pos="20000">
                      <a:srgbClr val="0066CC"/>
                    </a:gs>
                    <a:gs pos="40000">
                      <a:srgbClr val="0000FF"/>
                    </a:gs>
                    <a:gs pos="66000">
                      <a:srgbClr val="0066CC"/>
                    </a:gs>
                    <a:gs pos="100000">
                      <a:srgbClr val="0066FF"/>
                    </a:gs>
                  </a:gsLst>
                  <a:lin ang="5400000" scaled="0"/>
                </a:gradFill>
              </a:rPr>
              <a:t>●</a:t>
            </a:r>
            <a:r>
              <a:rPr lang="en-US" altLang="ko-KR" sz="1050" dirty="0" smtClean="0"/>
              <a:t> </a:t>
            </a:r>
            <a:r>
              <a:rPr lang="en-US" altLang="ko-KR" sz="1050" dirty="0" smtClean="0">
                <a:ea typeface="HY수평선B" pitchFamily="18" charset="-127"/>
              </a:rPr>
              <a:t>4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월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22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일 국회 의원회관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2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층 대회의실에서 열린 대한민국 노동이사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협의회 출범식 참석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: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지방공공기관 노동이사 협의회와 국가공공기관 노동이사 협의회의 통합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참석 국회의원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1050" dirty="0" err="1" smtClean="0">
                <a:latin typeface="HY수평선B" pitchFamily="18" charset="-127"/>
                <a:ea typeface="HY수평선B" pitchFamily="18" charset="-127"/>
              </a:rPr>
              <a:t>더불어민주당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김주영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민병덕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박주민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박정현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박홍배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박해철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정태호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정준호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조국혁신당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신장식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err="1" smtClean="0">
                <a:latin typeface="HY수평선B" pitchFamily="18" charset="-127"/>
                <a:ea typeface="HY수평선B" pitchFamily="18" charset="-127"/>
              </a:rPr>
              <a:t>정춘생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1050" dirty="0" err="1" smtClean="0">
                <a:latin typeface="HY수평선B" pitchFamily="18" charset="-127"/>
                <a:ea typeface="HY수평선B" pitchFamily="18" charset="-127"/>
              </a:rPr>
              <a:t>차규근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,</a:t>
            </a:r>
          </a:p>
          <a:p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진보당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정혜경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기본소득당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용혜인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사회민주당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한창민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0648" y="5868144"/>
            <a:ext cx="309634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gradFill>
                  <a:gsLst>
                    <a:gs pos="20000">
                      <a:srgbClr val="0066CC"/>
                    </a:gs>
                    <a:gs pos="40000">
                      <a:srgbClr val="0000FF"/>
                    </a:gs>
                    <a:gs pos="66000">
                      <a:srgbClr val="0066CC"/>
                    </a:gs>
                    <a:gs pos="100000">
                      <a:srgbClr val="0066FF"/>
                    </a:gs>
                  </a:gsLst>
                  <a:lin ang="5400000" scaled="0"/>
                </a:gradFill>
              </a:rPr>
              <a:t>●</a:t>
            </a:r>
            <a:r>
              <a:rPr lang="en-US" altLang="ko-KR" sz="1050" dirty="0" smtClean="0"/>
              <a:t> </a:t>
            </a:r>
            <a:r>
              <a:rPr lang="en-US" altLang="ko-KR" sz="1050" dirty="0" smtClean="0">
                <a:ea typeface="HY수평선B" pitchFamily="18" charset="-127"/>
              </a:rPr>
              <a:t>4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월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28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일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부산교통공사 제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3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회 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이사회 개최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- </a:t>
            </a:r>
            <a:r>
              <a:rPr lang="ko-KR" alt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임원추천위원회회구성안</a:t>
            </a:r>
            <a:r>
              <a:rPr lang="ko-KR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ko-KR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상임감사 이사회 추천 위원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ko-KR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명 추천함</a:t>
            </a:r>
            <a:endParaRPr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   -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 </a:t>
            </a:r>
            <a:r>
              <a:rPr lang="ko-KR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보고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: 2026</a:t>
            </a:r>
            <a:r>
              <a:rPr lang="ko-KR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년도 </a:t>
            </a:r>
            <a:r>
              <a:rPr lang="ko-KR" alt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예산성과금</a:t>
            </a:r>
            <a:r>
              <a:rPr lang="ko-KR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그래픽" pitchFamily="18" charset="-127"/>
                <a:ea typeface="HY그래픽" pitchFamily="18" charset="-127"/>
              </a:rPr>
              <a:t> 지급 결과 </a:t>
            </a:r>
            <a:endParaRPr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2" descr="D:\Users\user_2\Desktop\노동이사_신용태\사진_20240201\1708740897496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04664" y="3923928"/>
            <a:ext cx="2880320" cy="1656184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3617640" y="3491880"/>
            <a:ext cx="32403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gradFill>
                  <a:gsLst>
                    <a:gs pos="20000">
                      <a:srgbClr val="0066CC"/>
                    </a:gs>
                    <a:gs pos="40000">
                      <a:srgbClr val="0000FF"/>
                    </a:gs>
                    <a:gs pos="66000">
                      <a:srgbClr val="0066CC"/>
                    </a:gs>
                    <a:gs pos="100000">
                      <a:srgbClr val="0066FF"/>
                    </a:gs>
                  </a:gsLst>
                  <a:lin ang="5400000" scaled="0"/>
                </a:gradFill>
              </a:rPr>
              <a:t>●</a:t>
            </a:r>
            <a:r>
              <a:rPr lang="en-US" altLang="ko-KR" sz="1050" dirty="0" smtClean="0"/>
              <a:t> </a:t>
            </a:r>
            <a:r>
              <a:rPr lang="en-US" altLang="ko-KR" sz="1050" dirty="0" smtClean="0">
                <a:ea typeface="HY수평선B" pitchFamily="18" charset="-127"/>
              </a:rPr>
              <a:t>5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월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20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일 </a:t>
            </a:r>
            <a:r>
              <a:rPr lang="en-US" altLang="ko-KR" sz="1050" dirty="0" smtClean="0">
                <a:latin typeface="HY수평선B" pitchFamily="18" charset="-127"/>
                <a:ea typeface="HY수평선B" pitchFamily="18" charset="-127"/>
              </a:rPr>
              <a:t>5</a:t>
            </a:r>
            <a:r>
              <a:rPr lang="ko-KR" altLang="en-US" sz="1050" dirty="0" smtClean="0">
                <a:latin typeface="HY수평선B" pitchFamily="18" charset="-127"/>
                <a:ea typeface="HY수평선B" pitchFamily="18" charset="-127"/>
              </a:rPr>
              <a:t>차 임시대의원대회 참석함</a:t>
            </a:r>
            <a:endParaRPr lang="en-US" altLang="ko-KR" sz="1050" dirty="0" smtClean="0">
              <a:latin typeface="HY수평선B" pitchFamily="18" charset="-127"/>
              <a:ea typeface="HY수평선B" pitchFamily="18" charset="-127"/>
            </a:endParaRPr>
          </a:p>
        </p:txBody>
      </p:sp>
      <p:pic>
        <p:nvPicPr>
          <p:cNvPr id="6" name="Picture 3" descr="D:\Users\user_2\Desktop\노동이사_신용태\사진_20240201\1708740880797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645024" y="2411760"/>
            <a:ext cx="2664296" cy="1511812"/>
          </a:xfrm>
          <a:prstGeom prst="rect">
            <a:avLst/>
          </a:prstGeom>
          <a:noFill/>
        </p:spPr>
      </p:pic>
      <p:pic>
        <p:nvPicPr>
          <p:cNvPr id="7" name="Picture 4" descr="D:\Users\user_2\Desktop\노동이사_신용태\사진_20240201\1708740875746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404664" y="6804249"/>
            <a:ext cx="2880320" cy="1683320"/>
          </a:xfrm>
          <a:prstGeom prst="rect">
            <a:avLst/>
          </a:prstGeom>
          <a:noFill/>
        </p:spPr>
      </p:pic>
      <p:pic>
        <p:nvPicPr>
          <p:cNvPr id="1029" name="Picture 5" descr="D:\Users\user_2\Desktop\노동이사_신용태\사진_20240201\20240229_123800.jpg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645024" y="4331025"/>
            <a:ext cx="2664296" cy="1938083"/>
          </a:xfrm>
          <a:prstGeom prst="rect">
            <a:avLst/>
          </a:prstGeom>
          <a:noFill/>
        </p:spPr>
      </p:pic>
      <p:pic>
        <p:nvPicPr>
          <p:cNvPr id="28" name="Picture 4" descr="D:\Users\user_2\Desktop\노동이사_신용태\사진_20240201\1708740875746.jpg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3690239" y="6948264"/>
            <a:ext cx="2691089" cy="1683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174</Words>
  <Application>Microsoft Office PowerPoint</Application>
  <PresentationFormat>화면 슬라이드 쇼(4:3)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63</cp:revision>
  <dcterms:created xsi:type="dcterms:W3CDTF">2024-01-31T01:34:35Z</dcterms:created>
  <dcterms:modified xsi:type="dcterms:W3CDTF">2026-06-09T08:41:05Z</dcterms:modified>
</cp:coreProperties>
</file>