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32" r:id="rId12"/>
    <p:sldId id="399" r:id="rId13"/>
    <p:sldId id="356" r:id="rId1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2026-06-13</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2026-06-13</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』427 -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1</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1</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ACB5F-AC7E-ECD9-F52F-C81430966EF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46F03D8-8711-B475-45FA-3D5E7B63A1F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EF0B6FF-50DE-8FD5-0A3E-05362FE35AC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1:1 Or, Xerxes. Hebrew </a:t>
            </a:r>
            <a:r>
              <a:rPr lang="en-US" altLang="ko-KR" sz="3200" b="0" i="0" dirty="0" err="1">
                <a:effectLst/>
                <a:latin typeface="system-ui"/>
              </a:rPr>
              <a:t>Ahashverosh</a:t>
            </a:r>
            <a:r>
              <a:rPr lang="en-US" altLang="ko-KR" sz="3200" b="0" i="0" dirty="0">
                <a:effectLst/>
                <a:latin typeface="system-ui"/>
              </a:rPr>
              <a:t>.</a:t>
            </a:r>
          </a:p>
          <a:p>
            <a:pPr algn="l"/>
            <a:r>
              <a:rPr lang="en-US" altLang="ko-KR" sz="3200" b="0" i="0" dirty="0">
                <a:effectLst/>
                <a:latin typeface="system-ui"/>
              </a:rPr>
              <a:t>Esther 1:2 Or, castle</a:t>
            </a:r>
          </a:p>
          <a:p>
            <a:pPr algn="l"/>
            <a:r>
              <a:rPr lang="en-US" altLang="ko-KR" sz="3200" b="0" i="0" dirty="0">
                <a:effectLst/>
                <a:latin typeface="system-ui"/>
              </a:rPr>
              <a:t>Esther 1:6 Or, fine cloth, white and blue</a:t>
            </a:r>
          </a:p>
          <a:p>
            <a:pPr algn="l"/>
            <a:r>
              <a:rPr lang="en-US" altLang="ko-KR" sz="3200" b="0" i="0" dirty="0">
                <a:effectLst/>
                <a:latin typeface="system-ui"/>
              </a:rPr>
              <a:t>Esther 1:6 Or, cotton</a:t>
            </a:r>
          </a:p>
          <a:p>
            <a:pPr algn="l"/>
            <a:r>
              <a:rPr lang="en-US" altLang="ko-KR" sz="3200" b="0" i="0" dirty="0">
                <a:effectLst/>
                <a:latin typeface="system-ui"/>
              </a:rPr>
              <a:t>Esther 1:6 Or, of porphyry, and white marble and alabaster, and stone of blue color</a:t>
            </a:r>
          </a:p>
          <a:p>
            <a:pPr algn="l"/>
            <a:r>
              <a:rPr lang="en-US" altLang="ko-KR" sz="3200" b="0" i="0" dirty="0">
                <a:effectLst/>
                <a:latin typeface="system-ui"/>
              </a:rPr>
              <a:t>Esther 1:7 Hebrew hand.</a:t>
            </a:r>
          </a:p>
          <a:p>
            <a:pPr algn="l"/>
            <a:r>
              <a:rPr lang="en-US" altLang="ko-KR" sz="3200" b="0" i="0" dirty="0">
                <a:effectLst/>
                <a:latin typeface="system-ui"/>
              </a:rPr>
              <a:t>Esther 1:10 Or, eunuchs (and so in verse 12, etc.)</a:t>
            </a:r>
          </a:p>
          <a:p>
            <a:pPr algn="l"/>
            <a:r>
              <a:rPr lang="en-US" altLang="ko-KR" sz="3200" b="0" i="0" dirty="0">
                <a:effectLst/>
                <a:latin typeface="system-ui"/>
              </a:rPr>
              <a:t>Esther 1:18 Or, tell it</a:t>
            </a:r>
          </a:p>
          <a:p>
            <a:pPr algn="l"/>
            <a:r>
              <a:rPr lang="en-US" altLang="ko-KR" sz="3200" b="0" i="0" dirty="0">
                <a:effectLst/>
                <a:latin typeface="system-ui"/>
              </a:rPr>
              <a:t>Esther 1:18 Or, enough</a:t>
            </a:r>
          </a:p>
        </p:txBody>
      </p:sp>
      <p:sp>
        <p:nvSpPr>
          <p:cNvPr id="6" name="TextBox 5">
            <a:extLst>
              <a:ext uri="{FF2B5EF4-FFF2-40B4-BE49-F238E27FC236}">
                <a16:creationId xmlns:a16="http://schemas.microsoft.com/office/drawing/2014/main" id="{B33F7FD0-67F4-DC55-D81B-1A7A5DA3C0E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28039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1077218"/>
          </a:xfrm>
          <a:prstGeom prst="rect">
            <a:avLst/>
          </a:prstGeom>
          <a:noFill/>
        </p:spPr>
        <p:txBody>
          <a:bodyPr wrap="square" rtlCol="0">
            <a:spAutoFit/>
          </a:bodyPr>
          <a:lstStyle/>
          <a:p>
            <a:pPr algn="l"/>
            <a:r>
              <a:rPr lang="en-US" altLang="ko-KR" sz="3200" b="0" i="0">
                <a:effectLst/>
                <a:latin typeface="system-ui"/>
              </a:rPr>
              <a:t>Esther </a:t>
            </a:r>
            <a:r>
              <a:rPr lang="en-US" altLang="ko-KR" sz="3200" b="0" i="0" dirty="0">
                <a:effectLst/>
                <a:latin typeface="system-ui"/>
              </a:rPr>
              <a:t>1:19 Hebrew that it pass not away.</a:t>
            </a:r>
          </a:p>
          <a:p>
            <a:pPr algn="l"/>
            <a:r>
              <a:rPr lang="en-US" altLang="ko-KR" sz="3200" b="0" i="0" dirty="0">
                <a:effectLst/>
                <a:latin typeface="system-ui"/>
              </a:rPr>
              <a:t>Esther 1:19 Hebrew unto her companion.</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403EC-7C69-615F-CBA7-C4BEB0BFF06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5279FE2-8245-45D9-FF35-AE00D695695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70E783B-A8CA-E112-F8DA-F2239D8C14D4}"/>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it came to pass in the days of [a]Ahasuerus (this is Ahasuerus who reigned from India even unto Ethiopia, over a hundred and seven and twenty provinces), 2 that in those days, when the king Ahasuerus sat on the throne of his kingdom, which was in Shushan the [b]palace, 3 in the third year of his reign, he made a feast unto all his princes and his servants; the power of Persia and Media, the nobles and princes of the provinces, being before him; 4 when he showed the riches of his glorious kingdom and the honor of his excellent</a:t>
            </a:r>
          </a:p>
        </p:txBody>
      </p:sp>
      <p:sp>
        <p:nvSpPr>
          <p:cNvPr id="6" name="TextBox 5">
            <a:extLst>
              <a:ext uri="{FF2B5EF4-FFF2-40B4-BE49-F238E27FC236}">
                <a16:creationId xmlns:a16="http://schemas.microsoft.com/office/drawing/2014/main" id="{77B452D1-9F57-2271-67A5-F266A617C65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31446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7BD32-7A86-3FB3-BB51-A20A3F27E2E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B5457FA-65E2-26B5-414A-2F344FD61AB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A6446E7-50E9-90FF-31C0-15731CBF15C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majesty many days, even a hundred and fourscore days. 5 And when these days were fulfilled, the king made a feast unto all the people that were present in Shushan the palace, both great and small, seven days, in the court of the garden of the king’s palace. 6 There were hangings of [c]white cloth, of [d]green, and of blue, fastened with cords of fine linen and purple to silver rings and pillars of marble: the couches were of gold and silver, upon a pavement [e]of red, and white, and yellow, and black marble. 7 And they gave them drink in vessels of gold (the</a:t>
            </a:r>
          </a:p>
        </p:txBody>
      </p:sp>
      <p:sp>
        <p:nvSpPr>
          <p:cNvPr id="6" name="TextBox 5">
            <a:extLst>
              <a:ext uri="{FF2B5EF4-FFF2-40B4-BE49-F238E27FC236}">
                <a16:creationId xmlns:a16="http://schemas.microsoft.com/office/drawing/2014/main" id="{41AEBDA7-CC52-4B4B-86ED-BD25814599B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08959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72F5A-44F9-1EA9-1C4F-6CFCB16CF87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815B839-3A0C-9408-3095-DF66B78B1A7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186EEF5-796B-87A9-0501-35BC534B38C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vessels being diverse one from another), and royal wine in abundance, according to the [f]bounty of the king. 8 And the drinking was according to the law; none could compel: for so the king had appointed to all the officers of his house, that they should do according to every man’s pleasure.</a:t>
            </a:r>
          </a:p>
          <a:p>
            <a:pPr algn="l"/>
            <a:r>
              <a:rPr lang="en-US" altLang="ko-KR" sz="3200" b="0" i="0" dirty="0">
                <a:effectLst/>
                <a:latin typeface="system-ui"/>
              </a:rPr>
              <a:t>9 Also Vashti the queen made a feast for the women in the royal house which belonged to king Ahasuerus. 10 On the seventh day, when the heart of the king was merry with wine, he commanded Mehuman, Biztha, Harbona, Bigtha, and Abagtha,</a:t>
            </a:r>
          </a:p>
        </p:txBody>
      </p:sp>
      <p:sp>
        <p:nvSpPr>
          <p:cNvPr id="6" name="TextBox 5">
            <a:extLst>
              <a:ext uri="{FF2B5EF4-FFF2-40B4-BE49-F238E27FC236}">
                <a16:creationId xmlns:a16="http://schemas.microsoft.com/office/drawing/2014/main" id="{5FF1C13C-49B1-98D6-96B5-3D5DFEA4D7C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161110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4CF5E-D95F-E33A-6CE8-AC7E219E63A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F0C1409-E3AC-3E75-4031-7D4F1919A37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7733352E-7969-63A6-50FD-956C69F1620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Zethar, and Carcas, the seven [g]chamberlains that ministered in the presence of Ahasuerus the king, 11 to bring Vashti the queen before the king with the crown royal, to show the peoples and the princes her beauty; for she was fair to look on. 12 But the queen Vashti refused to come at the king’s commandment by the chamberlains: therefore was the king very wroth, and his anger burned in him.</a:t>
            </a:r>
          </a:p>
          <a:p>
            <a:pPr algn="l"/>
            <a:r>
              <a:rPr lang="en-US" altLang="ko-KR" sz="3200" b="0" i="0" dirty="0">
                <a:effectLst/>
                <a:latin typeface="system-ui"/>
              </a:rPr>
              <a:t>13 Then the king said to the wise men, who knew the times (for so was the king’s manner toward all that knew law and judgment; 14 and the next unto</a:t>
            </a:r>
          </a:p>
        </p:txBody>
      </p:sp>
      <p:sp>
        <p:nvSpPr>
          <p:cNvPr id="6" name="TextBox 5">
            <a:extLst>
              <a:ext uri="{FF2B5EF4-FFF2-40B4-BE49-F238E27FC236}">
                <a16:creationId xmlns:a16="http://schemas.microsoft.com/office/drawing/2014/main" id="{EDA923FB-017E-67A2-A960-3270948F62D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43050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B7BA5-43B8-CE99-744B-7EC6F11443C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4F5527A-C3E2-0C3E-A2CB-8164886BF6D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02BEFAA-CCFA-A0C1-CFAA-A7BD244F540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him were Carshena, Shethar, Admatha, Tarshish, Meres, Marsena, and Memucan, the seven princes of Persia and Media, who saw the king’s face, and sat first in the kingdom), 15 What shall we do unto the queen Vashti according to law, because she hath not done the bidding of the king Ahasuerus by the chamberlains? 16 And Memucan answered before the king and the princes, Vashti the queen hath not done wrong to the king only, but also to all the princes, and to all the peoples that are in all the provinces of the king Ahasuerus. 17 For this deed of</a:t>
            </a:r>
          </a:p>
        </p:txBody>
      </p:sp>
      <p:sp>
        <p:nvSpPr>
          <p:cNvPr id="6" name="TextBox 5">
            <a:extLst>
              <a:ext uri="{FF2B5EF4-FFF2-40B4-BE49-F238E27FC236}">
                <a16:creationId xmlns:a16="http://schemas.microsoft.com/office/drawing/2014/main" id="{0612487F-8930-05C6-CE65-6254120E6F6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668684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D435C-F037-3450-B199-D6A13E29F98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C113912-2809-27F8-1400-E94971DE74D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C746B3E-5FF9-A090-3739-6507A3FE39F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queen will come abroad unto all women, to make their husbands contemptible in their eyes, when it shall be reported, The king Ahasuerus commanded Vashti the queen to be brought in before him, but she came not. 18 And this day will the princesses of Persia and Media who have heard of the deed of the queen [h]say the like unto all the king’s princes. So will there arise [</a:t>
            </a:r>
            <a:r>
              <a:rPr lang="en-US" altLang="ko-KR" sz="3200" b="0" i="0" dirty="0" err="1">
                <a:effectLst/>
                <a:latin typeface="system-ui"/>
              </a:rPr>
              <a:t>i</a:t>
            </a:r>
            <a:r>
              <a:rPr lang="en-US" altLang="ko-KR" sz="3200" b="0" i="0" dirty="0">
                <a:effectLst/>
                <a:latin typeface="system-ui"/>
              </a:rPr>
              <a:t>]much contempt and wrath. 19 If it please the king, let there go forth a royal commandment from him, and let it be written among the laws of the Persians and the</a:t>
            </a:r>
          </a:p>
        </p:txBody>
      </p:sp>
      <p:sp>
        <p:nvSpPr>
          <p:cNvPr id="6" name="TextBox 5">
            <a:extLst>
              <a:ext uri="{FF2B5EF4-FFF2-40B4-BE49-F238E27FC236}">
                <a16:creationId xmlns:a16="http://schemas.microsoft.com/office/drawing/2014/main" id="{3E09C1E9-02AF-A741-5BF4-2831D568D67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441367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33873-1E5A-A6D0-7CDC-D406AFDC4D1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C17232B-B76E-C058-BBD9-CCEB415D2A62}"/>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038AB38-3D57-A905-3D02-195F1BB1942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Medes, [j]that it be not altered, that Vashti come no more before king Ahasuerus; and let the king give her royal estate [k]unto another that is better than she. 20 And when the king’s decree which he shall make shall be published throughout all his kingdom (for it is great), all the wives will give to their husbands honor, both to great and small. 21 And the saying pleased the king and the princes; and the king did according to the word of Memucan: 22 for he sent letters into all the king’s provinces, into every province according to the writing thereof, and</a:t>
            </a:r>
          </a:p>
        </p:txBody>
      </p:sp>
      <p:sp>
        <p:nvSpPr>
          <p:cNvPr id="6" name="TextBox 5">
            <a:extLst>
              <a:ext uri="{FF2B5EF4-FFF2-40B4-BE49-F238E27FC236}">
                <a16:creationId xmlns:a16="http://schemas.microsoft.com/office/drawing/2014/main" id="{78B8E0A0-5BE9-F139-2477-6003EDD6920F}"/>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346045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AC49D-8B82-DC65-0ABB-7E271EDE399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AEC05D8-5525-A925-9E07-2115F71B104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E283AC6-8A6F-A8FC-A4D3-D3181EC40977}"/>
              </a:ext>
            </a:extLst>
          </p:cNvPr>
          <p:cNvSpPr txBox="1"/>
          <p:nvPr/>
        </p:nvSpPr>
        <p:spPr>
          <a:xfrm>
            <a:off x="179512" y="1196752"/>
            <a:ext cx="8784976" cy="1569660"/>
          </a:xfrm>
          <a:prstGeom prst="rect">
            <a:avLst/>
          </a:prstGeom>
          <a:noFill/>
        </p:spPr>
        <p:txBody>
          <a:bodyPr wrap="square" rtlCol="0">
            <a:spAutoFit/>
          </a:bodyPr>
          <a:lstStyle/>
          <a:p>
            <a:pPr algn="l"/>
            <a:r>
              <a:rPr lang="en-US" altLang="ko-KR" sz="3200" b="0" i="0" dirty="0">
                <a:effectLst/>
                <a:latin typeface="system-ui"/>
              </a:rPr>
              <a:t>to every people after their language, that every man should bear rule in his own house, and should speak according to the language of his people.</a:t>
            </a:r>
          </a:p>
        </p:txBody>
      </p:sp>
      <p:sp>
        <p:nvSpPr>
          <p:cNvPr id="6" name="TextBox 5">
            <a:extLst>
              <a:ext uri="{FF2B5EF4-FFF2-40B4-BE49-F238E27FC236}">
                <a16:creationId xmlns:a16="http://schemas.microsoft.com/office/drawing/2014/main" id="{056305D1-941E-3324-0632-07E110936F6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7140362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58551</TotalTime>
  <Words>1188</Words>
  <Application>Microsoft Office PowerPoint</Application>
  <PresentationFormat>화면 슬라이드 쇼(4:3)</PresentationFormat>
  <Paragraphs>74</Paragraphs>
  <Slides>13</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13</vt:i4>
      </vt:variant>
    </vt:vector>
  </HeadingPairs>
  <TitlesOfParts>
    <vt:vector size="23"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6603</cp:revision>
  <dcterms:created xsi:type="dcterms:W3CDTF">2020-04-21T04:48:11Z</dcterms:created>
  <dcterms:modified xsi:type="dcterms:W3CDTF">2026-06-12T23:43:40Z</dcterms:modified>
</cp:coreProperties>
</file>