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708" r:id="rId3"/>
  </p:sldMasterIdLst>
  <p:notesMasterIdLst>
    <p:notesMasterId r:id="rId50"/>
  </p:notesMasterIdLst>
  <p:handoutMasterIdLst>
    <p:handoutMasterId r:id="rId51"/>
  </p:handoutMasterIdLst>
  <p:sldIdLst>
    <p:sldId id="363" r:id="rId4"/>
    <p:sldId id="367" r:id="rId5"/>
    <p:sldId id="365" r:id="rId6"/>
    <p:sldId id="356" r:id="rId7"/>
    <p:sldId id="258" r:id="rId8"/>
    <p:sldId id="259" r:id="rId9"/>
    <p:sldId id="260" r:id="rId10"/>
    <p:sldId id="263" r:id="rId11"/>
    <p:sldId id="261" r:id="rId12"/>
    <p:sldId id="366" r:id="rId13"/>
    <p:sldId id="268" r:id="rId14"/>
    <p:sldId id="270" r:id="rId15"/>
    <p:sldId id="271" r:id="rId16"/>
    <p:sldId id="273" r:id="rId17"/>
    <p:sldId id="274" r:id="rId18"/>
    <p:sldId id="275" r:id="rId19"/>
    <p:sldId id="276" r:id="rId20"/>
    <p:sldId id="293" r:id="rId21"/>
    <p:sldId id="360" r:id="rId22"/>
    <p:sldId id="284" r:id="rId23"/>
    <p:sldId id="294" r:id="rId24"/>
    <p:sldId id="287" r:id="rId25"/>
    <p:sldId id="288" r:id="rId26"/>
    <p:sldId id="289" r:id="rId27"/>
    <p:sldId id="299" r:id="rId28"/>
    <p:sldId id="303" r:id="rId29"/>
    <p:sldId id="304" r:id="rId30"/>
    <p:sldId id="307" r:id="rId31"/>
    <p:sldId id="308" r:id="rId32"/>
    <p:sldId id="311" r:id="rId33"/>
    <p:sldId id="313" r:id="rId34"/>
    <p:sldId id="319" r:id="rId35"/>
    <p:sldId id="322" r:id="rId36"/>
    <p:sldId id="321" r:id="rId37"/>
    <p:sldId id="337" r:id="rId38"/>
    <p:sldId id="339" r:id="rId39"/>
    <p:sldId id="340" r:id="rId40"/>
    <p:sldId id="341" r:id="rId41"/>
    <p:sldId id="342" r:id="rId42"/>
    <p:sldId id="344" r:id="rId43"/>
    <p:sldId id="345" r:id="rId44"/>
    <p:sldId id="349" r:id="rId45"/>
    <p:sldId id="350" r:id="rId46"/>
    <p:sldId id="351" r:id="rId47"/>
    <p:sldId id="352" r:id="rId48"/>
    <p:sldId id="368" r:id="rId49"/>
  </p:sldIdLst>
  <p:sldSz cx="6858000" cy="9144000" type="screen4x3"/>
  <p:notesSz cx="6864350" cy="9996488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Georgia" panose="02040502050405020303" pitchFamily="18" charset="0"/>
      <p:regular r:id="rId56"/>
      <p:bold r:id="rId57"/>
      <p:italic r:id="rId58"/>
      <p:boldItalic r:id="rId59"/>
    </p:embeddedFont>
    <p:embeddedFont>
      <p:font typeface="HY견고딕" panose="02030600000101010101" pitchFamily="18" charset="-127"/>
      <p:regular r:id="rId60"/>
    </p:embeddedFont>
    <p:embeddedFont>
      <p:font typeface="HY헤드라인M" panose="02030600000101010101" pitchFamily="18" charset="-127"/>
      <p:regular r:id="rId61"/>
    </p:embeddedFont>
    <p:embeddedFont>
      <p:font typeface="맑은 고딕" panose="020B0503020000020004" pitchFamily="50" charset="-127"/>
      <p:regular r:id="rId62"/>
      <p:bold r:id="rId6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1066">
          <p15:clr>
            <a:srgbClr val="A4A3A4"/>
          </p15:clr>
        </p15:guide>
        <p15:guide id="3" orient="horz" pos="159">
          <p15:clr>
            <a:srgbClr val="A4A3A4"/>
          </p15:clr>
        </p15:guide>
        <p15:guide id="4" pos="7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>
          <p15:clr>
            <a:srgbClr val="A4A3A4"/>
          </p15:clr>
        </p15:guide>
        <p15:guide id="2" pos="216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887C"/>
    <a:srgbClr val="676B61"/>
    <a:srgbClr val="8D7E69"/>
    <a:srgbClr val="FDF2DB"/>
    <a:srgbClr val="6D349C"/>
    <a:srgbClr val="97319F"/>
    <a:srgbClr val="FDE1B9"/>
    <a:srgbClr val="ECE0CA"/>
    <a:srgbClr val="FDD8A1"/>
    <a:srgbClr val="FBA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0" autoAdjust="0"/>
    <p:restoredTop sz="69332" autoAdjust="0"/>
  </p:normalViewPr>
  <p:slideViewPr>
    <p:cSldViewPr>
      <p:cViewPr varScale="1">
        <p:scale>
          <a:sx n="56" d="100"/>
          <a:sy n="56" d="100"/>
        </p:scale>
        <p:origin x="2424" y="72"/>
      </p:cViewPr>
      <p:guideLst>
        <p:guide orient="horz" pos="119"/>
        <p:guide pos="1066"/>
        <p:guide orient="horz" pos="159"/>
        <p:guide pos="79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4008" y="-114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font" Target="fonts/font10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5.fntdata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8.fntdata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6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51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4552" cy="49982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8210" y="1"/>
            <a:ext cx="2974552" cy="49982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5EB08037-F27C-45CC-B96A-3A8BC355558E}" type="datetimeFigureOut">
              <a:rPr lang="ko-KR" altLang="en-US" smtClean="0"/>
              <a:pPr/>
              <a:t>2026-06-14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025650" y="749300"/>
            <a:ext cx="28130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435" y="4748333"/>
            <a:ext cx="5491480" cy="4498419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CF7A8190-49D9-4567-97CE-4856CA1DC4E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7532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25650" y="749300"/>
            <a:ext cx="2813050" cy="3749675"/>
          </a:xfrm>
          <a:ln/>
        </p:spPr>
      </p:sp>
      <p:sp>
        <p:nvSpPr>
          <p:cNvPr id="6656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6656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CFB9C1-D43E-4CE8-A74A-4444E7451D27}" type="slidenum">
              <a:rPr lang="en-US" altLang="ko-KR" smtClean="0"/>
              <a:pPr/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25650" y="749300"/>
            <a:ext cx="2813050" cy="37496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A8190-49D9-4567-97CE-4856CA1DC4EE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826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7F94-11C6-4604-938D-6A77A878897E}" type="datetime1">
              <a:rPr lang="ko-KR" altLang="en-US" smtClean="0"/>
              <a:pPr/>
              <a:t>2026-06-14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272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F7E6-3A04-420C-B534-01DEF53F6111}" type="datetime1">
              <a:rPr lang="ko-KR" altLang="en-US" smtClean="0"/>
              <a:pPr/>
              <a:t>2026-06-14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461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361C-072F-4BC6-8D4B-04CC217EF723}" type="datetime1">
              <a:rPr lang="ko-KR" altLang="en-US" smtClean="0"/>
              <a:pPr/>
              <a:t>2026-06-14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9469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334D-AFD2-4C38-B6A1-278C3C5B6439}" type="datetime1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2026-06-14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91C2-7D59-4C49-8DE5-E2A55CA87D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1059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E22E-8994-419D-A1A5-26C214DAE68F}" type="datetime1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2026-06-14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91C2-7D59-4C49-8DE5-E2A55CA87D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5830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9000-17FA-4D9F-A778-5DF75B7C671C}" type="datetime1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2026-06-14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91C2-7D59-4C49-8DE5-E2A55CA87D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3564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5428-C4BB-4913-9CAB-18A873E6DD0D}" type="datetime1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2026-06-14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91C2-7D59-4C49-8DE5-E2A55CA87D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1447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A31-D13F-4D9C-ADBF-B8147B04B4B5}" type="datetime1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2026-06-14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91C2-7D59-4C49-8DE5-E2A55CA87D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7268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879F-72CE-490A-B8E8-950A1B54F548}" type="datetime1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2026-06-14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91C2-7D59-4C49-8DE5-E2A55CA87D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0223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32B8-D147-42B4-A62D-D1FB475DB9C5}" type="datetime1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2026-06-14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91C2-7D59-4C49-8DE5-E2A55CA87D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3399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1F173-1CBD-4412-9288-554572EE86F2}" type="datetime1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2026-06-14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91C2-7D59-4C49-8DE5-E2A55CA87D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631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88BA-0D41-4CC7-98C8-8676C36E2F65}" type="datetime1">
              <a:rPr lang="ko-KR" altLang="en-US" smtClean="0"/>
              <a:pPr/>
              <a:t>2026-06-14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6776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F97A-4418-422F-A87E-25D3360053C4}" type="datetime1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2026-06-14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91C2-7D59-4C49-8DE5-E2A55CA87D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6714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0D39-3D1F-4E08-A905-F76E1CD98C5E}" type="datetime1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2026-06-14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91C2-7D59-4C49-8DE5-E2A55CA87D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355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1D3A-B085-4FE5-B967-B984BCDA29CF}" type="datetime1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2026-06-14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91C2-7D59-4C49-8DE5-E2A55CA87D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1157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321447" y="9"/>
            <a:ext cx="6215106" cy="914399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35761" y="2857488"/>
            <a:ext cx="5732900" cy="2000264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89339" y="5048253"/>
            <a:ext cx="5625743" cy="1143008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7B9D-A511-4095-A68E-7214383B8707}" type="datetime1">
              <a:rPr lang="ko-KR" altLang="en-US" smtClean="0"/>
              <a:pPr/>
              <a:t>2026-06-14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14290" cy="9144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DCB5-E7C6-4DF1-98C1-42D85DF07AC6}" type="datetime1">
              <a:rPr lang="ko-KR" altLang="en-US" smtClean="0"/>
              <a:pPr/>
              <a:t>2026-06-14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7607" y="380971"/>
            <a:ext cx="6416104" cy="1253045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13"/>
            <a:ext cx="342359" cy="9143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5026" y="4095747"/>
            <a:ext cx="5786478" cy="2006603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75026" y="6000760"/>
            <a:ext cx="5786478" cy="2190752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6" name="직선 연결선 15"/>
          <p:cNvCxnSpPr/>
          <p:nvPr/>
        </p:nvCxnSpPr>
        <p:spPr>
          <a:xfrm>
            <a:off x="375026" y="5905510"/>
            <a:ext cx="5786478" cy="21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9493D85-394C-4641-9268-AA7546456E8D}" type="datetime1">
              <a:rPr lang="ko-KR" altLang="en-US" smtClean="0"/>
              <a:pPr/>
              <a:t>2026-06-14</a:t>
            </a:fld>
            <a:endParaRPr lang="ko-KR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380971"/>
            <a:ext cx="6858024" cy="1524013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589336" y="2190734"/>
            <a:ext cx="2839664" cy="5905541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3536157" y="2190734"/>
            <a:ext cx="2839212" cy="5905541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CE1AF-B831-4FF2-A2AA-7225B8F7E253}" type="datetime1">
              <a:rPr lang="ko-KR" altLang="en-US" smtClean="0"/>
              <a:pPr/>
              <a:t>2026-06-14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EF46-B9A6-41BC-9AE8-F8A44217B09D}" type="datetime1">
              <a:rPr lang="ko-KR" altLang="en-US" smtClean="0"/>
              <a:pPr/>
              <a:t>2026-06-14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375029" y="2000232"/>
            <a:ext cx="3000397" cy="5048285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375029" y="7239019"/>
            <a:ext cx="3003804" cy="9525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3537699" y="2000232"/>
            <a:ext cx="3000397" cy="5048285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3536157" y="7239019"/>
            <a:ext cx="3000396" cy="9525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6"/>
            <a:ext cx="214290" cy="914399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6644936" y="6"/>
            <a:ext cx="214290" cy="914399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21447" y="9"/>
            <a:ext cx="6215106" cy="914399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5025" y="571472"/>
            <a:ext cx="6140075" cy="1524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88FC-BA51-4463-8858-22767EB6055A}" type="datetime1">
              <a:rPr lang="ko-KR" altLang="en-US" smtClean="0"/>
              <a:pPr/>
              <a:t>2026-06-14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7E96-D9CE-46C5-96F3-384C3797537E}" type="datetime1">
              <a:rPr lang="ko-KR" altLang="en-US" smtClean="0"/>
              <a:pPr/>
              <a:t>2026-06-14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FDD-9029-40F4-81D5-6528CCD8E3E5}" type="datetime1">
              <a:rPr lang="ko-KR" altLang="en-US" smtClean="0"/>
              <a:pPr/>
              <a:t>2026-06-14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62156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14290" y="351744"/>
            <a:ext cx="6643710" cy="886483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375026" y="380971"/>
            <a:ext cx="6107949" cy="857256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75025" y="1341641"/>
            <a:ext cx="1660934" cy="71356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81C3-5231-49CD-95CC-17D958ABAF7B}" type="datetime1">
              <a:rPr lang="ko-KR" altLang="en-US" smtClean="0"/>
              <a:pPr/>
              <a:t>2026-06-14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089549" y="1333478"/>
            <a:ext cx="4393406" cy="714377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6"/>
            <a:ext cx="214290" cy="914399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4762501"/>
            <a:ext cx="6858000" cy="4381501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5026" y="4762501"/>
            <a:ext cx="2464611" cy="15176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75026" y="6286512"/>
            <a:ext cx="2464611" cy="15240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6564-EA89-4BE7-A934-E2479A4B81A4}" type="datetime1">
              <a:rPr lang="ko-KR" altLang="en-US" smtClean="0"/>
              <a:pPr/>
              <a:t>2026-06-14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8763029"/>
            <a:ext cx="2171700" cy="39700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3000372" y="1428728"/>
            <a:ext cx="3161132" cy="6286544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000234"/>
            <a:ext cx="6172200" cy="616798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6A2E-480C-492F-A1EC-A3AAAB601B28}" type="datetime1">
              <a:rPr lang="ko-KR" altLang="en-US" smtClean="0"/>
              <a:pPr/>
              <a:t>2026-06-14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341734" y="1904982"/>
            <a:ext cx="6161528" cy="2117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5732875" y="-21265"/>
            <a:ext cx="1125125" cy="914399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5732875" y="380971"/>
            <a:ext cx="910835" cy="8382061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761975"/>
            <a:ext cx="5336397" cy="7620059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520B-EB35-457E-A531-FE19C9FDAA04}" type="datetime1">
              <a:rPr lang="ko-KR" altLang="en-US" smtClean="0"/>
              <a:pPr/>
              <a:t>2026-06-14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0503-F6EC-4FC2-AEB0-70F4485AD315}" type="datetime1">
              <a:rPr lang="ko-KR" altLang="en-US" smtClean="0"/>
              <a:pPr/>
              <a:t>2026-06-14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5227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E229-6751-4998-A708-53CC370CCA76}" type="datetime1">
              <a:rPr lang="ko-KR" altLang="en-US" smtClean="0"/>
              <a:pPr/>
              <a:t>2026-06-14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754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1EAF-50F8-4A97-8357-AE2CD0DF959D}" type="datetime1">
              <a:rPr lang="ko-KR" altLang="en-US" smtClean="0"/>
              <a:pPr/>
              <a:t>2026-06-14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710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B6B9-A35A-44CE-9286-217C4ADFB11F}" type="datetime1">
              <a:rPr lang="ko-KR" altLang="en-US" smtClean="0"/>
              <a:pPr/>
              <a:t>2026-06-14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022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3937-6DEA-4963-9D5D-81F89B6AF52B}" type="datetime1">
              <a:rPr lang="ko-KR" altLang="en-US" smtClean="0"/>
              <a:pPr/>
              <a:t>2026-06-14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50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DA86-F59E-4DE4-A36E-C3DE9FC1BC34}" type="datetime1">
              <a:rPr lang="ko-KR" altLang="en-US" smtClean="0"/>
              <a:pPr/>
              <a:t>2026-06-14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430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C4FBE-EA5C-44FD-85AE-F23A1A1B8B83}" type="datetime1">
              <a:rPr lang="ko-KR" altLang="en-US" smtClean="0"/>
              <a:pPr/>
              <a:t>2026-06-14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809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5F7EF-98F1-42CA-B5CF-E8FC478D3E1F}" type="datetime1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2026-06-14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091C2-7D59-4C49-8DE5-E2A55CA87D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561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8763029"/>
            <a:ext cx="6858000" cy="380971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3174"/>
            <a:ext cx="6858000" cy="377797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234265" y="366184"/>
            <a:ext cx="6409445" cy="1524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763029"/>
            <a:ext cx="1600200" cy="381003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9AC4FBE-EA5C-44FD-85AE-F23A1A1B8B83}" type="datetime1">
              <a:rPr lang="ko-KR" altLang="en-US" smtClean="0"/>
              <a:pPr/>
              <a:t>2026-06-14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763029"/>
            <a:ext cx="2171700" cy="381003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763029"/>
            <a:ext cx="1600200" cy="381003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png"/><Relationship Id="rId5" Type="http://schemas.openxmlformats.org/officeDocument/2006/relationships/image" Target="../media/image4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png"/><Relationship Id="rId5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1"/>
            <a:ext cx="2765441" cy="5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16" tIns="52144" rIns="104287" bIns="52144">
            <a:spAutoFit/>
          </a:bodyPr>
          <a:lstStyle/>
          <a:p>
            <a:pPr algn="ctr" eaLnBrk="0" latinLnBrk="0" hangingPunct="0">
              <a:lnSpc>
                <a:spcPct val="140000"/>
              </a:lnSpc>
              <a:spcBef>
                <a:spcPct val="50000"/>
              </a:spcBef>
              <a:buClr>
                <a:srgbClr val="3399FF"/>
              </a:buClr>
              <a:buFont typeface="Wingdings" pitchFamily="2" charset="2"/>
              <a:buNone/>
            </a:pPr>
            <a:r>
              <a:rPr kumimoji="0" lang="ko-KR" altLang="en-US" sz="2100" b="1" i="1" dirty="0">
                <a:latin typeface="HY헤드라인M" pitchFamily="18" charset="-127"/>
                <a:ea typeface="HY헤드라인M" pitchFamily="18" charset="-127"/>
              </a:rPr>
              <a:t>정기안전교육교안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054" y="2651787"/>
            <a:ext cx="2491729" cy="45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04664" y="1547664"/>
            <a:ext cx="41879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보호구의 </a:t>
            </a:r>
            <a:endParaRPr lang="en-US" altLang="ko-KR" sz="44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4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종류와 사용법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A20DF74-980C-44BF-8471-4BEF5EF3811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614209" y="7298743"/>
            <a:ext cx="34709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r>
              <a:rPr lang="ko-KR" altLang="ko-KR" sz="2800" b="1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대한안전관리</a:t>
            </a:r>
            <a:r>
              <a:rPr lang="en-US" altLang="ko-KR" sz="2800" b="1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800" b="1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</a:t>
            </a:r>
            <a:r>
              <a:rPr lang="en-US" altLang="ko-KR" sz="2800" b="1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en-US" altLang="ko-KR" sz="28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" name="_x207824072" descr="EMB000009106359">
            <a:extLst>
              <a:ext uri="{FF2B5EF4-FFF2-40B4-BE49-F238E27FC236}">
                <a16:creationId xmlns:a16="http://schemas.microsoft.com/office/drawing/2014/main" id="{5EDC16C5-CC85-4501-BEF0-3409B4C0C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754" y="7212162"/>
            <a:ext cx="676275" cy="78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17082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5761" y="2476486"/>
            <a:ext cx="4590510" cy="4143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</a:pPr>
            <a:r>
              <a:rPr lang="en-US" altLang="ko-KR" sz="3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  <a:r>
              <a:rPr lang="ko-KR" altLang="en-US" sz="3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보호구 종류 및 사용법</a:t>
            </a:r>
            <a:endParaRPr lang="en-US" altLang="ko-KR" sz="30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lnSpc>
                <a:spcPct val="130000"/>
              </a:lnSpc>
            </a:pPr>
            <a:r>
              <a:rPr lang="en-US" altLang="ko-KR" sz="125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 marL="285750" indent="-285750">
              <a:lnSpc>
                <a:spcPct val="130000"/>
              </a:lnSpc>
            </a:pPr>
            <a:r>
              <a:rPr lang="en-US" altLang="ko-KR" sz="125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  </a:t>
            </a:r>
            <a:r>
              <a:rPr lang="en-US" altLang="ko-KR" sz="2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1) </a:t>
            </a:r>
            <a:r>
              <a:rPr lang="ko-KR" altLang="en-US" sz="2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보호구의 종류</a:t>
            </a:r>
            <a:endParaRPr lang="en-US" altLang="ko-KR" sz="20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lnSpc>
                <a:spcPct val="130000"/>
              </a:lnSpc>
            </a:pPr>
            <a:endParaRPr lang="en-US" altLang="ko-KR" sz="20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lnSpc>
                <a:spcPct val="130000"/>
              </a:lnSpc>
            </a:pPr>
            <a:r>
              <a:rPr lang="en-US" altLang="ko-KR" sz="2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2) </a:t>
            </a:r>
            <a:r>
              <a:rPr lang="ko-KR" altLang="en-US" sz="2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보호구 착용대상 작업</a:t>
            </a:r>
            <a:endParaRPr lang="en-US" altLang="ko-KR" sz="20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lnSpc>
                <a:spcPct val="130000"/>
              </a:lnSpc>
            </a:pPr>
            <a:endParaRPr lang="en-US" altLang="ko-KR" sz="20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lnSpc>
                <a:spcPct val="130000"/>
              </a:lnSpc>
            </a:pPr>
            <a:r>
              <a:rPr lang="en-US" altLang="ko-KR" sz="2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3) </a:t>
            </a:r>
            <a:r>
              <a:rPr lang="ko-KR" altLang="en-US" sz="2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보호구의 사용</a:t>
            </a:r>
            <a:endParaRPr lang="en-US" altLang="ko-KR" sz="20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lnSpc>
                <a:spcPct val="130000"/>
              </a:lnSpc>
            </a:pPr>
            <a:endParaRPr lang="en-US" altLang="ko-KR" sz="2000" b="1" dirty="0">
              <a:solidFill>
                <a:srgbClr val="74796D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lnSpc>
                <a:spcPct val="130000"/>
              </a:lnSpc>
            </a:pPr>
            <a:r>
              <a:rPr lang="en-US" altLang="ko-KR" sz="2000" b="1" dirty="0">
                <a:solidFill>
                  <a:srgbClr val="74796D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 marL="285750" indent="-285750">
              <a:lnSpc>
                <a:spcPct val="130000"/>
              </a:lnSpc>
            </a:pPr>
            <a:r>
              <a:rPr lang="en-US" altLang="ko-KR" sz="2000" b="1" dirty="0">
                <a:solidFill>
                  <a:srgbClr val="74796D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</p:txBody>
      </p:sp>
      <p:cxnSp>
        <p:nvCxnSpPr>
          <p:cNvPr id="19" name="직선 연결선 18"/>
          <p:cNvCxnSpPr/>
          <p:nvPr/>
        </p:nvCxnSpPr>
        <p:spPr>
          <a:xfrm>
            <a:off x="0" y="8034476"/>
            <a:ext cx="6858000" cy="0"/>
          </a:xfrm>
          <a:prstGeom prst="line">
            <a:avLst/>
          </a:prstGeom>
          <a:ln w="952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070449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직사각형 58"/>
          <p:cNvSpPr/>
          <p:nvPr/>
        </p:nvSpPr>
        <p:spPr>
          <a:xfrm>
            <a:off x="699796" y="3336303"/>
            <a:ext cx="4133360" cy="4800533"/>
          </a:xfrm>
          <a:prstGeom prst="rect">
            <a:avLst/>
          </a:prstGeom>
          <a:solidFill>
            <a:srgbClr val="F5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99795" y="3336303"/>
            <a:ext cx="406947" cy="4800533"/>
          </a:xfrm>
          <a:prstGeom prst="rect">
            <a:avLst/>
          </a:prstGeom>
          <a:solidFill>
            <a:srgbClr val="EA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768269" y="3573891"/>
            <a:ext cx="270000" cy="4358483"/>
            <a:chOff x="1043608" y="2680418"/>
            <a:chExt cx="360000" cy="3268862"/>
          </a:xfrm>
        </p:grpSpPr>
        <p:pic>
          <p:nvPicPr>
            <p:cNvPr id="1026" name="Picture 2" descr="C:\Users\jason2\Desktop\보호구아이콘\보호구아이콘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680418"/>
              <a:ext cx="360000" cy="3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jason2\Desktop\보호구아이콘\보호구아이콘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3241088"/>
              <a:ext cx="360000" cy="351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jason2\Desktop\보호구아이콘\보호구아이콘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3837878"/>
              <a:ext cx="360000" cy="3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jason2\Desktop\보호구아이콘\보호구아이콘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4423306"/>
              <a:ext cx="360000" cy="351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jason2\Desktop\보호구아이콘\보호구아이콘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5008735"/>
              <a:ext cx="360000" cy="355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jason2\Desktop\보호구아이콘\보호구아이콘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5597416"/>
              <a:ext cx="360000" cy="351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직사각형 57"/>
          <p:cNvSpPr/>
          <p:nvPr/>
        </p:nvSpPr>
        <p:spPr>
          <a:xfrm>
            <a:off x="4653641" y="3336303"/>
            <a:ext cx="1461663" cy="4800533"/>
          </a:xfrm>
          <a:prstGeom prst="rect">
            <a:avLst/>
          </a:prstGeom>
          <a:solidFill>
            <a:srgbClr val="FDF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667696" y="1771729"/>
            <a:ext cx="4968552" cy="1112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7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산업안전보건법에서는 유해</a:t>
            </a:r>
            <a:r>
              <a:rPr lang="en-US" altLang="ko-KR" sz="16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17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위험한 작업을 하는 근로자</a:t>
            </a:r>
            <a:r>
              <a:rPr lang="ko-KR" altLang="en-US" sz="1700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 대하여 </a:t>
            </a:r>
            <a:endParaRPr lang="en-US" altLang="ko-KR" sz="1700" spc="-150" dirty="0">
              <a:solidFill>
                <a:srgbClr val="646464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700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다음과 같은 보호구를 착용토록 정하고 있다</a:t>
            </a:r>
            <a:r>
              <a:rPr lang="en-US" altLang="ko-KR" sz="1700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</a:p>
        </p:txBody>
      </p:sp>
      <p:cxnSp>
        <p:nvCxnSpPr>
          <p:cNvPr id="35" name="직선 연결선 34"/>
          <p:cNvCxnSpPr/>
          <p:nvPr/>
        </p:nvCxnSpPr>
        <p:spPr>
          <a:xfrm>
            <a:off x="698904" y="4157013"/>
            <a:ext cx="54114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>
            <a:off x="698904" y="4943804"/>
            <a:ext cx="54114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>
            <a:off x="698904" y="5730595"/>
            <a:ext cx="54114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>
            <a:off x="698904" y="6517385"/>
            <a:ext cx="54114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>
            <a:off x="698904" y="7304176"/>
            <a:ext cx="54114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/>
          <p:cNvSpPr/>
          <p:nvPr/>
        </p:nvSpPr>
        <p:spPr>
          <a:xfrm>
            <a:off x="4671139" y="3551376"/>
            <a:ext cx="5597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안전모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4671139" y="4340814"/>
            <a:ext cx="5597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안전화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4671139" y="5130251"/>
            <a:ext cx="8098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청력보호구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4671139" y="5919688"/>
            <a:ext cx="8098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방진마스크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4671139" y="6709126"/>
            <a:ext cx="17716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방진마스크  </a:t>
            </a:r>
            <a:r>
              <a:rPr lang="ko-KR" altLang="en-US" sz="9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또는</a:t>
            </a:r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방독마스크</a:t>
            </a:r>
          </a:p>
        </p:txBody>
      </p:sp>
      <p:sp>
        <p:nvSpPr>
          <p:cNvPr id="51" name="직사각형 50"/>
          <p:cNvSpPr/>
          <p:nvPr/>
        </p:nvSpPr>
        <p:spPr>
          <a:xfrm>
            <a:off x="4671138" y="7498566"/>
            <a:ext cx="9685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호흡용 보호구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64752" y="3605711"/>
            <a:ext cx="3588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물체가 떨어지거나 날아올 위험 또는 근로자가 떨어질 위험이 있는 작업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64752" y="4296409"/>
            <a:ext cx="3588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떨어지는 물체에 맞거나 물체에 끼이거나</a:t>
            </a:r>
            <a:br>
              <a:rPr lang="en-US" altLang="ko-KR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감전</a:t>
            </a:r>
            <a:r>
              <a:rPr lang="en-US" altLang="ko-KR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정전기 대전 위험이 있는 작업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64752" y="5145633"/>
            <a:ext cx="3588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소음</a:t>
            </a:r>
            <a:r>
              <a:rPr lang="en-US" altLang="ko-KR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강렬한 소음</a:t>
            </a:r>
            <a:r>
              <a:rPr lang="en-US" altLang="ko-KR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충격소음이 일어나는 작업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64752" y="5929403"/>
            <a:ext cx="3588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분진이 심하게 발생하는 선창 등의 하역작업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64752" y="6725617"/>
            <a:ext cx="3588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허가 대상 유해물질을 제조하거나 사용하는 작업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64752" y="7521829"/>
            <a:ext cx="3588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분진이 발생하는 작업 </a:t>
            </a:r>
          </a:p>
        </p:txBody>
      </p:sp>
      <p:sp>
        <p:nvSpPr>
          <p:cNvPr id="31" name="슬라이드 번호 개체 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097030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직사각형 58"/>
          <p:cNvSpPr/>
          <p:nvPr/>
        </p:nvSpPr>
        <p:spPr>
          <a:xfrm>
            <a:off x="699796" y="3336303"/>
            <a:ext cx="4133360" cy="4800533"/>
          </a:xfrm>
          <a:prstGeom prst="rect">
            <a:avLst/>
          </a:prstGeom>
          <a:solidFill>
            <a:srgbClr val="F5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99795" y="3336303"/>
            <a:ext cx="406947" cy="4800533"/>
          </a:xfrm>
          <a:prstGeom prst="rect">
            <a:avLst/>
          </a:prstGeom>
          <a:solidFill>
            <a:srgbClr val="EA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jason2\Desktop\보호구아이콘\보호구아이콘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69" y="5488642"/>
            <a:ext cx="270000" cy="47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직사각형 57"/>
          <p:cNvSpPr/>
          <p:nvPr/>
        </p:nvSpPr>
        <p:spPr>
          <a:xfrm>
            <a:off x="4653641" y="3336303"/>
            <a:ext cx="1461663" cy="4800533"/>
          </a:xfrm>
          <a:prstGeom prst="rect">
            <a:avLst/>
          </a:prstGeom>
          <a:solidFill>
            <a:srgbClr val="FDF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667696" y="1771729"/>
            <a:ext cx="4968552" cy="1064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7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산업안전보건법에서는 유해</a:t>
            </a:r>
            <a:r>
              <a:rPr lang="en-US" altLang="ko-KR" sz="16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17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위험한 작업을 하는 근로자</a:t>
            </a:r>
            <a:r>
              <a:rPr lang="ko-KR" altLang="en-US" sz="1700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 대하여 다음과 같은 보호구를 착용토록 정하고 있다</a:t>
            </a:r>
            <a:r>
              <a:rPr lang="en-US" altLang="ko-KR" sz="1700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4671139" y="5562163"/>
            <a:ext cx="8098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b="1" spc="-100" dirty="0" err="1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송기마스크</a:t>
            </a:r>
            <a:endParaRPr lang="ko-KR" altLang="en-US" sz="1100" b="1" spc="-100" dirty="0">
              <a:solidFill>
                <a:srgbClr val="676B6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64752" y="3495254"/>
            <a:ext cx="349837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350000"/>
              </a:lnSpc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밀폐공간에서 위급한 근로자를 구출하는 작업 </a:t>
            </a:r>
            <a:endParaRPr lang="en-US" altLang="ko-KR" sz="1000" b="1" dirty="0">
              <a:solidFill>
                <a:srgbClr val="676B6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171450" indent="-171450">
              <a:lnSpc>
                <a:spcPct val="350000"/>
              </a:lnSpc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탱크</a:t>
            </a:r>
            <a:r>
              <a:rPr lang="en-US" altLang="ko-KR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보일러</a:t>
            </a:r>
            <a:r>
              <a:rPr lang="en-US" altLang="ko-KR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000" b="1" dirty="0" err="1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반응탑</a:t>
            </a: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내부 등 통풍이 불충분한 장소에서의 용접작업 </a:t>
            </a:r>
            <a:endParaRPr lang="en-US" altLang="ko-KR" sz="1000" b="1" dirty="0">
              <a:solidFill>
                <a:srgbClr val="676B6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171450" indent="-171450">
              <a:lnSpc>
                <a:spcPct val="350000"/>
              </a:lnSpc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지하실이나 맨홀 내부</a:t>
            </a:r>
            <a:r>
              <a:rPr lang="en-US" altLang="ko-KR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밖에 통풍이 불충분한 장소에서 가스 공급  배관을</a:t>
            </a:r>
            <a:r>
              <a:rPr lang="en-US" altLang="ko-KR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해체하거나 부착하는 작업 </a:t>
            </a:r>
            <a:endParaRPr lang="en-US" altLang="ko-KR" sz="1000" b="1" dirty="0">
              <a:solidFill>
                <a:srgbClr val="676B6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171450" indent="-171450">
              <a:lnSpc>
                <a:spcPct val="350000"/>
              </a:lnSpc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밀폐된 작업장의 산소농도 측정 업무</a:t>
            </a:r>
            <a:r>
              <a:rPr lang="en-US" altLang="ko-KR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측정장비와 환기장치 점검 업무</a:t>
            </a:r>
            <a:r>
              <a:rPr lang="en-US" altLang="ko-KR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 </a:t>
            </a: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근로자의 </a:t>
            </a:r>
            <a:r>
              <a:rPr lang="ko-KR" altLang="en-US" sz="1000" b="1" dirty="0" err="1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송기마스크</a:t>
            </a: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등의 착용 지도</a:t>
            </a:r>
            <a:r>
              <a:rPr lang="en-US" altLang="ko-KR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점검 업무 </a:t>
            </a:r>
            <a:endParaRPr lang="en-US" altLang="ko-KR" sz="1000" b="1" dirty="0">
              <a:solidFill>
                <a:srgbClr val="676B6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171450" indent="-171450">
              <a:lnSpc>
                <a:spcPct val="350000"/>
              </a:lnSpc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밀폐공간 작업 전 관리감독자 등의 산소농도 측정 업무 </a:t>
            </a: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8561" y="2000232"/>
            <a:ext cx="988607" cy="131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683890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직사각형 58"/>
          <p:cNvSpPr/>
          <p:nvPr/>
        </p:nvSpPr>
        <p:spPr>
          <a:xfrm>
            <a:off x="699796" y="3338720"/>
            <a:ext cx="4133360" cy="4800533"/>
          </a:xfrm>
          <a:prstGeom prst="rect">
            <a:avLst/>
          </a:prstGeom>
          <a:solidFill>
            <a:srgbClr val="F5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699795" y="3336303"/>
            <a:ext cx="406947" cy="4800533"/>
          </a:xfrm>
          <a:prstGeom prst="rect">
            <a:avLst/>
          </a:prstGeom>
          <a:solidFill>
            <a:srgbClr val="EA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C:\Users\jason2\Desktop\보호구아이콘\보호구아이콘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66" y="5498987"/>
            <a:ext cx="270000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직사각형 57"/>
          <p:cNvSpPr/>
          <p:nvPr/>
        </p:nvSpPr>
        <p:spPr>
          <a:xfrm>
            <a:off x="4653641" y="3336303"/>
            <a:ext cx="1461663" cy="4800533"/>
          </a:xfrm>
          <a:prstGeom prst="rect">
            <a:avLst/>
          </a:prstGeom>
          <a:solidFill>
            <a:srgbClr val="FDF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667696" y="1771729"/>
            <a:ext cx="4968552" cy="1064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7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산업안전보건법에서는 유해</a:t>
            </a:r>
            <a:r>
              <a:rPr lang="en-US" altLang="ko-KR" sz="16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17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위험한 작업을 하는 근로자</a:t>
            </a:r>
            <a:r>
              <a:rPr lang="ko-KR" altLang="en-US" sz="1700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 대하여 다음과 같은 보호구를 착용토록 정하고 있다</a:t>
            </a:r>
            <a:r>
              <a:rPr lang="en-US" altLang="ko-KR" sz="1700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4671138" y="5562163"/>
            <a:ext cx="17043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b="1" spc="-100" dirty="0" err="1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송기마스크</a:t>
            </a:r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9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또는</a:t>
            </a:r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방독마스크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64752" y="3471700"/>
            <a:ext cx="3588889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유기화합물 취급 특별장소</a:t>
            </a:r>
            <a:r>
              <a:rPr lang="en-US" altLang="ko-KR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통풍이 불충분한 차량</a:t>
            </a:r>
            <a:r>
              <a:rPr lang="en-US" altLang="ko-KR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선박</a:t>
            </a:r>
            <a:r>
              <a:rPr lang="en-US" altLang="ko-KR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탱크</a:t>
            </a:r>
            <a:r>
              <a:rPr lang="en-US" altLang="ko-KR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터널</a:t>
            </a:r>
            <a:r>
              <a:rPr lang="en-US" altLang="ko-KR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갱</a:t>
            </a:r>
            <a:r>
              <a:rPr lang="en-US" altLang="ko-KR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맨홀</a:t>
            </a:r>
            <a:r>
              <a:rPr lang="en-US" altLang="ko-KR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   </a:t>
            </a:r>
            <a:r>
              <a:rPr lang="ko-KR" altLang="en-US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피트</a:t>
            </a:r>
            <a:r>
              <a:rPr lang="en-US" altLang="ko-KR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800" b="1" dirty="0" err="1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덕트</a:t>
            </a:r>
            <a:r>
              <a:rPr lang="en-US" altLang="ko-KR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수관</a:t>
            </a:r>
            <a:r>
              <a:rPr lang="en-US" altLang="ko-KR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수로 등</a:t>
            </a:r>
            <a:r>
              <a:rPr lang="en-US" altLang="ko-KR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에서 단시간 유기화합물을 취급하는 작업 </a:t>
            </a:r>
          </a:p>
          <a:p>
            <a:pPr marL="171450" indent="-171450">
              <a:lnSpc>
                <a:spcPct val="250000"/>
              </a:lnSpc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유기화합물을 넣었던 탱크</a:t>
            </a:r>
            <a:r>
              <a:rPr lang="en-US" altLang="ko-KR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증기 발산 우려가 없는 탱크 제외</a:t>
            </a:r>
            <a:r>
              <a:rPr lang="en-US" altLang="ko-KR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내부에서의 </a:t>
            </a:r>
            <a:r>
              <a:rPr lang="en-US" altLang="ko-KR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세척 및 페인트칠 작업 </a:t>
            </a:r>
          </a:p>
          <a:p>
            <a:pPr marL="171450" indent="-171450">
              <a:lnSpc>
                <a:spcPct val="250000"/>
              </a:lnSpc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유기화합물 취급 특별장소에서 유기화합물을 취급하는 업무 </a:t>
            </a:r>
          </a:p>
          <a:p>
            <a:pPr marL="171450" indent="-171450">
              <a:lnSpc>
                <a:spcPct val="250000"/>
              </a:lnSpc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밀폐 설비나 국소 배기장치가 설치되지 않은 장소에서 유기화합물을 </a:t>
            </a:r>
            <a:r>
              <a:rPr lang="en-US" altLang="ko-KR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취급하는 업무 </a:t>
            </a:r>
          </a:p>
          <a:p>
            <a:pPr marL="171450" indent="-171450">
              <a:lnSpc>
                <a:spcPct val="250000"/>
              </a:lnSpc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유기화합물 취급 장소에 설치된 환기장치 내의 기류가 </a:t>
            </a:r>
            <a:r>
              <a:rPr lang="ko-KR" altLang="en-US" sz="1000" b="1" dirty="0" err="1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확산될우려가</a:t>
            </a: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있는 </a:t>
            </a:r>
            <a:r>
              <a:rPr lang="en-US" altLang="ko-KR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물체를 다루는 업무 </a:t>
            </a:r>
          </a:p>
          <a:p>
            <a:pPr marL="171450" indent="-171450">
              <a:lnSpc>
                <a:spcPct val="250000"/>
              </a:lnSpc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유기화합물 취급 장소에서 유기화합물의 증기 </a:t>
            </a:r>
            <a:r>
              <a:rPr lang="ko-KR" altLang="en-US" sz="1000" b="1" dirty="0" err="1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발산원</a:t>
            </a: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밀폐 설비</a:t>
            </a:r>
            <a:r>
              <a:rPr lang="en-US" altLang="ko-KR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유기화 </a:t>
            </a:r>
            <a:r>
              <a:rPr lang="ko-KR" altLang="en-US" sz="800" b="1" dirty="0" err="1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합물이</a:t>
            </a:r>
            <a:r>
              <a:rPr lang="ko-KR" altLang="en-US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제거된 설비는 제외</a:t>
            </a:r>
            <a:r>
              <a:rPr lang="en-US" altLang="ko-KR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를 개발하는 업무 </a:t>
            </a: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2875" y="1904982"/>
            <a:ext cx="988607" cy="131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377611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직사각형 58"/>
          <p:cNvSpPr/>
          <p:nvPr/>
        </p:nvSpPr>
        <p:spPr>
          <a:xfrm>
            <a:off x="699796" y="3336303"/>
            <a:ext cx="4133360" cy="4800533"/>
          </a:xfrm>
          <a:prstGeom prst="rect">
            <a:avLst/>
          </a:prstGeom>
          <a:solidFill>
            <a:srgbClr val="F5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699795" y="3336303"/>
            <a:ext cx="406947" cy="4800533"/>
          </a:xfrm>
          <a:prstGeom prst="rect">
            <a:avLst/>
          </a:prstGeom>
          <a:solidFill>
            <a:srgbClr val="EA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8" name="Picture 2" descr="C:\Users\jason2\Desktop\보호구아이콘\보호구아이콘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41" y="3515883"/>
            <a:ext cx="270000" cy="47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ason2\Desktop\보호구아이콘\보호구아이콘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41" y="4680551"/>
            <a:ext cx="270000" cy="46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ason2\Desktop\보호구아이콘\보호구아이콘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41" y="5880887"/>
            <a:ext cx="270000" cy="46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ason2\Desktop\보호구아이콘\보호구아이콘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41" y="6676042"/>
            <a:ext cx="270000" cy="47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jason2\Desktop\보호구아이콘\보호구아이콘1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41" y="7501665"/>
            <a:ext cx="270000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직사각형 57"/>
          <p:cNvSpPr/>
          <p:nvPr/>
        </p:nvSpPr>
        <p:spPr>
          <a:xfrm>
            <a:off x="4653641" y="3336303"/>
            <a:ext cx="1461663" cy="4800533"/>
          </a:xfrm>
          <a:prstGeom prst="rect">
            <a:avLst/>
          </a:prstGeom>
          <a:solidFill>
            <a:srgbClr val="FDF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67696" y="1771729"/>
            <a:ext cx="4968552" cy="1112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7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산업안전보건법에서는 유해</a:t>
            </a:r>
            <a:r>
              <a:rPr lang="en-US" altLang="ko-KR" sz="16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17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위험한 작업을 하는 근로자</a:t>
            </a:r>
            <a:r>
              <a:rPr lang="ko-KR" altLang="en-US" sz="1700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 대하여 </a:t>
            </a:r>
            <a:endParaRPr lang="en-US" altLang="ko-KR" sz="1700" spc="-150" dirty="0">
              <a:solidFill>
                <a:srgbClr val="646464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700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다음과 같은 보호구를 착용토록 정하고 있다</a:t>
            </a:r>
            <a:r>
              <a:rPr lang="en-US" altLang="ko-KR" sz="1700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</a:p>
        </p:txBody>
      </p:sp>
      <p:cxnSp>
        <p:nvCxnSpPr>
          <p:cNvPr id="35" name="직선 연결선 34"/>
          <p:cNvCxnSpPr/>
          <p:nvPr/>
        </p:nvCxnSpPr>
        <p:spPr>
          <a:xfrm>
            <a:off x="698904" y="4157013"/>
            <a:ext cx="54114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>
            <a:off x="698904" y="5730595"/>
            <a:ext cx="54114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>
            <a:off x="698904" y="6517385"/>
            <a:ext cx="54114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>
            <a:off x="698904" y="7304176"/>
            <a:ext cx="54114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/>
          <p:cNvSpPr/>
          <p:nvPr/>
        </p:nvSpPr>
        <p:spPr>
          <a:xfrm>
            <a:off x="4671138" y="3551376"/>
            <a:ext cx="12570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b="1" spc="-100" dirty="0" err="1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안전대</a:t>
            </a:r>
            <a:r>
              <a:rPr lang="en-US" altLang="ko-KR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100" b="1" spc="-100" dirty="0" err="1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송기마스크</a:t>
            </a:r>
            <a:endParaRPr lang="ko-KR" altLang="en-US" sz="1100" b="1" spc="-100" dirty="0">
              <a:solidFill>
                <a:srgbClr val="676B6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4671138" y="4225281"/>
            <a:ext cx="1512168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방진마스크</a:t>
            </a:r>
            <a:r>
              <a:rPr lang="en-US" altLang="ko-KR" sz="10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000" b="1" spc="-100" dirty="0" err="1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특등급</a:t>
            </a:r>
            <a:r>
              <a:rPr lang="en-US" altLang="ko-KR" sz="10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en-US" altLang="ko-KR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100" b="1" spc="-100" dirty="0" err="1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송기마스크</a:t>
            </a:r>
            <a:r>
              <a:rPr lang="en-US" altLang="ko-KR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100" b="1" spc="-100" dirty="0" err="1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전동식</a:t>
            </a:r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호흡보호구</a:t>
            </a:r>
            <a:r>
              <a:rPr lang="en-US" altLang="ko-KR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100" b="1" spc="-100" dirty="0" err="1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고글형</a:t>
            </a:r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보안경</a:t>
            </a:r>
            <a:r>
              <a:rPr lang="en-US" altLang="ko-KR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전신 </a:t>
            </a:r>
            <a:r>
              <a:rPr lang="ko-KR" altLang="en-US" sz="1100" b="1" spc="-100" dirty="0" err="1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보호복</a:t>
            </a:r>
            <a:r>
              <a:rPr lang="en-US" altLang="ko-KR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보호장갑과 보호신발 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4671139" y="5919688"/>
            <a:ext cx="5597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보안경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4671139" y="6709126"/>
            <a:ext cx="5597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b="1" spc="-100" dirty="0" err="1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보안면</a:t>
            </a:r>
            <a:endParaRPr lang="ko-KR" altLang="en-US" sz="1100" b="1" spc="-100" dirty="0">
              <a:solidFill>
                <a:srgbClr val="676B6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4671138" y="7498566"/>
            <a:ext cx="9685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절연용 보호구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64752" y="3518621"/>
            <a:ext cx="35888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산소결핍증이나 유해가스로 근로자가 떨어질 위험이 있는 밀폐공간 작업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64752" y="4779657"/>
            <a:ext cx="3588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석면 해체</a:t>
            </a:r>
            <a:r>
              <a:rPr lang="en-US" altLang="ko-KR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제거작업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64752" y="5929403"/>
            <a:ext cx="3588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물체가 흩날릴 위험이 있는 작업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64752" y="6725617"/>
            <a:ext cx="3588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불꽃이나 물체가 흩날릴 위험이 있는 용접작업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64752" y="7521829"/>
            <a:ext cx="3588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감전 위험이 있는 작업</a:t>
            </a: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32875" y="1904982"/>
            <a:ext cx="988607" cy="131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슬라이드 번호 개체 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87811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직사각형 58"/>
          <p:cNvSpPr/>
          <p:nvPr/>
        </p:nvSpPr>
        <p:spPr>
          <a:xfrm>
            <a:off x="699796" y="3336303"/>
            <a:ext cx="4133360" cy="4800533"/>
          </a:xfrm>
          <a:prstGeom prst="rect">
            <a:avLst/>
          </a:prstGeom>
          <a:solidFill>
            <a:srgbClr val="F5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699795" y="3336303"/>
            <a:ext cx="406947" cy="4800533"/>
          </a:xfrm>
          <a:prstGeom prst="rect">
            <a:avLst/>
          </a:prstGeom>
          <a:solidFill>
            <a:srgbClr val="EA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2" name="Picture 2" descr="C:\Users\jason2\Desktop\보호구아이콘\보호구아이콘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07" y="4091947"/>
            <a:ext cx="270000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ason2\Desktop\보호구아이콘\보호구아이콘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07" y="5436097"/>
            <a:ext cx="270000" cy="45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ason2\Desktop\보호구아이콘\보호구아이콘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07" y="7324773"/>
            <a:ext cx="270000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jason2\Desktop\보호구아이콘\보호구아이콘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07" y="6352668"/>
            <a:ext cx="270000" cy="48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직사각형 57"/>
          <p:cNvSpPr/>
          <p:nvPr/>
        </p:nvSpPr>
        <p:spPr>
          <a:xfrm>
            <a:off x="4653641" y="3336303"/>
            <a:ext cx="1461663" cy="4800533"/>
          </a:xfrm>
          <a:prstGeom prst="rect">
            <a:avLst/>
          </a:prstGeom>
          <a:solidFill>
            <a:srgbClr val="FDF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667696" y="1771729"/>
            <a:ext cx="4968552" cy="1112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7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산업안전보건법에서는 유해</a:t>
            </a:r>
            <a:r>
              <a:rPr lang="en-US" altLang="ko-KR" sz="16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17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위험한 작업을 하는 근로자</a:t>
            </a:r>
            <a:r>
              <a:rPr lang="ko-KR" altLang="en-US" sz="1700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 대하여 </a:t>
            </a:r>
            <a:endParaRPr lang="en-US" altLang="ko-KR" sz="1700" spc="-150" dirty="0">
              <a:solidFill>
                <a:srgbClr val="646464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700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다음과 같은 보호구를 착용토록 정하고 있다</a:t>
            </a:r>
            <a:r>
              <a:rPr lang="en-US" altLang="ko-KR" sz="1700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</a:p>
        </p:txBody>
      </p:sp>
      <p:cxnSp>
        <p:nvCxnSpPr>
          <p:cNvPr id="42" name="직선 연결선 41"/>
          <p:cNvCxnSpPr/>
          <p:nvPr/>
        </p:nvCxnSpPr>
        <p:spPr>
          <a:xfrm>
            <a:off x="698904" y="5282727"/>
            <a:ext cx="54114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>
            <a:off x="698904" y="7068277"/>
            <a:ext cx="54114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/>
          <p:cNvSpPr/>
          <p:nvPr/>
        </p:nvSpPr>
        <p:spPr>
          <a:xfrm>
            <a:off x="4671138" y="4111796"/>
            <a:ext cx="9685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절연용 보호구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4671139" y="5277879"/>
            <a:ext cx="13501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정전기 대전 방지용 안전화 </a:t>
            </a:r>
            <a:r>
              <a:rPr lang="en-US" altLang="ko-KR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100" b="1" spc="-100" dirty="0" err="1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제전복</a:t>
            </a:r>
            <a:endParaRPr lang="ko-KR" altLang="en-US" sz="1100" b="1" spc="-100" dirty="0">
              <a:solidFill>
                <a:srgbClr val="676B6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64752" y="3387715"/>
            <a:ext cx="3588889" cy="169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노출 충전부가 있는 맨홀</a:t>
            </a:r>
            <a:r>
              <a:rPr lang="en-US" altLang="ko-KR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지하실 등 밀폐공간에서의 전기작업 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이동 및 휴대장비 등을 사용하는 전기작업 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정전전로 또는 그 인근에서의 전기작업 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충전전로 인근에서의 차량</a:t>
            </a:r>
            <a:r>
              <a:rPr lang="en-US" altLang="ko-KR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기계장치의 운전</a:t>
            </a:r>
            <a:r>
              <a:rPr lang="en-US" altLang="ko-KR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조작작업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64752" y="5514979"/>
            <a:ext cx="3588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인체에 정전기가 대전돼 화재 또는 폭발 위험이 있는 작업 </a:t>
            </a: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32875" y="1904982"/>
            <a:ext cx="988607" cy="131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직선 연결선 31"/>
          <p:cNvCxnSpPr/>
          <p:nvPr/>
        </p:nvCxnSpPr>
        <p:spPr>
          <a:xfrm>
            <a:off x="698904" y="6054055"/>
            <a:ext cx="54114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4671139" y="6397603"/>
            <a:ext cx="5597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방열복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64752" y="6070537"/>
            <a:ext cx="3588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고열에 의한 화상이나 </a:t>
            </a:r>
            <a:r>
              <a:rPr lang="ko-KR" altLang="en-US" sz="1000" b="1" dirty="0" err="1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열피로</a:t>
            </a: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위험이 있는 작업 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다량의 고열 물체를 취급하거나 매우 더운 장소에서 하는 작업 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4671139" y="7137615"/>
            <a:ext cx="113412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방한모</a:t>
            </a:r>
            <a:r>
              <a:rPr lang="en-US" altLang="ko-KR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방한복</a:t>
            </a:r>
            <a:r>
              <a:rPr lang="en-US" altLang="ko-KR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방한화</a:t>
            </a:r>
            <a:r>
              <a:rPr lang="en-US" altLang="ko-KR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방한장갑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64752" y="7065801"/>
            <a:ext cx="3588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섭씨 영하 </a:t>
            </a:r>
            <a:r>
              <a:rPr lang="en-US" altLang="ko-KR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</a:t>
            </a: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도 이하인 </a:t>
            </a:r>
            <a:r>
              <a:rPr lang="ko-KR" altLang="en-US" sz="1000" b="1" dirty="0" err="1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급냉동</a:t>
            </a: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어창에서의 하역작업 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다량의 저온물체를 취급하거나 현저히 추운 장소에서 하는 작업 </a:t>
            </a:r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351458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직사각형 58"/>
          <p:cNvSpPr/>
          <p:nvPr/>
        </p:nvSpPr>
        <p:spPr>
          <a:xfrm>
            <a:off x="699796" y="3336303"/>
            <a:ext cx="4133360" cy="4800533"/>
          </a:xfrm>
          <a:prstGeom prst="rect">
            <a:avLst/>
          </a:prstGeom>
          <a:solidFill>
            <a:srgbClr val="F5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699795" y="3336303"/>
            <a:ext cx="406947" cy="4800533"/>
          </a:xfrm>
          <a:prstGeom prst="rect">
            <a:avLst/>
          </a:prstGeom>
          <a:solidFill>
            <a:srgbClr val="EA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6" name="Picture 2" descr="C:\Users\jason2\Desktop\보호구아이콘\보호구아이콘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69" y="3460900"/>
            <a:ext cx="270000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ason2\Desktop\보호구아이콘\보호구아이콘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69" y="4753012"/>
            <a:ext cx="270000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ason2\Desktop\보호구아이콘\보호구아이콘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69" y="6380162"/>
            <a:ext cx="270000" cy="47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jason2\Desktop\보호구아이콘\보호구아이콘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69" y="7483185"/>
            <a:ext cx="270000" cy="46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직사각형 57"/>
          <p:cNvSpPr/>
          <p:nvPr/>
        </p:nvSpPr>
        <p:spPr>
          <a:xfrm>
            <a:off x="4653641" y="3336303"/>
            <a:ext cx="1461663" cy="4800533"/>
          </a:xfrm>
          <a:prstGeom prst="rect">
            <a:avLst/>
          </a:prstGeom>
          <a:solidFill>
            <a:srgbClr val="FDF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667696" y="1771729"/>
            <a:ext cx="4968552" cy="1112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7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산업안전보건법에서는 유해</a:t>
            </a:r>
            <a:r>
              <a:rPr lang="en-US" altLang="ko-KR" sz="16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17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위험한 작업을 하는 근로자</a:t>
            </a:r>
            <a:r>
              <a:rPr lang="ko-KR" altLang="en-US" sz="1700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 대하여 </a:t>
            </a:r>
            <a:endParaRPr lang="en-US" altLang="ko-KR" sz="1700" spc="-150" dirty="0">
              <a:solidFill>
                <a:srgbClr val="646464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700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다음과 같은 보호구를 착용토록 정하고 있다</a:t>
            </a:r>
            <a:r>
              <a:rPr lang="en-US" altLang="ko-KR" sz="1700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</a:p>
        </p:txBody>
      </p:sp>
      <p:cxnSp>
        <p:nvCxnSpPr>
          <p:cNvPr id="35" name="직선 연결선 34"/>
          <p:cNvCxnSpPr/>
          <p:nvPr/>
        </p:nvCxnSpPr>
        <p:spPr>
          <a:xfrm>
            <a:off x="698904" y="4045041"/>
            <a:ext cx="54114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>
            <a:off x="698904" y="7260299"/>
            <a:ext cx="54114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/>
          <p:cNvSpPr/>
          <p:nvPr/>
        </p:nvSpPr>
        <p:spPr>
          <a:xfrm>
            <a:off x="4671138" y="3526494"/>
            <a:ext cx="14975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진동보호구</a:t>
            </a:r>
            <a:r>
              <a:rPr lang="en-US" altLang="ko-KR" sz="10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0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방진장갑 등</a:t>
            </a:r>
            <a:r>
              <a:rPr lang="en-US" altLang="ko-KR" sz="10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4671138" y="4085837"/>
            <a:ext cx="17379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spc="-100" dirty="0" err="1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불침투성</a:t>
            </a:r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100" b="1" spc="-100" dirty="0" err="1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보호복</a:t>
            </a:r>
            <a:r>
              <a:rPr lang="en-US" altLang="ko-KR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보호장갑</a:t>
            </a:r>
            <a:r>
              <a:rPr lang="en-US" altLang="ko-KR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보호장화</a:t>
            </a:r>
            <a:r>
              <a:rPr lang="en-US" altLang="ko-KR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보안경 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4671139" y="5994039"/>
            <a:ext cx="181011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spc="-100" dirty="0" err="1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불침투성</a:t>
            </a:r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100" b="1" spc="-100" dirty="0" err="1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보호복</a:t>
            </a:r>
            <a:r>
              <a:rPr lang="en-US" altLang="ko-KR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보호장갑 </a:t>
            </a:r>
          </a:p>
          <a:p>
            <a:pPr>
              <a:lnSpc>
                <a:spcPct val="150000"/>
              </a:lnSpc>
            </a:pPr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방진마스크 </a:t>
            </a:r>
            <a:r>
              <a:rPr lang="ko-KR" altLang="en-US" sz="9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또는</a:t>
            </a:r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방독마스크 </a:t>
            </a:r>
            <a:r>
              <a:rPr lang="en-US" altLang="ko-KR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9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별도 </a:t>
            </a:r>
            <a:r>
              <a:rPr lang="ko-KR" altLang="en-US" sz="900" b="1" spc="-100" dirty="0" err="1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정화통</a:t>
            </a:r>
            <a:r>
              <a:rPr lang="ko-KR" altLang="en-US" sz="9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있는 </a:t>
            </a:r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호흡용 보호구 </a:t>
            </a:r>
          </a:p>
        </p:txBody>
      </p:sp>
      <p:sp>
        <p:nvSpPr>
          <p:cNvPr id="51" name="직사각형 50"/>
          <p:cNvSpPr/>
          <p:nvPr/>
        </p:nvSpPr>
        <p:spPr>
          <a:xfrm>
            <a:off x="4671138" y="7255626"/>
            <a:ext cx="170431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호흡용 보호구</a:t>
            </a:r>
            <a:r>
              <a:rPr lang="en-US" altLang="ko-KR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100" b="1" spc="-100" dirty="0" err="1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보호복</a:t>
            </a:r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보호장갑</a:t>
            </a:r>
            <a:r>
              <a:rPr lang="en-US" altLang="ko-KR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신발덮개</a:t>
            </a:r>
            <a:r>
              <a:rPr lang="en-US" altLang="ko-KR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100" b="1" spc="-100" dirty="0" err="1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보호모</a:t>
            </a:r>
            <a:endParaRPr lang="ko-KR" altLang="en-US" sz="1100" b="1" spc="-100" dirty="0">
              <a:solidFill>
                <a:srgbClr val="676B6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64752" y="3555946"/>
            <a:ext cx="3588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진동작업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64752" y="4110720"/>
            <a:ext cx="35888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피부 자극성</a:t>
            </a:r>
            <a:r>
              <a:rPr lang="en-US" altLang="ko-KR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1000" b="1" dirty="0" err="1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부식성</a:t>
            </a: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관리 대상 유해물질을 취급하는 작업 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관리 대상 유해물질</a:t>
            </a:r>
            <a:r>
              <a:rPr lang="en-US" altLang="ko-KR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유기화합물</a:t>
            </a:r>
            <a:r>
              <a:rPr lang="en-US" altLang="ko-KR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금속류</a:t>
            </a:r>
            <a:r>
              <a:rPr lang="en-US" altLang="ko-KR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</a:t>
            </a:r>
            <a:r>
              <a:rPr lang="en-US" altLang="ko-KR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800" b="1" dirty="0" err="1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알칼리류</a:t>
            </a:r>
            <a:r>
              <a:rPr lang="en-US" altLang="ko-KR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가스 상태 </a:t>
            </a:r>
            <a:r>
              <a:rPr lang="ko-KR" altLang="en-US" sz="800" b="1" dirty="0" err="1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물질류</a:t>
            </a:r>
            <a:r>
              <a:rPr lang="ko-KR" altLang="en-US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등</a:t>
            </a:r>
            <a:r>
              <a:rPr lang="en-US" altLang="ko-KR" sz="8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</a:t>
            </a:r>
            <a:r>
              <a:rPr lang="en-US" altLang="ko-KR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흩날리는 작업을 하는 경우 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허가 대상 유해물질을 취급하는 경우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64752" y="6417777"/>
            <a:ext cx="3588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금지유해물질을 취급하는 경우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64752" y="7483186"/>
            <a:ext cx="3588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분말 또는 액체 상태의 방사성물질에 오염된 지역에서 하는 작업 </a:t>
            </a: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25718" y="1904982"/>
            <a:ext cx="988607" cy="131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직선 연결선 31"/>
          <p:cNvCxnSpPr/>
          <p:nvPr/>
        </p:nvCxnSpPr>
        <p:spPr>
          <a:xfrm>
            <a:off x="698904" y="5923236"/>
            <a:ext cx="54114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슬라이드 번호 개체 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773039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직사각형 58"/>
          <p:cNvSpPr/>
          <p:nvPr/>
        </p:nvSpPr>
        <p:spPr>
          <a:xfrm>
            <a:off x="699796" y="3336303"/>
            <a:ext cx="4133360" cy="4800533"/>
          </a:xfrm>
          <a:prstGeom prst="rect">
            <a:avLst/>
          </a:prstGeom>
          <a:solidFill>
            <a:srgbClr val="F5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699795" y="3336303"/>
            <a:ext cx="406947" cy="4800533"/>
          </a:xfrm>
          <a:prstGeom prst="rect">
            <a:avLst/>
          </a:prstGeom>
          <a:solidFill>
            <a:srgbClr val="EA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70" name="Picture 2" descr="C:\Users\jason2\Desktop\보호구아이콘\보호구아이콘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69" y="3545976"/>
            <a:ext cx="270000" cy="4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ason2\Desktop\보호구아이콘\보호구아이콘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69" y="4503163"/>
            <a:ext cx="270000" cy="45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jason2\Desktop\보호구아이콘\보호구아이콘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69" y="5480381"/>
            <a:ext cx="270000" cy="4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jason2\Desktop\보호구아이콘\보호구아이콘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69" y="6455505"/>
            <a:ext cx="270000" cy="46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jason2\Desktop\보호구아이콘\보호구아이콘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69" y="7414934"/>
            <a:ext cx="270000" cy="46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직사각형 57"/>
          <p:cNvSpPr/>
          <p:nvPr/>
        </p:nvSpPr>
        <p:spPr>
          <a:xfrm>
            <a:off x="4653641" y="3336303"/>
            <a:ext cx="1461663" cy="4800533"/>
          </a:xfrm>
          <a:prstGeom prst="rect">
            <a:avLst/>
          </a:prstGeom>
          <a:solidFill>
            <a:srgbClr val="FDF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667696" y="1771729"/>
            <a:ext cx="4968552" cy="1112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7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산업안전보건법에서는 유해</a:t>
            </a:r>
            <a:r>
              <a:rPr lang="en-US" altLang="ko-KR" sz="16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17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위험한 작업을 하는 근로자</a:t>
            </a:r>
            <a:r>
              <a:rPr lang="ko-KR" altLang="en-US" sz="1700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 대하여 </a:t>
            </a:r>
            <a:endParaRPr lang="en-US" altLang="ko-KR" sz="1700" spc="-150" dirty="0">
              <a:solidFill>
                <a:srgbClr val="646464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700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다음과 같은 보호구를 착용토록 정하고 있다</a:t>
            </a:r>
            <a:r>
              <a:rPr lang="en-US" altLang="ko-KR" sz="1700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</a:p>
        </p:txBody>
      </p:sp>
      <p:cxnSp>
        <p:nvCxnSpPr>
          <p:cNvPr id="35" name="직선 연결선 34"/>
          <p:cNvCxnSpPr/>
          <p:nvPr/>
        </p:nvCxnSpPr>
        <p:spPr>
          <a:xfrm>
            <a:off x="698904" y="4217995"/>
            <a:ext cx="54114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/>
          <p:cNvSpPr/>
          <p:nvPr/>
        </p:nvSpPr>
        <p:spPr>
          <a:xfrm>
            <a:off x="4671139" y="3581530"/>
            <a:ext cx="12907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보안경</a:t>
            </a:r>
            <a:r>
              <a:rPr lang="en-US" altLang="ko-KR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보호마스크 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4671139" y="4482375"/>
            <a:ext cx="684803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보호장갑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64752" y="3610982"/>
            <a:ext cx="3588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혈액이 뿜어 나오거나 흩뿌릴 가능성이 있는 작업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64752" y="4430753"/>
            <a:ext cx="3588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혈액 또는 혈액 </a:t>
            </a:r>
            <a:r>
              <a:rPr lang="ko-KR" altLang="en-US" sz="1000" b="1" dirty="0" err="1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오염물을</a:t>
            </a: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취급하는 작업 </a:t>
            </a: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32875" y="2000232"/>
            <a:ext cx="988607" cy="131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직선 연결선 23"/>
          <p:cNvCxnSpPr/>
          <p:nvPr/>
        </p:nvCxnSpPr>
        <p:spPr>
          <a:xfrm>
            <a:off x="698904" y="5198279"/>
            <a:ext cx="54114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698904" y="6178563"/>
            <a:ext cx="54114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4671139" y="5480380"/>
            <a:ext cx="8098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보호앞치마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64752" y="5509833"/>
            <a:ext cx="3588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많은 혈액이 의복을 적시고 피부에 노출될 우려가 있는 작업 </a:t>
            </a:r>
          </a:p>
        </p:txBody>
      </p:sp>
      <p:cxnSp>
        <p:nvCxnSpPr>
          <p:cNvPr id="36" name="직선 연결선 35"/>
          <p:cNvCxnSpPr/>
          <p:nvPr/>
        </p:nvCxnSpPr>
        <p:spPr>
          <a:xfrm>
            <a:off x="698904" y="7158845"/>
            <a:ext cx="54114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4671139" y="6479982"/>
            <a:ext cx="12907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보안경</a:t>
            </a:r>
            <a:r>
              <a:rPr lang="en-US" altLang="ko-KR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100" b="1" spc="-10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방진마스크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64752" y="6509434"/>
            <a:ext cx="3588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공기정화기 등의 청소와 개</a:t>
            </a:r>
            <a:r>
              <a:rPr lang="en-US" altLang="ko-KR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보수작업 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4671139" y="7414934"/>
            <a:ext cx="5597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b="1" spc="-100" dirty="0" err="1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안전대</a:t>
            </a:r>
            <a:endParaRPr lang="ko-KR" altLang="en-US" sz="1100" b="1" spc="-100" dirty="0">
              <a:solidFill>
                <a:srgbClr val="676B6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64752" y="7444386"/>
            <a:ext cx="3588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높이</a:t>
            </a:r>
            <a:r>
              <a:rPr lang="en-US" altLang="ko-KR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깊이 </a:t>
            </a:r>
            <a:r>
              <a:rPr lang="en-US" altLang="ko-KR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100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미터 이상의 떨어질 위험이 있는 장소에서 하는 작업 </a:t>
            </a:r>
          </a:p>
        </p:txBody>
      </p:sp>
      <p:sp>
        <p:nvSpPr>
          <p:cNvPr id="26" name="슬라이드 번호 개체 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749135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C:\Users\jason2\Pictures\그림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70" y="1311839"/>
            <a:ext cx="763190" cy="135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4813" y="3014848"/>
            <a:ext cx="2160374" cy="465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10" name="내용 개체 틀 4"/>
          <p:cNvSpPr txBox="1">
            <a:spLocks/>
          </p:cNvSpPr>
          <p:nvPr/>
        </p:nvSpPr>
        <p:spPr>
          <a:xfrm>
            <a:off x="782706" y="3695463"/>
            <a:ext cx="3807804" cy="2976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ko-KR" altLang="en-US" sz="2000" b="1" spc="-150" dirty="0">
                <a:solidFill>
                  <a:srgbClr val="A3968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안전모의 주요 보호기능은</a:t>
            </a:r>
            <a:endParaRPr lang="en-US" altLang="ko-KR" sz="2000" b="1" spc="-150" dirty="0">
              <a:solidFill>
                <a:srgbClr val="A3968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50000"/>
              </a:lnSpc>
              <a:buFont typeface="Wingdings" pitchFamily="2" charset="2"/>
              <a:buChar char="l"/>
            </a:pP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물체의 떨어짐</a:t>
            </a:r>
            <a:r>
              <a:rPr lang="en-US" altLang="ko-KR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날아옴</a:t>
            </a:r>
            <a:r>
              <a:rPr lang="en-US" altLang="ko-KR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부딪힘으로부터 근로자 머리를 보호 </a:t>
            </a: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외부로부터의 충격을 완화하여 근로자의 머리를 보호하는 기능 </a:t>
            </a: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전기작업 시에는 감전 재해를 예방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4390" y="1680613"/>
            <a:ext cx="3456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안전모</a:t>
            </a:r>
            <a:r>
              <a:rPr lang="en-US" altLang="ko-KR" sz="2400" b="1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400" b="1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Safety cap, </a:t>
            </a:r>
            <a:r>
              <a:rPr lang="ko-KR" altLang="en-US" sz="1400" b="1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安全帽</a:t>
            </a:r>
            <a:endParaRPr lang="en-US" altLang="ko-KR" sz="1400" b="1" dirty="0">
              <a:solidFill>
                <a:srgbClr val="7030A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0" y="2843808"/>
            <a:ext cx="6858000" cy="0"/>
          </a:xfrm>
          <a:prstGeom prst="line">
            <a:avLst/>
          </a:prstGeom>
          <a:ln w="317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0" y="8034476"/>
            <a:ext cx="6858000" cy="0"/>
          </a:xfrm>
          <a:prstGeom prst="line">
            <a:avLst/>
          </a:prstGeom>
          <a:ln w="952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07366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60" y="2965768"/>
            <a:ext cx="805835" cy="162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내용 개체 틀 4"/>
          <p:cNvSpPr txBox="1">
            <a:spLocks/>
          </p:cNvSpPr>
          <p:nvPr/>
        </p:nvSpPr>
        <p:spPr>
          <a:xfrm>
            <a:off x="4347103" y="3587247"/>
            <a:ext cx="1820537" cy="1036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ko-KR" altLang="en-US" sz="1250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떨어지거나 날아오는 물체에 맞거나 높은 곳에서 떨어짐에 의한 위험을 방지 또는 경감함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15041" y="3075877"/>
            <a:ext cx="1334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AB</a:t>
            </a:r>
            <a:r>
              <a:rPr lang="ko-KR" altLang="en-US" b="1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종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37" y="2863719"/>
            <a:ext cx="954278" cy="184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내용 개체 틀 4"/>
          <p:cNvSpPr txBox="1">
            <a:spLocks/>
          </p:cNvSpPr>
          <p:nvPr/>
        </p:nvSpPr>
        <p:spPr>
          <a:xfrm>
            <a:off x="1754815" y="3587248"/>
            <a:ext cx="1524440" cy="963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ko-KR" altLang="en-US" sz="1250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떨어지거나 날아오는 물체에 맞을 위험을 방지 또는 경감함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19048" y="3082041"/>
            <a:ext cx="1334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</a:t>
            </a:r>
            <a:r>
              <a:rPr lang="ko-KR" altLang="en-US" b="1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종</a:t>
            </a:r>
          </a:p>
        </p:txBody>
      </p:sp>
      <p:cxnSp>
        <p:nvCxnSpPr>
          <p:cNvPr id="27" name="직선 연결선 26"/>
          <p:cNvCxnSpPr/>
          <p:nvPr/>
        </p:nvCxnSpPr>
        <p:spPr>
          <a:xfrm>
            <a:off x="1713080" y="3563808"/>
            <a:ext cx="1566174" cy="0"/>
          </a:xfrm>
          <a:prstGeom prst="line">
            <a:avLst/>
          </a:prstGeom>
          <a:ln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26" y="5388432"/>
            <a:ext cx="805835" cy="162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내용 개체 틀 4"/>
          <p:cNvSpPr txBox="1">
            <a:spLocks/>
          </p:cNvSpPr>
          <p:nvPr/>
        </p:nvSpPr>
        <p:spPr>
          <a:xfrm>
            <a:off x="1713058" y="5952606"/>
            <a:ext cx="1823954" cy="1093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ko-KR" altLang="en-US" sz="1250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떨어지거나 날아오는 물체에 맞을 위험을 방지 또는 경감하고 머리 부위 감전 위험을 방지함 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1157522" y="1787691"/>
            <a:ext cx="305102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70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종류별 보호위험</a:t>
            </a:r>
          </a:p>
        </p:txBody>
      </p:sp>
      <p:cxnSp>
        <p:nvCxnSpPr>
          <p:cNvPr id="25" name="직선 연결선 24"/>
          <p:cNvCxnSpPr/>
          <p:nvPr/>
        </p:nvCxnSpPr>
        <p:spPr>
          <a:xfrm>
            <a:off x="1096139" y="2286424"/>
            <a:ext cx="4979156" cy="0"/>
          </a:xfrm>
          <a:prstGeom prst="line">
            <a:avLst/>
          </a:prstGeom>
          <a:ln w="952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16897" y="5447401"/>
            <a:ext cx="1334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AE</a:t>
            </a:r>
            <a:r>
              <a:rPr lang="ko-KR" altLang="en-US" b="1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종</a:t>
            </a:r>
          </a:p>
        </p:txBody>
      </p:sp>
      <p:cxnSp>
        <p:nvCxnSpPr>
          <p:cNvPr id="28" name="직선 연결선 27"/>
          <p:cNvCxnSpPr/>
          <p:nvPr/>
        </p:nvCxnSpPr>
        <p:spPr>
          <a:xfrm>
            <a:off x="1661943" y="5941843"/>
            <a:ext cx="1725302" cy="29355"/>
          </a:xfrm>
          <a:prstGeom prst="line">
            <a:avLst/>
          </a:prstGeom>
          <a:ln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대각선 방향의 모서리가 둥근 사각형 28"/>
          <p:cNvSpPr/>
          <p:nvPr/>
        </p:nvSpPr>
        <p:spPr>
          <a:xfrm>
            <a:off x="782706" y="1800391"/>
            <a:ext cx="312020" cy="496344"/>
          </a:xfrm>
          <a:prstGeom prst="round2DiagRect">
            <a:avLst>
              <a:gd name="adj1" fmla="val 0"/>
              <a:gd name="adj2" fmla="val 32713"/>
            </a:avLst>
          </a:prstGeom>
          <a:solidFill>
            <a:srgbClr val="FBA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1</a:t>
            </a:r>
            <a:endParaRPr lang="ko-KR" altLang="en-US" sz="1600" b="1" dirty="0"/>
          </a:p>
        </p:txBody>
      </p:sp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709" y="5453383"/>
            <a:ext cx="805835" cy="162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내용 개체 틀 4"/>
          <p:cNvSpPr txBox="1">
            <a:spLocks/>
          </p:cNvSpPr>
          <p:nvPr/>
        </p:nvSpPr>
        <p:spPr>
          <a:xfrm>
            <a:off x="4331487" y="5971198"/>
            <a:ext cx="1851820" cy="1481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ko-KR" altLang="en-US" sz="1250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떨어지거나 날아오는 물체에 맞거나 높은 곳에서 떨어짐에 의한 위험을 방지</a:t>
            </a:r>
            <a:r>
              <a:rPr lang="en-US" altLang="ko-KR" sz="1250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250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또는 경감하고</a:t>
            </a:r>
            <a:r>
              <a:rPr lang="en-US" altLang="ko-KR" sz="1250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50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머리 부위 감전 위험을 </a:t>
            </a:r>
            <a:r>
              <a:rPr lang="en-US" altLang="ko-KR" sz="1250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250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방지함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87148" y="5469721"/>
            <a:ext cx="1334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ABE</a:t>
            </a:r>
            <a:r>
              <a:rPr lang="ko-KR" altLang="en-US" b="1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종</a:t>
            </a:r>
          </a:p>
        </p:txBody>
      </p:sp>
      <p:cxnSp>
        <p:nvCxnSpPr>
          <p:cNvPr id="35" name="직선 연결선 34"/>
          <p:cNvCxnSpPr/>
          <p:nvPr/>
        </p:nvCxnSpPr>
        <p:spPr>
          <a:xfrm>
            <a:off x="4325196" y="5941291"/>
            <a:ext cx="1725302" cy="0"/>
          </a:xfrm>
          <a:prstGeom prst="line">
            <a:avLst/>
          </a:prstGeom>
          <a:ln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>
            <a:off x="4349195" y="3587247"/>
            <a:ext cx="1725302" cy="0"/>
          </a:xfrm>
          <a:prstGeom prst="line">
            <a:avLst/>
          </a:prstGeom>
          <a:ln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0" y="8034476"/>
            <a:ext cx="6858000" cy="0"/>
          </a:xfrm>
          <a:prstGeom prst="line">
            <a:avLst/>
          </a:prstGeom>
          <a:ln w="952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슬라이드 번호 개체 틀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613911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en-US" altLang="ko-KR" sz="2400" dirty="0">
              <a:solidFill>
                <a:srgbClr val="0070C0"/>
              </a:solidFill>
              <a:latin typeface="HY견고딕" pitchFamily="18" charset="-127"/>
              <a:ea typeface="HY견고딕" pitchFamily="18" charset="-127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en-US" altLang="ko-KR" sz="24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sz="24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보호구의 올바른 이해</a:t>
            </a:r>
            <a:endParaRPr lang="en-US" altLang="ko-KR" sz="2400" dirty="0">
              <a:solidFill>
                <a:srgbClr val="0070C0"/>
              </a:solidFill>
              <a:latin typeface="HY견고딕" pitchFamily="18" charset="-127"/>
              <a:ea typeface="HY견고딕" pitchFamily="18" charset="-127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en-US" altLang="ko-KR" sz="2400" dirty="0">
              <a:solidFill>
                <a:srgbClr val="0070C0"/>
              </a:solidFill>
              <a:latin typeface="HY견고딕" pitchFamily="18" charset="-127"/>
              <a:ea typeface="HY견고딕" pitchFamily="18" charset="-127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en-US" altLang="ko-KR" sz="24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24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보호구의 종류 및 사용법</a:t>
            </a:r>
            <a:endParaRPr lang="en-US" altLang="ko-KR" sz="2400" dirty="0">
              <a:solidFill>
                <a:srgbClr val="0070C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en-US" altLang="ko-KR" sz="2400" dirty="0">
              <a:solidFill>
                <a:srgbClr val="0070C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en-US" altLang="ko-KR" sz="2400" dirty="0">
              <a:solidFill>
                <a:srgbClr val="0070C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62466" name="제목 1"/>
          <p:cNvSpPr>
            <a:spLocks noGrp="1"/>
          </p:cNvSpPr>
          <p:nvPr>
            <p:ph type="title"/>
          </p:nvPr>
        </p:nvSpPr>
        <p:spPr bwMode="auto">
          <a:xfrm>
            <a:off x="260648" y="1043608"/>
            <a:ext cx="6172200" cy="7493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ko-KR" altLang="en-US" sz="3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목 차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709" y="5100605"/>
            <a:ext cx="1455790" cy="284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1157522" y="1787691"/>
            <a:ext cx="305102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70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사용방법 및 관리</a:t>
            </a:r>
          </a:p>
        </p:txBody>
      </p:sp>
      <p:cxnSp>
        <p:nvCxnSpPr>
          <p:cNvPr id="25" name="직선 연결선 24"/>
          <p:cNvCxnSpPr/>
          <p:nvPr/>
        </p:nvCxnSpPr>
        <p:spPr>
          <a:xfrm>
            <a:off x="1096139" y="2286424"/>
            <a:ext cx="4979156" cy="0"/>
          </a:xfrm>
          <a:prstGeom prst="line">
            <a:avLst/>
          </a:prstGeom>
          <a:ln w="952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1373546" y="2559066"/>
            <a:ext cx="4431719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ko-KR" altLang="en-US" sz="1350" b="1" spc="-150" dirty="0" err="1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착장체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조절나사로 자신의 머리 크기에 맞게 착용한다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착용한 다음 </a:t>
            </a:r>
            <a:r>
              <a:rPr lang="ko-KR" altLang="en-US" sz="1350" b="1" spc="-150" dirty="0" err="1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턱끈을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조여 벗겨지지 않도록 한다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착용 중에 모체가 충격을 받거나 변형되면 폐기한다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모체를 유기용제 등으로 닦거나 세척하지 않는다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350" b="1" spc="-150" dirty="0" err="1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턱끈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등 </a:t>
            </a:r>
            <a:r>
              <a:rPr lang="ko-KR" altLang="en-US" sz="1350" b="1" spc="-150" dirty="0" err="1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착장체는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변형되거나 인증되지 않은 부품으로 교체하지 않는다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</p:txBody>
      </p:sp>
      <p:pic>
        <p:nvPicPr>
          <p:cNvPr id="26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54" y="2801083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3253496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48" y="3779912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83" y="4355976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82" y="4844488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대각선 방향의 모서리가 둥근 사각형 31"/>
          <p:cNvSpPr/>
          <p:nvPr/>
        </p:nvSpPr>
        <p:spPr>
          <a:xfrm>
            <a:off x="782706" y="1800391"/>
            <a:ext cx="312020" cy="496344"/>
          </a:xfrm>
          <a:prstGeom prst="round2DiagRect">
            <a:avLst>
              <a:gd name="adj1" fmla="val 0"/>
              <a:gd name="adj2" fmla="val 32713"/>
            </a:avLst>
          </a:prstGeom>
          <a:solidFill>
            <a:srgbClr val="FBA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2</a:t>
            </a:r>
            <a:endParaRPr lang="ko-KR" altLang="en-US" sz="1600" b="1" dirty="0"/>
          </a:p>
        </p:txBody>
      </p:sp>
      <p:cxnSp>
        <p:nvCxnSpPr>
          <p:cNvPr id="15" name="직선 연결선 14"/>
          <p:cNvCxnSpPr/>
          <p:nvPr/>
        </p:nvCxnSpPr>
        <p:spPr>
          <a:xfrm>
            <a:off x="0" y="8034476"/>
            <a:ext cx="6858000" cy="0"/>
          </a:xfrm>
          <a:prstGeom prst="line">
            <a:avLst/>
          </a:prstGeom>
          <a:ln w="952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093061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jason2\Pictures\그림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72" y="1324460"/>
            <a:ext cx="767954" cy="13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067" y="3695462"/>
            <a:ext cx="2641046" cy="415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내용 개체 틀 4"/>
          <p:cNvSpPr txBox="1">
            <a:spLocks/>
          </p:cNvSpPr>
          <p:nvPr/>
        </p:nvSpPr>
        <p:spPr>
          <a:xfrm>
            <a:off x="674694" y="3515883"/>
            <a:ext cx="3348372" cy="3372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ko-KR" altLang="en-US" sz="2000" b="1" spc="-150" dirty="0">
                <a:solidFill>
                  <a:srgbClr val="A3968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안전화의 주요 보호기능은</a:t>
            </a:r>
            <a:endParaRPr lang="en-US" altLang="ko-KR" sz="2000" b="1" spc="-150" dirty="0">
              <a:solidFill>
                <a:srgbClr val="A3968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50000"/>
              </a:lnSpc>
              <a:buFont typeface="Wingdings" pitchFamily="2" charset="2"/>
              <a:buChar char="l"/>
            </a:pP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중량물의 떨어짐이나 끼임 등에 따른 발과 발등 부상 방지</a:t>
            </a: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날카로운 물체에 의한 찔림 위험으로부터 발바닥 보호</a:t>
            </a: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감전 예방과 정전기의 인체 대전 방지</a:t>
            </a: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각종 화학물질로부터 발을 보호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0748" y="1680613"/>
            <a:ext cx="342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안전화</a:t>
            </a:r>
            <a:r>
              <a:rPr lang="en-US" altLang="ko-KR" sz="2400" b="1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400" b="1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Safety shoes, </a:t>
            </a:r>
            <a:r>
              <a:rPr lang="ko-KR" altLang="en-US" sz="1400" b="1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安全靴</a:t>
            </a:r>
            <a:endParaRPr lang="en-US" altLang="ko-KR" sz="1400" b="1" dirty="0">
              <a:solidFill>
                <a:srgbClr val="7030A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0" y="2843808"/>
            <a:ext cx="6858000" cy="0"/>
          </a:xfrm>
          <a:prstGeom prst="line">
            <a:avLst/>
          </a:prstGeom>
          <a:ln w="317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545134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48" y="4420601"/>
            <a:ext cx="777600" cy="138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52" y="6282128"/>
            <a:ext cx="777600" cy="137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31" y="6282128"/>
            <a:ext cx="777600" cy="138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042" y="4417081"/>
            <a:ext cx="777600" cy="138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042" y="2642644"/>
            <a:ext cx="777600" cy="138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내용 개체 틀 4"/>
          <p:cNvSpPr txBox="1">
            <a:spLocks/>
          </p:cNvSpPr>
          <p:nvPr/>
        </p:nvSpPr>
        <p:spPr>
          <a:xfrm>
            <a:off x="4618611" y="3144009"/>
            <a:ext cx="1402677" cy="462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ko-KR" altLang="en-US" sz="1100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고압 감전 방지와 방수를 겸함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13925" y="2720860"/>
            <a:ext cx="14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절연장화</a:t>
            </a:r>
          </a:p>
        </p:txBody>
      </p:sp>
      <p:sp>
        <p:nvSpPr>
          <p:cNvPr id="19" name="내용 개체 틀 4"/>
          <p:cNvSpPr txBox="1">
            <a:spLocks/>
          </p:cNvSpPr>
          <p:nvPr/>
        </p:nvSpPr>
        <p:spPr>
          <a:xfrm>
            <a:off x="1952400" y="3144010"/>
            <a:ext cx="1638618" cy="1025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ko-KR" altLang="en-US" sz="1100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떨어지는 물체에 맞거나 부딪히거나 날카로운 물체에 찔리지 않도록 발을</a:t>
            </a:r>
            <a:endParaRPr lang="en-US" altLang="ko-KR" sz="1100" spc="-150" dirty="0">
              <a:solidFill>
                <a:srgbClr val="676B6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100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보호 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1172443" y="1787691"/>
            <a:ext cx="305102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70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종류별 보호위험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47714" y="2720860"/>
            <a:ext cx="2244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가죽제 안전화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38" y="2639346"/>
            <a:ext cx="777753" cy="138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내용 개체 틀 4"/>
          <p:cNvSpPr txBox="1">
            <a:spLocks/>
          </p:cNvSpPr>
          <p:nvPr/>
        </p:nvSpPr>
        <p:spPr>
          <a:xfrm>
            <a:off x="1952400" y="4786193"/>
            <a:ext cx="1692624" cy="1013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ko-KR" altLang="en-US" sz="1100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떨어지는 물체에 맞거나 부딪히거나 </a:t>
            </a:r>
            <a:endParaRPr lang="en-US" altLang="ko-KR" sz="1100" spc="-150" dirty="0">
              <a:solidFill>
                <a:srgbClr val="676B6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100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날카로운 물체에 찔리지 않도록 발을 </a:t>
            </a:r>
            <a:endParaRPr lang="en-US" altLang="ko-KR" sz="1100" spc="-150" dirty="0">
              <a:solidFill>
                <a:srgbClr val="676B6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100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보호하고 내수성과 </a:t>
            </a:r>
            <a:r>
              <a:rPr lang="ko-KR" altLang="en-US" sz="1100" spc="-150" dirty="0" err="1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내화학성을</a:t>
            </a:r>
            <a:r>
              <a:rPr lang="ko-KR" altLang="en-US" sz="1100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갖춤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47714" y="4363044"/>
            <a:ext cx="1481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고무제</a:t>
            </a:r>
            <a:r>
              <a:rPr lang="ko-KR" altLang="en-US" sz="1600" b="1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안전화 </a:t>
            </a:r>
          </a:p>
        </p:txBody>
      </p:sp>
      <p:sp>
        <p:nvSpPr>
          <p:cNvPr id="29" name="내용 개체 틀 4"/>
          <p:cNvSpPr txBox="1">
            <a:spLocks/>
          </p:cNvSpPr>
          <p:nvPr/>
        </p:nvSpPr>
        <p:spPr>
          <a:xfrm>
            <a:off x="1952400" y="6527579"/>
            <a:ext cx="1638618" cy="137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ko-KR" altLang="en-US" sz="1100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떨어지는 물체에 맞거나 부딪히거나 </a:t>
            </a:r>
            <a:endParaRPr lang="en-US" altLang="ko-KR" sz="1100" spc="-150" dirty="0">
              <a:solidFill>
                <a:srgbClr val="676B6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100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날카로운 물체에 찔리지 않도록 발을 </a:t>
            </a:r>
            <a:endParaRPr lang="en-US" altLang="ko-KR" sz="1100" spc="-150" dirty="0">
              <a:solidFill>
                <a:srgbClr val="676B6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100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보호하고 정전기의 인체 대전을 </a:t>
            </a:r>
            <a:endParaRPr lang="en-US" altLang="ko-KR" sz="1100" spc="-150" dirty="0">
              <a:solidFill>
                <a:srgbClr val="676B6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100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방지함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47714" y="6104430"/>
            <a:ext cx="1481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정전기 안전화</a:t>
            </a:r>
          </a:p>
        </p:txBody>
      </p:sp>
      <p:sp>
        <p:nvSpPr>
          <p:cNvPr id="32" name="내용 개체 틀 4"/>
          <p:cNvSpPr txBox="1">
            <a:spLocks/>
          </p:cNvSpPr>
          <p:nvPr/>
        </p:nvSpPr>
        <p:spPr>
          <a:xfrm>
            <a:off x="4618611" y="6637859"/>
            <a:ext cx="1672707" cy="1013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ko-KR" altLang="en-US" sz="1100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떨어지는 물체에 맞거나 부딪히거나 </a:t>
            </a:r>
            <a:endParaRPr lang="en-US" altLang="ko-KR" sz="1100" spc="-150" dirty="0">
              <a:solidFill>
                <a:srgbClr val="676B6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100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날카로운 물체에 찔리지 않도록 발과 </a:t>
            </a:r>
            <a:endParaRPr lang="en-US" altLang="ko-KR" sz="1100" spc="-150" dirty="0">
              <a:solidFill>
                <a:srgbClr val="676B6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100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발등 보호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13925" y="6214710"/>
            <a:ext cx="1263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발등안전화</a:t>
            </a:r>
          </a:p>
        </p:txBody>
      </p:sp>
      <p:sp>
        <p:nvSpPr>
          <p:cNvPr id="35" name="내용 개체 틀 4"/>
          <p:cNvSpPr txBox="1">
            <a:spLocks/>
          </p:cNvSpPr>
          <p:nvPr/>
        </p:nvSpPr>
        <p:spPr>
          <a:xfrm>
            <a:off x="4618611" y="4786193"/>
            <a:ext cx="1672707" cy="1013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ko-KR" altLang="en-US" sz="1100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떨어지는 물체에 맞거나 부딪히거나 </a:t>
            </a:r>
            <a:endParaRPr lang="en-US" altLang="ko-KR" sz="1100" spc="-150" dirty="0">
              <a:solidFill>
                <a:srgbClr val="676B6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100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날카로운 물체에 찔리지 않도록 발을 </a:t>
            </a:r>
            <a:endParaRPr lang="en-US" altLang="ko-KR" sz="1100" spc="-150" dirty="0">
              <a:solidFill>
                <a:srgbClr val="676B6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100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보호하고 저압 감전을 방지함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13925" y="4363044"/>
            <a:ext cx="1263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절연화</a:t>
            </a:r>
          </a:p>
        </p:txBody>
      </p:sp>
      <p:sp>
        <p:nvSpPr>
          <p:cNvPr id="28" name="대각선 방향의 모서리가 둥근 사각형 27"/>
          <p:cNvSpPr/>
          <p:nvPr/>
        </p:nvSpPr>
        <p:spPr>
          <a:xfrm>
            <a:off x="782706" y="1800391"/>
            <a:ext cx="312020" cy="496344"/>
          </a:xfrm>
          <a:prstGeom prst="round2DiagRect">
            <a:avLst>
              <a:gd name="adj1" fmla="val 0"/>
              <a:gd name="adj2" fmla="val 32713"/>
            </a:avLst>
          </a:prstGeom>
          <a:solidFill>
            <a:srgbClr val="FBA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1</a:t>
            </a:r>
            <a:endParaRPr lang="ko-KR" altLang="en-US" sz="1600" b="1" dirty="0"/>
          </a:p>
        </p:txBody>
      </p:sp>
      <p:cxnSp>
        <p:nvCxnSpPr>
          <p:cNvPr id="31" name="직선 연결선 30"/>
          <p:cNvCxnSpPr/>
          <p:nvPr/>
        </p:nvCxnSpPr>
        <p:spPr>
          <a:xfrm>
            <a:off x="1096139" y="2286424"/>
            <a:ext cx="4979156" cy="0"/>
          </a:xfrm>
          <a:prstGeom prst="line">
            <a:avLst/>
          </a:prstGeom>
          <a:ln w="952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슬라이드 번호 개체 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82060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1157522" y="1787691"/>
            <a:ext cx="305102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70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등급별 사용장소 구분</a:t>
            </a:r>
          </a:p>
        </p:txBody>
      </p:sp>
      <p:cxnSp>
        <p:nvCxnSpPr>
          <p:cNvPr id="25" name="직선 연결선 24"/>
          <p:cNvCxnSpPr/>
          <p:nvPr/>
        </p:nvCxnSpPr>
        <p:spPr>
          <a:xfrm>
            <a:off x="1096139" y="2286424"/>
            <a:ext cx="4979156" cy="0"/>
          </a:xfrm>
          <a:prstGeom prst="line">
            <a:avLst/>
          </a:prstGeom>
          <a:ln w="952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1186629" y="2386656"/>
            <a:ext cx="4618635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ko-KR" altLang="en-US" sz="1400" b="1" spc="-150" dirty="0" err="1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중작업용</a:t>
            </a:r>
            <a:r>
              <a:rPr lang="ko-KR" altLang="en-US" sz="140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ko-KR" altLang="en-US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광업 </a:t>
            </a:r>
            <a:r>
              <a:rPr lang="en-US" altLang="ko-KR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 </a:t>
            </a:r>
            <a:r>
              <a:rPr lang="ko-KR" altLang="en-US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건설업</a:t>
            </a:r>
            <a:r>
              <a:rPr lang="en-US" altLang="ko-KR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1200" b="1" spc="-150" dirty="0" err="1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철광업의</a:t>
            </a:r>
            <a:r>
              <a:rPr lang="ko-KR" altLang="en-US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원료 취급</a:t>
            </a:r>
            <a:r>
              <a:rPr lang="en-US" altLang="ko-KR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가공</a:t>
            </a:r>
            <a:r>
              <a:rPr lang="en-US" altLang="ko-KR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강재 취급</a:t>
            </a:r>
            <a:r>
              <a:rPr lang="en-US" altLang="ko-KR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운반</a:t>
            </a:r>
            <a:r>
              <a:rPr lang="en-US" altLang="ko-KR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건설업 등의 </a:t>
            </a:r>
            <a:r>
              <a:rPr lang="ko-KR" altLang="en-US" sz="1200" b="1" spc="-150" dirty="0" err="1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중량물</a:t>
            </a:r>
            <a:r>
              <a:rPr lang="ko-KR" altLang="en-US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운반</a:t>
            </a:r>
            <a:r>
              <a:rPr lang="en-US" altLang="ko-KR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중량이  큰  가공 대상물 취급작업을 하며 날카로운 물체에 찔릴 우려가 있는 장소 </a:t>
            </a:r>
          </a:p>
          <a:p>
            <a:pPr>
              <a:lnSpc>
                <a:spcPct val="250000"/>
              </a:lnSpc>
            </a:pPr>
            <a:r>
              <a:rPr lang="ko-KR" altLang="en-US" sz="140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보통 작업용 </a:t>
            </a:r>
          </a:p>
          <a:p>
            <a:pPr>
              <a:lnSpc>
                <a:spcPct val="200000"/>
              </a:lnSpc>
            </a:pPr>
            <a:r>
              <a:rPr lang="ko-KR" altLang="en-US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기계공업</a:t>
            </a:r>
            <a:r>
              <a:rPr lang="en-US" altLang="ko-KR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금속가공업</a:t>
            </a:r>
            <a:r>
              <a:rPr lang="en-US" altLang="ko-KR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1200" b="1" spc="-150" dirty="0" err="1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운반업</a:t>
            </a:r>
            <a:r>
              <a:rPr lang="en-US" altLang="ko-KR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건축업 등 공구 가공품을 손으로 취급하는 작업 및 차량</a:t>
            </a:r>
            <a:r>
              <a:rPr lang="en-US" altLang="ko-KR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사업장</a:t>
            </a:r>
            <a:r>
              <a:rPr lang="en-US" altLang="ko-KR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 </a:t>
            </a:r>
            <a:r>
              <a:rPr lang="ko-KR" altLang="en-US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기계 등을 운전</a:t>
            </a:r>
            <a:r>
              <a:rPr lang="en-US" altLang="ko-KR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조작하는 일반작업장으로서 날카로운 물체에 찔릴 우려가 </a:t>
            </a:r>
            <a:r>
              <a:rPr lang="en-US" altLang="ko-KR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있는 장소 </a:t>
            </a:r>
          </a:p>
          <a:p>
            <a:pPr>
              <a:lnSpc>
                <a:spcPct val="250000"/>
              </a:lnSpc>
            </a:pPr>
            <a:r>
              <a:rPr lang="ko-KR" altLang="en-US" sz="1400" b="1" spc="-150" dirty="0" err="1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경작업용</a:t>
            </a:r>
            <a:r>
              <a:rPr lang="ko-KR" altLang="en-US" sz="140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ko-KR" altLang="en-US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금속 선별</a:t>
            </a:r>
            <a:r>
              <a:rPr lang="en-US" altLang="ko-KR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전기제품 조립</a:t>
            </a:r>
            <a:r>
              <a:rPr lang="en-US" altLang="ko-KR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화학제품 선별</a:t>
            </a:r>
            <a:r>
              <a:rPr lang="en-US" altLang="ko-KR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반응장치 운전</a:t>
            </a:r>
            <a:r>
              <a:rPr lang="en-US" altLang="ko-KR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식품 가공업 등 비교적 가벼운 물체를  취급하는 작업장으로서 날카로운 물체에 찔릴 우려가 있는 장소 </a:t>
            </a:r>
            <a:endParaRPr lang="en-US" altLang="ko-KR" sz="120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대각선 방향의 모서리가 둥근 사각형 12"/>
          <p:cNvSpPr/>
          <p:nvPr/>
        </p:nvSpPr>
        <p:spPr>
          <a:xfrm>
            <a:off x="782706" y="1800391"/>
            <a:ext cx="312020" cy="496344"/>
          </a:xfrm>
          <a:prstGeom prst="round2DiagRect">
            <a:avLst>
              <a:gd name="adj1" fmla="val 0"/>
              <a:gd name="adj2" fmla="val 32713"/>
            </a:avLst>
          </a:prstGeom>
          <a:solidFill>
            <a:srgbClr val="FBA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2</a:t>
            </a:r>
            <a:endParaRPr lang="ko-KR" altLang="en-US" sz="1600" b="1" dirty="0"/>
          </a:p>
        </p:txBody>
      </p:sp>
      <p:sp>
        <p:nvSpPr>
          <p:cNvPr id="4" name="타원 3"/>
          <p:cNvSpPr/>
          <p:nvPr/>
        </p:nvSpPr>
        <p:spPr>
          <a:xfrm>
            <a:off x="1127737" y="2838671"/>
            <a:ext cx="66026" cy="117379"/>
          </a:xfrm>
          <a:prstGeom prst="ellipse">
            <a:avLst/>
          </a:prstGeom>
          <a:solidFill>
            <a:srgbClr val="676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1127737" y="4373844"/>
            <a:ext cx="66026" cy="117379"/>
          </a:xfrm>
          <a:prstGeom prst="ellipse">
            <a:avLst/>
          </a:prstGeom>
          <a:solidFill>
            <a:srgbClr val="676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1127737" y="5974836"/>
            <a:ext cx="66026" cy="117379"/>
          </a:xfrm>
          <a:prstGeom prst="ellipse">
            <a:avLst/>
          </a:prstGeom>
          <a:solidFill>
            <a:srgbClr val="676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770870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jason2\Desktop\보호구의 종류와 사용법\888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0" y="4844074"/>
            <a:ext cx="1746194" cy="3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1157522" y="1787691"/>
            <a:ext cx="305102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70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사용방법 및 관리</a:t>
            </a:r>
          </a:p>
        </p:txBody>
      </p:sp>
      <p:cxnSp>
        <p:nvCxnSpPr>
          <p:cNvPr id="25" name="직선 연결선 24"/>
          <p:cNvCxnSpPr/>
          <p:nvPr/>
        </p:nvCxnSpPr>
        <p:spPr>
          <a:xfrm>
            <a:off x="1096139" y="2286424"/>
            <a:ext cx="4979156" cy="0"/>
          </a:xfrm>
          <a:prstGeom prst="line">
            <a:avLst/>
          </a:prstGeom>
          <a:ln w="952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대각선 방향의 모서리가 둥근 사각형 25"/>
          <p:cNvSpPr/>
          <p:nvPr/>
        </p:nvSpPr>
        <p:spPr>
          <a:xfrm>
            <a:off x="782706" y="1800391"/>
            <a:ext cx="312020" cy="496344"/>
          </a:xfrm>
          <a:prstGeom prst="round2DiagRect">
            <a:avLst>
              <a:gd name="adj1" fmla="val 0"/>
              <a:gd name="adj2" fmla="val 32713"/>
            </a:avLst>
          </a:prstGeom>
          <a:solidFill>
            <a:srgbClr val="FBA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3</a:t>
            </a:r>
            <a:endParaRPr lang="ko-KR" altLang="en-US" sz="1600" b="1" dirty="0"/>
          </a:p>
        </p:txBody>
      </p:sp>
      <p:sp>
        <p:nvSpPr>
          <p:cNvPr id="27" name="직사각형 26"/>
          <p:cNvSpPr/>
          <p:nvPr/>
        </p:nvSpPr>
        <p:spPr>
          <a:xfrm>
            <a:off x="1373546" y="2386655"/>
            <a:ext cx="4431719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정전화는 감전 위험 장소에서 착용하지 않는다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안전화는 훼손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변형하지 않는다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특히 뒤축을 꺾어 신지 않는다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절연화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절연장화는 구멍이나 찢김이 있으면 즉시 폐기한다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내부가 항상 건조하도록 관리한다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가죽제 안전화는 물에 젖지 않도록 한다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안전화가 화학물질에 노출되었으면 물에 씻어 말린다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8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53" y="2592266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48" y="3131840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3690453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007" y="4179302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2" y="4716016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5220072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422652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jason2\Pictures\그림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26" y="1303862"/>
            <a:ext cx="767953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222" y="3995936"/>
            <a:ext cx="2910416" cy="398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내용 개체 틀 4"/>
          <p:cNvSpPr txBox="1">
            <a:spLocks/>
          </p:cNvSpPr>
          <p:nvPr/>
        </p:nvSpPr>
        <p:spPr>
          <a:xfrm>
            <a:off x="836712" y="3346241"/>
            <a:ext cx="3088510" cy="3372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ko-KR" altLang="en-US" sz="2000" b="1" spc="-150" dirty="0">
                <a:solidFill>
                  <a:srgbClr val="A3968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방진마스크 주요 보호기능 </a:t>
            </a: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분진 등의 입자상 물질을 걸러내 호흡기를 보호 하며  </a:t>
            </a:r>
            <a:r>
              <a:rPr lang="en-US" altLang="ko-KR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채광</a:t>
            </a:r>
            <a:r>
              <a:rPr lang="en-US" altLang="ko-KR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분쇄</a:t>
            </a:r>
            <a:r>
              <a:rPr lang="en-US" altLang="ko-KR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광물의 재단</a:t>
            </a:r>
            <a:r>
              <a:rPr lang="en-US" altLang="ko-KR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조각</a:t>
            </a:r>
            <a:r>
              <a:rPr lang="en-US" altLang="ko-KR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연마작업</a:t>
            </a:r>
            <a:r>
              <a:rPr lang="en-US" altLang="ko-KR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 </a:t>
            </a: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석면취급작업</a:t>
            </a:r>
            <a:r>
              <a:rPr lang="en-US" altLang="ko-KR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용접작업 등에 사용 </a:t>
            </a:r>
            <a:endParaRPr lang="en-US" altLang="ko-KR" sz="1400" b="1" spc="-150" dirty="0">
              <a:solidFill>
                <a:srgbClr val="646464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endParaRPr lang="ko-KR" altLang="en-US" sz="1400" b="1" spc="-150" dirty="0">
              <a:solidFill>
                <a:srgbClr val="646464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8661" y="1680613"/>
            <a:ext cx="4470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방진마스크</a:t>
            </a:r>
            <a:r>
              <a:rPr lang="en-US" altLang="ko-KR" sz="2400" b="1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400" b="1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dustproof mask, </a:t>
            </a:r>
            <a:r>
              <a:rPr lang="ko-KR" altLang="en-US" sz="1400" b="1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防塵</a:t>
            </a:r>
            <a:endParaRPr lang="en-US" altLang="ko-KR" sz="1400" b="1" dirty="0">
              <a:solidFill>
                <a:srgbClr val="7030A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0" y="2843808"/>
            <a:ext cx="6858000" cy="0"/>
          </a:xfrm>
          <a:prstGeom prst="line">
            <a:avLst/>
          </a:prstGeom>
          <a:ln w="317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536502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1157522" y="1787691"/>
            <a:ext cx="305102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70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사용방법 및 관리</a:t>
            </a:r>
          </a:p>
        </p:txBody>
      </p:sp>
      <p:cxnSp>
        <p:nvCxnSpPr>
          <p:cNvPr id="25" name="직선 연결선 24"/>
          <p:cNvCxnSpPr/>
          <p:nvPr/>
        </p:nvCxnSpPr>
        <p:spPr>
          <a:xfrm>
            <a:off x="1096139" y="2286424"/>
            <a:ext cx="4979156" cy="0"/>
          </a:xfrm>
          <a:prstGeom prst="line">
            <a:avLst/>
          </a:prstGeom>
          <a:ln w="952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대각선 방향의 모서리가 둥근 사각형 25"/>
          <p:cNvSpPr/>
          <p:nvPr/>
        </p:nvSpPr>
        <p:spPr>
          <a:xfrm>
            <a:off x="782706" y="1800391"/>
            <a:ext cx="312020" cy="496344"/>
          </a:xfrm>
          <a:prstGeom prst="round2DiagRect">
            <a:avLst>
              <a:gd name="adj1" fmla="val 0"/>
              <a:gd name="adj2" fmla="val 32713"/>
            </a:avLst>
          </a:prstGeom>
          <a:solidFill>
            <a:srgbClr val="FBA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1</a:t>
            </a:r>
            <a:endParaRPr lang="ko-KR" altLang="en-US" sz="1600" b="1" dirty="0"/>
          </a:p>
        </p:txBody>
      </p:sp>
      <p:sp>
        <p:nvSpPr>
          <p:cNvPr id="27" name="직사각형 26"/>
          <p:cNvSpPr/>
          <p:nvPr/>
        </p:nvSpPr>
        <p:spPr>
          <a:xfrm>
            <a:off x="1373546" y="2386655"/>
            <a:ext cx="4863767" cy="268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사용 전에 </a:t>
            </a:r>
            <a:r>
              <a:rPr lang="ko-KR" altLang="en-US" sz="1350" b="1" spc="-150" dirty="0" err="1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흡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배기 밸브의 기능과 공기 누설 여부를 점검한다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필터를 수시로 확인해 습하거나 </a:t>
            </a:r>
            <a:r>
              <a:rPr lang="ko-KR" altLang="en-US" sz="1350" b="1" spc="-150" dirty="0" err="1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흡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배기 저항이 크면 교체한다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>
              <a:lnSpc>
                <a:spcPct val="250000"/>
              </a:lnSpc>
            </a:pPr>
            <a:r>
              <a:rPr lang="ko-KR" altLang="en-US" sz="1350" b="1" spc="-150" dirty="0" err="1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흡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배기 밸브를 청결하게 유지한다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350" b="1" spc="-150" dirty="0" err="1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면체는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중성세제로 흐르는 물에 씻어 그늘에서 말린다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>
              <a:lnSpc>
                <a:spcPct val="250000"/>
              </a:lnSpc>
            </a:pPr>
            <a:r>
              <a:rPr lang="ko-KR" altLang="en-US" sz="1350" b="1" spc="-150" dirty="0" err="1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면체는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기름이나 유기용제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직사광선을 피한다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8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54" y="2673024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54" y="3136020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528" y="3603195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949" y="4139952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4644008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110793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1157522" y="1787691"/>
            <a:ext cx="305102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70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사용방법 및 관리</a:t>
            </a:r>
          </a:p>
        </p:txBody>
      </p:sp>
      <p:cxnSp>
        <p:nvCxnSpPr>
          <p:cNvPr id="25" name="직선 연결선 24"/>
          <p:cNvCxnSpPr/>
          <p:nvPr/>
        </p:nvCxnSpPr>
        <p:spPr>
          <a:xfrm>
            <a:off x="1096139" y="2286424"/>
            <a:ext cx="4979156" cy="0"/>
          </a:xfrm>
          <a:prstGeom prst="line">
            <a:avLst/>
          </a:prstGeom>
          <a:ln w="952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대각선 방향의 모서리가 둥근 사각형 25"/>
          <p:cNvSpPr/>
          <p:nvPr/>
        </p:nvSpPr>
        <p:spPr>
          <a:xfrm>
            <a:off x="782706" y="1800391"/>
            <a:ext cx="312020" cy="496344"/>
          </a:xfrm>
          <a:prstGeom prst="round2DiagRect">
            <a:avLst>
              <a:gd name="adj1" fmla="val 0"/>
              <a:gd name="adj2" fmla="val 32713"/>
            </a:avLst>
          </a:prstGeom>
          <a:solidFill>
            <a:srgbClr val="FBA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1</a:t>
            </a:r>
            <a:endParaRPr lang="ko-KR" altLang="en-US" sz="1600" b="1" dirty="0"/>
          </a:p>
        </p:txBody>
      </p:sp>
      <p:sp>
        <p:nvSpPr>
          <p:cNvPr id="27" name="직사각형 26"/>
          <p:cNvSpPr/>
          <p:nvPr/>
        </p:nvSpPr>
        <p:spPr>
          <a:xfrm>
            <a:off x="1373546" y="2386655"/>
            <a:ext cx="4863767" cy="2522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사용 전에 점검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장착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사용법을 교육</a:t>
            </a:r>
            <a:r>
              <a:rPr lang="en-US" altLang="ko-KR" sz="1350" b="1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훈련한다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350" b="1" spc="-150" dirty="0" err="1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면체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350" b="1" spc="-150" dirty="0" err="1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접안부에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손수건 등을 덧대 사용하지 않는다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다음의 경우에 부품을 교환하거나 폐기한다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40000"/>
              </a:lnSpc>
            </a:pPr>
            <a:r>
              <a:rPr lang="en-US" altLang="ko-KR" sz="1350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1350" spc="-150" dirty="0" err="1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여과재</a:t>
            </a:r>
            <a:r>
              <a:rPr lang="ko-KR" altLang="en-US" sz="1350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뒷면이 변색하거나 호흡할 때 이상한 냄새가 난다</a:t>
            </a:r>
            <a:r>
              <a:rPr lang="en-US" altLang="ko-KR" sz="1350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en-US" altLang="ko-KR" sz="1350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1350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흡기 저항이 뚜렷하거나 분진 </a:t>
            </a:r>
            <a:r>
              <a:rPr lang="ko-KR" altLang="en-US" sz="1350" spc="-150" dirty="0" err="1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포집효율이</a:t>
            </a:r>
            <a:r>
              <a:rPr lang="ko-KR" altLang="en-US" sz="1350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떨어진 것이 느껴진다</a:t>
            </a:r>
            <a:r>
              <a:rPr lang="en-US" altLang="ko-KR" sz="1350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en-US" altLang="ko-KR" sz="1350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1350" spc="-150" dirty="0" err="1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면체</a:t>
            </a:r>
            <a:r>
              <a:rPr lang="en-US" altLang="ko-KR" sz="1350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50" spc="-150" dirty="0" err="1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흡</a:t>
            </a:r>
            <a:r>
              <a:rPr lang="en-US" altLang="ko-KR" sz="1350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1350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배기 밸브 등의 파손이나 변형이 확인된다 </a:t>
            </a:r>
          </a:p>
        </p:txBody>
      </p:sp>
      <p:pic>
        <p:nvPicPr>
          <p:cNvPr id="28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54" y="2630365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48" y="3131840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3648154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105852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jason2\Pictures\그림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17" y="1303865"/>
            <a:ext cx="772715" cy="137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69060" y="3077877"/>
            <a:ext cx="2700300" cy="460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내용 개체 틀 4"/>
          <p:cNvSpPr txBox="1">
            <a:spLocks/>
          </p:cNvSpPr>
          <p:nvPr/>
        </p:nvSpPr>
        <p:spPr>
          <a:xfrm>
            <a:off x="908720" y="3515883"/>
            <a:ext cx="3168352" cy="3372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ko-KR" altLang="en-US" sz="2000" b="1" spc="-150" dirty="0">
                <a:solidFill>
                  <a:srgbClr val="A3968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방독마스크 주요 보호기능 </a:t>
            </a:r>
          </a:p>
          <a:p>
            <a:pPr>
              <a:lnSpc>
                <a:spcPct val="250000"/>
              </a:lnSpc>
              <a:buFont typeface="Wingdings" pitchFamily="2" charset="2"/>
              <a:buChar char="l"/>
            </a:pP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유기용제</a:t>
            </a:r>
            <a:r>
              <a:rPr lang="en-US" altLang="ko-KR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산과 알칼리성 화학물질의 가스와 </a:t>
            </a:r>
            <a:r>
              <a:rPr lang="en-US" altLang="ko-KR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증기 독성을 제거해 호흡기를 보호</a:t>
            </a: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유해화학물질의 중독을 방지 </a:t>
            </a:r>
          </a:p>
          <a:p>
            <a:pPr marL="0" indent="0">
              <a:buNone/>
            </a:pP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</a:t>
            </a:r>
            <a:r>
              <a:rPr lang="ko-KR" altLang="en-US" sz="1100" b="1" spc="-150" dirty="0">
                <a:solidFill>
                  <a:srgbClr val="83887C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석유화학산업 현장이나 도장작업</a:t>
            </a:r>
            <a:r>
              <a:rPr lang="en-US" altLang="ko-KR" sz="1100" b="1" spc="-150" dirty="0">
                <a:solidFill>
                  <a:srgbClr val="83887C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100" b="1" spc="-150" dirty="0">
                <a:solidFill>
                  <a:srgbClr val="83887C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산과 알칼리 세척작업</a:t>
            </a:r>
            <a:r>
              <a:rPr lang="en-US" altLang="ko-KR" sz="1100" b="1" spc="-150" dirty="0">
                <a:solidFill>
                  <a:srgbClr val="83887C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  </a:t>
            </a:r>
            <a:r>
              <a:rPr lang="ko-KR" altLang="en-US" sz="1100" b="1" spc="-150" dirty="0">
                <a:solidFill>
                  <a:srgbClr val="83887C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발포작업 등 </a:t>
            </a:r>
            <a:r>
              <a:rPr lang="en-US" altLang="ko-KR" sz="1100" b="1" spc="-150" dirty="0">
                <a:solidFill>
                  <a:srgbClr val="83887C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100" b="1" spc="-150" dirty="0">
                <a:solidFill>
                  <a:srgbClr val="83887C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다양한 작업에서 사용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9152" y="1680613"/>
            <a:ext cx="3374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방독마스크</a:t>
            </a:r>
            <a:r>
              <a:rPr lang="en-US" altLang="ko-KR" sz="2400" b="1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400" b="1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gas mask, </a:t>
            </a:r>
            <a:r>
              <a:rPr lang="ko-KR" altLang="en-US" sz="1400" b="1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防毒</a:t>
            </a:r>
            <a:endParaRPr lang="en-US" altLang="ko-KR" sz="1400" b="1" dirty="0">
              <a:solidFill>
                <a:srgbClr val="7030A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0" y="2843808"/>
            <a:ext cx="6858000" cy="0"/>
          </a:xfrm>
          <a:prstGeom prst="line">
            <a:avLst/>
          </a:prstGeom>
          <a:ln w="317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797519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1157522" y="1787691"/>
            <a:ext cx="305102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70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종류</a:t>
            </a:r>
          </a:p>
        </p:txBody>
      </p:sp>
      <p:cxnSp>
        <p:nvCxnSpPr>
          <p:cNvPr id="25" name="직선 연결선 24"/>
          <p:cNvCxnSpPr/>
          <p:nvPr/>
        </p:nvCxnSpPr>
        <p:spPr>
          <a:xfrm>
            <a:off x="1096139" y="2286424"/>
            <a:ext cx="4979156" cy="0"/>
          </a:xfrm>
          <a:prstGeom prst="line">
            <a:avLst/>
          </a:prstGeom>
          <a:ln w="952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대각선 방향의 모서리가 둥근 사각형 45"/>
          <p:cNvSpPr/>
          <p:nvPr/>
        </p:nvSpPr>
        <p:spPr>
          <a:xfrm>
            <a:off x="782706" y="1800391"/>
            <a:ext cx="312020" cy="496344"/>
          </a:xfrm>
          <a:prstGeom prst="round2DiagRect">
            <a:avLst>
              <a:gd name="adj1" fmla="val 0"/>
              <a:gd name="adj2" fmla="val 32713"/>
            </a:avLst>
          </a:prstGeom>
          <a:solidFill>
            <a:srgbClr val="FBA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1</a:t>
            </a:r>
            <a:endParaRPr lang="ko-KR" altLang="en-US" sz="1600" b="1" dirty="0"/>
          </a:p>
        </p:txBody>
      </p:sp>
      <p:sp>
        <p:nvSpPr>
          <p:cNvPr id="13" name="직사각형 12"/>
          <p:cNvSpPr/>
          <p:nvPr/>
        </p:nvSpPr>
        <p:spPr>
          <a:xfrm>
            <a:off x="1144079" y="2459765"/>
            <a:ext cx="4968552" cy="432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7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&gt; </a:t>
            </a:r>
            <a:r>
              <a:rPr lang="ko-KR" altLang="en-US" sz="1700" b="1" spc="-150" dirty="0" err="1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정화통</a:t>
            </a:r>
            <a:r>
              <a:rPr lang="ko-KR" altLang="en-US" sz="17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제독시험 가스의 종류와 </a:t>
            </a:r>
            <a:r>
              <a:rPr lang="ko-KR" altLang="en-US" sz="1700" b="1" spc="-150" dirty="0" err="1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정화통</a:t>
            </a:r>
            <a:r>
              <a:rPr lang="ko-KR" altLang="en-US" sz="17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700" b="1" spc="-150" dirty="0" err="1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표시색</a:t>
            </a:r>
            <a:r>
              <a:rPr lang="ko-KR" altLang="en-US" sz="17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구분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20" y="6435261"/>
            <a:ext cx="1348978" cy="155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27646"/>
              </p:ext>
            </p:extLst>
          </p:nvPr>
        </p:nvGraphicFramePr>
        <p:xfrm>
          <a:off x="1160748" y="3592313"/>
          <a:ext cx="4050450" cy="4371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2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97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시험가스별</a:t>
                      </a:r>
                      <a:endParaRPr lang="ko-KR" altLang="en-US" sz="16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8580" marR="68580" marT="60960" marB="60960" anchor="ctr">
                    <a:solidFill>
                      <a:srgbClr val="676B6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정화통의 색</a:t>
                      </a:r>
                    </a:p>
                  </a:txBody>
                  <a:tcPr marL="68580" marR="68580" marT="60960" marB="60960" anchor="ctr">
                    <a:solidFill>
                      <a:srgbClr val="676B6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대상 유해물질</a:t>
                      </a:r>
                    </a:p>
                  </a:txBody>
                  <a:tcPr marL="68580" marR="68580" marT="60960" marB="60960" anchor="ctr">
                    <a:solidFill>
                      <a:srgbClr val="676B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681">
                <a:tc>
                  <a:txBody>
                    <a:bodyPr/>
                    <a:lstStyle/>
                    <a:p>
                      <a:r>
                        <a:rPr lang="ko-KR" altLang="en-US" sz="1600" b="1" kern="1200" baseline="0" dirty="0">
                          <a:solidFill>
                            <a:srgbClr val="8D7E69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유기화합물용</a:t>
                      </a:r>
                    </a:p>
                  </a:txBody>
                  <a:tcPr marL="68580" marR="68580" marT="60960" marB="60960" anchor="ctr">
                    <a:solidFill>
                      <a:srgbClr val="ECE8E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갈색</a:t>
                      </a:r>
                    </a:p>
                  </a:txBody>
                  <a:tcPr marL="68580" marR="6858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kern="1200" baseline="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유기용제 등의 가스나 증기</a:t>
                      </a:r>
                      <a:endParaRPr lang="ko-KR" altLang="en-US" sz="1600" dirty="0">
                        <a:solidFill>
                          <a:srgbClr val="676B6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8580" marR="6858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80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600" b="1" kern="1200" baseline="0" dirty="0">
                          <a:solidFill>
                            <a:srgbClr val="8D7E69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할로겐용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600" b="1" kern="1200" baseline="0" dirty="0">
                          <a:solidFill>
                            <a:srgbClr val="8D7E69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황화수소용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600" b="1" kern="1200" baseline="0" dirty="0" err="1">
                          <a:solidFill>
                            <a:srgbClr val="8D7E69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시안화수소용</a:t>
                      </a:r>
                      <a:endParaRPr lang="ko-KR" altLang="en-US" sz="1600" b="1" dirty="0">
                        <a:solidFill>
                          <a:srgbClr val="8D7E69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8580" marR="68580" marT="60960" marB="60960" anchor="ctr">
                    <a:solidFill>
                      <a:srgbClr val="ECE8E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회색</a:t>
                      </a:r>
                    </a:p>
                  </a:txBody>
                  <a:tcPr marL="68580" marR="6858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600" kern="1200" baseline="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할로겐 가스나 증기</a:t>
                      </a:r>
                    </a:p>
                    <a:p>
                      <a:r>
                        <a:rPr lang="ko-KR" altLang="en-US" sz="1600" kern="1200" baseline="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황화수소 가스</a:t>
                      </a:r>
                    </a:p>
                    <a:p>
                      <a:r>
                        <a:rPr lang="ko-KR" altLang="en-US" sz="1600" kern="1200" baseline="0" dirty="0" err="1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시안화수소</a:t>
                      </a:r>
                      <a:r>
                        <a:rPr lang="ko-KR" altLang="en-US" sz="1600" kern="1200" baseline="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 가스나 </a:t>
                      </a:r>
                      <a:r>
                        <a:rPr lang="ko-KR" altLang="en-US" sz="1600" kern="1200" baseline="0" dirty="0" err="1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시안산</a:t>
                      </a:r>
                      <a:r>
                        <a:rPr lang="ko-KR" altLang="en-US" sz="1600" kern="1200" baseline="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 증기</a:t>
                      </a:r>
                      <a:endParaRPr lang="ko-KR" altLang="en-US" sz="1600" dirty="0">
                        <a:solidFill>
                          <a:srgbClr val="676B6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8580" marR="6858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9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kern="1200" baseline="0" dirty="0">
                          <a:solidFill>
                            <a:srgbClr val="8D7E69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아황산용</a:t>
                      </a:r>
                      <a:endParaRPr lang="ko-KR" altLang="en-US" sz="1600" b="1" dirty="0">
                        <a:solidFill>
                          <a:srgbClr val="8D7E69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8580" marR="68580" marT="60960" marB="60960" anchor="ctr">
                    <a:solidFill>
                      <a:srgbClr val="ECE8E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노랑색</a:t>
                      </a:r>
                    </a:p>
                  </a:txBody>
                  <a:tcPr marL="68580" marR="6858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kern="1200" baseline="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아황산 가스나 증기</a:t>
                      </a:r>
                      <a:endParaRPr lang="ko-KR" altLang="en-US" sz="1600" dirty="0">
                        <a:solidFill>
                          <a:srgbClr val="676B6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8580" marR="6858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9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kern="1200" baseline="0" dirty="0">
                          <a:solidFill>
                            <a:srgbClr val="8D7E69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암모니아용</a:t>
                      </a:r>
                      <a:endParaRPr lang="ko-KR" altLang="en-US" sz="1600" b="1" dirty="0">
                        <a:solidFill>
                          <a:srgbClr val="8D7E69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8580" marR="68580" marT="60960" marB="60960" anchor="ctr">
                    <a:solidFill>
                      <a:srgbClr val="ECE8E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녹색</a:t>
                      </a:r>
                    </a:p>
                  </a:txBody>
                  <a:tcPr marL="68580" marR="6858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kern="1200" baseline="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암모니아 가스나 증기</a:t>
                      </a:r>
                      <a:endParaRPr lang="ko-KR" altLang="en-US" sz="1600" dirty="0">
                        <a:solidFill>
                          <a:srgbClr val="676B6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8580" marR="6858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5" name="직선 연결선 4"/>
          <p:cNvCxnSpPr/>
          <p:nvPr/>
        </p:nvCxnSpPr>
        <p:spPr>
          <a:xfrm>
            <a:off x="2593328" y="4998669"/>
            <a:ext cx="864000" cy="0"/>
          </a:xfrm>
          <a:prstGeom prst="line">
            <a:avLst/>
          </a:prstGeom>
          <a:ln>
            <a:solidFill>
              <a:srgbClr val="C1B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3518428" y="4998669"/>
            <a:ext cx="1701000" cy="0"/>
          </a:xfrm>
          <a:prstGeom prst="line">
            <a:avLst/>
          </a:prstGeom>
          <a:ln>
            <a:solidFill>
              <a:srgbClr val="C1B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2593328" y="6640857"/>
            <a:ext cx="864000" cy="0"/>
          </a:xfrm>
          <a:prstGeom prst="line">
            <a:avLst/>
          </a:prstGeom>
          <a:ln>
            <a:solidFill>
              <a:srgbClr val="C1B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3518428" y="6640857"/>
            <a:ext cx="1701000" cy="0"/>
          </a:xfrm>
          <a:prstGeom prst="line">
            <a:avLst/>
          </a:prstGeom>
          <a:ln>
            <a:solidFill>
              <a:srgbClr val="C1B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2593328" y="7213136"/>
            <a:ext cx="864000" cy="0"/>
          </a:xfrm>
          <a:prstGeom prst="line">
            <a:avLst/>
          </a:prstGeom>
          <a:ln>
            <a:solidFill>
              <a:srgbClr val="C1B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3518428" y="7213136"/>
            <a:ext cx="1701000" cy="0"/>
          </a:xfrm>
          <a:prstGeom prst="line">
            <a:avLst/>
          </a:prstGeom>
          <a:ln>
            <a:solidFill>
              <a:srgbClr val="C1B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1196170" y="7804341"/>
            <a:ext cx="4050450" cy="0"/>
          </a:xfrm>
          <a:prstGeom prst="line">
            <a:avLst/>
          </a:prstGeom>
          <a:ln w="19050">
            <a:solidFill>
              <a:srgbClr val="C1B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032010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6772" y="1979712"/>
            <a:ext cx="4590510" cy="4143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</a:pPr>
            <a:r>
              <a:rPr lang="en-US" altLang="ko-KR" sz="3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1. </a:t>
            </a:r>
            <a:r>
              <a:rPr lang="ko-KR" altLang="en-US" sz="3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보호구의 올바른 이해</a:t>
            </a:r>
            <a:endParaRPr lang="en-US" altLang="ko-KR" sz="30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lnSpc>
                <a:spcPct val="130000"/>
              </a:lnSpc>
            </a:pPr>
            <a:r>
              <a:rPr lang="en-US" altLang="ko-KR" sz="125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 marL="285750" indent="-285750">
              <a:lnSpc>
                <a:spcPct val="130000"/>
              </a:lnSpc>
            </a:pPr>
            <a:r>
              <a:rPr lang="en-US" altLang="ko-KR" sz="125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  </a:t>
            </a:r>
            <a:r>
              <a:rPr lang="en-US" altLang="ko-KR" sz="2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1) </a:t>
            </a:r>
            <a:r>
              <a:rPr lang="ko-KR" altLang="en-US" sz="2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보호구의 필요성</a:t>
            </a:r>
            <a:endParaRPr lang="en-US" altLang="ko-KR" sz="20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lnSpc>
                <a:spcPct val="130000"/>
              </a:lnSpc>
            </a:pPr>
            <a:endParaRPr lang="en-US" altLang="ko-KR" sz="20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lnSpc>
                <a:spcPct val="130000"/>
              </a:lnSpc>
            </a:pPr>
            <a:r>
              <a:rPr lang="en-US" altLang="ko-KR" sz="2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2) </a:t>
            </a:r>
            <a:r>
              <a:rPr lang="ko-KR" altLang="en-US" sz="2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신체와 위험요소</a:t>
            </a:r>
            <a:endParaRPr lang="en-US" altLang="ko-KR" sz="20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lnSpc>
                <a:spcPct val="130000"/>
              </a:lnSpc>
            </a:pPr>
            <a:endParaRPr lang="en-US" altLang="ko-KR" sz="20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lnSpc>
                <a:spcPct val="130000"/>
              </a:lnSpc>
            </a:pPr>
            <a:r>
              <a:rPr lang="en-US" altLang="ko-KR" sz="2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3) </a:t>
            </a:r>
            <a:r>
              <a:rPr lang="ko-KR" altLang="en-US" sz="2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보호구의 선택법</a:t>
            </a:r>
            <a:endParaRPr lang="en-US" altLang="ko-KR" sz="20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lnSpc>
                <a:spcPct val="130000"/>
              </a:lnSpc>
            </a:pPr>
            <a:endParaRPr lang="en-US" altLang="ko-KR" sz="2000" b="1" dirty="0">
              <a:solidFill>
                <a:srgbClr val="74796D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lnSpc>
                <a:spcPct val="130000"/>
              </a:lnSpc>
            </a:pPr>
            <a:r>
              <a:rPr lang="en-US" altLang="ko-KR" sz="2000" b="1" dirty="0">
                <a:solidFill>
                  <a:srgbClr val="74796D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 marL="285750" indent="-285750">
              <a:lnSpc>
                <a:spcPct val="130000"/>
              </a:lnSpc>
            </a:pPr>
            <a:r>
              <a:rPr lang="en-US" altLang="ko-KR" sz="2000" b="1" dirty="0">
                <a:solidFill>
                  <a:srgbClr val="74796D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</p:txBody>
      </p:sp>
      <p:cxnSp>
        <p:nvCxnSpPr>
          <p:cNvPr id="19" name="직선 연결선 18"/>
          <p:cNvCxnSpPr/>
          <p:nvPr/>
        </p:nvCxnSpPr>
        <p:spPr>
          <a:xfrm>
            <a:off x="0" y="8034476"/>
            <a:ext cx="6858000" cy="0"/>
          </a:xfrm>
          <a:prstGeom prst="line">
            <a:avLst/>
          </a:prstGeom>
          <a:ln w="952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070449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1157522" y="1787691"/>
            <a:ext cx="305102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70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사용방법 및 관리</a:t>
            </a:r>
          </a:p>
        </p:txBody>
      </p:sp>
      <p:cxnSp>
        <p:nvCxnSpPr>
          <p:cNvPr id="25" name="직선 연결선 24"/>
          <p:cNvCxnSpPr/>
          <p:nvPr/>
        </p:nvCxnSpPr>
        <p:spPr>
          <a:xfrm>
            <a:off x="1096139" y="2286424"/>
            <a:ext cx="4979156" cy="0"/>
          </a:xfrm>
          <a:prstGeom prst="line">
            <a:avLst/>
          </a:prstGeom>
          <a:ln w="952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대각선 방향의 모서리가 둥근 사각형 25"/>
          <p:cNvSpPr/>
          <p:nvPr/>
        </p:nvSpPr>
        <p:spPr>
          <a:xfrm>
            <a:off x="782706" y="1800391"/>
            <a:ext cx="312020" cy="496344"/>
          </a:xfrm>
          <a:prstGeom prst="round2DiagRect">
            <a:avLst>
              <a:gd name="adj1" fmla="val 0"/>
              <a:gd name="adj2" fmla="val 32713"/>
            </a:avLst>
          </a:prstGeom>
          <a:solidFill>
            <a:srgbClr val="FBA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2</a:t>
            </a:r>
            <a:endParaRPr lang="ko-KR" altLang="en-US" sz="1600" b="1" dirty="0"/>
          </a:p>
        </p:txBody>
      </p:sp>
      <p:sp>
        <p:nvSpPr>
          <p:cNvPr id="27" name="직사각형 26"/>
          <p:cNvSpPr/>
          <p:nvPr/>
        </p:nvSpPr>
        <p:spPr>
          <a:xfrm>
            <a:off x="1373546" y="2386655"/>
            <a:ext cx="4863767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작업내용에 적합해야 한다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산소 농도 </a:t>
            </a:r>
            <a:r>
              <a:rPr lang="en-US" altLang="ko-KR" sz="1350" b="1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% 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미만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유해가스 농도 </a:t>
            </a:r>
            <a:r>
              <a:rPr lang="en-US" altLang="ko-KR" sz="1350" b="1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% </a:t>
            </a:r>
            <a:r>
              <a:rPr lang="en-US" altLang="ko-KR" sz="11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1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암모니아 </a:t>
            </a:r>
            <a:r>
              <a:rPr lang="en-US" altLang="ko-KR" sz="1100" b="1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en-US" altLang="ko-KR" sz="11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%)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이상인 장소이거나  장시간 작업할 때는 </a:t>
            </a:r>
            <a:r>
              <a:rPr lang="ko-KR" altLang="en-US" sz="1350" b="1" spc="-150" dirty="0" err="1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송기마스크를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사용한다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사용설명서에 나와 있는 </a:t>
            </a:r>
            <a:r>
              <a:rPr lang="ko-KR" altLang="en-US" sz="1350" b="1" spc="-150" dirty="0" err="1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파과시간이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지나면 즉시 교체한다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밀봉된 상태로 서늘한 곳에 보관한다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350" b="1" spc="-150" dirty="0" err="1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면체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배기밸브 등은 방진마스크 사용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관리법을 따른다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8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54" y="2647698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009" y="3201218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388" y="4234841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009" y="4716016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54" y="5220072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164699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Users\jason2\Pictures\그림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70" y="1313504"/>
            <a:ext cx="785813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636019" y="3069855"/>
            <a:ext cx="3195359" cy="416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31</a:t>
            </a:fld>
            <a:endParaRPr lang="ko-KR" altLang="en-US" dirty="0"/>
          </a:p>
        </p:txBody>
      </p:sp>
      <p:sp>
        <p:nvSpPr>
          <p:cNvPr id="10" name="내용 개체 틀 4"/>
          <p:cNvSpPr txBox="1">
            <a:spLocks/>
          </p:cNvSpPr>
          <p:nvPr/>
        </p:nvSpPr>
        <p:spPr>
          <a:xfrm>
            <a:off x="1106742" y="3515883"/>
            <a:ext cx="2529278" cy="2700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ko-KR" altLang="en-US" sz="2000" b="1" spc="-150" dirty="0" err="1">
                <a:solidFill>
                  <a:srgbClr val="A3968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송기마스크는</a:t>
            </a:r>
            <a:endParaRPr lang="ko-KR" altLang="en-US" sz="2000" b="1" spc="-150" dirty="0">
              <a:solidFill>
                <a:srgbClr val="A3968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산소 농도가 </a:t>
            </a:r>
            <a:r>
              <a:rPr lang="en-US" altLang="ko-KR" sz="1400" b="1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</a:t>
            </a:r>
            <a:r>
              <a:rPr lang="en-US" altLang="ko-KR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% </a:t>
            </a: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미만이거나  유해물질 농도가 </a:t>
            </a:r>
            <a:r>
              <a:rPr lang="en-US" altLang="ko-KR" sz="1400" b="1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en-US" altLang="ko-KR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% </a:t>
            </a:r>
            <a:r>
              <a:rPr lang="en-US" altLang="ko-KR" sz="11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1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암모니아 </a:t>
            </a:r>
            <a:r>
              <a:rPr lang="en-US" altLang="ko-KR" sz="1100" b="1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en-US" altLang="ko-KR" sz="11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%)  </a:t>
            </a: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이상인  장소에서 작업할 때 착용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8392" y="1691681"/>
            <a:ext cx="4770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송기마스크</a:t>
            </a:r>
            <a:r>
              <a:rPr lang="en-US" altLang="ko-KR" sz="2400" b="1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400" b="1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air supplied respirator, </a:t>
            </a:r>
            <a:r>
              <a:rPr lang="ko-KR" altLang="en-US" sz="1400" b="1" dirty="0" err="1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送氣</a:t>
            </a:r>
            <a:endParaRPr lang="en-US" altLang="ko-KR" sz="1400" b="1" dirty="0">
              <a:solidFill>
                <a:srgbClr val="7030A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0" y="2843808"/>
            <a:ext cx="6858000" cy="0"/>
          </a:xfrm>
          <a:prstGeom prst="line">
            <a:avLst/>
          </a:prstGeom>
          <a:ln w="317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83036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1157522" y="1787691"/>
            <a:ext cx="305102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70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사용 대상 작업</a:t>
            </a:r>
          </a:p>
        </p:txBody>
      </p:sp>
      <p:cxnSp>
        <p:nvCxnSpPr>
          <p:cNvPr id="25" name="직선 연결선 24"/>
          <p:cNvCxnSpPr/>
          <p:nvPr/>
        </p:nvCxnSpPr>
        <p:spPr>
          <a:xfrm>
            <a:off x="1096139" y="2286424"/>
            <a:ext cx="4979156" cy="0"/>
          </a:xfrm>
          <a:prstGeom prst="line">
            <a:avLst/>
          </a:prstGeom>
          <a:ln w="952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대각선 방향의 모서리가 둥근 사각형 25"/>
          <p:cNvSpPr/>
          <p:nvPr/>
        </p:nvSpPr>
        <p:spPr>
          <a:xfrm>
            <a:off x="782706" y="1800391"/>
            <a:ext cx="312020" cy="496344"/>
          </a:xfrm>
          <a:prstGeom prst="round2DiagRect">
            <a:avLst>
              <a:gd name="adj1" fmla="val 0"/>
              <a:gd name="adj2" fmla="val 32713"/>
            </a:avLst>
          </a:prstGeom>
          <a:solidFill>
            <a:srgbClr val="FBA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1</a:t>
            </a:r>
            <a:endParaRPr lang="ko-KR" altLang="en-US" sz="1600" b="1" dirty="0"/>
          </a:p>
        </p:txBody>
      </p:sp>
      <p:sp>
        <p:nvSpPr>
          <p:cNvPr id="27" name="직사각형 26"/>
          <p:cNvSpPr/>
          <p:nvPr/>
        </p:nvSpPr>
        <p:spPr>
          <a:xfrm>
            <a:off x="1373546" y="2386655"/>
            <a:ext cx="4863767" cy="268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산소가 결핍되거나 농도를 모르는 장소</a:t>
            </a: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쇼트작업같이 고농도 분진이나 유해물질의 증기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가스가 발생하는 장소</a:t>
            </a: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강도가 높거나 장시간 하는 작업</a:t>
            </a: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유해물질의 종류나 농도가 불분명한 장소</a:t>
            </a: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방진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방독마스크 착용이 부적절한 장소</a:t>
            </a:r>
          </a:p>
        </p:txBody>
      </p:sp>
      <p:pic>
        <p:nvPicPr>
          <p:cNvPr id="28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53" y="2622745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68" y="3131840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64" y="3686884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908" y="4139952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48" y="4716016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32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186075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096" y="5362477"/>
            <a:ext cx="2032227" cy="248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1157522" y="1787691"/>
            <a:ext cx="305102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70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사용방법 및 관리</a:t>
            </a:r>
          </a:p>
        </p:txBody>
      </p:sp>
      <p:cxnSp>
        <p:nvCxnSpPr>
          <p:cNvPr id="25" name="직선 연결선 24"/>
          <p:cNvCxnSpPr/>
          <p:nvPr/>
        </p:nvCxnSpPr>
        <p:spPr>
          <a:xfrm>
            <a:off x="1096139" y="2286424"/>
            <a:ext cx="4979156" cy="0"/>
          </a:xfrm>
          <a:prstGeom prst="line">
            <a:avLst/>
          </a:prstGeom>
          <a:ln w="952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대각선 방향의 모서리가 둥근 사각형 25"/>
          <p:cNvSpPr/>
          <p:nvPr/>
        </p:nvSpPr>
        <p:spPr>
          <a:xfrm>
            <a:off x="782706" y="1800391"/>
            <a:ext cx="312020" cy="496344"/>
          </a:xfrm>
          <a:prstGeom prst="round2DiagRect">
            <a:avLst>
              <a:gd name="adj1" fmla="val 0"/>
              <a:gd name="adj2" fmla="val 32713"/>
            </a:avLst>
          </a:prstGeom>
          <a:solidFill>
            <a:srgbClr val="FBA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2</a:t>
            </a:r>
            <a:endParaRPr lang="ko-KR" altLang="en-US" sz="1600" b="1" dirty="0"/>
          </a:p>
        </p:txBody>
      </p:sp>
      <p:sp>
        <p:nvSpPr>
          <p:cNvPr id="27" name="직사각형 26"/>
          <p:cNvSpPr/>
          <p:nvPr/>
        </p:nvSpPr>
        <p:spPr>
          <a:xfrm>
            <a:off x="1373546" y="2386655"/>
            <a:ext cx="486376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여과장치로 기름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분진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유해물질을 걸러 신선한 공기를 공급한다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60000"/>
              </a:lnSpc>
            </a:pP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7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공급 공기의 압력은 </a:t>
            </a:r>
            <a:r>
              <a:rPr lang="en-US" altLang="ko-KR" sz="1350" b="1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1.75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㎏/㎠ 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이하가 좋으며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>
              <a:lnSpc>
                <a:spcPct val="17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여러 명이 동시에 사용할 때는 압력을 조절한다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실린더 내 공기 잔량을 점검해 알맞게 대처한다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수동 송풍기형은 장시간 작업할 때 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명 이상이 교대한다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작업 전에 도구 점검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50" b="1" spc="-150" dirty="0" err="1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착용법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지도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착용 상태 확인을 한다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8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54" y="2673024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19" y="3098042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3995936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4499992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5004048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33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863899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1157522" y="1787691"/>
            <a:ext cx="305102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70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사용방법 및 관리</a:t>
            </a:r>
          </a:p>
        </p:txBody>
      </p:sp>
      <p:cxnSp>
        <p:nvCxnSpPr>
          <p:cNvPr id="25" name="직선 연결선 24"/>
          <p:cNvCxnSpPr/>
          <p:nvPr/>
        </p:nvCxnSpPr>
        <p:spPr>
          <a:xfrm>
            <a:off x="1096139" y="2286424"/>
            <a:ext cx="4979156" cy="0"/>
          </a:xfrm>
          <a:prstGeom prst="line">
            <a:avLst/>
          </a:prstGeom>
          <a:ln w="952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대각선 방향의 모서리가 둥근 사각형 25"/>
          <p:cNvSpPr/>
          <p:nvPr/>
        </p:nvSpPr>
        <p:spPr>
          <a:xfrm>
            <a:off x="782706" y="1800391"/>
            <a:ext cx="312020" cy="496344"/>
          </a:xfrm>
          <a:prstGeom prst="round2DiagRect">
            <a:avLst>
              <a:gd name="adj1" fmla="val 0"/>
              <a:gd name="adj2" fmla="val 32713"/>
            </a:avLst>
          </a:prstGeom>
          <a:solidFill>
            <a:srgbClr val="FBA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2</a:t>
            </a:r>
            <a:endParaRPr lang="ko-KR" altLang="en-US" sz="1600" b="1" dirty="0"/>
          </a:p>
        </p:txBody>
      </p:sp>
      <p:sp>
        <p:nvSpPr>
          <p:cNvPr id="27" name="직사각형 26"/>
          <p:cNvSpPr/>
          <p:nvPr/>
        </p:nvSpPr>
        <p:spPr>
          <a:xfrm>
            <a:off x="1373546" y="2386655"/>
            <a:ext cx="4863767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작업 전에 산소 농도를 측정한다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작업 중 다음과 같은 이상 상태가 발생하면 즉시 대피한다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1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1100" b="1" spc="-150" dirty="0" err="1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송풍량</a:t>
            </a:r>
            <a:r>
              <a:rPr lang="ko-KR" altLang="en-US" sz="11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감소 </a:t>
            </a:r>
          </a:p>
          <a:p>
            <a:pPr>
              <a:lnSpc>
                <a:spcPct val="200000"/>
              </a:lnSpc>
            </a:pPr>
            <a:r>
              <a:rPr lang="en-US" altLang="ko-KR" sz="11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11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가스나 기름 냄새 발생 </a:t>
            </a:r>
          </a:p>
          <a:p>
            <a:pPr>
              <a:lnSpc>
                <a:spcPct val="200000"/>
              </a:lnSpc>
            </a:pPr>
            <a:r>
              <a:rPr lang="en-US" altLang="ko-KR" sz="11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11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호흡 공기에 수분이 섞임 </a:t>
            </a:r>
          </a:p>
          <a:p>
            <a:pPr>
              <a:lnSpc>
                <a:spcPct val="200000"/>
              </a:lnSpc>
            </a:pPr>
            <a:r>
              <a:rPr lang="en-US" altLang="ko-KR" sz="11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11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호흡 공기의 온도 상승</a:t>
            </a:r>
            <a:br>
              <a:rPr lang="en-US" altLang="ko-KR" sz="11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11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11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기타 이상 상태</a:t>
            </a:r>
            <a:endParaRPr lang="en-US" altLang="ko-KR" sz="110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8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2577026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64" y="3131840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096" y="5362477"/>
            <a:ext cx="2032227" cy="248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34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471253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4"/>
          <p:cNvSpPr txBox="1">
            <a:spLocks/>
          </p:cNvSpPr>
          <p:nvPr/>
        </p:nvSpPr>
        <p:spPr>
          <a:xfrm>
            <a:off x="1172251" y="3530820"/>
            <a:ext cx="2742804" cy="2700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ko-KR" altLang="en-US" sz="1600" b="1" spc="-150" dirty="0" err="1">
                <a:solidFill>
                  <a:srgbClr val="A3968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안전대는</a:t>
            </a:r>
            <a:r>
              <a:rPr lang="ko-KR" altLang="en-US" sz="1600" b="1" spc="-150" dirty="0">
                <a:solidFill>
                  <a:srgbClr val="A3968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높은 곳에서 작업하는 근로자의 떨어짐을 방지하기 위한 것</a:t>
            </a:r>
            <a:endParaRPr lang="en-US" altLang="ko-KR" sz="1600" b="1" spc="-150" dirty="0">
              <a:solidFill>
                <a:srgbClr val="A3968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50000"/>
              </a:lnSpc>
              <a:buFont typeface="Wingdings" pitchFamily="2" charset="2"/>
              <a:buChar char="l"/>
            </a:pP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현장에는 반드시 </a:t>
            </a:r>
            <a:r>
              <a:rPr lang="ko-KR" altLang="en-US" sz="1400" b="1" spc="-150" dirty="0" err="1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안전대</a:t>
            </a: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400" b="1" spc="-150" dirty="0" err="1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걸이를</a:t>
            </a: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설치해야 함</a:t>
            </a:r>
          </a:p>
        </p:txBody>
      </p:sp>
      <p:pic>
        <p:nvPicPr>
          <p:cNvPr id="24580" name="Picture 4" descr="C:\Users\jason2\Pictures\그림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52" y="1309997"/>
            <a:ext cx="758429" cy="135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055" y="4091947"/>
            <a:ext cx="2695370" cy="374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34334" y="1680613"/>
            <a:ext cx="445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안전대</a:t>
            </a:r>
            <a:r>
              <a:rPr lang="en-US" altLang="ko-KR" sz="2400" b="1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400" b="1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safety</a:t>
            </a:r>
            <a:r>
              <a:rPr lang="ko-KR" altLang="en-US" sz="1400" b="1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400" b="1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belt, </a:t>
            </a:r>
            <a:r>
              <a:rPr lang="ko-KR" altLang="en-US" sz="1400" b="1" dirty="0" err="1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安全帶</a:t>
            </a:r>
            <a:endParaRPr lang="en-US" altLang="ko-KR" sz="1400" b="1" dirty="0">
              <a:solidFill>
                <a:srgbClr val="7030A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0" y="2843808"/>
            <a:ext cx="6858000" cy="0"/>
          </a:xfrm>
          <a:prstGeom prst="line">
            <a:avLst/>
          </a:prstGeom>
          <a:ln w="317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35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788001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54" y="2673024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54" y="3131840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009" y="3635896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4203359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157522" y="1787691"/>
            <a:ext cx="305102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70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사용방법 및 관리</a:t>
            </a:r>
          </a:p>
        </p:txBody>
      </p:sp>
      <p:cxnSp>
        <p:nvCxnSpPr>
          <p:cNvPr id="15" name="직선 연결선 14"/>
          <p:cNvCxnSpPr/>
          <p:nvPr/>
        </p:nvCxnSpPr>
        <p:spPr>
          <a:xfrm>
            <a:off x="1096139" y="2286424"/>
            <a:ext cx="4979156" cy="0"/>
          </a:xfrm>
          <a:prstGeom prst="line">
            <a:avLst/>
          </a:prstGeom>
          <a:ln w="952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대각선 방향의 모서리가 둥근 사각형 15"/>
          <p:cNvSpPr/>
          <p:nvPr/>
        </p:nvSpPr>
        <p:spPr>
          <a:xfrm>
            <a:off x="782706" y="1800391"/>
            <a:ext cx="312020" cy="496344"/>
          </a:xfrm>
          <a:prstGeom prst="round2DiagRect">
            <a:avLst>
              <a:gd name="adj1" fmla="val 0"/>
              <a:gd name="adj2" fmla="val 32713"/>
            </a:avLst>
          </a:prstGeom>
          <a:solidFill>
            <a:srgbClr val="FBA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1</a:t>
            </a:r>
            <a:endParaRPr lang="ko-KR" altLang="en-US" sz="1600" b="1" dirty="0"/>
          </a:p>
        </p:txBody>
      </p:sp>
      <p:pic>
        <p:nvPicPr>
          <p:cNvPr id="11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48" y="4716016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64" y="5179979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5868144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7192" y="5436096"/>
            <a:ext cx="1220836" cy="242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직사각형 26"/>
          <p:cNvSpPr/>
          <p:nvPr/>
        </p:nvSpPr>
        <p:spPr>
          <a:xfrm>
            <a:off x="1373546" y="2386655"/>
            <a:ext cx="4215695" cy="3889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ko-KR" altLang="en-US" sz="1350" b="1" spc="-150" dirty="0" err="1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안전대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걸이</a:t>
            </a:r>
            <a:r>
              <a:rPr lang="en-US" altLang="ko-KR" sz="11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1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부착 설비 등</a:t>
            </a:r>
            <a:r>
              <a:rPr lang="en-US" altLang="ko-KR" sz="11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를 설치한다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350" b="1" spc="-150" dirty="0" err="1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안전대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설치 구조물은 벨트보다 조금 높은 곳에 두도록 한다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로프는 되도록 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2m 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이내로 짧게 사용한다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로프가 마모되거나 금속제가 변형되지 않았는지 살핀다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지지 로프를 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명 이상이 사용하지 않는다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작업 시작 전에 </a:t>
            </a:r>
            <a:r>
              <a:rPr lang="ko-KR" altLang="en-US" sz="1350" b="1" spc="-150" dirty="0" err="1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안전대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및 부속설비를 점검한다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10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0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산업안전보건기준에 관한 규칙 제</a:t>
            </a:r>
            <a:r>
              <a:rPr lang="en-US" altLang="ko-KR" sz="1050" b="1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44</a:t>
            </a:r>
            <a:r>
              <a:rPr lang="ko-KR" altLang="en-US" sz="10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조</a:t>
            </a:r>
            <a:r>
              <a:rPr lang="en-US" altLang="ko-KR" sz="10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안전대의 </a:t>
            </a:r>
            <a:r>
              <a:rPr lang="ko-KR" altLang="en-US" sz="1350" b="1" spc="-150" dirty="0" err="1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죔줄은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예리한 구조물 등에 접촉하지 않도록 한다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36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569236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1157522" y="1787691"/>
            <a:ext cx="367563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70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착용방법</a:t>
            </a:r>
          </a:p>
        </p:txBody>
      </p:sp>
      <p:cxnSp>
        <p:nvCxnSpPr>
          <p:cNvPr id="25" name="직선 연결선 24"/>
          <p:cNvCxnSpPr/>
          <p:nvPr/>
        </p:nvCxnSpPr>
        <p:spPr>
          <a:xfrm>
            <a:off x="1096139" y="2286424"/>
            <a:ext cx="4979156" cy="0"/>
          </a:xfrm>
          <a:prstGeom prst="line">
            <a:avLst/>
          </a:prstGeom>
          <a:ln w="952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대각선 방향의 모서리가 둥근 사각형 39"/>
          <p:cNvSpPr/>
          <p:nvPr/>
        </p:nvSpPr>
        <p:spPr>
          <a:xfrm>
            <a:off x="782706" y="1800391"/>
            <a:ext cx="312020" cy="496344"/>
          </a:xfrm>
          <a:prstGeom prst="round2DiagRect">
            <a:avLst>
              <a:gd name="adj1" fmla="val 0"/>
              <a:gd name="adj2" fmla="val 32713"/>
            </a:avLst>
          </a:prstGeom>
          <a:solidFill>
            <a:srgbClr val="FBA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2</a:t>
            </a:r>
            <a:endParaRPr lang="ko-KR" alt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01162" y="4644566"/>
            <a:ext cx="1566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aseline="30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양다리에 </a:t>
            </a:r>
            <a:r>
              <a:rPr lang="ko-KR" altLang="en-US" sz="1400" baseline="30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그네식</a:t>
            </a:r>
            <a:r>
              <a:rPr lang="ko-KR" altLang="en-US" sz="1400" baseline="30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400" baseline="30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안전대를</a:t>
            </a:r>
            <a:r>
              <a:rPr lang="ko-KR" altLang="en-US" sz="1400" baseline="30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끼우고 </a:t>
            </a:r>
          </a:p>
          <a:p>
            <a:r>
              <a:rPr lang="ko-KR" altLang="en-US" sz="1400" baseline="30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들어올린다</a:t>
            </a:r>
            <a:endParaRPr lang="en-US" altLang="ko-KR" sz="1400" baseline="30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90210" y="4679734"/>
            <a:ext cx="1327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aseline="30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양어깨에</a:t>
            </a:r>
            <a:r>
              <a:rPr lang="ko-KR" altLang="en-US" sz="1400" baseline="30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400" baseline="30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그네식</a:t>
            </a:r>
            <a:r>
              <a:rPr lang="ko-KR" altLang="en-US" sz="1400" baseline="30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400" baseline="30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안전대를</a:t>
            </a:r>
            <a:endParaRPr lang="en-US" altLang="ko-KR" sz="1400" baseline="30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400" baseline="30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끼운다</a:t>
            </a:r>
            <a:endParaRPr lang="en-US" altLang="ko-KR" sz="1400" baseline="30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97514" y="7613573"/>
            <a:ext cx="1454812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aseline="30000" dirty="0">
                <a:latin typeface="HY견고딕" panose="02030600000101010101" pitchFamily="18" charset="-127"/>
                <a:ea typeface="HY견고딕" panose="02030600000101010101" pitchFamily="18" charset="-127"/>
              </a:rPr>
              <a:t>훅을 </a:t>
            </a:r>
            <a:r>
              <a:rPr lang="ko-KR" altLang="en-US" sz="1400" baseline="30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구명줄에</a:t>
            </a:r>
            <a:r>
              <a:rPr lang="ko-KR" altLang="en-US" sz="1400" baseline="30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건다</a:t>
            </a:r>
            <a:endParaRPr lang="en-US" altLang="ko-KR" sz="1400" baseline="30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01275" y="7626533"/>
            <a:ext cx="1566174" cy="601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aseline="30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수직구명줄인</a:t>
            </a:r>
            <a:r>
              <a:rPr lang="ko-KR" altLang="en-US" sz="1400" baseline="30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경우 훅을 안전대의</a:t>
            </a:r>
            <a:endParaRPr lang="en-US" altLang="ko-KR" sz="1400" baseline="30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1400" baseline="30000" dirty="0">
                <a:latin typeface="HY견고딕" panose="02030600000101010101" pitchFamily="18" charset="-127"/>
                <a:ea typeface="HY견고딕" panose="02030600000101010101" pitchFamily="18" charset="-127"/>
              </a:rPr>
              <a:t>D</a:t>
            </a:r>
            <a:r>
              <a:rPr lang="ko-KR" altLang="en-US" sz="1400" baseline="30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링에 건다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68328" y="7612855"/>
            <a:ext cx="1565488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aseline="30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착용 상태의 이상 유무를 확인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60828" y="4679733"/>
            <a:ext cx="1730490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aseline="300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가슴 </a:t>
            </a:r>
            <a:r>
              <a:rPr lang="ko-KR" altLang="en-US" sz="1400" baseline="30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조임줄을</a:t>
            </a:r>
            <a:r>
              <a:rPr lang="ko-KR" altLang="en-US" sz="1400" baseline="30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채운다</a:t>
            </a:r>
            <a:endParaRPr lang="en-US" altLang="ko-KR" sz="1400" baseline="30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163" y="2642865"/>
            <a:ext cx="1229915" cy="191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805" y="2642865"/>
            <a:ext cx="1229915" cy="191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03" y="2642865"/>
            <a:ext cx="1229915" cy="191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162" y="5567312"/>
            <a:ext cx="1229915" cy="191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995" y="5567312"/>
            <a:ext cx="1229915" cy="191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03" y="5528733"/>
            <a:ext cx="1229915" cy="191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타원 25"/>
          <p:cNvSpPr/>
          <p:nvPr/>
        </p:nvSpPr>
        <p:spPr>
          <a:xfrm>
            <a:off x="1131378" y="4664941"/>
            <a:ext cx="108000" cy="192000"/>
          </a:xfrm>
          <a:prstGeom prst="ellipse">
            <a:avLst/>
          </a:prstGeom>
          <a:solidFill>
            <a:srgbClr val="A0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dirty="0"/>
          </a:p>
        </p:txBody>
      </p:sp>
      <p:sp>
        <p:nvSpPr>
          <p:cNvPr id="27" name="타원 26"/>
          <p:cNvSpPr/>
          <p:nvPr/>
        </p:nvSpPr>
        <p:spPr>
          <a:xfrm>
            <a:off x="2817594" y="4664941"/>
            <a:ext cx="108000" cy="192000"/>
          </a:xfrm>
          <a:prstGeom prst="ellipse">
            <a:avLst/>
          </a:prstGeom>
          <a:solidFill>
            <a:srgbClr val="A0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dirty="0"/>
          </a:p>
        </p:txBody>
      </p:sp>
      <p:sp>
        <p:nvSpPr>
          <p:cNvPr id="28" name="타원 27"/>
          <p:cNvSpPr/>
          <p:nvPr/>
        </p:nvSpPr>
        <p:spPr>
          <a:xfrm>
            <a:off x="4504103" y="4664941"/>
            <a:ext cx="108000" cy="192000"/>
          </a:xfrm>
          <a:prstGeom prst="ellipse">
            <a:avLst/>
          </a:prstGeom>
          <a:solidFill>
            <a:srgbClr val="A0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dirty="0"/>
          </a:p>
        </p:txBody>
      </p:sp>
      <p:sp>
        <p:nvSpPr>
          <p:cNvPr id="29" name="타원 28"/>
          <p:cNvSpPr/>
          <p:nvPr/>
        </p:nvSpPr>
        <p:spPr>
          <a:xfrm>
            <a:off x="1131378" y="7603019"/>
            <a:ext cx="108000" cy="192000"/>
          </a:xfrm>
          <a:prstGeom prst="ellipse">
            <a:avLst/>
          </a:prstGeom>
          <a:solidFill>
            <a:srgbClr val="A0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dirty="0"/>
          </a:p>
        </p:txBody>
      </p:sp>
      <p:sp>
        <p:nvSpPr>
          <p:cNvPr id="30" name="타원 29"/>
          <p:cNvSpPr/>
          <p:nvPr/>
        </p:nvSpPr>
        <p:spPr>
          <a:xfrm>
            <a:off x="2817594" y="7603019"/>
            <a:ext cx="108000" cy="192000"/>
          </a:xfrm>
          <a:prstGeom prst="ellipse">
            <a:avLst/>
          </a:prstGeom>
          <a:solidFill>
            <a:srgbClr val="A0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/>
              <a:t>5</a:t>
            </a:r>
            <a:endParaRPr lang="ko-KR" altLang="en-US" sz="800" b="1" dirty="0"/>
          </a:p>
        </p:txBody>
      </p:sp>
      <p:sp>
        <p:nvSpPr>
          <p:cNvPr id="31" name="타원 30"/>
          <p:cNvSpPr/>
          <p:nvPr/>
        </p:nvSpPr>
        <p:spPr>
          <a:xfrm>
            <a:off x="4504103" y="7603019"/>
            <a:ext cx="108000" cy="192000"/>
          </a:xfrm>
          <a:prstGeom prst="ellipse">
            <a:avLst/>
          </a:prstGeom>
          <a:solidFill>
            <a:srgbClr val="A0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069910" y="4617211"/>
            <a:ext cx="2343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ko-KR" sz="800" b="1" dirty="0">
                <a:solidFill>
                  <a:prstClr val="white"/>
                </a:solidFill>
              </a:rPr>
              <a:t>1</a:t>
            </a:r>
            <a:endParaRPr lang="ko-KR" altLang="en-US" sz="800" b="1" dirty="0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48622" y="4617211"/>
            <a:ext cx="2487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ko-KR" sz="800" b="1" dirty="0">
                <a:solidFill>
                  <a:prstClr val="white"/>
                </a:solidFill>
              </a:rPr>
              <a:t>2</a:t>
            </a:r>
            <a:endParaRPr lang="ko-KR" altLang="en-US" sz="800" b="1" dirty="0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34547" y="4617211"/>
            <a:ext cx="2487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ko-KR" sz="800" b="1" dirty="0">
                <a:solidFill>
                  <a:prstClr val="white"/>
                </a:solidFill>
              </a:rPr>
              <a:t>3</a:t>
            </a:r>
            <a:endParaRPr lang="ko-KR" altLang="en-US" sz="800" b="1" dirty="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61094" y="7561804"/>
            <a:ext cx="2519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ko-KR" sz="800" b="1" dirty="0">
                <a:solidFill>
                  <a:prstClr val="white"/>
                </a:solidFill>
              </a:rPr>
              <a:t>4</a:t>
            </a:r>
            <a:endParaRPr lang="ko-KR" altLang="en-US" sz="800" b="1" dirty="0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50225" y="7561804"/>
            <a:ext cx="2455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ko-KR" sz="800" b="1" dirty="0">
                <a:solidFill>
                  <a:prstClr val="white"/>
                </a:solidFill>
              </a:rPr>
              <a:t>5</a:t>
            </a:r>
            <a:endParaRPr lang="ko-KR" altLang="en-US" sz="800" b="1" dirty="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33745" y="7561804"/>
            <a:ext cx="2503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ko-KR" sz="800" b="1" dirty="0">
                <a:solidFill>
                  <a:prstClr val="white"/>
                </a:solidFill>
              </a:rPr>
              <a:t>6</a:t>
            </a:r>
            <a:endParaRPr lang="ko-KR" altLang="en-US" sz="800" b="1" dirty="0">
              <a:solidFill>
                <a:prstClr val="white"/>
              </a:solidFill>
            </a:endParaRPr>
          </a:p>
        </p:txBody>
      </p:sp>
      <p:sp>
        <p:nvSpPr>
          <p:cNvPr id="39" name="슬라이드 번호 개체 틀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37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77515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C:\Users\jason2\Pictures\그림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97" y="1317836"/>
            <a:ext cx="782241" cy="139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34334" y="1680613"/>
            <a:ext cx="445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보안경</a:t>
            </a:r>
            <a:r>
              <a:rPr lang="en-US" altLang="ko-KR" sz="2400" b="1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400" b="1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protective goggle, </a:t>
            </a:r>
            <a:r>
              <a:rPr lang="ko-KR" altLang="en-US" sz="1400" b="1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保眼鏡</a:t>
            </a:r>
            <a:endParaRPr lang="en-US" altLang="ko-KR" sz="1400" b="1" dirty="0">
              <a:solidFill>
                <a:srgbClr val="7030A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0" y="2843808"/>
            <a:ext cx="6858000" cy="0"/>
          </a:xfrm>
          <a:prstGeom prst="line">
            <a:avLst/>
          </a:prstGeom>
          <a:ln w="317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14" y="5363024"/>
            <a:ext cx="2262569" cy="276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내용 개체 틀 4"/>
          <p:cNvSpPr txBox="1">
            <a:spLocks/>
          </p:cNvSpPr>
          <p:nvPr/>
        </p:nvSpPr>
        <p:spPr>
          <a:xfrm>
            <a:off x="1134334" y="3419873"/>
            <a:ext cx="4454906" cy="3180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ko-KR" altLang="en-US" sz="1800" b="1" spc="-150" dirty="0">
                <a:solidFill>
                  <a:srgbClr val="A3968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유해광선이나 </a:t>
            </a:r>
            <a:r>
              <a:rPr lang="ko-KR" altLang="en-US" sz="1800" b="1" spc="-150" dirty="0" err="1">
                <a:solidFill>
                  <a:srgbClr val="A3968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비산물</a:t>
            </a:r>
            <a:r>
              <a:rPr lang="en-US" altLang="ko-KR" sz="1800" b="1" spc="-150" dirty="0">
                <a:solidFill>
                  <a:srgbClr val="A3968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800" b="1" spc="-150" dirty="0">
                <a:solidFill>
                  <a:srgbClr val="A3968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분진 등으로부터 </a:t>
            </a:r>
            <a:endParaRPr lang="en-US" altLang="ko-KR" sz="1800" b="1" spc="-150" dirty="0">
              <a:solidFill>
                <a:srgbClr val="A3968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b="1" spc="-150" dirty="0">
                <a:solidFill>
                  <a:srgbClr val="A3968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눈을 보호하기 위한 것</a:t>
            </a:r>
          </a:p>
          <a:p>
            <a:pPr>
              <a:lnSpc>
                <a:spcPct val="250000"/>
              </a:lnSpc>
              <a:buFont typeface="Wingdings" pitchFamily="2" charset="2"/>
              <a:buChar char="l"/>
            </a:pP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차광보안경 </a:t>
            </a:r>
            <a:r>
              <a:rPr lang="en-US" altLang="ko-KR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자외선</a:t>
            </a:r>
            <a:r>
              <a:rPr lang="en-US" altLang="ko-KR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적외선 및 강렬한 가시광선 등으로부터 눈을 보호</a:t>
            </a: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일반보안경 </a:t>
            </a:r>
            <a:r>
              <a:rPr lang="en-US" altLang="ko-KR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작업 중 발생되는 </a:t>
            </a:r>
            <a:r>
              <a:rPr lang="ko-KR" altLang="en-US" sz="1400" b="1" spc="-150" dirty="0" err="1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비산물로부터</a:t>
            </a: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눈을 보호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38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362971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1157522" y="1787691"/>
            <a:ext cx="305102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70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종류별 사용 구분</a:t>
            </a:r>
          </a:p>
        </p:txBody>
      </p:sp>
      <p:cxnSp>
        <p:nvCxnSpPr>
          <p:cNvPr id="15" name="직선 연결선 14"/>
          <p:cNvCxnSpPr/>
          <p:nvPr/>
        </p:nvCxnSpPr>
        <p:spPr>
          <a:xfrm>
            <a:off x="1096139" y="2286424"/>
            <a:ext cx="4979156" cy="0"/>
          </a:xfrm>
          <a:prstGeom prst="line">
            <a:avLst/>
          </a:prstGeom>
          <a:ln w="952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대각선 방향의 모서리가 둥근 사각형 15"/>
          <p:cNvSpPr/>
          <p:nvPr/>
        </p:nvSpPr>
        <p:spPr>
          <a:xfrm>
            <a:off x="782706" y="1800391"/>
            <a:ext cx="312020" cy="496344"/>
          </a:xfrm>
          <a:prstGeom prst="round2DiagRect">
            <a:avLst>
              <a:gd name="adj1" fmla="val 0"/>
              <a:gd name="adj2" fmla="val 32713"/>
            </a:avLst>
          </a:prstGeom>
          <a:solidFill>
            <a:srgbClr val="FBA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1</a:t>
            </a:r>
            <a:endParaRPr lang="ko-KR" altLang="en-US" sz="1600" b="1" dirty="0"/>
          </a:p>
        </p:txBody>
      </p:sp>
      <p:graphicFrame>
        <p:nvGraphicFramePr>
          <p:cNvPr id="17" name="내용 개체 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418764"/>
              </p:ext>
            </p:extLst>
          </p:nvPr>
        </p:nvGraphicFramePr>
        <p:xfrm>
          <a:off x="1173938" y="2722645"/>
          <a:ext cx="4901357" cy="6025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7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792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900" b="1" dirty="0">
                        <a:solidFill>
                          <a:srgbClr val="8D7E69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900" b="1" dirty="0">
                          <a:solidFill>
                            <a:srgbClr val="8D7E69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차광보안경</a:t>
                      </a: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종류</a:t>
                      </a:r>
                    </a:p>
                  </a:txBody>
                  <a:tcPr marL="68580" marR="68580" marT="60960" marB="60960" anchor="ctr">
                    <a:solidFill>
                      <a:srgbClr val="676B6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사용 구분</a:t>
                      </a:r>
                    </a:p>
                  </a:txBody>
                  <a:tcPr marL="68580" marR="68580" marT="60960" marB="60960" anchor="ctr">
                    <a:solidFill>
                      <a:srgbClr val="676B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79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8D7E6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>
                          <a:solidFill>
                            <a:srgbClr val="8D7E69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자외선용</a:t>
                      </a:r>
                    </a:p>
                  </a:txBody>
                  <a:tcPr marL="68580" marR="68580" marT="60960" marB="60960" anchor="ctr">
                    <a:solidFill>
                      <a:srgbClr val="ECE8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kern="1200" baseline="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자외선이 발생하는 장소</a:t>
                      </a:r>
                      <a:endParaRPr lang="ko-KR" altLang="en-US" sz="1400" b="1" dirty="0">
                        <a:solidFill>
                          <a:srgbClr val="676B6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8580" marR="6858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792">
                <a:tc vMerge="1"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rgbClr val="8D7E6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>
                          <a:solidFill>
                            <a:srgbClr val="8D7E69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적외선용</a:t>
                      </a:r>
                    </a:p>
                  </a:txBody>
                  <a:tcPr marL="68580" marR="68580" marT="60960" marB="60960" anchor="ctr">
                    <a:solidFill>
                      <a:srgbClr val="ECE8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kern="1200" baseline="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적외선이 발생하는 장소</a:t>
                      </a:r>
                      <a:endParaRPr lang="ko-KR" altLang="en-US" sz="1400" b="1" dirty="0">
                        <a:solidFill>
                          <a:srgbClr val="676B6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8580" marR="6858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792">
                <a:tc>
                  <a:txBody>
                    <a:bodyPr/>
                    <a:lstStyle/>
                    <a:p>
                      <a:pPr latinLnBrk="1"/>
                      <a:endParaRPr lang="ko-KR" altLang="en-US" sz="1900" b="1" dirty="0">
                        <a:solidFill>
                          <a:srgbClr val="8D7E69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>
                          <a:solidFill>
                            <a:srgbClr val="8D7E69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복합용</a:t>
                      </a:r>
                    </a:p>
                  </a:txBody>
                  <a:tcPr marL="68580" marR="68580" marT="60960" marB="60960" anchor="ctr">
                    <a:solidFill>
                      <a:srgbClr val="ECE8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kern="1200" baseline="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자외선 및 적외선이 발생하는 장소	</a:t>
                      </a:r>
                      <a:endParaRPr lang="ko-KR" altLang="en-US" sz="1400" b="1" dirty="0">
                        <a:solidFill>
                          <a:srgbClr val="676B6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8580" marR="6858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984">
                <a:tc>
                  <a:txBody>
                    <a:bodyPr/>
                    <a:lstStyle/>
                    <a:p>
                      <a:pPr latinLnBrk="1"/>
                      <a:endParaRPr lang="ko-KR" altLang="en-US" sz="1900" b="1" dirty="0">
                        <a:solidFill>
                          <a:srgbClr val="8D7E69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>
                          <a:solidFill>
                            <a:srgbClr val="8D7E69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용접용</a:t>
                      </a:r>
                    </a:p>
                  </a:txBody>
                  <a:tcPr marL="68580" marR="68580" marT="60960" marB="60960" anchor="ctr">
                    <a:solidFill>
                      <a:srgbClr val="ECE8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kern="1200" baseline="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산소용접작업에서처럼 자외선</a:t>
                      </a:r>
                      <a:r>
                        <a:rPr lang="en-US" altLang="ko-KR" sz="1400" b="1" kern="1200" baseline="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400" b="1" kern="1200" baseline="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적외선</a:t>
                      </a:r>
                      <a:r>
                        <a:rPr lang="en-US" altLang="ko-KR" sz="1400" b="1" kern="1200" baseline="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400" b="1" kern="1200" baseline="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강렬한 </a:t>
                      </a:r>
                      <a:endParaRPr lang="en-US" altLang="ko-KR" sz="1400" b="1" kern="1200" baseline="0" dirty="0">
                        <a:solidFill>
                          <a:srgbClr val="676B6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kern="1200" baseline="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가시광선이 발생하는 장소</a:t>
                      </a:r>
                      <a:endParaRPr lang="ko-KR" altLang="en-US" sz="1400" b="1" dirty="0">
                        <a:solidFill>
                          <a:srgbClr val="676B6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8580" marR="6858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latinLnBrk="1"/>
                      <a:endParaRPr lang="ko-KR" altLang="en-US" sz="1900" b="1" dirty="0">
                        <a:solidFill>
                          <a:srgbClr val="8D7E69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rgbClr val="8D7E69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676B6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225">
                <a:tc rowSpan="3">
                  <a:txBody>
                    <a:bodyPr/>
                    <a:lstStyle/>
                    <a:p>
                      <a:pPr latinLnBrk="1"/>
                      <a:r>
                        <a:rPr lang="ko-KR" altLang="en-US" sz="1900" b="1" dirty="0">
                          <a:solidFill>
                            <a:srgbClr val="8D7E69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일반보안경</a:t>
                      </a: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종류</a:t>
                      </a:r>
                    </a:p>
                  </a:txBody>
                  <a:tcPr marL="68580" marR="68580" marT="60960" marB="60960" anchor="ctr">
                    <a:solidFill>
                      <a:srgbClr val="676B6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사용 구분</a:t>
                      </a:r>
                    </a:p>
                  </a:txBody>
                  <a:tcPr marL="68580" marR="68580" marT="60960" marB="60960" anchor="ctr">
                    <a:solidFill>
                      <a:srgbClr val="676B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8545">
                <a:tc vMerge="1"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rgbClr val="8D7E6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>
                          <a:solidFill>
                            <a:srgbClr val="8D7E69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유리보안경</a:t>
                      </a:r>
                    </a:p>
                  </a:txBody>
                  <a:tcPr marL="68580" marR="68580" marT="60960" marB="60960" anchor="ctr">
                    <a:solidFill>
                      <a:srgbClr val="ECE8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kern="1200" baseline="0" dirty="0" err="1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비산물로부터</a:t>
                      </a:r>
                      <a:r>
                        <a:rPr lang="ko-KR" altLang="en-US" sz="1400" b="1" kern="1200" baseline="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 눈을 보호하기 위한 것으로 렌즈의 재질이 </a:t>
                      </a:r>
                      <a:endParaRPr lang="en-US" altLang="ko-KR" sz="1400" b="1" kern="1200" baseline="0" dirty="0">
                        <a:solidFill>
                          <a:srgbClr val="676B6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kern="1200" baseline="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유리인 것</a:t>
                      </a:r>
                      <a:endParaRPr lang="ko-KR" altLang="en-US" sz="1400" b="1" dirty="0">
                        <a:solidFill>
                          <a:srgbClr val="676B6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8580" marR="6858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3984">
                <a:tc vMerge="1"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rgbClr val="8D7E6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>
                          <a:solidFill>
                            <a:srgbClr val="8D7E69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플라스틱보안경</a:t>
                      </a:r>
                    </a:p>
                  </a:txBody>
                  <a:tcPr marL="68580" marR="68580" marT="60960" marB="60960" anchor="ctr">
                    <a:solidFill>
                      <a:srgbClr val="ECE8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kern="1200" baseline="0" dirty="0" err="1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비산물로부터</a:t>
                      </a:r>
                      <a:r>
                        <a:rPr lang="ko-KR" altLang="en-US" sz="1400" b="1" kern="1200" baseline="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 눈을 보호하기 위한 것으로 렌즈의 재질이 </a:t>
                      </a:r>
                      <a:endParaRPr lang="en-US" altLang="ko-KR" sz="1400" b="1" kern="1200" baseline="0" dirty="0">
                        <a:solidFill>
                          <a:srgbClr val="676B6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kern="1200" baseline="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플라스틱인 것</a:t>
                      </a:r>
                      <a:endParaRPr lang="ko-KR" altLang="en-US" sz="1400" b="1" dirty="0">
                        <a:solidFill>
                          <a:srgbClr val="676B6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8580" marR="6858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>
                          <a:solidFill>
                            <a:srgbClr val="8D7E69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도수렌즈보안경</a:t>
                      </a:r>
                    </a:p>
                  </a:txBody>
                  <a:tcPr marL="68580" marR="68580" marT="60960" marB="60960" anchor="ctr">
                    <a:solidFill>
                      <a:srgbClr val="ECE8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kern="1200" baseline="0" dirty="0" err="1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비산물로부터</a:t>
                      </a:r>
                      <a:r>
                        <a:rPr lang="ko-KR" altLang="en-US" sz="1400" b="1" kern="1200" baseline="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 눈을 보호하기 위한 것으로 도수가 있는 것</a:t>
                      </a:r>
                      <a:endParaRPr lang="ko-KR" altLang="en-US" sz="1400" b="1" dirty="0">
                        <a:solidFill>
                          <a:srgbClr val="676B6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8580" marR="6858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0" name="슬라이드 번호 개체 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39</a:t>
            </a:fld>
            <a:endParaRPr lang="ko-KR" altLang="en-US" dirty="0"/>
          </a:p>
        </p:txBody>
      </p:sp>
      <p:cxnSp>
        <p:nvCxnSpPr>
          <p:cNvPr id="4" name="직선 연결선 3"/>
          <p:cNvCxnSpPr/>
          <p:nvPr/>
        </p:nvCxnSpPr>
        <p:spPr>
          <a:xfrm flipH="1">
            <a:off x="1229924" y="2699792"/>
            <a:ext cx="810091" cy="0"/>
          </a:xfrm>
          <a:prstGeom prst="line">
            <a:avLst/>
          </a:prstGeom>
          <a:ln w="38100">
            <a:solidFill>
              <a:srgbClr val="ACA0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H="1">
            <a:off x="1229924" y="5473493"/>
            <a:ext cx="810091" cy="0"/>
          </a:xfrm>
          <a:prstGeom prst="line">
            <a:avLst/>
          </a:prstGeom>
          <a:ln w="38100">
            <a:solidFill>
              <a:srgbClr val="ACA0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3226167" y="3574300"/>
            <a:ext cx="2832680" cy="0"/>
          </a:xfrm>
          <a:prstGeom prst="line">
            <a:avLst/>
          </a:prstGeom>
          <a:ln>
            <a:solidFill>
              <a:srgbClr val="ACA0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>
            <a:off x="2040015" y="5473493"/>
            <a:ext cx="3926798" cy="0"/>
          </a:xfrm>
          <a:prstGeom prst="line">
            <a:avLst/>
          </a:prstGeom>
          <a:ln w="28575">
            <a:solidFill>
              <a:srgbClr val="C1B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3226167" y="4031500"/>
            <a:ext cx="2832680" cy="0"/>
          </a:xfrm>
          <a:prstGeom prst="line">
            <a:avLst/>
          </a:prstGeom>
          <a:ln>
            <a:solidFill>
              <a:srgbClr val="ACA0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3226167" y="4453532"/>
            <a:ext cx="2832680" cy="0"/>
          </a:xfrm>
          <a:prstGeom prst="line">
            <a:avLst/>
          </a:prstGeom>
          <a:ln>
            <a:solidFill>
              <a:srgbClr val="ACA0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>
            <a:off x="3212977" y="7267200"/>
            <a:ext cx="2832680" cy="0"/>
          </a:xfrm>
          <a:prstGeom prst="line">
            <a:avLst/>
          </a:prstGeom>
          <a:ln>
            <a:solidFill>
              <a:srgbClr val="ACA0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>
            <a:off x="2148497" y="7836363"/>
            <a:ext cx="3926798" cy="0"/>
          </a:xfrm>
          <a:prstGeom prst="line">
            <a:avLst/>
          </a:prstGeom>
          <a:ln w="28575">
            <a:solidFill>
              <a:srgbClr val="C1B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3212977" y="6632200"/>
            <a:ext cx="2832680" cy="0"/>
          </a:xfrm>
          <a:prstGeom prst="line">
            <a:avLst/>
          </a:prstGeom>
          <a:ln>
            <a:solidFill>
              <a:srgbClr val="ACA0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46077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직사각형 54"/>
          <p:cNvSpPr/>
          <p:nvPr/>
        </p:nvSpPr>
        <p:spPr>
          <a:xfrm>
            <a:off x="1081231" y="1676711"/>
            <a:ext cx="3051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보호구란</a:t>
            </a:r>
            <a:r>
              <a:rPr lang="en-US" altLang="ko-KR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</a:p>
        </p:txBody>
      </p:sp>
      <p:pic>
        <p:nvPicPr>
          <p:cNvPr id="40962" name="Picture 2" descr="C:\Users\jason2\Pictures\그림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741" y="4414422"/>
            <a:ext cx="543430" cy="97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 descr="C:\Users\jason2\Pictures\그림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080" y="2792274"/>
            <a:ext cx="540060" cy="96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C:\Users\jason2\Pictures\그림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788" y="2792273"/>
            <a:ext cx="543430" cy="9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 descr="C:\Users\jason2\Pictures\그림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866" y="2792273"/>
            <a:ext cx="540060" cy="96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C:\Users\jason2\Pictures\그림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574" y="2792273"/>
            <a:ext cx="543430" cy="96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7" descr="C:\Users\jason2\Pictures\그림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653" y="2792273"/>
            <a:ext cx="546800" cy="97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8" descr="C:\Users\jason2\Pictures\그림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102" y="2792274"/>
            <a:ext cx="556068" cy="9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9" name="Picture 9" descr="C:\Users\jason2\Pictures\그림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080" y="4414422"/>
            <a:ext cx="536690" cy="95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Picture 10" descr="C:\Users\jason2\Pictures\그림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473" y="4414422"/>
            <a:ext cx="534163" cy="95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1" name="Picture 11" descr="C:\Users\jason2\Pictures\그림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340" y="4414422"/>
            <a:ext cx="536690" cy="96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2" name="Picture 12" descr="C:\Users\jason2\Pictures\그림1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732" y="4414422"/>
            <a:ext cx="553541" cy="98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3" name="Picture 13" descr="C:\Users\jason2\Pictures\그림1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76" y="4414422"/>
            <a:ext cx="540060" cy="95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/>
          <p:nvPr/>
        </p:nvSpPr>
        <p:spPr>
          <a:xfrm>
            <a:off x="1277518" y="3897585"/>
            <a:ext cx="506870" cy="293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1400" spc="-150" baseline="30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안전모</a:t>
            </a:r>
            <a:endParaRPr lang="en-US" altLang="ko-KR" sz="1400" spc="-150" baseline="30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2033602" y="5597128"/>
            <a:ext cx="506870" cy="235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-150" baseline="30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보호복</a:t>
            </a:r>
          </a:p>
        </p:txBody>
      </p:sp>
      <p:sp>
        <p:nvSpPr>
          <p:cNvPr id="11" name="Rectangle 8"/>
          <p:cNvSpPr/>
          <p:nvPr/>
        </p:nvSpPr>
        <p:spPr>
          <a:xfrm>
            <a:off x="2797958" y="5597128"/>
            <a:ext cx="506870" cy="235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-150" baseline="30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안전대</a:t>
            </a:r>
          </a:p>
        </p:txBody>
      </p:sp>
      <p:sp>
        <p:nvSpPr>
          <p:cNvPr id="12" name="Rectangle 9"/>
          <p:cNvSpPr/>
          <p:nvPr/>
        </p:nvSpPr>
        <p:spPr>
          <a:xfrm>
            <a:off x="3554042" y="5597128"/>
            <a:ext cx="506870" cy="235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-150" baseline="30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보안경</a:t>
            </a:r>
          </a:p>
        </p:txBody>
      </p:sp>
      <p:sp>
        <p:nvSpPr>
          <p:cNvPr id="13" name="Rectangle 10"/>
          <p:cNvSpPr/>
          <p:nvPr/>
        </p:nvSpPr>
        <p:spPr>
          <a:xfrm>
            <a:off x="4189711" y="5597128"/>
            <a:ext cx="856325" cy="235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-150" baseline="30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용접용 보안면</a:t>
            </a:r>
          </a:p>
        </p:txBody>
      </p:sp>
      <p:sp>
        <p:nvSpPr>
          <p:cNvPr id="14" name="Rectangle 12"/>
          <p:cNvSpPr/>
          <p:nvPr/>
        </p:nvSpPr>
        <p:spPr>
          <a:xfrm>
            <a:off x="4964155" y="5597128"/>
            <a:ext cx="721672" cy="235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-150" baseline="30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방음보호구</a:t>
            </a:r>
          </a:p>
        </p:txBody>
      </p:sp>
      <p:sp>
        <p:nvSpPr>
          <p:cNvPr id="15" name="Rectangle 13"/>
          <p:cNvSpPr/>
          <p:nvPr/>
        </p:nvSpPr>
        <p:spPr>
          <a:xfrm>
            <a:off x="2747513" y="3964947"/>
            <a:ext cx="614271" cy="235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-150" baseline="30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안전장갑</a:t>
            </a:r>
          </a:p>
        </p:txBody>
      </p:sp>
      <p:sp>
        <p:nvSpPr>
          <p:cNvPr id="16" name="Rectangle 14"/>
          <p:cNvSpPr/>
          <p:nvPr/>
        </p:nvSpPr>
        <p:spPr>
          <a:xfrm>
            <a:off x="3429000" y="3964947"/>
            <a:ext cx="721672" cy="235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-150" baseline="30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방진마스크</a:t>
            </a:r>
          </a:p>
        </p:txBody>
      </p:sp>
      <p:sp>
        <p:nvSpPr>
          <p:cNvPr id="17" name="Rectangle 15"/>
          <p:cNvSpPr/>
          <p:nvPr/>
        </p:nvSpPr>
        <p:spPr>
          <a:xfrm>
            <a:off x="4183890" y="3964947"/>
            <a:ext cx="721672" cy="235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-150" baseline="30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방독마스크</a:t>
            </a:r>
          </a:p>
        </p:txBody>
      </p:sp>
      <p:sp>
        <p:nvSpPr>
          <p:cNvPr id="18" name="Rectangle 16"/>
          <p:cNvSpPr/>
          <p:nvPr/>
        </p:nvSpPr>
        <p:spPr>
          <a:xfrm>
            <a:off x="4939974" y="3964947"/>
            <a:ext cx="721672" cy="235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-150" baseline="30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송기마스크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93825" y="3964947"/>
            <a:ext cx="506870" cy="235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-150" baseline="30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안전화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59330" y="5597128"/>
            <a:ext cx="1071127" cy="235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-150" baseline="30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전동식 호흡보호구</a:t>
            </a:r>
          </a:p>
        </p:txBody>
      </p:sp>
      <p:sp>
        <p:nvSpPr>
          <p:cNvPr id="34" name="내용 개체 틀 4"/>
          <p:cNvSpPr txBox="1">
            <a:spLocks/>
          </p:cNvSpPr>
          <p:nvPr/>
        </p:nvSpPr>
        <p:spPr>
          <a:xfrm>
            <a:off x="620688" y="6780245"/>
            <a:ext cx="5976664" cy="1033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근로자의 신체 일부 또는 전체에 착용해 외부의 유해</a:t>
            </a:r>
            <a:r>
              <a:rPr lang="en-US" altLang="ko-KR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위험요인을 차단하거나 </a:t>
            </a:r>
            <a:endParaRPr lang="en-US" altLang="ko-KR" sz="1400" b="1" spc="-150" dirty="0">
              <a:solidFill>
                <a:srgbClr val="646464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영향을 감소시켜 산업재해를 예방하거나 피해의 정도와 크기를 줄여주는 기구다</a:t>
            </a:r>
            <a:r>
              <a:rPr lang="en-US" altLang="ko-KR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1400" b="1" spc="-150" dirty="0">
              <a:solidFill>
                <a:srgbClr val="646464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36" name="직선 연결선 35"/>
          <p:cNvCxnSpPr/>
          <p:nvPr/>
        </p:nvCxnSpPr>
        <p:spPr>
          <a:xfrm>
            <a:off x="0" y="6492213"/>
            <a:ext cx="6858000" cy="0"/>
          </a:xfrm>
          <a:prstGeom prst="line">
            <a:avLst/>
          </a:prstGeom>
          <a:ln w="317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타원 55"/>
          <p:cNvSpPr/>
          <p:nvPr/>
        </p:nvSpPr>
        <p:spPr>
          <a:xfrm>
            <a:off x="789704" y="1696752"/>
            <a:ext cx="270000" cy="480000"/>
          </a:xfrm>
          <a:prstGeom prst="ellipse">
            <a:avLst/>
          </a:prstGeom>
          <a:solidFill>
            <a:srgbClr val="FBA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1</a:t>
            </a:r>
            <a:endParaRPr lang="ko-KR" altLang="en-US" sz="1600" b="1" dirty="0"/>
          </a:p>
        </p:txBody>
      </p:sp>
      <p:sp>
        <p:nvSpPr>
          <p:cNvPr id="30" name="슬라이드 번호 개체 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446676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1157522" y="1787691"/>
            <a:ext cx="305102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70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사용방법 및 관리</a:t>
            </a:r>
          </a:p>
        </p:txBody>
      </p:sp>
      <p:cxnSp>
        <p:nvCxnSpPr>
          <p:cNvPr id="15" name="직선 연결선 14"/>
          <p:cNvCxnSpPr/>
          <p:nvPr/>
        </p:nvCxnSpPr>
        <p:spPr>
          <a:xfrm>
            <a:off x="1096139" y="2286424"/>
            <a:ext cx="4979156" cy="0"/>
          </a:xfrm>
          <a:prstGeom prst="line">
            <a:avLst/>
          </a:prstGeom>
          <a:ln w="952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대각선 방향의 모서리가 둥근 사각형 15"/>
          <p:cNvSpPr/>
          <p:nvPr/>
        </p:nvSpPr>
        <p:spPr>
          <a:xfrm>
            <a:off x="782706" y="1800391"/>
            <a:ext cx="312020" cy="496344"/>
          </a:xfrm>
          <a:prstGeom prst="round2DiagRect">
            <a:avLst>
              <a:gd name="adj1" fmla="val 0"/>
              <a:gd name="adj2" fmla="val 32713"/>
            </a:avLst>
          </a:prstGeom>
          <a:solidFill>
            <a:srgbClr val="FBA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2</a:t>
            </a:r>
            <a:endParaRPr lang="ko-KR" altLang="en-US" sz="1600" b="1" dirty="0"/>
          </a:p>
        </p:txBody>
      </p:sp>
      <p:sp>
        <p:nvSpPr>
          <p:cNvPr id="27" name="직사각형 26"/>
          <p:cNvSpPr/>
          <p:nvPr/>
        </p:nvSpPr>
        <p:spPr>
          <a:xfrm>
            <a:off x="1373547" y="2386655"/>
            <a:ext cx="3189580" cy="3727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작업에 맞는 보안경인지 확인한다</a:t>
            </a:r>
            <a:endParaRPr lang="en-US" altLang="ko-KR" sz="1350" b="1" spc="-150" dirty="0">
              <a:solidFill>
                <a:srgbClr val="676B6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안전인증을 받은 것인지 확인한다</a:t>
            </a:r>
            <a:endParaRPr lang="en-US" altLang="ko-KR" sz="1350" b="1" spc="-150" dirty="0">
              <a:solidFill>
                <a:srgbClr val="676B6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사용 중 렌즈에 흠</a:t>
            </a:r>
            <a:r>
              <a:rPr lang="en-US" altLang="ko-KR" sz="135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5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더러움</a:t>
            </a:r>
            <a:r>
              <a:rPr lang="en-US" altLang="ko-KR" sz="135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5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깨짐이 발견되면 교체한다</a:t>
            </a:r>
            <a:endParaRPr lang="en-US" altLang="ko-KR" sz="1350" b="1" spc="-150" dirty="0">
              <a:solidFill>
                <a:srgbClr val="676B6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착용 시 거리감이 불량하거나 </a:t>
            </a:r>
            <a:r>
              <a:rPr lang="ko-KR" altLang="en-US" sz="1350" b="1" spc="-150" dirty="0" err="1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이물감</a:t>
            </a:r>
            <a:r>
              <a:rPr lang="ko-KR" altLang="en-US" sz="135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등이 느껴지면 교체한다</a:t>
            </a:r>
            <a:endParaRPr lang="en-US" altLang="ko-KR" sz="1350" b="1" spc="-150" dirty="0">
              <a:solidFill>
                <a:srgbClr val="676B6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청결히 보관하고 사용한다</a:t>
            </a:r>
            <a:endParaRPr lang="en-US" altLang="ko-KR" sz="1350" b="1" spc="-150" dirty="0">
              <a:solidFill>
                <a:srgbClr val="676B6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54" y="2645605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869" y="3178777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3707904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53" y="4690253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28" y="5727832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138" y="4187958"/>
            <a:ext cx="1759744" cy="359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40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02340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C:\Users\jason2\Pictures\그림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2" y="1286150"/>
            <a:ext cx="763191" cy="134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47102" y="3515883"/>
            <a:ext cx="2430270" cy="391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34334" y="1680613"/>
            <a:ext cx="445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보안면</a:t>
            </a:r>
            <a:r>
              <a:rPr lang="en-US" altLang="ko-KR" sz="2400" b="1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400" b="1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face shield, </a:t>
            </a:r>
            <a:r>
              <a:rPr lang="ko-KR" altLang="en-US" sz="1400" b="1" dirty="0" err="1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保顏面</a:t>
            </a:r>
            <a:endParaRPr lang="en-US" altLang="ko-KR" sz="1400" b="1" dirty="0">
              <a:solidFill>
                <a:srgbClr val="7030A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0" y="2843808"/>
            <a:ext cx="6858000" cy="0"/>
          </a:xfrm>
          <a:prstGeom prst="line">
            <a:avLst/>
          </a:prstGeom>
          <a:ln w="317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내용 개체 틀 4"/>
          <p:cNvSpPr txBox="1">
            <a:spLocks/>
          </p:cNvSpPr>
          <p:nvPr/>
        </p:nvSpPr>
        <p:spPr>
          <a:xfrm>
            <a:off x="620688" y="3504160"/>
            <a:ext cx="3753798" cy="3300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ko-KR" altLang="en-US" sz="1800" b="1" spc="-150" dirty="0">
                <a:solidFill>
                  <a:srgbClr val="A3968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작업 시 발생되는 유해</a:t>
            </a:r>
            <a:r>
              <a:rPr lang="en-US" altLang="ko-KR" sz="1800" b="1" spc="-150" dirty="0">
                <a:solidFill>
                  <a:srgbClr val="A3968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1800" b="1" spc="-150" dirty="0">
                <a:solidFill>
                  <a:srgbClr val="A3968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위험요인으로부터 </a:t>
            </a:r>
            <a:endParaRPr lang="en-US" altLang="ko-KR" sz="1800" b="1" spc="-150" dirty="0">
              <a:solidFill>
                <a:srgbClr val="A3968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b="1" spc="-150" dirty="0">
                <a:solidFill>
                  <a:srgbClr val="A3968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얼굴 부분을 보호하기 위한 것</a:t>
            </a: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400" b="1" spc="-150" dirty="0" err="1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일반보안면</a:t>
            </a: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</a:p>
          <a:p>
            <a:pPr>
              <a:lnSpc>
                <a:spcPct val="300000"/>
              </a:lnSpc>
              <a:buFont typeface="Wingdings" pitchFamily="2" charset="2"/>
              <a:buChar char="l"/>
            </a:pP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400" b="1" spc="-150" dirty="0" err="1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용접보안면</a:t>
            </a: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</a:p>
        </p:txBody>
      </p:sp>
      <p:sp>
        <p:nvSpPr>
          <p:cNvPr id="15" name="내용 개체 틀 4"/>
          <p:cNvSpPr txBox="1">
            <a:spLocks/>
          </p:cNvSpPr>
          <p:nvPr/>
        </p:nvSpPr>
        <p:spPr>
          <a:xfrm>
            <a:off x="2126841" y="4680452"/>
            <a:ext cx="2652310" cy="855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각종 </a:t>
            </a:r>
            <a:r>
              <a:rPr lang="ko-KR" altLang="en-US" sz="1400" b="1" spc="-150" dirty="0" err="1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비산물과</a:t>
            </a: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유해한 액체로부터 얼굴 </a:t>
            </a:r>
            <a:r>
              <a:rPr lang="en-US" altLang="ko-KR" sz="11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1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머리의 전면</a:t>
            </a:r>
            <a:r>
              <a:rPr lang="en-US" altLang="ko-KR" sz="11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1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이마</a:t>
            </a:r>
            <a:r>
              <a:rPr lang="en-US" altLang="ko-KR" sz="11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1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턱</a:t>
            </a:r>
            <a:r>
              <a:rPr lang="en-US" altLang="ko-KR" sz="11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1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목 앞부분</a:t>
            </a:r>
            <a:r>
              <a:rPr lang="en-US" altLang="ko-KR" sz="11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1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코</a:t>
            </a:r>
            <a:r>
              <a:rPr lang="en-US" altLang="ko-KR" sz="11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1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입</a:t>
            </a:r>
            <a:r>
              <a:rPr lang="en-US" altLang="ko-KR" sz="11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을 보호</a:t>
            </a:r>
          </a:p>
        </p:txBody>
      </p:sp>
      <p:sp>
        <p:nvSpPr>
          <p:cNvPr id="16" name="내용 개체 틀 4"/>
          <p:cNvSpPr txBox="1">
            <a:spLocks/>
          </p:cNvSpPr>
          <p:nvPr/>
        </p:nvSpPr>
        <p:spPr>
          <a:xfrm>
            <a:off x="2126841" y="5472813"/>
            <a:ext cx="2004238" cy="959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용접작업 시 유해광선이나 분진 등으로부터 눈과 안면을 보호</a:t>
            </a:r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41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711077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1373546" y="2386655"/>
            <a:ext cx="4215695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작업에 맞는 보안경인지 확인한다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안전인증을 받은 것인지 확인한다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사용 중 렌즈에 흠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더러움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깨짐이 있는지 점검해 이상이 있으면 교체한다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착용 시 거리감이 불량하거나 </a:t>
            </a:r>
            <a:r>
              <a:rPr lang="ko-KR" altLang="en-US" sz="1350" b="1" spc="-150" dirty="0" err="1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이물감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등이 느껴지면 교체한다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청결히 보관하고 사용한다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8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29" y="2673024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3131840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819" y="3635896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54" y="4700737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157522" y="1787691"/>
            <a:ext cx="305102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70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사용방법 및 관리</a:t>
            </a:r>
          </a:p>
        </p:txBody>
      </p:sp>
      <p:cxnSp>
        <p:nvCxnSpPr>
          <p:cNvPr id="15" name="직선 연결선 14"/>
          <p:cNvCxnSpPr/>
          <p:nvPr/>
        </p:nvCxnSpPr>
        <p:spPr>
          <a:xfrm>
            <a:off x="1096139" y="2286424"/>
            <a:ext cx="4979156" cy="0"/>
          </a:xfrm>
          <a:prstGeom prst="line">
            <a:avLst/>
          </a:prstGeom>
          <a:ln w="952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대각선 방향의 모서리가 둥근 사각형 15"/>
          <p:cNvSpPr/>
          <p:nvPr/>
        </p:nvSpPr>
        <p:spPr>
          <a:xfrm>
            <a:off x="782706" y="1800391"/>
            <a:ext cx="312020" cy="496344"/>
          </a:xfrm>
          <a:prstGeom prst="round2DiagRect">
            <a:avLst>
              <a:gd name="adj1" fmla="val 0"/>
              <a:gd name="adj2" fmla="val 32713"/>
            </a:avLst>
          </a:prstGeom>
          <a:solidFill>
            <a:srgbClr val="FBA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2</a:t>
            </a:r>
            <a:endParaRPr lang="ko-KR" altLang="en-US" sz="1600" b="1" dirty="0"/>
          </a:p>
        </p:txBody>
      </p:sp>
      <p:pic>
        <p:nvPicPr>
          <p:cNvPr id="11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83" y="5230767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42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03486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C:\Users\jason2\Pictures\그림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9" y="1301530"/>
            <a:ext cx="767954" cy="13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2" y="3651389"/>
            <a:ext cx="2430270" cy="407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34334" y="1680613"/>
            <a:ext cx="445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6D349C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방음보호구</a:t>
            </a:r>
            <a:r>
              <a:rPr lang="en-US" altLang="ko-KR" sz="2400" b="1" dirty="0">
                <a:solidFill>
                  <a:srgbClr val="6D349C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400" b="1" dirty="0">
                <a:solidFill>
                  <a:srgbClr val="6D349C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ear protector, </a:t>
            </a:r>
            <a:r>
              <a:rPr lang="ko-KR" altLang="en-US" sz="1400" b="1" dirty="0">
                <a:solidFill>
                  <a:srgbClr val="6D349C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防音保護具</a:t>
            </a:r>
            <a:endParaRPr lang="en-US" altLang="ko-KR" sz="1400" b="1" dirty="0">
              <a:solidFill>
                <a:srgbClr val="6D349C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0" y="2843808"/>
            <a:ext cx="6858000" cy="0"/>
          </a:xfrm>
          <a:prstGeom prst="line">
            <a:avLst/>
          </a:prstGeom>
          <a:ln w="317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내용 개체 틀 4"/>
          <p:cNvSpPr txBox="1">
            <a:spLocks/>
          </p:cNvSpPr>
          <p:nvPr/>
        </p:nvSpPr>
        <p:spPr>
          <a:xfrm>
            <a:off x="944724" y="3515883"/>
            <a:ext cx="2954226" cy="2700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ko-KR" altLang="en-US" sz="2000" b="1" spc="-150" dirty="0">
                <a:solidFill>
                  <a:srgbClr val="A3968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작업 시 발생되는 각종 소음으로부터  근로자 청력을 보호하기 위해 사용</a:t>
            </a: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14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귀마개</a:t>
            </a: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1400" b="1" spc="-150" dirty="0" err="1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귀덮개</a:t>
            </a:r>
            <a:endParaRPr lang="ko-KR" altLang="en-US" sz="1400" b="1" spc="-150" dirty="0">
              <a:solidFill>
                <a:srgbClr val="646464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43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013125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1157522" y="1787691"/>
            <a:ext cx="305102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70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종류별 성능 구분</a:t>
            </a:r>
          </a:p>
        </p:txBody>
      </p:sp>
      <p:cxnSp>
        <p:nvCxnSpPr>
          <p:cNvPr id="25" name="직선 연결선 24"/>
          <p:cNvCxnSpPr/>
          <p:nvPr/>
        </p:nvCxnSpPr>
        <p:spPr>
          <a:xfrm>
            <a:off x="1096139" y="2286424"/>
            <a:ext cx="4979156" cy="0"/>
          </a:xfrm>
          <a:prstGeom prst="line">
            <a:avLst/>
          </a:prstGeom>
          <a:ln w="952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대각선 방향의 모서리가 둥근 사각형 45"/>
          <p:cNvSpPr/>
          <p:nvPr/>
        </p:nvSpPr>
        <p:spPr>
          <a:xfrm>
            <a:off x="782706" y="1800391"/>
            <a:ext cx="312020" cy="496344"/>
          </a:xfrm>
          <a:prstGeom prst="round2DiagRect">
            <a:avLst>
              <a:gd name="adj1" fmla="val 0"/>
              <a:gd name="adj2" fmla="val 32713"/>
            </a:avLst>
          </a:prstGeom>
          <a:solidFill>
            <a:srgbClr val="FBA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1</a:t>
            </a:r>
            <a:endParaRPr lang="ko-KR" altLang="en-US" sz="1600" b="1" dirty="0"/>
          </a:p>
        </p:txBody>
      </p:sp>
      <p:graphicFrame>
        <p:nvGraphicFramePr>
          <p:cNvPr id="11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672082"/>
              </p:ext>
            </p:extLst>
          </p:nvPr>
        </p:nvGraphicFramePr>
        <p:xfrm>
          <a:off x="1214755" y="2555776"/>
          <a:ext cx="4888532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1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종류</a:t>
                      </a:r>
                    </a:p>
                  </a:txBody>
                  <a:tcPr marL="68580" marR="68580" marT="60960" marB="60960" anchor="ctr">
                    <a:solidFill>
                      <a:srgbClr val="676B6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구분</a:t>
                      </a:r>
                    </a:p>
                  </a:txBody>
                  <a:tcPr marL="68580" marR="68580" marT="60960" marB="60960" anchor="ctr">
                    <a:solidFill>
                      <a:srgbClr val="676B6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기호</a:t>
                      </a:r>
                    </a:p>
                  </a:txBody>
                  <a:tcPr marL="68580" marR="68580" marT="60960" marB="60960" anchor="ctr">
                    <a:solidFill>
                      <a:srgbClr val="676B6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성능</a:t>
                      </a:r>
                    </a:p>
                  </a:txBody>
                  <a:tcPr marL="68580" marR="68580" marT="60960" marB="60960" anchor="ctr">
                    <a:solidFill>
                      <a:srgbClr val="676B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rgbClr val="8D7E69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귀마개</a:t>
                      </a:r>
                    </a:p>
                  </a:txBody>
                  <a:tcPr marL="68580" marR="68580" marT="60960" marB="60960" anchor="ctr">
                    <a:solidFill>
                      <a:srgbClr val="ECE8E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</a:t>
                      </a:r>
                      <a:r>
                        <a:rPr lang="ko-KR" altLang="en-US" sz="140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종</a:t>
                      </a:r>
                    </a:p>
                  </a:txBody>
                  <a:tcPr marL="68580" marR="6858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EP-1</a:t>
                      </a:r>
                      <a:endParaRPr lang="ko-KR" altLang="en-US" sz="1400" dirty="0">
                        <a:solidFill>
                          <a:srgbClr val="676B6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8580" marR="68580" marT="60960" marB="60960" anchor="ctr">
                    <a:solidFill>
                      <a:srgbClr val="F5F3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1200" baseline="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저음부터 고음까지 </a:t>
                      </a:r>
                      <a:r>
                        <a:rPr lang="ko-KR" altLang="en-US" sz="1400" kern="1200" baseline="0" dirty="0" err="1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차음</a:t>
                      </a:r>
                      <a:r>
                        <a:rPr lang="ko-KR" altLang="en-US" sz="1400" kern="1200" baseline="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	</a:t>
                      </a:r>
                      <a:endParaRPr lang="ko-KR" altLang="en-US" sz="1400" dirty="0">
                        <a:solidFill>
                          <a:srgbClr val="676B6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8580" marR="6858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rgbClr val="8D7E69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8580" marR="68580" marT="60960" marB="60960" anchor="ctr">
                    <a:solidFill>
                      <a:srgbClr val="ECE8E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</a:t>
                      </a:r>
                      <a:r>
                        <a:rPr lang="ko-KR" altLang="en-US" sz="140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종</a:t>
                      </a:r>
                    </a:p>
                  </a:txBody>
                  <a:tcPr marL="68580" marR="6858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EP-2</a:t>
                      </a:r>
                      <a:endParaRPr lang="ko-KR" altLang="en-US" sz="1400" dirty="0">
                        <a:solidFill>
                          <a:srgbClr val="676B6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8580" marR="68580" marT="60960" marB="60960" anchor="ctr">
                    <a:solidFill>
                      <a:srgbClr val="F5F3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1200" baseline="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주로 고음을 </a:t>
                      </a:r>
                      <a:r>
                        <a:rPr lang="ko-KR" altLang="en-US" sz="1400" kern="1200" baseline="0" dirty="0" err="1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차음하고</a:t>
                      </a:r>
                      <a:r>
                        <a:rPr lang="en-US" altLang="ko-KR" sz="1400" kern="1200" baseline="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400" kern="1200" baseline="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저음</a:t>
                      </a:r>
                      <a:r>
                        <a:rPr lang="en-US" altLang="ko-KR" sz="1200" b="0" kern="1200" baseline="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200" b="0" kern="1200" baseline="0" dirty="0" err="1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회화음</a:t>
                      </a:r>
                      <a:r>
                        <a:rPr lang="ko-KR" altLang="en-US" sz="1200" b="0" kern="1200" baseline="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 영역</a:t>
                      </a:r>
                      <a:r>
                        <a:rPr lang="en-US" altLang="ko-KR" sz="1200" b="0" kern="1200" baseline="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)</a:t>
                      </a:r>
                      <a:r>
                        <a:rPr lang="ko-KR" altLang="en-US" sz="1400" kern="1200" baseline="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은 차음하지 않음</a:t>
                      </a:r>
                      <a:endParaRPr lang="ko-KR" altLang="en-US" sz="1400" dirty="0">
                        <a:solidFill>
                          <a:srgbClr val="676B6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8580" marR="6858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>
                          <a:solidFill>
                            <a:srgbClr val="8D7E69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귀덮개</a:t>
                      </a:r>
                      <a:endParaRPr lang="ko-KR" altLang="en-US" sz="1400" dirty="0">
                        <a:solidFill>
                          <a:srgbClr val="8D7E69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8580" marR="68580" marT="60960" marB="60960" anchor="ctr">
                    <a:solidFill>
                      <a:srgbClr val="ECE8E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-</a:t>
                      </a:r>
                      <a:endParaRPr lang="ko-KR" altLang="en-US" sz="1400" dirty="0">
                        <a:solidFill>
                          <a:srgbClr val="676B6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8580" marR="6858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EM</a:t>
                      </a:r>
                      <a:endParaRPr lang="ko-KR" altLang="en-US" sz="1400" dirty="0">
                        <a:solidFill>
                          <a:srgbClr val="676B6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8580" marR="68580" marT="60960" marB="60960" anchor="ctr">
                    <a:solidFill>
                      <a:srgbClr val="F5F3F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rgbClr val="676B6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-</a:t>
                      </a:r>
                      <a:endParaRPr lang="ko-KR" altLang="en-US" sz="1400" dirty="0">
                        <a:solidFill>
                          <a:srgbClr val="676B6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8580" marR="6858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" name="슬라이드 번호 개체 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44</a:t>
            </a:fld>
            <a:endParaRPr lang="ko-KR" altLang="en-US" dirty="0"/>
          </a:p>
        </p:txBody>
      </p:sp>
      <p:cxnSp>
        <p:nvCxnSpPr>
          <p:cNvPr id="12" name="직선 연결선 11"/>
          <p:cNvCxnSpPr/>
          <p:nvPr/>
        </p:nvCxnSpPr>
        <p:spPr>
          <a:xfrm>
            <a:off x="1191859" y="4211960"/>
            <a:ext cx="4883436" cy="0"/>
          </a:xfrm>
          <a:prstGeom prst="line">
            <a:avLst/>
          </a:prstGeom>
          <a:ln w="19050">
            <a:solidFill>
              <a:srgbClr val="C1B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1173392" y="4776464"/>
            <a:ext cx="83808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폼 타입</a:t>
            </a:r>
            <a:endParaRPr lang="en-US" altLang="ko-KR" sz="120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귀마개의 종류</a:t>
            </a:r>
          </a:p>
        </p:txBody>
      </p:sp>
      <p:cxnSp>
        <p:nvCxnSpPr>
          <p:cNvPr id="29" name="직선 연결선 28"/>
          <p:cNvCxnSpPr/>
          <p:nvPr/>
        </p:nvCxnSpPr>
        <p:spPr>
          <a:xfrm>
            <a:off x="1220554" y="4776463"/>
            <a:ext cx="635902" cy="0"/>
          </a:xfrm>
          <a:prstGeom prst="line">
            <a:avLst/>
          </a:prstGeom>
          <a:ln w="28575">
            <a:solidFill>
              <a:srgbClr val="C3B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1173392" y="5858816"/>
            <a:ext cx="83808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재사용</a:t>
            </a:r>
            <a:endParaRPr lang="en-US" altLang="ko-KR" sz="120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귀마개의 종류</a:t>
            </a:r>
          </a:p>
        </p:txBody>
      </p:sp>
      <p:cxnSp>
        <p:nvCxnSpPr>
          <p:cNvPr id="31" name="직선 연결선 30"/>
          <p:cNvCxnSpPr/>
          <p:nvPr/>
        </p:nvCxnSpPr>
        <p:spPr>
          <a:xfrm>
            <a:off x="1220554" y="5858815"/>
            <a:ext cx="635902" cy="0"/>
          </a:xfrm>
          <a:prstGeom prst="line">
            <a:avLst/>
          </a:prstGeom>
          <a:ln w="28575">
            <a:solidFill>
              <a:srgbClr val="C3B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1173392" y="6978488"/>
            <a:ext cx="838083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b="1" spc="-150" dirty="0" err="1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귀덮개의</a:t>
            </a:r>
            <a:r>
              <a:rPr lang="ko-KR" altLang="en-US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종류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1220554" y="6978488"/>
            <a:ext cx="635902" cy="0"/>
          </a:xfrm>
          <a:prstGeom prst="line">
            <a:avLst/>
          </a:prstGeom>
          <a:ln w="28575">
            <a:solidFill>
              <a:srgbClr val="C3B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62" y="4922239"/>
            <a:ext cx="1821656" cy="73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499" y="5896139"/>
            <a:ext cx="1821656" cy="107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476" y="7017037"/>
            <a:ext cx="1821656" cy="97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" name="직선 연결선 34"/>
          <p:cNvCxnSpPr/>
          <p:nvPr/>
        </p:nvCxnSpPr>
        <p:spPr>
          <a:xfrm>
            <a:off x="1985462" y="5858815"/>
            <a:ext cx="4050000" cy="0"/>
          </a:xfrm>
          <a:prstGeom prst="line">
            <a:avLst/>
          </a:prstGeom>
          <a:ln>
            <a:solidFill>
              <a:srgbClr val="C1B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>
            <a:off x="1985462" y="4776463"/>
            <a:ext cx="4050000" cy="0"/>
          </a:xfrm>
          <a:prstGeom prst="line">
            <a:avLst/>
          </a:prstGeom>
          <a:ln>
            <a:solidFill>
              <a:srgbClr val="C1B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>
            <a:off x="1985462" y="6978488"/>
            <a:ext cx="4050000" cy="0"/>
          </a:xfrm>
          <a:prstGeom prst="line">
            <a:avLst/>
          </a:prstGeom>
          <a:ln>
            <a:solidFill>
              <a:srgbClr val="C1B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>
            <a:off x="1985462" y="8023516"/>
            <a:ext cx="4050000" cy="0"/>
          </a:xfrm>
          <a:prstGeom prst="line">
            <a:avLst/>
          </a:prstGeom>
          <a:ln>
            <a:solidFill>
              <a:srgbClr val="C1B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>
            <a:off x="1801642" y="3556637"/>
            <a:ext cx="513000" cy="0"/>
          </a:xfrm>
          <a:prstGeom prst="line">
            <a:avLst/>
          </a:prstGeom>
          <a:ln>
            <a:solidFill>
              <a:srgbClr val="C1B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>
            <a:off x="1801642" y="4042547"/>
            <a:ext cx="513000" cy="0"/>
          </a:xfrm>
          <a:prstGeom prst="line">
            <a:avLst/>
          </a:prstGeom>
          <a:ln>
            <a:solidFill>
              <a:srgbClr val="C1B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>
            <a:off x="3008387" y="3556637"/>
            <a:ext cx="3051000" cy="0"/>
          </a:xfrm>
          <a:prstGeom prst="line">
            <a:avLst/>
          </a:prstGeom>
          <a:ln>
            <a:solidFill>
              <a:srgbClr val="C1B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/>
          <p:cNvCxnSpPr/>
          <p:nvPr/>
        </p:nvCxnSpPr>
        <p:spPr>
          <a:xfrm>
            <a:off x="3008387" y="4042547"/>
            <a:ext cx="3051000" cy="0"/>
          </a:xfrm>
          <a:prstGeom prst="line">
            <a:avLst/>
          </a:prstGeom>
          <a:ln>
            <a:solidFill>
              <a:srgbClr val="C1B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33395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1484782" y="2725460"/>
            <a:ext cx="4359711" cy="3727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사용설명서에서 안전인증과 </a:t>
            </a:r>
            <a:r>
              <a:rPr lang="ko-KR" altLang="en-US" sz="1350" b="1" spc="-150" dirty="0" err="1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차음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성능을 확인한다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귀마개가 자신의 귀에 맞는지 확인한다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귀마개는 반대쪽 손으로 귀를 잡고 위로 당기며 압축해 밀어 넣는다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귀마개는 귀 내부로 충분히 들어가게 착용한다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350" b="1" spc="-150" dirty="0" err="1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귀덮개가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귀보다 커서 귀를 짓누르지 않는지 살핀다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귀마개는 오염되거나 더러워지면 교체한다</a:t>
            </a:r>
          </a:p>
        </p:txBody>
      </p:sp>
      <p:pic>
        <p:nvPicPr>
          <p:cNvPr id="28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68" y="2948923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54" y="3482079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54" y="4163214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54" y="4828796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157522" y="1787691"/>
            <a:ext cx="305102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70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사용방법 및 관리</a:t>
            </a:r>
          </a:p>
        </p:txBody>
      </p:sp>
      <p:cxnSp>
        <p:nvCxnSpPr>
          <p:cNvPr id="15" name="직선 연결선 14"/>
          <p:cNvCxnSpPr/>
          <p:nvPr/>
        </p:nvCxnSpPr>
        <p:spPr>
          <a:xfrm>
            <a:off x="1096139" y="2286424"/>
            <a:ext cx="4979156" cy="0"/>
          </a:xfrm>
          <a:prstGeom prst="line">
            <a:avLst/>
          </a:prstGeom>
          <a:ln w="952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대각선 방향의 모서리가 둥근 사각형 15"/>
          <p:cNvSpPr/>
          <p:nvPr/>
        </p:nvSpPr>
        <p:spPr>
          <a:xfrm>
            <a:off x="782706" y="1800391"/>
            <a:ext cx="312020" cy="496344"/>
          </a:xfrm>
          <a:prstGeom prst="round2DiagRect">
            <a:avLst>
              <a:gd name="adj1" fmla="val 0"/>
              <a:gd name="adj2" fmla="val 32713"/>
            </a:avLst>
          </a:prstGeom>
          <a:solidFill>
            <a:srgbClr val="FBA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2</a:t>
            </a:r>
            <a:endParaRPr lang="ko-KR" altLang="en-US" sz="1600" b="1" dirty="0"/>
          </a:p>
        </p:txBody>
      </p:sp>
      <p:pic>
        <p:nvPicPr>
          <p:cNvPr id="11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54" y="5525483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54" y="6069228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92" y="5292080"/>
            <a:ext cx="1605476" cy="202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45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941360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2294875" y="3515883"/>
            <a:ext cx="2052227" cy="4800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ko-KR" altLang="en-US" sz="3600" kern="10" spc="-180" dirty="0">
                <a:ln w="9525">
                  <a:noFill/>
                  <a:round/>
                  <a:headEnd/>
                  <a:tailEnd/>
                </a:ln>
                <a:latin typeface="HY견고딕"/>
                <a:ea typeface="HY견고딕"/>
              </a:rPr>
              <a:t>감사합니다</a:t>
            </a:r>
            <a:r>
              <a:rPr lang="en-US" altLang="ko-KR" sz="3600" kern="10" spc="-180" dirty="0">
                <a:ln w="9525">
                  <a:noFill/>
                  <a:round/>
                  <a:headEnd/>
                  <a:tailEnd/>
                </a:ln>
                <a:latin typeface="HY견고딕"/>
                <a:ea typeface="HY견고딕"/>
              </a:rPr>
              <a:t>.</a:t>
            </a:r>
            <a:endParaRPr lang="ko-KR" altLang="en-US" sz="3600" kern="10" spc="-180" dirty="0">
              <a:ln w="9525">
                <a:noFill/>
                <a:round/>
                <a:headEnd/>
                <a:tailEnd/>
              </a:ln>
              <a:latin typeface="HY견고딕"/>
              <a:ea typeface="HY견고딕"/>
            </a:endParaRPr>
          </a:p>
        </p:txBody>
      </p:sp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548680" y="6299200"/>
            <a:ext cx="6048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ko-KR" altLang="en-US" sz="20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대한안전관리는 오늘도 당신의 안전을 기원합니다</a:t>
            </a:r>
            <a:r>
              <a:rPr lang="en-US" altLang="ko-KR" sz="20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46</a:t>
            </a:fld>
            <a:endParaRPr lang="ko-KR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2(30초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1092523" y="2171734"/>
            <a:ext cx="5288805" cy="952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60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sz="135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유기용제</a:t>
            </a:r>
            <a:r>
              <a:rPr lang="en-US" altLang="ko-KR" sz="135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5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가스</a:t>
            </a:r>
            <a:r>
              <a:rPr lang="en-US" altLang="ko-KR" sz="135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5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중금속</a:t>
            </a:r>
            <a:r>
              <a:rPr lang="en-US" altLang="ko-KR" sz="135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5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유해광선과 분진</a:t>
            </a:r>
            <a:r>
              <a:rPr lang="en-US" altLang="ko-KR" sz="135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5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소음</a:t>
            </a:r>
            <a:r>
              <a:rPr lang="en-US" altLang="ko-KR" sz="135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5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진동 등 각종 유해 </a:t>
            </a:r>
            <a:r>
              <a:rPr lang="en-US" altLang="ko-KR" sz="135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 </a:t>
            </a:r>
            <a:r>
              <a:rPr lang="ko-KR" altLang="en-US" sz="135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위험요인이 있다</a:t>
            </a:r>
            <a:r>
              <a:rPr lang="en-US" altLang="ko-KR" sz="135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>
              <a:lnSpc>
                <a:spcPct val="130000"/>
              </a:lnSpc>
            </a:pPr>
            <a:endParaRPr lang="ko-KR" altLang="en-US" sz="1350" b="1" spc="-11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091941" y="6620515"/>
            <a:ext cx="4821335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sz="135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유해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135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위험요인으로부터 근로자 보호가 불가능하거나</a:t>
            </a:r>
            <a:r>
              <a:rPr lang="en-US" altLang="ko-KR" sz="135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35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불충분한 경우가 존재</a:t>
            </a:r>
            <a:endParaRPr lang="en-US" altLang="ko-KR" sz="1350" b="1" spc="-11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sz="135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근로자 보호가 부족한 경우 보호구를 지급하고 착용토록 한다</a:t>
            </a:r>
            <a:endParaRPr lang="en-US" altLang="ko-KR" sz="1350" b="1" spc="-11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sz="135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보호구의 특성</a:t>
            </a:r>
            <a:r>
              <a:rPr lang="en-US" altLang="ko-KR" sz="135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5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성능</a:t>
            </a:r>
            <a:r>
              <a:rPr lang="en-US" altLang="ko-KR" sz="135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5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착용 법을 잘 알고 착용해야 생명과 재산을 보호할 수 있다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081231" y="1676711"/>
            <a:ext cx="4363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작업장 내 존재하는 유해 </a:t>
            </a:r>
            <a:r>
              <a:rPr lang="en-US" altLang="ko-KR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 </a:t>
            </a:r>
            <a:r>
              <a:rPr lang="ko-KR" altLang="en-US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위험요인은</a:t>
            </a:r>
            <a:r>
              <a:rPr lang="en-US" altLang="ko-KR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 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081231" y="3494748"/>
            <a:ext cx="3715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유해</a:t>
            </a:r>
            <a:r>
              <a:rPr lang="en-US" altLang="ko-KR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위험요인은 왜 발생하는가</a:t>
            </a:r>
            <a:r>
              <a:rPr lang="en-US" altLang="ko-KR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 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081232" y="6079763"/>
            <a:ext cx="2851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보호구의 필요성 </a:t>
            </a:r>
          </a:p>
        </p:txBody>
      </p:sp>
      <p:sp>
        <p:nvSpPr>
          <p:cNvPr id="13" name="타원 12"/>
          <p:cNvSpPr/>
          <p:nvPr/>
        </p:nvSpPr>
        <p:spPr>
          <a:xfrm>
            <a:off x="789704" y="1696752"/>
            <a:ext cx="270000" cy="480000"/>
          </a:xfrm>
          <a:prstGeom prst="ellipse">
            <a:avLst/>
          </a:prstGeom>
          <a:solidFill>
            <a:srgbClr val="FBA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2</a:t>
            </a:r>
            <a:endParaRPr lang="ko-KR" altLang="en-US" sz="1600" b="1" dirty="0"/>
          </a:p>
        </p:txBody>
      </p:sp>
      <p:sp>
        <p:nvSpPr>
          <p:cNvPr id="14" name="타원 13"/>
          <p:cNvSpPr/>
          <p:nvPr/>
        </p:nvSpPr>
        <p:spPr>
          <a:xfrm>
            <a:off x="782706" y="3512589"/>
            <a:ext cx="270000" cy="480000"/>
          </a:xfrm>
          <a:prstGeom prst="ellipse">
            <a:avLst/>
          </a:prstGeom>
          <a:solidFill>
            <a:srgbClr val="FBA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3</a:t>
            </a:r>
            <a:endParaRPr lang="ko-KR" altLang="en-US" sz="1600" b="1" dirty="0"/>
          </a:p>
        </p:txBody>
      </p:sp>
      <p:sp>
        <p:nvSpPr>
          <p:cNvPr id="15" name="타원 14"/>
          <p:cNvSpPr/>
          <p:nvPr/>
        </p:nvSpPr>
        <p:spPr>
          <a:xfrm>
            <a:off x="782706" y="6085456"/>
            <a:ext cx="270000" cy="480000"/>
          </a:xfrm>
          <a:prstGeom prst="ellipse">
            <a:avLst/>
          </a:prstGeom>
          <a:solidFill>
            <a:srgbClr val="FBA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4</a:t>
            </a:r>
            <a:endParaRPr lang="ko-KR" altLang="en-US" sz="1600" b="1" dirty="0"/>
          </a:p>
        </p:txBody>
      </p:sp>
      <p:cxnSp>
        <p:nvCxnSpPr>
          <p:cNvPr id="17" name="직선 연결선 16"/>
          <p:cNvCxnSpPr/>
          <p:nvPr/>
        </p:nvCxnSpPr>
        <p:spPr>
          <a:xfrm>
            <a:off x="0" y="3082075"/>
            <a:ext cx="6858000" cy="0"/>
          </a:xfrm>
          <a:prstGeom prst="line">
            <a:avLst/>
          </a:prstGeom>
          <a:ln w="952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0" y="5748176"/>
            <a:ext cx="6858000" cy="0"/>
          </a:xfrm>
          <a:prstGeom prst="line">
            <a:avLst/>
          </a:prstGeom>
          <a:ln w="952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1091942" y="4062031"/>
            <a:ext cx="514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•</a:t>
            </a:r>
            <a:r>
              <a:rPr lang="en-US" altLang="ko-KR" sz="135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35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기계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135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설비를 설계</a:t>
            </a:r>
            <a:r>
              <a:rPr lang="en-US" altLang="ko-KR" sz="135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5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제작 및 설치할 때 기술적인 한계 </a:t>
            </a:r>
          </a:p>
          <a:p>
            <a:pPr>
              <a:lnSpc>
                <a:spcPct val="150000"/>
              </a:lnSpc>
            </a:pPr>
            <a:r>
              <a:rPr lang="en-US" altLang="ko-KR" sz="160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sz="135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기계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135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설비를 설계</a:t>
            </a:r>
            <a:r>
              <a:rPr lang="en-US" altLang="ko-KR" sz="135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5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제작 및 설치할 때 경제적인 문제 </a:t>
            </a:r>
          </a:p>
          <a:p>
            <a:pPr>
              <a:lnSpc>
                <a:spcPct val="150000"/>
              </a:lnSpc>
            </a:pPr>
            <a:r>
              <a:rPr lang="en-US" altLang="ko-KR" sz="160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sz="135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기계 </a:t>
            </a:r>
            <a:r>
              <a:rPr lang="en-US" altLang="ko-KR" sz="135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 </a:t>
            </a:r>
            <a:r>
              <a:rPr lang="ko-KR" altLang="en-US" sz="1350" b="1" spc="-11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설비를 사용 중 성능이 저하되거나 고장이 나는 경우 발생 </a:t>
            </a:r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469719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jason2\Desktop\보호구의 종류와 사용법\3 cop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156" y="1691682"/>
            <a:ext cx="1531379" cy="597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8" name="직선 연결선 97"/>
          <p:cNvCxnSpPr/>
          <p:nvPr/>
        </p:nvCxnSpPr>
        <p:spPr>
          <a:xfrm>
            <a:off x="3746478" y="2280009"/>
            <a:ext cx="1010823" cy="0"/>
          </a:xfrm>
          <a:prstGeom prst="line">
            <a:avLst/>
          </a:prstGeom>
          <a:ln w="3175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/>
          <p:cNvCxnSpPr/>
          <p:nvPr/>
        </p:nvCxnSpPr>
        <p:spPr>
          <a:xfrm>
            <a:off x="2192577" y="6368779"/>
            <a:ext cx="791366" cy="0"/>
          </a:xfrm>
          <a:prstGeom prst="line">
            <a:avLst/>
          </a:prstGeom>
          <a:ln w="3175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427" y="4426524"/>
            <a:ext cx="2143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06742" y="215177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spc="-150" baseline="3000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눈</a:t>
            </a:r>
            <a:endParaRPr lang="en-US" altLang="ko-KR" sz="2400" b="1" spc="-150" baseline="3000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1106743" y="3281631"/>
            <a:ext cx="7521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spc="-150" baseline="3000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호흡기</a:t>
            </a:r>
            <a:endParaRPr lang="en-US" altLang="ko-KR" sz="2400" b="1" spc="-150" baseline="3000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1106742" y="4357712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spc="-150" baseline="3000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손</a:t>
            </a:r>
            <a:endParaRPr lang="en-US" sz="2400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Rectangle 12"/>
          <p:cNvSpPr/>
          <p:nvPr/>
        </p:nvSpPr>
        <p:spPr>
          <a:xfrm>
            <a:off x="1106743" y="6019268"/>
            <a:ext cx="5629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spc="-150" baseline="3000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전신</a:t>
            </a:r>
            <a:endParaRPr lang="ko-KR" altLang="en-US" sz="2400" spc="-150" baseline="3000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Rectangle 29"/>
          <p:cNvSpPr/>
          <p:nvPr/>
        </p:nvSpPr>
        <p:spPr>
          <a:xfrm>
            <a:off x="4606876" y="1938539"/>
            <a:ext cx="12323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spc="-150" baseline="3000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머리</a:t>
            </a:r>
            <a:endParaRPr lang="en-US" altLang="ko-KR" sz="2400" b="1" spc="-150" baseline="3000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Rectangle 30"/>
          <p:cNvSpPr/>
          <p:nvPr/>
        </p:nvSpPr>
        <p:spPr>
          <a:xfrm>
            <a:off x="4606876" y="5831351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baseline="3000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발</a:t>
            </a:r>
            <a:endParaRPr lang="ko-KR" altLang="en-US" sz="2400" spc="-150" baseline="3000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Rectangle 2048"/>
          <p:cNvSpPr/>
          <p:nvPr/>
        </p:nvSpPr>
        <p:spPr>
          <a:xfrm>
            <a:off x="4606876" y="3281631"/>
            <a:ext cx="3738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spc="-150" baseline="3000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귀</a:t>
            </a:r>
            <a:endParaRPr lang="ko-KR" altLang="en-US" sz="2400" spc="-150" baseline="3000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7692" y="2079271"/>
            <a:ext cx="15001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6712" y="2219857"/>
            <a:ext cx="26431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8144" y="3332431"/>
            <a:ext cx="22145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4788" y="3357175"/>
            <a:ext cx="24288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9350" y="6064233"/>
            <a:ext cx="22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057"/>
          <p:cNvSpPr/>
          <p:nvPr/>
        </p:nvSpPr>
        <p:spPr>
          <a:xfrm>
            <a:off x="4606876" y="4309119"/>
            <a:ext cx="5629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spc="-150" baseline="3000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안면</a:t>
            </a:r>
            <a:endParaRPr lang="ko-KR" altLang="en-US" sz="2400" spc="-150" baseline="3000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64113" y="4368095"/>
            <a:ext cx="257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타원 27"/>
          <p:cNvSpPr/>
          <p:nvPr/>
        </p:nvSpPr>
        <p:spPr>
          <a:xfrm>
            <a:off x="3320988" y="6644278"/>
            <a:ext cx="236483" cy="4204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2956943" y="6325085"/>
            <a:ext cx="54000" cy="96000"/>
          </a:xfrm>
          <a:prstGeom prst="ellipse">
            <a:avLst/>
          </a:prstGeom>
          <a:solidFill>
            <a:srgbClr val="5F5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3638032" y="2890053"/>
            <a:ext cx="54000" cy="96000"/>
          </a:xfrm>
          <a:prstGeom prst="ellipse">
            <a:avLst/>
          </a:prstGeom>
          <a:solidFill>
            <a:srgbClr val="5F5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3746044" y="2530893"/>
            <a:ext cx="54000" cy="96000"/>
          </a:xfrm>
          <a:prstGeom prst="ellipse">
            <a:avLst/>
          </a:prstGeom>
          <a:solidFill>
            <a:srgbClr val="5F5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3718051" y="2235244"/>
            <a:ext cx="54000" cy="96000"/>
          </a:xfrm>
          <a:prstGeom prst="ellipse">
            <a:avLst/>
          </a:prstGeom>
          <a:solidFill>
            <a:srgbClr val="5F5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3746478" y="7139405"/>
            <a:ext cx="54000" cy="96000"/>
          </a:xfrm>
          <a:prstGeom prst="ellipse">
            <a:avLst/>
          </a:prstGeom>
          <a:solidFill>
            <a:srgbClr val="5F5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/>
          <p:nvPr/>
        </p:nvSpPr>
        <p:spPr>
          <a:xfrm>
            <a:off x="2630340" y="3845268"/>
            <a:ext cx="54000" cy="96000"/>
          </a:xfrm>
          <a:prstGeom prst="ellipse">
            <a:avLst/>
          </a:prstGeom>
          <a:solidFill>
            <a:srgbClr val="5F5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/>
          <p:cNvSpPr/>
          <p:nvPr/>
        </p:nvSpPr>
        <p:spPr>
          <a:xfrm>
            <a:off x="3284463" y="2675964"/>
            <a:ext cx="54000" cy="96000"/>
          </a:xfrm>
          <a:prstGeom prst="ellipse">
            <a:avLst/>
          </a:prstGeom>
          <a:solidFill>
            <a:srgbClr val="5F5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106742" y="2612487"/>
            <a:ext cx="108012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spc="-150" baseline="3000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날아오는 물체</a:t>
            </a:r>
            <a:r>
              <a:rPr lang="en-US" altLang="ko-KR" sz="1600" spc="-150" baseline="3000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spc="-150" baseline="3000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빛</a:t>
            </a:r>
            <a:endParaRPr lang="en-US" altLang="ko-KR" sz="1600" spc="-150" baseline="30000" dirty="0">
              <a:solidFill>
                <a:srgbClr val="646464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Rectangle 4"/>
          <p:cNvSpPr/>
          <p:nvPr/>
        </p:nvSpPr>
        <p:spPr>
          <a:xfrm>
            <a:off x="1106742" y="3739863"/>
            <a:ext cx="995785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spc="-150" baseline="3000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분진</a:t>
            </a:r>
            <a:r>
              <a:rPr lang="en-US" altLang="ko-KR" sz="1600" spc="-150" baseline="3000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spc="-150" baseline="3000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화학물질</a:t>
            </a:r>
            <a:endParaRPr lang="en-US" altLang="ko-KR" sz="1600" spc="-150" baseline="30000" dirty="0">
              <a:solidFill>
                <a:srgbClr val="646464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Rectangle 10"/>
          <p:cNvSpPr/>
          <p:nvPr/>
        </p:nvSpPr>
        <p:spPr>
          <a:xfrm>
            <a:off x="1106742" y="4934524"/>
            <a:ext cx="1468672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spc="-150" baseline="3000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화학물질</a:t>
            </a:r>
            <a:r>
              <a:rPr lang="en-US" altLang="ko-KR" sz="1600" spc="-150" baseline="3000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spc="-150" baseline="3000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뜨거운 물체</a:t>
            </a:r>
            <a:r>
              <a:rPr lang="en-US" altLang="ko-KR" sz="1600" spc="-150" baseline="3000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ko-KR" altLang="en-US" sz="1600" spc="-150" baseline="3000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진동</a:t>
            </a:r>
          </a:p>
        </p:txBody>
      </p:sp>
      <p:sp>
        <p:nvSpPr>
          <p:cNvPr id="36" name="Rectangle 12"/>
          <p:cNvSpPr/>
          <p:nvPr/>
        </p:nvSpPr>
        <p:spPr>
          <a:xfrm>
            <a:off x="1106742" y="6474201"/>
            <a:ext cx="1468672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spc="-150" baseline="3000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화학물질</a:t>
            </a:r>
            <a:r>
              <a:rPr lang="en-US" altLang="ko-KR" sz="1600" spc="-150" baseline="3000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spc="-150" baseline="3000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뜨거운 물질</a:t>
            </a:r>
            <a:r>
              <a:rPr lang="en-US" altLang="ko-KR" sz="1600" spc="-150" baseline="3000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ko-KR" altLang="en-US" sz="1600" spc="-150" baseline="3000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방사선</a:t>
            </a:r>
            <a:r>
              <a:rPr lang="en-US" altLang="ko-KR" sz="1600" spc="-150" baseline="3000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spc="-150" baseline="3000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분진</a:t>
            </a:r>
          </a:p>
        </p:txBody>
      </p:sp>
      <p:sp>
        <p:nvSpPr>
          <p:cNvPr id="37" name="Rectangle 29"/>
          <p:cNvSpPr/>
          <p:nvPr/>
        </p:nvSpPr>
        <p:spPr>
          <a:xfrm>
            <a:off x="4606876" y="2399248"/>
            <a:ext cx="123230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spc="-150" baseline="3000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떨어지거나 날아오는 물체</a:t>
            </a:r>
            <a:r>
              <a:rPr lang="en-US" altLang="ko-KR" sz="1600" spc="-150" baseline="3000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ko-KR" altLang="en-US" sz="1600" spc="-150" baseline="3000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높은 곳에서 떨어짐</a:t>
            </a:r>
          </a:p>
        </p:txBody>
      </p:sp>
      <p:sp>
        <p:nvSpPr>
          <p:cNvPr id="39" name="Rectangle 2048"/>
          <p:cNvSpPr/>
          <p:nvPr/>
        </p:nvSpPr>
        <p:spPr>
          <a:xfrm>
            <a:off x="4606876" y="3725193"/>
            <a:ext cx="431528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spc="-150" baseline="3000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소음</a:t>
            </a:r>
          </a:p>
        </p:txBody>
      </p:sp>
      <p:sp>
        <p:nvSpPr>
          <p:cNvPr id="40" name="Rectangle 2057"/>
          <p:cNvSpPr/>
          <p:nvPr/>
        </p:nvSpPr>
        <p:spPr>
          <a:xfrm>
            <a:off x="4606876" y="4788221"/>
            <a:ext cx="1521570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spc="-150" baseline="3000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날아오는 물체</a:t>
            </a:r>
            <a:r>
              <a:rPr lang="en-US" altLang="ko-KR" sz="1600" spc="-150" baseline="3000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spc="-150" baseline="3000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화학물질</a:t>
            </a:r>
          </a:p>
        </p:txBody>
      </p:sp>
      <p:sp>
        <p:nvSpPr>
          <p:cNvPr id="41" name="Rectangle 30"/>
          <p:cNvSpPr/>
          <p:nvPr/>
        </p:nvSpPr>
        <p:spPr>
          <a:xfrm>
            <a:off x="4606876" y="6375185"/>
            <a:ext cx="1468672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spc="-150" baseline="3000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떨어지는 물체</a:t>
            </a:r>
            <a:r>
              <a:rPr lang="en-US" altLang="ko-KR" sz="1200" spc="-150" baseline="3000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200" spc="-150" baseline="3000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중량물</a:t>
            </a:r>
            <a:r>
              <a:rPr lang="en-US" altLang="ko-KR" sz="1200" spc="-150" baseline="3000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en-US" altLang="ko-KR" sz="1600" spc="-150" baseline="3000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ko-KR" altLang="en-US" sz="1600" spc="-150" baseline="3000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화학물질</a:t>
            </a:r>
            <a:r>
              <a:rPr lang="en-US" altLang="ko-KR" sz="1600" spc="-150" baseline="3000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spc="-150" baseline="3000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뜨거운 물질</a:t>
            </a:r>
            <a:r>
              <a:rPr lang="en-US" altLang="ko-KR" sz="1600" spc="-150" baseline="3000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ko-KR" altLang="en-US" sz="1600" spc="-150" baseline="3000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날카로운 물체</a:t>
            </a:r>
          </a:p>
        </p:txBody>
      </p:sp>
      <p:cxnSp>
        <p:nvCxnSpPr>
          <p:cNvPr id="17" name="직선 연결선 16"/>
          <p:cNvCxnSpPr/>
          <p:nvPr/>
        </p:nvCxnSpPr>
        <p:spPr>
          <a:xfrm>
            <a:off x="1160748" y="2492907"/>
            <a:ext cx="1026114" cy="0"/>
          </a:xfrm>
          <a:prstGeom prst="line">
            <a:avLst/>
          </a:prstGeom>
          <a:ln w="1905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>
            <a:off x="4672406" y="2279668"/>
            <a:ext cx="1026114" cy="0"/>
          </a:xfrm>
          <a:prstGeom prst="line">
            <a:avLst/>
          </a:prstGeom>
          <a:ln w="1905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>
            <a:off x="1160748" y="3626644"/>
            <a:ext cx="1026114" cy="0"/>
          </a:xfrm>
          <a:prstGeom prst="line">
            <a:avLst/>
          </a:prstGeom>
          <a:ln w="1905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>
            <a:off x="4672406" y="3626644"/>
            <a:ext cx="270000" cy="0"/>
          </a:xfrm>
          <a:prstGeom prst="line">
            <a:avLst/>
          </a:prstGeom>
          <a:ln w="1905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/>
          <p:nvPr/>
        </p:nvCxnSpPr>
        <p:spPr>
          <a:xfrm>
            <a:off x="1160748" y="4820444"/>
            <a:ext cx="1026114" cy="0"/>
          </a:xfrm>
          <a:prstGeom prst="line">
            <a:avLst/>
          </a:prstGeom>
          <a:ln w="1905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/>
          <p:cNvCxnSpPr/>
          <p:nvPr/>
        </p:nvCxnSpPr>
        <p:spPr>
          <a:xfrm>
            <a:off x="4672406" y="4674141"/>
            <a:ext cx="1026114" cy="0"/>
          </a:xfrm>
          <a:prstGeom prst="line">
            <a:avLst/>
          </a:prstGeom>
          <a:ln w="1905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>
            <a:off x="1160748" y="6368779"/>
            <a:ext cx="1026114" cy="0"/>
          </a:xfrm>
          <a:prstGeom prst="line">
            <a:avLst/>
          </a:prstGeom>
          <a:ln w="1905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/>
          <p:cNvCxnSpPr/>
          <p:nvPr/>
        </p:nvCxnSpPr>
        <p:spPr>
          <a:xfrm>
            <a:off x="4672406" y="6269761"/>
            <a:ext cx="1026114" cy="0"/>
          </a:xfrm>
          <a:prstGeom prst="line">
            <a:avLst/>
          </a:prstGeom>
          <a:ln w="1905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>
            <a:endCxn id="31" idx="2"/>
          </p:cNvCxnSpPr>
          <p:nvPr/>
        </p:nvCxnSpPr>
        <p:spPr>
          <a:xfrm flipV="1">
            <a:off x="2184201" y="2723964"/>
            <a:ext cx="1100262" cy="902680"/>
          </a:xfrm>
          <a:prstGeom prst="line">
            <a:avLst/>
          </a:prstGeom>
          <a:ln w="3175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>
            <a:endCxn id="29" idx="3"/>
          </p:cNvCxnSpPr>
          <p:nvPr/>
        </p:nvCxnSpPr>
        <p:spPr>
          <a:xfrm flipV="1">
            <a:off x="2184201" y="3927209"/>
            <a:ext cx="454047" cy="893235"/>
          </a:xfrm>
          <a:prstGeom prst="line">
            <a:avLst/>
          </a:prstGeom>
          <a:ln w="3175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/>
          <p:cNvCxnSpPr/>
          <p:nvPr/>
        </p:nvCxnSpPr>
        <p:spPr>
          <a:xfrm>
            <a:off x="2185433" y="2485965"/>
            <a:ext cx="1010823" cy="0"/>
          </a:xfrm>
          <a:prstGeom prst="line">
            <a:avLst/>
          </a:prstGeom>
          <a:ln w="3175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/>
          <p:cNvCxnSpPr>
            <a:endCxn id="25" idx="5"/>
          </p:cNvCxnSpPr>
          <p:nvPr/>
        </p:nvCxnSpPr>
        <p:spPr>
          <a:xfrm flipH="1" flipV="1">
            <a:off x="3792136" y="2612836"/>
            <a:ext cx="880270" cy="1013809"/>
          </a:xfrm>
          <a:prstGeom prst="line">
            <a:avLst/>
          </a:prstGeom>
          <a:ln w="3175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/>
          <p:cNvCxnSpPr>
            <a:endCxn id="23" idx="5"/>
          </p:cNvCxnSpPr>
          <p:nvPr/>
        </p:nvCxnSpPr>
        <p:spPr>
          <a:xfrm flipH="1" flipV="1">
            <a:off x="3684124" y="2971995"/>
            <a:ext cx="988282" cy="1696016"/>
          </a:xfrm>
          <a:prstGeom prst="line">
            <a:avLst/>
          </a:prstGeom>
          <a:ln w="3175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9"/>
          <p:cNvCxnSpPr>
            <a:endCxn id="27" idx="6"/>
          </p:cNvCxnSpPr>
          <p:nvPr/>
        </p:nvCxnSpPr>
        <p:spPr>
          <a:xfrm flipH="1">
            <a:off x="3800478" y="6269762"/>
            <a:ext cx="871928" cy="917644"/>
          </a:xfrm>
          <a:prstGeom prst="line">
            <a:avLst/>
          </a:prstGeom>
          <a:ln w="3175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타원 29"/>
          <p:cNvSpPr/>
          <p:nvPr/>
        </p:nvSpPr>
        <p:spPr>
          <a:xfrm>
            <a:off x="3197685" y="2453248"/>
            <a:ext cx="54000" cy="96000"/>
          </a:xfrm>
          <a:prstGeom prst="ellipse">
            <a:avLst/>
          </a:prstGeom>
          <a:solidFill>
            <a:srgbClr val="5F5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48" y="5940245"/>
            <a:ext cx="322769" cy="76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슬라이드 번호 개체 틀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469719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jason2\Desktop\보호구의 종류와 사용법\8 (2)-new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213" y="3460352"/>
            <a:ext cx="2235323" cy="246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179756" y="1800391"/>
            <a:ext cx="376141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7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작업장의 유해</a:t>
            </a:r>
            <a:r>
              <a:rPr lang="en-US" altLang="ko-KR" sz="17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17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위험요소 분석 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374553" y="2445589"/>
            <a:ext cx="502477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가스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분진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화학물질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소음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유해광선 정전기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고압전기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산소 결핍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고열 등의 유무를 조사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해당 유해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위험요소에 맞는 보호구를 선택</a:t>
            </a:r>
            <a:endParaRPr lang="en-US" altLang="ko-KR" sz="135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145150" y="4418070"/>
            <a:ext cx="408405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7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작업장의 유해</a:t>
            </a:r>
            <a:r>
              <a:rPr lang="en-US" altLang="ko-KR" sz="17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17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위험요소의 수준 </a:t>
            </a:r>
            <a:endParaRPr lang="en-US" altLang="ko-KR" sz="1700" b="1" spc="-150" dirty="0">
              <a:solidFill>
                <a:srgbClr val="646464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480670" y="5375970"/>
            <a:ext cx="481254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유해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위험요소의 수준 파악 </a:t>
            </a:r>
          </a:p>
          <a:p>
            <a:pPr>
              <a:lnSpc>
                <a:spcPct val="20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유해</a:t>
            </a:r>
            <a:r>
              <a:rPr lang="en-US" altLang="ko-KR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· </a:t>
            </a: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위험요소 수준은 작업환경 측정 결과로부터 알 수 있음</a:t>
            </a:r>
          </a:p>
          <a:p>
            <a:pPr>
              <a:lnSpc>
                <a:spcPct val="200000"/>
              </a:lnSpc>
            </a:pPr>
            <a:r>
              <a:rPr lang="ko-KR" altLang="en-US" sz="135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보건관리자나 관리감독자가 직접 측정 </a:t>
            </a:r>
          </a:p>
        </p:txBody>
      </p:sp>
      <p:cxnSp>
        <p:nvCxnSpPr>
          <p:cNvPr id="16" name="직선 연결선 15"/>
          <p:cNvCxnSpPr/>
          <p:nvPr/>
        </p:nvCxnSpPr>
        <p:spPr>
          <a:xfrm>
            <a:off x="0" y="8034476"/>
            <a:ext cx="6858000" cy="0"/>
          </a:xfrm>
          <a:prstGeom prst="line">
            <a:avLst/>
          </a:prstGeom>
          <a:ln w="952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대각선 방향의 모서리가 둥근 사각형 26"/>
          <p:cNvSpPr/>
          <p:nvPr/>
        </p:nvSpPr>
        <p:spPr>
          <a:xfrm>
            <a:off x="782706" y="1800391"/>
            <a:ext cx="312020" cy="496344"/>
          </a:xfrm>
          <a:prstGeom prst="round2DiagRect">
            <a:avLst>
              <a:gd name="adj1" fmla="val 0"/>
              <a:gd name="adj2" fmla="val 32713"/>
            </a:avLst>
          </a:prstGeom>
          <a:solidFill>
            <a:srgbClr val="FBA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1</a:t>
            </a:r>
            <a:endParaRPr lang="ko-KR" altLang="en-US" sz="1600" b="1" dirty="0"/>
          </a:p>
        </p:txBody>
      </p:sp>
      <p:cxnSp>
        <p:nvCxnSpPr>
          <p:cNvPr id="31" name="직선 연결선 30"/>
          <p:cNvCxnSpPr/>
          <p:nvPr/>
        </p:nvCxnSpPr>
        <p:spPr>
          <a:xfrm>
            <a:off x="1096139" y="2286424"/>
            <a:ext cx="4979156" cy="0"/>
          </a:xfrm>
          <a:prstGeom prst="line">
            <a:avLst/>
          </a:prstGeom>
          <a:ln w="952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1096139" y="4940724"/>
            <a:ext cx="4979156" cy="0"/>
          </a:xfrm>
          <a:prstGeom prst="line">
            <a:avLst/>
          </a:prstGeom>
          <a:ln w="952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54" y="2751318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54" y="3286274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54" y="5388771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54" y="5923727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54" y="6458681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대각선 방향의 모서리가 둥근 사각형 18"/>
          <p:cNvSpPr/>
          <p:nvPr/>
        </p:nvSpPr>
        <p:spPr>
          <a:xfrm>
            <a:off x="782706" y="4450285"/>
            <a:ext cx="312020" cy="496344"/>
          </a:xfrm>
          <a:prstGeom prst="round2DiagRect">
            <a:avLst>
              <a:gd name="adj1" fmla="val 0"/>
              <a:gd name="adj2" fmla="val 32713"/>
            </a:avLst>
          </a:prstGeom>
          <a:solidFill>
            <a:srgbClr val="FBA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2</a:t>
            </a:r>
            <a:endParaRPr lang="ko-KR" altLang="en-US" sz="1600" b="1" dirty="0"/>
          </a:p>
        </p:txBody>
      </p:sp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469719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ocuments\DaumCloud\작업\외부작업\김경화 교수님 작업_KOSHA\3차 작업\보호구PPT\tip_frame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56" y="1453936"/>
            <a:ext cx="5454213" cy="6478437"/>
          </a:xfrm>
          <a:prstGeom prst="rect">
            <a:avLst/>
          </a:prstGeom>
          <a:noFill/>
        </p:spPr>
      </p:pic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1085308" y="3402086"/>
            <a:ext cx="4989986" cy="42422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ko-KR" altLang="en-US" sz="16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작업 중 보호범위를 벗어날 위험은</a:t>
            </a:r>
            <a:r>
              <a:rPr lang="en-US" altLang="ko-KR" sz="16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</a:p>
          <a:p>
            <a:pPr>
              <a:lnSpc>
                <a:spcPct val="200000"/>
              </a:lnSpc>
              <a:buNone/>
            </a:pPr>
            <a:r>
              <a:rPr lang="ko-KR" altLang="en-US" sz="1300" spc="-120" dirty="0">
                <a:solidFill>
                  <a:srgbClr val="A0A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황산을 다루는 작업장에서 황산이 일정한 농도 이하로 유지된다면 아황산용 방독마스크를 사용</a:t>
            </a:r>
            <a:endParaRPr lang="en-US" altLang="ko-KR" sz="1300" spc="-120" dirty="0">
              <a:solidFill>
                <a:srgbClr val="A0A0A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*</a:t>
            </a:r>
            <a:r>
              <a:rPr lang="ko-KR" altLang="en-US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단시간에 고농도 황산에 노출될 위험이 있는 황산배관 수리작업</a:t>
            </a:r>
            <a:r>
              <a:rPr lang="en-US" altLang="ko-KR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등에서는</a:t>
            </a:r>
            <a:endParaRPr lang="en-US" altLang="ko-KR" sz="120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buNone/>
            </a:pPr>
            <a:r>
              <a:rPr lang="ko-KR" altLang="en-US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반드시 송기마스크나 산소마스크를 착용</a:t>
            </a:r>
            <a:endParaRPr lang="en-US" altLang="ko-KR" sz="1200" b="1" spc="-150" dirty="0">
              <a:solidFill>
                <a:srgbClr val="8D7E6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buNone/>
            </a:pPr>
            <a:endParaRPr lang="en-US" altLang="ko-KR" sz="1100" b="1" spc="-15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100" b="1" spc="-150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 </a:t>
            </a:r>
            <a:r>
              <a:rPr lang="ko-KR" altLang="en-US" sz="16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산소 결핍 위험은</a:t>
            </a:r>
            <a:r>
              <a:rPr lang="en-US" altLang="ko-KR" sz="1600" b="1" spc="-150" dirty="0">
                <a:solidFill>
                  <a:srgbClr val="64646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</a:p>
          <a:p>
            <a:pPr>
              <a:lnSpc>
                <a:spcPct val="200000"/>
              </a:lnSpc>
              <a:buNone/>
            </a:pPr>
            <a:r>
              <a:rPr lang="ko-KR" altLang="en-US" sz="1300" spc="-120" dirty="0">
                <a:solidFill>
                  <a:srgbClr val="A0A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산소가 충분한 곳에서는 방진마스크나 방독마스크를 사용</a:t>
            </a:r>
            <a:endParaRPr lang="en-US" altLang="ko-KR" sz="1300" spc="-120" dirty="0">
              <a:solidFill>
                <a:srgbClr val="A0A0A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*18% </a:t>
            </a:r>
            <a:r>
              <a:rPr lang="ko-KR" altLang="en-US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미만의 산소 결핍 위험이 있는 곳이라면 </a:t>
            </a:r>
            <a:r>
              <a:rPr lang="ko-KR" altLang="en-US" sz="1200" b="1" spc="-150" dirty="0" err="1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송기</a:t>
            </a:r>
            <a:r>
              <a:rPr lang="ko-KR" altLang="en-US" sz="1200" b="1" spc="-150" dirty="0">
                <a:solidFill>
                  <a:srgbClr val="8D7E6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마스크나 산소 마스크를 착용</a:t>
            </a: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911280" y="2282470"/>
            <a:ext cx="4893984" cy="1047757"/>
          </a:xfrm>
        </p:spPr>
        <p:txBody>
          <a:bodyPr>
            <a:normAutofit/>
          </a:bodyPr>
          <a:lstStyle/>
          <a:p>
            <a:r>
              <a:rPr lang="ko-KR" altLang="en-US" sz="2400" b="1" spc="-3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보호구 선정에 앞선 위험성 검토 </a:t>
            </a:r>
          </a:p>
        </p:txBody>
      </p:sp>
      <p:pic>
        <p:nvPicPr>
          <p:cNvPr id="11" name="Picture 2" descr="C:\Users\Administrator\Documents\DaumCloud\작업\외부작업\김경화 교수님 작업_KOSHA\3차 작업\보호구PPT\ti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29166">
            <a:off x="485414" y="1969698"/>
            <a:ext cx="564230" cy="1118537"/>
          </a:xfrm>
          <a:prstGeom prst="rect">
            <a:avLst/>
          </a:prstGeom>
          <a:noFill/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71" y="3090124"/>
            <a:ext cx="4050000" cy="169491"/>
          </a:xfrm>
          <a:prstGeom prst="rect">
            <a:avLst/>
          </a:prstGeom>
        </p:spPr>
      </p:pic>
      <p:pic>
        <p:nvPicPr>
          <p:cNvPr id="17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89" y="3614178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C:\Users\Administrator\Documents\DaumCloud\작업\외부작업\김경화 교수님 작업_KOSHA\2차 작업\#1_고령근로자\images\che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89" y="5749406"/>
            <a:ext cx="157163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17928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691" y="3685543"/>
            <a:ext cx="1326872" cy="182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686" y="5900749"/>
            <a:ext cx="1420896" cy="170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567" y="1860210"/>
            <a:ext cx="1474301" cy="153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586432" y="2030513"/>
            <a:ext cx="285879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700" b="1" spc="-150" dirty="0" err="1">
                <a:solidFill>
                  <a:srgbClr val="9B8D7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소음성</a:t>
            </a:r>
            <a:r>
              <a:rPr lang="ko-KR" altLang="en-US" sz="1700" b="1" spc="-150" dirty="0">
                <a:solidFill>
                  <a:srgbClr val="9B8D7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난청과 귀마개 착용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586432" y="2557288"/>
            <a:ext cx="3272838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35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sz="135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귀마개 미착용을 이유로 </a:t>
            </a:r>
            <a:r>
              <a:rPr lang="en-US" altLang="ko-KR" sz="135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35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근로자 과실을 </a:t>
            </a:r>
            <a:r>
              <a:rPr lang="en-US" altLang="ko-KR" sz="135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60</a:t>
            </a:r>
            <a:r>
              <a:rPr lang="en-US" altLang="ko-KR" sz="135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%</a:t>
            </a:r>
            <a:r>
              <a:rPr lang="ko-KR" altLang="en-US" sz="135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 인정</a:t>
            </a:r>
            <a:endParaRPr lang="en-US" altLang="ko-KR" sz="1350" b="1" spc="-150" dirty="0">
              <a:solidFill>
                <a:srgbClr val="676B6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35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sz="1350" b="1" spc="-150" dirty="0" err="1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소음성</a:t>
            </a:r>
            <a:r>
              <a:rPr lang="ko-KR" altLang="en-US" sz="135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난청으로 직업병 판정을 받아 회사에 배상을 요구 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579288" y="3995937"/>
            <a:ext cx="38740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700" b="1" spc="-150" dirty="0">
                <a:solidFill>
                  <a:srgbClr val="9B8D7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높은 곳에서 작업 중 떨어진 재해와 </a:t>
            </a:r>
            <a:r>
              <a:rPr lang="ko-KR" altLang="en-US" sz="1700" b="1" spc="-150" dirty="0" err="1">
                <a:solidFill>
                  <a:srgbClr val="9B8D7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안전대</a:t>
            </a:r>
            <a:r>
              <a:rPr lang="ko-KR" altLang="en-US" sz="1700" b="1" spc="-150" dirty="0">
                <a:solidFill>
                  <a:srgbClr val="9B8D7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착용 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2579288" y="4522712"/>
            <a:ext cx="3423713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35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sz="135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높은 장소에서 작업 중 높이 </a:t>
            </a:r>
            <a:r>
              <a:rPr lang="en-US" altLang="ko-KR" sz="135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r>
              <a:rPr lang="en-US" altLang="ko-KR" sz="135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m</a:t>
            </a:r>
            <a:r>
              <a:rPr lang="ko-KR" altLang="en-US" sz="135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아래로 떨어져 다침 </a:t>
            </a:r>
            <a:endParaRPr lang="en-US" altLang="ko-KR" sz="1350" b="1" spc="-150" dirty="0">
              <a:solidFill>
                <a:srgbClr val="676B6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35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sz="1350" b="1" spc="-150" dirty="0" err="1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안전대를</a:t>
            </a:r>
            <a:r>
              <a:rPr lang="ko-KR" altLang="en-US" sz="135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착용하지 않아 근로자 과실을 </a:t>
            </a:r>
            <a:r>
              <a:rPr lang="en-US" altLang="ko-KR" sz="135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40</a:t>
            </a:r>
            <a:r>
              <a:rPr lang="en-US" altLang="ko-KR" sz="135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%</a:t>
            </a:r>
            <a:r>
              <a:rPr lang="ko-KR" altLang="en-US" sz="135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 인정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79288" y="6012161"/>
            <a:ext cx="331570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700" b="1" spc="-150" dirty="0">
                <a:solidFill>
                  <a:srgbClr val="9B8D7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오토바이 운전과 안전모 착용 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579288" y="6538936"/>
            <a:ext cx="3585731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35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sz="135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오토바이를 운전하다 뒤에서 달려오던 차량에 치이는 사고를 당함</a:t>
            </a:r>
            <a:endParaRPr lang="en-US" altLang="ko-KR" sz="1350" b="1" spc="-150" dirty="0">
              <a:solidFill>
                <a:srgbClr val="676B6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35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sz="135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안전모를 착용하지 않아 운전자 과실을 </a:t>
            </a:r>
            <a:r>
              <a:rPr lang="en-US" altLang="ko-KR" sz="1350" b="1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</a:t>
            </a:r>
            <a:r>
              <a:rPr lang="en-US" altLang="ko-KR" sz="135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%</a:t>
            </a:r>
            <a:r>
              <a:rPr lang="ko-KR" altLang="en-US" sz="1350" b="1" spc="-150" dirty="0">
                <a:solidFill>
                  <a:srgbClr val="676B6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 인정 </a:t>
            </a:r>
          </a:p>
        </p:txBody>
      </p:sp>
      <p:cxnSp>
        <p:nvCxnSpPr>
          <p:cNvPr id="14" name="직선 연결선 13"/>
          <p:cNvCxnSpPr/>
          <p:nvPr/>
        </p:nvCxnSpPr>
        <p:spPr>
          <a:xfrm>
            <a:off x="605551" y="5653517"/>
            <a:ext cx="5739773" cy="0"/>
          </a:xfrm>
          <a:prstGeom prst="line">
            <a:avLst/>
          </a:prstGeom>
          <a:ln w="952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605551" y="3672317"/>
            <a:ext cx="5739773" cy="0"/>
          </a:xfrm>
          <a:prstGeom prst="line">
            <a:avLst/>
          </a:prstGeom>
          <a:ln w="952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0" y="8034476"/>
            <a:ext cx="6858000" cy="0"/>
          </a:xfrm>
          <a:prstGeom prst="line">
            <a:avLst/>
          </a:prstGeom>
          <a:ln w="9525">
            <a:solidFill>
              <a:srgbClr val="CAB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395-525F-47E2-B97A-DDF91AAA8D54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4697199"/>
      </p:ext>
    </p:extLst>
  </p:cSld>
  <p:clrMapOvr>
    <a:masterClrMapping/>
  </p:clrMapOvr>
  <p:transition/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테마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테마3</Template>
  <TotalTime>2467</TotalTime>
  <Words>2355</Words>
  <Application>Microsoft Office PowerPoint</Application>
  <PresentationFormat>화면 슬라이드 쇼(4:3)</PresentationFormat>
  <Paragraphs>505</Paragraphs>
  <Slides>46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46</vt:i4>
      </vt:variant>
    </vt:vector>
  </HeadingPairs>
  <TitlesOfParts>
    <vt:vector size="56" baseType="lpstr">
      <vt:lpstr>HY헤드라인M</vt:lpstr>
      <vt:lpstr>맑은 고딕</vt:lpstr>
      <vt:lpstr>Wingdings</vt:lpstr>
      <vt:lpstr>Arial</vt:lpstr>
      <vt:lpstr>Georgia</vt:lpstr>
      <vt:lpstr>Calibri</vt:lpstr>
      <vt:lpstr>HY견고딕</vt:lpstr>
      <vt:lpstr>테마3</vt:lpstr>
      <vt:lpstr>1_Office Theme</vt:lpstr>
      <vt:lpstr>고구려 벽화</vt:lpstr>
      <vt:lpstr>PowerPoint 프레젠테이션</vt:lpstr>
      <vt:lpstr>목 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보호구 선정에 앞선 위험성 검토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용철 김</cp:lastModifiedBy>
  <cp:revision>446</cp:revision>
  <cp:lastPrinted>2013-10-11T08:03:18Z</cp:lastPrinted>
  <dcterms:created xsi:type="dcterms:W3CDTF">2013-10-11T01:14:31Z</dcterms:created>
  <dcterms:modified xsi:type="dcterms:W3CDTF">2026-06-14T10:02:08Z</dcterms:modified>
</cp:coreProperties>
</file>