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" ContentType="image/vnd.ms-photo"/>
  <Override PartName="/ppt/embeddings/oleObject2" ContentType="image/vnd.ms-photo"/>
  <Override PartName="/ppt/embeddings/oleObject3" ContentType="image/vnd.ms-photo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0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44" y="-518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presProps" Target="presProps.xml"  /><Relationship Id="rId46" Type="http://schemas.openxmlformats.org/officeDocument/2006/relationships/viewProps" Target="viewProps.xml"  /><Relationship Id="rId47" Type="http://schemas.openxmlformats.org/officeDocument/2006/relationships/theme" Target="theme/theme1.xml"  /><Relationship Id="rId48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66" y="5373216"/>
            <a:ext cx="12143879" cy="792088"/>
          </a:xfrm>
        </p:spPr>
        <p:txBody>
          <a:bodyPr>
            <a:noAutofit/>
          </a:bodyPr>
          <a:lstStyle>
            <a:lvl1pPr marL="0" indent="0" algn="ctr">
              <a:buNone/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액자 3"/>
          <p:cNvSpPr/>
          <p:nvPr userDrawn="1"/>
        </p:nvSpPr>
        <p:spPr>
          <a:xfrm>
            <a:off x="0" y="0"/>
            <a:ext cx="12190413" cy="6858000"/>
          </a:xfrm>
          <a:prstGeom prst="frame">
            <a:avLst>
              <a:gd name="adj1" fmla="val 35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300124"/>
            <a:ext cx="7344816" cy="10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558702" y="44624"/>
            <a:ext cx="104156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불법전재나 불법복제 행위는 저작권법 제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136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권리의 </a:t>
            </a:r>
            <a:r>
              <a:rPr lang="ko-KR" altLang="en-US" sz="700" b="1" u="none" dirty="0" err="1" smtClean="0">
                <a:solidFill>
                  <a:schemeClr val="tx1"/>
                </a:solidFill>
                <a:effectLst/>
              </a:rPr>
              <a:t>침해죄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)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에 의거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, 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년 이하의 징역 또는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천만 원 이하의 벌금에 처하거나 이를 병과할 수 있습니다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.</a:t>
            </a:r>
            <a:endParaRPr lang="ko-KR" altLang="en-US" sz="700" b="1" u="none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555813" y="1456204"/>
            <a:ext cx="4583037" cy="3970217"/>
            <a:chOff x="373740" y="2292880"/>
            <a:chExt cx="5061440" cy="4246370"/>
          </a:xfrm>
        </p:grpSpPr>
        <p:sp>
          <p:nvSpPr>
            <p:cNvPr id="12" name="자유형: 도형 82">
              <a:extLst>
                <a:ext uri="{FF2B5EF4-FFF2-40B4-BE49-F238E27FC236}">
                  <a16:creationId xmlns:a16="http://schemas.microsoft.com/office/drawing/2014/main" xmlns="" id="{13F59283-47EB-416F-9E9C-E3F7290F0032}"/>
                </a:ext>
              </a:extLst>
            </p:cNvPr>
            <p:cNvSpPr/>
            <p:nvPr userDrawn="1"/>
          </p:nvSpPr>
          <p:spPr>
            <a:xfrm>
              <a:off x="373740" y="2292880"/>
              <a:ext cx="5061440" cy="4246370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자유형: 도형 83">
              <a:extLst>
                <a:ext uri="{FF2B5EF4-FFF2-40B4-BE49-F238E27FC236}">
                  <a16:creationId xmlns:a16="http://schemas.microsoft.com/office/drawing/2014/main" xmlns="" id="{68B8793B-E69D-4CF3-933D-3179EC1039EA}"/>
                </a:ext>
              </a:extLst>
            </p:cNvPr>
            <p:cNvSpPr/>
            <p:nvPr userDrawn="1"/>
          </p:nvSpPr>
          <p:spPr>
            <a:xfrm>
              <a:off x="607216" y="2471482"/>
              <a:ext cx="4639653" cy="3756404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 userDrawn="1"/>
        </p:nvGrpSpPr>
        <p:grpSpPr>
          <a:xfrm>
            <a:off x="505426" y="332656"/>
            <a:ext cx="1269300" cy="1152128"/>
            <a:chOff x="2168974" y="3846155"/>
            <a:chExt cx="1836556" cy="1741613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168974" y="3846155"/>
              <a:ext cx="1836556" cy="1309919"/>
            </a:xfrm>
            <a:custGeom>
              <a:avLst/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343E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243149" y="5001791"/>
              <a:ext cx="1691174" cy="7417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087252" y="3855056"/>
              <a:ext cx="847070" cy="1220909"/>
            </a:xfrm>
            <a:custGeom>
              <a:avLst/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243149" y="3855056"/>
              <a:ext cx="844104" cy="1220909"/>
            </a:xfrm>
            <a:custGeom>
              <a:avLst/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27913" y="3865440"/>
              <a:ext cx="59339" cy="1210526"/>
            </a:xfrm>
            <a:custGeom>
              <a:avLst/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3194064" y="4058294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3194064" y="4202191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194064" y="4347574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 userDrawn="1"/>
          </p:nvSpPr>
          <p:spPr bwMode="auto">
            <a:xfrm>
              <a:off x="3194064" y="4492955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 userDrawn="1"/>
          </p:nvSpPr>
          <p:spPr bwMode="auto">
            <a:xfrm>
              <a:off x="3194064" y="4638336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 userDrawn="1"/>
          </p:nvSpPr>
          <p:spPr bwMode="auto">
            <a:xfrm>
              <a:off x="3194064" y="4783719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 userDrawn="1"/>
          </p:nvSpPr>
          <p:spPr bwMode="auto">
            <a:xfrm>
              <a:off x="2348476" y="4058294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 userDrawn="1"/>
          </p:nvSpPr>
          <p:spPr bwMode="auto">
            <a:xfrm>
              <a:off x="2348476" y="4202191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 userDrawn="1"/>
          </p:nvSpPr>
          <p:spPr bwMode="auto">
            <a:xfrm>
              <a:off x="2348476" y="4347574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2348476" y="4492955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 userDrawn="1"/>
          </p:nvSpPr>
          <p:spPr bwMode="auto">
            <a:xfrm>
              <a:off x="2348476" y="4638336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 userDrawn="1"/>
          </p:nvSpPr>
          <p:spPr bwMode="auto">
            <a:xfrm>
              <a:off x="2348476" y="4783719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441936" y="4758499"/>
              <a:ext cx="780314" cy="768446"/>
            </a:xfrm>
            <a:custGeom>
              <a:avLst/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3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rgbClr val="89C6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2379629" y="4865310"/>
              <a:ext cx="734326" cy="722458"/>
            </a:xfrm>
            <a:custGeom>
              <a:avLst/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3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rgbClr val="89C60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2986375" y="4089447"/>
              <a:ext cx="909377" cy="909377"/>
            </a:xfrm>
            <a:custGeom>
              <a:avLst/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121373" y="4224444"/>
              <a:ext cx="574109" cy="539989"/>
            </a:xfrm>
            <a:custGeom>
              <a:avLst/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185321" y="1610797"/>
            <a:ext cx="1877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Key point</a:t>
            </a:r>
          </a:p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(</a:t>
            </a:r>
            <a:r>
              <a:rPr lang="ko-KR" altLang="en-US" sz="2800" b="1" smtClean="0">
                <a:solidFill>
                  <a:schemeClr val="tx1"/>
                </a:solidFill>
              </a:rPr>
              <a:t>요점정리</a:t>
            </a:r>
            <a:r>
              <a:rPr lang="en-US" altLang="ko-KR" sz="2800" b="1" smtClean="0">
                <a:solidFill>
                  <a:schemeClr val="tx1"/>
                </a:solidFill>
              </a:rPr>
              <a:t>)</a:t>
            </a:r>
            <a:endParaRPr lang="ko-KR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2"/>
          <p:cNvSpPr/>
          <p:nvPr userDrawn="1"/>
        </p:nvSpPr>
        <p:spPr>
          <a:xfrm>
            <a:off x="3075" y="0"/>
            <a:ext cx="12187337" cy="3326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 flipH="1">
            <a:off x="3074" y="0"/>
            <a:ext cx="547515" cy="33265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04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3"/>
          <p:cNvSpPr/>
          <p:nvPr userDrawn="1"/>
        </p:nvSpPr>
        <p:spPr>
          <a:xfrm rot="5400000">
            <a:off x="728660" y="1197702"/>
            <a:ext cx="614968" cy="2053228"/>
          </a:xfrm>
          <a:prstGeom prst="round2SameRect">
            <a:avLst>
              <a:gd name="adj1" fmla="val 44445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8" y="2747824"/>
            <a:ext cx="9541062" cy="868323"/>
          </a:xfrm>
        </p:spPr>
        <p:txBody>
          <a:bodyPr anchor="t">
            <a:normAutofit/>
          </a:bodyPr>
          <a:lstStyle>
            <a:lvl1pPr algn="ctr"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+mn-ea"/>
                <a:ea typeface="+mn-ea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6534" y="1931928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다음강의</a:t>
            </a:r>
            <a:endParaRPr lang="en-US" altLang="ko-K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4"/>
          <a:stretch/>
        </p:blipFill>
        <p:spPr bwMode="auto">
          <a:xfrm>
            <a:off x="9669779" y="-6484"/>
            <a:ext cx="252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9669779" y="0"/>
            <a:ext cx="817915" cy="685151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78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55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1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33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3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/>
          </p:cNvSpPr>
          <p:nvPr userDrawn="1"/>
        </p:nvSpPr>
        <p:spPr bwMode="auto">
          <a:xfrm>
            <a:off x="9165498" y="199722"/>
            <a:ext cx="2280565" cy="654482"/>
          </a:xfrm>
          <a:custGeom>
            <a:avLst/>
            <a:gdLst>
              <a:gd name="T0" fmla="*/ 771 w 771"/>
              <a:gd name="T1" fmla="*/ 0 h 264"/>
              <a:gd name="T2" fmla="*/ 46 w 771"/>
              <a:gd name="T3" fmla="*/ 0 h 264"/>
              <a:gd name="T4" fmla="*/ 0 w 771"/>
              <a:gd name="T5" fmla="*/ 46 h 264"/>
              <a:gd name="T6" fmla="*/ 0 w 771"/>
              <a:gd name="T7" fmla="*/ 219 h 264"/>
              <a:gd name="T8" fmla="*/ 46 w 771"/>
              <a:gd name="T9" fmla="*/ 264 h 264"/>
              <a:gd name="T10" fmla="*/ 771 w 771"/>
              <a:gd name="T11" fmla="*/ 264 h 264"/>
              <a:gd name="T12" fmla="*/ 771 w 771"/>
              <a:gd name="T13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" h="264">
                <a:moveTo>
                  <a:pt x="77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44"/>
                  <a:pt x="21" y="264"/>
                  <a:pt x="46" y="264"/>
                </a:cubicBezTo>
                <a:cubicBezTo>
                  <a:pt x="771" y="264"/>
                  <a:pt x="771" y="264"/>
                  <a:pt x="771" y="264"/>
                </a:cubicBezTo>
                <a:cubicBezTo>
                  <a:pt x="771" y="0"/>
                  <a:pt x="771" y="0"/>
                  <a:pt x="771" y="0"/>
                </a:cubicBezTo>
                <a:close/>
              </a:path>
            </a:pathLst>
          </a:custGeom>
          <a:solidFill>
            <a:srgbClr val="226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Freeform 26"/>
          <p:cNvSpPr>
            <a:spLocks/>
          </p:cNvSpPr>
          <p:nvPr userDrawn="1"/>
        </p:nvSpPr>
        <p:spPr bwMode="auto">
          <a:xfrm>
            <a:off x="11423798" y="199722"/>
            <a:ext cx="765741" cy="1069038"/>
          </a:xfrm>
          <a:custGeom>
            <a:avLst/>
            <a:gdLst>
              <a:gd name="T0" fmla="*/ 474 w 474"/>
              <a:gd name="T1" fmla="*/ 745 h 745"/>
              <a:gd name="T2" fmla="*/ 472 w 474"/>
              <a:gd name="T3" fmla="*/ 290 h 745"/>
              <a:gd name="T4" fmla="*/ 0 w 474"/>
              <a:gd name="T5" fmla="*/ 0 h 745"/>
              <a:gd name="T6" fmla="*/ 2 w 474"/>
              <a:gd name="T7" fmla="*/ 455 h 745"/>
              <a:gd name="T8" fmla="*/ 474 w 474"/>
              <a:gd name="T9" fmla="*/ 745 h 745"/>
              <a:gd name="T10" fmla="*/ 474 w 474"/>
              <a:gd name="T11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745">
                <a:moveTo>
                  <a:pt x="474" y="745"/>
                </a:moveTo>
                <a:lnTo>
                  <a:pt x="472" y="290"/>
                </a:lnTo>
                <a:lnTo>
                  <a:pt x="0" y="0"/>
                </a:lnTo>
                <a:lnTo>
                  <a:pt x="2" y="455"/>
                </a:lnTo>
                <a:lnTo>
                  <a:pt x="474" y="745"/>
                </a:lnTo>
                <a:lnTo>
                  <a:pt x="474" y="7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Oval 56"/>
          <p:cNvSpPr/>
          <p:nvPr userDrawn="1"/>
        </p:nvSpPr>
        <p:spPr>
          <a:xfrm flipH="1">
            <a:off x="11188015" y="302474"/>
            <a:ext cx="451807" cy="448977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59"/>
          <p:cNvSpPr/>
          <p:nvPr userDrawn="1"/>
        </p:nvSpPr>
        <p:spPr>
          <a:xfrm flipH="1">
            <a:off x="11290647" y="408877"/>
            <a:ext cx="246541" cy="236169"/>
          </a:xfrm>
          <a:prstGeom prst="ellipse">
            <a:avLst/>
          </a:prstGeom>
          <a:solidFill>
            <a:srgbClr val="226B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9528014" y="173018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차</a:t>
            </a:r>
            <a:endParaRPr lang="ko-KR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525344"/>
            <a:ext cx="12189539" cy="33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8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직사각형 417"/>
          <p:cNvSpPr/>
          <p:nvPr userDrawn="1"/>
        </p:nvSpPr>
        <p:spPr>
          <a:xfrm>
            <a:off x="-25474" y="6525344"/>
            <a:ext cx="1231336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한쪽 모서리가 잘린 사각형 3"/>
          <p:cNvSpPr/>
          <p:nvPr userDrawn="1"/>
        </p:nvSpPr>
        <p:spPr>
          <a:xfrm flipV="1">
            <a:off x="0" y="11460"/>
            <a:ext cx="4147924" cy="597762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924" h="1630660">
                <a:moveTo>
                  <a:pt x="0" y="190500"/>
                </a:moveTo>
                <a:lnTo>
                  <a:pt x="1136104" y="0"/>
                </a:lnTo>
                <a:lnTo>
                  <a:pt x="3456384" y="910580"/>
                </a:lnTo>
                <a:cubicBezTo>
                  <a:pt x="3453214" y="922007"/>
                  <a:pt x="4151084" y="1611613"/>
                  <a:pt x="4147914" y="1623040"/>
                </a:cubicBezTo>
                <a:lnTo>
                  <a:pt x="3456384" y="1630660"/>
                </a:lnTo>
                <a:lnTo>
                  <a:pt x="0" y="163066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한쪽 모서리가 잘린 사각형 3"/>
          <p:cNvSpPr/>
          <p:nvPr userDrawn="1"/>
        </p:nvSpPr>
        <p:spPr>
          <a:xfrm flipH="1" flipV="1">
            <a:off x="3735321" y="-1861"/>
            <a:ext cx="8455089" cy="611083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456384 w 4401813"/>
              <a:gd name="connsiteY4" fmla="*/ 1630660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964168 w 4401813"/>
              <a:gd name="connsiteY4" fmla="*/ 1612831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419340 h 2859500"/>
              <a:gd name="connsiteX1" fmla="*/ 1136104 w 4401813"/>
              <a:gd name="connsiteY1" fmla="*/ 1228840 h 2859500"/>
              <a:gd name="connsiteX2" fmla="*/ 3345307 w 4401813"/>
              <a:gd name="connsiteY2" fmla="*/ 0 h 2859500"/>
              <a:gd name="connsiteX3" fmla="*/ 4401806 w 4401813"/>
              <a:gd name="connsiteY3" fmla="*/ 1247314 h 2859500"/>
              <a:gd name="connsiteX4" fmla="*/ 3964168 w 4401813"/>
              <a:gd name="connsiteY4" fmla="*/ 2841671 h 2859500"/>
              <a:gd name="connsiteX5" fmla="*/ 0 w 4401813"/>
              <a:gd name="connsiteY5" fmla="*/ 2859500 h 2859500"/>
              <a:gd name="connsiteX6" fmla="*/ 0 w 4401813"/>
              <a:gd name="connsiteY6" fmla="*/ 1419340 h 2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13" h="2859500">
                <a:moveTo>
                  <a:pt x="0" y="1419340"/>
                </a:moveTo>
                <a:lnTo>
                  <a:pt x="1136104" y="1228840"/>
                </a:lnTo>
                <a:lnTo>
                  <a:pt x="3345307" y="0"/>
                </a:lnTo>
                <a:cubicBezTo>
                  <a:pt x="3342137" y="11427"/>
                  <a:pt x="4404976" y="1235887"/>
                  <a:pt x="4401806" y="1247314"/>
                </a:cubicBezTo>
                <a:lnTo>
                  <a:pt x="3964168" y="2841671"/>
                </a:lnTo>
                <a:lnTo>
                  <a:pt x="0" y="2859500"/>
                </a:lnTo>
                <a:lnTo>
                  <a:pt x="0" y="141934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8546921" y="5137093"/>
            <a:ext cx="3531143" cy="1517193"/>
            <a:chOff x="7441957" y="4933443"/>
            <a:chExt cx="4636107" cy="1720843"/>
          </a:xfrm>
        </p:grpSpPr>
        <p:grpSp>
          <p:nvGrpSpPr>
            <p:cNvPr id="420" name="กลุ่ม 72"/>
            <p:cNvGrpSpPr/>
            <p:nvPr userDrawn="1"/>
          </p:nvGrpSpPr>
          <p:grpSpPr>
            <a:xfrm>
              <a:off x="8615486" y="4933443"/>
              <a:ext cx="3462578" cy="1720843"/>
              <a:chOff x="3371453" y="4453448"/>
              <a:chExt cx="11675037" cy="8067111"/>
            </a:xfrm>
          </p:grpSpPr>
          <p:sp>
            <p:nvSpPr>
              <p:cNvPr id="421" name="Freeform 422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2" name="Freeform 423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3" name="Freeform 424"/>
              <p:cNvSpPr>
                <a:spLocks/>
              </p:cNvSpPr>
              <p:nvPr/>
            </p:nvSpPr>
            <p:spPr bwMode="auto">
              <a:xfrm>
                <a:off x="13662193" y="7031104"/>
                <a:ext cx="787617" cy="548945"/>
              </a:xfrm>
              <a:custGeom>
                <a:avLst/>
                <a:gdLst>
                  <a:gd name="T0" fmla="*/ 0 w 198"/>
                  <a:gd name="T1" fmla="*/ 138 h 138"/>
                  <a:gd name="T2" fmla="*/ 198 w 198"/>
                  <a:gd name="T3" fmla="*/ 138 h 138"/>
                  <a:gd name="T4" fmla="*/ 0 w 198"/>
                  <a:gd name="T5" fmla="*/ 0 h 138"/>
                  <a:gd name="T6" fmla="*/ 0 w 198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4" name="Rectangle 425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5" name="Rectangle 426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6" name="Rectangle 427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7" name="Rectangle 428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8" name="Rectangle 429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9" name="Rectangle 430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0" name="Rectangle 431"/>
              <p:cNvSpPr>
                <a:spLocks noChangeArrowheads="1"/>
              </p:cNvSpPr>
              <p:nvPr/>
            </p:nvSpPr>
            <p:spPr bwMode="auto">
              <a:xfrm>
                <a:off x="11538012" y="8009659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1" name="Rectangle 432"/>
              <p:cNvSpPr>
                <a:spLocks noChangeArrowheads="1"/>
              </p:cNvSpPr>
              <p:nvPr/>
            </p:nvSpPr>
            <p:spPr bwMode="auto">
              <a:xfrm>
                <a:off x="11538012" y="8224464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2" name="Rectangle 433"/>
              <p:cNvSpPr>
                <a:spLocks noChangeArrowheads="1"/>
              </p:cNvSpPr>
              <p:nvPr/>
            </p:nvSpPr>
            <p:spPr bwMode="auto">
              <a:xfrm>
                <a:off x="12373364" y="8224464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3" name="Rectangle 434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4" name="Rectangle 435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5" name="Rectangle 436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6" name="Rectangle 437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7" name="Rectangle 438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8" name="Rectangle 439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9" name="Rectangle 440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0" name="Rectangle 441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1" name="Rectangle 442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2" name="Rectangle 443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3" name="Rectangle 444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4" name="Rectangle 445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5" name="Rectangle 446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6" name="Rectangle 447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7" name="Rectangle 448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8" name="Rectangle 449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9" name="Rectangle 450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0" name="Rectangle 451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1" name="Rectangle 452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2" name="Rectangle 453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3" name="Freeform 458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4" name="Freeform 459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5" name="Rectangle 461"/>
              <p:cNvSpPr>
                <a:spLocks noChangeArrowheads="1"/>
              </p:cNvSpPr>
              <p:nvPr/>
            </p:nvSpPr>
            <p:spPr bwMode="auto">
              <a:xfrm>
                <a:off x="10487856" y="12448957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6" name="Freeform 462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7" name="Freeform 463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8" name="Freeform 464"/>
              <p:cNvSpPr>
                <a:spLocks/>
              </p:cNvSpPr>
              <p:nvPr/>
            </p:nvSpPr>
            <p:spPr bwMode="auto">
              <a:xfrm>
                <a:off x="14282740" y="6792432"/>
                <a:ext cx="763750" cy="548945"/>
              </a:xfrm>
              <a:custGeom>
                <a:avLst/>
                <a:gdLst>
                  <a:gd name="T0" fmla="*/ 0 w 192"/>
                  <a:gd name="T1" fmla="*/ 138 h 138"/>
                  <a:gd name="T2" fmla="*/ 192 w 192"/>
                  <a:gd name="T3" fmla="*/ 138 h 138"/>
                  <a:gd name="T4" fmla="*/ 0 w 192"/>
                  <a:gd name="T5" fmla="*/ 0 h 138"/>
                  <a:gd name="T6" fmla="*/ 0 w 192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8">
                    <a:moveTo>
                      <a:pt x="0" y="138"/>
                    </a:moveTo>
                    <a:lnTo>
                      <a:pt x="192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9" name="Rectangle 465"/>
              <p:cNvSpPr>
                <a:spLocks noChangeArrowheads="1"/>
              </p:cNvSpPr>
              <p:nvPr/>
            </p:nvSpPr>
            <p:spPr bwMode="auto">
              <a:xfrm>
                <a:off x="11275473" y="7054972"/>
                <a:ext cx="1121758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0" name="Rectangle 466"/>
              <p:cNvSpPr>
                <a:spLocks noChangeArrowheads="1"/>
              </p:cNvSpPr>
              <p:nvPr/>
            </p:nvSpPr>
            <p:spPr bwMode="auto">
              <a:xfrm>
                <a:off x="11275473" y="7269776"/>
                <a:ext cx="906953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1" name="Rectangle 467"/>
              <p:cNvSpPr>
                <a:spLocks noChangeArrowheads="1"/>
              </p:cNvSpPr>
              <p:nvPr/>
            </p:nvSpPr>
            <p:spPr bwMode="auto">
              <a:xfrm>
                <a:off x="11275473" y="7436847"/>
                <a:ext cx="131269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2" name="Rectangle 468"/>
              <p:cNvSpPr>
                <a:spLocks noChangeArrowheads="1"/>
              </p:cNvSpPr>
              <p:nvPr/>
            </p:nvSpPr>
            <p:spPr bwMode="auto">
              <a:xfrm>
                <a:off x="12158559" y="7770987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3" name="Rectangle 469"/>
              <p:cNvSpPr>
                <a:spLocks noChangeArrowheads="1"/>
              </p:cNvSpPr>
              <p:nvPr/>
            </p:nvSpPr>
            <p:spPr bwMode="auto">
              <a:xfrm>
                <a:off x="12158559" y="7985792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4" name="Rectangle 470"/>
              <p:cNvSpPr>
                <a:spLocks noChangeArrowheads="1"/>
              </p:cNvSpPr>
              <p:nvPr/>
            </p:nvSpPr>
            <p:spPr bwMode="auto">
              <a:xfrm>
                <a:off x="12993911" y="7985792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5" name="Rectangle 471"/>
              <p:cNvSpPr>
                <a:spLocks noChangeArrowheads="1"/>
              </p:cNvSpPr>
              <p:nvPr/>
            </p:nvSpPr>
            <p:spPr bwMode="auto">
              <a:xfrm>
                <a:off x="11538012" y="8391534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6" name="Rectangle 472"/>
              <p:cNvSpPr>
                <a:spLocks noChangeArrowheads="1"/>
              </p:cNvSpPr>
              <p:nvPr/>
            </p:nvSpPr>
            <p:spPr bwMode="auto">
              <a:xfrm>
                <a:off x="11394809" y="874954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7" name="Rectangle 473"/>
              <p:cNvSpPr>
                <a:spLocks noChangeArrowheads="1"/>
              </p:cNvSpPr>
              <p:nvPr/>
            </p:nvSpPr>
            <p:spPr bwMode="auto">
              <a:xfrm>
                <a:off x="11394809" y="910755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8" name="Rectangle 474"/>
              <p:cNvSpPr>
                <a:spLocks noChangeArrowheads="1"/>
              </p:cNvSpPr>
              <p:nvPr/>
            </p:nvSpPr>
            <p:spPr bwMode="auto">
              <a:xfrm>
                <a:off x="11394809" y="948942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9" name="Rectangle 475"/>
              <p:cNvSpPr>
                <a:spLocks noChangeArrowheads="1"/>
              </p:cNvSpPr>
              <p:nvPr/>
            </p:nvSpPr>
            <p:spPr bwMode="auto">
              <a:xfrm>
                <a:off x="11394809" y="9847433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0" name="Rectangle 476"/>
              <p:cNvSpPr>
                <a:spLocks noChangeArrowheads="1"/>
              </p:cNvSpPr>
              <p:nvPr/>
            </p:nvSpPr>
            <p:spPr bwMode="auto">
              <a:xfrm>
                <a:off x="11394809" y="1022930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1" name="Rectangle 477"/>
              <p:cNvSpPr>
                <a:spLocks noChangeArrowheads="1"/>
              </p:cNvSpPr>
              <p:nvPr/>
            </p:nvSpPr>
            <p:spPr bwMode="auto">
              <a:xfrm>
                <a:off x="11394809" y="1058731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2" name="Rectangle 478"/>
              <p:cNvSpPr>
                <a:spLocks noChangeArrowheads="1"/>
              </p:cNvSpPr>
              <p:nvPr/>
            </p:nvSpPr>
            <p:spPr bwMode="auto">
              <a:xfrm>
                <a:off x="11394809" y="10969191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3" name="Rectangle 479"/>
              <p:cNvSpPr>
                <a:spLocks noChangeArrowheads="1"/>
              </p:cNvSpPr>
              <p:nvPr/>
            </p:nvSpPr>
            <p:spPr bwMode="auto">
              <a:xfrm>
                <a:off x="11394809" y="1135106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4" name="Rectangle 480"/>
              <p:cNvSpPr>
                <a:spLocks noChangeArrowheads="1"/>
              </p:cNvSpPr>
              <p:nvPr/>
            </p:nvSpPr>
            <p:spPr bwMode="auto">
              <a:xfrm>
                <a:off x="11394809" y="11732941"/>
                <a:ext cx="2386719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5" name="Freeform 481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close/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close/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close/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close/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close/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close/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close/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close/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close/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close/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close/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close/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close/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6" name="Freeform 482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7" name="Rectangle 483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8" name="Rectangle 484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9" name="Rectangle 485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0" name="Rectangle 486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1" name="Rectangle 487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2" name="Rectangle 488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3" name="Rectangle 489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4" name="Rectangle 490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5" name="Rectangle 491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6" name="Rectangle 492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7" name="Rectangle 493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8" name="Rectangle 494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9" name="Rectangle 495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0" name="Rectangle 496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1" name="Rectangle 497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2" name="Rectangle 498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3" name="Rectangle 499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4" name="Rectangle 500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5" name="Rectangle 501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6" name="Rectangle 502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7" name="Rectangle 503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8" name="Rectangle 504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9" name="Rectangle 505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0" name="Rectangle 506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1" name="Rectangle 507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2" name="Rectangle 508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3" name="Freeform 509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4" name="Freeform 510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5" name="Rectangle 511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6" name="Rectangle 512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7" name="Freeform 513"/>
              <p:cNvSpPr>
                <a:spLocks/>
              </p:cNvSpPr>
              <p:nvPr/>
            </p:nvSpPr>
            <p:spPr bwMode="auto">
              <a:xfrm>
                <a:off x="7647660" y="4453448"/>
                <a:ext cx="2816329" cy="3293673"/>
              </a:xfrm>
              <a:custGeom>
                <a:avLst/>
                <a:gdLst>
                  <a:gd name="T0" fmla="*/ 118 w 118"/>
                  <a:gd name="T1" fmla="*/ 6 h 138"/>
                  <a:gd name="T2" fmla="*/ 113 w 118"/>
                  <a:gd name="T3" fmla="*/ 0 h 138"/>
                  <a:gd name="T4" fmla="*/ 6 w 118"/>
                  <a:gd name="T5" fmla="*/ 0 h 138"/>
                  <a:gd name="T6" fmla="*/ 0 w 118"/>
                  <a:gd name="T7" fmla="*/ 6 h 138"/>
                  <a:gd name="T8" fmla="*/ 0 w 118"/>
                  <a:gd name="T9" fmla="*/ 138 h 138"/>
                  <a:gd name="T10" fmla="*/ 118 w 118"/>
                  <a:gd name="T11" fmla="*/ 138 h 138"/>
                  <a:gd name="T12" fmla="*/ 118 w 118"/>
                  <a:gd name="T13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38">
                    <a:moveTo>
                      <a:pt x="118" y="6"/>
                    </a:moveTo>
                    <a:cubicBezTo>
                      <a:pt x="118" y="3"/>
                      <a:pt x="116" y="0"/>
                      <a:pt x="11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18" y="138"/>
                      <a:pt x="118" y="138"/>
                      <a:pt x="118" y="138"/>
                    </a:cubicBezTo>
                    <a:cubicBezTo>
                      <a:pt x="118" y="6"/>
                      <a:pt x="118" y="6"/>
                      <a:pt x="118" y="6"/>
                    </a:cubicBezTo>
                  </a:path>
                </a:pathLst>
              </a:custGeom>
              <a:solidFill>
                <a:srgbClr val="485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8" name="Freeform 514"/>
              <p:cNvSpPr>
                <a:spLocks/>
              </p:cNvSpPr>
              <p:nvPr/>
            </p:nvSpPr>
            <p:spPr bwMode="auto">
              <a:xfrm>
                <a:off x="7647660" y="7747120"/>
                <a:ext cx="2816329" cy="787617"/>
              </a:xfrm>
              <a:custGeom>
                <a:avLst/>
                <a:gdLst>
                  <a:gd name="T0" fmla="*/ 0 w 118"/>
                  <a:gd name="T1" fmla="*/ 0 h 33"/>
                  <a:gd name="T2" fmla="*/ 0 w 118"/>
                  <a:gd name="T3" fmla="*/ 27 h 33"/>
                  <a:gd name="T4" fmla="*/ 6 w 118"/>
                  <a:gd name="T5" fmla="*/ 33 h 33"/>
                  <a:gd name="T6" fmla="*/ 113 w 118"/>
                  <a:gd name="T7" fmla="*/ 33 h 33"/>
                  <a:gd name="T8" fmla="*/ 118 w 118"/>
                  <a:gd name="T9" fmla="*/ 27 h 33"/>
                  <a:gd name="T10" fmla="*/ 118 w 118"/>
                  <a:gd name="T11" fmla="*/ 0 h 33"/>
                  <a:gd name="T12" fmla="*/ 0 w 11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33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6" y="33"/>
                      <a:pt x="118" y="30"/>
                      <a:pt x="118" y="27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4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9" name="Freeform 515"/>
              <p:cNvSpPr>
                <a:spLocks/>
              </p:cNvSpPr>
              <p:nvPr/>
            </p:nvSpPr>
            <p:spPr bwMode="auto">
              <a:xfrm>
                <a:off x="7719261" y="7818722"/>
                <a:ext cx="2673126" cy="644414"/>
              </a:xfrm>
              <a:custGeom>
                <a:avLst/>
                <a:gdLst>
                  <a:gd name="T0" fmla="*/ 0 w 112"/>
                  <a:gd name="T1" fmla="*/ 25 h 27"/>
                  <a:gd name="T2" fmla="*/ 3 w 112"/>
                  <a:gd name="T3" fmla="*/ 27 h 27"/>
                  <a:gd name="T4" fmla="*/ 109 w 112"/>
                  <a:gd name="T5" fmla="*/ 27 h 27"/>
                  <a:gd name="T6" fmla="*/ 112 w 112"/>
                  <a:gd name="T7" fmla="*/ 25 h 27"/>
                  <a:gd name="T8" fmla="*/ 112 w 112"/>
                  <a:gd name="T9" fmla="*/ 3 h 27"/>
                  <a:gd name="T10" fmla="*/ 109 w 112"/>
                  <a:gd name="T11" fmla="*/ 0 h 27"/>
                  <a:gd name="T12" fmla="*/ 3 w 112"/>
                  <a:gd name="T13" fmla="*/ 0 h 27"/>
                  <a:gd name="T14" fmla="*/ 0 w 112"/>
                  <a:gd name="T15" fmla="*/ 3 h 27"/>
                  <a:gd name="T16" fmla="*/ 0 w 112"/>
                  <a:gd name="T1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27">
                    <a:moveTo>
                      <a:pt x="0" y="25"/>
                    </a:moveTo>
                    <a:cubicBezTo>
                      <a:pt x="0" y="26"/>
                      <a:pt x="1" y="27"/>
                      <a:pt x="3" y="27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11" y="27"/>
                      <a:pt x="112" y="26"/>
                      <a:pt x="112" y="25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2" y="1"/>
                      <a:pt x="111" y="0"/>
                      <a:pt x="10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0" name="Rectangle 516"/>
              <p:cNvSpPr>
                <a:spLocks noChangeArrowheads="1"/>
              </p:cNvSpPr>
              <p:nvPr/>
            </p:nvSpPr>
            <p:spPr bwMode="auto">
              <a:xfrm>
                <a:off x="7814730" y="796192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1" name="Rectangle 517"/>
              <p:cNvSpPr>
                <a:spLocks noChangeArrowheads="1"/>
              </p:cNvSpPr>
              <p:nvPr/>
            </p:nvSpPr>
            <p:spPr bwMode="auto">
              <a:xfrm>
                <a:off x="9461567" y="796192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2" name="Rectangle 518"/>
              <p:cNvSpPr>
                <a:spLocks noChangeArrowheads="1"/>
              </p:cNvSpPr>
              <p:nvPr/>
            </p:nvSpPr>
            <p:spPr bwMode="auto">
              <a:xfrm>
                <a:off x="8697816" y="812899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3" name="Rectangle 519"/>
              <p:cNvSpPr>
                <a:spLocks noChangeArrowheads="1"/>
              </p:cNvSpPr>
              <p:nvPr/>
            </p:nvSpPr>
            <p:spPr bwMode="auto">
              <a:xfrm>
                <a:off x="7814730" y="812899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4" name="Rectangle 520"/>
              <p:cNvSpPr>
                <a:spLocks noChangeArrowheads="1"/>
              </p:cNvSpPr>
              <p:nvPr/>
            </p:nvSpPr>
            <p:spPr bwMode="auto">
              <a:xfrm>
                <a:off x="8363676" y="8296066"/>
                <a:ext cx="1503633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5" name="Rectangle 521"/>
              <p:cNvSpPr>
                <a:spLocks noChangeArrowheads="1"/>
              </p:cNvSpPr>
              <p:nvPr/>
            </p:nvSpPr>
            <p:spPr bwMode="auto">
              <a:xfrm>
                <a:off x="7814730" y="8296066"/>
                <a:ext cx="453477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6" name="Rectangle 522"/>
              <p:cNvSpPr>
                <a:spLocks noChangeArrowheads="1"/>
              </p:cNvSpPr>
              <p:nvPr/>
            </p:nvSpPr>
            <p:spPr bwMode="auto">
              <a:xfrm>
                <a:off x="9915043" y="8296066"/>
                <a:ext cx="381875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7" name="Freeform 523"/>
              <p:cNvSpPr>
                <a:spLocks/>
              </p:cNvSpPr>
              <p:nvPr/>
            </p:nvSpPr>
            <p:spPr bwMode="auto">
              <a:xfrm>
                <a:off x="8029535" y="4763721"/>
                <a:ext cx="2052579" cy="716016"/>
              </a:xfrm>
              <a:custGeom>
                <a:avLst/>
                <a:gdLst>
                  <a:gd name="T0" fmla="*/ 0 w 86"/>
                  <a:gd name="T1" fmla="*/ 27 h 30"/>
                  <a:gd name="T2" fmla="*/ 3 w 86"/>
                  <a:gd name="T3" fmla="*/ 30 h 30"/>
                  <a:gd name="T4" fmla="*/ 83 w 86"/>
                  <a:gd name="T5" fmla="*/ 30 h 30"/>
                  <a:gd name="T6" fmla="*/ 86 w 86"/>
                  <a:gd name="T7" fmla="*/ 27 h 30"/>
                  <a:gd name="T8" fmla="*/ 86 w 86"/>
                  <a:gd name="T9" fmla="*/ 3 h 30"/>
                  <a:gd name="T10" fmla="*/ 83 w 86"/>
                  <a:gd name="T11" fmla="*/ 0 h 30"/>
                  <a:gd name="T12" fmla="*/ 3 w 86"/>
                  <a:gd name="T13" fmla="*/ 0 h 30"/>
                  <a:gd name="T14" fmla="*/ 0 w 86"/>
                  <a:gd name="T15" fmla="*/ 3 h 30"/>
                  <a:gd name="T16" fmla="*/ 0 w 86"/>
                  <a:gd name="T1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0">
                    <a:moveTo>
                      <a:pt x="0" y="27"/>
                    </a:moveTo>
                    <a:cubicBezTo>
                      <a:pt x="0" y="29"/>
                      <a:pt x="1" y="30"/>
                      <a:pt x="3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6" y="29"/>
                      <a:pt x="86" y="2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2"/>
                      <a:pt x="85" y="0"/>
                      <a:pt x="8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rgbClr val="343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8" name="Rectangle 524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9" name="Rectangle 525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0" name="Rectangle 526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1" name="Rectangle 527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2" name="Rectangle 528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3" name="Rectangle 529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4" name="Rectangle 530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5" name="Rectangle 531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0" name="Freeform 536"/>
              <p:cNvSpPr>
                <a:spLocks noEditPoints="1"/>
              </p:cNvSpPr>
              <p:nvPr/>
            </p:nvSpPr>
            <p:spPr bwMode="auto">
              <a:xfrm>
                <a:off x="10344653" y="4453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26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1" name="Freeform 537"/>
              <p:cNvSpPr>
                <a:spLocks noEditPoints="1"/>
              </p:cNvSpPr>
              <p:nvPr/>
            </p:nvSpPr>
            <p:spPr bwMode="auto">
              <a:xfrm>
                <a:off x="7647660" y="4453448"/>
                <a:ext cx="2792462" cy="2291251"/>
              </a:xfrm>
              <a:custGeom>
                <a:avLst/>
                <a:gdLst>
                  <a:gd name="T0" fmla="*/ 81 w 117"/>
                  <a:gd name="T1" fmla="*/ 0 h 96"/>
                  <a:gd name="T2" fmla="*/ 6 w 117"/>
                  <a:gd name="T3" fmla="*/ 0 h 96"/>
                  <a:gd name="T4" fmla="*/ 0 w 117"/>
                  <a:gd name="T5" fmla="*/ 6 h 96"/>
                  <a:gd name="T6" fmla="*/ 0 w 117"/>
                  <a:gd name="T7" fmla="*/ 96 h 96"/>
                  <a:gd name="T8" fmla="*/ 34 w 117"/>
                  <a:gd name="T9" fmla="*/ 43 h 96"/>
                  <a:gd name="T10" fmla="*/ 19 w 117"/>
                  <a:gd name="T11" fmla="*/ 43 h 96"/>
                  <a:gd name="T12" fmla="*/ 16 w 117"/>
                  <a:gd name="T13" fmla="*/ 40 h 96"/>
                  <a:gd name="T14" fmla="*/ 16 w 117"/>
                  <a:gd name="T15" fmla="*/ 16 h 96"/>
                  <a:gd name="T16" fmla="*/ 19 w 117"/>
                  <a:gd name="T17" fmla="*/ 13 h 96"/>
                  <a:gd name="T18" fmla="*/ 75 w 117"/>
                  <a:gd name="T19" fmla="*/ 13 h 96"/>
                  <a:gd name="T20" fmla="*/ 81 w 117"/>
                  <a:gd name="T21" fmla="*/ 11 h 96"/>
                  <a:gd name="T22" fmla="*/ 81 w 117"/>
                  <a:gd name="T23" fmla="*/ 0 h 96"/>
                  <a:gd name="T24" fmla="*/ 113 w 117"/>
                  <a:gd name="T25" fmla="*/ 0 h 96"/>
                  <a:gd name="T26" fmla="*/ 97 w 117"/>
                  <a:gd name="T27" fmla="*/ 0 h 96"/>
                  <a:gd name="T28" fmla="*/ 97 w 117"/>
                  <a:gd name="T29" fmla="*/ 6 h 96"/>
                  <a:gd name="T30" fmla="*/ 117 w 117"/>
                  <a:gd name="T31" fmla="*/ 2 h 96"/>
                  <a:gd name="T32" fmla="*/ 113 w 117"/>
                  <a:gd name="T33" fmla="*/ 0 h 96"/>
                  <a:gd name="T34" fmla="*/ 113 w 117"/>
                  <a:gd name="T35" fmla="*/ 0 h 96"/>
                  <a:gd name="T36" fmla="*/ 113 w 117"/>
                  <a:gd name="T37" fmla="*/ 0 h 96"/>
                  <a:gd name="T38" fmla="*/ 113 w 117"/>
                  <a:gd name="T39" fmla="*/ 0 h 96"/>
                  <a:gd name="T40" fmla="*/ 113 w 117"/>
                  <a:gd name="T41" fmla="*/ 0 h 96"/>
                  <a:gd name="T42" fmla="*/ 113 w 117"/>
                  <a:gd name="T43" fmla="*/ 0 h 96"/>
                  <a:gd name="T44" fmla="*/ 113 w 117"/>
                  <a:gd name="T45" fmla="*/ 0 h 96"/>
                  <a:gd name="T46" fmla="*/ 113 w 117"/>
                  <a:gd name="T47" fmla="*/ 0 h 96"/>
                  <a:gd name="T48" fmla="*/ 113 w 117"/>
                  <a:gd name="T49" fmla="*/ 0 h 96"/>
                  <a:gd name="T50" fmla="*/ 113 w 117"/>
                  <a:gd name="T5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" h="96">
                    <a:moveTo>
                      <a:pt x="8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8" y="76"/>
                      <a:pt x="19" y="58"/>
                      <a:pt x="34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7" y="43"/>
                      <a:pt x="16" y="42"/>
                      <a:pt x="16" y="4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7" y="13"/>
                      <a:pt x="19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7" y="13"/>
                      <a:pt x="79" y="12"/>
                      <a:pt x="81" y="11"/>
                    </a:cubicBezTo>
                    <a:cubicBezTo>
                      <a:pt x="81" y="0"/>
                      <a:pt x="81" y="0"/>
                      <a:pt x="81" y="0"/>
                    </a:cubicBezTo>
                    <a:moveTo>
                      <a:pt x="113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103" y="4"/>
                      <a:pt x="110" y="3"/>
                      <a:pt x="117" y="2"/>
                    </a:cubicBezTo>
                    <a:cubicBezTo>
                      <a:pt x="116" y="1"/>
                      <a:pt x="114" y="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4D5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2" name="Freeform 538"/>
              <p:cNvSpPr>
                <a:spLocks/>
              </p:cNvSpPr>
              <p:nvPr/>
            </p:nvSpPr>
            <p:spPr bwMode="auto">
              <a:xfrm>
                <a:off x="8029535" y="4763721"/>
                <a:ext cx="1408164" cy="716016"/>
              </a:xfrm>
              <a:custGeom>
                <a:avLst/>
                <a:gdLst>
                  <a:gd name="T0" fmla="*/ 59 w 59"/>
                  <a:gd name="T1" fmla="*/ 0 h 30"/>
                  <a:gd name="T2" fmla="*/ 3 w 59"/>
                  <a:gd name="T3" fmla="*/ 0 h 30"/>
                  <a:gd name="T4" fmla="*/ 0 w 59"/>
                  <a:gd name="T5" fmla="*/ 3 h 30"/>
                  <a:gd name="T6" fmla="*/ 0 w 59"/>
                  <a:gd name="T7" fmla="*/ 27 h 30"/>
                  <a:gd name="T8" fmla="*/ 3 w 59"/>
                  <a:gd name="T9" fmla="*/ 30 h 30"/>
                  <a:gd name="T10" fmla="*/ 18 w 59"/>
                  <a:gd name="T11" fmla="*/ 30 h 30"/>
                  <a:gd name="T12" fmla="*/ 59 w 5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0">
                    <a:moveTo>
                      <a:pt x="5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1" y="30"/>
                      <a:pt x="3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30" y="17"/>
                      <a:pt x="44" y="7"/>
                      <a:pt x="59" y="0"/>
                    </a:cubicBezTo>
                  </a:path>
                </a:pathLst>
              </a:custGeom>
              <a:solidFill>
                <a:srgbClr val="393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4" name="Freeform 540"/>
              <p:cNvSpPr>
                <a:spLocks/>
              </p:cNvSpPr>
              <p:nvPr/>
            </p:nvSpPr>
            <p:spPr bwMode="auto">
              <a:xfrm>
                <a:off x="9580903" y="4453448"/>
                <a:ext cx="47734" cy="262539"/>
              </a:xfrm>
              <a:custGeom>
                <a:avLst/>
                <a:gdLst>
                  <a:gd name="T0" fmla="*/ 2 w 2"/>
                  <a:gd name="T1" fmla="*/ 0 h 11"/>
                  <a:gd name="T2" fmla="*/ 0 w 2"/>
                  <a:gd name="T3" fmla="*/ 0 h 11"/>
                  <a:gd name="T4" fmla="*/ 0 w 2"/>
                  <a:gd name="T5" fmla="*/ 11 h 11"/>
                  <a:gd name="T6" fmla="*/ 2 w 2"/>
                  <a:gd name="T7" fmla="*/ 10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9A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5" name="Freeform 541"/>
              <p:cNvSpPr>
                <a:spLocks/>
              </p:cNvSpPr>
              <p:nvPr/>
            </p:nvSpPr>
            <p:spPr bwMode="auto">
              <a:xfrm>
                <a:off x="4708016" y="8057394"/>
                <a:ext cx="5875309" cy="4439298"/>
              </a:xfrm>
              <a:custGeom>
                <a:avLst/>
                <a:gdLst>
                  <a:gd name="T0" fmla="*/ 1477 w 1477"/>
                  <a:gd name="T1" fmla="*/ 1116 h 1116"/>
                  <a:gd name="T2" fmla="*/ 0 w 1477"/>
                  <a:gd name="T3" fmla="*/ 1116 h 1116"/>
                  <a:gd name="T4" fmla="*/ 0 w 1477"/>
                  <a:gd name="T5" fmla="*/ 0 h 1116"/>
                  <a:gd name="T6" fmla="*/ 745 w 1477"/>
                  <a:gd name="T7" fmla="*/ 0 h 1116"/>
                  <a:gd name="T8" fmla="*/ 1477 w 1477"/>
                  <a:gd name="T9" fmla="*/ 0 h 1116"/>
                  <a:gd name="T10" fmla="*/ 1477 w 1477"/>
                  <a:gd name="T11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7" h="1116">
                    <a:moveTo>
                      <a:pt x="1477" y="1116"/>
                    </a:moveTo>
                    <a:lnTo>
                      <a:pt x="0" y="1116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1477" y="0"/>
                    </a:lnTo>
                    <a:lnTo>
                      <a:pt x="1477" y="1116"/>
                    </a:lnTo>
                    <a:close/>
                  </a:path>
                </a:pathLst>
              </a:custGeom>
              <a:solidFill>
                <a:srgbClr val="0B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6" name="Rectangle 542"/>
              <p:cNvSpPr>
                <a:spLocks noChangeArrowheads="1"/>
              </p:cNvSpPr>
              <p:nvPr/>
            </p:nvSpPr>
            <p:spPr bwMode="auto">
              <a:xfrm>
                <a:off x="4851219" y="11971613"/>
                <a:ext cx="5588903" cy="381875"/>
              </a:xfrm>
              <a:prstGeom prst="rect">
                <a:avLst/>
              </a:prstGeom>
              <a:solidFill>
                <a:srgbClr val="D4D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7" name="Freeform 543"/>
              <p:cNvSpPr>
                <a:spLocks/>
              </p:cNvSpPr>
              <p:nvPr/>
            </p:nvSpPr>
            <p:spPr bwMode="auto">
              <a:xfrm>
                <a:off x="7647660" y="7914191"/>
                <a:ext cx="2792462" cy="4272228"/>
              </a:xfrm>
              <a:custGeom>
                <a:avLst/>
                <a:gdLst>
                  <a:gd name="T0" fmla="*/ 19 w 117"/>
                  <a:gd name="T1" fmla="*/ 0 h 179"/>
                  <a:gd name="T2" fmla="*/ 0 w 117"/>
                  <a:gd name="T3" fmla="*/ 11 h 179"/>
                  <a:gd name="T4" fmla="*/ 0 w 117"/>
                  <a:gd name="T5" fmla="*/ 167 h 179"/>
                  <a:gd name="T6" fmla="*/ 0 w 117"/>
                  <a:gd name="T7" fmla="*/ 170 h 179"/>
                  <a:gd name="T8" fmla="*/ 0 w 117"/>
                  <a:gd name="T9" fmla="*/ 179 h 179"/>
                  <a:gd name="T10" fmla="*/ 12 w 117"/>
                  <a:gd name="T11" fmla="*/ 170 h 179"/>
                  <a:gd name="T12" fmla="*/ 117 w 117"/>
                  <a:gd name="T13" fmla="*/ 170 h 179"/>
                  <a:gd name="T14" fmla="*/ 117 w 117"/>
                  <a:gd name="T15" fmla="*/ 0 h 179"/>
                  <a:gd name="T16" fmla="*/ 19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19" y="0"/>
                    </a:moveTo>
                    <a:cubicBezTo>
                      <a:pt x="10" y="2"/>
                      <a:pt x="4" y="6"/>
                      <a:pt x="0" y="1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76"/>
                      <a:pt x="4" y="172"/>
                      <a:pt x="12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8" name="Freeform 544"/>
              <p:cNvSpPr>
                <a:spLocks/>
              </p:cNvSpPr>
              <p:nvPr/>
            </p:nvSpPr>
            <p:spPr bwMode="auto">
              <a:xfrm>
                <a:off x="4851219" y="7914191"/>
                <a:ext cx="2796441" cy="4272228"/>
              </a:xfrm>
              <a:custGeom>
                <a:avLst/>
                <a:gdLst>
                  <a:gd name="T0" fmla="*/ 98 w 117"/>
                  <a:gd name="T1" fmla="*/ 0 h 179"/>
                  <a:gd name="T2" fmla="*/ 117 w 117"/>
                  <a:gd name="T3" fmla="*/ 11 h 179"/>
                  <a:gd name="T4" fmla="*/ 117 w 117"/>
                  <a:gd name="T5" fmla="*/ 167 h 179"/>
                  <a:gd name="T6" fmla="*/ 117 w 117"/>
                  <a:gd name="T7" fmla="*/ 170 h 179"/>
                  <a:gd name="T8" fmla="*/ 117 w 117"/>
                  <a:gd name="T9" fmla="*/ 179 h 179"/>
                  <a:gd name="T10" fmla="*/ 105 w 117"/>
                  <a:gd name="T11" fmla="*/ 170 h 179"/>
                  <a:gd name="T12" fmla="*/ 0 w 117"/>
                  <a:gd name="T13" fmla="*/ 170 h 179"/>
                  <a:gd name="T14" fmla="*/ 0 w 117"/>
                  <a:gd name="T15" fmla="*/ 0 h 179"/>
                  <a:gd name="T16" fmla="*/ 98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98" y="0"/>
                    </a:moveTo>
                    <a:cubicBezTo>
                      <a:pt x="107" y="2"/>
                      <a:pt x="113" y="6"/>
                      <a:pt x="117" y="11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14" y="175"/>
                      <a:pt x="110" y="172"/>
                      <a:pt x="105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9" name="Freeform 545"/>
              <p:cNvSpPr>
                <a:spLocks/>
              </p:cNvSpPr>
              <p:nvPr/>
            </p:nvSpPr>
            <p:spPr bwMode="auto">
              <a:xfrm>
                <a:off x="7218050" y="7914191"/>
                <a:ext cx="429609" cy="4272228"/>
              </a:xfrm>
              <a:custGeom>
                <a:avLst/>
                <a:gdLst>
                  <a:gd name="T0" fmla="*/ 0 w 18"/>
                  <a:gd name="T1" fmla="*/ 0 h 179"/>
                  <a:gd name="T2" fmla="*/ 0 w 18"/>
                  <a:gd name="T3" fmla="*/ 170 h 179"/>
                  <a:gd name="T4" fmla="*/ 18 w 18"/>
                  <a:gd name="T5" fmla="*/ 179 h 179"/>
                  <a:gd name="T6" fmla="*/ 18 w 18"/>
                  <a:gd name="T7" fmla="*/ 11 h 179"/>
                  <a:gd name="T8" fmla="*/ 0 w 18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9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10" y="169"/>
                      <a:pt x="18" y="179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6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rgbClr val="E4E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0" name="Rectangle 546"/>
              <p:cNvSpPr>
                <a:spLocks noChangeArrowheads="1"/>
              </p:cNvSpPr>
              <p:nvPr/>
            </p:nvSpPr>
            <p:spPr bwMode="auto">
              <a:xfrm>
                <a:off x="5734305" y="8510870"/>
                <a:ext cx="100640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1" name="Rectangle 547"/>
              <p:cNvSpPr>
                <a:spLocks noChangeArrowheads="1"/>
              </p:cNvSpPr>
              <p:nvPr/>
            </p:nvSpPr>
            <p:spPr bwMode="auto">
              <a:xfrm>
                <a:off x="5591102" y="8677941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2" name="Rectangle 548"/>
              <p:cNvSpPr>
                <a:spLocks noChangeArrowheads="1"/>
              </p:cNvSpPr>
              <p:nvPr/>
            </p:nvSpPr>
            <p:spPr bwMode="auto">
              <a:xfrm>
                <a:off x="5400164" y="877341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3" name="Rectangle 549"/>
              <p:cNvSpPr>
                <a:spLocks noChangeArrowheads="1"/>
              </p:cNvSpPr>
              <p:nvPr/>
            </p:nvSpPr>
            <p:spPr bwMode="auto">
              <a:xfrm>
                <a:off x="5400164" y="884501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4" name="Rectangle 550"/>
              <p:cNvSpPr>
                <a:spLocks noChangeArrowheads="1"/>
              </p:cNvSpPr>
              <p:nvPr/>
            </p:nvSpPr>
            <p:spPr bwMode="auto">
              <a:xfrm>
                <a:off x="5400164" y="894048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5" name="Rectangle 551"/>
              <p:cNvSpPr>
                <a:spLocks noChangeArrowheads="1"/>
              </p:cNvSpPr>
              <p:nvPr/>
            </p:nvSpPr>
            <p:spPr bwMode="auto">
              <a:xfrm>
                <a:off x="5400164" y="903594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6" name="Rectangle 552"/>
              <p:cNvSpPr>
                <a:spLocks noChangeArrowheads="1"/>
              </p:cNvSpPr>
              <p:nvPr/>
            </p:nvSpPr>
            <p:spPr bwMode="auto">
              <a:xfrm>
                <a:off x="5400164" y="910755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7" name="Rectangle 553"/>
              <p:cNvSpPr>
                <a:spLocks noChangeArrowheads="1"/>
              </p:cNvSpPr>
              <p:nvPr/>
            </p:nvSpPr>
            <p:spPr bwMode="auto">
              <a:xfrm>
                <a:off x="5400164" y="920301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8" name="Rectangle 554"/>
              <p:cNvSpPr>
                <a:spLocks noChangeArrowheads="1"/>
              </p:cNvSpPr>
              <p:nvPr/>
            </p:nvSpPr>
            <p:spPr bwMode="auto">
              <a:xfrm>
                <a:off x="5400164" y="927462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9" name="Rectangle 555"/>
              <p:cNvSpPr>
                <a:spLocks noChangeArrowheads="1"/>
              </p:cNvSpPr>
              <p:nvPr/>
            </p:nvSpPr>
            <p:spPr bwMode="auto">
              <a:xfrm>
                <a:off x="5400164" y="9370089"/>
                <a:ext cx="83933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0" name="Rectangle 556"/>
              <p:cNvSpPr>
                <a:spLocks noChangeArrowheads="1"/>
              </p:cNvSpPr>
              <p:nvPr/>
            </p:nvSpPr>
            <p:spPr bwMode="auto">
              <a:xfrm>
                <a:off x="5591102" y="9465558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1" name="Rectangle 557"/>
              <p:cNvSpPr>
                <a:spLocks noChangeArrowheads="1"/>
              </p:cNvSpPr>
              <p:nvPr/>
            </p:nvSpPr>
            <p:spPr bwMode="auto">
              <a:xfrm>
                <a:off x="5400164" y="956102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2" name="Rectangle 558"/>
              <p:cNvSpPr>
                <a:spLocks noChangeArrowheads="1"/>
              </p:cNvSpPr>
              <p:nvPr/>
            </p:nvSpPr>
            <p:spPr bwMode="auto">
              <a:xfrm>
                <a:off x="5400164" y="963262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3" name="Rectangle 559"/>
              <p:cNvSpPr>
                <a:spLocks noChangeArrowheads="1"/>
              </p:cNvSpPr>
              <p:nvPr/>
            </p:nvSpPr>
            <p:spPr bwMode="auto">
              <a:xfrm>
                <a:off x="5400164" y="972809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4" name="Rectangle 560"/>
              <p:cNvSpPr>
                <a:spLocks noChangeArrowheads="1"/>
              </p:cNvSpPr>
              <p:nvPr/>
            </p:nvSpPr>
            <p:spPr bwMode="auto">
              <a:xfrm>
                <a:off x="5400164" y="979969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5" name="Rectangle 561"/>
              <p:cNvSpPr>
                <a:spLocks noChangeArrowheads="1"/>
              </p:cNvSpPr>
              <p:nvPr/>
            </p:nvSpPr>
            <p:spPr bwMode="auto">
              <a:xfrm>
                <a:off x="5400164" y="989516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6" name="Rectangle 562"/>
              <p:cNvSpPr>
                <a:spLocks noChangeArrowheads="1"/>
              </p:cNvSpPr>
              <p:nvPr/>
            </p:nvSpPr>
            <p:spPr bwMode="auto">
              <a:xfrm>
                <a:off x="5400164" y="999063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7" name="Rectangle 563"/>
              <p:cNvSpPr>
                <a:spLocks noChangeArrowheads="1"/>
              </p:cNvSpPr>
              <p:nvPr/>
            </p:nvSpPr>
            <p:spPr bwMode="auto">
              <a:xfrm>
                <a:off x="5400164" y="1006223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8" name="Rectangle 564"/>
              <p:cNvSpPr>
                <a:spLocks noChangeArrowheads="1"/>
              </p:cNvSpPr>
              <p:nvPr/>
            </p:nvSpPr>
            <p:spPr bwMode="auto">
              <a:xfrm>
                <a:off x="5400164" y="10157707"/>
                <a:ext cx="1388276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9" name="Rectangle 565"/>
              <p:cNvSpPr>
                <a:spLocks noChangeArrowheads="1"/>
              </p:cNvSpPr>
              <p:nvPr/>
            </p:nvSpPr>
            <p:spPr bwMode="auto">
              <a:xfrm>
                <a:off x="5591102" y="10253175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0" name="Rectangle 566"/>
              <p:cNvSpPr>
                <a:spLocks noChangeArrowheads="1"/>
              </p:cNvSpPr>
              <p:nvPr/>
            </p:nvSpPr>
            <p:spPr bwMode="auto">
              <a:xfrm>
                <a:off x="5400164" y="1032477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1" name="Rectangle 567"/>
              <p:cNvSpPr>
                <a:spLocks noChangeArrowheads="1"/>
              </p:cNvSpPr>
              <p:nvPr/>
            </p:nvSpPr>
            <p:spPr bwMode="auto">
              <a:xfrm>
                <a:off x="5400164" y="1042024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2" name="Rectangle 568"/>
              <p:cNvSpPr>
                <a:spLocks noChangeArrowheads="1"/>
              </p:cNvSpPr>
              <p:nvPr/>
            </p:nvSpPr>
            <p:spPr bwMode="auto">
              <a:xfrm>
                <a:off x="5400164" y="10491847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3" name="Rectangle 569"/>
              <p:cNvSpPr>
                <a:spLocks noChangeArrowheads="1"/>
              </p:cNvSpPr>
              <p:nvPr/>
            </p:nvSpPr>
            <p:spPr bwMode="auto">
              <a:xfrm>
                <a:off x="5400164" y="1058731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4" name="Rectangle 570"/>
              <p:cNvSpPr>
                <a:spLocks noChangeArrowheads="1"/>
              </p:cNvSpPr>
              <p:nvPr/>
            </p:nvSpPr>
            <p:spPr bwMode="auto">
              <a:xfrm>
                <a:off x="5400164" y="1068278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5" name="Rectangle 571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6" name="Rectangle 572"/>
              <p:cNvSpPr>
                <a:spLocks noChangeArrowheads="1"/>
              </p:cNvSpPr>
              <p:nvPr/>
            </p:nvSpPr>
            <p:spPr bwMode="auto">
              <a:xfrm>
                <a:off x="5400164" y="1075438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7" name="Rectangle 573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8" name="Rectangle 574"/>
              <p:cNvSpPr>
                <a:spLocks noChangeArrowheads="1"/>
              </p:cNvSpPr>
              <p:nvPr/>
            </p:nvSpPr>
            <p:spPr bwMode="auto">
              <a:xfrm>
                <a:off x="5400164" y="1092145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9" name="Rectangle 575"/>
              <p:cNvSpPr>
                <a:spLocks noChangeArrowheads="1"/>
              </p:cNvSpPr>
              <p:nvPr/>
            </p:nvSpPr>
            <p:spPr bwMode="auto">
              <a:xfrm>
                <a:off x="5400164" y="1101692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0" name="Rectangle 576"/>
              <p:cNvSpPr>
                <a:spLocks noChangeArrowheads="1"/>
              </p:cNvSpPr>
              <p:nvPr/>
            </p:nvSpPr>
            <p:spPr bwMode="auto">
              <a:xfrm>
                <a:off x="5400164" y="11112394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1" name="Rectangle 577"/>
              <p:cNvSpPr>
                <a:spLocks noChangeArrowheads="1"/>
              </p:cNvSpPr>
              <p:nvPr/>
            </p:nvSpPr>
            <p:spPr bwMode="auto">
              <a:xfrm>
                <a:off x="5400164" y="1118399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2" name="Rectangle 578"/>
              <p:cNvSpPr>
                <a:spLocks noChangeArrowheads="1"/>
              </p:cNvSpPr>
              <p:nvPr/>
            </p:nvSpPr>
            <p:spPr bwMode="auto">
              <a:xfrm>
                <a:off x="5400164" y="1127946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3" name="Rectangle 579"/>
              <p:cNvSpPr>
                <a:spLocks noChangeArrowheads="1"/>
              </p:cNvSpPr>
              <p:nvPr/>
            </p:nvSpPr>
            <p:spPr bwMode="auto">
              <a:xfrm>
                <a:off x="8554613" y="8510870"/>
                <a:ext cx="100242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4" name="Rectangle 580"/>
              <p:cNvSpPr>
                <a:spLocks noChangeArrowheads="1"/>
              </p:cNvSpPr>
              <p:nvPr/>
            </p:nvSpPr>
            <p:spPr bwMode="auto">
              <a:xfrm>
                <a:off x="8387543" y="8677941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5" name="Rectangle 581"/>
              <p:cNvSpPr>
                <a:spLocks noChangeArrowheads="1"/>
              </p:cNvSpPr>
              <p:nvPr/>
            </p:nvSpPr>
            <p:spPr bwMode="auto">
              <a:xfrm>
                <a:off x="8220472" y="877341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6" name="Rectangle 582"/>
              <p:cNvSpPr>
                <a:spLocks noChangeArrowheads="1"/>
              </p:cNvSpPr>
              <p:nvPr/>
            </p:nvSpPr>
            <p:spPr bwMode="auto">
              <a:xfrm>
                <a:off x="8220472" y="884501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7" name="Rectangle 583"/>
              <p:cNvSpPr>
                <a:spLocks noChangeArrowheads="1"/>
              </p:cNvSpPr>
              <p:nvPr/>
            </p:nvSpPr>
            <p:spPr bwMode="auto">
              <a:xfrm>
                <a:off x="8220472" y="894048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8" name="Rectangle 584"/>
              <p:cNvSpPr>
                <a:spLocks noChangeArrowheads="1"/>
              </p:cNvSpPr>
              <p:nvPr/>
            </p:nvSpPr>
            <p:spPr bwMode="auto">
              <a:xfrm>
                <a:off x="8220472" y="903594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9" name="Rectangle 585"/>
              <p:cNvSpPr>
                <a:spLocks noChangeArrowheads="1"/>
              </p:cNvSpPr>
              <p:nvPr/>
            </p:nvSpPr>
            <p:spPr bwMode="auto">
              <a:xfrm>
                <a:off x="8220472" y="910755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0" name="Rectangle 586"/>
              <p:cNvSpPr>
                <a:spLocks noChangeArrowheads="1"/>
              </p:cNvSpPr>
              <p:nvPr/>
            </p:nvSpPr>
            <p:spPr bwMode="auto">
              <a:xfrm>
                <a:off x="8220472" y="920301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1" name="Rectangle 587"/>
              <p:cNvSpPr>
                <a:spLocks noChangeArrowheads="1"/>
              </p:cNvSpPr>
              <p:nvPr/>
            </p:nvSpPr>
            <p:spPr bwMode="auto">
              <a:xfrm>
                <a:off x="8220472" y="927462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2" name="Rectangle 588"/>
              <p:cNvSpPr>
                <a:spLocks noChangeArrowheads="1"/>
              </p:cNvSpPr>
              <p:nvPr/>
            </p:nvSpPr>
            <p:spPr bwMode="auto">
              <a:xfrm>
                <a:off x="8220472" y="9370089"/>
                <a:ext cx="83535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3" name="Rectangle 589"/>
              <p:cNvSpPr>
                <a:spLocks noChangeArrowheads="1"/>
              </p:cNvSpPr>
              <p:nvPr/>
            </p:nvSpPr>
            <p:spPr bwMode="auto">
              <a:xfrm>
                <a:off x="8387543" y="9465558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4" name="Rectangle 590"/>
              <p:cNvSpPr>
                <a:spLocks noChangeArrowheads="1"/>
              </p:cNvSpPr>
              <p:nvPr/>
            </p:nvSpPr>
            <p:spPr bwMode="auto">
              <a:xfrm>
                <a:off x="8220472" y="956102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5" name="Rectangle 591"/>
              <p:cNvSpPr>
                <a:spLocks noChangeArrowheads="1"/>
              </p:cNvSpPr>
              <p:nvPr/>
            </p:nvSpPr>
            <p:spPr bwMode="auto">
              <a:xfrm>
                <a:off x="8220472" y="963262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6" name="Rectangle 592"/>
              <p:cNvSpPr>
                <a:spLocks noChangeArrowheads="1"/>
              </p:cNvSpPr>
              <p:nvPr/>
            </p:nvSpPr>
            <p:spPr bwMode="auto">
              <a:xfrm>
                <a:off x="8220472" y="972809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7" name="Rectangle 593"/>
              <p:cNvSpPr>
                <a:spLocks noChangeArrowheads="1"/>
              </p:cNvSpPr>
              <p:nvPr/>
            </p:nvSpPr>
            <p:spPr bwMode="auto">
              <a:xfrm>
                <a:off x="8220472" y="979969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8" name="Rectangle 594"/>
              <p:cNvSpPr>
                <a:spLocks noChangeArrowheads="1"/>
              </p:cNvSpPr>
              <p:nvPr/>
            </p:nvSpPr>
            <p:spPr bwMode="auto">
              <a:xfrm>
                <a:off x="8220472" y="989516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9" name="Rectangle 595"/>
              <p:cNvSpPr>
                <a:spLocks noChangeArrowheads="1"/>
              </p:cNvSpPr>
              <p:nvPr/>
            </p:nvSpPr>
            <p:spPr bwMode="auto">
              <a:xfrm>
                <a:off x="8220472" y="999063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0" name="Rectangle 596"/>
              <p:cNvSpPr>
                <a:spLocks noChangeArrowheads="1"/>
              </p:cNvSpPr>
              <p:nvPr/>
            </p:nvSpPr>
            <p:spPr bwMode="auto">
              <a:xfrm>
                <a:off x="8220472" y="1006223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1" name="Rectangle 597"/>
              <p:cNvSpPr>
                <a:spLocks noChangeArrowheads="1"/>
              </p:cNvSpPr>
              <p:nvPr/>
            </p:nvSpPr>
            <p:spPr bwMode="auto">
              <a:xfrm>
                <a:off x="8220472" y="10157707"/>
                <a:ext cx="1384297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2" name="Rectangle 598"/>
              <p:cNvSpPr>
                <a:spLocks noChangeArrowheads="1"/>
              </p:cNvSpPr>
              <p:nvPr/>
            </p:nvSpPr>
            <p:spPr bwMode="auto">
              <a:xfrm>
                <a:off x="8387543" y="10253175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3" name="Rectangle 599"/>
              <p:cNvSpPr>
                <a:spLocks noChangeArrowheads="1"/>
              </p:cNvSpPr>
              <p:nvPr/>
            </p:nvSpPr>
            <p:spPr bwMode="auto">
              <a:xfrm>
                <a:off x="8220472" y="1032477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4" name="Rectangle 600"/>
              <p:cNvSpPr>
                <a:spLocks noChangeArrowheads="1"/>
              </p:cNvSpPr>
              <p:nvPr/>
            </p:nvSpPr>
            <p:spPr bwMode="auto">
              <a:xfrm>
                <a:off x="8220472" y="1042024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5" name="Rectangle 601"/>
              <p:cNvSpPr>
                <a:spLocks noChangeArrowheads="1"/>
              </p:cNvSpPr>
              <p:nvPr/>
            </p:nvSpPr>
            <p:spPr bwMode="auto">
              <a:xfrm>
                <a:off x="8220472" y="10491847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6" name="Rectangle 602"/>
              <p:cNvSpPr>
                <a:spLocks noChangeArrowheads="1"/>
              </p:cNvSpPr>
              <p:nvPr/>
            </p:nvSpPr>
            <p:spPr bwMode="auto">
              <a:xfrm>
                <a:off x="8220472" y="1058731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7" name="Rectangle 603"/>
              <p:cNvSpPr>
                <a:spLocks noChangeArrowheads="1"/>
              </p:cNvSpPr>
              <p:nvPr/>
            </p:nvSpPr>
            <p:spPr bwMode="auto">
              <a:xfrm>
                <a:off x="8220472" y="1068278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8" name="Rectangle 604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9" name="Rectangle 605"/>
              <p:cNvSpPr>
                <a:spLocks noChangeArrowheads="1"/>
              </p:cNvSpPr>
              <p:nvPr/>
            </p:nvSpPr>
            <p:spPr bwMode="auto">
              <a:xfrm>
                <a:off x="8220472" y="1075438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0" name="Rectangle 606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1" name="Rectangle 607"/>
              <p:cNvSpPr>
                <a:spLocks noChangeArrowheads="1"/>
              </p:cNvSpPr>
              <p:nvPr/>
            </p:nvSpPr>
            <p:spPr bwMode="auto">
              <a:xfrm>
                <a:off x="8220472" y="1092145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2" name="Rectangle 609"/>
              <p:cNvSpPr>
                <a:spLocks noChangeArrowheads="1"/>
              </p:cNvSpPr>
              <p:nvPr/>
            </p:nvSpPr>
            <p:spPr bwMode="auto">
              <a:xfrm>
                <a:off x="8220472" y="1101692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3" name="Rectangle 610"/>
              <p:cNvSpPr>
                <a:spLocks noChangeArrowheads="1"/>
              </p:cNvSpPr>
              <p:nvPr/>
            </p:nvSpPr>
            <p:spPr bwMode="auto">
              <a:xfrm>
                <a:off x="8220472" y="11112394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4" name="Rectangle 611"/>
              <p:cNvSpPr>
                <a:spLocks noChangeArrowheads="1"/>
              </p:cNvSpPr>
              <p:nvPr/>
            </p:nvSpPr>
            <p:spPr bwMode="auto">
              <a:xfrm>
                <a:off x="8220472" y="1118399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5" name="Rectangle 612"/>
              <p:cNvSpPr>
                <a:spLocks noChangeArrowheads="1"/>
              </p:cNvSpPr>
              <p:nvPr/>
            </p:nvSpPr>
            <p:spPr bwMode="auto">
              <a:xfrm>
                <a:off x="8220472" y="1127946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6" name="Freeform 613"/>
              <p:cNvSpPr>
                <a:spLocks/>
              </p:cNvSpPr>
              <p:nvPr/>
            </p:nvSpPr>
            <p:spPr bwMode="auto">
              <a:xfrm>
                <a:off x="3371453" y="9895168"/>
                <a:ext cx="2844175" cy="883086"/>
              </a:xfrm>
              <a:custGeom>
                <a:avLst/>
                <a:gdLst>
                  <a:gd name="T0" fmla="*/ 354 w 715"/>
                  <a:gd name="T1" fmla="*/ 0 h 222"/>
                  <a:gd name="T2" fmla="*/ 0 w 715"/>
                  <a:gd name="T3" fmla="*/ 222 h 222"/>
                  <a:gd name="T4" fmla="*/ 715 w 715"/>
                  <a:gd name="T5" fmla="*/ 222 h 222"/>
                  <a:gd name="T6" fmla="*/ 354 w 715"/>
                  <a:gd name="T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5" h="222">
                    <a:moveTo>
                      <a:pt x="354" y="0"/>
                    </a:moveTo>
                    <a:lnTo>
                      <a:pt x="0" y="222"/>
                    </a:lnTo>
                    <a:lnTo>
                      <a:pt x="715" y="22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7" name="Rectangle 614"/>
              <p:cNvSpPr>
                <a:spLocks noChangeArrowheads="1"/>
              </p:cNvSpPr>
              <p:nvPr userDrawn="1"/>
            </p:nvSpPr>
            <p:spPr bwMode="auto">
              <a:xfrm>
                <a:off x="3371453" y="10778254"/>
                <a:ext cx="2844175" cy="1646836"/>
              </a:xfrm>
              <a:prstGeom prst="rect">
                <a:avLst/>
              </a:prstGeom>
              <a:solidFill>
                <a:srgbClr val="E2B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8" name="Rectangle 615"/>
              <p:cNvSpPr>
                <a:spLocks noChangeArrowheads="1"/>
              </p:cNvSpPr>
              <p:nvPr/>
            </p:nvSpPr>
            <p:spPr bwMode="auto">
              <a:xfrm>
                <a:off x="3753328" y="10014504"/>
                <a:ext cx="2056558" cy="18855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9" name="Rectangle 616"/>
              <p:cNvSpPr>
                <a:spLocks noChangeArrowheads="1"/>
              </p:cNvSpPr>
              <p:nvPr/>
            </p:nvSpPr>
            <p:spPr bwMode="auto">
              <a:xfrm>
                <a:off x="4278406" y="10229308"/>
                <a:ext cx="100242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0" name="Rectangle 617"/>
              <p:cNvSpPr>
                <a:spLocks noChangeArrowheads="1"/>
              </p:cNvSpPr>
              <p:nvPr/>
            </p:nvSpPr>
            <p:spPr bwMode="auto">
              <a:xfrm>
                <a:off x="5137625" y="1118399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1" name="Rectangle 618"/>
              <p:cNvSpPr>
                <a:spLocks noChangeArrowheads="1"/>
              </p:cNvSpPr>
              <p:nvPr/>
            </p:nvSpPr>
            <p:spPr bwMode="auto">
              <a:xfrm>
                <a:off x="5137625" y="11255598"/>
                <a:ext cx="47734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2" name="Rectangle 619"/>
              <p:cNvSpPr>
                <a:spLocks noChangeArrowheads="1"/>
              </p:cNvSpPr>
              <p:nvPr/>
            </p:nvSpPr>
            <p:spPr bwMode="auto">
              <a:xfrm>
                <a:off x="5137625" y="1135106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3" name="Rectangle 620"/>
              <p:cNvSpPr>
                <a:spLocks noChangeArrowheads="1"/>
              </p:cNvSpPr>
              <p:nvPr/>
            </p:nvSpPr>
            <p:spPr bwMode="auto">
              <a:xfrm>
                <a:off x="3944266" y="1044411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4" name="Rectangle 621"/>
              <p:cNvSpPr>
                <a:spLocks noChangeArrowheads="1"/>
              </p:cNvSpPr>
              <p:nvPr/>
            </p:nvSpPr>
            <p:spPr bwMode="auto">
              <a:xfrm>
                <a:off x="3944266" y="10515715"/>
                <a:ext cx="167070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5" name="Rectangle 622"/>
              <p:cNvSpPr>
                <a:spLocks noChangeArrowheads="1"/>
              </p:cNvSpPr>
              <p:nvPr/>
            </p:nvSpPr>
            <p:spPr bwMode="auto">
              <a:xfrm>
                <a:off x="3944266" y="1061118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6" name="Rectangle 623"/>
              <p:cNvSpPr>
                <a:spLocks noChangeArrowheads="1"/>
              </p:cNvSpPr>
              <p:nvPr/>
            </p:nvSpPr>
            <p:spPr bwMode="auto">
              <a:xfrm>
                <a:off x="3944266" y="1070665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7" name="Rectangle 624"/>
              <p:cNvSpPr>
                <a:spLocks noChangeArrowheads="1"/>
              </p:cNvSpPr>
              <p:nvPr/>
            </p:nvSpPr>
            <p:spPr bwMode="auto">
              <a:xfrm>
                <a:off x="3944266" y="1080212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8" name="Rectangle 625"/>
              <p:cNvSpPr>
                <a:spLocks noChangeArrowheads="1"/>
              </p:cNvSpPr>
              <p:nvPr/>
            </p:nvSpPr>
            <p:spPr bwMode="auto">
              <a:xfrm>
                <a:off x="3944266" y="1087372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9" name="Rectangle 626"/>
              <p:cNvSpPr>
                <a:spLocks noChangeArrowheads="1"/>
              </p:cNvSpPr>
              <p:nvPr/>
            </p:nvSpPr>
            <p:spPr bwMode="auto">
              <a:xfrm>
                <a:off x="3944266" y="1096919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0" name="Rectangle 627"/>
              <p:cNvSpPr>
                <a:spLocks noChangeArrowheads="1"/>
              </p:cNvSpPr>
              <p:nvPr/>
            </p:nvSpPr>
            <p:spPr bwMode="auto">
              <a:xfrm>
                <a:off x="3944266" y="11064660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1" name="Rectangle 628"/>
              <p:cNvSpPr>
                <a:spLocks noChangeArrowheads="1"/>
              </p:cNvSpPr>
              <p:nvPr/>
            </p:nvSpPr>
            <p:spPr bwMode="auto">
              <a:xfrm>
                <a:off x="3944266" y="11160129"/>
                <a:ext cx="83535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2" name="Freeform 629"/>
              <p:cNvSpPr>
                <a:spLocks/>
              </p:cNvSpPr>
              <p:nvPr/>
            </p:nvSpPr>
            <p:spPr bwMode="auto">
              <a:xfrm>
                <a:off x="3371453" y="10778254"/>
                <a:ext cx="1074024" cy="1646836"/>
              </a:xfrm>
              <a:custGeom>
                <a:avLst/>
                <a:gdLst>
                  <a:gd name="T0" fmla="*/ 270 w 270"/>
                  <a:gd name="T1" fmla="*/ 204 h 414"/>
                  <a:gd name="T2" fmla="*/ 0 w 270"/>
                  <a:gd name="T3" fmla="*/ 0 h 414"/>
                  <a:gd name="T4" fmla="*/ 0 w 270"/>
                  <a:gd name="T5" fmla="*/ 414 h 414"/>
                  <a:gd name="T6" fmla="*/ 270 w 270"/>
                  <a:gd name="T7" fmla="*/ 204 h 414"/>
                  <a:gd name="T8" fmla="*/ 0 w 270"/>
                  <a:gd name="T9" fmla="*/ 0 h 414"/>
                  <a:gd name="T10" fmla="*/ 0 w 270"/>
                  <a:gd name="T11" fmla="*/ 414 h 414"/>
                  <a:gd name="T12" fmla="*/ 270 w 270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414">
                    <a:moveTo>
                      <a:pt x="270" y="204"/>
                    </a:move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close/>
                  </a:path>
                </a:pathLst>
              </a:custGeom>
              <a:solidFill>
                <a:srgbClr val="F5C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3" name="Freeform 630"/>
              <p:cNvSpPr>
                <a:spLocks/>
              </p:cNvSpPr>
              <p:nvPr/>
            </p:nvSpPr>
            <p:spPr bwMode="auto">
              <a:xfrm>
                <a:off x="5137625" y="10778254"/>
                <a:ext cx="1054136" cy="1646836"/>
              </a:xfrm>
              <a:custGeom>
                <a:avLst/>
                <a:gdLst>
                  <a:gd name="T0" fmla="*/ 0 w 265"/>
                  <a:gd name="T1" fmla="*/ 204 h 414"/>
                  <a:gd name="T2" fmla="*/ 265 w 265"/>
                  <a:gd name="T3" fmla="*/ 0 h 414"/>
                  <a:gd name="T4" fmla="*/ 265 w 265"/>
                  <a:gd name="T5" fmla="*/ 414 h 414"/>
                  <a:gd name="T6" fmla="*/ 0 w 265"/>
                  <a:gd name="T7" fmla="*/ 204 h 414"/>
                  <a:gd name="T8" fmla="*/ 265 w 265"/>
                  <a:gd name="T9" fmla="*/ 0 h 414"/>
                  <a:gd name="T10" fmla="*/ 265 w 265"/>
                  <a:gd name="T11" fmla="*/ 414 h 414"/>
                  <a:gd name="T12" fmla="*/ 0 w 265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14">
                    <a:moveTo>
                      <a:pt x="0" y="204"/>
                    </a:move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4" name="Rectangle 631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5" name="Freeform 632"/>
              <p:cNvSpPr>
                <a:spLocks/>
              </p:cNvSpPr>
              <p:nvPr userDrawn="1"/>
            </p:nvSpPr>
            <p:spPr bwMode="auto">
              <a:xfrm>
                <a:off x="3371453" y="11589738"/>
                <a:ext cx="2820308" cy="835352"/>
              </a:xfrm>
              <a:custGeom>
                <a:avLst/>
                <a:gdLst>
                  <a:gd name="T0" fmla="*/ 444 w 709"/>
                  <a:gd name="T1" fmla="*/ 0 h 210"/>
                  <a:gd name="T2" fmla="*/ 264 w 709"/>
                  <a:gd name="T3" fmla="*/ 0 h 210"/>
                  <a:gd name="T4" fmla="*/ 270 w 709"/>
                  <a:gd name="T5" fmla="*/ 0 h 210"/>
                  <a:gd name="T6" fmla="*/ 0 w 709"/>
                  <a:gd name="T7" fmla="*/ 210 h 210"/>
                  <a:gd name="T8" fmla="*/ 709 w 709"/>
                  <a:gd name="T9" fmla="*/ 210 h 210"/>
                  <a:gd name="T10" fmla="*/ 444 w 709"/>
                  <a:gd name="T11" fmla="*/ 0 h 210"/>
                  <a:gd name="T12" fmla="*/ 444 w 709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210">
                    <a:moveTo>
                      <a:pt x="444" y="0"/>
                    </a:moveTo>
                    <a:lnTo>
                      <a:pt x="264" y="0"/>
                    </a:lnTo>
                    <a:lnTo>
                      <a:pt x="270" y="0"/>
                    </a:lnTo>
                    <a:lnTo>
                      <a:pt x="0" y="210"/>
                    </a:lnTo>
                    <a:lnTo>
                      <a:pt x="709" y="210"/>
                    </a:lnTo>
                    <a:lnTo>
                      <a:pt x="444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6" name="Rectangle 633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23867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7" name="Rectangle 634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8" name="Rectangle 635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9" name="Freeform 636"/>
              <p:cNvSpPr>
                <a:spLocks/>
              </p:cNvSpPr>
              <p:nvPr/>
            </p:nvSpPr>
            <p:spPr bwMode="auto">
              <a:xfrm>
                <a:off x="11156137" y="5432002"/>
                <a:ext cx="3174337" cy="1097891"/>
              </a:xfrm>
              <a:custGeom>
                <a:avLst/>
                <a:gdLst>
                  <a:gd name="T0" fmla="*/ 2 w 133"/>
                  <a:gd name="T1" fmla="*/ 0 h 46"/>
                  <a:gd name="T2" fmla="*/ 90 w 133"/>
                  <a:gd name="T3" fmla="*/ 12 h 46"/>
                  <a:gd name="T4" fmla="*/ 108 w 133"/>
                  <a:gd name="T5" fmla="*/ 20 h 46"/>
                  <a:gd name="T6" fmla="*/ 131 w 133"/>
                  <a:gd name="T7" fmla="*/ 40 h 46"/>
                  <a:gd name="T8" fmla="*/ 129 w 133"/>
                  <a:gd name="T9" fmla="*/ 44 h 46"/>
                  <a:gd name="T10" fmla="*/ 124 w 133"/>
                  <a:gd name="T11" fmla="*/ 43 h 46"/>
                  <a:gd name="T12" fmla="*/ 105 w 133"/>
                  <a:gd name="T13" fmla="*/ 24 h 46"/>
                  <a:gd name="T14" fmla="*/ 86 w 133"/>
                  <a:gd name="T15" fmla="*/ 18 h 46"/>
                  <a:gd name="T16" fmla="*/ 0 w 133"/>
                  <a:gd name="T17" fmla="*/ 11 h 46"/>
                  <a:gd name="T18" fmla="*/ 2 w 133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46">
                    <a:moveTo>
                      <a:pt x="2" y="0"/>
                    </a:move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12"/>
                      <a:pt x="101" y="13"/>
                      <a:pt x="108" y="2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3" y="41"/>
                      <a:pt x="129" y="44"/>
                    </a:cubicBezTo>
                    <a:cubicBezTo>
                      <a:pt x="126" y="46"/>
                      <a:pt x="124" y="43"/>
                      <a:pt x="124" y="43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99" y="19"/>
                      <a:pt x="86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0" name="Freeform 637"/>
              <p:cNvSpPr>
                <a:spLocks/>
              </p:cNvSpPr>
              <p:nvPr/>
            </p:nvSpPr>
            <p:spPr bwMode="auto">
              <a:xfrm>
                <a:off x="11132270" y="5384268"/>
                <a:ext cx="3150470" cy="1193360"/>
              </a:xfrm>
              <a:custGeom>
                <a:avLst/>
                <a:gdLst>
                  <a:gd name="T0" fmla="*/ 130 w 132"/>
                  <a:gd name="T1" fmla="*/ 0 h 50"/>
                  <a:gd name="T2" fmla="*/ 43 w 132"/>
                  <a:gd name="T3" fmla="*/ 15 h 50"/>
                  <a:gd name="T4" fmla="*/ 24 w 132"/>
                  <a:gd name="T5" fmla="*/ 23 h 50"/>
                  <a:gd name="T6" fmla="*/ 2 w 132"/>
                  <a:gd name="T7" fmla="*/ 44 h 50"/>
                  <a:gd name="T8" fmla="*/ 4 w 132"/>
                  <a:gd name="T9" fmla="*/ 48 h 50"/>
                  <a:gd name="T10" fmla="*/ 9 w 132"/>
                  <a:gd name="T11" fmla="*/ 47 h 50"/>
                  <a:gd name="T12" fmla="*/ 28 w 132"/>
                  <a:gd name="T13" fmla="*/ 27 h 50"/>
                  <a:gd name="T14" fmla="*/ 46 w 132"/>
                  <a:gd name="T15" fmla="*/ 21 h 50"/>
                  <a:gd name="T16" fmla="*/ 132 w 132"/>
                  <a:gd name="T17" fmla="*/ 11 h 50"/>
                  <a:gd name="T18" fmla="*/ 130 w 13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50">
                    <a:moveTo>
                      <a:pt x="130" y="0"/>
                    </a:move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1" y="16"/>
                      <a:pt x="24" y="2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5"/>
                      <a:pt x="4" y="48"/>
                    </a:cubicBezTo>
                    <a:cubicBezTo>
                      <a:pt x="7" y="50"/>
                      <a:pt x="9" y="47"/>
                      <a:pt x="9" y="4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34" y="22"/>
                      <a:pt x="46" y="2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1" name="Freeform 638"/>
              <p:cNvSpPr>
                <a:spLocks noEditPoints="1"/>
              </p:cNvSpPr>
              <p:nvPr/>
            </p:nvSpPr>
            <p:spPr bwMode="auto">
              <a:xfrm>
                <a:off x="11012934" y="5193331"/>
                <a:ext cx="3341407" cy="1455899"/>
              </a:xfrm>
              <a:custGeom>
                <a:avLst/>
                <a:gdLst>
                  <a:gd name="T0" fmla="*/ 78 w 140"/>
                  <a:gd name="T1" fmla="*/ 10 h 61"/>
                  <a:gd name="T2" fmla="*/ 70 w 140"/>
                  <a:gd name="T3" fmla="*/ 12 h 61"/>
                  <a:gd name="T4" fmla="*/ 62 w 140"/>
                  <a:gd name="T5" fmla="*/ 11 h 61"/>
                  <a:gd name="T6" fmla="*/ 0 w 140"/>
                  <a:gd name="T7" fmla="*/ 10 h 61"/>
                  <a:gd name="T8" fmla="*/ 0 w 140"/>
                  <a:gd name="T9" fmla="*/ 20 h 61"/>
                  <a:gd name="T10" fmla="*/ 4 w 140"/>
                  <a:gd name="T11" fmla="*/ 23 h 61"/>
                  <a:gd name="T12" fmla="*/ 8 w 140"/>
                  <a:gd name="T13" fmla="*/ 40 h 61"/>
                  <a:gd name="T14" fmla="*/ 20 w 140"/>
                  <a:gd name="T15" fmla="*/ 53 h 61"/>
                  <a:gd name="T16" fmla="*/ 61 w 140"/>
                  <a:gd name="T17" fmla="*/ 36 h 61"/>
                  <a:gd name="T18" fmla="*/ 62 w 140"/>
                  <a:gd name="T19" fmla="*/ 33 h 61"/>
                  <a:gd name="T20" fmla="*/ 67 w 140"/>
                  <a:gd name="T21" fmla="*/ 21 h 61"/>
                  <a:gd name="T22" fmla="*/ 70 w 140"/>
                  <a:gd name="T23" fmla="*/ 20 h 61"/>
                  <a:gd name="T24" fmla="*/ 72 w 140"/>
                  <a:gd name="T25" fmla="*/ 21 h 61"/>
                  <a:gd name="T26" fmla="*/ 79 w 140"/>
                  <a:gd name="T27" fmla="*/ 35 h 61"/>
                  <a:gd name="T28" fmla="*/ 121 w 140"/>
                  <a:gd name="T29" fmla="*/ 51 h 61"/>
                  <a:gd name="T30" fmla="*/ 132 w 140"/>
                  <a:gd name="T31" fmla="*/ 38 h 61"/>
                  <a:gd name="T32" fmla="*/ 136 w 140"/>
                  <a:gd name="T33" fmla="*/ 21 h 61"/>
                  <a:gd name="T34" fmla="*/ 140 w 140"/>
                  <a:gd name="T35" fmla="*/ 18 h 61"/>
                  <a:gd name="T36" fmla="*/ 140 w 140"/>
                  <a:gd name="T37" fmla="*/ 8 h 61"/>
                  <a:gd name="T38" fmla="*/ 78 w 140"/>
                  <a:gd name="T39" fmla="*/ 10 h 61"/>
                  <a:gd name="T40" fmla="*/ 60 w 140"/>
                  <a:gd name="T41" fmla="*/ 25 h 61"/>
                  <a:gd name="T42" fmla="*/ 35 w 140"/>
                  <a:gd name="T43" fmla="*/ 51 h 61"/>
                  <a:gd name="T44" fmla="*/ 13 w 140"/>
                  <a:gd name="T45" fmla="*/ 41 h 61"/>
                  <a:gd name="T46" fmla="*/ 15 w 140"/>
                  <a:gd name="T47" fmla="*/ 13 h 61"/>
                  <a:gd name="T48" fmla="*/ 60 w 140"/>
                  <a:gd name="T49" fmla="*/ 25 h 61"/>
                  <a:gd name="T50" fmla="*/ 128 w 140"/>
                  <a:gd name="T51" fmla="*/ 39 h 61"/>
                  <a:gd name="T52" fmla="*/ 106 w 140"/>
                  <a:gd name="T53" fmla="*/ 50 h 61"/>
                  <a:gd name="T54" fmla="*/ 80 w 140"/>
                  <a:gd name="T55" fmla="*/ 24 h 61"/>
                  <a:gd name="T56" fmla="*/ 123 w 140"/>
                  <a:gd name="T57" fmla="*/ 11 h 61"/>
                  <a:gd name="T58" fmla="*/ 124 w 140"/>
                  <a:gd name="T59" fmla="*/ 11 h 61"/>
                  <a:gd name="T60" fmla="*/ 128 w 140"/>
                  <a:gd name="T61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61">
                    <a:moveTo>
                      <a:pt x="78" y="10"/>
                    </a:moveTo>
                    <a:cubicBezTo>
                      <a:pt x="76" y="11"/>
                      <a:pt x="72" y="12"/>
                      <a:pt x="70" y="12"/>
                    </a:cubicBezTo>
                    <a:cubicBezTo>
                      <a:pt x="68" y="12"/>
                      <a:pt x="64" y="11"/>
                      <a:pt x="62" y="11"/>
                    </a:cubicBezTo>
                    <a:cubicBezTo>
                      <a:pt x="62" y="11"/>
                      <a:pt x="33" y="1"/>
                      <a:pt x="0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3" y="19"/>
                      <a:pt x="4" y="23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11" y="51"/>
                      <a:pt x="20" y="53"/>
                    </a:cubicBezTo>
                    <a:cubicBezTo>
                      <a:pt x="20" y="53"/>
                      <a:pt x="52" y="61"/>
                      <a:pt x="61" y="36"/>
                    </a:cubicBezTo>
                    <a:cubicBezTo>
                      <a:pt x="61" y="35"/>
                      <a:pt x="62" y="34"/>
                      <a:pt x="62" y="3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8" y="20"/>
                      <a:pt x="70" y="20"/>
                    </a:cubicBezTo>
                    <a:cubicBezTo>
                      <a:pt x="72" y="20"/>
                      <a:pt x="72" y="21"/>
                      <a:pt x="72" y="21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8" y="61"/>
                      <a:pt x="121" y="51"/>
                      <a:pt x="121" y="51"/>
                    </a:cubicBezTo>
                    <a:cubicBezTo>
                      <a:pt x="130" y="49"/>
                      <a:pt x="132" y="38"/>
                      <a:pt x="132" y="38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17"/>
                      <a:pt x="140" y="18"/>
                      <a:pt x="140" y="1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06" y="0"/>
                      <a:pt x="78" y="10"/>
                      <a:pt x="78" y="10"/>
                    </a:cubicBezTo>
                    <a:moveTo>
                      <a:pt x="60" y="25"/>
                    </a:moveTo>
                    <a:cubicBezTo>
                      <a:pt x="60" y="25"/>
                      <a:pt x="57" y="50"/>
                      <a:pt x="35" y="51"/>
                    </a:cubicBezTo>
                    <a:cubicBezTo>
                      <a:pt x="35" y="51"/>
                      <a:pt x="16" y="53"/>
                      <a:pt x="13" y="41"/>
                    </a:cubicBezTo>
                    <a:cubicBezTo>
                      <a:pt x="13" y="41"/>
                      <a:pt x="5" y="16"/>
                      <a:pt x="15" y="13"/>
                    </a:cubicBezTo>
                    <a:cubicBezTo>
                      <a:pt x="20" y="11"/>
                      <a:pt x="62" y="6"/>
                      <a:pt x="60" y="25"/>
                    </a:cubicBezTo>
                    <a:moveTo>
                      <a:pt x="128" y="39"/>
                    </a:moveTo>
                    <a:cubicBezTo>
                      <a:pt x="124" y="51"/>
                      <a:pt x="106" y="50"/>
                      <a:pt x="106" y="50"/>
                    </a:cubicBezTo>
                    <a:cubicBezTo>
                      <a:pt x="84" y="50"/>
                      <a:pt x="80" y="24"/>
                      <a:pt x="80" y="24"/>
                    </a:cubicBezTo>
                    <a:cubicBezTo>
                      <a:pt x="77" y="3"/>
                      <a:pt x="119" y="10"/>
                      <a:pt x="123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35" y="14"/>
                      <a:pt x="128" y="39"/>
                      <a:pt x="128" y="39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2" name="Freeform 643"/>
              <p:cNvSpPr>
                <a:spLocks noEditPoints="1"/>
              </p:cNvSpPr>
              <p:nvPr/>
            </p:nvSpPr>
            <p:spPr bwMode="auto">
              <a:xfrm>
                <a:off x="11251606" y="5455870"/>
                <a:ext cx="1193360" cy="954688"/>
              </a:xfrm>
              <a:custGeom>
                <a:avLst/>
                <a:gdLst>
                  <a:gd name="T0" fmla="*/ 21 w 50"/>
                  <a:gd name="T1" fmla="*/ 40 h 40"/>
                  <a:gd name="T2" fmla="*/ 21 w 50"/>
                  <a:gd name="T3" fmla="*/ 40 h 40"/>
                  <a:gd name="T4" fmla="*/ 21 w 50"/>
                  <a:gd name="T5" fmla="*/ 40 h 40"/>
                  <a:gd name="T6" fmla="*/ 21 w 50"/>
                  <a:gd name="T7" fmla="*/ 40 h 40"/>
                  <a:gd name="T8" fmla="*/ 25 w 50"/>
                  <a:gd name="T9" fmla="*/ 40 h 40"/>
                  <a:gd name="T10" fmla="*/ 21 w 50"/>
                  <a:gd name="T11" fmla="*/ 40 h 40"/>
                  <a:gd name="T12" fmla="*/ 25 w 50"/>
                  <a:gd name="T13" fmla="*/ 40 h 40"/>
                  <a:gd name="T14" fmla="*/ 3 w 50"/>
                  <a:gd name="T15" fmla="*/ 30 h 40"/>
                  <a:gd name="T16" fmla="*/ 3 w 50"/>
                  <a:gd name="T17" fmla="*/ 30 h 40"/>
                  <a:gd name="T18" fmla="*/ 3 w 50"/>
                  <a:gd name="T19" fmla="*/ 30 h 40"/>
                  <a:gd name="T20" fmla="*/ 3 w 50"/>
                  <a:gd name="T21" fmla="*/ 30 h 40"/>
                  <a:gd name="T22" fmla="*/ 3 w 50"/>
                  <a:gd name="T23" fmla="*/ 30 h 40"/>
                  <a:gd name="T24" fmla="*/ 3 w 50"/>
                  <a:gd name="T25" fmla="*/ 30 h 40"/>
                  <a:gd name="T26" fmla="*/ 3 w 50"/>
                  <a:gd name="T27" fmla="*/ 30 h 40"/>
                  <a:gd name="T28" fmla="*/ 3 w 50"/>
                  <a:gd name="T29" fmla="*/ 30 h 40"/>
                  <a:gd name="T30" fmla="*/ 3 w 50"/>
                  <a:gd name="T31" fmla="*/ 30 h 40"/>
                  <a:gd name="T32" fmla="*/ 50 w 50"/>
                  <a:gd name="T33" fmla="*/ 13 h 40"/>
                  <a:gd name="T34" fmla="*/ 50 w 50"/>
                  <a:gd name="T35" fmla="*/ 14 h 40"/>
                  <a:gd name="T36" fmla="*/ 50 w 50"/>
                  <a:gd name="T37" fmla="*/ 13 h 40"/>
                  <a:gd name="T38" fmla="*/ 50 w 50"/>
                  <a:gd name="T39" fmla="*/ 13 h 40"/>
                  <a:gd name="T40" fmla="*/ 50 w 50"/>
                  <a:gd name="T41" fmla="*/ 13 h 40"/>
                  <a:gd name="T42" fmla="*/ 50 w 50"/>
                  <a:gd name="T43" fmla="*/ 13 h 40"/>
                  <a:gd name="T44" fmla="*/ 50 w 50"/>
                  <a:gd name="T45" fmla="*/ 13 h 40"/>
                  <a:gd name="T46" fmla="*/ 50 w 50"/>
                  <a:gd name="T47" fmla="*/ 13 h 40"/>
                  <a:gd name="T48" fmla="*/ 50 w 50"/>
                  <a:gd name="T49" fmla="*/ 13 h 40"/>
                  <a:gd name="T50" fmla="*/ 5 w 50"/>
                  <a:gd name="T51" fmla="*/ 2 h 40"/>
                  <a:gd name="T52" fmla="*/ 5 w 50"/>
                  <a:gd name="T53" fmla="*/ 2 h 40"/>
                  <a:gd name="T54" fmla="*/ 0 w 50"/>
                  <a:gd name="T55" fmla="*/ 13 h 40"/>
                  <a:gd name="T56" fmla="*/ 0 w 50"/>
                  <a:gd name="T57" fmla="*/ 10 h 40"/>
                  <a:gd name="T58" fmla="*/ 5 w 50"/>
                  <a:gd name="T59" fmla="*/ 2 h 40"/>
                  <a:gd name="T60" fmla="*/ 5 w 50"/>
                  <a:gd name="T61" fmla="*/ 2 h 40"/>
                  <a:gd name="T62" fmla="*/ 6 w 50"/>
                  <a:gd name="T63" fmla="*/ 2 h 40"/>
                  <a:gd name="T64" fmla="*/ 6 w 50"/>
                  <a:gd name="T65" fmla="*/ 2 h 40"/>
                  <a:gd name="T66" fmla="*/ 6 w 50"/>
                  <a:gd name="T67" fmla="*/ 2 h 40"/>
                  <a:gd name="T68" fmla="*/ 24 w 50"/>
                  <a:gd name="T69" fmla="*/ 0 h 40"/>
                  <a:gd name="T70" fmla="*/ 6 w 50"/>
                  <a:gd name="T71" fmla="*/ 2 h 40"/>
                  <a:gd name="T72" fmla="*/ 10 w 50"/>
                  <a:gd name="T73" fmla="*/ 1 h 40"/>
                  <a:gd name="T74" fmla="*/ 24 w 50"/>
                  <a:gd name="T75" fmla="*/ 0 h 40"/>
                  <a:gd name="T76" fmla="*/ 24 w 50"/>
                  <a:gd name="T77" fmla="*/ 0 h 40"/>
                  <a:gd name="T78" fmla="*/ 24 w 50"/>
                  <a:gd name="T79" fmla="*/ 0 h 40"/>
                  <a:gd name="T80" fmla="*/ 24 w 50"/>
                  <a:gd name="T81" fmla="*/ 0 h 40"/>
                  <a:gd name="T82" fmla="*/ 24 w 50"/>
                  <a:gd name="T8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" h="40">
                    <a:moveTo>
                      <a:pt x="21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moveTo>
                      <a:pt x="25" y="40"/>
                    </a:moveTo>
                    <a:cubicBezTo>
                      <a:pt x="25" y="40"/>
                      <a:pt x="23" y="40"/>
                      <a:pt x="21" y="40"/>
                    </a:cubicBezTo>
                    <a:cubicBezTo>
                      <a:pt x="23" y="40"/>
                      <a:pt x="25" y="40"/>
                      <a:pt x="25" y="4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50" y="13"/>
                    </a:move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1" y="3"/>
                      <a:pt x="0" y="8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6"/>
                      <a:pt x="2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24" y="0"/>
                    </a:moveTo>
                    <a:cubicBezTo>
                      <a:pt x="16" y="0"/>
                      <a:pt x="8" y="1"/>
                      <a:pt x="6" y="2"/>
                    </a:cubicBezTo>
                    <a:cubicBezTo>
                      <a:pt x="7" y="1"/>
                      <a:pt x="8" y="1"/>
                      <a:pt x="10" y="1"/>
                    </a:cubicBezTo>
                    <a:cubicBezTo>
                      <a:pt x="14" y="0"/>
                      <a:pt x="19" y="0"/>
                      <a:pt x="24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3" name="Freeform 648"/>
              <p:cNvSpPr>
                <a:spLocks noEditPoints="1"/>
              </p:cNvSpPr>
              <p:nvPr/>
            </p:nvSpPr>
            <p:spPr bwMode="auto">
              <a:xfrm>
                <a:off x="12874575" y="5408135"/>
                <a:ext cx="1241094" cy="978555"/>
              </a:xfrm>
              <a:custGeom>
                <a:avLst/>
                <a:gdLst>
                  <a:gd name="T0" fmla="*/ 30 w 52"/>
                  <a:gd name="T1" fmla="*/ 41 h 41"/>
                  <a:gd name="T2" fmla="*/ 30 w 52"/>
                  <a:gd name="T3" fmla="*/ 41 h 41"/>
                  <a:gd name="T4" fmla="*/ 30 w 52"/>
                  <a:gd name="T5" fmla="*/ 41 h 41"/>
                  <a:gd name="T6" fmla="*/ 30 w 52"/>
                  <a:gd name="T7" fmla="*/ 41 h 41"/>
                  <a:gd name="T8" fmla="*/ 28 w 52"/>
                  <a:gd name="T9" fmla="*/ 41 h 41"/>
                  <a:gd name="T10" fmla="*/ 28 w 52"/>
                  <a:gd name="T11" fmla="*/ 41 h 41"/>
                  <a:gd name="T12" fmla="*/ 28 w 52"/>
                  <a:gd name="T13" fmla="*/ 41 h 41"/>
                  <a:gd name="T14" fmla="*/ 28 w 52"/>
                  <a:gd name="T15" fmla="*/ 41 h 41"/>
                  <a:gd name="T16" fmla="*/ 50 w 52"/>
                  <a:gd name="T17" fmla="*/ 31 h 41"/>
                  <a:gd name="T18" fmla="*/ 49 w 52"/>
                  <a:gd name="T19" fmla="*/ 32 h 41"/>
                  <a:gd name="T20" fmla="*/ 45 w 52"/>
                  <a:gd name="T21" fmla="*/ 37 h 41"/>
                  <a:gd name="T22" fmla="*/ 30 w 52"/>
                  <a:gd name="T23" fmla="*/ 41 h 41"/>
                  <a:gd name="T24" fmla="*/ 50 w 52"/>
                  <a:gd name="T25" fmla="*/ 31 h 41"/>
                  <a:gd name="T26" fmla="*/ 50 w 52"/>
                  <a:gd name="T27" fmla="*/ 30 h 41"/>
                  <a:gd name="T28" fmla="*/ 50 w 52"/>
                  <a:gd name="T29" fmla="*/ 30 h 41"/>
                  <a:gd name="T30" fmla="*/ 50 w 52"/>
                  <a:gd name="T31" fmla="*/ 30 h 41"/>
                  <a:gd name="T32" fmla="*/ 50 w 52"/>
                  <a:gd name="T33" fmla="*/ 30 h 41"/>
                  <a:gd name="T34" fmla="*/ 50 w 52"/>
                  <a:gd name="T35" fmla="*/ 30 h 41"/>
                  <a:gd name="T36" fmla="*/ 50 w 52"/>
                  <a:gd name="T37" fmla="*/ 30 h 41"/>
                  <a:gd name="T38" fmla="*/ 45 w 52"/>
                  <a:gd name="T39" fmla="*/ 2 h 41"/>
                  <a:gd name="T40" fmla="*/ 45 w 52"/>
                  <a:gd name="T41" fmla="*/ 2 h 41"/>
                  <a:gd name="T42" fmla="*/ 46 w 52"/>
                  <a:gd name="T43" fmla="*/ 2 h 41"/>
                  <a:gd name="T44" fmla="*/ 52 w 52"/>
                  <a:gd name="T45" fmla="*/ 11 h 41"/>
                  <a:gd name="T46" fmla="*/ 52 w 52"/>
                  <a:gd name="T47" fmla="*/ 15 h 41"/>
                  <a:gd name="T48" fmla="*/ 46 w 52"/>
                  <a:gd name="T49" fmla="*/ 2 h 41"/>
                  <a:gd name="T50" fmla="*/ 45 w 52"/>
                  <a:gd name="T51" fmla="*/ 2 h 41"/>
                  <a:gd name="T52" fmla="*/ 45 w 52"/>
                  <a:gd name="T53" fmla="*/ 2 h 41"/>
                  <a:gd name="T54" fmla="*/ 45 w 52"/>
                  <a:gd name="T55" fmla="*/ 2 h 41"/>
                  <a:gd name="T56" fmla="*/ 45 w 52"/>
                  <a:gd name="T57" fmla="*/ 2 h 41"/>
                  <a:gd name="T58" fmla="*/ 45 w 52"/>
                  <a:gd name="T59" fmla="*/ 2 h 41"/>
                  <a:gd name="T60" fmla="*/ 25 w 52"/>
                  <a:gd name="T61" fmla="*/ 0 h 41"/>
                  <a:gd name="T62" fmla="*/ 2 w 52"/>
                  <a:gd name="T63" fmla="*/ 15 h 41"/>
                  <a:gd name="T64" fmla="*/ 3 w 52"/>
                  <a:gd name="T65" fmla="*/ 8 h 41"/>
                  <a:gd name="T66" fmla="*/ 25 w 52"/>
                  <a:gd name="T67" fmla="*/ 0 h 41"/>
                  <a:gd name="T68" fmla="*/ 25 w 52"/>
                  <a:gd name="T69" fmla="*/ 0 h 41"/>
                  <a:gd name="T70" fmla="*/ 25 w 52"/>
                  <a:gd name="T71" fmla="*/ 0 h 41"/>
                  <a:gd name="T72" fmla="*/ 25 w 52"/>
                  <a:gd name="T73" fmla="*/ 0 h 41"/>
                  <a:gd name="T74" fmla="*/ 25 w 52"/>
                  <a:gd name="T7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41">
                    <a:moveTo>
                      <a:pt x="30" y="41"/>
                    </a:move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moveTo>
                      <a:pt x="28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moveTo>
                      <a:pt x="50" y="31"/>
                    </a:moveTo>
                    <a:cubicBezTo>
                      <a:pt x="49" y="31"/>
                      <a:pt x="49" y="32"/>
                      <a:pt x="49" y="32"/>
                    </a:cubicBezTo>
                    <a:cubicBezTo>
                      <a:pt x="48" y="34"/>
                      <a:pt x="47" y="36"/>
                      <a:pt x="45" y="37"/>
                    </a:cubicBezTo>
                    <a:cubicBezTo>
                      <a:pt x="40" y="40"/>
                      <a:pt x="34" y="41"/>
                      <a:pt x="30" y="41"/>
                    </a:cubicBezTo>
                    <a:cubicBezTo>
                      <a:pt x="35" y="41"/>
                      <a:pt x="47" y="40"/>
                      <a:pt x="50" y="31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50" y="3"/>
                      <a:pt x="51" y="7"/>
                      <a:pt x="52" y="11"/>
                    </a:cubicBezTo>
                    <a:cubicBezTo>
                      <a:pt x="52" y="12"/>
                      <a:pt x="52" y="13"/>
                      <a:pt x="52" y="15"/>
                    </a:cubicBezTo>
                    <a:cubicBezTo>
                      <a:pt x="52" y="9"/>
                      <a:pt x="51" y="4"/>
                      <a:pt x="46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25" y="0"/>
                    </a:moveTo>
                    <a:cubicBezTo>
                      <a:pt x="13" y="0"/>
                      <a:pt x="0" y="3"/>
                      <a:pt x="2" y="15"/>
                    </a:cubicBezTo>
                    <a:cubicBezTo>
                      <a:pt x="2" y="12"/>
                      <a:pt x="2" y="10"/>
                      <a:pt x="3" y="8"/>
                    </a:cubicBezTo>
                    <a:cubicBezTo>
                      <a:pt x="6" y="2"/>
                      <a:pt x="16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4" name="Rectangle 655"/>
              <p:cNvSpPr>
                <a:spLocks noChangeArrowheads="1"/>
              </p:cNvSpPr>
              <p:nvPr/>
            </p:nvSpPr>
            <p:spPr bwMode="auto">
              <a:xfrm>
                <a:off x="10726528" y="10658918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5" name="Rectangle 656"/>
              <p:cNvSpPr>
                <a:spLocks noChangeArrowheads="1"/>
              </p:cNvSpPr>
              <p:nvPr/>
            </p:nvSpPr>
            <p:spPr bwMode="auto">
              <a:xfrm>
                <a:off x="11251606" y="10658918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6" name="Rectangle 659"/>
              <p:cNvSpPr>
                <a:spLocks noChangeArrowheads="1"/>
              </p:cNvSpPr>
              <p:nvPr/>
            </p:nvSpPr>
            <p:spPr bwMode="auto">
              <a:xfrm>
                <a:off x="10726528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7" name="Rectangle 660"/>
              <p:cNvSpPr>
                <a:spLocks noChangeArrowheads="1"/>
              </p:cNvSpPr>
              <p:nvPr/>
            </p:nvSpPr>
            <p:spPr bwMode="auto">
              <a:xfrm>
                <a:off x="11251606" y="11064660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8" name="Rectangle 661"/>
              <p:cNvSpPr>
                <a:spLocks noChangeArrowheads="1"/>
              </p:cNvSpPr>
              <p:nvPr/>
            </p:nvSpPr>
            <p:spPr bwMode="auto">
              <a:xfrm>
                <a:off x="11752817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9" name="Rectangle 663"/>
              <p:cNvSpPr>
                <a:spLocks noChangeArrowheads="1"/>
              </p:cNvSpPr>
              <p:nvPr/>
            </p:nvSpPr>
            <p:spPr bwMode="auto">
              <a:xfrm>
                <a:off x="10726528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0" name="Rectangle 664"/>
              <p:cNvSpPr>
                <a:spLocks noChangeArrowheads="1"/>
              </p:cNvSpPr>
              <p:nvPr/>
            </p:nvSpPr>
            <p:spPr bwMode="auto">
              <a:xfrm>
                <a:off x="11251606" y="11470402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1" name="Rectangle 665"/>
              <p:cNvSpPr>
                <a:spLocks noChangeArrowheads="1"/>
              </p:cNvSpPr>
              <p:nvPr/>
            </p:nvSpPr>
            <p:spPr bwMode="auto">
              <a:xfrm>
                <a:off x="11752817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2" name="Rectangle 666"/>
              <p:cNvSpPr>
                <a:spLocks noChangeArrowheads="1"/>
              </p:cNvSpPr>
              <p:nvPr/>
            </p:nvSpPr>
            <p:spPr bwMode="auto">
              <a:xfrm>
                <a:off x="10726528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3" name="Rectangle 667"/>
              <p:cNvSpPr>
                <a:spLocks noChangeArrowheads="1"/>
              </p:cNvSpPr>
              <p:nvPr/>
            </p:nvSpPr>
            <p:spPr bwMode="auto">
              <a:xfrm>
                <a:off x="11251606" y="11876145"/>
                <a:ext cx="262539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4" name="Rectangle 668"/>
              <p:cNvSpPr>
                <a:spLocks noChangeArrowheads="1"/>
              </p:cNvSpPr>
              <p:nvPr/>
            </p:nvSpPr>
            <p:spPr bwMode="auto">
              <a:xfrm>
                <a:off x="11752817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5" name="Rectangle 669"/>
              <p:cNvSpPr>
                <a:spLocks noChangeArrowheads="1"/>
              </p:cNvSpPr>
              <p:nvPr/>
            </p:nvSpPr>
            <p:spPr bwMode="auto">
              <a:xfrm>
                <a:off x="12254028" y="11470402"/>
                <a:ext cx="286406" cy="6205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646" name="雷锋PPT网www.lfppt.com"/>
            <p:cNvGrpSpPr/>
            <p:nvPr userDrawn="1"/>
          </p:nvGrpSpPr>
          <p:grpSpPr>
            <a:xfrm>
              <a:off x="7441957" y="5132406"/>
              <a:ext cx="1441258" cy="1394735"/>
              <a:chOff x="-1202251" y="4646758"/>
              <a:chExt cx="7889302" cy="7510617"/>
            </a:xfrm>
          </p:grpSpPr>
          <p:sp>
            <p:nvSpPr>
              <p:cNvPr id="647" name="Freeform 378"/>
              <p:cNvSpPr>
                <a:spLocks/>
              </p:cNvSpPr>
              <p:nvPr/>
            </p:nvSpPr>
            <p:spPr bwMode="auto">
              <a:xfrm>
                <a:off x="-1054984" y="8317914"/>
                <a:ext cx="5785488" cy="778411"/>
              </a:xfrm>
              <a:custGeom>
                <a:avLst/>
                <a:gdLst>
                  <a:gd name="T0" fmla="*/ 0 w 275"/>
                  <a:gd name="T1" fmla="*/ 18 h 37"/>
                  <a:gd name="T2" fmla="*/ 18 w 275"/>
                  <a:gd name="T3" fmla="*/ 37 h 37"/>
                  <a:gd name="T4" fmla="*/ 256 w 275"/>
                  <a:gd name="T5" fmla="*/ 37 h 37"/>
                  <a:gd name="T6" fmla="*/ 275 w 275"/>
                  <a:gd name="T7" fmla="*/ 18 h 37"/>
                  <a:gd name="T8" fmla="*/ 275 w 275"/>
                  <a:gd name="T9" fmla="*/ 0 h 37"/>
                  <a:gd name="T10" fmla="*/ 0 w 275"/>
                  <a:gd name="T11" fmla="*/ 0 h 37"/>
                  <a:gd name="T12" fmla="*/ 0 w 275"/>
                  <a:gd name="T1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6" y="37"/>
                      <a:pt x="275" y="29"/>
                      <a:pt x="275" y="18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8" name="Freeform 379"/>
              <p:cNvSpPr>
                <a:spLocks/>
              </p:cNvSpPr>
              <p:nvPr/>
            </p:nvSpPr>
            <p:spPr bwMode="auto">
              <a:xfrm>
                <a:off x="-1054984" y="4646758"/>
                <a:ext cx="5785488" cy="3671156"/>
              </a:xfrm>
              <a:custGeom>
                <a:avLst/>
                <a:gdLst>
                  <a:gd name="T0" fmla="*/ 256 w 275"/>
                  <a:gd name="T1" fmla="*/ 0 h 174"/>
                  <a:gd name="T2" fmla="*/ 18 w 275"/>
                  <a:gd name="T3" fmla="*/ 0 h 174"/>
                  <a:gd name="T4" fmla="*/ 0 w 275"/>
                  <a:gd name="T5" fmla="*/ 18 h 174"/>
                  <a:gd name="T6" fmla="*/ 0 w 275"/>
                  <a:gd name="T7" fmla="*/ 174 h 174"/>
                  <a:gd name="T8" fmla="*/ 275 w 275"/>
                  <a:gd name="T9" fmla="*/ 174 h 174"/>
                  <a:gd name="T10" fmla="*/ 275 w 275"/>
                  <a:gd name="T11" fmla="*/ 18 h 174"/>
                  <a:gd name="T12" fmla="*/ 256 w 275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174">
                    <a:moveTo>
                      <a:pt x="25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75" y="174"/>
                      <a:pt x="275" y="174"/>
                      <a:pt x="275" y="174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8"/>
                      <a:pt x="266" y="0"/>
                      <a:pt x="256" y="0"/>
                    </a:cubicBezTo>
                  </a:path>
                </a:pathLst>
              </a:cu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9" name="Rectangle 380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solidFill>
                <a:srgbClr val="38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0" name="Rectangle 381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1" name="Rectangle 382"/>
              <p:cNvSpPr>
                <a:spLocks noChangeArrowheads="1"/>
              </p:cNvSpPr>
              <p:nvPr/>
            </p:nvSpPr>
            <p:spPr bwMode="auto">
              <a:xfrm>
                <a:off x="880525" y="9096326"/>
                <a:ext cx="1935509" cy="971262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2" name="Freeform 383"/>
              <p:cNvSpPr>
                <a:spLocks/>
              </p:cNvSpPr>
              <p:nvPr/>
            </p:nvSpPr>
            <p:spPr bwMode="auto">
              <a:xfrm>
                <a:off x="375609" y="9878242"/>
                <a:ext cx="2882225" cy="189343"/>
              </a:xfrm>
              <a:custGeom>
                <a:avLst/>
                <a:gdLst>
                  <a:gd name="T0" fmla="*/ 133 w 137"/>
                  <a:gd name="T1" fmla="*/ 9 h 9"/>
                  <a:gd name="T2" fmla="*/ 4 w 137"/>
                  <a:gd name="T3" fmla="*/ 9 h 9"/>
                  <a:gd name="T4" fmla="*/ 0 w 137"/>
                  <a:gd name="T5" fmla="*/ 4 h 9"/>
                  <a:gd name="T6" fmla="*/ 4 w 137"/>
                  <a:gd name="T7" fmla="*/ 0 h 9"/>
                  <a:gd name="T8" fmla="*/ 133 w 137"/>
                  <a:gd name="T9" fmla="*/ 0 h 9"/>
                  <a:gd name="T10" fmla="*/ 137 w 137"/>
                  <a:gd name="T11" fmla="*/ 4 h 9"/>
                  <a:gd name="T12" fmla="*/ 133 w 13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">
                    <a:moveTo>
                      <a:pt x="133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5" y="0"/>
                      <a:pt x="137" y="2"/>
                      <a:pt x="137" y="4"/>
                    </a:cubicBezTo>
                    <a:cubicBezTo>
                      <a:pt x="137" y="7"/>
                      <a:pt x="135" y="9"/>
                      <a:pt x="133" y="9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3" name="Rectangle 384"/>
              <p:cNvSpPr>
                <a:spLocks noChangeArrowheads="1"/>
              </p:cNvSpPr>
              <p:nvPr/>
            </p:nvSpPr>
            <p:spPr bwMode="auto">
              <a:xfrm>
                <a:off x="333533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4" name="Rectangle 385"/>
              <p:cNvSpPr>
                <a:spLocks noChangeArrowheads="1"/>
              </p:cNvSpPr>
              <p:nvPr/>
            </p:nvSpPr>
            <p:spPr bwMode="auto">
              <a:xfrm>
                <a:off x="2248004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5" name="Rectangle 386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6" name="Rectangle 387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7" name="Rectangle 388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8" name="Rectangle 389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9" name="Rectangle 390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0" name="Rectangle 391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1" name="Rectangle 392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2" name="Rectangle 393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3" name="Rectangle 394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4" name="Rectangle 395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5" name="Rectangle 396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6" name="Rectangle 397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7" name="Rectangle 398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8" name="Rectangle 399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9" name="Rectangle 400"/>
              <p:cNvSpPr>
                <a:spLocks noChangeArrowheads="1"/>
              </p:cNvSpPr>
              <p:nvPr/>
            </p:nvSpPr>
            <p:spPr bwMode="auto">
              <a:xfrm>
                <a:off x="-402802" y="5323486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0" name="Rectangle 401"/>
              <p:cNvSpPr>
                <a:spLocks noChangeArrowheads="1"/>
              </p:cNvSpPr>
              <p:nvPr/>
            </p:nvSpPr>
            <p:spPr bwMode="auto">
              <a:xfrm>
                <a:off x="1301287" y="5344524"/>
                <a:ext cx="21038" cy="242639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1" name="Rectangle 402"/>
              <p:cNvSpPr>
                <a:spLocks noChangeArrowheads="1"/>
              </p:cNvSpPr>
              <p:nvPr/>
            </p:nvSpPr>
            <p:spPr bwMode="auto">
              <a:xfrm>
                <a:off x="-87230" y="5786325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2" name="Rectangle 403"/>
              <p:cNvSpPr>
                <a:spLocks noChangeArrowheads="1"/>
              </p:cNvSpPr>
              <p:nvPr/>
            </p:nvSpPr>
            <p:spPr bwMode="auto">
              <a:xfrm>
                <a:off x="459762" y="6186050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3" name="Rectangle 404"/>
              <p:cNvSpPr>
                <a:spLocks noChangeArrowheads="1"/>
              </p:cNvSpPr>
              <p:nvPr/>
            </p:nvSpPr>
            <p:spPr bwMode="auto">
              <a:xfrm>
                <a:off x="186266" y="5470753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4" name="Rectangle 405"/>
              <p:cNvSpPr>
                <a:spLocks noChangeArrowheads="1"/>
              </p:cNvSpPr>
              <p:nvPr/>
            </p:nvSpPr>
            <p:spPr bwMode="auto">
              <a:xfrm>
                <a:off x="-150344" y="7493920"/>
                <a:ext cx="946716" cy="168305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5" name="Rectangle 406"/>
              <p:cNvSpPr>
                <a:spLocks noChangeArrowheads="1"/>
              </p:cNvSpPr>
              <p:nvPr/>
            </p:nvSpPr>
            <p:spPr bwMode="auto">
              <a:xfrm>
                <a:off x="1364402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6" name="Rectangle 408"/>
              <p:cNvSpPr>
                <a:spLocks noChangeArrowheads="1"/>
              </p:cNvSpPr>
              <p:nvPr/>
            </p:nvSpPr>
            <p:spPr bwMode="auto">
              <a:xfrm>
                <a:off x="1890355" y="6143974"/>
                <a:ext cx="294534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7" name="Rectangle 409"/>
              <p:cNvSpPr>
                <a:spLocks noChangeArrowheads="1"/>
              </p:cNvSpPr>
              <p:nvPr/>
            </p:nvSpPr>
            <p:spPr bwMode="auto">
              <a:xfrm>
                <a:off x="1637898" y="5428677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8" name="Rectangle 410"/>
              <p:cNvSpPr>
                <a:spLocks noChangeArrowheads="1"/>
              </p:cNvSpPr>
              <p:nvPr/>
            </p:nvSpPr>
            <p:spPr bwMode="auto">
              <a:xfrm>
                <a:off x="1301287" y="7451846"/>
                <a:ext cx="925678" cy="168305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9" name="Rectangle 411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0" name="Rectangle 412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1" name="Rectangle 413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2" name="Rectangle 414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3" name="Rectangle 415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4" name="Rectangle 416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5" name="Rectangle 417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6" name="Rectangle 418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7" name="Freeform 419"/>
              <p:cNvSpPr>
                <a:spLocks noEditPoints="1"/>
              </p:cNvSpPr>
              <p:nvPr/>
            </p:nvSpPr>
            <p:spPr bwMode="auto">
              <a:xfrm>
                <a:off x="2353194" y="5218296"/>
                <a:ext cx="2840148" cy="2826123"/>
              </a:xfrm>
              <a:custGeom>
                <a:avLst/>
                <a:gdLst>
                  <a:gd name="T0" fmla="*/ 28 w 135"/>
                  <a:gd name="T1" fmla="*/ 113 h 134"/>
                  <a:gd name="T2" fmla="*/ 21 w 135"/>
                  <a:gd name="T3" fmla="*/ 28 h 134"/>
                  <a:gd name="T4" fmla="*/ 106 w 135"/>
                  <a:gd name="T5" fmla="*/ 21 h 134"/>
                  <a:gd name="T6" fmla="*/ 113 w 135"/>
                  <a:gd name="T7" fmla="*/ 106 h 134"/>
                  <a:gd name="T8" fmla="*/ 28 w 135"/>
                  <a:gd name="T9" fmla="*/ 113 h 134"/>
                  <a:gd name="T10" fmla="*/ 32 w 135"/>
                  <a:gd name="T11" fmla="*/ 109 h 134"/>
                  <a:gd name="T12" fmla="*/ 109 w 135"/>
                  <a:gd name="T13" fmla="*/ 102 h 134"/>
                  <a:gd name="T14" fmla="*/ 103 w 135"/>
                  <a:gd name="T15" fmla="*/ 25 h 134"/>
                  <a:gd name="T16" fmla="*/ 26 w 135"/>
                  <a:gd name="T17" fmla="*/ 32 h 134"/>
                  <a:gd name="T18" fmla="*/ 32 w 135"/>
                  <a:gd name="T19" fmla="*/ 10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28" y="113"/>
                    </a:moveTo>
                    <a:cubicBezTo>
                      <a:pt x="3" y="91"/>
                      <a:pt x="0" y="53"/>
                      <a:pt x="21" y="28"/>
                    </a:cubicBezTo>
                    <a:cubicBezTo>
                      <a:pt x="43" y="3"/>
                      <a:pt x="81" y="0"/>
                      <a:pt x="106" y="21"/>
                    </a:cubicBezTo>
                    <a:cubicBezTo>
                      <a:pt x="132" y="43"/>
                      <a:pt x="135" y="81"/>
                      <a:pt x="113" y="106"/>
                    </a:cubicBezTo>
                    <a:cubicBezTo>
                      <a:pt x="91" y="131"/>
                      <a:pt x="53" y="134"/>
                      <a:pt x="28" y="113"/>
                    </a:cubicBezTo>
                    <a:moveTo>
                      <a:pt x="32" y="109"/>
                    </a:moveTo>
                    <a:cubicBezTo>
                      <a:pt x="55" y="128"/>
                      <a:pt x="89" y="125"/>
                      <a:pt x="109" y="102"/>
                    </a:cubicBezTo>
                    <a:cubicBezTo>
                      <a:pt x="128" y="80"/>
                      <a:pt x="125" y="45"/>
                      <a:pt x="103" y="25"/>
                    </a:cubicBezTo>
                    <a:cubicBezTo>
                      <a:pt x="80" y="6"/>
                      <a:pt x="45" y="9"/>
                      <a:pt x="26" y="32"/>
                    </a:cubicBezTo>
                    <a:cubicBezTo>
                      <a:pt x="6" y="54"/>
                      <a:pt x="9" y="89"/>
                      <a:pt x="32" y="109"/>
                    </a:cubicBezTo>
                  </a:path>
                </a:pathLst>
              </a:custGeom>
              <a:solidFill>
                <a:srgbClr val="41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8" name="Freeform 420"/>
              <p:cNvSpPr>
                <a:spLocks/>
              </p:cNvSpPr>
              <p:nvPr/>
            </p:nvSpPr>
            <p:spPr bwMode="auto">
              <a:xfrm>
                <a:off x="4730504" y="5996707"/>
                <a:ext cx="231420" cy="1244758"/>
              </a:xfrm>
              <a:custGeom>
                <a:avLst/>
                <a:gdLst>
                  <a:gd name="T0" fmla="*/ 0 w 11"/>
                  <a:gd name="T1" fmla="*/ 0 h 59"/>
                  <a:gd name="T2" fmla="*/ 0 w 11"/>
                  <a:gd name="T3" fmla="*/ 59 h 59"/>
                  <a:gd name="T4" fmla="*/ 6 w 11"/>
                  <a:gd name="T5" fmla="*/ 47 h 59"/>
                  <a:gd name="T6" fmla="*/ 0 w 11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55"/>
                      <a:pt x="4" y="51"/>
                      <a:pt x="6" y="47"/>
                    </a:cubicBezTo>
                    <a:cubicBezTo>
                      <a:pt x="11" y="31"/>
                      <a:pt x="9" y="14"/>
                      <a:pt x="0" y="0"/>
                    </a:cubicBezTo>
                  </a:path>
                </a:pathLst>
              </a:custGeom>
              <a:solidFill>
                <a:srgbClr val="F79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9" name="Freeform 421"/>
              <p:cNvSpPr>
                <a:spLocks/>
              </p:cNvSpPr>
              <p:nvPr/>
            </p:nvSpPr>
            <p:spPr bwMode="auto">
              <a:xfrm>
                <a:off x="4435970" y="5702173"/>
                <a:ext cx="294534" cy="1833825"/>
              </a:xfrm>
              <a:custGeom>
                <a:avLst/>
                <a:gdLst>
                  <a:gd name="T0" fmla="*/ 0 w 14"/>
                  <a:gd name="T1" fmla="*/ 0 h 87"/>
                  <a:gd name="T2" fmla="*/ 0 w 14"/>
                  <a:gd name="T3" fmla="*/ 87 h 87"/>
                  <a:gd name="T4" fmla="*/ 10 w 14"/>
                  <a:gd name="T5" fmla="*/ 77 h 87"/>
                  <a:gd name="T6" fmla="*/ 14 w 14"/>
                  <a:gd name="T7" fmla="*/ 73 h 87"/>
                  <a:gd name="T8" fmla="*/ 14 w 14"/>
                  <a:gd name="T9" fmla="*/ 14 h 87"/>
                  <a:gd name="T10" fmla="*/ 4 w 14"/>
                  <a:gd name="T11" fmla="*/ 2 h 87"/>
                  <a:gd name="T12" fmla="*/ 0 w 14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7">
                    <a:moveTo>
                      <a:pt x="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4"/>
                      <a:pt x="7" y="81"/>
                      <a:pt x="10" y="77"/>
                    </a:cubicBezTo>
                    <a:cubicBezTo>
                      <a:pt x="12" y="76"/>
                      <a:pt x="13" y="74"/>
                      <a:pt x="14" y="7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0"/>
                      <a:pt x="7" y="6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5E6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0" name="Freeform 422"/>
              <p:cNvSpPr>
                <a:spLocks noEditPoints="1"/>
              </p:cNvSpPr>
              <p:nvPr/>
            </p:nvSpPr>
            <p:spPr bwMode="auto">
              <a:xfrm>
                <a:off x="2626690" y="5470753"/>
                <a:ext cx="1809280" cy="2258093"/>
              </a:xfrm>
              <a:custGeom>
                <a:avLst/>
                <a:gdLst>
                  <a:gd name="T0" fmla="*/ 14 w 86"/>
                  <a:gd name="T1" fmla="*/ 89 h 107"/>
                  <a:gd name="T2" fmla="*/ 27 w 86"/>
                  <a:gd name="T3" fmla="*/ 94 h 107"/>
                  <a:gd name="T4" fmla="*/ 10 w 86"/>
                  <a:gd name="T5" fmla="*/ 70 h 107"/>
                  <a:gd name="T6" fmla="*/ 13 w 86"/>
                  <a:gd name="T7" fmla="*/ 88 h 107"/>
                  <a:gd name="T8" fmla="*/ 27 w 86"/>
                  <a:gd name="T9" fmla="*/ 83 h 107"/>
                  <a:gd name="T10" fmla="*/ 10 w 86"/>
                  <a:gd name="T11" fmla="*/ 83 h 107"/>
                  <a:gd name="T12" fmla="*/ 10 w 86"/>
                  <a:gd name="T13" fmla="*/ 51 h 107"/>
                  <a:gd name="T14" fmla="*/ 3 w 86"/>
                  <a:gd name="T15" fmla="*/ 69 h 107"/>
                  <a:gd name="T16" fmla="*/ 10 w 86"/>
                  <a:gd name="T17" fmla="*/ 51 h 107"/>
                  <a:gd name="T18" fmla="*/ 5 w 86"/>
                  <a:gd name="T19" fmla="*/ 32 h 107"/>
                  <a:gd name="T20" fmla="*/ 0 w 86"/>
                  <a:gd name="T21" fmla="*/ 50 h 107"/>
                  <a:gd name="T22" fmla="*/ 10 w 86"/>
                  <a:gd name="T23" fmla="*/ 32 h 107"/>
                  <a:gd name="T24" fmla="*/ 5 w 86"/>
                  <a:gd name="T25" fmla="*/ 31 h 107"/>
                  <a:gd name="T26" fmla="*/ 10 w 86"/>
                  <a:gd name="T27" fmla="*/ 23 h 107"/>
                  <a:gd name="T28" fmla="*/ 20 w 86"/>
                  <a:gd name="T29" fmla="*/ 13 h 107"/>
                  <a:gd name="T30" fmla="*/ 22 w 86"/>
                  <a:gd name="T31" fmla="*/ 13 h 107"/>
                  <a:gd name="T32" fmla="*/ 22 w 86"/>
                  <a:gd name="T33" fmla="*/ 10 h 107"/>
                  <a:gd name="T34" fmla="*/ 22 w 86"/>
                  <a:gd name="T35" fmla="*/ 12 h 107"/>
                  <a:gd name="T36" fmla="*/ 54 w 86"/>
                  <a:gd name="T37" fmla="*/ 0 h 107"/>
                  <a:gd name="T38" fmla="*/ 36 w 86"/>
                  <a:gd name="T39" fmla="*/ 12 h 107"/>
                  <a:gd name="T40" fmla="*/ 45 w 86"/>
                  <a:gd name="T41" fmla="*/ 6 h 107"/>
                  <a:gd name="T42" fmla="*/ 57 w 86"/>
                  <a:gd name="T43" fmla="*/ 12 h 107"/>
                  <a:gd name="T44" fmla="*/ 65 w 86"/>
                  <a:gd name="T45" fmla="*/ 13 h 107"/>
                  <a:gd name="T46" fmla="*/ 58 w 86"/>
                  <a:gd name="T47" fmla="*/ 15 h 107"/>
                  <a:gd name="T48" fmla="*/ 47 w 86"/>
                  <a:gd name="T49" fmla="*/ 28 h 107"/>
                  <a:gd name="T50" fmla="*/ 37 w 86"/>
                  <a:gd name="T51" fmla="*/ 13 h 107"/>
                  <a:gd name="T52" fmla="*/ 36 w 86"/>
                  <a:gd name="T53" fmla="*/ 31 h 107"/>
                  <a:gd name="T54" fmla="*/ 65 w 86"/>
                  <a:gd name="T55" fmla="*/ 32 h 107"/>
                  <a:gd name="T56" fmla="*/ 36 w 86"/>
                  <a:gd name="T57" fmla="*/ 32 h 107"/>
                  <a:gd name="T58" fmla="*/ 48 w 86"/>
                  <a:gd name="T59" fmla="*/ 50 h 107"/>
                  <a:gd name="T60" fmla="*/ 65 w 86"/>
                  <a:gd name="T61" fmla="*/ 51 h 107"/>
                  <a:gd name="T62" fmla="*/ 48 w 86"/>
                  <a:gd name="T63" fmla="*/ 69 h 107"/>
                  <a:gd name="T64" fmla="*/ 65 w 86"/>
                  <a:gd name="T65" fmla="*/ 70 h 107"/>
                  <a:gd name="T66" fmla="*/ 48 w 86"/>
                  <a:gd name="T67" fmla="*/ 83 h 107"/>
                  <a:gd name="T68" fmla="*/ 28 w 86"/>
                  <a:gd name="T69" fmla="*/ 83 h 107"/>
                  <a:gd name="T70" fmla="*/ 65 w 86"/>
                  <a:gd name="T71" fmla="*/ 88 h 107"/>
                  <a:gd name="T72" fmla="*/ 28 w 86"/>
                  <a:gd name="T73" fmla="*/ 89 h 107"/>
                  <a:gd name="T74" fmla="*/ 51 w 86"/>
                  <a:gd name="T75" fmla="*/ 94 h 107"/>
                  <a:gd name="T76" fmla="*/ 32 w 86"/>
                  <a:gd name="T77" fmla="*/ 102 h 107"/>
                  <a:gd name="T78" fmla="*/ 64 w 86"/>
                  <a:gd name="T79" fmla="*/ 107 h 107"/>
                  <a:gd name="T80" fmla="*/ 86 w 86"/>
                  <a:gd name="T81" fmla="*/ 1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107">
                    <a:moveTo>
                      <a:pt x="27" y="89"/>
                    </a:moveTo>
                    <a:cubicBezTo>
                      <a:pt x="14" y="89"/>
                      <a:pt x="14" y="89"/>
                      <a:pt x="14" y="89"/>
                    </a:cubicBezTo>
                    <a:cubicBezTo>
                      <a:pt x="15" y="91"/>
                      <a:pt x="17" y="92"/>
                      <a:pt x="19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10" y="70"/>
                    </a:moveTo>
                    <a:cubicBezTo>
                      <a:pt x="3" y="70"/>
                      <a:pt x="3" y="70"/>
                      <a:pt x="3" y="70"/>
                    </a:cubicBezTo>
                    <a:cubicBezTo>
                      <a:pt x="5" y="76"/>
                      <a:pt x="8" y="82"/>
                      <a:pt x="13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0" y="70"/>
                      <a:pt x="10" y="70"/>
                      <a:pt x="10" y="70"/>
                    </a:cubicBezTo>
                    <a:moveTo>
                      <a:pt x="1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7"/>
                      <a:pt x="1" y="63"/>
                      <a:pt x="3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51"/>
                      <a:pt x="10" y="51"/>
                      <a:pt x="10" y="51"/>
                    </a:cubicBezTo>
                    <a:moveTo>
                      <a:pt x="10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4"/>
                      <a:pt x="3" y="35"/>
                    </a:cubicBezTo>
                    <a:cubicBezTo>
                      <a:pt x="2" y="40"/>
                      <a:pt x="1" y="45"/>
                      <a:pt x="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32"/>
                      <a:pt x="10" y="32"/>
                      <a:pt x="10" y="32"/>
                    </a:cubicBezTo>
                    <a:moveTo>
                      <a:pt x="10" y="23"/>
                    </a:moveTo>
                    <a:cubicBezTo>
                      <a:pt x="8" y="25"/>
                      <a:pt x="7" y="28"/>
                      <a:pt x="5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3"/>
                      <a:pt x="10" y="23"/>
                      <a:pt x="10" y="23"/>
                    </a:cubicBezTo>
                    <a:moveTo>
                      <a:pt x="22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moveTo>
                      <a:pt x="22" y="10"/>
                    </a:moveTo>
                    <a:cubicBezTo>
                      <a:pt x="22" y="11"/>
                      <a:pt x="21" y="11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54" y="0"/>
                    </a:moveTo>
                    <a:cubicBezTo>
                      <a:pt x="48" y="0"/>
                      <a:pt x="42" y="1"/>
                      <a:pt x="36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9"/>
                      <a:pt x="42" y="7"/>
                      <a:pt x="45" y="6"/>
                    </a:cubicBezTo>
                    <a:cubicBezTo>
                      <a:pt x="46" y="6"/>
                      <a:pt x="47" y="6"/>
                      <a:pt x="47" y="6"/>
                    </a:cubicBezTo>
                    <a:cubicBezTo>
                      <a:pt x="51" y="6"/>
                      <a:pt x="55" y="8"/>
                      <a:pt x="57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8" y="14"/>
                      <a:pt x="58" y="15"/>
                    </a:cubicBezTo>
                    <a:cubicBezTo>
                      <a:pt x="59" y="21"/>
                      <a:pt x="55" y="27"/>
                      <a:pt x="49" y="28"/>
                    </a:cubicBezTo>
                    <a:cubicBezTo>
                      <a:pt x="49" y="28"/>
                      <a:pt x="48" y="28"/>
                      <a:pt x="47" y="28"/>
                    </a:cubicBezTo>
                    <a:cubicBezTo>
                      <a:pt x="42" y="28"/>
                      <a:pt x="38" y="24"/>
                      <a:pt x="37" y="19"/>
                    </a:cubicBezTo>
                    <a:cubicBezTo>
                      <a:pt x="36" y="17"/>
                      <a:pt x="36" y="15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6" y="104"/>
                      <a:pt x="41" y="106"/>
                      <a:pt x="46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1" y="105"/>
                      <a:pt x="79" y="102"/>
                      <a:pt x="86" y="98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76" y="4"/>
                      <a:pt x="65" y="0"/>
                      <a:pt x="54" y="0"/>
                    </a:cubicBezTo>
                  </a:path>
                </a:pathLst>
              </a:custGeom>
              <a:solidFill>
                <a:srgbClr val="7A7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1" name="Freeform 423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2" name="Freeform 424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3" name="Freeform 425"/>
              <p:cNvSpPr>
                <a:spLocks/>
              </p:cNvSpPr>
              <p:nvPr/>
            </p:nvSpPr>
            <p:spPr bwMode="auto">
              <a:xfrm>
                <a:off x="3594444" y="7728847"/>
                <a:ext cx="378686" cy="0"/>
              </a:xfrm>
              <a:custGeom>
                <a:avLst/>
                <a:gdLst>
                  <a:gd name="T0" fmla="*/ 18 w 18"/>
                  <a:gd name="T1" fmla="*/ 0 w 18"/>
                  <a:gd name="T2" fmla="*/ 9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2" y="0"/>
                      <a:pt x="15" y="0"/>
                      <a:pt x="18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4" name="Freeform 426"/>
              <p:cNvSpPr>
                <a:spLocks/>
              </p:cNvSpPr>
              <p:nvPr/>
            </p:nvSpPr>
            <p:spPr bwMode="auto">
              <a:xfrm>
                <a:off x="2900186" y="7325617"/>
                <a:ext cx="1093983" cy="21038"/>
              </a:xfrm>
              <a:custGeom>
                <a:avLst/>
                <a:gdLst>
                  <a:gd name="T0" fmla="*/ 52 w 52"/>
                  <a:gd name="T1" fmla="*/ 0 h 1"/>
                  <a:gd name="T2" fmla="*/ 15 w 52"/>
                  <a:gd name="T3" fmla="*/ 0 h 1"/>
                  <a:gd name="T4" fmla="*/ 14 w 52"/>
                  <a:gd name="T5" fmla="*/ 0 h 1"/>
                  <a:gd name="T6" fmla="*/ 0 w 52"/>
                  <a:gd name="T7" fmla="*/ 0 h 1"/>
                  <a:gd name="T8" fmla="*/ 1 w 52"/>
                  <a:gd name="T9" fmla="*/ 1 h 1"/>
                  <a:gd name="T10" fmla="*/ 14 w 52"/>
                  <a:gd name="T11" fmla="*/ 1 h 1"/>
                  <a:gd name="T12" fmla="*/ 15 w 52"/>
                  <a:gd name="T13" fmla="*/ 1 h 1"/>
                  <a:gd name="T14" fmla="*/ 52 w 52"/>
                  <a:gd name="T15" fmla="*/ 1 h 1"/>
                  <a:gd name="T16" fmla="*/ 52 w 5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">
                    <a:moveTo>
                      <a:pt x="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5" name="Freeform 427"/>
              <p:cNvSpPr>
                <a:spLocks noEditPoints="1"/>
              </p:cNvSpPr>
              <p:nvPr/>
            </p:nvSpPr>
            <p:spPr bwMode="auto">
              <a:xfrm>
                <a:off x="2689805" y="6925892"/>
                <a:ext cx="1304364" cy="21038"/>
              </a:xfrm>
              <a:custGeom>
                <a:avLst/>
                <a:gdLst>
                  <a:gd name="T0" fmla="*/ 7 w 62"/>
                  <a:gd name="T1" fmla="*/ 0 h 1"/>
                  <a:gd name="T2" fmla="*/ 0 w 62"/>
                  <a:gd name="T3" fmla="*/ 0 h 1"/>
                  <a:gd name="T4" fmla="*/ 0 w 62"/>
                  <a:gd name="T5" fmla="*/ 1 h 1"/>
                  <a:gd name="T6" fmla="*/ 7 w 62"/>
                  <a:gd name="T7" fmla="*/ 1 h 1"/>
                  <a:gd name="T8" fmla="*/ 7 w 62"/>
                  <a:gd name="T9" fmla="*/ 0 h 1"/>
                  <a:gd name="T10" fmla="*/ 62 w 62"/>
                  <a:gd name="T11" fmla="*/ 0 h 1"/>
                  <a:gd name="T12" fmla="*/ 45 w 62"/>
                  <a:gd name="T13" fmla="*/ 0 h 1"/>
                  <a:gd name="T14" fmla="*/ 45 w 62"/>
                  <a:gd name="T15" fmla="*/ 1 h 1"/>
                  <a:gd name="T16" fmla="*/ 62 w 62"/>
                  <a:gd name="T17" fmla="*/ 1 h 1"/>
                  <a:gd name="T18" fmla="*/ 62 w 6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6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6" name="Freeform 428"/>
              <p:cNvSpPr>
                <a:spLocks noEditPoints="1"/>
              </p:cNvSpPr>
              <p:nvPr/>
            </p:nvSpPr>
            <p:spPr bwMode="auto">
              <a:xfrm>
                <a:off x="2626690" y="6526168"/>
                <a:ext cx="1367479" cy="21038"/>
              </a:xfrm>
              <a:custGeom>
                <a:avLst/>
                <a:gdLst>
                  <a:gd name="T0" fmla="*/ 1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10 w 65"/>
                  <a:gd name="T7" fmla="*/ 1 h 1"/>
                  <a:gd name="T8" fmla="*/ 10 w 65"/>
                  <a:gd name="T9" fmla="*/ 0 h 1"/>
                  <a:gd name="T10" fmla="*/ 65 w 65"/>
                  <a:gd name="T11" fmla="*/ 0 h 1"/>
                  <a:gd name="T12" fmla="*/ 48 w 65"/>
                  <a:gd name="T13" fmla="*/ 0 h 1"/>
                  <a:gd name="T14" fmla="*/ 48 w 65"/>
                  <a:gd name="T15" fmla="*/ 1 h 1"/>
                  <a:gd name="T16" fmla="*/ 65 w 65"/>
                  <a:gd name="T17" fmla="*/ 1 h 1"/>
                  <a:gd name="T18" fmla="*/ 65 w 65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6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7" name="Freeform 429"/>
              <p:cNvSpPr>
                <a:spLocks noEditPoints="1"/>
              </p:cNvSpPr>
              <p:nvPr/>
            </p:nvSpPr>
            <p:spPr bwMode="auto">
              <a:xfrm>
                <a:off x="2731881" y="6122935"/>
                <a:ext cx="1262288" cy="21038"/>
              </a:xfrm>
              <a:custGeom>
                <a:avLst/>
                <a:gdLst>
                  <a:gd name="T0" fmla="*/ 5 w 60"/>
                  <a:gd name="T1" fmla="*/ 0 h 1"/>
                  <a:gd name="T2" fmla="*/ 0 w 60"/>
                  <a:gd name="T3" fmla="*/ 0 h 1"/>
                  <a:gd name="T4" fmla="*/ 0 w 60"/>
                  <a:gd name="T5" fmla="*/ 1 h 1"/>
                  <a:gd name="T6" fmla="*/ 5 w 60"/>
                  <a:gd name="T7" fmla="*/ 1 h 1"/>
                  <a:gd name="T8" fmla="*/ 5 w 60"/>
                  <a:gd name="T9" fmla="*/ 0 h 1"/>
                  <a:gd name="T10" fmla="*/ 60 w 60"/>
                  <a:gd name="T11" fmla="*/ 0 h 1"/>
                  <a:gd name="T12" fmla="*/ 31 w 60"/>
                  <a:gd name="T13" fmla="*/ 0 h 1"/>
                  <a:gd name="T14" fmla="*/ 31 w 60"/>
                  <a:gd name="T15" fmla="*/ 1 h 1"/>
                  <a:gd name="T16" fmla="*/ 60 w 60"/>
                  <a:gd name="T17" fmla="*/ 1 h 1"/>
                  <a:gd name="T18" fmla="*/ 60 w 60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8" name="Freeform 430"/>
              <p:cNvSpPr>
                <a:spLocks noEditPoints="1"/>
              </p:cNvSpPr>
              <p:nvPr/>
            </p:nvSpPr>
            <p:spPr bwMode="auto">
              <a:xfrm>
                <a:off x="3047453" y="5723211"/>
                <a:ext cx="946716" cy="21038"/>
              </a:xfrm>
              <a:custGeom>
                <a:avLst/>
                <a:gdLst>
                  <a:gd name="T0" fmla="*/ 2 w 45"/>
                  <a:gd name="T1" fmla="*/ 0 h 1"/>
                  <a:gd name="T2" fmla="*/ 1 w 45"/>
                  <a:gd name="T3" fmla="*/ 0 h 1"/>
                  <a:gd name="T4" fmla="*/ 0 w 45"/>
                  <a:gd name="T5" fmla="*/ 1 h 1"/>
                  <a:gd name="T6" fmla="*/ 2 w 45"/>
                  <a:gd name="T7" fmla="*/ 1 h 1"/>
                  <a:gd name="T8" fmla="*/ 2 w 45"/>
                  <a:gd name="T9" fmla="*/ 0 h 1"/>
                  <a:gd name="T10" fmla="*/ 18 w 45"/>
                  <a:gd name="T11" fmla="*/ 0 h 1"/>
                  <a:gd name="T12" fmla="*/ 16 w 45"/>
                  <a:gd name="T13" fmla="*/ 0 h 1"/>
                  <a:gd name="T14" fmla="*/ 16 w 45"/>
                  <a:gd name="T15" fmla="*/ 1 h 1"/>
                  <a:gd name="T16" fmla="*/ 17 w 45"/>
                  <a:gd name="T17" fmla="*/ 1 h 1"/>
                  <a:gd name="T18" fmla="*/ 18 w 45"/>
                  <a:gd name="T19" fmla="*/ 0 h 1"/>
                  <a:gd name="T20" fmla="*/ 45 w 45"/>
                  <a:gd name="T21" fmla="*/ 0 h 1"/>
                  <a:gd name="T22" fmla="*/ 37 w 45"/>
                  <a:gd name="T23" fmla="*/ 0 h 1"/>
                  <a:gd name="T24" fmla="*/ 37 w 45"/>
                  <a:gd name="T25" fmla="*/ 1 h 1"/>
                  <a:gd name="T26" fmla="*/ 45 w 45"/>
                  <a:gd name="T27" fmla="*/ 1 h 1"/>
                  <a:gd name="T28" fmla="*/ 45 w 45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moveTo>
                      <a:pt x="45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9" name="Freeform 431"/>
              <p:cNvSpPr>
                <a:spLocks/>
              </p:cNvSpPr>
              <p:nvPr/>
            </p:nvSpPr>
            <p:spPr bwMode="auto">
              <a:xfrm>
                <a:off x="2837071" y="5744249"/>
                <a:ext cx="273496" cy="1476177"/>
              </a:xfrm>
              <a:custGeom>
                <a:avLst/>
                <a:gdLst>
                  <a:gd name="T0" fmla="*/ 12 w 13"/>
                  <a:gd name="T1" fmla="*/ 0 h 70"/>
                  <a:gd name="T2" fmla="*/ 9 w 13"/>
                  <a:gd name="T3" fmla="*/ 0 h 70"/>
                  <a:gd name="T4" fmla="*/ 3 w 13"/>
                  <a:gd name="T5" fmla="*/ 7 h 70"/>
                  <a:gd name="T6" fmla="*/ 0 w 13"/>
                  <a:gd name="T7" fmla="*/ 10 h 70"/>
                  <a:gd name="T8" fmla="*/ 0 w 13"/>
                  <a:gd name="T9" fmla="*/ 18 h 70"/>
                  <a:gd name="T10" fmla="*/ 0 w 13"/>
                  <a:gd name="T11" fmla="*/ 19 h 70"/>
                  <a:gd name="T12" fmla="*/ 0 w 13"/>
                  <a:gd name="T13" fmla="*/ 37 h 70"/>
                  <a:gd name="T14" fmla="*/ 0 w 13"/>
                  <a:gd name="T15" fmla="*/ 38 h 70"/>
                  <a:gd name="T16" fmla="*/ 0 w 13"/>
                  <a:gd name="T17" fmla="*/ 56 h 70"/>
                  <a:gd name="T18" fmla="*/ 0 w 13"/>
                  <a:gd name="T19" fmla="*/ 57 h 70"/>
                  <a:gd name="T20" fmla="*/ 0 w 13"/>
                  <a:gd name="T21" fmla="*/ 70 h 70"/>
                  <a:gd name="T22" fmla="*/ 13 w 13"/>
                  <a:gd name="T23" fmla="*/ 70 h 70"/>
                  <a:gd name="T24" fmla="*/ 12 w 13"/>
                  <a:gd name="T25" fmla="*/ 70 h 70"/>
                  <a:gd name="T26" fmla="*/ 12 w 13"/>
                  <a:gd name="T27" fmla="*/ 17 h 70"/>
                  <a:gd name="T28" fmla="*/ 12 w 13"/>
                  <a:gd name="T29" fmla="*/ 15 h 70"/>
                  <a:gd name="T30" fmla="*/ 12 w 13"/>
                  <a:gd name="T31" fmla="*/ 10 h 70"/>
                  <a:gd name="T32" fmla="*/ 12 w 13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0">
                    <a:moveTo>
                      <a:pt x="1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4" y="4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3"/>
                      <a:pt x="12" y="11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0" name="Freeform 432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1" name="Freeform 433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2" name="Freeform 434"/>
              <p:cNvSpPr>
                <a:spLocks/>
              </p:cNvSpPr>
              <p:nvPr/>
            </p:nvSpPr>
            <p:spPr bwMode="auto">
              <a:xfrm>
                <a:off x="3089529" y="5554906"/>
                <a:ext cx="294534" cy="1665520"/>
              </a:xfrm>
              <a:custGeom>
                <a:avLst/>
                <a:gdLst>
                  <a:gd name="T0" fmla="*/ 14 w 14"/>
                  <a:gd name="T1" fmla="*/ 0 h 79"/>
                  <a:gd name="T2" fmla="*/ 0 w 14"/>
                  <a:gd name="T3" fmla="*/ 6 h 79"/>
                  <a:gd name="T4" fmla="*/ 0 w 14"/>
                  <a:gd name="T5" fmla="*/ 8 h 79"/>
                  <a:gd name="T6" fmla="*/ 0 w 14"/>
                  <a:gd name="T7" fmla="*/ 9 h 79"/>
                  <a:gd name="T8" fmla="*/ 0 w 14"/>
                  <a:gd name="T9" fmla="*/ 9 h 79"/>
                  <a:gd name="T10" fmla="*/ 0 w 14"/>
                  <a:gd name="T11" fmla="*/ 19 h 79"/>
                  <a:gd name="T12" fmla="*/ 4 w 14"/>
                  <a:gd name="T13" fmla="*/ 17 h 79"/>
                  <a:gd name="T14" fmla="*/ 5 w 14"/>
                  <a:gd name="T15" fmla="*/ 17 h 79"/>
                  <a:gd name="T16" fmla="*/ 11 w 14"/>
                  <a:gd name="T17" fmla="*/ 21 h 79"/>
                  <a:gd name="T18" fmla="*/ 7 w 14"/>
                  <a:gd name="T19" fmla="*/ 28 h 79"/>
                  <a:gd name="T20" fmla="*/ 5 w 14"/>
                  <a:gd name="T21" fmla="*/ 28 h 79"/>
                  <a:gd name="T22" fmla="*/ 0 w 14"/>
                  <a:gd name="T23" fmla="*/ 26 h 79"/>
                  <a:gd name="T24" fmla="*/ 0 w 14"/>
                  <a:gd name="T25" fmla="*/ 79 h 79"/>
                  <a:gd name="T26" fmla="*/ 1 w 14"/>
                  <a:gd name="T27" fmla="*/ 79 h 79"/>
                  <a:gd name="T28" fmla="*/ 5 w 14"/>
                  <a:gd name="T29" fmla="*/ 79 h 79"/>
                  <a:gd name="T30" fmla="*/ 6 w 14"/>
                  <a:gd name="T31" fmla="*/ 79 h 79"/>
                  <a:gd name="T32" fmla="*/ 13 w 14"/>
                  <a:gd name="T33" fmla="*/ 79 h 79"/>
                  <a:gd name="T34" fmla="*/ 14 w 14"/>
                  <a:gd name="T35" fmla="*/ 79 h 79"/>
                  <a:gd name="T36" fmla="*/ 14 w 14"/>
                  <a:gd name="T37" fmla="*/ 28 h 79"/>
                  <a:gd name="T38" fmla="*/ 14 w 14"/>
                  <a:gd name="T39" fmla="*/ 28 h 79"/>
                  <a:gd name="T40" fmla="*/ 14 w 14"/>
                  <a:gd name="T41" fmla="*/ 27 h 79"/>
                  <a:gd name="T42" fmla="*/ 14 w 14"/>
                  <a:gd name="T43" fmla="*/ 9 h 79"/>
                  <a:gd name="T44" fmla="*/ 14 w 14"/>
                  <a:gd name="T45" fmla="*/ 8 h 79"/>
                  <a:gd name="T46" fmla="*/ 14 w 14"/>
                  <a:gd name="T4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79">
                    <a:moveTo>
                      <a:pt x="14" y="0"/>
                    </a:moveTo>
                    <a:cubicBezTo>
                      <a:pt x="9" y="1"/>
                      <a:pt x="5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8" y="17"/>
                      <a:pt x="11" y="18"/>
                      <a:pt x="11" y="21"/>
                    </a:cubicBezTo>
                    <a:cubicBezTo>
                      <a:pt x="12" y="25"/>
                      <a:pt x="10" y="28"/>
                      <a:pt x="7" y="28"/>
                    </a:cubicBezTo>
                    <a:cubicBezTo>
                      <a:pt x="6" y="28"/>
                      <a:pt x="6" y="28"/>
                      <a:pt x="5" y="28"/>
                    </a:cubicBezTo>
                    <a:cubicBezTo>
                      <a:pt x="3" y="28"/>
                      <a:pt x="2" y="27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3" name="Freeform 435"/>
              <p:cNvSpPr>
                <a:spLocks/>
              </p:cNvSpPr>
              <p:nvPr/>
            </p:nvSpPr>
            <p:spPr bwMode="auto">
              <a:xfrm>
                <a:off x="3026415" y="7451846"/>
                <a:ext cx="673220" cy="168305"/>
              </a:xfrm>
              <a:custGeom>
                <a:avLst/>
                <a:gdLst>
                  <a:gd name="T0" fmla="*/ 32 w 32"/>
                  <a:gd name="T1" fmla="*/ 0 h 8"/>
                  <a:gd name="T2" fmla="*/ 9 w 32"/>
                  <a:gd name="T3" fmla="*/ 0 h 8"/>
                  <a:gd name="T4" fmla="*/ 8 w 32"/>
                  <a:gd name="T5" fmla="*/ 0 h 8"/>
                  <a:gd name="T6" fmla="*/ 0 w 32"/>
                  <a:gd name="T7" fmla="*/ 0 h 8"/>
                  <a:gd name="T8" fmla="*/ 0 w 32"/>
                  <a:gd name="T9" fmla="*/ 0 h 8"/>
                  <a:gd name="T10" fmla="*/ 13 w 32"/>
                  <a:gd name="T11" fmla="*/ 8 h 8"/>
                  <a:gd name="T12" fmla="*/ 32 w 32"/>
                  <a:gd name="T13" fmla="*/ 8 h 8"/>
                  <a:gd name="T14" fmla="*/ 32 w 3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8" y="6"/>
                      <a:pt x="1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4" name="Freeform 436"/>
              <p:cNvSpPr>
                <a:spLocks/>
              </p:cNvSpPr>
              <p:nvPr/>
            </p:nvSpPr>
            <p:spPr bwMode="auto">
              <a:xfrm>
                <a:off x="2689805" y="5428677"/>
                <a:ext cx="2335233" cy="1560330"/>
              </a:xfrm>
              <a:custGeom>
                <a:avLst/>
                <a:gdLst>
                  <a:gd name="T0" fmla="*/ 52 w 111"/>
                  <a:gd name="T1" fmla="*/ 0 h 74"/>
                  <a:gd name="T2" fmla="*/ 10 w 111"/>
                  <a:gd name="T3" fmla="*/ 19 h 74"/>
                  <a:gd name="T4" fmla="*/ 0 w 111"/>
                  <a:gd name="T5" fmla="*/ 37 h 74"/>
                  <a:gd name="T6" fmla="*/ 2 w 111"/>
                  <a:gd name="T7" fmla="*/ 34 h 74"/>
                  <a:gd name="T8" fmla="*/ 2 w 111"/>
                  <a:gd name="T9" fmla="*/ 33 h 74"/>
                  <a:gd name="T10" fmla="*/ 7 w 111"/>
                  <a:gd name="T11" fmla="*/ 25 h 74"/>
                  <a:gd name="T12" fmla="*/ 10 w 111"/>
                  <a:gd name="T13" fmla="*/ 22 h 74"/>
                  <a:gd name="T14" fmla="*/ 16 w 111"/>
                  <a:gd name="T15" fmla="*/ 15 h 74"/>
                  <a:gd name="T16" fmla="*/ 17 w 111"/>
                  <a:gd name="T17" fmla="*/ 15 h 74"/>
                  <a:gd name="T18" fmla="*/ 18 w 111"/>
                  <a:gd name="T19" fmla="*/ 14 h 74"/>
                  <a:gd name="T20" fmla="*/ 19 w 111"/>
                  <a:gd name="T21" fmla="*/ 12 h 74"/>
                  <a:gd name="T22" fmla="*/ 33 w 111"/>
                  <a:gd name="T23" fmla="*/ 6 h 74"/>
                  <a:gd name="T24" fmla="*/ 51 w 111"/>
                  <a:gd name="T25" fmla="*/ 2 h 74"/>
                  <a:gd name="T26" fmla="*/ 83 w 111"/>
                  <a:gd name="T27" fmla="*/ 13 h 74"/>
                  <a:gd name="T28" fmla="*/ 87 w 111"/>
                  <a:gd name="T29" fmla="*/ 15 h 74"/>
                  <a:gd name="T30" fmla="*/ 97 w 111"/>
                  <a:gd name="T31" fmla="*/ 27 h 74"/>
                  <a:gd name="T32" fmla="*/ 103 w 111"/>
                  <a:gd name="T33" fmla="*/ 74 h 74"/>
                  <a:gd name="T34" fmla="*/ 87 w 111"/>
                  <a:gd name="T35" fmla="*/ 13 h 74"/>
                  <a:gd name="T36" fmla="*/ 52 w 111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74">
                    <a:moveTo>
                      <a:pt x="52" y="0"/>
                    </a:moveTo>
                    <a:cubicBezTo>
                      <a:pt x="37" y="0"/>
                      <a:pt x="21" y="7"/>
                      <a:pt x="10" y="19"/>
                    </a:cubicBezTo>
                    <a:cubicBezTo>
                      <a:pt x="6" y="25"/>
                      <a:pt x="2" y="31"/>
                      <a:pt x="0" y="37"/>
                    </a:cubicBezTo>
                    <a:cubicBezTo>
                      <a:pt x="1" y="36"/>
                      <a:pt x="1" y="35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0"/>
                      <a:pt x="5" y="27"/>
                      <a:pt x="7" y="25"/>
                    </a:cubicBezTo>
                    <a:cubicBezTo>
                      <a:pt x="8" y="24"/>
                      <a:pt x="9" y="23"/>
                      <a:pt x="10" y="22"/>
                    </a:cubicBezTo>
                    <a:cubicBezTo>
                      <a:pt x="11" y="19"/>
                      <a:pt x="14" y="17"/>
                      <a:pt x="16" y="15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3"/>
                      <a:pt x="19" y="13"/>
                      <a:pt x="19" y="12"/>
                    </a:cubicBezTo>
                    <a:cubicBezTo>
                      <a:pt x="24" y="10"/>
                      <a:pt x="28" y="7"/>
                      <a:pt x="33" y="6"/>
                    </a:cubicBezTo>
                    <a:cubicBezTo>
                      <a:pt x="39" y="3"/>
                      <a:pt x="45" y="2"/>
                      <a:pt x="51" y="2"/>
                    </a:cubicBezTo>
                    <a:cubicBezTo>
                      <a:pt x="62" y="2"/>
                      <a:pt x="73" y="6"/>
                      <a:pt x="83" y="13"/>
                    </a:cubicBezTo>
                    <a:cubicBezTo>
                      <a:pt x="84" y="13"/>
                      <a:pt x="85" y="14"/>
                      <a:pt x="87" y="15"/>
                    </a:cubicBezTo>
                    <a:cubicBezTo>
                      <a:pt x="90" y="19"/>
                      <a:pt x="94" y="23"/>
                      <a:pt x="97" y="27"/>
                    </a:cubicBezTo>
                    <a:cubicBezTo>
                      <a:pt x="106" y="41"/>
                      <a:pt x="108" y="58"/>
                      <a:pt x="103" y="74"/>
                    </a:cubicBezTo>
                    <a:cubicBezTo>
                      <a:pt x="111" y="53"/>
                      <a:pt x="105" y="29"/>
                      <a:pt x="87" y="13"/>
                    </a:cubicBezTo>
                    <a:cubicBezTo>
                      <a:pt x="77" y="4"/>
                      <a:pt x="64" y="0"/>
                      <a:pt x="52" y="0"/>
                    </a:cubicBezTo>
                  </a:path>
                </a:pathLst>
              </a:custGeom>
              <a:solidFill>
                <a:srgbClr val="7E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5" name="Freeform 437"/>
              <p:cNvSpPr>
                <a:spLocks/>
              </p:cNvSpPr>
              <p:nvPr/>
            </p:nvSpPr>
            <p:spPr bwMode="auto">
              <a:xfrm>
                <a:off x="4562199" y="7220426"/>
                <a:ext cx="2124852" cy="1921483"/>
              </a:xfrm>
              <a:custGeom>
                <a:avLst/>
                <a:gdLst>
                  <a:gd name="T0" fmla="*/ 76 w 101"/>
                  <a:gd name="T1" fmla="*/ 88 h 91"/>
                  <a:gd name="T2" fmla="*/ 85 w 101"/>
                  <a:gd name="T3" fmla="*/ 88 h 91"/>
                  <a:gd name="T4" fmla="*/ 98 w 101"/>
                  <a:gd name="T5" fmla="*/ 72 h 91"/>
                  <a:gd name="T6" fmla="*/ 98 w 101"/>
                  <a:gd name="T7" fmla="*/ 63 h 91"/>
                  <a:gd name="T8" fmla="*/ 20 w 101"/>
                  <a:gd name="T9" fmla="*/ 2 h 91"/>
                  <a:gd name="T10" fmla="*/ 10 w 101"/>
                  <a:gd name="T11" fmla="*/ 3 h 91"/>
                  <a:gd name="T12" fmla="*/ 3 w 101"/>
                  <a:gd name="T13" fmla="*/ 11 h 91"/>
                  <a:gd name="T14" fmla="*/ 4 w 101"/>
                  <a:gd name="T15" fmla="*/ 21 h 91"/>
                  <a:gd name="T16" fmla="*/ 76 w 101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91">
                    <a:moveTo>
                      <a:pt x="76" y="88"/>
                    </a:moveTo>
                    <a:cubicBezTo>
                      <a:pt x="79" y="91"/>
                      <a:pt x="83" y="90"/>
                      <a:pt x="85" y="88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1" y="69"/>
                      <a:pt x="100" y="65"/>
                      <a:pt x="98" y="6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2" y="0"/>
                      <a:pt x="10" y="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4"/>
                      <a:pt x="1" y="18"/>
                      <a:pt x="4" y="21"/>
                    </a:cubicBezTo>
                    <a:cubicBezTo>
                      <a:pt x="76" y="88"/>
                      <a:pt x="76" y="88"/>
                      <a:pt x="76" y="88"/>
                    </a:cubicBezTo>
                  </a:path>
                </a:pathLst>
              </a:cu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6" name="Freeform 438"/>
              <p:cNvSpPr>
                <a:spLocks noEditPoints="1"/>
              </p:cNvSpPr>
              <p:nvPr/>
            </p:nvSpPr>
            <p:spPr bwMode="auto">
              <a:xfrm>
                <a:off x="4877771" y="7241464"/>
                <a:ext cx="189343" cy="105191"/>
              </a:xfrm>
              <a:custGeom>
                <a:avLst/>
                <a:gdLst>
                  <a:gd name="T0" fmla="*/ 5 w 9"/>
                  <a:gd name="T1" fmla="*/ 1 h 5"/>
                  <a:gd name="T2" fmla="*/ 5 w 9"/>
                  <a:gd name="T3" fmla="*/ 1 h 5"/>
                  <a:gd name="T4" fmla="*/ 9 w 9"/>
                  <a:gd name="T5" fmla="*/ 5 h 5"/>
                  <a:gd name="T6" fmla="*/ 9 w 9"/>
                  <a:gd name="T7" fmla="*/ 5 h 5"/>
                  <a:gd name="T8" fmla="*/ 5 w 9"/>
                  <a:gd name="T9" fmla="*/ 1 h 5"/>
                  <a:gd name="T10" fmla="*/ 5 w 9"/>
                  <a:gd name="T11" fmla="*/ 1 h 5"/>
                  <a:gd name="T12" fmla="*/ 4 w 9"/>
                  <a:gd name="T13" fmla="*/ 1 h 5"/>
                  <a:gd name="T14" fmla="*/ 4 w 9"/>
                  <a:gd name="T15" fmla="*/ 1 h 5"/>
                  <a:gd name="T16" fmla="*/ 4 w 9"/>
                  <a:gd name="T17" fmla="*/ 1 h 5"/>
                  <a:gd name="T18" fmla="*/ 0 w 9"/>
                  <a:gd name="T19" fmla="*/ 0 h 5"/>
                  <a:gd name="T20" fmla="*/ 4 w 9"/>
                  <a:gd name="T21" fmla="*/ 1 h 5"/>
                  <a:gd name="T22" fmla="*/ 0 w 9"/>
                  <a:gd name="T23" fmla="*/ 0 h 5"/>
                  <a:gd name="T24" fmla="*/ 0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0 w 9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74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7" name="Freeform 439"/>
              <p:cNvSpPr>
                <a:spLocks/>
              </p:cNvSpPr>
              <p:nvPr/>
            </p:nvSpPr>
            <p:spPr bwMode="auto">
              <a:xfrm>
                <a:off x="4583237" y="7241464"/>
                <a:ext cx="483877" cy="508423"/>
              </a:xfrm>
              <a:custGeom>
                <a:avLst/>
                <a:gdLst>
                  <a:gd name="T0" fmla="*/ 14 w 23"/>
                  <a:gd name="T1" fmla="*/ 0 h 24"/>
                  <a:gd name="T2" fmla="*/ 14 w 23"/>
                  <a:gd name="T3" fmla="*/ 0 h 24"/>
                  <a:gd name="T4" fmla="*/ 14 w 23"/>
                  <a:gd name="T5" fmla="*/ 0 h 24"/>
                  <a:gd name="T6" fmla="*/ 8 w 23"/>
                  <a:gd name="T7" fmla="*/ 8 h 24"/>
                  <a:gd name="T8" fmla="*/ 0 w 23"/>
                  <a:gd name="T9" fmla="*/ 15 h 24"/>
                  <a:gd name="T10" fmla="*/ 3 w 23"/>
                  <a:gd name="T11" fmla="*/ 20 h 24"/>
                  <a:gd name="T12" fmla="*/ 7 w 23"/>
                  <a:gd name="T13" fmla="*/ 24 h 24"/>
                  <a:gd name="T14" fmla="*/ 23 w 23"/>
                  <a:gd name="T15" fmla="*/ 5 h 24"/>
                  <a:gd name="T16" fmla="*/ 19 w 23"/>
                  <a:gd name="T17" fmla="*/ 1 h 24"/>
                  <a:gd name="T18" fmla="*/ 19 w 23"/>
                  <a:gd name="T19" fmla="*/ 1 h 24"/>
                  <a:gd name="T20" fmla="*/ 18 w 23"/>
                  <a:gd name="T21" fmla="*/ 1 h 24"/>
                  <a:gd name="T22" fmla="*/ 18 w 23"/>
                  <a:gd name="T23" fmla="*/ 1 h 24"/>
                  <a:gd name="T24" fmla="*/ 18 w 23"/>
                  <a:gd name="T25" fmla="*/ 1 h 24"/>
                  <a:gd name="T26" fmla="*/ 14 w 23"/>
                  <a:gd name="T27" fmla="*/ 0 h 24"/>
                  <a:gd name="T28" fmla="*/ 14 w 23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0" y="5"/>
                      <a:pt x="8" y="8"/>
                    </a:cubicBezTo>
                    <a:cubicBezTo>
                      <a:pt x="5" y="11"/>
                      <a:pt x="3" y="13"/>
                      <a:pt x="0" y="15"/>
                    </a:cubicBezTo>
                    <a:cubicBezTo>
                      <a:pt x="0" y="17"/>
                      <a:pt x="1" y="19"/>
                      <a:pt x="3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208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8" name="Freeform 440"/>
              <p:cNvSpPr>
                <a:spLocks noEditPoints="1"/>
              </p:cNvSpPr>
              <p:nvPr/>
            </p:nvSpPr>
            <p:spPr bwMode="auto">
              <a:xfrm>
                <a:off x="2353194" y="5155181"/>
                <a:ext cx="2840148" cy="2847161"/>
              </a:xfrm>
              <a:custGeom>
                <a:avLst/>
                <a:gdLst>
                  <a:gd name="T0" fmla="*/ 29 w 135"/>
                  <a:gd name="T1" fmla="*/ 114 h 135"/>
                  <a:gd name="T2" fmla="*/ 22 w 135"/>
                  <a:gd name="T3" fmla="*/ 29 h 135"/>
                  <a:gd name="T4" fmla="*/ 107 w 135"/>
                  <a:gd name="T5" fmla="*/ 22 h 135"/>
                  <a:gd name="T6" fmla="*/ 114 w 135"/>
                  <a:gd name="T7" fmla="*/ 107 h 135"/>
                  <a:gd name="T8" fmla="*/ 29 w 135"/>
                  <a:gd name="T9" fmla="*/ 114 h 135"/>
                  <a:gd name="T10" fmla="*/ 32 w 135"/>
                  <a:gd name="T11" fmla="*/ 109 h 135"/>
                  <a:gd name="T12" fmla="*/ 109 w 135"/>
                  <a:gd name="T13" fmla="*/ 103 h 135"/>
                  <a:gd name="T14" fmla="*/ 103 w 135"/>
                  <a:gd name="T15" fmla="*/ 26 h 135"/>
                  <a:gd name="T16" fmla="*/ 26 w 135"/>
                  <a:gd name="T17" fmla="*/ 32 h 135"/>
                  <a:gd name="T18" fmla="*/ 32 w 135"/>
                  <a:gd name="T19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29" y="114"/>
                    </a:moveTo>
                    <a:cubicBezTo>
                      <a:pt x="3" y="92"/>
                      <a:pt x="0" y="54"/>
                      <a:pt x="22" y="29"/>
                    </a:cubicBezTo>
                    <a:cubicBezTo>
                      <a:pt x="44" y="3"/>
                      <a:pt x="82" y="0"/>
                      <a:pt x="107" y="22"/>
                    </a:cubicBezTo>
                    <a:cubicBezTo>
                      <a:pt x="132" y="43"/>
                      <a:pt x="135" y="81"/>
                      <a:pt x="114" y="107"/>
                    </a:cubicBezTo>
                    <a:cubicBezTo>
                      <a:pt x="92" y="132"/>
                      <a:pt x="54" y="135"/>
                      <a:pt x="29" y="114"/>
                    </a:cubicBezTo>
                    <a:moveTo>
                      <a:pt x="32" y="109"/>
                    </a:moveTo>
                    <a:cubicBezTo>
                      <a:pt x="55" y="129"/>
                      <a:pt x="90" y="126"/>
                      <a:pt x="109" y="103"/>
                    </a:cubicBezTo>
                    <a:cubicBezTo>
                      <a:pt x="129" y="80"/>
                      <a:pt x="126" y="46"/>
                      <a:pt x="103" y="26"/>
                    </a:cubicBezTo>
                    <a:cubicBezTo>
                      <a:pt x="80" y="7"/>
                      <a:pt x="46" y="9"/>
                      <a:pt x="26" y="32"/>
                    </a:cubicBezTo>
                    <a:cubicBezTo>
                      <a:pt x="7" y="55"/>
                      <a:pt x="10" y="90"/>
                      <a:pt x="32" y="109"/>
                    </a:cubicBezTo>
                  </a:path>
                </a:pathLst>
              </a:custGeom>
              <a:solidFill>
                <a:srgbClr val="111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9" name="Freeform 441"/>
              <p:cNvSpPr>
                <a:spLocks noEditPoints="1"/>
              </p:cNvSpPr>
              <p:nvPr/>
            </p:nvSpPr>
            <p:spPr bwMode="auto">
              <a:xfrm>
                <a:off x="3384063" y="5596982"/>
                <a:ext cx="483877" cy="462839"/>
              </a:xfrm>
              <a:custGeom>
                <a:avLst/>
                <a:gdLst>
                  <a:gd name="T0" fmla="*/ 21 w 23"/>
                  <a:gd name="T1" fmla="*/ 7 h 22"/>
                  <a:gd name="T2" fmla="*/ 1 w 23"/>
                  <a:gd name="T3" fmla="*/ 7 h 22"/>
                  <a:gd name="T4" fmla="*/ 1 w 23"/>
                  <a:gd name="T5" fmla="*/ 13 h 22"/>
                  <a:gd name="T6" fmla="*/ 11 w 23"/>
                  <a:gd name="T7" fmla="*/ 22 h 22"/>
                  <a:gd name="T8" fmla="*/ 13 w 23"/>
                  <a:gd name="T9" fmla="*/ 22 h 22"/>
                  <a:gd name="T10" fmla="*/ 22 w 23"/>
                  <a:gd name="T11" fmla="*/ 9 h 22"/>
                  <a:gd name="T12" fmla="*/ 21 w 23"/>
                  <a:gd name="T13" fmla="*/ 7 h 22"/>
                  <a:gd name="T14" fmla="*/ 11 w 23"/>
                  <a:gd name="T15" fmla="*/ 0 h 22"/>
                  <a:gd name="T16" fmla="*/ 9 w 23"/>
                  <a:gd name="T17" fmla="*/ 0 h 22"/>
                  <a:gd name="T18" fmla="*/ 2 w 23"/>
                  <a:gd name="T19" fmla="*/ 6 h 22"/>
                  <a:gd name="T20" fmla="*/ 21 w 23"/>
                  <a:gd name="T21" fmla="*/ 6 h 22"/>
                  <a:gd name="T22" fmla="*/ 11 w 23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2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" y="18"/>
                      <a:pt x="6" y="22"/>
                      <a:pt x="11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2" y="8"/>
                      <a:pt x="21" y="7"/>
                      <a:pt x="21" y="7"/>
                    </a:cubicBezTo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6" y="1"/>
                      <a:pt x="3" y="3"/>
                      <a:pt x="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9" y="2"/>
                      <a:pt x="15" y="0"/>
                      <a:pt x="11" y="0"/>
                    </a:cubicBezTo>
                  </a:path>
                </a:pathLst>
              </a:custGeom>
              <a:solidFill>
                <a:srgbClr val="A6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0" name="Freeform 442"/>
              <p:cNvSpPr>
                <a:spLocks/>
              </p:cNvSpPr>
              <p:nvPr/>
            </p:nvSpPr>
            <p:spPr bwMode="auto">
              <a:xfrm>
                <a:off x="3405101" y="5723211"/>
                <a:ext cx="420763" cy="21038"/>
              </a:xfrm>
              <a:custGeom>
                <a:avLst/>
                <a:gdLst>
                  <a:gd name="T0" fmla="*/ 20 w 20"/>
                  <a:gd name="T1" fmla="*/ 0 h 1"/>
                  <a:gd name="T2" fmla="*/ 1 w 20"/>
                  <a:gd name="T3" fmla="*/ 0 h 1"/>
                  <a:gd name="T4" fmla="*/ 0 w 20"/>
                  <a:gd name="T5" fmla="*/ 1 h 1"/>
                  <a:gd name="T6" fmla="*/ 20 w 20"/>
                  <a:gd name="T7" fmla="*/ 1 h 1"/>
                  <a:gd name="T8" fmla="*/ 20 w 2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EC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1" name="Freeform 443"/>
              <p:cNvSpPr>
                <a:spLocks/>
              </p:cNvSpPr>
              <p:nvPr/>
            </p:nvSpPr>
            <p:spPr bwMode="auto">
              <a:xfrm>
                <a:off x="3068491" y="5954630"/>
                <a:ext cx="21038" cy="147267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5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2" name="Freeform 444"/>
              <p:cNvSpPr>
                <a:spLocks/>
              </p:cNvSpPr>
              <p:nvPr/>
            </p:nvSpPr>
            <p:spPr bwMode="auto">
              <a:xfrm>
                <a:off x="3089529" y="5912554"/>
                <a:ext cx="252458" cy="231420"/>
              </a:xfrm>
              <a:custGeom>
                <a:avLst/>
                <a:gdLst>
                  <a:gd name="T0" fmla="*/ 5 w 12"/>
                  <a:gd name="T1" fmla="*/ 0 h 11"/>
                  <a:gd name="T2" fmla="*/ 4 w 12"/>
                  <a:gd name="T3" fmla="*/ 0 h 11"/>
                  <a:gd name="T4" fmla="*/ 0 w 12"/>
                  <a:gd name="T5" fmla="*/ 2 h 11"/>
                  <a:gd name="T6" fmla="*/ 0 w 12"/>
                  <a:gd name="T7" fmla="*/ 9 h 11"/>
                  <a:gd name="T8" fmla="*/ 5 w 12"/>
                  <a:gd name="T9" fmla="*/ 11 h 11"/>
                  <a:gd name="T10" fmla="*/ 7 w 12"/>
                  <a:gd name="T11" fmla="*/ 11 h 11"/>
                  <a:gd name="T12" fmla="*/ 11 w 12"/>
                  <a:gd name="T13" fmla="*/ 4 h 11"/>
                  <a:gd name="T14" fmla="*/ 5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3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10" y="11"/>
                      <a:pt x="12" y="8"/>
                      <a:pt x="11" y="4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BB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3" name="Rectangle 445"/>
              <p:cNvSpPr>
                <a:spLocks noChangeArrowheads="1"/>
              </p:cNvSpPr>
              <p:nvPr/>
            </p:nvSpPr>
            <p:spPr bwMode="auto">
              <a:xfrm>
                <a:off x="-1202251" y="10256931"/>
                <a:ext cx="5953793" cy="175317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4" name="Rectangle 446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5" name="Rectangle 447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6" name="Rectangle 448"/>
              <p:cNvSpPr>
                <a:spLocks noChangeArrowheads="1"/>
              </p:cNvSpPr>
              <p:nvPr/>
            </p:nvSpPr>
            <p:spPr bwMode="auto">
              <a:xfrm>
                <a:off x="17641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7" name="Rectangle 449"/>
              <p:cNvSpPr>
                <a:spLocks noChangeArrowheads="1"/>
              </p:cNvSpPr>
              <p:nvPr/>
            </p:nvSpPr>
            <p:spPr bwMode="auto">
              <a:xfrm>
                <a:off x="22059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8" name="Rectangle 450"/>
              <p:cNvSpPr>
                <a:spLocks noChangeArrowheads="1"/>
              </p:cNvSpPr>
              <p:nvPr/>
            </p:nvSpPr>
            <p:spPr bwMode="auto">
              <a:xfrm>
                <a:off x="3888978" y="11543762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9" name="Rectangle 451"/>
              <p:cNvSpPr>
                <a:spLocks noChangeArrowheads="1"/>
              </p:cNvSpPr>
              <p:nvPr/>
            </p:nvSpPr>
            <p:spPr bwMode="auto">
              <a:xfrm>
                <a:off x="4330779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0" name="Rectangle 452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1" name="Rectangle 453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2" name="Rectangle 454"/>
              <p:cNvSpPr>
                <a:spLocks noChangeArrowheads="1"/>
              </p:cNvSpPr>
              <p:nvPr/>
            </p:nvSpPr>
            <p:spPr bwMode="auto">
              <a:xfrm>
                <a:off x="19324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3" name="Rectangle 455"/>
              <p:cNvSpPr>
                <a:spLocks noChangeArrowheads="1"/>
              </p:cNvSpPr>
              <p:nvPr/>
            </p:nvSpPr>
            <p:spPr bwMode="auto">
              <a:xfrm>
                <a:off x="23742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4" name="Rectangle 456"/>
              <p:cNvSpPr>
                <a:spLocks noChangeArrowheads="1"/>
              </p:cNvSpPr>
              <p:nvPr/>
            </p:nvSpPr>
            <p:spPr bwMode="auto">
              <a:xfrm>
                <a:off x="1679974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5" name="Rectangle 457"/>
              <p:cNvSpPr>
                <a:spLocks noChangeArrowheads="1"/>
              </p:cNvSpPr>
              <p:nvPr/>
            </p:nvSpPr>
            <p:spPr bwMode="auto">
              <a:xfrm>
                <a:off x="2121775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6" name="Rectangle 458"/>
              <p:cNvSpPr>
                <a:spLocks noChangeArrowheads="1"/>
              </p:cNvSpPr>
              <p:nvPr/>
            </p:nvSpPr>
            <p:spPr bwMode="auto">
              <a:xfrm>
                <a:off x="2563576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7" name="Rectangle 459"/>
              <p:cNvSpPr>
                <a:spLocks noChangeArrowheads="1"/>
              </p:cNvSpPr>
              <p:nvPr/>
            </p:nvSpPr>
            <p:spPr bwMode="auto">
              <a:xfrm>
                <a:off x="30053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8" name="Rectangle 460"/>
              <p:cNvSpPr>
                <a:spLocks noChangeArrowheads="1"/>
              </p:cNvSpPr>
              <p:nvPr/>
            </p:nvSpPr>
            <p:spPr bwMode="auto">
              <a:xfrm>
                <a:off x="34471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9" name="Rectangle 461"/>
              <p:cNvSpPr>
                <a:spLocks noChangeArrowheads="1"/>
              </p:cNvSpPr>
              <p:nvPr/>
            </p:nvSpPr>
            <p:spPr bwMode="auto">
              <a:xfrm>
                <a:off x="264772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0" name="Rectangle 462"/>
              <p:cNvSpPr>
                <a:spLocks noChangeArrowheads="1"/>
              </p:cNvSpPr>
              <p:nvPr/>
            </p:nvSpPr>
            <p:spPr bwMode="auto">
              <a:xfrm>
                <a:off x="3068491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1" name="Rectangle 463"/>
              <p:cNvSpPr>
                <a:spLocks noChangeArrowheads="1"/>
              </p:cNvSpPr>
              <p:nvPr/>
            </p:nvSpPr>
            <p:spPr bwMode="auto">
              <a:xfrm>
                <a:off x="3510292" y="10828466"/>
                <a:ext cx="252458" cy="610106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2" name="Rectangle 464"/>
              <p:cNvSpPr>
                <a:spLocks noChangeArrowheads="1"/>
              </p:cNvSpPr>
              <p:nvPr/>
            </p:nvSpPr>
            <p:spPr bwMode="auto">
              <a:xfrm>
                <a:off x="281603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3" name="Rectangle 465"/>
              <p:cNvSpPr>
                <a:spLocks noChangeArrowheads="1"/>
              </p:cNvSpPr>
              <p:nvPr/>
            </p:nvSpPr>
            <p:spPr bwMode="auto">
              <a:xfrm>
                <a:off x="3257834" y="11186114"/>
                <a:ext cx="315572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4" name="Rectangle 466"/>
              <p:cNvSpPr>
                <a:spLocks noChangeArrowheads="1"/>
              </p:cNvSpPr>
              <p:nvPr/>
            </p:nvSpPr>
            <p:spPr bwMode="auto">
              <a:xfrm>
                <a:off x="2563576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5" name="Rectangle 467"/>
              <p:cNvSpPr>
                <a:spLocks noChangeArrowheads="1"/>
              </p:cNvSpPr>
              <p:nvPr/>
            </p:nvSpPr>
            <p:spPr bwMode="auto">
              <a:xfrm>
                <a:off x="30053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6" name="Rectangle 468"/>
              <p:cNvSpPr>
                <a:spLocks noChangeArrowheads="1"/>
              </p:cNvSpPr>
              <p:nvPr/>
            </p:nvSpPr>
            <p:spPr bwMode="auto">
              <a:xfrm>
                <a:off x="34471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7" name="Rectangle 469"/>
              <p:cNvSpPr>
                <a:spLocks noChangeArrowheads="1"/>
              </p:cNvSpPr>
              <p:nvPr/>
            </p:nvSpPr>
            <p:spPr bwMode="auto">
              <a:xfrm>
                <a:off x="-94979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8" name="Rectangle 470"/>
              <p:cNvSpPr>
                <a:spLocks noChangeArrowheads="1"/>
              </p:cNvSpPr>
              <p:nvPr/>
            </p:nvSpPr>
            <p:spPr bwMode="auto">
              <a:xfrm>
                <a:off x="-507992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9" name="Rectangle 471"/>
              <p:cNvSpPr>
                <a:spLocks noChangeArrowheads="1"/>
              </p:cNvSpPr>
              <p:nvPr/>
            </p:nvSpPr>
            <p:spPr bwMode="auto">
              <a:xfrm>
                <a:off x="-949793" y="10828466"/>
                <a:ext cx="33661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0" name="Rectangle 472"/>
              <p:cNvSpPr>
                <a:spLocks noChangeArrowheads="1"/>
              </p:cNvSpPr>
              <p:nvPr/>
            </p:nvSpPr>
            <p:spPr bwMode="auto">
              <a:xfrm>
                <a:off x="-44487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1" name="Rectangle 473"/>
              <p:cNvSpPr>
                <a:spLocks noChangeArrowheads="1"/>
              </p:cNvSpPr>
              <p:nvPr/>
            </p:nvSpPr>
            <p:spPr bwMode="auto">
              <a:xfrm>
                <a:off x="-949793" y="11186114"/>
                <a:ext cx="504915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2" name="Rectangle 474"/>
              <p:cNvSpPr>
                <a:spLocks noChangeArrowheads="1"/>
              </p:cNvSpPr>
              <p:nvPr/>
            </p:nvSpPr>
            <p:spPr bwMode="auto">
              <a:xfrm>
                <a:off x="-27657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3" name="Rectangle 475"/>
              <p:cNvSpPr>
                <a:spLocks noChangeArrowheads="1"/>
              </p:cNvSpPr>
              <p:nvPr/>
            </p:nvSpPr>
            <p:spPr bwMode="auto">
              <a:xfrm>
                <a:off x="-8723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4" name="Rectangle 476"/>
              <p:cNvSpPr>
                <a:spLocks noChangeArrowheads="1"/>
              </p:cNvSpPr>
              <p:nvPr/>
            </p:nvSpPr>
            <p:spPr bwMode="auto">
              <a:xfrm>
                <a:off x="33353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5" name="Rectangle 477"/>
              <p:cNvSpPr>
                <a:spLocks noChangeArrowheads="1"/>
              </p:cNvSpPr>
              <p:nvPr/>
            </p:nvSpPr>
            <p:spPr bwMode="auto">
              <a:xfrm>
                <a:off x="-2411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6" name="Rectangle 478"/>
              <p:cNvSpPr>
                <a:spLocks noChangeArrowheads="1"/>
              </p:cNvSpPr>
              <p:nvPr/>
            </p:nvSpPr>
            <p:spPr bwMode="auto">
              <a:xfrm>
                <a:off x="417686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7" name="Rectangle 479"/>
              <p:cNvSpPr>
                <a:spLocks noChangeArrowheads="1"/>
              </p:cNvSpPr>
              <p:nvPr/>
            </p:nvSpPr>
            <p:spPr bwMode="auto">
              <a:xfrm>
                <a:off x="165228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8" name="Rectangle 480"/>
              <p:cNvSpPr>
                <a:spLocks noChangeArrowheads="1"/>
              </p:cNvSpPr>
              <p:nvPr/>
            </p:nvSpPr>
            <p:spPr bwMode="auto">
              <a:xfrm>
                <a:off x="58599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9" name="Rectangle 481"/>
              <p:cNvSpPr>
                <a:spLocks noChangeArrowheads="1"/>
              </p:cNvSpPr>
              <p:nvPr/>
            </p:nvSpPr>
            <p:spPr bwMode="auto">
              <a:xfrm>
                <a:off x="-949793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0" name="Rectangle 482"/>
              <p:cNvSpPr>
                <a:spLocks noChangeArrowheads="1"/>
              </p:cNvSpPr>
              <p:nvPr/>
            </p:nvSpPr>
            <p:spPr bwMode="auto">
              <a:xfrm>
                <a:off x="-507992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1" name="Rectangle 483"/>
              <p:cNvSpPr>
                <a:spLocks noChangeArrowheads="1"/>
              </p:cNvSpPr>
              <p:nvPr/>
            </p:nvSpPr>
            <p:spPr bwMode="auto">
              <a:xfrm>
                <a:off x="-87230" y="11543762"/>
                <a:ext cx="157786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2" name="Rectangle 484"/>
              <p:cNvSpPr>
                <a:spLocks noChangeArrowheads="1"/>
              </p:cNvSpPr>
              <p:nvPr/>
            </p:nvSpPr>
            <p:spPr bwMode="auto">
              <a:xfrm>
                <a:off x="81741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3" name="Rectangle 485"/>
              <p:cNvSpPr>
                <a:spLocks noChangeArrowheads="1"/>
              </p:cNvSpPr>
              <p:nvPr/>
            </p:nvSpPr>
            <p:spPr bwMode="auto">
              <a:xfrm>
                <a:off x="123817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4" name="Rectangle 486"/>
              <p:cNvSpPr>
                <a:spLocks noChangeArrowheads="1"/>
              </p:cNvSpPr>
              <p:nvPr/>
            </p:nvSpPr>
            <p:spPr bwMode="auto">
              <a:xfrm>
                <a:off x="88052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5" name="Rectangle 487"/>
              <p:cNvSpPr>
                <a:spLocks noChangeArrowheads="1"/>
              </p:cNvSpPr>
              <p:nvPr/>
            </p:nvSpPr>
            <p:spPr bwMode="auto">
              <a:xfrm>
                <a:off x="130128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6" name="Rectangle 488"/>
              <p:cNvSpPr>
                <a:spLocks noChangeArrowheads="1"/>
              </p:cNvSpPr>
              <p:nvPr/>
            </p:nvSpPr>
            <p:spPr bwMode="auto">
              <a:xfrm>
                <a:off x="1048830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7" name="Rectangle 489"/>
              <p:cNvSpPr>
                <a:spLocks noChangeArrowheads="1"/>
              </p:cNvSpPr>
              <p:nvPr/>
            </p:nvSpPr>
            <p:spPr bwMode="auto">
              <a:xfrm>
                <a:off x="149063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8" name="Rectangle 490"/>
              <p:cNvSpPr>
                <a:spLocks noChangeArrowheads="1"/>
              </p:cNvSpPr>
              <p:nvPr/>
            </p:nvSpPr>
            <p:spPr bwMode="auto">
              <a:xfrm>
                <a:off x="3888978" y="10467312"/>
                <a:ext cx="273496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9" name="Rectangle 491"/>
              <p:cNvSpPr>
                <a:spLocks noChangeArrowheads="1"/>
              </p:cNvSpPr>
              <p:nvPr/>
            </p:nvSpPr>
            <p:spPr bwMode="auto">
              <a:xfrm>
                <a:off x="4330779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0" name="Rectangle 492"/>
              <p:cNvSpPr>
                <a:spLocks noChangeArrowheads="1"/>
              </p:cNvSpPr>
              <p:nvPr/>
            </p:nvSpPr>
            <p:spPr bwMode="auto">
              <a:xfrm>
                <a:off x="3888978" y="10828466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1" name="Rectangle 493"/>
              <p:cNvSpPr>
                <a:spLocks noChangeArrowheads="1"/>
              </p:cNvSpPr>
              <p:nvPr/>
            </p:nvSpPr>
            <p:spPr bwMode="auto">
              <a:xfrm>
                <a:off x="4330779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2" name="Rectangle 494"/>
              <p:cNvSpPr>
                <a:spLocks noChangeArrowheads="1"/>
              </p:cNvSpPr>
              <p:nvPr/>
            </p:nvSpPr>
            <p:spPr bwMode="auto">
              <a:xfrm>
                <a:off x="3888978" y="11186114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3" name="Rectangle 495"/>
              <p:cNvSpPr>
                <a:spLocks noChangeArrowheads="1"/>
              </p:cNvSpPr>
              <p:nvPr/>
            </p:nvSpPr>
            <p:spPr bwMode="auto">
              <a:xfrm>
                <a:off x="4330779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4" name="Freeform 496"/>
              <p:cNvSpPr>
                <a:spLocks/>
              </p:cNvSpPr>
              <p:nvPr/>
            </p:nvSpPr>
            <p:spPr bwMode="auto">
              <a:xfrm>
                <a:off x="4541161" y="8864906"/>
                <a:ext cx="1346441" cy="2194979"/>
              </a:xfrm>
              <a:custGeom>
                <a:avLst/>
                <a:gdLst>
                  <a:gd name="T0" fmla="*/ 41 w 64"/>
                  <a:gd name="T1" fmla="*/ 104 h 104"/>
                  <a:gd name="T2" fmla="*/ 38 w 64"/>
                  <a:gd name="T3" fmla="*/ 104 h 104"/>
                  <a:gd name="T4" fmla="*/ 38 w 64"/>
                  <a:gd name="T5" fmla="*/ 86 h 104"/>
                  <a:gd name="T6" fmla="*/ 48 w 64"/>
                  <a:gd name="T7" fmla="*/ 76 h 104"/>
                  <a:gd name="T8" fmla="*/ 54 w 64"/>
                  <a:gd name="T9" fmla="*/ 76 h 104"/>
                  <a:gd name="T10" fmla="*/ 61 w 64"/>
                  <a:gd name="T11" fmla="*/ 69 h 104"/>
                  <a:gd name="T12" fmla="*/ 61 w 64"/>
                  <a:gd name="T13" fmla="*/ 11 h 104"/>
                  <a:gd name="T14" fmla="*/ 54 w 64"/>
                  <a:gd name="T15" fmla="*/ 4 h 104"/>
                  <a:gd name="T16" fmla="*/ 0 w 64"/>
                  <a:gd name="T17" fmla="*/ 4 h 104"/>
                  <a:gd name="T18" fmla="*/ 0 w 64"/>
                  <a:gd name="T19" fmla="*/ 0 h 104"/>
                  <a:gd name="T20" fmla="*/ 54 w 64"/>
                  <a:gd name="T21" fmla="*/ 0 h 104"/>
                  <a:gd name="T22" fmla="*/ 64 w 64"/>
                  <a:gd name="T23" fmla="*/ 11 h 104"/>
                  <a:gd name="T24" fmla="*/ 64 w 64"/>
                  <a:gd name="T25" fmla="*/ 69 h 104"/>
                  <a:gd name="T26" fmla="*/ 54 w 64"/>
                  <a:gd name="T27" fmla="*/ 79 h 104"/>
                  <a:gd name="T28" fmla="*/ 48 w 64"/>
                  <a:gd name="T29" fmla="*/ 79 h 104"/>
                  <a:gd name="T30" fmla="*/ 41 w 64"/>
                  <a:gd name="T31" fmla="*/ 86 h 104"/>
                  <a:gd name="T32" fmla="*/ 41 w 64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04">
                    <a:moveTo>
                      <a:pt x="41" y="104"/>
                    </a:move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0"/>
                      <a:pt x="42" y="76"/>
                      <a:pt x="48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8" y="76"/>
                      <a:pt x="61" y="73"/>
                      <a:pt x="61" y="69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7"/>
                      <a:pt x="58" y="4"/>
                      <a:pt x="5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1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4" y="75"/>
                      <a:pt x="60" y="79"/>
                      <a:pt x="54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4" y="79"/>
                      <a:pt x="41" y="82"/>
                      <a:pt x="41" y="86"/>
                    </a:cubicBezTo>
                    <a:lnTo>
                      <a:pt x="41" y="104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5" name="Freeform 497"/>
              <p:cNvSpPr>
                <a:spLocks/>
              </p:cNvSpPr>
              <p:nvPr/>
            </p:nvSpPr>
            <p:spPr bwMode="auto">
              <a:xfrm>
                <a:off x="4898809" y="10933656"/>
                <a:ext cx="946716" cy="1223719"/>
              </a:xfrm>
              <a:custGeom>
                <a:avLst/>
                <a:gdLst>
                  <a:gd name="T0" fmla="*/ 45 w 45"/>
                  <a:gd name="T1" fmla="*/ 14 h 58"/>
                  <a:gd name="T2" fmla="*/ 31 w 45"/>
                  <a:gd name="T3" fmla="*/ 0 h 58"/>
                  <a:gd name="T4" fmla="*/ 14 w 45"/>
                  <a:gd name="T5" fmla="*/ 0 h 58"/>
                  <a:gd name="T6" fmla="*/ 0 w 45"/>
                  <a:gd name="T7" fmla="*/ 14 h 58"/>
                  <a:gd name="T8" fmla="*/ 0 w 45"/>
                  <a:gd name="T9" fmla="*/ 35 h 58"/>
                  <a:gd name="T10" fmla="*/ 22 w 45"/>
                  <a:gd name="T11" fmla="*/ 58 h 58"/>
                  <a:gd name="T12" fmla="*/ 45 w 45"/>
                  <a:gd name="T13" fmla="*/ 35 h 58"/>
                  <a:gd name="T14" fmla="*/ 45 w 45"/>
                  <a:gd name="T15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58">
                    <a:moveTo>
                      <a:pt x="45" y="14"/>
                    </a:moveTo>
                    <a:cubicBezTo>
                      <a:pt x="45" y="6"/>
                      <a:pt x="38" y="0"/>
                      <a:pt x="3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8"/>
                      <a:pt x="10" y="58"/>
                      <a:pt x="22" y="58"/>
                    </a:cubicBezTo>
                    <a:cubicBezTo>
                      <a:pt x="35" y="58"/>
                      <a:pt x="45" y="48"/>
                      <a:pt x="45" y="35"/>
                    </a:cubicBez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6" name="Rectangle 498"/>
              <p:cNvSpPr>
                <a:spLocks noChangeArrowheads="1"/>
              </p:cNvSpPr>
              <p:nvPr/>
            </p:nvSpPr>
            <p:spPr bwMode="auto">
              <a:xfrm>
                <a:off x="5319572" y="10933656"/>
                <a:ext cx="105191" cy="652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7" name="Freeform 499"/>
              <p:cNvSpPr>
                <a:spLocks/>
              </p:cNvSpPr>
              <p:nvPr/>
            </p:nvSpPr>
            <p:spPr bwMode="auto">
              <a:xfrm>
                <a:off x="5277495" y="11038847"/>
                <a:ext cx="189343" cy="357648"/>
              </a:xfrm>
              <a:custGeom>
                <a:avLst/>
                <a:gdLst>
                  <a:gd name="T0" fmla="*/ 4 w 9"/>
                  <a:gd name="T1" fmla="*/ 17 h 17"/>
                  <a:gd name="T2" fmla="*/ 0 w 9"/>
                  <a:gd name="T3" fmla="*/ 13 h 17"/>
                  <a:gd name="T4" fmla="*/ 0 w 9"/>
                  <a:gd name="T5" fmla="*/ 5 h 17"/>
                  <a:gd name="T6" fmla="*/ 4 w 9"/>
                  <a:gd name="T7" fmla="*/ 0 h 17"/>
                  <a:gd name="T8" fmla="*/ 9 w 9"/>
                  <a:gd name="T9" fmla="*/ 5 h 17"/>
                  <a:gd name="T10" fmla="*/ 9 w 9"/>
                  <a:gd name="T11" fmla="*/ 13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7" y="17"/>
                      <a:pt x="4" y="17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8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1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2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3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4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5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6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theme" Target="../theme/theme1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png"  /><Relationship Id="rId3" Type="http://schemas.microsoft.com/office/2007/relationships/hdphoto" Target="../embeddings/oleObject1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png"  /><Relationship Id="rId3" Type="http://schemas.microsoft.com/office/2007/relationships/hdphoto" Target="../embeddings/oleObject2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6.png"  /><Relationship Id="rId3" Type="http://schemas.microsoft.com/office/2007/relationships/hdphoto" Target="../embeddings/oleObject3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아동기</a:t>
            </a:r>
            <a:r>
              <a:rPr lang="en-US" altLang="ko-KR"/>
              <a:t>(7~12</a:t>
            </a:r>
            <a:r>
              <a:rPr lang="ko-KR" altLang="en-US"/>
              <a:t>세</a:t>
            </a:r>
            <a:r>
              <a:rPr lang="en-US" altLang="ko-KR"/>
              <a:t>)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인지발달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1269191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조망수용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98862" y="1916832"/>
            <a:ext cx="8807846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다른 사람의 입장</a:t>
            </a:r>
            <a:r>
              <a:rPr lang="en-US" altLang="ko-KR" sz="2200" spc="-150"/>
              <a:t>, </a:t>
            </a:r>
            <a:r>
              <a:rPr lang="ko-KR" altLang="en-US" sz="2200" spc="-150"/>
              <a:t>감정</a:t>
            </a:r>
            <a:r>
              <a:rPr lang="en-US" altLang="ko-KR" sz="2200" spc="-150"/>
              <a:t>, </a:t>
            </a:r>
            <a:r>
              <a:rPr lang="ko-KR" altLang="en-US" sz="2200" spc="-150"/>
              <a:t>인지 등을 추론하여 이해할 수 있는 능력을 </a:t>
            </a:r>
            <a:r>
              <a:rPr lang="ko-KR" altLang="en-US" sz="2200" spc="-150" smtClean="0"/>
              <a:t>의미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타인의 사고 과정이나 행동의 원인을 추론하고 이해하는 인지적 조망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능력도 </a:t>
            </a:r>
            <a:r>
              <a:rPr lang="ko-KR" altLang="en-US" sz="2200" spc="-150"/>
              <a:t>획득하게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조망수용 </a:t>
            </a:r>
            <a:r>
              <a:rPr lang="ko-KR" altLang="en-US" sz="2200" spc="-150"/>
              <a:t>능력은 성차를 보이는데</a:t>
            </a:r>
            <a:r>
              <a:rPr lang="en-US" altLang="ko-KR" sz="2200" spc="-150"/>
              <a:t>, </a:t>
            </a:r>
            <a:r>
              <a:rPr lang="ko-KR" altLang="en-US" sz="2200" spc="-150"/>
              <a:t>전반적으로 여아의 </a:t>
            </a:r>
            <a:r>
              <a:rPr lang="ko-KR" altLang="en-US" sz="2200" spc="-150" smtClean="0"/>
              <a:t>감정조망 수용            능력이 </a:t>
            </a:r>
            <a:r>
              <a:rPr lang="ko-KR" altLang="en-US" sz="2200" spc="-150"/>
              <a:t>남아보다 더 높게 나타나는 것으로 </a:t>
            </a:r>
            <a:r>
              <a:rPr lang="ko-KR" altLang="en-US" sz="2200" spc="-150" smtClean="0"/>
              <a:t>보임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5988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인지발달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908720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조망수용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0" y="1556792"/>
            <a:ext cx="924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인지발달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1232461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유목화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638822" y="1899697"/>
            <a:ext cx="921702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물체의 공통속성에 따라 분류하고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한 대상이 하나의 유목에 속하는 것으로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분류할 </a:t>
            </a:r>
            <a:r>
              <a:rPr lang="ko-KR" altLang="en-US" sz="2200" spc="-150"/>
              <a:t>수 있는 </a:t>
            </a:r>
            <a:r>
              <a:rPr lang="ko-KR" altLang="en-US" sz="2200" spc="-150" smtClean="0"/>
              <a:t>능력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아동기에는 물체를 공통속성에 따라 </a:t>
            </a:r>
            <a:r>
              <a:rPr lang="ko-KR" altLang="en-US" sz="2200" spc="-150" smtClean="0"/>
              <a:t>분류</a:t>
            </a:r>
            <a:endParaRPr lang="en-US" altLang="ko-KR" sz="2200" spc="-150" smtClean="0"/>
          </a:p>
          <a:p>
            <a:pPr marL="800100" lvl="1" indent="-342900" algn="di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만약 </a:t>
            </a:r>
            <a:r>
              <a:rPr lang="en-US" altLang="ko-KR" sz="2000" spc="-150"/>
              <a:t>8</a:t>
            </a:r>
            <a:r>
              <a:rPr lang="ko-KR" altLang="en-US" sz="2000" spc="-150"/>
              <a:t>세의 아동에게 </a:t>
            </a:r>
            <a:r>
              <a:rPr lang="en-US" altLang="ko-KR" sz="2000" spc="-150" smtClean="0"/>
              <a:t>10</a:t>
            </a:r>
            <a:r>
              <a:rPr lang="ko-KR" altLang="en-US" sz="2000" spc="-150"/>
              <a:t>개의 빨간 유리구슬과 </a:t>
            </a:r>
            <a:r>
              <a:rPr lang="en-US" altLang="ko-KR" sz="2000" spc="-150"/>
              <a:t>5</a:t>
            </a:r>
            <a:r>
              <a:rPr lang="ko-KR" altLang="en-US" sz="2000" spc="-150"/>
              <a:t>개의 파란 유리구슬을 보여주고 </a:t>
            </a:r>
            <a:endParaRPr lang="en-US" altLang="ko-KR" sz="2000" spc="-150" smtClean="0"/>
          </a:p>
          <a:p>
            <a:pPr lvl="1" algn="dist">
              <a:lnSpc>
                <a:spcPct val="150000"/>
              </a:lnSpc>
              <a:buClr>
                <a:schemeClr val="tx1"/>
              </a:buClr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빨간 </a:t>
            </a:r>
            <a:r>
              <a:rPr lang="ko-KR" altLang="en-US" sz="2000" spc="-150"/>
              <a:t>유리구슬과 </a:t>
            </a:r>
            <a:r>
              <a:rPr lang="ko-KR" altLang="en-US" sz="2000" spc="-150" smtClean="0"/>
              <a:t>파란 </a:t>
            </a:r>
            <a:r>
              <a:rPr lang="ko-KR" altLang="en-US" sz="2000" spc="-150"/>
              <a:t>유리구슬 가운데 어떤 것이 많은지 물어보면</a:t>
            </a:r>
            <a:r>
              <a:rPr lang="en-US" altLang="ko-KR" sz="2000" spc="-150"/>
              <a:t>, </a:t>
            </a:r>
            <a:r>
              <a:rPr lang="ko-KR" altLang="en-US" sz="2000" spc="-150"/>
              <a:t>아동은 </a:t>
            </a:r>
            <a:endParaRPr lang="en-US" altLang="ko-KR" sz="20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대부분 </a:t>
            </a:r>
            <a:r>
              <a:rPr lang="ko-KR" altLang="en-US" sz="2000" spc="-150"/>
              <a:t>빨간 </a:t>
            </a:r>
            <a:r>
              <a:rPr lang="ko-KR" altLang="en-US" sz="2000" spc="-150" smtClean="0"/>
              <a:t>유리구슬이 </a:t>
            </a:r>
            <a:r>
              <a:rPr lang="ko-KR" altLang="en-US" sz="2000" spc="-150"/>
              <a:t>더 많다고 </a:t>
            </a:r>
            <a:r>
              <a:rPr lang="ko-KR" altLang="en-US" sz="2000" spc="-150" smtClean="0"/>
              <a:t>대답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404496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인지발달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1156395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서열화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1818397"/>
            <a:ext cx="900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아동기의 구체적 조작기의 또 다른 특성으로</a:t>
            </a:r>
            <a:r>
              <a:rPr lang="en-US" altLang="ko-KR" sz="2200" spc="-150"/>
              <a:t>, </a:t>
            </a:r>
            <a:r>
              <a:rPr lang="ko-KR" altLang="en-US" sz="2200" spc="-150"/>
              <a:t>사물을 영역별로 차례대로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배열할 </a:t>
            </a:r>
            <a:r>
              <a:rPr lang="ko-KR" altLang="en-US" sz="2200" spc="-150"/>
              <a:t>수 있는 능력을 </a:t>
            </a:r>
            <a:r>
              <a:rPr lang="ko-KR" altLang="en-US" sz="2200" spc="-150" smtClean="0"/>
              <a:t>의미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아동기에는 </a:t>
            </a:r>
            <a:r>
              <a:rPr lang="ko-KR" altLang="en-US" sz="2200" spc="-150" smtClean="0"/>
              <a:t>특정한 </a:t>
            </a:r>
            <a:r>
              <a:rPr lang="ko-KR" altLang="en-US" sz="2200" spc="-150"/>
              <a:t>속성에 따라 유목으로 나누면서 동시에 거의 시행착오 없이 </a:t>
            </a:r>
            <a:r>
              <a:rPr lang="ko-KR" altLang="en-US" sz="2200" spc="-150" smtClean="0"/>
              <a:t>상호관계에 </a:t>
            </a:r>
            <a:r>
              <a:rPr lang="ko-KR" altLang="en-US" sz="2200" spc="-150"/>
              <a:t>따라 막대를 순서대로 배열하는 것이 </a:t>
            </a:r>
            <a:r>
              <a:rPr lang="ko-KR" altLang="en-US" sz="2200" spc="-150" smtClean="0"/>
              <a:t>가능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서열화 개념은 수들 간의 관계를 이해하는 데 결정적인 역할을 하므로 </a:t>
            </a:r>
            <a:r>
              <a:rPr lang="ko-KR" altLang="en-US" sz="2200" spc="-150" smtClean="0"/>
              <a:t>          수학을 </a:t>
            </a:r>
            <a:r>
              <a:rPr lang="ko-KR" altLang="en-US" sz="2200" spc="-150"/>
              <a:t>배우는 데 </a:t>
            </a:r>
            <a:r>
              <a:rPr lang="ko-KR" altLang="en-US" sz="2200" spc="-150" smtClean="0"/>
              <a:t>필수적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82264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언어발달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88640"/>
            <a:ext cx="4588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읽기와 쓰기 능력의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070870" y="805354"/>
            <a:ext cx="8928992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쓰기 능력은 읽기 </a:t>
            </a:r>
            <a:r>
              <a:rPr lang="ko-KR" altLang="en-US" sz="2200" spc="-150" smtClean="0"/>
              <a:t>능력이 </a:t>
            </a:r>
            <a:r>
              <a:rPr lang="ko-KR" altLang="en-US" sz="2200" spc="-150"/>
              <a:t>어느 정도 발달된 후에 </a:t>
            </a:r>
            <a:r>
              <a:rPr lang="ko-KR" altLang="en-US" sz="2200" spc="-150" smtClean="0"/>
              <a:t>나타남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아동들은 </a:t>
            </a:r>
            <a:r>
              <a:rPr lang="ko-KR" altLang="en-US" sz="2200" spc="-150"/>
              <a:t>처음 글쓰기를 할 때 </a:t>
            </a:r>
            <a:r>
              <a:rPr lang="ko-KR" altLang="en-US" sz="2200" spc="-150" smtClean="0"/>
              <a:t>글씨를 </a:t>
            </a:r>
            <a:r>
              <a:rPr lang="ko-KR" altLang="en-US" sz="2200" spc="-150"/>
              <a:t>틀리게 쓰는 경우가 </a:t>
            </a:r>
            <a:r>
              <a:rPr lang="ko-KR" altLang="en-US" sz="2200" spc="-150" smtClean="0"/>
              <a:t>많음</a:t>
            </a:r>
            <a:endParaRPr lang="en-US" altLang="ko-KR" sz="22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예 </a:t>
            </a:r>
            <a:r>
              <a:rPr lang="en-US" altLang="ko-KR" sz="2000" spc="-150" smtClean="0"/>
              <a:t>:  </a:t>
            </a:r>
            <a:r>
              <a:rPr lang="ko-KR" altLang="en-US" sz="2000" spc="-150"/>
              <a:t>글자를 거꾸로 쓰거나 종종 </a:t>
            </a:r>
            <a:r>
              <a:rPr lang="ko-KR" altLang="en-US" sz="2000" spc="-150" smtClean="0"/>
              <a:t>소리나는 </a:t>
            </a:r>
            <a:r>
              <a:rPr lang="ko-KR" altLang="en-US" sz="2000" spc="-150"/>
              <a:t>대로 글을 </a:t>
            </a:r>
            <a:r>
              <a:rPr lang="ko-KR" altLang="en-US" sz="2000" spc="-150" smtClean="0"/>
              <a:t>씀</a:t>
            </a:r>
            <a:endParaRPr lang="en-US" altLang="ko-KR" sz="2000" spc="-150" smtClean="0"/>
          </a:p>
        </p:txBody>
      </p:sp>
      <p:sp>
        <p:nvSpPr>
          <p:cNvPr id="6" name="직사각형 5"/>
          <p:cNvSpPr/>
          <p:nvPr/>
        </p:nvSpPr>
        <p:spPr>
          <a:xfrm>
            <a:off x="2513831" y="285293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>
                <a:solidFill>
                  <a:srgbClr val="0070C0"/>
                </a:solidFill>
              </a:rPr>
              <a:t>​</a:t>
            </a:r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어휘와 문법의 확장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070870" y="3389798"/>
            <a:ext cx="892899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아동기에는 어휘력이 급속히 발달함에 따라 언어의 사용량도 풍부해지고 동의어에 대한 이해도 </a:t>
            </a:r>
            <a:r>
              <a:rPr lang="ko-KR" altLang="en-US" sz="2200" spc="-150" smtClean="0"/>
              <a:t>가능해짐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특히 </a:t>
            </a:r>
            <a:r>
              <a:rPr lang="ko-KR" altLang="en-US" sz="2200" spc="-150"/>
              <a:t>대화하는 상대방의 연령</a:t>
            </a:r>
            <a:r>
              <a:rPr lang="en-US" altLang="ko-KR" sz="2200" spc="-150"/>
              <a:t>, </a:t>
            </a:r>
            <a:r>
              <a:rPr lang="ko-KR" altLang="en-US" sz="2200" spc="-150"/>
              <a:t>성별</a:t>
            </a:r>
            <a:r>
              <a:rPr lang="en-US" altLang="ko-KR" sz="2200" spc="-150"/>
              <a:t>, </a:t>
            </a:r>
            <a:r>
              <a:rPr lang="ko-KR" altLang="en-US" sz="2200" spc="-150"/>
              <a:t>이해 </a:t>
            </a:r>
            <a:r>
              <a:rPr lang="ko-KR" altLang="en-US" sz="2200" spc="-150" smtClean="0"/>
              <a:t>정도</a:t>
            </a:r>
            <a:r>
              <a:rPr lang="en-US" altLang="ko-KR" sz="2200" spc="-150"/>
              <a:t>, </a:t>
            </a:r>
            <a:r>
              <a:rPr lang="ko-KR" altLang="en-US" sz="2200" spc="-150"/>
              <a:t>사고방식 등을 </a:t>
            </a:r>
            <a:r>
              <a:rPr lang="ko-KR" altLang="en-US" sz="2200" spc="-150" smtClean="0"/>
              <a:t>어렴풋              이나마 </a:t>
            </a:r>
            <a:r>
              <a:rPr lang="ko-KR" altLang="en-US" sz="2200" spc="-150"/>
              <a:t>알게 되고</a:t>
            </a:r>
            <a:r>
              <a:rPr lang="en-US" altLang="ko-KR" sz="2200" spc="-150"/>
              <a:t>, </a:t>
            </a:r>
            <a:r>
              <a:rPr lang="ko-KR" altLang="en-US" sz="2200" spc="-150"/>
              <a:t>이런 여건에 맞도록 자신의 </a:t>
            </a:r>
            <a:r>
              <a:rPr lang="ko-KR" altLang="en-US" sz="2200" spc="-150" smtClean="0"/>
              <a:t>언어를 </a:t>
            </a:r>
            <a:r>
              <a:rPr lang="ko-KR" altLang="en-US" sz="2200" spc="-150"/>
              <a:t>선택해서 조절할 수 있는 의사소통 능력을 </a:t>
            </a:r>
            <a:r>
              <a:rPr lang="ko-KR" altLang="en-US" sz="2200" spc="-150" smtClean="0"/>
              <a:t>발달시킴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04496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782838" y="4077072"/>
            <a:ext cx="9217024" cy="18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지</a:t>
            </a:r>
            <a:r>
              <a:rPr lang="ko-KR" altLang="en-US" sz="2000" b="1">
                <a:solidFill>
                  <a:srgbClr val="002060"/>
                </a:solidFill>
              </a:rPr>
              <a:t>능</a:t>
            </a:r>
            <a:r>
              <a:rPr lang="ko-KR" altLang="en-US" sz="2000" b="1" smtClean="0">
                <a:solidFill>
                  <a:srgbClr val="002060"/>
                </a:solidFill>
              </a:rPr>
              <a:t>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692696"/>
            <a:ext cx="957706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언어의 발달에 있어서 화어</a:t>
            </a:r>
            <a:r>
              <a:rPr lang="en-US" altLang="ko-KR" sz="2200" spc="-150"/>
              <a:t>(</a:t>
            </a:r>
            <a:r>
              <a:rPr lang="ko-KR" altLang="en-US" sz="2200" spc="-150"/>
              <a:t>話語</a:t>
            </a:r>
            <a:r>
              <a:rPr lang="en-US" altLang="ko-KR" sz="2200" spc="-150"/>
              <a:t>)</a:t>
            </a:r>
            <a:r>
              <a:rPr lang="ko-KR" altLang="en-US" sz="2200" spc="-150"/>
              <a:t>는 </a:t>
            </a:r>
            <a:r>
              <a:rPr lang="ko-KR" altLang="en-US" sz="2200" spc="-150" smtClean="0"/>
              <a:t>유아기 </a:t>
            </a:r>
            <a:r>
              <a:rPr lang="ko-KR" altLang="en-US" sz="2200" spc="-150"/>
              <a:t>때 대개 기초적인 발달을 이루지만</a:t>
            </a:r>
            <a:r>
              <a:rPr lang="en-US" altLang="ko-KR" sz="2200" spc="-150"/>
              <a:t>, </a:t>
            </a:r>
            <a:r>
              <a:rPr lang="ko-KR" altLang="en-US" sz="2200" spc="-150"/>
              <a:t>초등학교에 입학할 때쯤이면 약 </a:t>
            </a:r>
            <a:r>
              <a:rPr lang="en-US" altLang="ko-KR" sz="2200" spc="-150" smtClean="0"/>
              <a:t>5,000</a:t>
            </a:r>
            <a:r>
              <a:rPr lang="ko-KR" altLang="en-US" sz="2200" spc="-150"/>
              <a:t>개의 어휘를 구사하게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2200" spc="-150" smtClean="0"/>
              <a:t>6</a:t>
            </a:r>
            <a:r>
              <a:rPr lang="ko-KR" altLang="en-US" sz="2200" spc="-150"/>
              <a:t>학년이 되면 어휘는 </a:t>
            </a:r>
            <a:r>
              <a:rPr lang="en-US" altLang="ko-KR" sz="2200" spc="-150"/>
              <a:t>2</a:t>
            </a:r>
            <a:r>
              <a:rPr lang="ko-KR" altLang="en-US" sz="2200" spc="-150"/>
              <a:t>배로 늘고</a:t>
            </a:r>
            <a:r>
              <a:rPr lang="en-US" altLang="ko-KR" sz="2200" spc="-150"/>
              <a:t>, </a:t>
            </a:r>
            <a:r>
              <a:rPr lang="ko-KR" altLang="en-US" sz="2200" spc="-150"/>
              <a:t>문장의 </a:t>
            </a:r>
            <a:r>
              <a:rPr lang="ko-KR" altLang="en-US" sz="2200" spc="-150" smtClean="0"/>
              <a:t>표현 </a:t>
            </a:r>
            <a:r>
              <a:rPr lang="ko-KR" altLang="en-US" sz="2200" spc="-150"/>
              <a:t>능력은 </a:t>
            </a:r>
            <a:r>
              <a:rPr lang="en-US" altLang="ko-KR" sz="2200" spc="-150"/>
              <a:t>4</a:t>
            </a:r>
            <a:r>
              <a:rPr lang="ko-KR" altLang="en-US" sz="2200" spc="-150"/>
              <a:t>학년에서 </a:t>
            </a:r>
            <a:r>
              <a:rPr lang="en-US" altLang="ko-KR" sz="2200" spc="-150"/>
              <a:t>5, 6</a:t>
            </a:r>
            <a:r>
              <a:rPr lang="ko-KR" altLang="en-US" sz="2200" spc="-150"/>
              <a:t>학년의 </a:t>
            </a:r>
            <a:r>
              <a:rPr lang="ko-KR" altLang="en-US" sz="2200" spc="-150" smtClean="0"/>
              <a:t>      순으로 </a:t>
            </a:r>
            <a:r>
              <a:rPr lang="ko-KR" altLang="en-US" sz="2200" spc="-150"/>
              <a:t>현저하게 </a:t>
            </a:r>
            <a:r>
              <a:rPr lang="ko-KR" altLang="en-US" sz="2200" spc="-150" smtClean="0"/>
              <a:t>발달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b="1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 spc="-150" smtClean="0"/>
              <a:t>기억력</a:t>
            </a:r>
            <a:endParaRPr lang="en-US" altLang="ko-KR" sz="2200" b="1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b="1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기계적인 </a:t>
            </a:r>
            <a:r>
              <a:rPr lang="ko-KR" altLang="en-US" sz="2000" spc="-150"/>
              <a:t>기억의 발달은 </a:t>
            </a:r>
            <a:r>
              <a:rPr lang="en-US" altLang="ko-KR" sz="2000" spc="-150" smtClean="0"/>
              <a:t>8</a:t>
            </a:r>
            <a:r>
              <a:rPr lang="en-US" altLang="ko-KR" sz="2000" spc="-150"/>
              <a:t>∼10</a:t>
            </a:r>
            <a:r>
              <a:rPr lang="ko-KR" altLang="en-US" sz="2000" spc="-150"/>
              <a:t>세경에 절정에 </a:t>
            </a:r>
            <a:r>
              <a:rPr lang="ko-KR" altLang="en-US" sz="2000" spc="-150" smtClean="0"/>
              <a:t>도달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altLang="ko-KR" sz="8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altLang="ko-KR" sz="2000" spc="-150" smtClean="0"/>
              <a:t>8</a:t>
            </a:r>
            <a:r>
              <a:rPr lang="ko-KR" altLang="en-US" sz="2000" spc="-150"/>
              <a:t>세 이하에서는 청각적 기억이 우세하지 </a:t>
            </a:r>
            <a:r>
              <a:rPr lang="ko-KR" altLang="en-US" sz="2000" spc="-150" smtClean="0"/>
              <a:t>만</a:t>
            </a:r>
            <a:r>
              <a:rPr lang="en-US" altLang="ko-KR" sz="2000" spc="-150"/>
              <a:t>, 9</a:t>
            </a:r>
            <a:r>
              <a:rPr lang="ko-KR" altLang="en-US" sz="2000" spc="-150"/>
              <a:t>세가 되면 시각적 기억이 우세하게 </a:t>
            </a:r>
            <a:r>
              <a:rPr lang="ko-KR" altLang="en-US" sz="2000" spc="-150" smtClean="0"/>
              <a:t>   되는 </a:t>
            </a:r>
            <a:r>
              <a:rPr lang="ko-KR" altLang="en-US" sz="2000" spc="-150"/>
              <a:t>것을 볼 수 </a:t>
            </a:r>
            <a:r>
              <a:rPr lang="ko-KR" altLang="en-US" sz="20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24539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832769" y="3212976"/>
            <a:ext cx="9217024" cy="2664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32769" y="1134650"/>
            <a:ext cx="9217024" cy="11422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지</a:t>
            </a:r>
            <a:r>
              <a:rPr lang="ko-KR" altLang="en-US" sz="2000" b="1">
                <a:solidFill>
                  <a:srgbClr val="002060"/>
                </a:solidFill>
              </a:rPr>
              <a:t>능</a:t>
            </a:r>
            <a:r>
              <a:rPr lang="ko-KR" altLang="en-US" sz="2000" b="1" smtClean="0">
                <a:solidFill>
                  <a:srgbClr val="002060"/>
                </a:solidFill>
              </a:rPr>
              <a:t>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66814" y="620688"/>
            <a:ext cx="28071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/>
              <a:t>사고</a:t>
            </a:r>
            <a:r>
              <a:rPr lang="en-US" altLang="ko-KR" sz="2200" b="1"/>
              <a:t>(</a:t>
            </a:r>
            <a:r>
              <a:rPr lang="ko-KR" altLang="en-US" sz="2200" b="1"/>
              <a:t>思考</a:t>
            </a:r>
            <a:r>
              <a:rPr lang="en-US" altLang="ko-KR" sz="2200" b="1"/>
              <a:t>)</a:t>
            </a:r>
            <a:r>
              <a:rPr lang="ko-KR" altLang="en-US" sz="2200" b="1"/>
              <a:t>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76785" y="1214879"/>
            <a:ext cx="8951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초등학교 </a:t>
            </a:r>
            <a:r>
              <a:rPr lang="en-US" altLang="ko-KR" sz="2000" spc="-150" smtClean="0"/>
              <a:t>1</a:t>
            </a:r>
            <a:r>
              <a:rPr lang="en-US" altLang="ko-KR" sz="2000" spc="-150"/>
              <a:t>, 2</a:t>
            </a:r>
            <a:r>
              <a:rPr lang="ko-KR" altLang="en-US" sz="2000" spc="-150"/>
              <a:t>학년까지는 자기중심성이 사고의 특징을 이루고 있지만</a:t>
            </a:r>
            <a:r>
              <a:rPr lang="en-US" altLang="ko-KR" sz="2000" spc="-150"/>
              <a:t>, 8∼9</a:t>
            </a:r>
            <a:r>
              <a:rPr lang="ko-KR" altLang="en-US" sz="2000" spc="-150" smtClean="0"/>
              <a:t>세경이 </a:t>
            </a:r>
            <a:endParaRPr lang="ko-KR" altLang="en-US" sz="2000" spc="-150"/>
          </a:p>
          <a:p>
            <a:pPr>
              <a:lnSpc>
                <a:spcPct val="150000"/>
              </a:lnSpc>
            </a:pPr>
            <a:r>
              <a:rPr lang="ko-KR" altLang="en-US" sz="2000" spc="-150" smtClean="0"/>
              <a:t>     되면 </a:t>
            </a:r>
            <a:r>
              <a:rPr lang="ko-KR" altLang="en-US" sz="2000" spc="-150"/>
              <a:t>자기중심적인 경향이 없어지고 주위의 세계를 객관적으로 이해하게 됨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66814" y="2708920"/>
            <a:ext cx="2986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/>
              <a:t>지적인 기능의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54709" y="3291949"/>
            <a:ext cx="89731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몇 </a:t>
            </a:r>
            <a:r>
              <a:rPr lang="ko-KR" altLang="en-US" sz="2000" spc="-150"/>
              <a:t>개의 사물로부터 공통되는 특징을 </a:t>
            </a:r>
            <a:r>
              <a:rPr lang="ko-KR" altLang="en-US" sz="2000" spc="-150" smtClean="0"/>
              <a:t>뽑아내는 </a:t>
            </a:r>
            <a:r>
              <a:rPr lang="ko-KR" altLang="en-US" sz="2000" spc="-150"/>
              <a:t>것 같은 추상작용이 </a:t>
            </a:r>
            <a:r>
              <a:rPr lang="en-US" altLang="ko-KR" sz="2000" spc="-150"/>
              <a:t>9∼10</a:t>
            </a:r>
            <a:r>
              <a:rPr lang="ko-KR" altLang="en-US" sz="2000" spc="-150"/>
              <a:t>세경부터 </a:t>
            </a:r>
            <a:r>
              <a:rPr lang="ko-KR" altLang="en-US" sz="2000" spc="-150" smtClean="0"/>
              <a:t>발달하기 </a:t>
            </a:r>
            <a:r>
              <a:rPr lang="ko-KR" altLang="en-US" sz="2000" spc="-150"/>
              <a:t>때문에</a:t>
            </a:r>
            <a:r>
              <a:rPr lang="en-US" altLang="ko-KR" sz="2000" spc="-150"/>
              <a:t>, 12</a:t>
            </a:r>
            <a:r>
              <a:rPr lang="ko-KR" altLang="en-US" sz="2000" spc="-150"/>
              <a:t>세경이면 </a:t>
            </a:r>
            <a:r>
              <a:rPr lang="ko-KR" altLang="en-US" sz="2000" spc="-150" smtClean="0"/>
              <a:t>추상개념을 </a:t>
            </a:r>
            <a:r>
              <a:rPr lang="ko-KR" altLang="en-US" sz="2000" spc="-150"/>
              <a:t>파악할 수 있게 </a:t>
            </a:r>
            <a:r>
              <a:rPr lang="ko-KR" altLang="en-US" sz="2000" spc="-150" smtClean="0"/>
              <a:t>됨</a:t>
            </a:r>
            <a:endParaRPr lang="en-US" altLang="ko-KR" sz="20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10</a:t>
            </a:r>
            <a:r>
              <a:rPr lang="ko-KR" altLang="en-US" sz="2000" spc="-150"/>
              <a:t>세경이 되면 상당한 수준의 </a:t>
            </a:r>
            <a:r>
              <a:rPr lang="ko-KR" altLang="en-US" sz="2000" spc="-150" smtClean="0"/>
              <a:t>추리작용도 </a:t>
            </a:r>
            <a:r>
              <a:rPr lang="ko-KR" altLang="en-US" sz="2000" spc="-150"/>
              <a:t>가능하게 되므로</a:t>
            </a:r>
            <a:r>
              <a:rPr lang="en-US" altLang="ko-KR" sz="2000" spc="-150"/>
              <a:t>, </a:t>
            </a:r>
            <a:r>
              <a:rPr lang="ko-KR" altLang="en-US" sz="2000" spc="-150"/>
              <a:t>이들 추상ㆍ추리 등의 작용을 기초로 하여 비판이나 </a:t>
            </a:r>
            <a:r>
              <a:rPr lang="ko-KR" altLang="en-US" sz="2000" spc="-150" smtClean="0"/>
              <a:t>새로운 </a:t>
            </a:r>
            <a:r>
              <a:rPr lang="ko-KR" altLang="en-US" sz="2000" spc="-150"/>
              <a:t>것을 만들어 내는 창조적 사고 등이 </a:t>
            </a:r>
            <a:r>
              <a:rPr lang="ko-KR" altLang="en-US" sz="2000" spc="-150" smtClean="0"/>
              <a:t>현저        하게 </a:t>
            </a:r>
            <a:r>
              <a:rPr lang="ko-KR" altLang="en-US" sz="2000" spc="-150"/>
              <a:t>발달</a:t>
            </a:r>
          </a:p>
        </p:txBody>
      </p:sp>
    </p:spTree>
    <p:extLst>
      <p:ext uri="{BB962C8B-B14F-4D97-AF65-F5344CB8AC3E}">
        <p14:creationId xmlns:p14="http://schemas.microsoft.com/office/powerpoint/2010/main" val="60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지</a:t>
            </a:r>
            <a:r>
              <a:rPr lang="ko-KR" altLang="en-US" sz="2000" b="1">
                <a:solidFill>
                  <a:srgbClr val="002060"/>
                </a:solidFill>
              </a:rPr>
              <a:t>능</a:t>
            </a:r>
            <a:r>
              <a:rPr lang="ko-KR" altLang="en-US" sz="2000" b="1" smtClean="0">
                <a:solidFill>
                  <a:srgbClr val="002060"/>
                </a:solidFill>
              </a:rPr>
              <a:t>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620688"/>
            <a:ext cx="822096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smtClean="0">
                <a:solidFill>
                  <a:srgbClr val="008582"/>
                </a:solidFill>
              </a:rPr>
              <a:t>제</a:t>
            </a:r>
            <a:r>
              <a:rPr lang="en-US" altLang="ko-KR" sz="6000" b="1">
                <a:solidFill>
                  <a:srgbClr val="008582"/>
                </a:solidFill>
              </a:rPr>
              <a:t>3</a:t>
            </a:r>
            <a:r>
              <a:rPr lang="ko-KR" altLang="en-US" sz="6000" b="1" smtClean="0">
                <a:solidFill>
                  <a:srgbClr val="008582"/>
                </a:solidFill>
              </a:rPr>
              <a:t>절 정서적 </a:t>
            </a:r>
            <a:r>
              <a:rPr lang="ko-KR" altLang="en-US" sz="6000" b="1">
                <a:solidFill>
                  <a:srgbClr val="008582"/>
                </a:solidFill>
              </a:rPr>
              <a:t>발달 </a:t>
            </a:r>
          </a:p>
        </p:txBody>
      </p:sp>
    </p:spTree>
    <p:extLst>
      <p:ext uri="{BB962C8B-B14F-4D97-AF65-F5344CB8AC3E}">
        <p14:creationId xmlns:p14="http://schemas.microsoft.com/office/powerpoint/2010/main" val="95988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070870" y="4538737"/>
            <a:ext cx="8856984" cy="11503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70870" y="3068960"/>
            <a:ext cx="8856984" cy="5461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정서적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정서적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10830" y="621119"/>
            <a:ext cx="9145016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정서의 발달은 </a:t>
            </a:r>
            <a:r>
              <a:rPr lang="en-US" altLang="ko-KR" sz="2400" spc="-150"/>
              <a:t>5</a:t>
            </a:r>
            <a:r>
              <a:rPr lang="ko-KR" altLang="en-US" sz="2400" spc="-150"/>
              <a:t>세경까지 분화가 이루어져서 </a:t>
            </a:r>
            <a:r>
              <a:rPr lang="en-US" altLang="ko-KR" sz="2400" spc="-150"/>
              <a:t>10∼11</a:t>
            </a:r>
            <a:r>
              <a:rPr lang="ko-KR" altLang="en-US" sz="2400" spc="-150"/>
              <a:t>세경이면 일단 정리가 </a:t>
            </a:r>
            <a:r>
              <a:rPr lang="ko-KR" altLang="en-US" sz="2400" spc="-150" smtClean="0"/>
              <a:t>됨</a:t>
            </a:r>
            <a:endParaRPr lang="en-US" altLang="ko-KR" sz="24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전체적으로 </a:t>
            </a:r>
            <a:r>
              <a:rPr lang="ko-KR" altLang="en-US" sz="2400" spc="-150"/>
              <a:t>보면 정서의 표현이 억제되는 곳에서 우선적으로 발달하게 </a:t>
            </a:r>
            <a:r>
              <a:rPr lang="ko-KR" altLang="en-US" sz="2400" spc="-150" smtClean="0"/>
              <a:t>되는 </a:t>
            </a:r>
            <a:r>
              <a:rPr lang="ko-KR" altLang="en-US" sz="2400" spc="-150"/>
              <a:t>것을 볼 수 </a:t>
            </a:r>
            <a:r>
              <a:rPr lang="ko-KR" altLang="en-US" sz="2400" spc="-150" smtClean="0"/>
              <a:t>있음</a:t>
            </a:r>
            <a:endParaRPr lang="en-US" altLang="ko-KR" sz="24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200" spc="-150" smtClean="0"/>
              <a:t>예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우는 </a:t>
            </a:r>
            <a:r>
              <a:rPr lang="ko-KR" altLang="en-US" sz="2200" spc="-150"/>
              <a:t>표현이 억제되어 입술을 깨물고 참는 것으로 </a:t>
            </a:r>
            <a:r>
              <a:rPr lang="ko-KR" altLang="en-US" sz="2200" spc="-150" smtClean="0"/>
              <a:t>변하는 것</a:t>
            </a:r>
            <a:endParaRPr lang="en-US" altLang="ko-KR" sz="2200" spc="-150" smtClean="0"/>
          </a:p>
        </p:txBody>
      </p:sp>
      <p:sp>
        <p:nvSpPr>
          <p:cNvPr id="5" name="직사각형 4"/>
          <p:cNvSpPr/>
          <p:nvPr/>
        </p:nvSpPr>
        <p:spPr>
          <a:xfrm>
            <a:off x="2732631" y="4077072"/>
            <a:ext cx="795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전체적으로 발달함에 따라 감수성에도 변화가 오게 </a:t>
            </a:r>
            <a:r>
              <a:rPr lang="ko-KR" altLang="en-US" sz="2400" smtClean="0"/>
              <a:t>됨</a:t>
            </a:r>
            <a:endParaRPr lang="ko-KR" altLang="en-US" sz="2400"/>
          </a:p>
        </p:txBody>
      </p:sp>
      <p:sp>
        <p:nvSpPr>
          <p:cNvPr id="6" name="직사각형 5"/>
          <p:cNvSpPr/>
          <p:nvPr/>
        </p:nvSpPr>
        <p:spPr>
          <a:xfrm>
            <a:off x="3192016" y="4581128"/>
            <a:ext cx="8735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200" spc="-150" smtClean="0"/>
              <a:t>예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유아기에는 이해되지 </a:t>
            </a:r>
            <a:r>
              <a:rPr lang="ko-KR" altLang="en-US" sz="2200" spc="-150"/>
              <a:t>않고 무서워하지 않았던 상상의 생물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유령 </a:t>
            </a:r>
            <a:endParaRPr lang="en-US" altLang="ko-KR" sz="2200" spc="-150" smtClean="0"/>
          </a:p>
          <a:p>
            <a:pPr>
              <a:lnSpc>
                <a:spcPct val="150000"/>
              </a:lnSpc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</a:t>
            </a:r>
            <a:r>
              <a:rPr lang="ko-KR" altLang="en-US" sz="2200" spc="-150" smtClean="0"/>
              <a:t>등에 대하여 무서움을 </a:t>
            </a:r>
            <a:r>
              <a:rPr lang="ko-KR" altLang="en-US" sz="2200" spc="-150"/>
              <a:t>느끼게 됨</a:t>
            </a:r>
          </a:p>
        </p:txBody>
      </p:sp>
    </p:spTree>
    <p:extLst>
      <p:ext uri="{BB962C8B-B14F-4D97-AF65-F5344CB8AC3E}">
        <p14:creationId xmlns:p14="http://schemas.microsoft.com/office/powerpoint/2010/main" val="278315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1175" y="1359241"/>
            <a:ext cx="820609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1</a:t>
            </a:r>
            <a:r>
              <a:rPr lang="ko-KR" altLang="en-US" sz="4000" b="1"/>
              <a:t>절 </a:t>
            </a:r>
            <a:r>
              <a:rPr lang="ko-KR" altLang="en-US" sz="4000"/>
              <a:t>신체적 발달 </a:t>
            </a:r>
          </a:p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2</a:t>
            </a:r>
            <a:r>
              <a:rPr lang="ko-KR" altLang="en-US" sz="4000" b="1"/>
              <a:t>절 </a:t>
            </a:r>
            <a:r>
              <a:rPr lang="ko-KR" altLang="en-US" sz="4000"/>
              <a:t>심리적 발달 </a:t>
            </a:r>
          </a:p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3</a:t>
            </a:r>
            <a:r>
              <a:rPr lang="ko-KR" altLang="en-US" sz="4000" b="1"/>
              <a:t>절 </a:t>
            </a:r>
            <a:r>
              <a:rPr lang="ko-KR" altLang="en-US" sz="4000"/>
              <a:t>정서적 발달 </a:t>
            </a:r>
          </a:p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4</a:t>
            </a:r>
            <a:r>
              <a:rPr lang="ko-KR" altLang="en-US" sz="4000" b="1"/>
              <a:t>절 </a:t>
            </a:r>
            <a:r>
              <a:rPr lang="ko-KR" altLang="en-US" sz="4000"/>
              <a:t>사회적 발달</a:t>
            </a:r>
          </a:p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5</a:t>
            </a:r>
            <a:r>
              <a:rPr lang="ko-KR" altLang="en-US" sz="4000" b="1"/>
              <a:t>절 </a:t>
            </a:r>
            <a:r>
              <a:rPr lang="ko-KR" altLang="en-US" sz="4000"/>
              <a:t>아동기와 사회복지실천 과제</a:t>
            </a:r>
          </a:p>
        </p:txBody>
      </p:sp>
    </p:spTree>
    <p:extLst>
      <p:ext uri="{BB962C8B-B14F-4D97-AF65-F5344CB8AC3E}">
        <p14:creationId xmlns:p14="http://schemas.microsoft.com/office/powerpoint/2010/main" val="261661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18842" y="2204864"/>
            <a:ext cx="9109012" cy="1872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정서적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정서적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484784"/>
            <a:ext cx="95050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정서의 </a:t>
            </a:r>
            <a:r>
              <a:rPr lang="ko-KR" altLang="en-US" sz="2400" spc="-150" smtClean="0"/>
              <a:t>표현</a:t>
            </a:r>
            <a:endParaRPr lang="en-US" altLang="ko-KR" sz="24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200" spc="-150" smtClean="0"/>
              <a:t>울음 </a:t>
            </a:r>
            <a:r>
              <a:rPr lang="en-US" altLang="ko-KR" sz="2200" spc="-150" smtClean="0"/>
              <a:t>: 10</a:t>
            </a:r>
            <a:r>
              <a:rPr lang="ko-KR" altLang="en-US" sz="2200" spc="-150"/>
              <a:t>세 이후에는 그다지 울지 않고 </a:t>
            </a:r>
            <a:r>
              <a:rPr lang="ko-KR" altLang="en-US" sz="2200" spc="-150" smtClean="0"/>
              <a:t>어른스러워짐</a:t>
            </a:r>
            <a:endParaRPr lang="en-US" altLang="ko-KR" sz="22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altLang="ko-KR" sz="8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200" spc="-150" smtClean="0"/>
              <a:t>공포ㆍ분노 등</a:t>
            </a:r>
            <a:r>
              <a:rPr lang="en-US" altLang="ko-KR" sz="2200" spc="-150"/>
              <a:t>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죽음의 </a:t>
            </a:r>
            <a:r>
              <a:rPr lang="ko-KR" altLang="en-US" sz="2200" spc="-150"/>
              <a:t>공포</a:t>
            </a:r>
            <a:r>
              <a:rPr lang="en-US" altLang="ko-KR" sz="2200" spc="-150"/>
              <a:t>, </a:t>
            </a:r>
            <a:r>
              <a:rPr lang="ko-KR" altLang="en-US" sz="2200" spc="-150"/>
              <a:t>도덕적 </a:t>
            </a:r>
            <a:r>
              <a:rPr lang="ko-KR" altLang="en-US" sz="2200" spc="-150" smtClean="0"/>
              <a:t>부정에 </a:t>
            </a:r>
            <a:r>
              <a:rPr lang="ko-KR" altLang="en-US" sz="2200" spc="-150"/>
              <a:t>대한 분노 등과 </a:t>
            </a:r>
            <a:r>
              <a:rPr lang="ko-KR" altLang="en-US" sz="2200" spc="-150" smtClean="0"/>
              <a:t>애정ㆍ웃음ㆍ</a:t>
            </a:r>
            <a:endParaRPr lang="en-US" altLang="ko-KR" sz="22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</a:t>
            </a:r>
            <a:r>
              <a:rPr lang="ko-KR" altLang="en-US" sz="2200" spc="-150" smtClean="0"/>
              <a:t>유머 </a:t>
            </a:r>
            <a:r>
              <a:rPr lang="ko-KR" altLang="en-US" sz="2200" spc="-150"/>
              <a:t>등에 대해서도 어른스러워지는 것을 </a:t>
            </a:r>
            <a:r>
              <a:rPr lang="ko-KR" altLang="en-US" sz="2200" spc="-150" smtClean="0"/>
              <a:t>볼 수 있음</a:t>
            </a:r>
            <a:endParaRPr lang="ko-KR" altLang="en-US" sz="2200" spc="-150"/>
          </a:p>
        </p:txBody>
      </p:sp>
      <p:sp>
        <p:nvSpPr>
          <p:cNvPr id="6" name="굽은 화살표 5"/>
          <p:cNvSpPr/>
          <p:nvPr/>
        </p:nvSpPr>
        <p:spPr>
          <a:xfrm rot="10800000" flipH="1">
            <a:off x="3070870" y="4077072"/>
            <a:ext cx="504057" cy="720080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46934" y="450912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/>
              <a:t>정서의 발달이 </a:t>
            </a:r>
            <a:r>
              <a:rPr lang="en-US" altLang="ko-KR" sz="2000"/>
              <a:t>10</a:t>
            </a:r>
            <a:r>
              <a:rPr lang="ko-KR" altLang="en-US" sz="2000"/>
              <a:t>세경에는 침착한 상태에 도달하는 것을 </a:t>
            </a:r>
            <a:r>
              <a:rPr lang="ko-KR" altLang="en-US" sz="2000" smtClean="0"/>
              <a:t>알 </a:t>
            </a:r>
            <a:r>
              <a:rPr lang="ko-KR" altLang="en-US" sz="2000"/>
              <a:t>수 </a:t>
            </a:r>
            <a:r>
              <a:rPr lang="ko-KR" altLang="en-US" sz="2000" smtClean="0"/>
              <a:t>있음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20847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smtClean="0">
                <a:solidFill>
                  <a:srgbClr val="008582"/>
                </a:solidFill>
              </a:rPr>
              <a:t>제</a:t>
            </a:r>
            <a:r>
              <a:rPr lang="en-US" altLang="ko-KR" sz="6000" b="1" smtClean="0">
                <a:solidFill>
                  <a:srgbClr val="008582"/>
                </a:solidFill>
              </a:rPr>
              <a:t>4</a:t>
            </a:r>
            <a:r>
              <a:rPr lang="ko-KR" altLang="en-US" sz="6000" b="1" smtClean="0">
                <a:solidFill>
                  <a:srgbClr val="008582"/>
                </a:solidFill>
              </a:rPr>
              <a:t>절 사회적 </a:t>
            </a:r>
            <a:r>
              <a:rPr lang="ko-KR" altLang="en-US" sz="6000" b="1">
                <a:solidFill>
                  <a:srgbClr val="008582"/>
                </a:solidFill>
              </a:rPr>
              <a:t>발달 </a:t>
            </a:r>
          </a:p>
        </p:txBody>
      </p:sp>
    </p:spTree>
    <p:extLst>
      <p:ext uri="{BB962C8B-B14F-4D97-AF65-F5344CB8AC3E}">
        <p14:creationId xmlns:p14="http://schemas.microsoft.com/office/powerpoint/2010/main" val="285090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사회적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학교 생활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94806" y="1196752"/>
            <a:ext cx="9433048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아동들은 학교생활이 </a:t>
            </a:r>
            <a:r>
              <a:rPr lang="ko-KR" altLang="en-US" sz="2200" spc="-150" smtClean="0"/>
              <a:t>시작되면서 </a:t>
            </a:r>
            <a:r>
              <a:rPr lang="ko-KR" altLang="en-US" sz="2200" spc="-150"/>
              <a:t>연령이나 능력이 비슷한 또래들과 직접적 혹은 간접적 </a:t>
            </a:r>
            <a:r>
              <a:rPr lang="ko-KR" altLang="en-US" sz="2200" spc="-150" smtClean="0"/>
              <a:t>상호작용을 </a:t>
            </a:r>
            <a:r>
              <a:rPr lang="ko-KR" altLang="en-US" sz="2200" spc="-150"/>
              <a:t>하면서 자기 자신에 대하여 새롭게 지각하고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      </a:t>
            </a:r>
            <a:r>
              <a:rPr lang="ko-KR" altLang="en-US" sz="2200" spc="-150" smtClean="0"/>
              <a:t>타인과 </a:t>
            </a:r>
            <a:r>
              <a:rPr lang="ko-KR" altLang="en-US" sz="2200" spc="-150"/>
              <a:t>상호 소통하는 방식을 </a:t>
            </a:r>
            <a:r>
              <a:rPr lang="ko-KR" altLang="en-US" sz="2200" spc="-150" smtClean="0"/>
              <a:t>획득하게 </a:t>
            </a:r>
            <a:r>
              <a:rPr lang="ko-KR" altLang="en-US" sz="2200" spc="-150"/>
              <a:t>되며</a:t>
            </a:r>
            <a:r>
              <a:rPr lang="en-US" altLang="ko-KR" sz="2200" spc="-150"/>
              <a:t>, </a:t>
            </a:r>
            <a:r>
              <a:rPr lang="ko-KR" altLang="en-US" sz="2200" spc="-150"/>
              <a:t>집단에 대한 소속감을 </a:t>
            </a:r>
            <a:r>
              <a:rPr lang="ko-KR" altLang="en-US" sz="2200" spc="-150" smtClean="0"/>
              <a:t>발달     시키게 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오늘날 학교의 영향은 전 세대에 비해 더 크고</a:t>
            </a:r>
            <a:r>
              <a:rPr lang="en-US" altLang="ko-KR" sz="2200" spc="-150"/>
              <a:t>, </a:t>
            </a:r>
            <a:r>
              <a:rPr lang="ko-KR" altLang="en-US" sz="2200" spc="-150"/>
              <a:t>현대사회에 접어들면서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가정의 </a:t>
            </a:r>
            <a:r>
              <a:rPr lang="ko-KR" altLang="en-US" sz="2200" spc="-150"/>
              <a:t>교육적 기능이 약화됨에 따라 학교는 아동의 사회화 과정에서 중요한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역할을 </a:t>
            </a:r>
            <a:r>
              <a:rPr lang="ko-KR" altLang="en-US" sz="2200" spc="-150"/>
              <a:t>하게 </a:t>
            </a:r>
            <a:r>
              <a:rPr lang="ko-KR" altLang="en-US" sz="2200" spc="-150" smtClean="0"/>
              <a:t>되었음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060044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사회적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또래관계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1412776"/>
            <a:ext cx="972108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또래집단은 이웃에 살며</a:t>
            </a:r>
            <a:r>
              <a:rPr lang="en-US" altLang="ko-KR" sz="2200" spc="-150"/>
              <a:t>, </a:t>
            </a:r>
            <a:r>
              <a:rPr lang="ko-KR" altLang="en-US" sz="2200" spc="-150"/>
              <a:t>연령이 비슷하고 동성의 아동으로 구성되며</a:t>
            </a:r>
            <a:r>
              <a:rPr lang="en-US" altLang="ko-KR" sz="2200" spc="-150"/>
              <a:t>, </a:t>
            </a:r>
            <a:r>
              <a:rPr lang="ko-KR" altLang="en-US" sz="2200" spc="-150"/>
              <a:t>외모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    </a:t>
            </a:r>
            <a:r>
              <a:rPr lang="ko-KR" altLang="en-US" sz="2200" spc="-150" smtClean="0"/>
              <a:t>성숙도</a:t>
            </a:r>
            <a:r>
              <a:rPr lang="en-US" altLang="ko-KR" sz="2200" spc="-150"/>
              <a:t>, </a:t>
            </a:r>
            <a:r>
              <a:rPr lang="ko-KR" altLang="en-US" sz="2200" spc="-150"/>
              <a:t>운동기술</a:t>
            </a:r>
            <a:r>
              <a:rPr lang="en-US" altLang="ko-KR" sz="2200" spc="-150"/>
              <a:t>, </a:t>
            </a:r>
            <a:r>
              <a:rPr lang="ko-KR" altLang="en-US" sz="2200" spc="-150"/>
              <a:t>학업성취나 지도력 등에 따라 서열이 </a:t>
            </a:r>
            <a:r>
              <a:rPr lang="ko-KR" altLang="en-US" sz="2200" spc="-150" smtClean="0"/>
              <a:t>형성</a:t>
            </a:r>
            <a:endParaRPr lang="en-US" altLang="ko-KR" sz="22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endParaRPr lang="en-US" altLang="ko-KR" sz="10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또래 집단의 </a:t>
            </a:r>
            <a:r>
              <a:rPr lang="ko-KR" altLang="en-US" sz="2200" spc="-150"/>
              <a:t>역할은 서로 간에 교사의 역할과 또래의 관계를 결속하여 소속감을 느끼게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endParaRPr lang="en-US" altLang="ko-KR" sz="11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접촉을 </a:t>
            </a:r>
            <a:r>
              <a:rPr lang="ko-KR" altLang="en-US" sz="2200" spc="-150"/>
              <a:t>통해서 적절한 공격 반응을 나타내는 방식을 배우고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자신의 </a:t>
            </a:r>
            <a:r>
              <a:rPr lang="ko-KR" altLang="en-US" sz="2200" spc="-150"/>
              <a:t>능력에 </a:t>
            </a:r>
            <a:r>
              <a:rPr lang="ko-KR" altLang="en-US" sz="2200" spc="-150" smtClean="0"/>
              <a:t>           자신감을 </a:t>
            </a:r>
            <a:r>
              <a:rPr lang="ko-KR" altLang="en-US" sz="2200" spc="-150"/>
              <a:t>갖게 되면 긍정적인 자아개념을 </a:t>
            </a:r>
            <a:r>
              <a:rPr lang="ko-KR" altLang="en-US" sz="2200" spc="-150" smtClean="0"/>
              <a:t>발달시킴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42364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사회적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단체놀이 선호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25848" y="1700808"/>
            <a:ext cx="9646022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팀의 승리라는 공동의 목표를 위해 집단목표를 개인목표보다 상위에 놓는 </a:t>
            </a:r>
            <a:r>
              <a:rPr lang="ko-KR" altLang="en-US" sz="2200" spc="-150" smtClean="0"/>
              <a:t>것을 </a:t>
            </a:r>
            <a:r>
              <a:rPr lang="ko-KR" altLang="en-US" sz="2200" spc="-150"/>
              <a:t>배우며</a:t>
            </a:r>
            <a:r>
              <a:rPr lang="en-US" altLang="ko-KR" sz="2200" spc="-150"/>
              <a:t>, </a:t>
            </a:r>
            <a:r>
              <a:rPr lang="ko-KR" altLang="en-US" sz="2200" spc="-150"/>
              <a:t>분화된 역할학습 등 분업의 원리를 </a:t>
            </a:r>
            <a:r>
              <a:rPr lang="ko-KR" altLang="en-US" sz="2200" spc="-150" smtClean="0"/>
              <a:t>학습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1050" spc="-15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105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단체놀이는 공동목표를 </a:t>
            </a:r>
            <a:r>
              <a:rPr lang="ko-KR" altLang="en-US" sz="2200" spc="-150"/>
              <a:t>위한 상호의존</a:t>
            </a:r>
            <a:r>
              <a:rPr lang="en-US" altLang="ko-KR" sz="2200" spc="-150"/>
              <a:t>, </a:t>
            </a:r>
            <a:r>
              <a:rPr lang="ko-KR" altLang="en-US" sz="2200" spc="-150"/>
              <a:t>노동의 분화와 개인의 참여</a:t>
            </a:r>
            <a:r>
              <a:rPr lang="en-US" altLang="ko-KR" sz="2200" spc="-150"/>
              <a:t>, </a:t>
            </a:r>
            <a:r>
              <a:rPr lang="ko-KR" altLang="en-US" sz="2200" spc="-150"/>
              <a:t>친구 간의 경쟁을 </a:t>
            </a:r>
            <a:r>
              <a:rPr lang="ko-KR" altLang="en-US" sz="2200" spc="-150" smtClean="0"/>
              <a:t>자연스럽게 </a:t>
            </a:r>
            <a:r>
              <a:rPr lang="ko-KR" altLang="en-US" sz="2200" spc="-150"/>
              <a:t>경험하게 함으로써 아동의 인지적ㆍ사회적 발달에 </a:t>
            </a:r>
            <a:r>
              <a:rPr lang="ko-KR" altLang="en-US" sz="2200" spc="-150" smtClean="0"/>
              <a:t>기여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21462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사회적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사회적 </a:t>
            </a:r>
            <a:r>
              <a:rPr lang="ko-KR" altLang="en-US" b="1" spc="-150" smtClean="0">
                <a:solidFill>
                  <a:srgbClr val="002060"/>
                </a:solidFill>
              </a:rPr>
              <a:t>환경</a:t>
            </a:r>
            <a:endParaRPr lang="en-US" altLang="ko-KR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b="1" spc="-150" smtClean="0">
                <a:solidFill>
                  <a:srgbClr val="002060"/>
                </a:solidFill>
              </a:rPr>
              <a:t>(</a:t>
            </a:r>
            <a:r>
              <a:rPr lang="ko-KR" altLang="en-US" b="1" spc="-150">
                <a:solidFill>
                  <a:srgbClr val="002060"/>
                </a:solidFill>
              </a:rPr>
              <a:t>학교</a:t>
            </a:r>
            <a:r>
              <a:rPr lang="en-US" altLang="ko-KR" b="1" spc="-150">
                <a:solidFill>
                  <a:srgbClr val="002060"/>
                </a:solidFill>
              </a:rPr>
              <a:t>, </a:t>
            </a:r>
            <a:r>
              <a:rPr lang="ko-KR" altLang="en-US" b="1" spc="-150">
                <a:solidFill>
                  <a:srgbClr val="002060"/>
                </a:solidFill>
              </a:rPr>
              <a:t>대중매체</a:t>
            </a:r>
            <a:r>
              <a:rPr lang="en-US" altLang="ko-KR" b="1" spc="-150">
                <a:solidFill>
                  <a:srgbClr val="002060"/>
                </a:solidFill>
              </a:rPr>
              <a:t>)</a:t>
            </a:r>
            <a:r>
              <a:rPr lang="ko-KR" altLang="en-US" b="1" spc="-150" smtClean="0">
                <a:solidFill>
                  <a:srgbClr val="002060"/>
                </a:solidFill>
              </a:rPr>
              <a:t>의 영향</a:t>
            </a:r>
            <a:endParaRPr lang="ko-KR" altLang="en-US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268760"/>
            <a:ext cx="94330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가치교육에 있어서 가정이나 학교보다 더 큰 영향을 미치는 </a:t>
            </a:r>
            <a:r>
              <a:rPr lang="ko-KR" altLang="en-US" sz="2200" spc="-150" smtClean="0"/>
              <a:t>것 → 대중매체 </a:t>
            </a:r>
            <a:endParaRPr lang="ko-KR" altLang="en-US" sz="22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5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대중매체 </a:t>
            </a:r>
            <a:r>
              <a:rPr lang="ko-KR" altLang="en-US" sz="2200" spc="-150"/>
              <a:t>환경은 아동의 발달과정에서 발생하는 감정 조절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사회적 </a:t>
            </a:r>
            <a:r>
              <a:rPr lang="ko-KR" altLang="en-US" sz="2200" spc="-150" smtClean="0"/>
              <a:t>상호작용</a:t>
            </a:r>
            <a:r>
              <a:rPr lang="en-US" altLang="ko-KR" sz="2200" spc="-150"/>
              <a:t>, </a:t>
            </a:r>
            <a:r>
              <a:rPr lang="ko-KR" altLang="en-US" sz="2200" spc="-150"/>
              <a:t>학업성취 등에 영향을 미치는 중요한 </a:t>
            </a:r>
            <a:r>
              <a:rPr lang="ko-KR" altLang="en-US" sz="2200" spc="-150" smtClean="0"/>
              <a:t>문제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5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또래집단 </a:t>
            </a:r>
            <a:r>
              <a:rPr lang="ko-KR" altLang="en-US" sz="2200" spc="-150"/>
              <a:t>내 </a:t>
            </a:r>
            <a:r>
              <a:rPr lang="ko-KR" altLang="en-US" sz="2200" spc="-150" smtClean="0"/>
              <a:t>관심사</a:t>
            </a:r>
            <a:r>
              <a:rPr lang="en-US" altLang="ko-KR" sz="2200" spc="-150"/>
              <a:t>, </a:t>
            </a:r>
            <a:r>
              <a:rPr lang="ko-KR" altLang="en-US" sz="2200" spc="-150"/>
              <a:t>그리고 사회성 발달 형성에도 대중매체</a:t>
            </a:r>
            <a:r>
              <a:rPr lang="en-US" altLang="ko-KR" sz="2200" spc="-150"/>
              <a:t>(</a:t>
            </a:r>
            <a:r>
              <a:rPr lang="ko-KR" altLang="en-US" sz="2200" spc="-150"/>
              <a:t>인터넷 등</a:t>
            </a:r>
            <a:r>
              <a:rPr lang="en-US" altLang="ko-KR" sz="2200" spc="-150"/>
              <a:t>)</a:t>
            </a:r>
            <a:r>
              <a:rPr lang="ko-KR" altLang="en-US" sz="2200" spc="-150"/>
              <a:t>의 </a:t>
            </a:r>
            <a:r>
              <a:rPr lang="ko-KR" altLang="en-US" sz="2200" spc="-150" smtClean="0"/>
              <a:t>       영향이 </a:t>
            </a:r>
            <a:r>
              <a:rPr lang="ko-KR" altLang="en-US" sz="2200" spc="-150"/>
              <a:t>크기 때문에 </a:t>
            </a:r>
            <a:r>
              <a:rPr lang="ko-KR" altLang="en-US" sz="2200" spc="-150" smtClean="0"/>
              <a:t>이에 </a:t>
            </a:r>
            <a:r>
              <a:rPr lang="ko-KR" altLang="en-US" sz="2200" spc="-150"/>
              <a:t>대한 적절한 통제와 관리가 </a:t>
            </a:r>
            <a:r>
              <a:rPr lang="ko-KR" altLang="en-US" sz="2200" spc="-150" smtClean="0"/>
              <a:t>필요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1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학교에서의 </a:t>
            </a:r>
            <a:r>
              <a:rPr lang="ko-KR" altLang="en-US" sz="2200" spc="-150"/>
              <a:t>성공이나 실패의 </a:t>
            </a:r>
            <a:r>
              <a:rPr lang="ko-KR" altLang="en-US" sz="2200" spc="-150" smtClean="0"/>
              <a:t>경험은 </a:t>
            </a:r>
            <a:r>
              <a:rPr lang="ko-KR" altLang="en-US" sz="2200" spc="-150"/>
              <a:t>아동기 자아발달에 큰 영향을 미치게 됨</a:t>
            </a:r>
          </a:p>
        </p:txBody>
      </p:sp>
    </p:spTree>
    <p:extLst>
      <p:ext uri="{BB962C8B-B14F-4D97-AF65-F5344CB8AC3E}">
        <p14:creationId xmlns:p14="http://schemas.microsoft.com/office/powerpoint/2010/main" val="1291270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smtClean="0">
                <a:solidFill>
                  <a:srgbClr val="008582"/>
                </a:solidFill>
              </a:rPr>
              <a:t>제</a:t>
            </a:r>
            <a:r>
              <a:rPr lang="en-US" altLang="ko-KR" sz="5400" b="1">
                <a:solidFill>
                  <a:srgbClr val="008582"/>
                </a:solidFill>
              </a:rPr>
              <a:t>5</a:t>
            </a:r>
            <a:r>
              <a:rPr lang="ko-KR" altLang="en-US" sz="5400" b="1">
                <a:solidFill>
                  <a:srgbClr val="008582"/>
                </a:solidFill>
              </a:rPr>
              <a:t>절 아동기와 사회복지실천 과제</a:t>
            </a:r>
          </a:p>
        </p:txBody>
      </p:sp>
    </p:spTree>
    <p:extLst>
      <p:ext uri="{BB962C8B-B14F-4D97-AF65-F5344CB8AC3E}">
        <p14:creationId xmlns:p14="http://schemas.microsoft.com/office/powerpoint/2010/main" val="104475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부정적 자기개념과 열등감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494806" y="1390124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학교 내 실패에 대한 부모와 교사의 부정적 평가는 부정적 자기개념과 </a:t>
            </a:r>
            <a:r>
              <a:rPr lang="ko-KR" altLang="en-US" sz="2400" spc="-150" smtClean="0"/>
              <a:t>열등감을 강화시킴</a:t>
            </a:r>
            <a:endParaRPr lang="en-US" altLang="ko-KR" sz="24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사회복지사는 </a:t>
            </a:r>
            <a:r>
              <a:rPr lang="ko-KR" altLang="en-US" sz="2400" spc="-150"/>
              <a:t>열등감 극복과 긍정적인 자기개념을 형성할 </a:t>
            </a:r>
            <a:r>
              <a:rPr lang="ko-KR" altLang="en-US" sz="2400" spc="-150" smtClean="0"/>
              <a:t>수 </a:t>
            </a:r>
            <a:r>
              <a:rPr lang="ko-KR" altLang="en-US" sz="2400" spc="-150"/>
              <a:t>있도록 개별적인 상담이나 치료를 진행하고</a:t>
            </a:r>
            <a:r>
              <a:rPr lang="en-US" altLang="ko-KR" sz="2400" spc="-150"/>
              <a:t>, </a:t>
            </a:r>
            <a:r>
              <a:rPr lang="ko-KR" altLang="en-US" sz="2400" spc="-150"/>
              <a:t>부모ㆍ교사ㆍ친구를 대상으로 </a:t>
            </a:r>
            <a:r>
              <a:rPr lang="ko-KR" altLang="en-US" sz="2400" spc="-150" smtClean="0"/>
              <a:t>한 </a:t>
            </a:r>
            <a:r>
              <a:rPr lang="ko-KR" altLang="en-US" sz="2400" spc="-150"/>
              <a:t>다각적인 프로그램 실시로 예방적 개입을 해야 함</a:t>
            </a:r>
          </a:p>
        </p:txBody>
      </p:sp>
    </p:spTree>
    <p:extLst>
      <p:ext uri="{BB962C8B-B14F-4D97-AF65-F5344CB8AC3E}">
        <p14:creationId xmlns:p14="http://schemas.microsoft.com/office/powerpoint/2010/main" val="195427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학교공포증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78782" y="908720"/>
            <a:ext cx="9839623" cy="476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아동기에 가장 흔하게 볼 수 있는 신경증의 하나로서 비합리적이거나 </a:t>
            </a:r>
            <a:r>
              <a:rPr lang="ko-KR" altLang="en-US" sz="2200" spc="-150" smtClean="0"/>
              <a:t>비현실적인 </a:t>
            </a:r>
            <a:r>
              <a:rPr lang="ko-KR" altLang="en-US" sz="2200" spc="-150"/>
              <a:t>두려움으로 인해 학교에 가기를 두려워하는 증세를 </a:t>
            </a:r>
            <a:r>
              <a:rPr lang="ko-KR" altLang="en-US" sz="2200" spc="-150" smtClean="0"/>
              <a:t>말함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 증세가 나타나면 흔히 신체적</a:t>
            </a:r>
            <a:r>
              <a:rPr lang="en-US" altLang="ko-KR" sz="2200" spc="-150"/>
              <a:t>(</a:t>
            </a:r>
            <a:r>
              <a:rPr lang="ko-KR" altLang="en-US" sz="2200" spc="-150"/>
              <a:t>두통</a:t>
            </a:r>
            <a:r>
              <a:rPr lang="en-US" altLang="ko-KR" sz="2200" spc="-150"/>
              <a:t>, </a:t>
            </a:r>
            <a:r>
              <a:rPr lang="ko-KR" altLang="en-US" sz="2200" spc="-150"/>
              <a:t>복통 등</a:t>
            </a:r>
            <a:r>
              <a:rPr lang="en-US" altLang="ko-KR" sz="2200" spc="-150"/>
              <a:t>) </a:t>
            </a:r>
            <a:r>
              <a:rPr lang="ko-KR" altLang="en-US" sz="2200" spc="-150"/>
              <a:t>고통을 호소하는 경우가 많이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있음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105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학교공포증의 </a:t>
            </a:r>
            <a:r>
              <a:rPr lang="ko-KR" altLang="en-US" sz="2200" spc="-150"/>
              <a:t>원인은 학교 자체에 있다기보다는</a:t>
            </a:r>
            <a:r>
              <a:rPr lang="en-US" altLang="ko-KR" sz="2200" spc="-150"/>
              <a:t>, </a:t>
            </a:r>
            <a:r>
              <a:rPr lang="ko-KR" altLang="en-US" sz="2200" spc="-150"/>
              <a:t>가정 특히 부모로부터 </a:t>
            </a:r>
            <a:r>
              <a:rPr lang="ko-KR" altLang="en-US" sz="2200" spc="-150" smtClean="0"/>
              <a:t>떨어지는 </a:t>
            </a:r>
            <a:r>
              <a:rPr lang="ko-KR" altLang="en-US" sz="2200" spc="-150"/>
              <a:t>데서 오는 이른바 이별불안이 원인이라고 보는 것이 지배적 </a:t>
            </a:r>
            <a:r>
              <a:rPr lang="ko-KR" altLang="en-US" sz="2200" spc="-150" smtClean="0"/>
              <a:t>의견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초등학교 수준에서는 흔히 학교공포증만이 나타나나 중학교나 고등학교 </a:t>
            </a:r>
            <a:r>
              <a:rPr lang="ko-KR" altLang="en-US" sz="2200" spc="-150" smtClean="0"/>
              <a:t>이상의 수준에서는 다른 정신질환과 함께 이 증세가 나타나는 경향이 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14744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학습장애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94806" y="678026"/>
            <a:ext cx="950505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학습장애 아동에게는 해결 프로그램 및 정서발달 지원 프로그램을 </a:t>
            </a:r>
            <a:r>
              <a:rPr lang="ko-KR" altLang="en-US" sz="2200" spc="-150" smtClean="0"/>
              <a:t>제공하고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가족에게는 심리적 문제해결을 위한 지지적 치료 프로그램 제공이 </a:t>
            </a:r>
            <a:r>
              <a:rPr lang="ko-KR" altLang="en-US" sz="2200" spc="-150" smtClean="0"/>
              <a:t>필요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얼마 </a:t>
            </a:r>
            <a:r>
              <a:rPr lang="ko-KR" altLang="en-US" sz="2200" spc="-150"/>
              <a:t>전까지만 해도 학습장애 아동에 대한 교육은</a:t>
            </a:r>
            <a:r>
              <a:rPr lang="en-US" altLang="ko-KR" sz="2200" spc="-150"/>
              <a:t>, </a:t>
            </a:r>
            <a:r>
              <a:rPr lang="ko-KR" altLang="en-US" sz="2200" spc="-150"/>
              <a:t>기본기술 결함을 치료 </a:t>
            </a:r>
            <a:r>
              <a:rPr lang="ko-KR" altLang="en-US" sz="2200" spc="-150" smtClean="0"/>
              <a:t>교육하는 </a:t>
            </a:r>
            <a:r>
              <a:rPr lang="ko-KR" altLang="en-US" sz="2200" spc="-150"/>
              <a:t>데 초점을 맞추었고</a:t>
            </a:r>
            <a:r>
              <a:rPr lang="en-US" altLang="ko-KR" sz="2200" spc="-150"/>
              <a:t>, </a:t>
            </a:r>
            <a:r>
              <a:rPr lang="ko-KR" altLang="en-US" sz="2200" spc="-150"/>
              <a:t>학생 스스로 표현하고 문제해결 기술을 배우며</a:t>
            </a:r>
            <a:r>
              <a:rPr lang="en-US" altLang="ko-KR" sz="2200" spc="-150"/>
              <a:t>,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의미 </a:t>
            </a:r>
            <a:r>
              <a:rPr lang="ko-KR" altLang="en-US" sz="2200" spc="-150"/>
              <a:t>있는 방식으로 일반 교과과정에 접하는 기회를 제공하는 것을 고려하지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않았음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그러나 일반교사들은 학습장애를 지닌 학생들을 가장 먼저 발견하게 되고</a:t>
            </a:r>
            <a:r>
              <a:rPr lang="en-US" altLang="ko-KR" sz="2200" spc="-150"/>
              <a:t>,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그들이 </a:t>
            </a:r>
            <a:r>
              <a:rPr lang="ko-KR" altLang="en-US" sz="2200" spc="-150"/>
              <a:t>가장 많은 도움을 필요로 하는 영역이 학업성취 측면이기 때문에</a:t>
            </a:r>
            <a:r>
              <a:rPr lang="en-US" altLang="ko-KR" sz="2200" spc="-150"/>
              <a:t>,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</a:t>
            </a:r>
            <a:r>
              <a:rPr lang="ko-KR" altLang="en-US" sz="2200" spc="-150"/>
              <a:t>오늘날 학교 교육의 </a:t>
            </a:r>
            <a:r>
              <a:rPr lang="ko-KR" altLang="en-US" sz="2200" spc="-150" smtClean="0"/>
              <a:t>현장은 교사들의 </a:t>
            </a:r>
            <a:r>
              <a:rPr lang="ko-KR" altLang="en-US" sz="2200" spc="-150"/>
              <a:t>책임감과 자세는 매우 </a:t>
            </a:r>
            <a:r>
              <a:rPr lang="ko-KR" altLang="en-US" sz="2200" spc="-150" smtClean="0"/>
              <a:t>중요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36783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>
                <a:solidFill>
                  <a:srgbClr val="008582"/>
                </a:solidFill>
              </a:rPr>
              <a:t>제</a:t>
            </a:r>
            <a:r>
              <a:rPr lang="en-US" altLang="ko-KR" sz="5400" b="1">
                <a:solidFill>
                  <a:srgbClr val="008582"/>
                </a:solidFill>
              </a:rPr>
              <a:t>1</a:t>
            </a:r>
            <a:r>
              <a:rPr lang="ko-KR" altLang="en-US" sz="5400" b="1">
                <a:solidFill>
                  <a:srgbClr val="008582"/>
                </a:solidFill>
              </a:rPr>
              <a:t>절 신체적 발달 </a:t>
            </a:r>
          </a:p>
        </p:txBody>
      </p:sp>
    </p:spTree>
    <p:extLst>
      <p:ext uri="{BB962C8B-B14F-4D97-AF65-F5344CB8AC3E}">
        <p14:creationId xmlns:p14="http://schemas.microsoft.com/office/powerpoint/2010/main" val="70127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반응성 애착장애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66814" y="926425"/>
            <a:ext cx="92890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반응성 </a:t>
            </a:r>
            <a:r>
              <a:rPr lang="ko-KR" altLang="en-US" sz="2200" spc="-150" smtClean="0"/>
              <a:t>애착장애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병적인 </a:t>
            </a:r>
            <a:r>
              <a:rPr lang="ko-KR" altLang="en-US" sz="2200" spc="-150"/>
              <a:t>보살핌이 주요 원인이 되어 특정 애착대상에게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     </a:t>
            </a:r>
            <a:r>
              <a:rPr lang="ko-KR" altLang="en-US" sz="2200" spc="-150" smtClean="0"/>
              <a:t>보호ㆍ애정 </a:t>
            </a:r>
            <a:r>
              <a:rPr lang="ko-KR" altLang="en-US" sz="2200" spc="-150"/>
              <a:t>등을 바라는 행동을 하지 않거나</a:t>
            </a:r>
            <a:r>
              <a:rPr lang="en-US" altLang="ko-KR" sz="2200" spc="-150"/>
              <a:t>, </a:t>
            </a:r>
            <a:r>
              <a:rPr lang="ko-KR" altLang="en-US" sz="2200" spc="-150"/>
              <a:t>적절하지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     </a:t>
            </a:r>
            <a:r>
              <a:rPr lang="ko-KR" altLang="en-US" sz="2200" spc="-150" smtClean="0"/>
              <a:t>않은 </a:t>
            </a:r>
            <a:r>
              <a:rPr lang="ko-KR" altLang="en-US" sz="2200" spc="-150"/>
              <a:t>애착 행동을 보이는 </a:t>
            </a:r>
            <a:r>
              <a:rPr lang="ko-KR" altLang="en-US" sz="2200" spc="-150" smtClean="0"/>
              <a:t>것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22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대인관계 및 사회성 발달을 위해 정서 상태와 능력에 맞는 놀이를 개별 </a:t>
            </a:r>
            <a:r>
              <a:rPr lang="ko-KR" altLang="en-US" sz="2200" spc="-150" smtClean="0"/>
              <a:t>또는 </a:t>
            </a:r>
            <a:r>
              <a:rPr lang="ko-KR" altLang="en-US" sz="2200" spc="-150"/>
              <a:t>집단치료를 통해 제공해야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22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조기에 </a:t>
            </a:r>
            <a:r>
              <a:rPr lang="ko-KR" altLang="en-US" sz="2200" spc="-150"/>
              <a:t>발견해 지지적 환경을 제공하고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부모와 </a:t>
            </a:r>
            <a:r>
              <a:rPr lang="ko-KR" altLang="en-US" sz="2200" spc="-150"/>
              <a:t>함께 치료를 받으면 </a:t>
            </a:r>
            <a:r>
              <a:rPr lang="ko-KR" altLang="en-US" sz="2200" spc="-150" smtClean="0"/>
              <a:t>정상     회복이 가능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43999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643733" y="2211829"/>
            <a:ext cx="9361040" cy="28013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아동학대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71823" y="1561481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「아동복지법」 제</a:t>
            </a:r>
            <a:r>
              <a:rPr lang="en-US" altLang="ko-KR" sz="2400" b="1"/>
              <a:t>3</a:t>
            </a:r>
            <a:r>
              <a:rPr lang="ko-KR" altLang="en-US" sz="2400" b="1"/>
              <a:t>조 제</a:t>
            </a:r>
            <a:r>
              <a:rPr lang="en-US" altLang="ko-KR" sz="2400" b="1"/>
              <a:t>7</a:t>
            </a:r>
            <a:r>
              <a:rPr lang="ko-KR" altLang="en-US" sz="2400" b="1"/>
              <a:t>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82838" y="2311178"/>
            <a:ext cx="9073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“</a:t>
            </a:r>
            <a:r>
              <a:rPr lang="ko-KR" altLang="en-US" sz="2000" spc="-150"/>
              <a:t>아동학대란 보호자를 포함한 성인이 </a:t>
            </a:r>
            <a:r>
              <a:rPr lang="ko-KR" altLang="en-US" sz="2000" spc="-150" smtClean="0"/>
              <a:t>아동의 </a:t>
            </a:r>
            <a:r>
              <a:rPr lang="ko-KR" altLang="en-US" sz="2000" spc="-150"/>
              <a:t>건강 또는 복지를 해치거나 정상적 </a:t>
            </a:r>
            <a:endParaRPr lang="en-US" altLang="ko-KR" sz="2000" spc="-150" smtClean="0"/>
          </a:p>
          <a:p>
            <a:pPr algn="dist"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 </a:t>
            </a:r>
            <a:r>
              <a:rPr lang="ko-KR" altLang="en-US" sz="2000" spc="-150" smtClean="0"/>
              <a:t>발달을 </a:t>
            </a:r>
            <a:r>
              <a:rPr lang="ko-KR" altLang="en-US" sz="2000" spc="-150"/>
              <a:t>저해할 수 있는 </a:t>
            </a:r>
            <a:r>
              <a:rPr lang="ko-KR" altLang="en-US" sz="2000" spc="-150" smtClean="0"/>
              <a:t>신체적ㆍ정신적ㆍ성적 </a:t>
            </a:r>
            <a:r>
              <a:rPr lang="ko-KR" altLang="en-US" sz="2000" spc="-150"/>
              <a:t>폭력이나 가혹행위를 하는 것과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 </a:t>
            </a:r>
            <a:r>
              <a:rPr lang="ko-KR" altLang="en-US" sz="2000" spc="-150" smtClean="0"/>
              <a:t>아동의 </a:t>
            </a:r>
            <a:r>
              <a:rPr lang="ko-KR" altLang="en-US" sz="2000" spc="-150"/>
              <a:t>보호자가 아동을 </a:t>
            </a:r>
            <a:r>
              <a:rPr lang="ko-KR" altLang="en-US" sz="2000" spc="-150" smtClean="0"/>
              <a:t>유기하거나 </a:t>
            </a:r>
            <a:r>
              <a:rPr lang="ko-KR" altLang="en-US" sz="2000" spc="-150"/>
              <a:t>방임하는 것을 말한다</a:t>
            </a:r>
            <a:r>
              <a:rPr lang="en-US" altLang="ko-KR" sz="2000" spc="-150"/>
              <a:t>.”</a:t>
            </a:r>
            <a:r>
              <a:rPr lang="ko-KR" altLang="en-US" sz="2000" spc="-150"/>
              <a:t>라고 </a:t>
            </a:r>
            <a:r>
              <a:rPr lang="ko-KR" altLang="en-US" sz="2000" spc="-150" smtClean="0"/>
              <a:t>규정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적극적인 </a:t>
            </a:r>
            <a:r>
              <a:rPr lang="ko-KR" altLang="en-US" sz="2000" spc="-150"/>
              <a:t>가해행위뿐만 아니라 </a:t>
            </a:r>
            <a:r>
              <a:rPr lang="ko-KR" altLang="en-US" sz="2000" spc="-150" smtClean="0"/>
              <a:t>소극적 </a:t>
            </a:r>
            <a:r>
              <a:rPr lang="ko-KR" altLang="en-US" sz="2000" spc="-150"/>
              <a:t>의미의 단순 체벌 및 훈육까지 아동학대의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정의에 </a:t>
            </a:r>
            <a:r>
              <a:rPr lang="ko-KR" altLang="en-US" sz="2000" spc="-150"/>
              <a:t>명확히 포함하고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365131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아동학대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04" y="188640"/>
            <a:ext cx="56604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57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65316" y="944462"/>
            <a:ext cx="11146514" cy="4572770"/>
            <a:chOff x="565316" y="800446"/>
            <a:chExt cx="11146514" cy="4572770"/>
          </a:xfrm>
        </p:grpSpPr>
        <p:grpSp>
          <p:nvGrpSpPr>
            <p:cNvPr id="4" name="그룹 3"/>
            <p:cNvGrpSpPr/>
            <p:nvPr/>
          </p:nvGrpSpPr>
          <p:grpSpPr>
            <a:xfrm>
              <a:off x="565316" y="800446"/>
              <a:ext cx="5400600" cy="4572770"/>
              <a:chOff x="3472011" y="416868"/>
              <a:chExt cx="6793657" cy="5760693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918" y="416868"/>
                <a:ext cx="6762750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" b="41988"/>
              <a:stretch/>
            </p:blipFill>
            <p:spPr bwMode="auto">
              <a:xfrm>
                <a:off x="3472011" y="3140969"/>
                <a:ext cx="6791325" cy="3036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86" b="72027"/>
            <a:stretch/>
          </p:blipFill>
          <p:spPr bwMode="auto">
            <a:xfrm>
              <a:off x="6279422" y="1108805"/>
              <a:ext cx="5432408" cy="308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8" b="67210"/>
            <a:stretch/>
          </p:blipFill>
          <p:spPr bwMode="auto">
            <a:xfrm>
              <a:off x="6222914" y="1417165"/>
              <a:ext cx="5472073" cy="171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75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61882" y="1200857"/>
            <a:ext cx="5489308" cy="4028343"/>
            <a:chOff x="4134290" y="2285998"/>
            <a:chExt cx="5838397" cy="43254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86" b="72027"/>
            <a:stretch/>
          </p:blipFill>
          <p:spPr bwMode="auto">
            <a:xfrm>
              <a:off x="4194809" y="2285998"/>
              <a:ext cx="5777878" cy="3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83"/>
            <a:stretch/>
          </p:blipFill>
          <p:spPr bwMode="auto">
            <a:xfrm>
              <a:off x="4134290" y="2610947"/>
              <a:ext cx="5820066" cy="400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1124744"/>
            <a:ext cx="55471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2297349"/>
            <a:ext cx="412870" cy="2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67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아동학대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916832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아동학대 신고 의무자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26854" y="2530487"/>
            <a:ext cx="8928992" cy="104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 관련 시설</a:t>
            </a:r>
            <a:r>
              <a:rPr lang="en-US" altLang="ko-KR" sz="2200" spc="-150"/>
              <a:t>, </a:t>
            </a:r>
            <a:r>
              <a:rPr lang="ko-KR" altLang="en-US" sz="2200" spc="-150"/>
              <a:t>청소년 관련 시설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사회복지 관련 시설</a:t>
            </a:r>
            <a:r>
              <a:rPr lang="en-US" altLang="ko-KR" sz="2200" spc="-150"/>
              <a:t>, </a:t>
            </a:r>
            <a:r>
              <a:rPr lang="ko-KR" altLang="en-US" sz="2200" spc="-150"/>
              <a:t>의료 관련 </a:t>
            </a:r>
            <a:r>
              <a:rPr lang="ko-KR" altLang="en-US" sz="2200" spc="-150" smtClean="0"/>
              <a:t>시설     종사자는 </a:t>
            </a:r>
            <a:r>
              <a:rPr lang="ko-KR" altLang="en-US" sz="2200" spc="-150"/>
              <a:t>아동학대 신고의무자</a:t>
            </a:r>
          </a:p>
        </p:txBody>
      </p:sp>
    </p:spTree>
    <p:extLst>
      <p:ext uri="{BB962C8B-B14F-4D97-AF65-F5344CB8AC3E}">
        <p14:creationId xmlns:p14="http://schemas.microsoft.com/office/powerpoint/2010/main" val="289800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20680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아동기와 사회복지실천 과제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아동학대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76314" y="1052736"/>
            <a:ext cx="5791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아동학대 피해자 치유 및 처벌법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26854" y="1734925"/>
            <a:ext cx="9145016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아동학대의 피해자는 여러 가지 치료를 받을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그러나 </a:t>
            </a:r>
            <a:r>
              <a:rPr lang="ko-KR" altLang="en-US" sz="2200" spc="-150"/>
              <a:t>어린 시절의 </a:t>
            </a:r>
            <a:r>
              <a:rPr lang="ko-KR" altLang="en-US" sz="2200" spc="-150" smtClean="0"/>
              <a:t>트라우마를 </a:t>
            </a:r>
            <a:r>
              <a:rPr lang="ko-KR" altLang="en-US" sz="2200" spc="-150"/>
              <a:t>경험한 아이들은 학대로부터 쉽게 </a:t>
            </a:r>
            <a:r>
              <a:rPr lang="ko-KR" altLang="en-US" sz="2200" spc="-150" smtClean="0"/>
              <a:t>치유   되지 않음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성적 </a:t>
            </a:r>
            <a:r>
              <a:rPr lang="ko-KR" altLang="en-US" sz="2200" spc="-150"/>
              <a:t>학대 </a:t>
            </a:r>
            <a:r>
              <a:rPr lang="ko-KR" altLang="en-US" sz="2200" spc="-150" smtClean="0"/>
              <a:t>아동을 </a:t>
            </a:r>
            <a:r>
              <a:rPr lang="ko-KR" altLang="en-US" sz="2200" spc="-150"/>
              <a:t>치료하기 위해 처음 개발된 집중적인 인지행동치료</a:t>
            </a:r>
            <a:r>
              <a:rPr lang="en-US" altLang="ko-KR" sz="2200" spc="-150"/>
              <a:t>(TF-CBT)</a:t>
            </a:r>
            <a:r>
              <a:rPr lang="ko-KR" altLang="en-US" sz="2200" spc="-150"/>
              <a:t>는 현재 </a:t>
            </a:r>
            <a:r>
              <a:rPr lang="ko-KR" altLang="en-US" sz="2200" spc="-150" smtClean="0"/>
              <a:t>모든 </a:t>
            </a:r>
            <a:r>
              <a:rPr lang="ko-KR" altLang="en-US" sz="2200" spc="-150"/>
              <a:t>종류의 트라우마를 가진 피해자들에게 이용되고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1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처벌법의 </a:t>
            </a:r>
            <a:r>
              <a:rPr lang="ko-KR" altLang="en-US" sz="2200" spc="-150" smtClean="0"/>
              <a:t>법률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「</a:t>
            </a:r>
            <a:r>
              <a:rPr lang="ko-KR" altLang="en-US" sz="2200" spc="-150"/>
              <a:t>아동학대범죄의 처벌 등에 관한 특례법」 </a:t>
            </a:r>
            <a:r>
              <a:rPr lang="ko-KR" altLang="en-US" sz="2200" spc="-150" smtClean="0"/>
              <a:t>등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94837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073622"/>
            <a:ext cx="1219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>
                <a:solidFill>
                  <a:srgbClr val="008582"/>
                </a:solidFill>
              </a:rPr>
              <a:t>Key </a:t>
            </a:r>
            <a:r>
              <a:rPr lang="en-US" altLang="ko-KR" sz="6000" b="1" smtClean="0">
                <a:solidFill>
                  <a:srgbClr val="008582"/>
                </a:solidFill>
              </a:rPr>
              <a:t>point(</a:t>
            </a:r>
            <a:r>
              <a:rPr lang="ko-KR" altLang="en-US" sz="6000" b="1">
                <a:solidFill>
                  <a:srgbClr val="008582"/>
                </a:solidFill>
              </a:rPr>
              <a:t>요점정리</a:t>
            </a:r>
            <a:r>
              <a:rPr lang="en-US" altLang="ko-KR" sz="6000" b="1">
                <a:solidFill>
                  <a:srgbClr val="008582"/>
                </a:solidFill>
              </a:rPr>
              <a:t>)</a:t>
            </a:r>
            <a:endParaRPr lang="ko-KR" altLang="en-US" sz="6000" b="1">
              <a:solidFill>
                <a:srgbClr val="008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7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32248" y="404664"/>
            <a:ext cx="4078982" cy="611978"/>
            <a:chOff x="1679217" y="5146829"/>
            <a:chExt cx="4078982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837845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51706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01837" y="513747"/>
            <a:ext cx="3437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아동기 발달단계</a:t>
            </a:r>
            <a:r>
              <a:rPr lang="en-US" altLang="ko-KR" sz="2200" b="1"/>
              <a:t>(7~12</a:t>
            </a:r>
            <a:r>
              <a:rPr lang="ko-KR" altLang="en-US" sz="2200" b="1"/>
              <a:t>세</a:t>
            </a:r>
            <a:r>
              <a:rPr lang="en-US" altLang="ko-KR" sz="2200" b="1"/>
              <a:t>)</a:t>
            </a:r>
            <a:endParaRPr lang="ko-KR" altLang="en-US" sz="2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577172"/>
            <a:ext cx="3265472" cy="611978"/>
            <a:chOff x="1679217" y="5146829"/>
            <a:chExt cx="3265472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096344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70355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3686255"/>
            <a:ext cx="2410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/>
              <a:t>아동기 신체발달</a:t>
            </a:r>
            <a:endParaRPr lang="ko-KR" altLang="en-US" sz="2200" b="1" dirty="0"/>
          </a:p>
        </p:txBody>
      </p:sp>
      <p:sp>
        <p:nvSpPr>
          <p:cNvPr id="8" name="직사각형 7"/>
          <p:cNvSpPr/>
          <p:nvPr/>
        </p:nvSpPr>
        <p:spPr>
          <a:xfrm>
            <a:off x="2666677" y="1098030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잠복기</a:t>
            </a:r>
            <a:r>
              <a:rPr lang="en-US" altLang="ko-KR" sz="2000" spc="-150"/>
              <a:t>(</a:t>
            </a:r>
            <a:r>
              <a:rPr lang="ko-KR" altLang="en-US" sz="2000" spc="-150"/>
              <a:t>프로이드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근면성 대 열등감</a:t>
            </a:r>
            <a:r>
              <a:rPr lang="en-US" altLang="ko-KR" sz="2000" spc="-150"/>
              <a:t>(</a:t>
            </a:r>
            <a:r>
              <a:rPr lang="ko-KR" altLang="en-US" sz="2000" spc="-150"/>
              <a:t>에릭슨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구체적 조작기 </a:t>
            </a:r>
            <a:r>
              <a:rPr lang="en-US" altLang="ko-KR" sz="2000" spc="-150"/>
              <a:t>+ </a:t>
            </a:r>
            <a:r>
              <a:rPr lang="ko-KR" altLang="en-US" sz="2000" spc="-150"/>
              <a:t>자율적 도덕성</a:t>
            </a:r>
            <a:r>
              <a:rPr lang="en-US" altLang="ko-KR" sz="2000" spc="-150"/>
              <a:t>(</a:t>
            </a:r>
            <a:r>
              <a:rPr lang="ko-KR" altLang="en-US" sz="2000" spc="-150"/>
              <a:t>피아제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④ </a:t>
            </a:r>
            <a:r>
              <a:rPr lang="ko-KR" altLang="en-US" sz="2000" spc="-150"/>
              <a:t>인습적 도덕성</a:t>
            </a:r>
            <a:r>
              <a:rPr lang="en-US" altLang="ko-KR" sz="2000" spc="-150"/>
              <a:t>(</a:t>
            </a:r>
            <a:r>
              <a:rPr lang="ko-KR" altLang="en-US" sz="2000" spc="-150"/>
              <a:t>콜버그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  <p:sp>
        <p:nvSpPr>
          <p:cNvPr id="10" name="직사각형 9"/>
          <p:cNvSpPr/>
          <p:nvPr/>
        </p:nvSpPr>
        <p:spPr>
          <a:xfrm>
            <a:off x="2710830" y="4221088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성장통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성숙 속도</a:t>
            </a:r>
            <a:r>
              <a:rPr lang="en-US" altLang="ko-KR" sz="2000" spc="-150"/>
              <a:t>, </a:t>
            </a:r>
            <a:r>
              <a:rPr lang="ko-KR" altLang="en-US" sz="2000" spc="-150"/>
              <a:t>여 ＞ 남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젖니가 영구치로 바뀜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성장 속도가 완만해짐</a:t>
            </a:r>
          </a:p>
        </p:txBody>
      </p:sp>
    </p:spTree>
    <p:extLst>
      <p:ext uri="{BB962C8B-B14F-4D97-AF65-F5344CB8AC3E}">
        <p14:creationId xmlns:p14="http://schemas.microsoft.com/office/powerpoint/2010/main" val="4160434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32248" y="1185133"/>
            <a:ext cx="3023974" cy="611978"/>
            <a:chOff x="1679217" y="5146829"/>
            <a:chExt cx="3023974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854846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46205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01837" y="1294216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아동기 인지발달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738685" y="1905213"/>
            <a:ext cx="60928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조합기술의 획득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체계적ㆍ논리적 사고 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지적 기능의 분화 </a:t>
            </a:r>
            <a:r>
              <a:rPr lang="en-US" altLang="ko-KR" sz="2000" spc="-150"/>
              <a:t>+ </a:t>
            </a:r>
            <a:r>
              <a:rPr lang="ko-KR" altLang="en-US" sz="2000" spc="-150"/>
              <a:t>객관적 지각 기능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자기중심성 극복과 사회적 관점 수용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⑤ 서열화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⑥ 유목화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⑦ 보존개념 획득</a:t>
            </a:r>
          </a:p>
        </p:txBody>
      </p:sp>
    </p:spTree>
    <p:extLst>
      <p:ext uri="{BB962C8B-B14F-4D97-AF65-F5344CB8AC3E}">
        <p14:creationId xmlns:p14="http://schemas.microsoft.com/office/powerpoint/2010/main" val="215508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신체적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신체적 성장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232248" y="1196752"/>
            <a:ext cx="9839622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 전체로서 </a:t>
            </a:r>
            <a:r>
              <a:rPr lang="ko-KR" altLang="en-US" sz="2400" spc="-150"/>
              <a:t>신장과 체중의 상대적 증가량에서 보면</a:t>
            </a:r>
            <a:r>
              <a:rPr lang="en-US" altLang="ko-KR" sz="2400" spc="-150"/>
              <a:t>, </a:t>
            </a:r>
            <a:r>
              <a:rPr lang="ko-KR" altLang="en-US" sz="2400" spc="-150"/>
              <a:t>신장의 증가가 현저한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400" spc="-150" smtClean="0"/>
              <a:t>     ‘</a:t>
            </a:r>
            <a:r>
              <a:rPr lang="ko-KR" altLang="en-US" sz="2400" spc="-150"/>
              <a:t>신장기’라고 하는 시기와 체중의 증가가 현저한 ‘충실기’라고 하는 </a:t>
            </a:r>
            <a:r>
              <a:rPr lang="ko-KR" altLang="en-US" sz="2400" spc="-150" smtClean="0"/>
              <a:t>          </a:t>
            </a:r>
            <a:endParaRPr lang="en-US" altLang="ko-KR" sz="24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400" spc="-150"/>
              <a:t> </a:t>
            </a:r>
            <a:r>
              <a:rPr lang="en-US" altLang="ko-KR" sz="2400" spc="-150" smtClean="0"/>
              <a:t>    </a:t>
            </a:r>
            <a:r>
              <a:rPr lang="ko-KR" altLang="en-US" sz="2400" spc="-150" smtClean="0"/>
              <a:t>시기가 교차되어 </a:t>
            </a:r>
            <a:r>
              <a:rPr lang="ko-KR" altLang="en-US" sz="2400" spc="-150"/>
              <a:t>나타나며</a:t>
            </a:r>
            <a:r>
              <a:rPr lang="en-US" altLang="ko-KR" sz="2400" spc="-150"/>
              <a:t>, 6∼7</a:t>
            </a:r>
            <a:r>
              <a:rPr lang="ko-KR" altLang="en-US" sz="2400" spc="-150"/>
              <a:t>세는 신장기이고</a:t>
            </a:r>
            <a:r>
              <a:rPr lang="en-US" altLang="ko-KR" sz="2400" spc="-150"/>
              <a:t>, 8∼12</a:t>
            </a:r>
            <a:r>
              <a:rPr lang="ko-KR" altLang="en-US" sz="2400" spc="-150"/>
              <a:t>세</a:t>
            </a:r>
            <a:r>
              <a:rPr lang="en-US" altLang="ko-KR" sz="2400" spc="-150"/>
              <a:t>(</a:t>
            </a:r>
            <a:r>
              <a:rPr lang="ko-KR" altLang="en-US" sz="2400" spc="-150"/>
              <a:t>남아</a:t>
            </a:r>
            <a:r>
              <a:rPr lang="en-US" altLang="ko-KR" sz="2400" spc="-150"/>
              <a:t>)</a:t>
            </a:r>
            <a:r>
              <a:rPr lang="ko-KR" altLang="en-US" sz="2400" spc="-150"/>
              <a:t>와 </a:t>
            </a:r>
            <a:r>
              <a:rPr lang="en-US" altLang="ko-KR" sz="2400" spc="-150"/>
              <a:t>8∼10</a:t>
            </a:r>
            <a:r>
              <a:rPr lang="ko-KR" altLang="en-US" sz="2400" spc="-150" smtClean="0"/>
              <a:t>세</a:t>
            </a:r>
            <a:endParaRPr lang="en-US" altLang="ko-KR" sz="24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400" spc="-150"/>
              <a:t> </a:t>
            </a:r>
            <a:r>
              <a:rPr lang="en-US" altLang="ko-KR" sz="2400" spc="-150" smtClean="0"/>
              <a:t>    (</a:t>
            </a:r>
            <a:r>
              <a:rPr lang="ko-KR" altLang="en-US" sz="2400" spc="-150"/>
              <a:t>여아</a:t>
            </a:r>
            <a:r>
              <a:rPr lang="en-US" altLang="ko-KR" sz="2400" spc="-150"/>
              <a:t>)</a:t>
            </a:r>
            <a:r>
              <a:rPr lang="ko-KR" altLang="en-US" sz="2400" spc="-150"/>
              <a:t>의 </a:t>
            </a:r>
            <a:r>
              <a:rPr lang="ko-KR" altLang="en-US" sz="2400" spc="-150" smtClean="0"/>
              <a:t>시기는 </a:t>
            </a:r>
            <a:r>
              <a:rPr lang="ko-KR" altLang="en-US" sz="2400" spc="-150"/>
              <a:t>충실기로</a:t>
            </a:r>
            <a:r>
              <a:rPr lang="en-US" altLang="ko-KR" sz="2400" spc="-150"/>
              <a:t>, </a:t>
            </a:r>
            <a:r>
              <a:rPr lang="ko-KR" altLang="en-US" sz="2400" spc="-150"/>
              <a:t>그 후는 또 신장기가 됨</a:t>
            </a:r>
            <a:endParaRPr lang="en-US" altLang="ko-KR" sz="24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신체 각 부위의 비율을 보면</a:t>
            </a:r>
            <a:r>
              <a:rPr lang="en-US" altLang="ko-KR" sz="2400" spc="-150"/>
              <a:t>, 6</a:t>
            </a:r>
            <a:r>
              <a:rPr lang="ko-KR" altLang="en-US" sz="2400" spc="-150"/>
              <a:t>세아는 거의 </a:t>
            </a:r>
            <a:r>
              <a:rPr lang="en-US" altLang="ko-KR" sz="2400" spc="-150"/>
              <a:t>6</a:t>
            </a:r>
            <a:r>
              <a:rPr lang="ko-KR" altLang="en-US" sz="2400" spc="-150"/>
              <a:t>두 신이지만</a:t>
            </a:r>
            <a:r>
              <a:rPr lang="en-US" altLang="ko-KR" sz="2400" spc="-150"/>
              <a:t>, 12</a:t>
            </a:r>
            <a:r>
              <a:rPr lang="ko-KR" altLang="en-US" sz="2400" spc="-150"/>
              <a:t>세가 될 </a:t>
            </a:r>
            <a:r>
              <a:rPr lang="ko-KR" altLang="en-US" sz="2400" spc="-150" smtClean="0"/>
              <a:t>무렵이면 </a:t>
            </a:r>
            <a:r>
              <a:rPr lang="en-US" altLang="ko-KR" sz="2400" spc="-150"/>
              <a:t>7</a:t>
            </a:r>
            <a:r>
              <a:rPr lang="ko-KR" altLang="en-US" sz="2400" spc="-150"/>
              <a:t>두 신이 </a:t>
            </a:r>
            <a:r>
              <a:rPr lang="ko-KR" altLang="en-US" sz="2400" spc="-150" smtClean="0"/>
              <a:t>됨</a:t>
            </a:r>
            <a:endParaRPr lang="en-US" altLang="ko-KR" sz="24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</p:txBody>
      </p:sp>
    </p:spTree>
    <p:extLst>
      <p:ext uri="{BB962C8B-B14F-4D97-AF65-F5344CB8AC3E}">
        <p14:creationId xmlns:p14="http://schemas.microsoft.com/office/powerpoint/2010/main" val="984759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32656"/>
            <a:ext cx="3265472" cy="611978"/>
            <a:chOff x="1679217" y="5146829"/>
            <a:chExt cx="3265472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096344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70355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441739"/>
            <a:ext cx="2410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/>
              <a:t>유목화의 유형</a:t>
            </a:r>
            <a:endParaRPr lang="ko-KR" altLang="en-US" sz="2200" b="1" dirty="0"/>
          </a:p>
        </p:txBody>
      </p:sp>
      <p:sp>
        <p:nvSpPr>
          <p:cNvPr id="3" name="직사각형 2"/>
          <p:cNvSpPr/>
          <p:nvPr/>
        </p:nvSpPr>
        <p:spPr>
          <a:xfrm>
            <a:off x="2854846" y="1087576"/>
            <a:ext cx="9081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단순 유목화：한 가지 속성에 따라 대상 분류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다중 유목화：둘 이상의 속성에 따라 대상 분류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아동의 연령이 증가하면서 단순 유목화에서 다중 유목화로 발달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181662" y="3033046"/>
            <a:ext cx="3265472" cy="611978"/>
            <a:chOff x="1679217" y="5146829"/>
            <a:chExt cx="3265472" cy="9000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096344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70355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651251" y="3142129"/>
            <a:ext cx="2410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/>
              <a:t>보존개념의 원리</a:t>
            </a:r>
            <a:endParaRPr lang="ko-KR" altLang="en-US" sz="2200" b="1" dirty="0"/>
          </a:p>
        </p:txBody>
      </p:sp>
      <p:sp>
        <p:nvSpPr>
          <p:cNvPr id="8" name="직사각형 7"/>
          <p:cNvSpPr/>
          <p:nvPr/>
        </p:nvSpPr>
        <p:spPr>
          <a:xfrm>
            <a:off x="2782838" y="3789040"/>
            <a:ext cx="9250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동일성：컵의 모양이 달라도 ‘더 붓거나 덜지 않았으니 액체의 양이 같다’</a:t>
            </a:r>
            <a:r>
              <a:rPr lang="ko-KR" altLang="en-US" sz="2000" spc="-150" smtClean="0"/>
              <a:t>고 생각</a:t>
            </a:r>
            <a:endParaRPr lang="ko-KR" altLang="en-US" sz="2000" spc="-150"/>
          </a:p>
          <a:p>
            <a:pPr>
              <a:lnSpc>
                <a:spcPct val="150000"/>
              </a:lnSpc>
            </a:pPr>
            <a:endParaRPr lang="en-US" altLang="ko-KR" sz="800" spc="-150" smtClean="0"/>
          </a:p>
          <a:p>
            <a:pPr>
              <a:lnSpc>
                <a:spcPct val="150000"/>
              </a:lnSpc>
            </a:pPr>
            <a:r>
              <a:rPr lang="ko-KR" altLang="en-US" sz="2000" spc="-150" smtClean="0"/>
              <a:t>② </a:t>
            </a:r>
            <a:r>
              <a:rPr lang="ko-KR" altLang="en-US" sz="2000" spc="-150"/>
              <a:t>보상성：‘이 컵이 긴 반면 저 컵은 넓다</a:t>
            </a:r>
            <a:r>
              <a:rPr lang="en-US" altLang="ko-KR" sz="2000" spc="-150"/>
              <a:t>. </a:t>
            </a:r>
            <a:r>
              <a:rPr lang="ko-KR" altLang="en-US" sz="2000" spc="-150"/>
              <a:t>따라서 액체의 양은 같다’라고 </a:t>
            </a:r>
            <a:r>
              <a:rPr lang="ko-KR" altLang="en-US" sz="2000" spc="-150" smtClean="0"/>
              <a:t>대답하는것</a:t>
            </a:r>
            <a:endParaRPr lang="ko-KR" altLang="en-US" sz="2000" spc="-150"/>
          </a:p>
          <a:p>
            <a:pPr>
              <a:lnSpc>
                <a:spcPct val="150000"/>
              </a:lnSpc>
            </a:pPr>
            <a:endParaRPr lang="en-US" altLang="ko-KR" sz="800" spc="-150" smtClean="0"/>
          </a:p>
          <a:p>
            <a:pPr algn="dist">
              <a:lnSpc>
                <a:spcPct val="150000"/>
              </a:lnSpc>
            </a:pPr>
            <a:r>
              <a:rPr lang="ko-KR" altLang="en-US" sz="2000" spc="-150" smtClean="0"/>
              <a:t>③ </a:t>
            </a:r>
            <a:r>
              <a:rPr lang="ko-KR" altLang="en-US" sz="2000" spc="-150"/>
              <a:t>가역성：‘이것을 전의 컵에다 그대로 다시 부을 수 있기 때문에 두 컵의 </a:t>
            </a:r>
            <a:r>
              <a:rPr lang="ko-KR" altLang="en-US" sz="2000" spc="-150" smtClean="0"/>
              <a:t>액체 양은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              </a:t>
            </a:r>
            <a:r>
              <a:rPr lang="ko-KR" altLang="en-US" sz="2000" spc="-150" smtClean="0"/>
              <a:t>같다</a:t>
            </a:r>
            <a:r>
              <a:rPr lang="ko-KR" altLang="en-US" sz="2000" spc="-150"/>
              <a:t>’라고 대답하는 것</a:t>
            </a:r>
          </a:p>
        </p:txBody>
      </p:sp>
    </p:spTree>
    <p:extLst>
      <p:ext uri="{BB962C8B-B14F-4D97-AF65-F5344CB8AC3E}">
        <p14:creationId xmlns:p14="http://schemas.microsoft.com/office/powerpoint/2010/main" val="2093825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181089"/>
            <a:ext cx="3960440" cy="611978"/>
            <a:chOff x="1679217" y="5146829"/>
            <a:chExt cx="3960440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719303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398521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290172"/>
            <a:ext cx="43549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/>
              <a:t>자기개념과 자기존중감</a:t>
            </a:r>
            <a:endParaRPr lang="ko-KR" altLang="en-US" sz="2200" b="1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181662" y="2409269"/>
            <a:ext cx="3913544" cy="611978"/>
            <a:chOff x="1679217" y="5146829"/>
            <a:chExt cx="3913544" cy="9000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672407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35162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723259" y="2518352"/>
            <a:ext cx="2939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/>
              <a:t>아동기 사회정서 발달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594669" y="901169"/>
            <a:ext cx="8541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자기개념：자기에 대한 인지적 측면</a:t>
            </a:r>
            <a:r>
              <a:rPr lang="en-US" altLang="ko-KR" sz="2000" spc="-150"/>
              <a:t>(“</a:t>
            </a:r>
            <a:r>
              <a:rPr lang="ko-KR" altLang="en-US" sz="2000" spc="-150"/>
              <a:t>나 이런 아이야”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자기존중감：자기에 대한 감정적 측면</a:t>
            </a:r>
            <a:r>
              <a:rPr lang="en-US" altLang="ko-KR" sz="2000" spc="-150"/>
              <a:t>(“</a:t>
            </a:r>
            <a:r>
              <a:rPr lang="ko-KR" altLang="en-US" sz="2000" spc="-150"/>
              <a:t>나 정말 멋지지 않니”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  <p:sp>
        <p:nvSpPr>
          <p:cNvPr id="4" name="직사각형 3"/>
          <p:cNvSpPr/>
          <p:nvPr/>
        </p:nvSpPr>
        <p:spPr>
          <a:xfrm>
            <a:off x="2494806" y="2985333"/>
            <a:ext cx="85815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학교생활로 사회적 기술 습득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또래 집단의 상호작용이 늘어남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동성 또래 관계를 통해 사회화를 경험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단체놀이를 통해 노동 배분의 개념을 익힘 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⑤ 학년이 올라갈수록 급우들과의 관계가 중요해짐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⑥ 단체놀이를 통하여 협동</a:t>
            </a:r>
            <a:r>
              <a:rPr lang="en-US" altLang="ko-KR" sz="2000" spc="-150"/>
              <a:t>, </a:t>
            </a:r>
            <a:r>
              <a:rPr lang="ko-KR" altLang="en-US" sz="2000" spc="-150"/>
              <a:t>경쟁</a:t>
            </a:r>
            <a:r>
              <a:rPr lang="en-US" altLang="ko-KR" sz="2000" spc="-150"/>
              <a:t>, </a:t>
            </a:r>
            <a:r>
              <a:rPr lang="ko-KR" altLang="en-US" sz="2000" spc="-150"/>
              <a:t>협상하는 능력이 향상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⑦ 학교에서의 경험이 아동의 자아발달에 중요한 영향을 미침</a:t>
            </a:r>
          </a:p>
        </p:txBody>
      </p:sp>
    </p:spTree>
    <p:extLst>
      <p:ext uri="{BB962C8B-B14F-4D97-AF65-F5344CB8AC3E}">
        <p14:creationId xmlns:p14="http://schemas.microsoft.com/office/powerpoint/2010/main" val="2378678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181662" y="1401157"/>
            <a:ext cx="3913544" cy="611978"/>
            <a:chOff x="1679217" y="5146829"/>
            <a:chExt cx="3913544" cy="9000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672407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35162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710830" y="1510240"/>
            <a:ext cx="3130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/>
              <a:t>아동기의 사회복지실천</a:t>
            </a:r>
            <a:endParaRPr lang="ko-KR" altLang="en-US" sz="2200" b="1" dirty="0"/>
          </a:p>
        </p:txBody>
      </p:sp>
      <p:sp>
        <p:nvSpPr>
          <p:cNvPr id="3" name="직사각형 2"/>
          <p:cNvSpPr/>
          <p:nvPr/>
        </p:nvSpPr>
        <p:spPr>
          <a:xfrm>
            <a:off x="2738685" y="2121237"/>
            <a:ext cx="60928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아동학대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학습장애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행동장애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학교공포증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⑤ 반사회적 인격장애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⑥ 주의력결핍 과잉행동장애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⑦ 장애아동의 통합교육문제</a:t>
            </a:r>
          </a:p>
        </p:txBody>
      </p:sp>
    </p:spTree>
    <p:extLst>
      <p:ext uri="{BB962C8B-B14F-4D97-AF65-F5344CB8AC3E}">
        <p14:creationId xmlns:p14="http://schemas.microsoft.com/office/powerpoint/2010/main" val="277315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8" y="2747824"/>
            <a:ext cx="9541062" cy="19053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mtClean="0"/>
              <a:t>제</a:t>
            </a:r>
            <a:r>
              <a:rPr lang="en-US" altLang="ko-KR" smtClean="0"/>
              <a:t>9</a:t>
            </a:r>
            <a:r>
              <a:rPr lang="ko-KR" altLang="en-US"/>
              <a:t>장 청소년기</a:t>
            </a:r>
            <a:r>
              <a:rPr lang="en-US" altLang="ko-KR"/>
              <a:t>(13~19</a:t>
            </a:r>
            <a:r>
              <a:rPr lang="ko-KR" altLang="en-US"/>
              <a:t>세</a:t>
            </a:r>
            <a:r>
              <a:rPr lang="en-US" altLang="ko-KR"/>
              <a:t>)</a:t>
            </a:r>
            <a:r>
              <a:rPr lang="ko-KR" altLang="en-US"/>
              <a:t>와 </a:t>
            </a:r>
            <a:br>
              <a:rPr lang="ko-KR" altLang="en-US"/>
            </a:br>
            <a:r>
              <a:rPr lang="ko-KR" altLang="en-US"/>
              <a:t>청년기</a:t>
            </a:r>
            <a:r>
              <a:rPr lang="en-US" altLang="ko-KR"/>
              <a:t>(20~34</a:t>
            </a:r>
            <a:r>
              <a:rPr lang="ko-KR" altLang="en-US"/>
              <a:t>세</a:t>
            </a:r>
            <a:r>
              <a:rPr lang="en-US" altLang="ko-KR"/>
              <a:t>)</a:t>
            </a:r>
            <a:r>
              <a:rPr lang="ko-KR" altLang="en-US" smtClean="0"/>
              <a:t>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07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신체적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신체적 성장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350790" y="1052736"/>
            <a:ext cx="9721080" cy="41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완골의 </a:t>
            </a:r>
            <a:r>
              <a:rPr lang="ko-KR" altLang="en-US" sz="2400" spc="-150"/>
              <a:t>골화</a:t>
            </a:r>
            <a:r>
              <a:rPr lang="en-US" altLang="ko-KR" sz="2400" spc="-150"/>
              <a:t>, </a:t>
            </a:r>
            <a:r>
              <a:rPr lang="ko-KR" altLang="en-US" sz="2400" spc="-150"/>
              <a:t>영구치의 발생은 아동기에 들어서서 눈에 </a:t>
            </a:r>
            <a:r>
              <a:rPr lang="ko-KR" altLang="en-US" sz="2400" spc="-150" smtClean="0"/>
              <a:t>띄는 </a:t>
            </a:r>
            <a:r>
              <a:rPr lang="ko-KR" altLang="en-US" sz="2400" spc="-150"/>
              <a:t>골격 발달의 </a:t>
            </a:r>
            <a:r>
              <a:rPr lang="ko-KR" altLang="en-US" sz="2400" spc="-150" smtClean="0"/>
              <a:t>     표시</a:t>
            </a:r>
            <a:endParaRPr lang="en-US" altLang="ko-KR" sz="24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5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운동능력의 </a:t>
            </a:r>
            <a:r>
              <a:rPr lang="ko-KR" altLang="en-US" sz="2400" spc="-150"/>
              <a:t>발달에 있어서는 전신적인 </a:t>
            </a:r>
            <a:r>
              <a:rPr lang="ko-KR" altLang="en-US" sz="2400" spc="-150" smtClean="0"/>
              <a:t>근육운동이 </a:t>
            </a:r>
            <a:r>
              <a:rPr lang="en-US" altLang="ko-KR" sz="2400" spc="-150"/>
              <a:t>8∼9</a:t>
            </a:r>
            <a:r>
              <a:rPr lang="ko-KR" altLang="en-US" sz="2400" spc="-150"/>
              <a:t>세경까지 </a:t>
            </a:r>
            <a:r>
              <a:rPr lang="ko-KR" altLang="en-US" sz="2400" spc="-150" smtClean="0"/>
              <a:t>현저   하게 발달하며</a:t>
            </a:r>
            <a:r>
              <a:rPr lang="en-US" altLang="ko-KR" sz="2400" spc="-150"/>
              <a:t>, </a:t>
            </a:r>
            <a:r>
              <a:rPr lang="ko-KR" altLang="en-US" sz="2400" spc="-150"/>
              <a:t>달리기ㆍ뜀뛰기ㆍ던지기 등의 운동이 </a:t>
            </a:r>
            <a:r>
              <a:rPr lang="ko-KR" altLang="en-US" sz="2400" spc="-150" smtClean="0"/>
              <a:t>발달하게 됨</a:t>
            </a:r>
            <a:endParaRPr lang="en-US" altLang="ko-KR" sz="24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2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근력이나 </a:t>
            </a:r>
            <a:r>
              <a:rPr lang="ko-KR" altLang="en-US" sz="2400" spc="-150"/>
              <a:t>자세의 발달은 </a:t>
            </a:r>
            <a:r>
              <a:rPr lang="en-US" altLang="ko-KR" sz="2400" spc="-150"/>
              <a:t>10</a:t>
            </a:r>
            <a:r>
              <a:rPr lang="ko-KR" altLang="en-US" sz="2400" spc="-150"/>
              <a:t>세경이 고비이며</a:t>
            </a:r>
            <a:r>
              <a:rPr lang="en-US" altLang="ko-KR" sz="2400" spc="-150"/>
              <a:t>, 10</a:t>
            </a:r>
            <a:r>
              <a:rPr lang="ko-KR" altLang="en-US" sz="2400" spc="-150"/>
              <a:t>세 이후에는 </a:t>
            </a:r>
            <a:r>
              <a:rPr lang="ko-KR" altLang="en-US" sz="2400" spc="-150" smtClean="0"/>
              <a:t>교치성이   </a:t>
            </a:r>
            <a:r>
              <a:rPr lang="ko-KR" altLang="en-US" sz="2400" spc="-150"/>
              <a:t>발달</a:t>
            </a:r>
            <a:endParaRPr lang="en-US" altLang="ko-KR" sz="2400" spc="-150" smtClean="0"/>
          </a:p>
        </p:txBody>
      </p:sp>
    </p:spTree>
    <p:extLst>
      <p:ext uri="{BB962C8B-B14F-4D97-AF65-F5344CB8AC3E}">
        <p14:creationId xmlns:p14="http://schemas.microsoft.com/office/powerpoint/2010/main" val="286879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신체적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운동발달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603260"/>
            <a:ext cx="95050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아이들에게 </a:t>
            </a:r>
            <a:r>
              <a:rPr lang="ko-KR" altLang="en-US" sz="2400" spc="-150" smtClean="0"/>
              <a:t>운동의 </a:t>
            </a:r>
            <a:r>
              <a:rPr lang="ko-KR" altLang="en-US" sz="2400" spc="-150"/>
              <a:t>기초기술을 발달시킬 수 있는 던지기</a:t>
            </a:r>
            <a:r>
              <a:rPr lang="en-US" altLang="ko-KR" sz="2400" spc="-150"/>
              <a:t>, </a:t>
            </a:r>
            <a:r>
              <a:rPr lang="ko-KR" altLang="en-US" sz="2400" spc="-150"/>
              <a:t>점프</a:t>
            </a:r>
            <a:r>
              <a:rPr lang="en-US" altLang="ko-KR" sz="2400" spc="-150"/>
              <a:t>, </a:t>
            </a:r>
            <a:r>
              <a:rPr lang="ko-KR" altLang="en-US" sz="2400" spc="-150"/>
              <a:t>달리기</a:t>
            </a:r>
            <a:r>
              <a:rPr lang="en-US" altLang="ko-KR" sz="2400" spc="-150"/>
              <a:t>, </a:t>
            </a:r>
            <a:r>
              <a:rPr lang="ko-KR" altLang="en-US" sz="2400" spc="-150"/>
              <a:t>수영 등과 같은 동작이 </a:t>
            </a:r>
            <a:r>
              <a:rPr lang="ko-KR" altLang="en-US" sz="2400" spc="-150" smtClean="0"/>
              <a:t>포함된 </a:t>
            </a:r>
            <a:r>
              <a:rPr lang="ko-KR" altLang="en-US" sz="2400" spc="-150"/>
              <a:t>놀이를 할 수 있는 기회가 많이 </a:t>
            </a:r>
            <a:r>
              <a:rPr lang="ko-KR" altLang="en-US" sz="2400" spc="-150" smtClean="0"/>
              <a:t>제공          되어야 함</a:t>
            </a:r>
            <a:endParaRPr lang="en-US" altLang="ko-KR" sz="24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이 시기의 아동들은 장난감을 가지고 노는 놀이보다는 </a:t>
            </a:r>
            <a:r>
              <a:rPr lang="ko-KR" altLang="en-US" sz="2400" spc="-150" smtClean="0"/>
              <a:t>자신의 </a:t>
            </a:r>
            <a:r>
              <a:rPr lang="ko-KR" altLang="en-US" sz="2400" spc="-150"/>
              <a:t>신체를 이용한 놀이와 스포츠 등의 조직적인 단체 놀이에 관심을 </a:t>
            </a:r>
            <a:r>
              <a:rPr lang="ko-KR" altLang="en-US" sz="2400" spc="-150" smtClean="0"/>
              <a:t>기울이기</a:t>
            </a:r>
            <a:endParaRPr lang="en-US" altLang="ko-KR" sz="24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이러한 단체놀이의 상호작용을 통하여 신체의 성숙은 물론이고</a:t>
            </a:r>
            <a:r>
              <a:rPr lang="en-US" altLang="ko-KR" sz="2400" spc="-150"/>
              <a:t>, </a:t>
            </a:r>
            <a:r>
              <a:rPr lang="ko-KR" altLang="en-US" sz="2400" spc="-150" smtClean="0"/>
              <a:t>심리적ㆍ정신적 </a:t>
            </a:r>
            <a:r>
              <a:rPr lang="ko-KR" altLang="en-US" sz="2400" spc="-150"/>
              <a:t>성숙이 이루어지고 다양한 환경에서의 경험을 학습하게 됨</a:t>
            </a:r>
          </a:p>
        </p:txBody>
      </p:sp>
    </p:spTree>
    <p:extLst>
      <p:ext uri="{BB962C8B-B14F-4D97-AF65-F5344CB8AC3E}">
        <p14:creationId xmlns:p14="http://schemas.microsoft.com/office/powerpoint/2010/main" val="255133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신체적 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운동발달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764704"/>
            <a:ext cx="964907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신체적 운동의 효과 외에도 친구들과 우정관계를 쌓으며</a:t>
            </a:r>
            <a:r>
              <a:rPr lang="en-US" altLang="ko-KR" sz="2400" spc="-150"/>
              <a:t>, </a:t>
            </a:r>
            <a:r>
              <a:rPr lang="ko-KR" altLang="en-US" sz="2400" spc="-150"/>
              <a:t>게임의 </a:t>
            </a:r>
            <a:r>
              <a:rPr lang="ko-KR" altLang="en-US" sz="2400" spc="-150" smtClean="0"/>
              <a:t>규칙을 </a:t>
            </a:r>
            <a:r>
              <a:rPr lang="ko-KR" altLang="en-US" sz="2400" spc="-150"/>
              <a:t>이해하고 이것을 </a:t>
            </a:r>
            <a:r>
              <a:rPr lang="ko-KR" altLang="en-US" sz="2400" spc="-150" smtClean="0"/>
              <a:t>지킴</a:t>
            </a:r>
            <a:endParaRPr lang="en-US" altLang="ko-KR" sz="24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아울러 </a:t>
            </a:r>
            <a:r>
              <a:rPr lang="ko-KR" altLang="en-US" sz="2400" spc="-150"/>
              <a:t>팀원인 친구들과 협력하고 자신을 </a:t>
            </a:r>
            <a:r>
              <a:rPr lang="ko-KR" altLang="en-US" sz="2400" spc="-150" smtClean="0"/>
              <a:t>내세우기보다는 </a:t>
            </a:r>
            <a:r>
              <a:rPr lang="ko-KR" altLang="en-US" sz="2400" spc="-150"/>
              <a:t>팀원의 일원으로 활동함으로써 얻게 되는 즐거움을 누리게 </a:t>
            </a:r>
            <a:r>
              <a:rPr lang="ko-KR" altLang="en-US" sz="2400" spc="-150" smtClean="0"/>
              <a:t>됨</a:t>
            </a:r>
            <a:endParaRPr lang="en-US" altLang="ko-KR" sz="24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/>
              <a:t>아동기의 건전한 신체발달과 운동발달은 바람직한 사회 태도와 행동을 </a:t>
            </a:r>
            <a:r>
              <a:rPr lang="ko-KR" altLang="en-US" sz="2400" spc="-150" smtClean="0"/>
              <a:t>성취하도록 </a:t>
            </a:r>
            <a:r>
              <a:rPr lang="ko-KR" altLang="en-US" sz="2400" spc="-150"/>
              <a:t>하며</a:t>
            </a:r>
            <a:r>
              <a:rPr lang="en-US" altLang="ko-KR" sz="2400" spc="-150"/>
              <a:t>, </a:t>
            </a:r>
            <a:r>
              <a:rPr lang="ko-KR" altLang="en-US" sz="2400" spc="-150"/>
              <a:t>아동의 현재는 물론이고 성인 이후의 미래 생활까지도 향상되고 </a:t>
            </a:r>
            <a:r>
              <a:rPr lang="ko-KR" altLang="en-US" sz="2400" spc="-150" smtClean="0"/>
              <a:t>윤택하게 </a:t>
            </a:r>
            <a:r>
              <a:rPr lang="ko-KR" altLang="en-US" sz="2400" spc="-150"/>
              <a:t>하는 역할을 함</a:t>
            </a:r>
          </a:p>
        </p:txBody>
      </p:sp>
    </p:spTree>
    <p:extLst>
      <p:ext uri="{BB962C8B-B14F-4D97-AF65-F5344CB8AC3E}">
        <p14:creationId xmlns:p14="http://schemas.microsoft.com/office/powerpoint/2010/main" val="319828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smtClean="0">
                <a:solidFill>
                  <a:srgbClr val="008582"/>
                </a:solidFill>
              </a:rPr>
              <a:t>제</a:t>
            </a:r>
            <a:r>
              <a:rPr lang="en-US" altLang="ko-KR" sz="6000" b="1" smtClean="0">
                <a:solidFill>
                  <a:srgbClr val="008582"/>
                </a:solidFill>
              </a:rPr>
              <a:t>2</a:t>
            </a:r>
            <a:r>
              <a:rPr lang="ko-KR" altLang="en-US" sz="6000" b="1" smtClean="0">
                <a:solidFill>
                  <a:srgbClr val="008582"/>
                </a:solidFill>
              </a:rPr>
              <a:t>절 심리적 </a:t>
            </a:r>
            <a:r>
              <a:rPr lang="ko-KR" altLang="en-US" sz="6000" b="1">
                <a:solidFill>
                  <a:srgbClr val="008582"/>
                </a:solidFill>
              </a:rPr>
              <a:t>발달 </a:t>
            </a:r>
          </a:p>
        </p:txBody>
      </p:sp>
    </p:spTree>
    <p:extLst>
      <p:ext uri="{BB962C8B-B14F-4D97-AF65-F5344CB8AC3E}">
        <p14:creationId xmlns:p14="http://schemas.microsoft.com/office/powerpoint/2010/main" val="119843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/>
          <p:cNvSpPr/>
          <p:nvPr/>
        </p:nvSpPr>
        <p:spPr>
          <a:xfrm>
            <a:off x="3070870" y="3140968"/>
            <a:ext cx="8784976" cy="2952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심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발달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412776"/>
            <a:ext cx="213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인지발달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98862" y="7606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물체의 외형적인 변화에도 불구하고 더하거나 빼지 않는 한 그 물체의 </a:t>
            </a:r>
            <a:r>
              <a:rPr lang="ko-KR" altLang="en-US" sz="2200" spc="-150" smtClean="0"/>
              <a:t>질량은 </a:t>
            </a:r>
            <a:r>
              <a:rPr lang="ko-KR" altLang="en-US" sz="2200" spc="-150"/>
              <a:t>그대로 보존된다고 판단할 수 있는 </a:t>
            </a:r>
            <a:r>
              <a:rPr lang="ko-KR" altLang="en-US" sz="2200" spc="-150" smtClean="0"/>
              <a:t>능력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이러한 </a:t>
            </a:r>
            <a:r>
              <a:rPr lang="ko-KR" altLang="en-US" sz="2200" spc="-150"/>
              <a:t>보존개념은 가역성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보상성</a:t>
            </a:r>
            <a:r>
              <a:rPr lang="en-US" altLang="ko-KR" sz="2200" spc="-150"/>
              <a:t>, </a:t>
            </a:r>
            <a:r>
              <a:rPr lang="ko-KR" altLang="en-US" sz="2200" spc="-150"/>
              <a:t>동일성이라는 세 가지 개념이 획득되어야만 가능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494806" y="116632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보존개념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192821" y="3314444"/>
            <a:ext cx="1410827" cy="1224253"/>
            <a:chOff x="1554460" y="2249370"/>
            <a:chExt cx="1833938" cy="1728193"/>
          </a:xfrm>
        </p:grpSpPr>
        <p:sp>
          <p:nvSpPr>
            <p:cNvPr id="7" name="타원 1"/>
            <p:cNvSpPr/>
            <p:nvPr/>
          </p:nvSpPr>
          <p:spPr>
            <a:xfrm rot="2108234">
              <a:off x="1685651" y="2249370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1"/>
            <p:cNvSpPr/>
            <p:nvPr/>
          </p:nvSpPr>
          <p:spPr>
            <a:xfrm rot="2108234">
              <a:off x="1554460" y="2249371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714780" y="3314444"/>
            <a:ext cx="1410827" cy="1224253"/>
            <a:chOff x="1554460" y="2249370"/>
            <a:chExt cx="1833938" cy="1728193"/>
          </a:xfrm>
        </p:grpSpPr>
        <p:sp>
          <p:nvSpPr>
            <p:cNvPr id="10" name="타원 1"/>
            <p:cNvSpPr/>
            <p:nvPr/>
          </p:nvSpPr>
          <p:spPr>
            <a:xfrm rot="2108234">
              <a:off x="1685651" y="2249370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"/>
            <p:cNvSpPr/>
            <p:nvPr/>
          </p:nvSpPr>
          <p:spPr>
            <a:xfrm rot="2108234">
              <a:off x="1554460" y="2249371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364899" y="3314444"/>
            <a:ext cx="1410827" cy="1224253"/>
            <a:chOff x="1554460" y="2249370"/>
            <a:chExt cx="1833938" cy="1728193"/>
          </a:xfrm>
        </p:grpSpPr>
        <p:sp>
          <p:nvSpPr>
            <p:cNvPr id="13" name="타원 1"/>
            <p:cNvSpPr/>
            <p:nvPr/>
          </p:nvSpPr>
          <p:spPr>
            <a:xfrm rot="2108234">
              <a:off x="1685651" y="2249370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"/>
            <p:cNvSpPr/>
            <p:nvPr/>
          </p:nvSpPr>
          <p:spPr>
            <a:xfrm rot="2108234">
              <a:off x="1554460" y="2249371"/>
              <a:ext cx="1702747" cy="1728192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732729" y="4725144"/>
            <a:ext cx="2146453" cy="136459"/>
            <a:chOff x="1723657" y="4079264"/>
            <a:chExt cx="1761052" cy="114439"/>
          </a:xfrm>
          <a:solidFill>
            <a:schemeClr val="bg1">
              <a:lumMod val="75000"/>
            </a:schemeClr>
          </a:solidFill>
        </p:grpSpPr>
        <p:sp>
          <p:nvSpPr>
            <p:cNvPr id="25" name="타원 1"/>
            <p:cNvSpPr/>
            <p:nvPr/>
          </p:nvSpPr>
          <p:spPr>
            <a:xfrm rot="2108234">
              <a:off x="1723657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1"/>
            <p:cNvSpPr/>
            <p:nvPr/>
          </p:nvSpPr>
          <p:spPr>
            <a:xfrm rot="2108234">
              <a:off x="1906802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1"/>
            <p:cNvSpPr/>
            <p:nvPr/>
          </p:nvSpPr>
          <p:spPr>
            <a:xfrm rot="2108234">
              <a:off x="2089947" y="4079266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1"/>
            <p:cNvSpPr/>
            <p:nvPr/>
          </p:nvSpPr>
          <p:spPr>
            <a:xfrm rot="2108234">
              <a:off x="2273092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1"/>
            <p:cNvSpPr/>
            <p:nvPr/>
          </p:nvSpPr>
          <p:spPr>
            <a:xfrm rot="2108234">
              <a:off x="2456237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1"/>
            <p:cNvSpPr/>
            <p:nvPr/>
          </p:nvSpPr>
          <p:spPr>
            <a:xfrm rot="2108234">
              <a:off x="263938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1"/>
            <p:cNvSpPr/>
            <p:nvPr/>
          </p:nvSpPr>
          <p:spPr>
            <a:xfrm rot="2108234">
              <a:off x="282252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1"/>
            <p:cNvSpPr/>
            <p:nvPr/>
          </p:nvSpPr>
          <p:spPr>
            <a:xfrm rot="2108234">
              <a:off x="300567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1"/>
            <p:cNvSpPr/>
            <p:nvPr/>
          </p:nvSpPr>
          <p:spPr>
            <a:xfrm rot="2108234">
              <a:off x="318881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1"/>
            <p:cNvSpPr/>
            <p:nvPr/>
          </p:nvSpPr>
          <p:spPr>
            <a:xfrm rot="2108234">
              <a:off x="3371958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4367014" y="3741904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가역성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3646934" y="4881934"/>
            <a:ext cx="2397678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50"/>
              <a:t>어떠한 상태 변화가 그 변화의 과정을 역으로 밟아 가면 다시 </a:t>
            </a:r>
            <a:r>
              <a:rPr lang="ko-KR" altLang="en-US" sz="1400" spc="-150" smtClean="0"/>
              <a:t>원상으로 </a:t>
            </a:r>
            <a:r>
              <a:rPr lang="ko-KR" altLang="en-US" sz="1400" spc="-150"/>
              <a:t>복귀될 수 있다는 것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6397428" y="4713974"/>
            <a:ext cx="2146453" cy="136459"/>
            <a:chOff x="1723657" y="4079264"/>
            <a:chExt cx="1761052" cy="114439"/>
          </a:xfrm>
          <a:solidFill>
            <a:schemeClr val="bg1">
              <a:lumMod val="75000"/>
            </a:schemeClr>
          </a:solidFill>
        </p:grpSpPr>
        <p:sp>
          <p:nvSpPr>
            <p:cNvPr id="60" name="타원 1"/>
            <p:cNvSpPr/>
            <p:nvPr/>
          </p:nvSpPr>
          <p:spPr>
            <a:xfrm rot="2108234">
              <a:off x="1723657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1"/>
            <p:cNvSpPr/>
            <p:nvPr/>
          </p:nvSpPr>
          <p:spPr>
            <a:xfrm rot="2108234">
              <a:off x="1906802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1"/>
            <p:cNvSpPr/>
            <p:nvPr/>
          </p:nvSpPr>
          <p:spPr>
            <a:xfrm rot="2108234">
              <a:off x="2089947" y="4079266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1"/>
            <p:cNvSpPr/>
            <p:nvPr/>
          </p:nvSpPr>
          <p:spPr>
            <a:xfrm rot="2108234">
              <a:off x="2273092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1"/>
            <p:cNvSpPr/>
            <p:nvPr/>
          </p:nvSpPr>
          <p:spPr>
            <a:xfrm rot="2108234">
              <a:off x="2456237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1"/>
            <p:cNvSpPr/>
            <p:nvPr/>
          </p:nvSpPr>
          <p:spPr>
            <a:xfrm rot="2108234">
              <a:off x="263938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1"/>
            <p:cNvSpPr/>
            <p:nvPr/>
          </p:nvSpPr>
          <p:spPr>
            <a:xfrm rot="2108234">
              <a:off x="282252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1"/>
            <p:cNvSpPr/>
            <p:nvPr/>
          </p:nvSpPr>
          <p:spPr>
            <a:xfrm rot="2108234">
              <a:off x="300567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1"/>
            <p:cNvSpPr/>
            <p:nvPr/>
          </p:nvSpPr>
          <p:spPr>
            <a:xfrm rot="2108234">
              <a:off x="318881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1"/>
            <p:cNvSpPr/>
            <p:nvPr/>
          </p:nvSpPr>
          <p:spPr>
            <a:xfrm rot="2108234">
              <a:off x="3371958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8958387" y="4725144"/>
            <a:ext cx="2146453" cy="136459"/>
            <a:chOff x="1723657" y="4079264"/>
            <a:chExt cx="1761052" cy="114439"/>
          </a:xfrm>
          <a:solidFill>
            <a:schemeClr val="bg1">
              <a:lumMod val="75000"/>
            </a:schemeClr>
          </a:solidFill>
        </p:grpSpPr>
        <p:sp>
          <p:nvSpPr>
            <p:cNvPr id="71" name="타원 1"/>
            <p:cNvSpPr/>
            <p:nvPr/>
          </p:nvSpPr>
          <p:spPr>
            <a:xfrm rot="2108234">
              <a:off x="1723657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1"/>
            <p:cNvSpPr/>
            <p:nvPr/>
          </p:nvSpPr>
          <p:spPr>
            <a:xfrm rot="2108234">
              <a:off x="1906802" y="4079267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1"/>
            <p:cNvSpPr/>
            <p:nvPr/>
          </p:nvSpPr>
          <p:spPr>
            <a:xfrm rot="2108234">
              <a:off x="2089947" y="4079266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1"/>
            <p:cNvSpPr/>
            <p:nvPr/>
          </p:nvSpPr>
          <p:spPr>
            <a:xfrm rot="2108234">
              <a:off x="2273092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1"/>
            <p:cNvSpPr/>
            <p:nvPr/>
          </p:nvSpPr>
          <p:spPr>
            <a:xfrm rot="2108234">
              <a:off x="2456237" y="4079265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1"/>
            <p:cNvSpPr/>
            <p:nvPr/>
          </p:nvSpPr>
          <p:spPr>
            <a:xfrm rot="2108234">
              <a:off x="263938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1"/>
            <p:cNvSpPr/>
            <p:nvPr/>
          </p:nvSpPr>
          <p:spPr>
            <a:xfrm rot="2108234">
              <a:off x="282252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1"/>
            <p:cNvSpPr/>
            <p:nvPr/>
          </p:nvSpPr>
          <p:spPr>
            <a:xfrm rot="2108234">
              <a:off x="3005672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1"/>
            <p:cNvSpPr/>
            <p:nvPr/>
          </p:nvSpPr>
          <p:spPr>
            <a:xfrm rot="2108234">
              <a:off x="3188817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1"/>
            <p:cNvSpPr/>
            <p:nvPr/>
          </p:nvSpPr>
          <p:spPr>
            <a:xfrm rot="2108234">
              <a:off x="3371958" y="4079264"/>
              <a:ext cx="112751" cy="114436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0 w 1697712"/>
                <a:gd name="connsiteY0" fmla="*/ 864096 h 1728192"/>
                <a:gd name="connsiteX1" fmla="*/ 864096 w 1697712"/>
                <a:gd name="connsiteY1" fmla="*/ 0 h 1728192"/>
                <a:gd name="connsiteX2" fmla="*/ 1697712 w 1697712"/>
                <a:gd name="connsiteY2" fmla="*/ 864096 h 1728192"/>
                <a:gd name="connsiteX3" fmla="*/ 864096 w 1697712"/>
                <a:gd name="connsiteY3" fmla="*/ 1728192 h 1728192"/>
                <a:gd name="connsiteX4" fmla="*/ 0 w 1697712"/>
                <a:gd name="connsiteY4" fmla="*/ 864096 h 1728192"/>
                <a:gd name="connsiteX0" fmla="*/ 5035 w 1702747"/>
                <a:gd name="connsiteY0" fmla="*/ 864096 h 1728192"/>
                <a:gd name="connsiteX1" fmla="*/ 869131 w 1702747"/>
                <a:gd name="connsiteY1" fmla="*/ 0 h 1728192"/>
                <a:gd name="connsiteX2" fmla="*/ 1702747 w 1702747"/>
                <a:gd name="connsiteY2" fmla="*/ 864096 h 1728192"/>
                <a:gd name="connsiteX3" fmla="*/ 869131 w 1702747"/>
                <a:gd name="connsiteY3" fmla="*/ 1728192 h 1728192"/>
                <a:gd name="connsiteX4" fmla="*/ 5035 w 1702747"/>
                <a:gd name="connsiteY4" fmla="*/ 864096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747" h="1728192">
                  <a:moveTo>
                    <a:pt x="5035" y="864096"/>
                  </a:moveTo>
                  <a:cubicBezTo>
                    <a:pt x="73615" y="409729"/>
                    <a:pt x="586179" y="0"/>
                    <a:pt x="869131" y="0"/>
                  </a:cubicBezTo>
                  <a:cubicBezTo>
                    <a:pt x="1152083" y="0"/>
                    <a:pt x="1702747" y="386869"/>
                    <a:pt x="1702747" y="864096"/>
                  </a:cubicBezTo>
                  <a:cubicBezTo>
                    <a:pt x="1702747" y="1341323"/>
                    <a:pt x="1152083" y="1728192"/>
                    <a:pt x="869131" y="1728192"/>
                  </a:cubicBezTo>
                  <a:cubicBezTo>
                    <a:pt x="586179" y="1728192"/>
                    <a:pt x="-63545" y="1318463"/>
                    <a:pt x="5035" y="8640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6941299" y="37489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</a:t>
            </a:r>
            <a:endParaRPr lang="ko-KR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551590" y="37489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</a:t>
            </a:r>
            <a:endParaRPr lang="ko-KR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6298673" y="4922584"/>
            <a:ext cx="2388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50"/>
              <a:t>한 측면의 감소가 다른 측면의 </a:t>
            </a:r>
          </a:p>
          <a:p>
            <a:pPr>
              <a:lnSpc>
                <a:spcPct val="150000"/>
              </a:lnSpc>
            </a:pPr>
            <a:r>
              <a:rPr lang="ko-KR" altLang="en-US" sz="1400" spc="-150"/>
              <a:t>차원으로 보상된다는 것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8957920" y="4887451"/>
            <a:ext cx="2173668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spc="-150"/>
              <a:t>어떤 방법으로든 더하거나 </a:t>
            </a:r>
            <a:r>
              <a:rPr lang="ko-KR" altLang="en-US" sz="1400" spc="-150" smtClean="0"/>
              <a:t>   빼지 않았으므로 </a:t>
            </a:r>
            <a:r>
              <a:rPr lang="ko-KR" altLang="en-US" sz="1400" spc="-150"/>
              <a:t>양은 동일하다는 것</a:t>
            </a:r>
          </a:p>
        </p:txBody>
      </p:sp>
    </p:spTree>
    <p:extLst>
      <p:ext uri="{BB962C8B-B14F-4D97-AF65-F5344CB8AC3E}">
        <p14:creationId xmlns:p14="http://schemas.microsoft.com/office/powerpoint/2010/main" val="2950909347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1931</ep:Words>
  <ep:PresentationFormat>사용자 지정</ep:PresentationFormat>
  <ep:Paragraphs>286</ep:Paragraphs>
  <ep:Slides>43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ep:HeadingPairs>
  <ep:TitlesOfParts>
    <vt:vector size="44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 xml:space="preserve">제9장 청소년기(13~19세)와  청년기(20~34세) 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2022-03-05T12:26:27.000</dcterms:created>
  <dc:creator>Family</dc:creator>
  <cp:lastModifiedBy>As</cp:lastModifiedBy>
  <dcterms:modified xsi:type="dcterms:W3CDTF">2026-06-05T22:33:43.020</dcterms:modified>
  <cp:revision>338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