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4384000" cy="13716000"/>
  <p:notesSz cx="6858000" cy="9144000"/>
  <p:embeddedFontLst>
    <p:embeddedFont>
      <p:font typeface="Josefin Sans SemiBold"/>
      <p:bold r:id="rId15"/>
    </p:embeddedFont>
    <p:embeddedFont>
      <p:font typeface="Pretendard Regular"/>
      <p:regular r:id="rId16"/>
    </p:embeddedFont>
    <p:embeddedFont>
      <p:font typeface="Pretendard ExtraLight"/>
      <p:regular r:id="rId17"/>
    </p:embeddedFont>
    <p:embeddedFont>
      <p:font typeface="Pretendard Bold"/>
      <p:bold r:id="rId18"/>
    </p:embeddedFont>
    <p:embeddedFont>
      <p:font typeface="Pretendard Medium"/>
      <p:bold r:id="rId19"/>
    </p:embeddedFont>
    <p:embeddedFont>
      <p:font typeface="Pretendard ExtraBold"/>
      <p:bold r:id="rId20"/>
    </p:embeddedFont>
    <p:embeddedFont>
      <p:font typeface="Pretendard SemiBold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.fntdata" Type="http://schemas.openxmlformats.org/officeDocument/2006/relationships/font"/><Relationship Id="rId16" Target="fonts/font2.fntdata" Type="http://schemas.openxmlformats.org/officeDocument/2006/relationships/font"/><Relationship Id="rId17" Target="fonts/font3.fntdata" Type="http://schemas.openxmlformats.org/officeDocument/2006/relationships/font"/><Relationship Id="rId18" Target="fonts/font4.fntdata" Type="http://schemas.openxmlformats.org/officeDocument/2006/relationships/font"/><Relationship Id="rId19" Target="fonts/font5.fntdata" Type="http://schemas.openxmlformats.org/officeDocument/2006/relationships/font"/><Relationship Id="rId2" Target="presProps.xml" Type="http://schemas.openxmlformats.org/officeDocument/2006/relationships/presProps"/><Relationship Id="rId20" Target="fonts/font6.fntdata" Type="http://schemas.openxmlformats.org/officeDocument/2006/relationships/font"/><Relationship Id="rId21" Target="fonts/font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png" Type="http://schemas.openxmlformats.org/officeDocument/2006/relationships/image"/><Relationship Id="rId12" Target="../media/image32.png" Type="http://schemas.openxmlformats.org/officeDocument/2006/relationships/image"/><Relationship Id="rId13" Target="../media/image33.png" Type="http://schemas.openxmlformats.org/officeDocument/2006/relationships/image"/><Relationship Id="rId14" Target="../media/image34.png" Type="http://schemas.openxmlformats.org/officeDocument/2006/relationships/image"/><Relationship Id="rId15" Target="../media/image12.png" Type="http://schemas.openxmlformats.org/officeDocument/2006/relationships/image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0">
            <a:off x="-3683000" y="11112500"/>
            <a:ext cx="31699200" cy="355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454900" y="6591300"/>
            <a:ext cx="94742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0">
            <a:off x="9906000" y="9080500"/>
            <a:ext cx="4572000" cy="889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782300" y="3251200"/>
            <a:ext cx="495300" cy="330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1430000" y="3251200"/>
            <a:ext cx="2260600" cy="431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400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66000" y="5092700"/>
            <a:ext cx="9677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8000" b="false" i="false" u="none" strike="noStrike" spc="-400">
                <a:solidFill>
                  <a:srgbClr val="6A7E74"/>
                </a:solidFill>
                <a:latin typeface="Pretendard Regular"/>
                <a:ea typeface="Pretendard Regular"/>
                <a:cs typeface="Pretendard Regular"/>
              </a:rPr>
              <a:t>언어치료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94500" y="6527800"/>
            <a:ext cx="10807700" cy="213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12000" b="false" i="false" u="none" strike="noStrike" spc="-200">
                <a:solidFill>
                  <a:srgbClr val="6A7E74"/>
                </a:solidFill>
                <a:latin typeface="Pretendard Bold"/>
                <a:ea typeface="Pretendard Bold"/>
                <a:cs typeface="Pretendard Bold"/>
              </a:rPr>
              <a:t>임상미팅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74300" y="9232900"/>
            <a:ext cx="38354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466456"/>
                </a:solidFill>
                <a:latin typeface="Pretendard Regular"/>
                <a:ea typeface="Pretendard Regular"/>
                <a:cs typeface="Pretendard Regular"/>
              </a:rPr>
              <a:t>22382873  </a:t>
            </a:r>
            <a:r>
              <a:rPr lang="en-US" sz="3200" b="false" i="false" u="none" strike="noStrike">
                <a:solidFill>
                  <a:srgbClr val="466456"/>
                </a:solidFill>
                <a:latin typeface="Pretendard ExtraLight"/>
                <a:ea typeface="Pretendard ExtraLight"/>
                <a:cs typeface="Pretendard ExtraLight"/>
              </a:rPr>
              <a:t>|</a:t>
            </a:r>
            <a:r>
              <a:rPr lang="en-US" sz="3200" b="false" i="false" u="none" strike="noStrike">
                <a:solidFill>
                  <a:srgbClr val="466456"/>
                </a:solidFill>
                <a:latin typeface="Pretendard Regular"/>
                <a:ea typeface="Pretendard Regular"/>
                <a:cs typeface="Pretendard Regular"/>
              </a:rPr>
              <a:t>  최예지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 rot="0">
            <a:off x="9906000" y="10096500"/>
            <a:ext cx="4572000" cy="8890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74300" y="10261600"/>
            <a:ext cx="3835400" cy="571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200" b="false" i="false" u="none" strike="noStrike">
                <a:solidFill>
                  <a:srgbClr val="466456"/>
                </a:solidFill>
                <a:latin typeface="Pretendard Regular"/>
                <a:ea typeface="Pretendard Regular"/>
                <a:cs typeface="Pretendard Regular"/>
              </a:rPr>
              <a:t>22201242  </a:t>
            </a:r>
            <a:r>
              <a:rPr lang="en-US" sz="3200" b="false" i="false" u="none" strike="noStrike">
                <a:solidFill>
                  <a:srgbClr val="466456"/>
                </a:solidFill>
                <a:latin typeface="Pretendard ExtraLight"/>
                <a:ea typeface="Pretendard ExtraLight"/>
                <a:cs typeface="Pretendard ExtraLight"/>
              </a:rPr>
              <a:t>|</a:t>
            </a:r>
            <a:r>
              <a:rPr lang="en-US" sz="3200" b="false" i="false" u="none" strike="noStrike">
                <a:solidFill>
                  <a:srgbClr val="466456"/>
                </a:solidFill>
                <a:latin typeface="Pretendard Regular"/>
                <a:ea typeface="Pretendard Regular"/>
                <a:cs typeface="Pretendard Regular"/>
              </a:rPr>
              <a:t>  이예원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048000" y="3060700"/>
            <a:ext cx="152400" cy="889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556000" y="2819400"/>
            <a:ext cx="6121400" cy="1422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8000" b="false" i="false" u="none" strike="noStrike" spc="-200">
                <a:solidFill>
                  <a:srgbClr val="466456"/>
                </a:solidFill>
                <a:latin typeface="Pretendard Bold"/>
                <a:ea typeface="Pretendard Bold"/>
                <a:cs typeface="Pretendard Bold"/>
              </a:rPr>
              <a:t>목차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1823700" y="3263900"/>
          <a:ext cx="12001500" cy="7175500"/>
        </p:xfrm>
        <a:graphic>
          <a:graphicData uri="http://schemas.openxmlformats.org/drawingml/2006/table">
            <a:tbl>
              <a:tblPr/>
              <a:tblGrid>
                <a:gridCol w="2195464"/>
                <a:gridCol w="9806036"/>
              </a:tblGrid>
              <a:tr h="1794959"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2399" b="false" i="false" u="none" strike="noStrike">
                          <a:solidFill>
                            <a:srgbClr val="6A7E74"/>
                          </a:solidFill>
                          <a:latin typeface="Pretendard ExtraBold"/>
                          <a:ea typeface="Pretendard ExtraBold"/>
                          <a:cs typeface="Pretendard ExtraBold"/>
                        </a:rPr>
                        <a:t>Chapter 1. </a:t>
                      </a:r>
                      <a:endParaRPr lang="en-US" sz="1100"/>
                    </a:p>
                  </a:txBody>
                  <a:tcPr anchor="ctr" marL="25400" marT="70356" marR="25400" marB="70356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4266" b="false" i="false" u="none" strike="noStrike">
                          <a:solidFill>
                            <a:srgbClr val="222222"/>
                          </a:solidFill>
                          <a:latin typeface="Pretendard Medium"/>
                          <a:ea typeface="Pretendard Medium"/>
                          <a:cs typeface="Pretendard Medium"/>
                        </a:rPr>
                        <a:t>대상자 정보</a:t>
                      </a:r>
                      <a:endParaRPr lang="en-US" sz="1100"/>
                    </a:p>
                  </a:txBody>
                  <a:tcPr anchor="ctr" marL="25400" marT="105324" marR="25400" marB="105324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4959"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2399" b="false" i="false" u="none" strike="noStrike">
                          <a:solidFill>
                            <a:srgbClr val="6A7E74"/>
                          </a:solidFill>
                          <a:latin typeface="Pretendard ExtraBold"/>
                          <a:ea typeface="Pretendard ExtraBold"/>
                          <a:cs typeface="Pretendard ExtraBold"/>
                        </a:rPr>
                        <a:t>Chapter 2. </a:t>
                      </a:r>
                      <a:endParaRPr lang="en-US" sz="1100"/>
                    </a:p>
                  </a:txBody>
                  <a:tcPr anchor="ctr" marL="25400" marT="70356" marR="25400" marB="70356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4266" b="false" i="false" u="none" strike="noStrike">
                          <a:solidFill>
                            <a:srgbClr val="222222"/>
                          </a:solidFill>
                          <a:latin typeface="Pretendard Medium"/>
                          <a:ea typeface="Pretendard Medium"/>
                          <a:cs typeface="Pretendard Medium"/>
                        </a:rPr>
                        <a:t>장단기 목표</a:t>
                      </a:r>
                      <a:endParaRPr lang="en-US" sz="1100"/>
                    </a:p>
                  </a:txBody>
                  <a:tcPr anchor="ctr" marL="25400" marT="105324" marR="25400" marB="105324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4959"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2399" b="false" i="false" u="none" strike="noStrike">
                          <a:solidFill>
                            <a:srgbClr val="6A7E74"/>
                          </a:solidFill>
                          <a:latin typeface="Pretendard ExtraBold"/>
                          <a:ea typeface="Pretendard ExtraBold"/>
                          <a:cs typeface="Pretendard ExtraBold"/>
                        </a:rPr>
                        <a:t>Chapter 3. </a:t>
                      </a:r>
                      <a:endParaRPr lang="en-US" sz="1100"/>
                    </a:p>
                  </a:txBody>
                  <a:tcPr anchor="ctr" marL="25400" marT="70356" marR="25400" marB="70356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4266" b="false" i="false" u="none" strike="noStrike">
                          <a:solidFill>
                            <a:srgbClr val="222222"/>
                          </a:solidFill>
                          <a:latin typeface="Pretendard Medium"/>
                          <a:ea typeface="Pretendard Medium"/>
                          <a:cs typeface="Pretendard Medium"/>
                        </a:rPr>
                        <a:t>치료 자료</a:t>
                      </a:r>
                      <a:endParaRPr lang="en-US" sz="1100"/>
                    </a:p>
                  </a:txBody>
                  <a:tcPr anchor="ctr" marL="25400" marT="105324" marR="25400" marB="105324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4959"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2399" b="false" i="false" u="none" strike="noStrike">
                          <a:solidFill>
                            <a:srgbClr val="6A7E74"/>
                          </a:solidFill>
                          <a:latin typeface="Pretendard ExtraBold"/>
                          <a:ea typeface="Pretendard ExtraBold"/>
                          <a:cs typeface="Pretendard ExtraBold"/>
                        </a:rPr>
                        <a:t>Chapter 4 </a:t>
                      </a:r>
                      <a:endParaRPr lang="en-US" sz="1100"/>
                    </a:p>
                  </a:txBody>
                  <a:tcPr anchor="ctr" marL="25400" marT="70356" marR="25400" marB="70356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91714"/>
                        </a:lnSpc>
                        <a:defRPr/>
                      </a:pPr>
                      <a:r>
                        <a:rPr lang="en-US" sz="4266" b="false" i="false" u="none" strike="noStrike">
                          <a:solidFill>
                            <a:srgbClr val="222222"/>
                          </a:solidFill>
                          <a:latin typeface="Pretendard Medium"/>
                          <a:ea typeface="Pretendard Medium"/>
                          <a:cs typeface="Pretendard Medium"/>
                        </a:rPr>
                        <a:t>영상 관찰</a:t>
                      </a:r>
                      <a:endParaRPr lang="en-US" sz="1100"/>
                    </a:p>
                  </a:txBody>
                  <a:tcPr anchor="ctr" marL="25400" marT="105324" marR="25400" marB="105324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 algn="ctr" cap="flat">
                      <a:solidFill>
                        <a:srgbClr val="BAC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0">
            <a:off x="3035300" y="4076700"/>
            <a:ext cx="8902700" cy="83312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771900" y="4089400"/>
            <a:ext cx="7213600" cy="656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1" marL="342900" indent="-342900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6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/>
            </a:r>
          </a:p>
          <a:p>
            <a:pPr algn="l" lvl="1" marL="342900" indent="-342900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6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 2004.09.16 (21세 7개월) </a:t>
            </a:r>
          </a:p>
          <a:p>
            <a:pPr algn="l" lvl="0">
              <a:lnSpc>
                <a:spcPct val="149400"/>
              </a:lnSpc>
            </a:pPr>
            <a:r>
              <a:rPr lang="en-US" sz="266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/>
            </a:r>
          </a:p>
          <a:p>
            <a:pPr algn="l" lvl="0">
              <a:lnSpc>
                <a:spcPct val="149400"/>
              </a:lnSpc>
            </a:pPr>
            <a:r>
              <a:rPr lang="en-US" sz="266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지적장애로 인한 언어발달 지체 
중학교 2학년 시기에 지적장애 진단 
자신의 언어적 어려움을 인식하고 있으며 그로 인한 학습 효율 저하를 
염려하고 있음 
감정이 격해지는 상황에서 말의 명료도나 조절을 어려워 함 </a:t>
            </a:r>
          </a:p>
          <a:p>
            <a:pPr algn="l" lvl="1" marL="342900" indent="-342900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66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/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131800" y="4076700"/>
            <a:ext cx="8902700" cy="8331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4033500" y="4851400"/>
            <a:ext cx="7213600" cy="4127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1" marL="342900" indent="-342900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66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K-CELF-5 검사결과</a:t>
            </a:r>
          </a:p>
          <a:p>
            <a:pPr algn="l" lvl="1" marL="342900" indent="-342900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66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/>
            </a:r>
          </a:p>
          <a:p>
            <a:pPr algn="l" lvl="0">
              <a:lnSpc>
                <a:spcPct val="149400"/>
              </a:lnSpc>
            </a:pPr>
            <a:r>
              <a:rPr lang="en-US" sz="2666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 수용언어 영역에서는 낮은 수행 수준이 나타나고 있으며, 단락 내 세부 정보 처리, 의미 추론, 다양한 문장 유형 사용의 유창성 측면에서는 제한이 있음. 또한, 화용적 언어 사용과 말의 명료성 및 조절 측면에서도 추가적인 지원이 요구됨 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2.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대상자 정보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 rot="0">
            <a:off x="0" y="0"/>
            <a:ext cx="24384000" cy="279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장단기 목표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599400" y="1981200"/>
            <a:ext cx="444500" cy="292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183600" y="1981200"/>
            <a:ext cx="2019300" cy="381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136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844800" y="4152900"/>
            <a:ext cx="18681700" cy="2273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870700" y="5283200"/>
            <a:ext cx="11430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844800" y="6769100"/>
            <a:ext cx="18681700" cy="2273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870700" y="7899400"/>
            <a:ext cx="1143000" cy="12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844800" y="9334500"/>
            <a:ext cx="18681700" cy="2273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6870700" y="10464800"/>
            <a:ext cx="1143000" cy="12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3924300" y="5334000"/>
            <a:ext cx="26162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588" b="false" i="false" u="none" strike="noStrike">
                <a:solidFill>
                  <a:srgbClr val="444444"/>
                </a:solidFill>
                <a:latin typeface="Pretendard SemiBold"/>
                <a:ea typeface="Pretendard SemiBold"/>
                <a:cs typeface="Pretendard SemiBold"/>
              </a:rPr>
              <a:t>장기 목표1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89900" y="4305300"/>
            <a:ext cx="11823700" cy="1447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631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사회적 상황 그림카드를 보고 80% 이상 적  절하게 추론할 수 있다.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14800" y="7658100"/>
            <a:ext cx="24384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588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장기 목표2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166100" y="7683500"/>
            <a:ext cx="11823700" cy="1003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31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사회적 상황 그림카드를 보고 실생활에 적용한 치료사의 질문에 80% 이상 적절하게 추론할 수 있다.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91000" y="10172700"/>
            <a:ext cx="2425700" cy="63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3588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장기 목표 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89900" y="10172700"/>
            <a:ext cx="118237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631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화용 카드 활용을  통해 사회적 의사소통 전반적으로 향상시킨다.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 rot="0">
            <a:off x="0" y="0"/>
            <a:ext cx="24384000" cy="279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장단기 목표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599400" y="1981200"/>
            <a:ext cx="444500" cy="292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183600" y="1981200"/>
            <a:ext cx="2019300" cy="381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136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95400" y="3962400"/>
            <a:ext cx="20828000" cy="2540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778500" y="5232400"/>
            <a:ext cx="1270000" cy="25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5400" y="6896100"/>
            <a:ext cx="20828000" cy="2540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778500" y="8153400"/>
            <a:ext cx="1270000" cy="25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95400" y="9753600"/>
            <a:ext cx="20828000" cy="2540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765800" y="11010900"/>
            <a:ext cx="1270000" cy="254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476500" y="5118100"/>
            <a:ext cx="29083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444444"/>
                </a:solidFill>
                <a:latin typeface="Pretendard SemiBold"/>
                <a:ea typeface="Pretendard SemiBold"/>
                <a:cs typeface="Pretendard SemiBold"/>
              </a:rPr>
              <a:t>단기 목표 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48500" y="4076700"/>
            <a:ext cx="13182600" cy="231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원인&amp;해결 카드를 보고 적절한 원인과 찾아내기 문제를 80% 이상 적절하게 추론할 수 있다.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상황에 대해 자신의 의견과 생각을 80% 이상 적절하게 발화할 수 있다.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05100" y="7874000"/>
            <a:ext cx="27178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단기 목표2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89800" y="6997700"/>
            <a:ext cx="13182600" cy="231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사회적 상황 그림카드를 보고 80% 이상 적절하게 추론할 수 있다.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사회적 상황 그림카드를 보고 실생활에적용한 치료사의 질문에 80% 이상 적절하게 답할 수 있다.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94000" y="10680700"/>
            <a:ext cx="27051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단기 목표 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89800" y="10160000"/>
            <a:ext cx="13182600" cy="171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숨은 뜻 찾기 카드를 보고 숨은 뜻 이해하기 문제를 80% </a:t>
            </a:r>
          </a:p>
          <a:p>
            <a:pPr algn="l" lvl="0">
              <a:lnSpc>
                <a:spcPct val="132800"/>
              </a:lnSpc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     이상 적절하게 추론할 수 있다.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대상자는 치료사가 제시하는 상황에 대해  자신의 의견과  적절하게 발화할 수 있다.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 rot="0">
            <a:off x="0" y="0"/>
            <a:ext cx="24384000" cy="279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진전 사항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599400" y="1981200"/>
            <a:ext cx="444500" cy="292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183600" y="1981200"/>
            <a:ext cx="2019300" cy="381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136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95400" y="3962400"/>
            <a:ext cx="20828000" cy="2540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778500" y="5232400"/>
            <a:ext cx="1270000" cy="25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95400" y="6896100"/>
            <a:ext cx="20828000" cy="2540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778500" y="8153400"/>
            <a:ext cx="1270000" cy="25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95400" y="9753600"/>
            <a:ext cx="20828000" cy="2540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765800" y="11010900"/>
            <a:ext cx="1270000" cy="254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159000" y="4991100"/>
            <a:ext cx="38100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444444"/>
                </a:solidFill>
                <a:latin typeface="Pretendard SemiBold"/>
                <a:ea typeface="Pretendard SemiBold"/>
                <a:cs typeface="Pretendard SemiBold"/>
              </a:rPr>
              <a:t>치료 자료 보완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12000" y="4368800"/>
            <a:ext cx="13182600" cy="171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이전에 사용하던 카드(원인해결카드 1,사회적 상황추론 카드1)에서 난이도가 올라간 카드(원인해결카드 2, 사회적 상황추론카드 2)사용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화용 영역 향상을 위해 새로운 카드 교재 사용 (대상자가 선호하는 어휘 퀴즈 포함)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38400" y="7835900"/>
            <a:ext cx="35179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질문 방식 변경 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89800" y="7289800"/>
            <a:ext cx="13182600" cy="171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대상자가 오반응 시 최대한 그냥 넘어가려고 하지 않고 서로의 의견을 물어본 후 다시 질문하거나  다른 방식으로 질문하는 등 여러 방법을 통해 정반응을 유도함 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ex) 저는 ~라고 생각을 하는데 현우씨는 어떻게 생각하세요.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94000" y="10680700"/>
            <a:ext cx="27051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16199"/>
              </a:lnSpc>
            </a:pPr>
            <a:r>
              <a:rPr lang="en-US" sz="4000" b="false" i="false" u="none" strike="noStrike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라포 형성 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89800" y="10160000"/>
            <a:ext cx="13182600" cy="171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치료 시작 전, 후로 대상자와 라포 형성을 할 수 있는 시간을 충분히 가짐으로서 대상자와 친밀감을 더욱 형성함 </a:t>
            </a:r>
          </a:p>
          <a:p>
            <a:pPr algn="l" lvl="1" marL="342900" indent="-342900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933" b="false" i="false" u="none" strike="noStrike">
                <a:solidFill>
                  <a:srgbClr val="FFFFFF"/>
                </a:solidFill>
                <a:latin typeface="Pretendard Regular"/>
                <a:ea typeface="Pretendard Regular"/>
                <a:cs typeface="Pretendard Regular"/>
              </a:rPr>
              <a:t>ex) 점심 시간 주제 ,동아리,게임,학과 이야기.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 rot="0">
            <a:off x="0" y="0"/>
            <a:ext cx="24384000" cy="279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706100" y="3175000"/>
            <a:ext cx="4025900" cy="5765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70000" y="3175000"/>
            <a:ext cx="4318000" cy="5765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956300" y="3175000"/>
            <a:ext cx="4394200" cy="5765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062200" y="3175000"/>
            <a:ext cx="4318000" cy="5765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735800" y="3175000"/>
            <a:ext cx="4292600" cy="5715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19200" y="9067800"/>
            <a:ext cx="4368800" cy="4648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956300" y="9245600"/>
            <a:ext cx="4394200" cy="4305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706100" y="9067800"/>
            <a:ext cx="4025900" cy="4470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062200" y="9169400"/>
            <a:ext cx="4318000" cy="4368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9735800" y="9067800"/>
            <a:ext cx="4292600" cy="44323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1.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언어치료 자료 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0599400" y="1981200"/>
            <a:ext cx="444500" cy="2921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1183600" y="1981200"/>
            <a:ext cx="2019300" cy="381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136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 rot="0">
            <a:off x="0" y="0"/>
            <a:ext cx="24384000" cy="279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5400" y="2806700"/>
            <a:ext cx="217932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95400" y="1016000"/>
            <a:ext cx="5918200" cy="46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666" b="false" i="false" u="none" strike="noStrike" spc="-100">
                <a:solidFill>
                  <a:srgbClr val="BACCC3"/>
                </a:solidFill>
                <a:latin typeface="Josefin Sans SemiBold"/>
                <a:ea typeface="Josefin Sans SemiBold"/>
                <a:cs typeface="Josefin Sans SemiBold"/>
              </a:rPr>
              <a:t>Chapter 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00" y="1498600"/>
            <a:ext cx="6019800" cy="95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333" b="false" i="false" u="none" strike="noStrike" spc="-200">
                <a:solidFill>
                  <a:srgbClr val="6A7E74"/>
                </a:solidFill>
                <a:latin typeface="Pretendard SemiBold"/>
                <a:ea typeface="Pretendard SemiBold"/>
                <a:cs typeface="Pretendard SemiBold"/>
              </a:rPr>
              <a:t>영상 관찰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599400" y="1981200"/>
            <a:ext cx="444500" cy="292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183600" y="1981200"/>
            <a:ext cx="2019300" cy="381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2136" b="false" i="false" u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</a:rPr>
              <a:t>Company Logo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8F7F5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0">
            <a:off x="-3581400" y="9410700"/>
            <a:ext cx="31762700" cy="6070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737100" y="5105400"/>
            <a:ext cx="14935200" cy="3200400"/>
          </a:xfrm>
          <a:prstGeom prst="rect">
            <a:avLst/>
          </a:prstGeom>
        </p:spPr>
        <p:txBody>
          <a:bodyPr anchor="t" rtlCol="false" lIns="0" tIns="59266" rIns="0" bIns="0"/>
          <a:lstStyle/>
          <a:p>
            <a:pPr algn="ctr" lvl="0">
              <a:lnSpc>
                <a:spcPct val="107899"/>
              </a:lnSpc>
            </a:pPr>
            <a:r>
              <a:rPr lang="en-US" sz="9333" b="false" i="false" u="none" strike="noStrike" spc="-500">
                <a:solidFill>
                  <a:srgbClr val="6A7E74"/>
                </a:solidFill>
                <a:latin typeface="Pretendard Medium"/>
                <a:ea typeface="Pretendard Medium"/>
                <a:cs typeface="Pretendard Medium"/>
              </a:rPr>
              <a:t>발표를 들어주셔서</a:t>
            </a:r>
          </a:p>
          <a:p>
            <a:pPr algn="ctr" lvl="0">
              <a:lnSpc>
                <a:spcPct val="107899"/>
              </a:lnSpc>
            </a:pPr>
            <a:r>
              <a:rPr lang="en-US" sz="9333" b="false" i="false" u="none" strike="noStrike" spc="-500">
                <a:solidFill>
                  <a:srgbClr val="6A7E74"/>
                </a:solidFill>
                <a:latin typeface="Pretendard Medium"/>
                <a:ea typeface="Pretendard Medium"/>
                <a:cs typeface="Pretendard Medium"/>
              </a:rPr>
              <a:t>감사합니다.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270000" y="11938000"/>
          <a:ext cx="21844000" cy="1143000"/>
        </p:xfrm>
        <a:graphic>
          <a:graphicData uri="http://schemas.openxmlformats.org/drawingml/2006/table">
            <a:tbl>
              <a:tblPr/>
              <a:tblGrid>
                <a:gridCol w="7279268"/>
                <a:gridCol w="7279268"/>
                <a:gridCol w="7279268"/>
              </a:tblGrid>
              <a:tr h="1148808"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107899"/>
                        </a:lnSpc>
                        <a:defRPr/>
                      </a:pPr>
                      <a:r>
                        <a:rPr lang="en-US" sz="2399" b="false" i="false" u="none" strike="noStrike">
                          <a:solidFill>
                            <a:srgbClr val="466456"/>
                          </a:solidFill>
                          <a:latin typeface="Pretendard Bold"/>
                          <a:ea typeface="Pretendard Bold"/>
                          <a:cs typeface="Pretendard Bold"/>
                        </a:rPr>
                        <a:t>언어치료학과 최예지</a:t>
                      </a:r>
                      <a:endParaRPr lang="en-US" sz="1100"/>
                    </a:p>
                  </a:txBody>
                  <a:tcPr anchor="ctr" marL="25400" marT="40639" marR="25400" marB="40639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6A7E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83000"/>
                        </a:lnSpc>
                        <a:defRPr/>
                      </a:pPr>
                      <a:r>
                        <a:rPr lang="en-US" sz="1200" b="false" i="false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endParaRPr lang="en-US" sz="1100"/>
                    </a:p>
                  </a:txBody>
                  <a:tcPr anchor="t" marL="25400" marT="25400" marR="25400" marB="25400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6A7E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lvl="0">
                        <a:lnSpc>
                          <a:spcPct val="83000"/>
                        </a:lnSpc>
                        <a:defRPr/>
                      </a:pPr>
                      <a:r>
                        <a:rPr lang="en-US" sz="1200" b="false" i="false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endParaRPr lang="en-US" sz="1100"/>
                    </a:p>
                  </a:txBody>
                  <a:tcPr anchor="t" marL="25400" marT="25400" marR="25400" marB="25400">
                    <a:lnL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 algn="ctr" cap="flat">
                      <a:solidFill>
                        <a:srgbClr val="6A7E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