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91" r:id="rId3"/>
    <p:sldId id="292" r:id="rId4"/>
    <p:sldId id="345" r:id="rId5"/>
    <p:sldId id="357" r:id="rId6"/>
    <p:sldId id="327" r:id="rId7"/>
    <p:sldId id="346" r:id="rId8"/>
    <p:sldId id="358" r:id="rId9"/>
    <p:sldId id="347" r:id="rId10"/>
    <p:sldId id="348" r:id="rId11"/>
    <p:sldId id="349" r:id="rId12"/>
    <p:sldId id="351" r:id="rId13"/>
    <p:sldId id="350" r:id="rId14"/>
    <p:sldId id="352" r:id="rId15"/>
    <p:sldId id="354" r:id="rId16"/>
    <p:sldId id="355" r:id="rId17"/>
    <p:sldId id="356" r:id="rId18"/>
    <p:sldId id="359" r:id="rId19"/>
    <p:sldId id="360" r:id="rId20"/>
    <p:sldId id="361" r:id="rId21"/>
  </p:sldIdLst>
  <p:sldSz cx="18288000" cy="10287000"/>
  <p:notesSz cx="6858000" cy="9144000"/>
  <p:embeddedFontLst>
    <p:embeddedFont>
      <p:font typeface="210 Gulim 050" panose="020B0600000101010101" charset="-127"/>
      <p:regular r:id="rId22"/>
    </p:embeddedFont>
    <p:embeddedFont>
      <p:font typeface="210 Gulim 070" panose="020B0600000101010101" charset="-127"/>
      <p:regular r:id="rId23"/>
    </p:embeddedFont>
    <p:embeddedFont>
      <p:font typeface="210 Gulim 090" panose="020B0600000101010101" charset="-127"/>
      <p:regular r:id="rId24"/>
    </p:embeddedFont>
    <p:embeddedFont>
      <p:font typeface="HY견고딕" panose="02030600000101010101" pitchFamily="18" charset="-127"/>
      <p:regular r:id="rId25"/>
    </p:embeddedFont>
    <p:embeddedFont>
      <p:font typeface="맑은 고딕" panose="020B0503020000020004" pitchFamily="50" charset="-127"/>
      <p:regular r:id="rId26"/>
      <p:bold r:id="rId2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 autoAdjust="0"/>
    <p:restoredTop sz="94622" autoAdjust="0"/>
  </p:normalViewPr>
  <p:slideViewPr>
    <p:cSldViewPr>
      <p:cViewPr varScale="1">
        <p:scale>
          <a:sx n="44" d="100"/>
          <a:sy n="44" d="100"/>
        </p:scale>
        <p:origin x="660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3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DF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300" y="342900"/>
            <a:ext cx="17335500" cy="9334500"/>
          </a:xfrm>
          <a:prstGeom prst="rect">
            <a:avLst/>
          </a:prstGeom>
          <a:effectLst>
            <a:outerShdw dist="143608" dir="2700000">
              <a:srgbClr val="000000">
                <a:alpha val="15000"/>
              </a:srgbClr>
            </a:outerShdw>
          </a:effectLst>
        </p:spPr>
      </p:pic>
      <p:grpSp>
        <p:nvGrpSpPr>
          <p:cNvPr id="4" name="Group 4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660400" y="7828280"/>
            <a:ext cx="17005300" cy="4571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7786A9C-7FB1-13A2-9A61-2727644B4CCB}"/>
              </a:ext>
            </a:extLst>
          </p:cNvPr>
          <p:cNvSpPr txBox="1"/>
          <p:nvPr/>
        </p:nvSpPr>
        <p:spPr>
          <a:xfrm>
            <a:off x="1600200" y="1638300"/>
            <a:ext cx="914400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sz="3000" b="1" dirty="0"/>
              <a:t>요 양 보 호 기 술 </a:t>
            </a:r>
            <a:r>
              <a:rPr lang="en-US" altLang="ko-KR" sz="3000" b="1" dirty="0"/>
              <a:t>1</a:t>
            </a:r>
            <a:endParaRPr lang="ko-KR" altLang="en-US" sz="3000" b="1" dirty="0"/>
          </a:p>
        </p:txBody>
      </p:sp>
      <p:grpSp>
        <p:nvGrpSpPr>
          <p:cNvPr id="17" name="그룹 16">
            <a:extLst>
              <a:ext uri="{FF2B5EF4-FFF2-40B4-BE49-F238E27FC236}">
                <a16:creationId xmlns:a16="http://schemas.microsoft.com/office/drawing/2014/main" id="{4E0B05AA-F6DC-99E4-53E7-0A52DE06B93B}"/>
              </a:ext>
            </a:extLst>
          </p:cNvPr>
          <p:cNvGrpSpPr/>
          <p:nvPr/>
        </p:nvGrpSpPr>
        <p:grpSpPr>
          <a:xfrm>
            <a:off x="4337080" y="2933700"/>
            <a:ext cx="8997920" cy="3200400"/>
            <a:chOff x="2171206" y="2897161"/>
            <a:chExt cx="7819052" cy="1662418"/>
          </a:xfrm>
        </p:grpSpPr>
        <p:cxnSp>
          <p:nvCxnSpPr>
            <p:cNvPr id="18" name="직선 연결선 17">
              <a:extLst>
                <a:ext uri="{FF2B5EF4-FFF2-40B4-BE49-F238E27FC236}">
                  <a16:creationId xmlns:a16="http://schemas.microsoft.com/office/drawing/2014/main" id="{5F9A4D91-189B-8F86-E5C7-8D97E61FB2BE}"/>
                </a:ext>
              </a:extLst>
            </p:cNvPr>
            <p:cNvCxnSpPr>
              <a:cxnSpLocks/>
            </p:cNvCxnSpPr>
            <p:nvPr/>
          </p:nvCxnSpPr>
          <p:spPr>
            <a:xfrm>
              <a:off x="2382982" y="2897161"/>
              <a:ext cx="7395500" cy="0"/>
            </a:xfrm>
            <a:prstGeom prst="line">
              <a:avLst/>
            </a:prstGeom>
            <a:ln w="2032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사각형: 둥근 모서리 18">
              <a:extLst>
                <a:ext uri="{FF2B5EF4-FFF2-40B4-BE49-F238E27FC236}">
                  <a16:creationId xmlns:a16="http://schemas.microsoft.com/office/drawing/2014/main" id="{B1A83BD1-0746-2B7F-AEB6-4F99E8692763}"/>
                </a:ext>
              </a:extLst>
            </p:cNvPr>
            <p:cNvSpPr/>
            <p:nvPr/>
          </p:nvSpPr>
          <p:spPr>
            <a:xfrm>
              <a:off x="2171206" y="3139885"/>
              <a:ext cx="7819052" cy="1001991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4000" dirty="0">
                  <a:solidFill>
                    <a:schemeClr val="tx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1</a:t>
              </a:r>
              <a:r>
                <a:rPr lang="ko-KR" altLang="en-US" sz="4000" dirty="0">
                  <a:solidFill>
                    <a:schemeClr val="tx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부 요양 보호와 인권</a:t>
              </a:r>
            </a:p>
          </p:txBody>
        </p:sp>
        <p:cxnSp>
          <p:nvCxnSpPr>
            <p:cNvPr id="20" name="직선 연결선 19">
              <a:extLst>
                <a:ext uri="{FF2B5EF4-FFF2-40B4-BE49-F238E27FC236}">
                  <a16:creationId xmlns:a16="http://schemas.microsoft.com/office/drawing/2014/main" id="{5495D8ED-8206-6C63-BFEC-75388A0F70C5}"/>
                </a:ext>
              </a:extLst>
            </p:cNvPr>
            <p:cNvCxnSpPr>
              <a:cxnSpLocks/>
            </p:cNvCxnSpPr>
            <p:nvPr/>
          </p:nvCxnSpPr>
          <p:spPr>
            <a:xfrm>
              <a:off x="2382982" y="4559579"/>
              <a:ext cx="7395500" cy="0"/>
            </a:xfrm>
            <a:prstGeom prst="line">
              <a:avLst/>
            </a:prstGeom>
            <a:ln w="2032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AA964C09-BE81-646B-9D55-2A53E14EE189}"/>
              </a:ext>
            </a:extLst>
          </p:cNvPr>
          <p:cNvSpPr txBox="1"/>
          <p:nvPr/>
        </p:nvSpPr>
        <p:spPr>
          <a:xfrm>
            <a:off x="9982200" y="8329611"/>
            <a:ext cx="6096000" cy="730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algn="just" fontAlgn="base" latinLnBrk="1">
              <a:lnSpc>
                <a:spcPct val="160000"/>
              </a:lnSpc>
            </a:pPr>
            <a:r>
              <a:rPr lang="en-US" altLang="ko-KR" kern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                     </a:t>
            </a:r>
            <a:r>
              <a:rPr lang="ko-KR" altLang="en-US" sz="3000" kern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김 지 언 교수   </a:t>
            </a:r>
            <a:endParaRPr lang="en-US" altLang="ko-KR" sz="3000" kern="0" spc="0" dirty="0">
              <a:solidFill>
                <a:srgbClr val="0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pic>
        <p:nvPicPr>
          <p:cNvPr id="22" name="그림 21" descr="텍스트, 로고, 원, 폰트이(가) 표시된 사진&#10;&#10;AI가 생성한 콘텐츠는 부정확할 수 있습니다.">
            <a:extLst>
              <a:ext uri="{FF2B5EF4-FFF2-40B4-BE49-F238E27FC236}">
                <a16:creationId xmlns:a16="http://schemas.microsoft.com/office/drawing/2014/main" id="{D7EEE161-B9E9-8D3F-F9A3-412DD5E031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447519" y="7886700"/>
            <a:ext cx="1325881" cy="1325881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B7E919-6585-C2B3-656E-06028C7BC3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B2FD5344-993C-11E9-705C-EC07D00509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4DB5A930-4DD7-D81D-9538-4C250B7D88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476250"/>
            <a:ext cx="17335500" cy="9334500"/>
          </a:xfrm>
          <a:prstGeom prst="rect">
            <a:avLst/>
          </a:prstGeom>
          <a:effectLst>
            <a:outerShdw dist="143608" dir="2700000">
              <a:srgbClr val="000000">
                <a:alpha val="15000"/>
              </a:srgbClr>
            </a:outerShdw>
          </a:effectLst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AC9B044E-F704-B433-55AA-F08A3CB0F1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0400" y="1943100"/>
            <a:ext cx="17005300" cy="38100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44A656CE-92BE-2BB4-06DC-0DCE0399EE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15405100" y="1295400"/>
            <a:ext cx="1358900" cy="38100"/>
          </a:xfrm>
          <a:prstGeom prst="rect">
            <a:avLst/>
          </a:prstGeom>
        </p:spPr>
      </p:pic>
      <p:sp>
        <p:nvSpPr>
          <p:cNvPr id="10" name="TextBox 10">
            <a:extLst>
              <a:ext uri="{FF2B5EF4-FFF2-40B4-BE49-F238E27FC236}">
                <a16:creationId xmlns:a16="http://schemas.microsoft.com/office/drawing/2014/main" id="{7B15FCF5-C4DC-B53C-8614-9A38C9C3898F}"/>
              </a:ext>
            </a:extLst>
          </p:cNvPr>
          <p:cNvSpPr txBox="1"/>
          <p:nvPr/>
        </p:nvSpPr>
        <p:spPr>
          <a:xfrm>
            <a:off x="1308100" y="990600"/>
            <a:ext cx="11607800" cy="6350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>
              <a:lnSpc>
                <a:spcPct val="99600"/>
              </a:lnSpc>
            </a:pPr>
            <a:r>
              <a:rPr lang="en-US" altLang="ko-KR" sz="3600" dirty="0">
                <a:latin typeface="HY견고딕" panose="02030600000101010101" pitchFamily="18" charset="-127"/>
                <a:ea typeface="HY견고딕" panose="02030600000101010101" pitchFamily="18" charset="-127"/>
              </a:rPr>
              <a:t>2</a:t>
            </a:r>
            <a:r>
              <a:rPr lang="ko-KR" altLang="en-US" sz="3600" dirty="0">
                <a:solidFill>
                  <a:schemeClr val="tx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절 요양보호사의 직업윤리</a:t>
            </a:r>
          </a:p>
        </p:txBody>
      </p:sp>
      <p:grpSp>
        <p:nvGrpSpPr>
          <p:cNvPr id="11" name="Group 11">
            <a:extLst>
              <a:ext uri="{FF2B5EF4-FFF2-40B4-BE49-F238E27FC236}">
                <a16:creationId xmlns:a16="http://schemas.microsoft.com/office/drawing/2014/main" id="{705BC4AC-623B-13EA-F1DA-D776C9716E0E}"/>
              </a:ext>
            </a:extLst>
          </p:cNvPr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15" name="Group 15">
            <a:extLst>
              <a:ext uri="{FF2B5EF4-FFF2-40B4-BE49-F238E27FC236}">
                <a16:creationId xmlns:a16="http://schemas.microsoft.com/office/drawing/2014/main" id="{45D34E5E-34C8-4C59-9D1D-1FAF0F5B5916}"/>
              </a:ext>
            </a:extLst>
          </p:cNvPr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19" name="Group 19">
            <a:extLst>
              <a:ext uri="{FF2B5EF4-FFF2-40B4-BE49-F238E27FC236}">
                <a16:creationId xmlns:a16="http://schemas.microsoft.com/office/drawing/2014/main" id="{37297B1B-1548-902F-7985-C2276B0615BE}"/>
              </a:ext>
            </a:extLst>
          </p:cNvPr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23" name="Group 23">
            <a:extLst>
              <a:ext uri="{FF2B5EF4-FFF2-40B4-BE49-F238E27FC236}">
                <a16:creationId xmlns:a16="http://schemas.microsoft.com/office/drawing/2014/main" id="{28C1AD37-387F-E8AB-CAB7-F4A5424D6628}"/>
              </a:ext>
            </a:extLst>
          </p:cNvPr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27" name="Group 27">
            <a:extLst>
              <a:ext uri="{FF2B5EF4-FFF2-40B4-BE49-F238E27FC236}">
                <a16:creationId xmlns:a16="http://schemas.microsoft.com/office/drawing/2014/main" id="{0DA52701-2B19-FCA5-890B-81BEA3C08C42}"/>
              </a:ext>
            </a:extLst>
          </p:cNvPr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31" name="Group 31">
            <a:extLst>
              <a:ext uri="{FF2B5EF4-FFF2-40B4-BE49-F238E27FC236}">
                <a16:creationId xmlns:a16="http://schemas.microsoft.com/office/drawing/2014/main" id="{67E1B24D-3B18-C073-279B-43AAF147C10D}"/>
              </a:ext>
            </a:extLst>
          </p:cNvPr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35" name="Group 35">
            <a:extLst>
              <a:ext uri="{FF2B5EF4-FFF2-40B4-BE49-F238E27FC236}">
                <a16:creationId xmlns:a16="http://schemas.microsoft.com/office/drawing/2014/main" id="{BD9382B1-20F6-BC4A-3F89-AF547BC02DDB}"/>
              </a:ext>
            </a:extLst>
          </p:cNvPr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39" name="Group 39">
            <a:extLst>
              <a:ext uri="{FF2B5EF4-FFF2-40B4-BE49-F238E27FC236}">
                <a16:creationId xmlns:a16="http://schemas.microsoft.com/office/drawing/2014/main" id="{7A8DD697-2D6B-F4AD-62A8-876D35AD7A3F}"/>
              </a:ext>
            </a:extLst>
          </p:cNvPr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3B7D62D0-3E51-8C70-704D-6257A37D7702}"/>
              </a:ext>
            </a:extLst>
          </p:cNvPr>
          <p:cNvSpPr txBox="1"/>
          <p:nvPr/>
        </p:nvSpPr>
        <p:spPr>
          <a:xfrm>
            <a:off x="3175000" y="3543300"/>
            <a:ext cx="11938000" cy="11811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107899"/>
              </a:lnSpc>
            </a:pPr>
            <a:endParaRPr lang="ko-KR" sz="6700" b="0" i="0" u="none" strike="noStrike" dirty="0">
              <a:solidFill>
                <a:srgbClr val="000000"/>
              </a:solidFill>
              <a:ea typeface="210 Gulim 07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8E9DEB6-D896-8766-D388-7620477D07A8}"/>
              </a:ext>
            </a:extLst>
          </p:cNvPr>
          <p:cNvSpPr txBox="1">
            <a:spLocks/>
          </p:cNvSpPr>
          <p:nvPr/>
        </p:nvSpPr>
        <p:spPr>
          <a:xfrm>
            <a:off x="3558139" y="2287421"/>
            <a:ext cx="12031111" cy="6056479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altLang="ko-KR" b="1" dirty="0"/>
          </a:p>
        </p:txBody>
      </p:sp>
      <p:sp>
        <p:nvSpPr>
          <p:cNvPr id="12" name="TextBox 10">
            <a:extLst>
              <a:ext uri="{FF2B5EF4-FFF2-40B4-BE49-F238E27FC236}">
                <a16:creationId xmlns:a16="http://schemas.microsoft.com/office/drawing/2014/main" id="{52E28637-31F3-F60C-D822-7197D9B85BD9}"/>
              </a:ext>
            </a:extLst>
          </p:cNvPr>
          <p:cNvSpPr txBox="1"/>
          <p:nvPr/>
        </p:nvSpPr>
        <p:spPr>
          <a:xfrm>
            <a:off x="1460500" y="2679700"/>
            <a:ext cx="11607800" cy="6350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99600"/>
              </a:lnSpc>
            </a:pPr>
            <a:r>
              <a:rPr lang="ko-KR" altLang="en-US" sz="3600" b="0" i="0" u="none" strike="noStrike" dirty="0">
                <a:solidFill>
                  <a:srgbClr val="92D050"/>
                </a:solidFill>
                <a:ea typeface="210 Gulim 090"/>
              </a:rPr>
              <a:t>   </a:t>
            </a:r>
            <a:r>
              <a:rPr lang="en-US" altLang="ko-KR" sz="3600" b="1" dirty="0">
                <a:solidFill>
                  <a:srgbClr val="92D050"/>
                </a:solidFill>
                <a:ea typeface="210 Gulim 090"/>
              </a:rPr>
              <a:t>2</a:t>
            </a:r>
            <a:r>
              <a:rPr lang="en-US" altLang="ko-KR" sz="3600" b="1" i="0" u="none" strike="noStrike" dirty="0">
                <a:solidFill>
                  <a:srgbClr val="92D050"/>
                </a:solidFill>
                <a:ea typeface="210 Gulim 090"/>
              </a:rPr>
              <a:t>.</a:t>
            </a:r>
            <a:r>
              <a:rPr lang="en-US" altLang="ko-KR" sz="3600" b="0" i="0" u="none" strike="noStrike" dirty="0">
                <a:solidFill>
                  <a:srgbClr val="92D050"/>
                </a:solidFill>
                <a:ea typeface="210 Gulim 090"/>
              </a:rPr>
              <a:t> </a:t>
            </a:r>
            <a:r>
              <a:rPr lang="ko-KR" altLang="en-US" sz="3600" b="0" i="0" u="none" strike="noStrike" dirty="0">
                <a:solidFill>
                  <a:srgbClr val="92D050"/>
                </a:solidFill>
                <a:ea typeface="210 Gulim 090"/>
              </a:rPr>
              <a:t>윤리적 태도</a:t>
            </a:r>
            <a:endParaRPr lang="ko-KR" sz="3600" b="0" i="0" u="none" strike="noStrike" dirty="0">
              <a:solidFill>
                <a:srgbClr val="92D050"/>
              </a:solidFill>
              <a:ea typeface="210 Gulim 090"/>
            </a:endParaRPr>
          </a:p>
        </p:txBody>
      </p:sp>
      <p:sp>
        <p:nvSpPr>
          <p:cNvPr id="8" name="TextBox 10">
            <a:extLst>
              <a:ext uri="{FF2B5EF4-FFF2-40B4-BE49-F238E27FC236}">
                <a16:creationId xmlns:a16="http://schemas.microsoft.com/office/drawing/2014/main" id="{14C5A3BC-C614-110D-5827-1F59DAA9C87B}"/>
              </a:ext>
            </a:extLst>
          </p:cNvPr>
          <p:cNvSpPr txBox="1"/>
          <p:nvPr/>
        </p:nvSpPr>
        <p:spPr>
          <a:xfrm>
            <a:off x="2184400" y="3467100"/>
            <a:ext cx="11607800" cy="6350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99600"/>
              </a:lnSpc>
            </a:pPr>
            <a:r>
              <a:rPr lang="ko-KR" altLang="en-US" sz="3000" b="0" i="0" u="none" strike="noStrike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endParaRPr lang="ko-KR" sz="3000" b="1" i="0" u="none" strike="noStrike" dirty="0">
              <a:ea typeface="210 Gulim 090"/>
            </a:endParaRPr>
          </a:p>
        </p:txBody>
      </p:sp>
      <p:sp>
        <p:nvSpPr>
          <p:cNvPr id="16" name="TextBox 10">
            <a:extLst>
              <a:ext uri="{FF2B5EF4-FFF2-40B4-BE49-F238E27FC236}">
                <a16:creationId xmlns:a16="http://schemas.microsoft.com/office/drawing/2014/main" id="{2755F821-B225-834A-B071-0A79C3A147DA}"/>
              </a:ext>
            </a:extLst>
          </p:cNvPr>
          <p:cNvSpPr txBox="1"/>
          <p:nvPr/>
        </p:nvSpPr>
        <p:spPr>
          <a:xfrm>
            <a:off x="2133600" y="6286500"/>
            <a:ext cx="13931900" cy="84948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99600"/>
              </a:lnSpc>
            </a:pPr>
            <a:r>
              <a:rPr lang="ko-KR" altLang="en-US" sz="3000" i="0" u="none" strike="noStrike" dirty="0">
                <a:solidFill>
                  <a:schemeClr val="accent2"/>
                </a:solidFill>
                <a:ea typeface="210 Gulim 090"/>
              </a:rPr>
              <a:t> </a:t>
            </a:r>
            <a:endParaRPr lang="en-US" altLang="ko-KR" sz="3000" dirty="0">
              <a:ea typeface="210 Gulim 090"/>
            </a:endParaRPr>
          </a:p>
          <a:p>
            <a:pPr lvl="0" algn="l">
              <a:lnSpc>
                <a:spcPct val="99600"/>
              </a:lnSpc>
            </a:pPr>
            <a:endParaRPr lang="en-US" altLang="ko-KR" sz="3000" i="0" u="none" strike="noStrike" dirty="0">
              <a:ea typeface="210 Gulim 090"/>
            </a:endParaRPr>
          </a:p>
          <a:p>
            <a:pPr lvl="0" algn="l">
              <a:lnSpc>
                <a:spcPct val="99600"/>
              </a:lnSpc>
            </a:pPr>
            <a:endParaRPr lang="en-US" altLang="ko-KR" sz="3000" dirty="0">
              <a:ea typeface="210 Gulim 090"/>
            </a:endParaRPr>
          </a:p>
          <a:p>
            <a:pPr lvl="0" algn="l">
              <a:lnSpc>
                <a:spcPct val="99600"/>
              </a:lnSpc>
            </a:pPr>
            <a:r>
              <a:rPr lang="en-US" altLang="ko-KR" sz="3000" i="0" u="none" strike="noStrike" dirty="0">
                <a:ea typeface="210 Gulim 090"/>
              </a:rPr>
              <a:t>       </a:t>
            </a:r>
          </a:p>
          <a:p>
            <a:pPr lvl="0" algn="l">
              <a:lnSpc>
                <a:spcPct val="99600"/>
              </a:lnSpc>
            </a:pPr>
            <a:endParaRPr lang="ko-KR" sz="3000" i="0" u="none" strike="noStrike" dirty="0">
              <a:solidFill>
                <a:schemeClr val="accent2"/>
              </a:solidFill>
              <a:ea typeface="210 Gulim 090"/>
            </a:endParaRPr>
          </a:p>
        </p:txBody>
      </p:sp>
      <p:sp>
        <p:nvSpPr>
          <p:cNvPr id="9" name="TextBox 10">
            <a:extLst>
              <a:ext uri="{FF2B5EF4-FFF2-40B4-BE49-F238E27FC236}">
                <a16:creationId xmlns:a16="http://schemas.microsoft.com/office/drawing/2014/main" id="{0FDE41B4-F60D-A648-235E-3748BF88A446}"/>
              </a:ext>
            </a:extLst>
          </p:cNvPr>
          <p:cNvSpPr txBox="1"/>
          <p:nvPr/>
        </p:nvSpPr>
        <p:spPr>
          <a:xfrm>
            <a:off x="1612900" y="2984500"/>
            <a:ext cx="15227300" cy="57404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99600"/>
              </a:lnSpc>
            </a:pPr>
            <a:endParaRPr lang="en-US" altLang="ko-KR" sz="3600" b="0" i="0" u="none" strike="noStrike" dirty="0">
              <a:solidFill>
                <a:srgbClr val="92D050"/>
              </a:solidFill>
              <a:ea typeface="210 Gulim 090"/>
            </a:endParaRPr>
          </a:p>
          <a:p>
            <a:pPr lvl="0" algn="l">
              <a:lnSpc>
                <a:spcPct val="150000"/>
              </a:lnSpc>
            </a:pPr>
            <a:r>
              <a:rPr lang="ko-KR" altLang="en-US" sz="3000" dirty="0"/>
              <a:t>② 요양보호사로 종사하게 된 동기를 점검하며 겸손한 태도를 유지한다</a:t>
            </a:r>
            <a:r>
              <a:rPr lang="en-US" altLang="ko-KR" sz="3000" dirty="0"/>
              <a:t>. </a:t>
            </a:r>
          </a:p>
          <a:p>
            <a:pPr lvl="0" algn="l">
              <a:lnSpc>
                <a:spcPct val="150000"/>
              </a:lnSpc>
            </a:pPr>
            <a:r>
              <a:rPr lang="en-US" altLang="ko-KR" sz="3000" dirty="0"/>
              <a:t>• </a:t>
            </a:r>
            <a:r>
              <a:rPr lang="ko-KR" altLang="en-US" sz="3000" dirty="0"/>
              <a:t>요양보호 업무는 요양보호사에게 신체</a:t>
            </a:r>
            <a:r>
              <a:rPr lang="en-US" altLang="ko-KR" sz="3000" dirty="0"/>
              <a:t>·</a:t>
            </a:r>
            <a:r>
              <a:rPr lang="ko-KR" altLang="en-US" sz="3000" dirty="0"/>
              <a:t>정신적으로 고된 일이다</a:t>
            </a:r>
            <a:r>
              <a:rPr lang="en-US" altLang="ko-KR" sz="3000" dirty="0"/>
              <a:t>. </a:t>
            </a:r>
            <a:r>
              <a:rPr lang="ko-KR" altLang="en-US" sz="3000" dirty="0"/>
              <a:t>대상자의 배설 </a:t>
            </a:r>
            <a:r>
              <a:rPr lang="ko-KR" altLang="en-US" sz="3000" dirty="0" err="1"/>
              <a:t>요양에서부</a:t>
            </a:r>
            <a:r>
              <a:rPr lang="ko-KR" altLang="en-US" sz="3000" dirty="0"/>
              <a:t> 터 건강관찰까지 다양한 업무를 수행해야 하므로 쉽게 지치고 힘들 수 있지만 항상 초심을 </a:t>
            </a:r>
            <a:r>
              <a:rPr lang="ko-KR" altLang="en-US" sz="3000" dirty="0" err="1"/>
              <a:t>잊</a:t>
            </a:r>
            <a:r>
              <a:rPr lang="ko-KR" altLang="en-US" sz="3000" dirty="0"/>
              <a:t> 지 않고 요양보호사 자신을 점검한다</a:t>
            </a:r>
            <a:r>
              <a:rPr lang="en-US" altLang="ko-KR" sz="3000" dirty="0"/>
              <a:t>.</a:t>
            </a:r>
          </a:p>
          <a:p>
            <a:pPr lvl="0" algn="l">
              <a:lnSpc>
                <a:spcPct val="150000"/>
              </a:lnSpc>
            </a:pPr>
            <a:r>
              <a:rPr lang="en-US" altLang="ko-KR" sz="3000" dirty="0"/>
              <a:t> • </a:t>
            </a:r>
            <a:r>
              <a:rPr lang="ko-KR" altLang="en-US" sz="3000" dirty="0"/>
              <a:t>직업인이라면 누구나 업무가 자신과 맞지 않는다는 생각을 하게 된다</a:t>
            </a:r>
            <a:r>
              <a:rPr lang="en-US" altLang="ko-KR" sz="3000" dirty="0"/>
              <a:t>. </a:t>
            </a:r>
            <a:r>
              <a:rPr lang="ko-KR" altLang="en-US" sz="3000" dirty="0"/>
              <a:t>그런 생각은 자신의 업 무 능력의 미숙</a:t>
            </a:r>
            <a:r>
              <a:rPr lang="en-US" altLang="ko-KR" sz="3000" dirty="0"/>
              <a:t>, </a:t>
            </a:r>
            <a:r>
              <a:rPr lang="ko-KR" altLang="en-US" sz="3000" dirty="0"/>
              <a:t>새로운 지식이나 기술을 배우고자 하는 노력의 부족함에서 기인한 것이 아닌 지 먼저 생각해 보고 자신의 능력을 발휘할 수 있도록 한다</a:t>
            </a:r>
            <a:endParaRPr lang="ko-KR" sz="3000" b="0" i="0" u="none" strike="noStrike" dirty="0">
              <a:solidFill>
                <a:srgbClr val="92D050"/>
              </a:solidFill>
              <a:ea typeface="210 Gulim 090"/>
            </a:endParaRPr>
          </a:p>
        </p:txBody>
      </p:sp>
    </p:spTree>
    <p:extLst>
      <p:ext uri="{BB962C8B-B14F-4D97-AF65-F5344CB8AC3E}">
        <p14:creationId xmlns:p14="http://schemas.microsoft.com/office/powerpoint/2010/main" val="18955147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F1A315-4718-E609-D07D-FDD2917B04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3878AD1E-BC3C-2244-FFE1-C0D2B05030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12D56A99-F1C2-3E77-BCA8-D663389B6C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250" y="549729"/>
            <a:ext cx="17335500" cy="9334500"/>
          </a:xfrm>
          <a:prstGeom prst="rect">
            <a:avLst/>
          </a:prstGeom>
          <a:effectLst>
            <a:outerShdw dist="143608" dir="2700000">
              <a:srgbClr val="000000">
                <a:alpha val="15000"/>
              </a:srgbClr>
            </a:outerShdw>
          </a:effectLst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FAD68A76-208F-9DF1-CD43-6BCB35FF37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0400" y="1943100"/>
            <a:ext cx="17005300" cy="38100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426A5525-806C-4381-C48E-26CC2380FB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15405100" y="1295400"/>
            <a:ext cx="1358900" cy="38100"/>
          </a:xfrm>
          <a:prstGeom prst="rect">
            <a:avLst/>
          </a:prstGeom>
        </p:spPr>
      </p:pic>
      <p:sp>
        <p:nvSpPr>
          <p:cNvPr id="10" name="TextBox 10">
            <a:extLst>
              <a:ext uri="{FF2B5EF4-FFF2-40B4-BE49-F238E27FC236}">
                <a16:creationId xmlns:a16="http://schemas.microsoft.com/office/drawing/2014/main" id="{C500206E-1713-B1E9-2BD0-054E55030658}"/>
              </a:ext>
            </a:extLst>
          </p:cNvPr>
          <p:cNvSpPr txBox="1"/>
          <p:nvPr/>
        </p:nvSpPr>
        <p:spPr>
          <a:xfrm>
            <a:off x="1308100" y="990600"/>
            <a:ext cx="11607800" cy="6350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>
              <a:lnSpc>
                <a:spcPct val="99600"/>
              </a:lnSpc>
            </a:pPr>
            <a:r>
              <a:rPr lang="en-US" altLang="ko-KR" sz="3600" dirty="0">
                <a:latin typeface="HY견고딕" panose="02030600000101010101" pitchFamily="18" charset="-127"/>
                <a:ea typeface="HY견고딕" panose="02030600000101010101" pitchFamily="18" charset="-127"/>
              </a:rPr>
              <a:t>2</a:t>
            </a:r>
            <a:r>
              <a:rPr lang="ko-KR" altLang="en-US" sz="3600" dirty="0">
                <a:solidFill>
                  <a:schemeClr val="tx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절 요양보호사의 직업윤리</a:t>
            </a:r>
          </a:p>
        </p:txBody>
      </p:sp>
      <p:grpSp>
        <p:nvGrpSpPr>
          <p:cNvPr id="11" name="Group 11">
            <a:extLst>
              <a:ext uri="{FF2B5EF4-FFF2-40B4-BE49-F238E27FC236}">
                <a16:creationId xmlns:a16="http://schemas.microsoft.com/office/drawing/2014/main" id="{9AC83927-AB09-5F7D-8C70-763C1A3D81E0}"/>
              </a:ext>
            </a:extLst>
          </p:cNvPr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15" name="Group 15">
            <a:extLst>
              <a:ext uri="{FF2B5EF4-FFF2-40B4-BE49-F238E27FC236}">
                <a16:creationId xmlns:a16="http://schemas.microsoft.com/office/drawing/2014/main" id="{EEA09087-7683-D656-7171-661519245D96}"/>
              </a:ext>
            </a:extLst>
          </p:cNvPr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19" name="Group 19">
            <a:extLst>
              <a:ext uri="{FF2B5EF4-FFF2-40B4-BE49-F238E27FC236}">
                <a16:creationId xmlns:a16="http://schemas.microsoft.com/office/drawing/2014/main" id="{ECF6F828-CCFE-DBE3-4856-E75FD5D76371}"/>
              </a:ext>
            </a:extLst>
          </p:cNvPr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23" name="Group 23">
            <a:extLst>
              <a:ext uri="{FF2B5EF4-FFF2-40B4-BE49-F238E27FC236}">
                <a16:creationId xmlns:a16="http://schemas.microsoft.com/office/drawing/2014/main" id="{215A2276-C4D0-1324-42BC-1D9BBAB03C51}"/>
              </a:ext>
            </a:extLst>
          </p:cNvPr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27" name="Group 27">
            <a:extLst>
              <a:ext uri="{FF2B5EF4-FFF2-40B4-BE49-F238E27FC236}">
                <a16:creationId xmlns:a16="http://schemas.microsoft.com/office/drawing/2014/main" id="{0C7E33F1-B5BA-B608-288F-A1DCAEC7AA46}"/>
              </a:ext>
            </a:extLst>
          </p:cNvPr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31" name="Group 31">
            <a:extLst>
              <a:ext uri="{FF2B5EF4-FFF2-40B4-BE49-F238E27FC236}">
                <a16:creationId xmlns:a16="http://schemas.microsoft.com/office/drawing/2014/main" id="{394004C7-3F65-1421-6E9E-90D95F8CFB05}"/>
              </a:ext>
            </a:extLst>
          </p:cNvPr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35" name="Group 35">
            <a:extLst>
              <a:ext uri="{FF2B5EF4-FFF2-40B4-BE49-F238E27FC236}">
                <a16:creationId xmlns:a16="http://schemas.microsoft.com/office/drawing/2014/main" id="{695A2011-A41F-8CA0-D6B1-BD0E72677B68}"/>
              </a:ext>
            </a:extLst>
          </p:cNvPr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39" name="Group 39">
            <a:extLst>
              <a:ext uri="{FF2B5EF4-FFF2-40B4-BE49-F238E27FC236}">
                <a16:creationId xmlns:a16="http://schemas.microsoft.com/office/drawing/2014/main" id="{AE6F5D71-1357-4E77-5EB6-F4271FE43D04}"/>
              </a:ext>
            </a:extLst>
          </p:cNvPr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CF2EAAB2-E302-8B0D-7E5C-4E58F2A020EA}"/>
              </a:ext>
            </a:extLst>
          </p:cNvPr>
          <p:cNvSpPr txBox="1"/>
          <p:nvPr/>
        </p:nvSpPr>
        <p:spPr>
          <a:xfrm>
            <a:off x="3175000" y="3543300"/>
            <a:ext cx="11938000" cy="11811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107899"/>
              </a:lnSpc>
            </a:pPr>
            <a:endParaRPr lang="ko-KR" sz="6700" b="0" i="0" u="none" strike="noStrike" dirty="0">
              <a:solidFill>
                <a:srgbClr val="000000"/>
              </a:solidFill>
              <a:ea typeface="210 Gulim 07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FFDA3555-E760-EA6C-17A9-D28C080CCEB5}"/>
              </a:ext>
            </a:extLst>
          </p:cNvPr>
          <p:cNvSpPr txBox="1">
            <a:spLocks/>
          </p:cNvSpPr>
          <p:nvPr/>
        </p:nvSpPr>
        <p:spPr>
          <a:xfrm>
            <a:off x="3558139" y="2287421"/>
            <a:ext cx="12031111" cy="6056479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altLang="ko-KR" b="1" dirty="0"/>
          </a:p>
        </p:txBody>
      </p:sp>
      <p:sp>
        <p:nvSpPr>
          <p:cNvPr id="12" name="TextBox 10">
            <a:extLst>
              <a:ext uri="{FF2B5EF4-FFF2-40B4-BE49-F238E27FC236}">
                <a16:creationId xmlns:a16="http://schemas.microsoft.com/office/drawing/2014/main" id="{CDCA22D2-E06B-F920-ACEC-29E9A7D450F9}"/>
              </a:ext>
            </a:extLst>
          </p:cNvPr>
          <p:cNvSpPr txBox="1"/>
          <p:nvPr/>
        </p:nvSpPr>
        <p:spPr>
          <a:xfrm>
            <a:off x="1460500" y="2984500"/>
            <a:ext cx="11607800" cy="6350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99600"/>
              </a:lnSpc>
            </a:pPr>
            <a:r>
              <a:rPr lang="ko-KR" altLang="en-US" sz="3600" b="0" i="0" u="none" strike="noStrike" dirty="0">
                <a:solidFill>
                  <a:srgbClr val="92D050"/>
                </a:solidFill>
                <a:ea typeface="210 Gulim 090"/>
              </a:rPr>
              <a:t>   </a:t>
            </a:r>
            <a:r>
              <a:rPr lang="en-US" altLang="ko-KR" sz="3600" b="1" dirty="0">
                <a:solidFill>
                  <a:srgbClr val="92D050"/>
                </a:solidFill>
                <a:ea typeface="210 Gulim 090"/>
              </a:rPr>
              <a:t>2</a:t>
            </a:r>
            <a:r>
              <a:rPr lang="en-US" altLang="ko-KR" sz="3600" b="1" i="0" u="none" strike="noStrike" dirty="0">
                <a:solidFill>
                  <a:srgbClr val="92D050"/>
                </a:solidFill>
                <a:ea typeface="210 Gulim 090"/>
              </a:rPr>
              <a:t>.</a:t>
            </a:r>
            <a:r>
              <a:rPr lang="en-US" altLang="ko-KR" sz="3600" b="0" i="0" u="none" strike="noStrike" dirty="0">
                <a:solidFill>
                  <a:srgbClr val="92D050"/>
                </a:solidFill>
                <a:ea typeface="210 Gulim 090"/>
              </a:rPr>
              <a:t> </a:t>
            </a:r>
            <a:r>
              <a:rPr lang="ko-KR" altLang="en-US" sz="3600" b="0" i="0" u="none" strike="noStrike" dirty="0">
                <a:solidFill>
                  <a:srgbClr val="92D050"/>
                </a:solidFill>
                <a:ea typeface="210 Gulim 090"/>
              </a:rPr>
              <a:t>윤리적 태도</a:t>
            </a:r>
            <a:endParaRPr lang="ko-KR" sz="3600" b="0" i="0" u="none" strike="noStrike" dirty="0">
              <a:solidFill>
                <a:srgbClr val="92D050"/>
              </a:solidFill>
              <a:ea typeface="210 Gulim 090"/>
            </a:endParaRPr>
          </a:p>
        </p:txBody>
      </p:sp>
      <p:sp>
        <p:nvSpPr>
          <p:cNvPr id="8" name="TextBox 10">
            <a:extLst>
              <a:ext uri="{FF2B5EF4-FFF2-40B4-BE49-F238E27FC236}">
                <a16:creationId xmlns:a16="http://schemas.microsoft.com/office/drawing/2014/main" id="{D0441E1E-D5A4-D05B-93B5-D19786EE62C3}"/>
              </a:ext>
            </a:extLst>
          </p:cNvPr>
          <p:cNvSpPr txBox="1"/>
          <p:nvPr/>
        </p:nvSpPr>
        <p:spPr>
          <a:xfrm>
            <a:off x="2184400" y="3467100"/>
            <a:ext cx="11607800" cy="6350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99600"/>
              </a:lnSpc>
            </a:pPr>
            <a:r>
              <a:rPr lang="ko-KR" altLang="en-US" sz="3000" b="0" i="0" u="none" strike="noStrike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endParaRPr lang="ko-KR" sz="3000" b="1" i="0" u="none" strike="noStrike" dirty="0">
              <a:ea typeface="210 Gulim 090"/>
            </a:endParaRPr>
          </a:p>
        </p:txBody>
      </p:sp>
      <p:sp>
        <p:nvSpPr>
          <p:cNvPr id="16" name="TextBox 10">
            <a:extLst>
              <a:ext uri="{FF2B5EF4-FFF2-40B4-BE49-F238E27FC236}">
                <a16:creationId xmlns:a16="http://schemas.microsoft.com/office/drawing/2014/main" id="{9A1F63E9-2B3F-BA0F-72CA-B570A875E02B}"/>
              </a:ext>
            </a:extLst>
          </p:cNvPr>
          <p:cNvSpPr txBox="1"/>
          <p:nvPr/>
        </p:nvSpPr>
        <p:spPr>
          <a:xfrm>
            <a:off x="2133600" y="6286500"/>
            <a:ext cx="13931900" cy="84948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99600"/>
              </a:lnSpc>
            </a:pPr>
            <a:r>
              <a:rPr lang="ko-KR" altLang="en-US" sz="3000" i="0" u="none" strike="noStrike" dirty="0">
                <a:solidFill>
                  <a:schemeClr val="accent2"/>
                </a:solidFill>
                <a:ea typeface="210 Gulim 090"/>
              </a:rPr>
              <a:t> </a:t>
            </a:r>
            <a:endParaRPr lang="en-US" altLang="ko-KR" sz="3000" dirty="0">
              <a:ea typeface="210 Gulim 090"/>
            </a:endParaRPr>
          </a:p>
          <a:p>
            <a:pPr lvl="0" algn="l">
              <a:lnSpc>
                <a:spcPct val="99600"/>
              </a:lnSpc>
            </a:pPr>
            <a:endParaRPr lang="en-US" altLang="ko-KR" sz="3000" i="0" u="none" strike="noStrike" dirty="0">
              <a:ea typeface="210 Gulim 090"/>
            </a:endParaRPr>
          </a:p>
          <a:p>
            <a:pPr lvl="0" algn="l">
              <a:lnSpc>
                <a:spcPct val="99600"/>
              </a:lnSpc>
            </a:pPr>
            <a:endParaRPr lang="en-US" altLang="ko-KR" sz="3000" dirty="0">
              <a:ea typeface="210 Gulim 090"/>
            </a:endParaRPr>
          </a:p>
          <a:p>
            <a:pPr lvl="0" algn="l">
              <a:lnSpc>
                <a:spcPct val="99600"/>
              </a:lnSpc>
            </a:pPr>
            <a:r>
              <a:rPr lang="en-US" altLang="ko-KR" sz="3000" i="0" u="none" strike="noStrike" dirty="0">
                <a:ea typeface="210 Gulim 090"/>
              </a:rPr>
              <a:t>       </a:t>
            </a:r>
          </a:p>
          <a:p>
            <a:pPr lvl="0" algn="l">
              <a:lnSpc>
                <a:spcPct val="99600"/>
              </a:lnSpc>
            </a:pPr>
            <a:endParaRPr lang="ko-KR" sz="3000" i="0" u="none" strike="noStrike" dirty="0">
              <a:solidFill>
                <a:schemeClr val="accent2"/>
              </a:solidFill>
              <a:ea typeface="210 Gulim 090"/>
            </a:endParaRPr>
          </a:p>
        </p:txBody>
      </p:sp>
      <p:sp>
        <p:nvSpPr>
          <p:cNvPr id="9" name="TextBox 10">
            <a:extLst>
              <a:ext uri="{FF2B5EF4-FFF2-40B4-BE49-F238E27FC236}">
                <a16:creationId xmlns:a16="http://schemas.microsoft.com/office/drawing/2014/main" id="{C9E49C88-A6ED-6E63-F030-88C4BEBB20A1}"/>
              </a:ext>
            </a:extLst>
          </p:cNvPr>
          <p:cNvSpPr txBox="1"/>
          <p:nvPr/>
        </p:nvSpPr>
        <p:spPr>
          <a:xfrm>
            <a:off x="1612900" y="3162300"/>
            <a:ext cx="15227300" cy="565785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99600"/>
              </a:lnSpc>
            </a:pPr>
            <a:endParaRPr lang="en-US" altLang="ko-KR" sz="3600" b="0" i="0" u="none" strike="noStrike" dirty="0">
              <a:solidFill>
                <a:srgbClr val="92D050"/>
              </a:solidFill>
              <a:ea typeface="210 Gulim 090"/>
            </a:endParaRPr>
          </a:p>
          <a:p>
            <a:pPr lvl="0" algn="l">
              <a:lnSpc>
                <a:spcPct val="150000"/>
              </a:lnSpc>
            </a:pPr>
            <a:endParaRPr lang="en-US" altLang="ko-KR" sz="3600" dirty="0"/>
          </a:p>
          <a:p>
            <a:pPr lvl="0" algn="l">
              <a:lnSpc>
                <a:spcPct val="150000"/>
              </a:lnSpc>
            </a:pPr>
            <a:r>
              <a:rPr lang="ko-KR" altLang="en-US" sz="3600" dirty="0"/>
              <a:t> </a:t>
            </a:r>
            <a:endParaRPr lang="en-US" altLang="ko-KR" sz="36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A24ECAD-A25A-2D75-BF7B-C58FCD640C26}"/>
              </a:ext>
            </a:extLst>
          </p:cNvPr>
          <p:cNvSpPr txBox="1"/>
          <p:nvPr/>
        </p:nvSpPr>
        <p:spPr>
          <a:xfrm>
            <a:off x="2514599" y="3924300"/>
            <a:ext cx="13589001" cy="34795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3000" dirty="0"/>
              <a:t>③ 요양보호 업무는 대상자의 건강과 일상생활에 직접적인 영향을 미치는 중요한 업무이므로 요 양보호사는 성실하고 침착한 태도로 책임감을 갖고 업무 활동을 해야 한다</a:t>
            </a:r>
            <a:r>
              <a:rPr lang="en-US" altLang="ko-KR" sz="3000" dirty="0"/>
              <a:t>. </a:t>
            </a:r>
          </a:p>
          <a:p>
            <a:pPr>
              <a:lnSpc>
                <a:spcPct val="150000"/>
              </a:lnSpc>
            </a:pPr>
            <a:r>
              <a:rPr lang="en-US" altLang="ko-KR" sz="3000" dirty="0"/>
              <a:t>• </a:t>
            </a:r>
            <a:r>
              <a:rPr lang="ko-KR" altLang="en-US" sz="3000" dirty="0"/>
              <a:t>매사에 약속을 지키며 책임 있는 언행을 해야 한다</a:t>
            </a:r>
            <a:r>
              <a:rPr lang="en-US" altLang="ko-KR" sz="3000" dirty="0"/>
              <a:t>. </a:t>
            </a:r>
          </a:p>
          <a:p>
            <a:pPr>
              <a:lnSpc>
                <a:spcPct val="150000"/>
              </a:lnSpc>
            </a:pPr>
            <a:r>
              <a:rPr lang="en-US" altLang="ko-KR" sz="3000" dirty="0"/>
              <a:t>• </a:t>
            </a:r>
            <a:r>
              <a:rPr lang="ko-KR" altLang="en-US" sz="3000" dirty="0"/>
              <a:t>자신의 활동이 모든 요양보호사를 대표한다고 생각한다</a:t>
            </a:r>
          </a:p>
        </p:txBody>
      </p:sp>
    </p:spTree>
    <p:extLst>
      <p:ext uri="{BB962C8B-B14F-4D97-AF65-F5344CB8AC3E}">
        <p14:creationId xmlns:p14="http://schemas.microsoft.com/office/powerpoint/2010/main" val="30474596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18EF6B-BEDA-F479-0E9D-7D76D66EC1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1D200163-FF8F-B0D7-0C38-4C618C0553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8A621AAA-5611-46B5-608A-1A087F9851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250" y="549729"/>
            <a:ext cx="17335500" cy="9334500"/>
          </a:xfrm>
          <a:prstGeom prst="rect">
            <a:avLst/>
          </a:prstGeom>
          <a:effectLst>
            <a:outerShdw dist="143608" dir="2700000">
              <a:srgbClr val="000000">
                <a:alpha val="15000"/>
              </a:srgbClr>
            </a:outerShdw>
          </a:effectLst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0EB95AD0-F314-C395-D99D-F6554009CD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0400" y="1943100"/>
            <a:ext cx="17005300" cy="38100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9587D2C2-A000-9063-BDC9-390AD24869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15405100" y="1295400"/>
            <a:ext cx="1358900" cy="38100"/>
          </a:xfrm>
          <a:prstGeom prst="rect">
            <a:avLst/>
          </a:prstGeom>
        </p:spPr>
      </p:pic>
      <p:sp>
        <p:nvSpPr>
          <p:cNvPr id="10" name="TextBox 10">
            <a:extLst>
              <a:ext uri="{FF2B5EF4-FFF2-40B4-BE49-F238E27FC236}">
                <a16:creationId xmlns:a16="http://schemas.microsoft.com/office/drawing/2014/main" id="{AD34777E-7C6C-DFC7-E8D0-B20423FA34B6}"/>
              </a:ext>
            </a:extLst>
          </p:cNvPr>
          <p:cNvSpPr txBox="1"/>
          <p:nvPr/>
        </p:nvSpPr>
        <p:spPr>
          <a:xfrm>
            <a:off x="1308100" y="990600"/>
            <a:ext cx="11607800" cy="6350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>
              <a:lnSpc>
                <a:spcPct val="99600"/>
              </a:lnSpc>
            </a:pPr>
            <a:r>
              <a:rPr lang="en-US" altLang="ko-KR" sz="3600" dirty="0">
                <a:latin typeface="HY견고딕" panose="02030600000101010101" pitchFamily="18" charset="-127"/>
                <a:ea typeface="HY견고딕" panose="02030600000101010101" pitchFamily="18" charset="-127"/>
              </a:rPr>
              <a:t>2</a:t>
            </a:r>
            <a:r>
              <a:rPr lang="ko-KR" altLang="en-US" sz="3600" dirty="0">
                <a:solidFill>
                  <a:schemeClr val="tx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절 요양보호사의 직업윤리</a:t>
            </a:r>
          </a:p>
        </p:txBody>
      </p:sp>
      <p:grpSp>
        <p:nvGrpSpPr>
          <p:cNvPr id="11" name="Group 11">
            <a:extLst>
              <a:ext uri="{FF2B5EF4-FFF2-40B4-BE49-F238E27FC236}">
                <a16:creationId xmlns:a16="http://schemas.microsoft.com/office/drawing/2014/main" id="{6E7D02DD-93D4-B037-16D1-4023FBF8E754}"/>
              </a:ext>
            </a:extLst>
          </p:cNvPr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15" name="Group 15">
            <a:extLst>
              <a:ext uri="{FF2B5EF4-FFF2-40B4-BE49-F238E27FC236}">
                <a16:creationId xmlns:a16="http://schemas.microsoft.com/office/drawing/2014/main" id="{E6965178-C4D1-FDDF-1CA1-D5D792808709}"/>
              </a:ext>
            </a:extLst>
          </p:cNvPr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19" name="Group 19">
            <a:extLst>
              <a:ext uri="{FF2B5EF4-FFF2-40B4-BE49-F238E27FC236}">
                <a16:creationId xmlns:a16="http://schemas.microsoft.com/office/drawing/2014/main" id="{385821C1-5DDF-CB55-D3D5-6CCA6AB9B86A}"/>
              </a:ext>
            </a:extLst>
          </p:cNvPr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23" name="Group 23">
            <a:extLst>
              <a:ext uri="{FF2B5EF4-FFF2-40B4-BE49-F238E27FC236}">
                <a16:creationId xmlns:a16="http://schemas.microsoft.com/office/drawing/2014/main" id="{8DFD6B8C-4BBF-6BCF-57CE-2708966DC92A}"/>
              </a:ext>
            </a:extLst>
          </p:cNvPr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27" name="Group 27">
            <a:extLst>
              <a:ext uri="{FF2B5EF4-FFF2-40B4-BE49-F238E27FC236}">
                <a16:creationId xmlns:a16="http://schemas.microsoft.com/office/drawing/2014/main" id="{4C0D4EB9-6073-B270-EAC6-928EF11047C8}"/>
              </a:ext>
            </a:extLst>
          </p:cNvPr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31" name="Group 31">
            <a:extLst>
              <a:ext uri="{FF2B5EF4-FFF2-40B4-BE49-F238E27FC236}">
                <a16:creationId xmlns:a16="http://schemas.microsoft.com/office/drawing/2014/main" id="{D2655C11-1AF5-C612-5D5A-1718F7BB2DDF}"/>
              </a:ext>
            </a:extLst>
          </p:cNvPr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35" name="Group 35">
            <a:extLst>
              <a:ext uri="{FF2B5EF4-FFF2-40B4-BE49-F238E27FC236}">
                <a16:creationId xmlns:a16="http://schemas.microsoft.com/office/drawing/2014/main" id="{3FBAA7F0-D3BE-0200-E964-56416B6EF4AF}"/>
              </a:ext>
            </a:extLst>
          </p:cNvPr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39" name="Group 39">
            <a:extLst>
              <a:ext uri="{FF2B5EF4-FFF2-40B4-BE49-F238E27FC236}">
                <a16:creationId xmlns:a16="http://schemas.microsoft.com/office/drawing/2014/main" id="{2785FF18-7CC4-C414-64BE-E7476F6727D1}"/>
              </a:ext>
            </a:extLst>
          </p:cNvPr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C516DA1F-ACF8-9C3D-28FB-6B6391E7AE88}"/>
              </a:ext>
            </a:extLst>
          </p:cNvPr>
          <p:cNvSpPr txBox="1"/>
          <p:nvPr/>
        </p:nvSpPr>
        <p:spPr>
          <a:xfrm>
            <a:off x="3175000" y="3543300"/>
            <a:ext cx="11938000" cy="11811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107899"/>
              </a:lnSpc>
            </a:pPr>
            <a:endParaRPr lang="ko-KR" sz="6700" b="0" i="0" u="none" strike="noStrike" dirty="0">
              <a:solidFill>
                <a:srgbClr val="000000"/>
              </a:solidFill>
              <a:ea typeface="210 Gulim 07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4C80A4E-AA99-D540-F9C2-3B5457E48D15}"/>
              </a:ext>
            </a:extLst>
          </p:cNvPr>
          <p:cNvSpPr txBox="1">
            <a:spLocks/>
          </p:cNvSpPr>
          <p:nvPr/>
        </p:nvSpPr>
        <p:spPr>
          <a:xfrm>
            <a:off x="3558139" y="2287421"/>
            <a:ext cx="12031111" cy="6056479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altLang="ko-KR" b="1" dirty="0"/>
          </a:p>
        </p:txBody>
      </p:sp>
      <p:sp>
        <p:nvSpPr>
          <p:cNvPr id="12" name="TextBox 10">
            <a:extLst>
              <a:ext uri="{FF2B5EF4-FFF2-40B4-BE49-F238E27FC236}">
                <a16:creationId xmlns:a16="http://schemas.microsoft.com/office/drawing/2014/main" id="{88D3ABFA-295D-70A2-6723-A4B979E3DF9F}"/>
              </a:ext>
            </a:extLst>
          </p:cNvPr>
          <p:cNvSpPr txBox="1"/>
          <p:nvPr/>
        </p:nvSpPr>
        <p:spPr>
          <a:xfrm>
            <a:off x="1460500" y="2628900"/>
            <a:ext cx="11607800" cy="6350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99600"/>
              </a:lnSpc>
            </a:pPr>
            <a:r>
              <a:rPr lang="ko-KR" altLang="en-US" sz="3600" b="0" i="0" u="none" strike="noStrike" dirty="0">
                <a:solidFill>
                  <a:srgbClr val="92D050"/>
                </a:solidFill>
                <a:ea typeface="210 Gulim 090"/>
              </a:rPr>
              <a:t>   </a:t>
            </a:r>
            <a:r>
              <a:rPr lang="en-US" altLang="ko-KR" sz="3600" b="1" dirty="0">
                <a:solidFill>
                  <a:srgbClr val="92D050"/>
                </a:solidFill>
                <a:ea typeface="210 Gulim 090"/>
              </a:rPr>
              <a:t>2</a:t>
            </a:r>
            <a:r>
              <a:rPr lang="en-US" altLang="ko-KR" sz="3600" b="1" i="0" u="none" strike="noStrike" dirty="0">
                <a:solidFill>
                  <a:srgbClr val="92D050"/>
                </a:solidFill>
                <a:ea typeface="210 Gulim 090"/>
              </a:rPr>
              <a:t>.</a:t>
            </a:r>
            <a:r>
              <a:rPr lang="en-US" altLang="ko-KR" sz="3600" b="0" i="0" u="none" strike="noStrike" dirty="0">
                <a:solidFill>
                  <a:srgbClr val="92D050"/>
                </a:solidFill>
                <a:ea typeface="210 Gulim 090"/>
              </a:rPr>
              <a:t> </a:t>
            </a:r>
            <a:r>
              <a:rPr lang="ko-KR" altLang="en-US" sz="3600" b="0" i="0" u="none" strike="noStrike" dirty="0">
                <a:solidFill>
                  <a:srgbClr val="92D050"/>
                </a:solidFill>
                <a:ea typeface="210 Gulim 090"/>
              </a:rPr>
              <a:t>윤리적 태도</a:t>
            </a:r>
            <a:endParaRPr lang="ko-KR" sz="3600" b="0" i="0" u="none" strike="noStrike" dirty="0">
              <a:solidFill>
                <a:srgbClr val="92D050"/>
              </a:solidFill>
              <a:ea typeface="210 Gulim 090"/>
            </a:endParaRPr>
          </a:p>
        </p:txBody>
      </p:sp>
      <p:sp>
        <p:nvSpPr>
          <p:cNvPr id="8" name="TextBox 10">
            <a:extLst>
              <a:ext uri="{FF2B5EF4-FFF2-40B4-BE49-F238E27FC236}">
                <a16:creationId xmlns:a16="http://schemas.microsoft.com/office/drawing/2014/main" id="{6BBDFBC6-A4E8-A626-926B-31C45BBA12AF}"/>
              </a:ext>
            </a:extLst>
          </p:cNvPr>
          <p:cNvSpPr txBox="1"/>
          <p:nvPr/>
        </p:nvSpPr>
        <p:spPr>
          <a:xfrm>
            <a:off x="2184400" y="3467100"/>
            <a:ext cx="11607800" cy="6350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99600"/>
              </a:lnSpc>
            </a:pPr>
            <a:r>
              <a:rPr lang="ko-KR" altLang="en-US" sz="3000" b="0" i="0" u="none" strike="noStrike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endParaRPr lang="ko-KR" sz="3000" b="1" i="0" u="none" strike="noStrike" dirty="0">
              <a:ea typeface="210 Gulim 090"/>
            </a:endParaRPr>
          </a:p>
        </p:txBody>
      </p:sp>
      <p:sp>
        <p:nvSpPr>
          <p:cNvPr id="16" name="TextBox 10">
            <a:extLst>
              <a:ext uri="{FF2B5EF4-FFF2-40B4-BE49-F238E27FC236}">
                <a16:creationId xmlns:a16="http://schemas.microsoft.com/office/drawing/2014/main" id="{6EFD3B79-6952-130C-311B-5D7A022E486A}"/>
              </a:ext>
            </a:extLst>
          </p:cNvPr>
          <p:cNvSpPr txBox="1"/>
          <p:nvPr/>
        </p:nvSpPr>
        <p:spPr>
          <a:xfrm>
            <a:off x="2133600" y="6286500"/>
            <a:ext cx="13931900" cy="84948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99600"/>
              </a:lnSpc>
            </a:pPr>
            <a:r>
              <a:rPr lang="ko-KR" altLang="en-US" sz="3000" i="0" u="none" strike="noStrike" dirty="0">
                <a:solidFill>
                  <a:schemeClr val="accent2"/>
                </a:solidFill>
                <a:ea typeface="210 Gulim 090"/>
              </a:rPr>
              <a:t> </a:t>
            </a:r>
            <a:endParaRPr lang="en-US" altLang="ko-KR" sz="3000" dirty="0">
              <a:ea typeface="210 Gulim 090"/>
            </a:endParaRPr>
          </a:p>
          <a:p>
            <a:pPr lvl="0" algn="l">
              <a:lnSpc>
                <a:spcPct val="99600"/>
              </a:lnSpc>
            </a:pPr>
            <a:endParaRPr lang="en-US" altLang="ko-KR" sz="3000" i="0" u="none" strike="noStrike" dirty="0">
              <a:ea typeface="210 Gulim 090"/>
            </a:endParaRPr>
          </a:p>
          <a:p>
            <a:pPr lvl="0" algn="l">
              <a:lnSpc>
                <a:spcPct val="99600"/>
              </a:lnSpc>
            </a:pPr>
            <a:endParaRPr lang="en-US" altLang="ko-KR" sz="3000" dirty="0">
              <a:ea typeface="210 Gulim 090"/>
            </a:endParaRPr>
          </a:p>
          <a:p>
            <a:pPr lvl="0" algn="l">
              <a:lnSpc>
                <a:spcPct val="99600"/>
              </a:lnSpc>
            </a:pPr>
            <a:r>
              <a:rPr lang="en-US" altLang="ko-KR" sz="3000" i="0" u="none" strike="noStrike" dirty="0">
                <a:ea typeface="210 Gulim 090"/>
              </a:rPr>
              <a:t>       </a:t>
            </a:r>
          </a:p>
          <a:p>
            <a:pPr lvl="0" algn="l">
              <a:lnSpc>
                <a:spcPct val="99600"/>
              </a:lnSpc>
            </a:pPr>
            <a:endParaRPr lang="ko-KR" sz="3000" i="0" u="none" strike="noStrike" dirty="0">
              <a:solidFill>
                <a:schemeClr val="accent2"/>
              </a:solidFill>
              <a:ea typeface="210 Gulim 090"/>
            </a:endParaRPr>
          </a:p>
        </p:txBody>
      </p:sp>
      <p:sp>
        <p:nvSpPr>
          <p:cNvPr id="9" name="TextBox 10">
            <a:extLst>
              <a:ext uri="{FF2B5EF4-FFF2-40B4-BE49-F238E27FC236}">
                <a16:creationId xmlns:a16="http://schemas.microsoft.com/office/drawing/2014/main" id="{E90ED14A-A3A1-974C-5618-76A91775C994}"/>
              </a:ext>
            </a:extLst>
          </p:cNvPr>
          <p:cNvSpPr txBox="1"/>
          <p:nvPr/>
        </p:nvSpPr>
        <p:spPr>
          <a:xfrm>
            <a:off x="1612900" y="3162300"/>
            <a:ext cx="15227300" cy="565785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99600"/>
              </a:lnSpc>
            </a:pPr>
            <a:endParaRPr lang="en-US" altLang="ko-KR" sz="3600" b="0" i="0" u="none" strike="noStrike" dirty="0">
              <a:solidFill>
                <a:srgbClr val="92D050"/>
              </a:solidFill>
              <a:ea typeface="210 Gulim 090"/>
            </a:endParaRPr>
          </a:p>
          <a:p>
            <a:pPr lvl="0" algn="l">
              <a:lnSpc>
                <a:spcPct val="150000"/>
              </a:lnSpc>
            </a:pPr>
            <a:endParaRPr lang="en-US" altLang="ko-KR" sz="3600" dirty="0"/>
          </a:p>
          <a:p>
            <a:pPr lvl="0" algn="l">
              <a:lnSpc>
                <a:spcPct val="150000"/>
              </a:lnSpc>
            </a:pPr>
            <a:r>
              <a:rPr lang="ko-KR" altLang="en-US" sz="3600" dirty="0"/>
              <a:t> </a:t>
            </a:r>
            <a:endParaRPr lang="en-US" altLang="ko-KR" sz="36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E0A0A63-4F29-ADD0-0FD2-0076C0878CE6}"/>
              </a:ext>
            </a:extLst>
          </p:cNvPr>
          <p:cNvSpPr txBox="1"/>
          <p:nvPr/>
        </p:nvSpPr>
        <p:spPr>
          <a:xfrm>
            <a:off x="2285999" y="3403163"/>
            <a:ext cx="12443861" cy="41720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dirty="0"/>
              <a:t> </a:t>
            </a:r>
            <a:r>
              <a:rPr lang="ko-KR" altLang="en-US" sz="3000" dirty="0"/>
              <a:t>④   요양보호사는 요양보호 업무와 관련된 모든 직업인과 상호 협조하는 태도 및 조화를 이루려는 자세를 가져야 한다</a:t>
            </a:r>
            <a:r>
              <a:rPr lang="en-US" altLang="ko-KR" sz="3000" dirty="0"/>
              <a:t>.</a:t>
            </a:r>
          </a:p>
          <a:p>
            <a:pPr>
              <a:lnSpc>
                <a:spcPct val="150000"/>
              </a:lnSpc>
            </a:pPr>
            <a:r>
              <a:rPr lang="en-US" altLang="ko-KR" sz="3000" dirty="0"/>
              <a:t> •   </a:t>
            </a:r>
            <a:r>
              <a:rPr lang="ko-KR" altLang="en-US" sz="3000" dirty="0"/>
              <a:t>시설장이나 간호사와의 협조는 필수적이며 의료진의 지시가 있을 경우 반드시 지시에 따라야 한다</a:t>
            </a:r>
            <a:r>
              <a:rPr lang="en-US" altLang="ko-KR" sz="3000" dirty="0"/>
              <a:t>.</a:t>
            </a:r>
          </a:p>
          <a:p>
            <a:pPr>
              <a:lnSpc>
                <a:spcPct val="150000"/>
              </a:lnSpc>
            </a:pPr>
            <a:r>
              <a:rPr lang="en-US" altLang="ko-KR" sz="3000" dirty="0"/>
              <a:t>•   </a:t>
            </a:r>
            <a:r>
              <a:rPr lang="ko-KR" altLang="en-US" sz="3000" dirty="0"/>
              <a:t>요양보호사는 시설 직원</a:t>
            </a:r>
            <a:r>
              <a:rPr lang="en-US" altLang="ko-KR" sz="3000" dirty="0"/>
              <a:t>, </a:t>
            </a:r>
            <a:r>
              <a:rPr lang="ko-KR" altLang="en-US" sz="3000" dirty="0"/>
              <a:t>동료 요양보호사</a:t>
            </a:r>
            <a:r>
              <a:rPr lang="en-US" altLang="ko-KR" sz="3000" dirty="0"/>
              <a:t>, </a:t>
            </a:r>
            <a:r>
              <a:rPr lang="ko-KR" altLang="en-US" sz="3000" dirty="0"/>
              <a:t>대상자의 가족과 협조하고 조화를 이루려는 자세를  가져야 한다</a:t>
            </a:r>
          </a:p>
        </p:txBody>
      </p:sp>
    </p:spTree>
    <p:extLst>
      <p:ext uri="{BB962C8B-B14F-4D97-AF65-F5344CB8AC3E}">
        <p14:creationId xmlns:p14="http://schemas.microsoft.com/office/powerpoint/2010/main" val="25166130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F1C384-008C-E5A2-6FDC-3C6506D413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087A194A-3A7E-22E1-46B6-E38EA2025C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FACD2104-2C41-A177-EFDB-F3F6546EED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476250"/>
            <a:ext cx="17335500" cy="9334500"/>
          </a:xfrm>
          <a:prstGeom prst="rect">
            <a:avLst/>
          </a:prstGeom>
          <a:effectLst>
            <a:outerShdw dist="143608" dir="2700000">
              <a:srgbClr val="000000">
                <a:alpha val="15000"/>
              </a:srgbClr>
            </a:outerShdw>
          </a:effectLst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C082E3A7-64F0-3600-B3F1-E592DC0759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0400" y="1943100"/>
            <a:ext cx="17005300" cy="38100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A823C2FD-D46B-B5F6-9A4B-7385DA0500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15405100" y="1295400"/>
            <a:ext cx="1358900" cy="38100"/>
          </a:xfrm>
          <a:prstGeom prst="rect">
            <a:avLst/>
          </a:prstGeom>
        </p:spPr>
      </p:pic>
      <p:sp>
        <p:nvSpPr>
          <p:cNvPr id="10" name="TextBox 10">
            <a:extLst>
              <a:ext uri="{FF2B5EF4-FFF2-40B4-BE49-F238E27FC236}">
                <a16:creationId xmlns:a16="http://schemas.microsoft.com/office/drawing/2014/main" id="{1E49C520-5FD7-D276-8FBB-463E7845BF34}"/>
              </a:ext>
            </a:extLst>
          </p:cNvPr>
          <p:cNvSpPr txBox="1"/>
          <p:nvPr/>
        </p:nvSpPr>
        <p:spPr>
          <a:xfrm>
            <a:off x="1308100" y="990600"/>
            <a:ext cx="11607800" cy="6350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>
              <a:lnSpc>
                <a:spcPct val="99600"/>
              </a:lnSpc>
            </a:pPr>
            <a:r>
              <a:rPr lang="en-US" altLang="ko-KR" sz="3600" dirty="0">
                <a:latin typeface="HY견고딕" panose="02030600000101010101" pitchFamily="18" charset="-127"/>
                <a:ea typeface="HY견고딕" panose="02030600000101010101" pitchFamily="18" charset="-127"/>
              </a:rPr>
              <a:t>2</a:t>
            </a:r>
            <a:r>
              <a:rPr lang="ko-KR" altLang="en-US" sz="3600" dirty="0">
                <a:solidFill>
                  <a:schemeClr val="tx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절 요양보호사의 직업윤리</a:t>
            </a:r>
          </a:p>
        </p:txBody>
      </p:sp>
      <p:grpSp>
        <p:nvGrpSpPr>
          <p:cNvPr id="11" name="Group 11">
            <a:extLst>
              <a:ext uri="{FF2B5EF4-FFF2-40B4-BE49-F238E27FC236}">
                <a16:creationId xmlns:a16="http://schemas.microsoft.com/office/drawing/2014/main" id="{667A0D39-0120-26FA-3614-1BE32E34D76E}"/>
              </a:ext>
            </a:extLst>
          </p:cNvPr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15" name="Group 15">
            <a:extLst>
              <a:ext uri="{FF2B5EF4-FFF2-40B4-BE49-F238E27FC236}">
                <a16:creationId xmlns:a16="http://schemas.microsoft.com/office/drawing/2014/main" id="{7FA59AD0-87A8-179E-4389-A80C955027A7}"/>
              </a:ext>
            </a:extLst>
          </p:cNvPr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19" name="Group 19">
            <a:extLst>
              <a:ext uri="{FF2B5EF4-FFF2-40B4-BE49-F238E27FC236}">
                <a16:creationId xmlns:a16="http://schemas.microsoft.com/office/drawing/2014/main" id="{5DEDE673-0685-06B6-D8B9-C86F3653ED27}"/>
              </a:ext>
            </a:extLst>
          </p:cNvPr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23" name="Group 23">
            <a:extLst>
              <a:ext uri="{FF2B5EF4-FFF2-40B4-BE49-F238E27FC236}">
                <a16:creationId xmlns:a16="http://schemas.microsoft.com/office/drawing/2014/main" id="{DDB135DC-1E48-08D3-F67A-08F241FD6EF1}"/>
              </a:ext>
            </a:extLst>
          </p:cNvPr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27" name="Group 27">
            <a:extLst>
              <a:ext uri="{FF2B5EF4-FFF2-40B4-BE49-F238E27FC236}">
                <a16:creationId xmlns:a16="http://schemas.microsoft.com/office/drawing/2014/main" id="{8A9E0389-D4D5-5079-FF83-66248B5807C8}"/>
              </a:ext>
            </a:extLst>
          </p:cNvPr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31" name="Group 31">
            <a:extLst>
              <a:ext uri="{FF2B5EF4-FFF2-40B4-BE49-F238E27FC236}">
                <a16:creationId xmlns:a16="http://schemas.microsoft.com/office/drawing/2014/main" id="{8A1052A0-4485-4E10-875A-9BFE680118A4}"/>
              </a:ext>
            </a:extLst>
          </p:cNvPr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35" name="Group 35">
            <a:extLst>
              <a:ext uri="{FF2B5EF4-FFF2-40B4-BE49-F238E27FC236}">
                <a16:creationId xmlns:a16="http://schemas.microsoft.com/office/drawing/2014/main" id="{3A857C82-1BCE-941A-6EDA-926E6665F6DF}"/>
              </a:ext>
            </a:extLst>
          </p:cNvPr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39" name="Group 39">
            <a:extLst>
              <a:ext uri="{FF2B5EF4-FFF2-40B4-BE49-F238E27FC236}">
                <a16:creationId xmlns:a16="http://schemas.microsoft.com/office/drawing/2014/main" id="{BB96BD73-55C8-A011-E689-4EF5FD109778}"/>
              </a:ext>
            </a:extLst>
          </p:cNvPr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7BC17C07-2223-3A4A-1ACB-D796F5B255A6}"/>
              </a:ext>
            </a:extLst>
          </p:cNvPr>
          <p:cNvSpPr txBox="1"/>
          <p:nvPr/>
        </p:nvSpPr>
        <p:spPr>
          <a:xfrm>
            <a:off x="3175000" y="3543300"/>
            <a:ext cx="11938000" cy="11811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107899"/>
              </a:lnSpc>
            </a:pPr>
            <a:endParaRPr lang="ko-KR" sz="6700" b="0" i="0" u="none" strike="noStrike" dirty="0">
              <a:solidFill>
                <a:srgbClr val="000000"/>
              </a:solidFill>
              <a:ea typeface="210 Gulim 07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1B60CB8-F317-04EA-D882-987EC824E895}"/>
              </a:ext>
            </a:extLst>
          </p:cNvPr>
          <p:cNvSpPr txBox="1">
            <a:spLocks/>
          </p:cNvSpPr>
          <p:nvPr/>
        </p:nvSpPr>
        <p:spPr>
          <a:xfrm>
            <a:off x="3558139" y="2287421"/>
            <a:ext cx="12031111" cy="6056479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altLang="ko-KR" b="1" dirty="0"/>
          </a:p>
        </p:txBody>
      </p:sp>
      <p:sp>
        <p:nvSpPr>
          <p:cNvPr id="12" name="TextBox 10">
            <a:extLst>
              <a:ext uri="{FF2B5EF4-FFF2-40B4-BE49-F238E27FC236}">
                <a16:creationId xmlns:a16="http://schemas.microsoft.com/office/drawing/2014/main" id="{7B155BBE-D991-6DF6-6F27-F4589180D658}"/>
              </a:ext>
            </a:extLst>
          </p:cNvPr>
          <p:cNvSpPr txBox="1"/>
          <p:nvPr/>
        </p:nvSpPr>
        <p:spPr>
          <a:xfrm>
            <a:off x="1460500" y="2679700"/>
            <a:ext cx="11607800" cy="6350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99600"/>
              </a:lnSpc>
            </a:pPr>
            <a:r>
              <a:rPr lang="ko-KR" altLang="en-US" sz="3600" b="0" i="0" u="none" strike="noStrike" dirty="0">
                <a:solidFill>
                  <a:srgbClr val="92D050"/>
                </a:solidFill>
                <a:ea typeface="210 Gulim 090"/>
              </a:rPr>
              <a:t>   </a:t>
            </a:r>
            <a:r>
              <a:rPr lang="en-US" altLang="ko-KR" sz="3600" b="1" dirty="0">
                <a:solidFill>
                  <a:srgbClr val="92D050"/>
                </a:solidFill>
                <a:ea typeface="210 Gulim 090"/>
              </a:rPr>
              <a:t>2</a:t>
            </a:r>
            <a:r>
              <a:rPr lang="en-US" altLang="ko-KR" sz="3600" b="1" i="0" u="none" strike="noStrike" dirty="0">
                <a:solidFill>
                  <a:srgbClr val="92D050"/>
                </a:solidFill>
                <a:ea typeface="210 Gulim 090"/>
              </a:rPr>
              <a:t>.</a:t>
            </a:r>
            <a:r>
              <a:rPr lang="en-US" altLang="ko-KR" sz="3600" b="0" i="0" u="none" strike="noStrike" dirty="0">
                <a:solidFill>
                  <a:srgbClr val="92D050"/>
                </a:solidFill>
                <a:ea typeface="210 Gulim 090"/>
              </a:rPr>
              <a:t> </a:t>
            </a:r>
            <a:r>
              <a:rPr lang="ko-KR" altLang="en-US" sz="3600" b="0" i="0" u="none" strike="noStrike" dirty="0">
                <a:solidFill>
                  <a:srgbClr val="92D050"/>
                </a:solidFill>
                <a:ea typeface="210 Gulim 090"/>
              </a:rPr>
              <a:t>윤리적 태도</a:t>
            </a:r>
            <a:endParaRPr lang="ko-KR" sz="3600" b="0" i="0" u="none" strike="noStrike" dirty="0">
              <a:solidFill>
                <a:srgbClr val="92D050"/>
              </a:solidFill>
              <a:ea typeface="210 Gulim 090"/>
            </a:endParaRPr>
          </a:p>
        </p:txBody>
      </p:sp>
      <p:sp>
        <p:nvSpPr>
          <p:cNvPr id="8" name="TextBox 10">
            <a:extLst>
              <a:ext uri="{FF2B5EF4-FFF2-40B4-BE49-F238E27FC236}">
                <a16:creationId xmlns:a16="http://schemas.microsoft.com/office/drawing/2014/main" id="{63AFE2B9-D97D-E797-FD6A-9C70685874B8}"/>
              </a:ext>
            </a:extLst>
          </p:cNvPr>
          <p:cNvSpPr txBox="1"/>
          <p:nvPr/>
        </p:nvSpPr>
        <p:spPr>
          <a:xfrm>
            <a:off x="2184400" y="3467100"/>
            <a:ext cx="11607800" cy="6350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99600"/>
              </a:lnSpc>
            </a:pPr>
            <a:r>
              <a:rPr lang="ko-KR" altLang="en-US" sz="3000" b="0" i="0" u="none" strike="noStrike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endParaRPr lang="ko-KR" sz="3000" b="1" i="0" u="none" strike="noStrike" dirty="0">
              <a:ea typeface="210 Gulim 090"/>
            </a:endParaRPr>
          </a:p>
        </p:txBody>
      </p:sp>
      <p:sp>
        <p:nvSpPr>
          <p:cNvPr id="16" name="TextBox 10">
            <a:extLst>
              <a:ext uri="{FF2B5EF4-FFF2-40B4-BE49-F238E27FC236}">
                <a16:creationId xmlns:a16="http://schemas.microsoft.com/office/drawing/2014/main" id="{3D0E5ABC-C7ED-128B-21E1-C92A1F95DF72}"/>
              </a:ext>
            </a:extLst>
          </p:cNvPr>
          <p:cNvSpPr txBox="1"/>
          <p:nvPr/>
        </p:nvSpPr>
        <p:spPr>
          <a:xfrm>
            <a:off x="2133600" y="6286500"/>
            <a:ext cx="13931900" cy="84948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99600"/>
              </a:lnSpc>
            </a:pPr>
            <a:r>
              <a:rPr lang="ko-KR" altLang="en-US" sz="3000" i="0" u="none" strike="noStrike" dirty="0">
                <a:solidFill>
                  <a:schemeClr val="accent2"/>
                </a:solidFill>
                <a:ea typeface="210 Gulim 090"/>
              </a:rPr>
              <a:t> </a:t>
            </a:r>
            <a:endParaRPr lang="en-US" altLang="ko-KR" sz="3000" dirty="0">
              <a:ea typeface="210 Gulim 090"/>
            </a:endParaRPr>
          </a:p>
          <a:p>
            <a:pPr lvl="0" algn="l">
              <a:lnSpc>
                <a:spcPct val="99600"/>
              </a:lnSpc>
            </a:pPr>
            <a:endParaRPr lang="en-US" altLang="ko-KR" sz="3000" i="0" u="none" strike="noStrike" dirty="0">
              <a:ea typeface="210 Gulim 090"/>
            </a:endParaRPr>
          </a:p>
          <a:p>
            <a:pPr lvl="0" algn="l">
              <a:lnSpc>
                <a:spcPct val="99600"/>
              </a:lnSpc>
            </a:pPr>
            <a:endParaRPr lang="en-US" altLang="ko-KR" sz="3000" dirty="0">
              <a:ea typeface="210 Gulim 090"/>
            </a:endParaRPr>
          </a:p>
          <a:p>
            <a:pPr lvl="0" algn="l">
              <a:lnSpc>
                <a:spcPct val="99600"/>
              </a:lnSpc>
            </a:pPr>
            <a:r>
              <a:rPr lang="en-US" altLang="ko-KR" sz="3000" i="0" u="none" strike="noStrike" dirty="0">
                <a:ea typeface="210 Gulim 090"/>
              </a:rPr>
              <a:t>       </a:t>
            </a:r>
          </a:p>
          <a:p>
            <a:pPr lvl="0" algn="l">
              <a:lnSpc>
                <a:spcPct val="99600"/>
              </a:lnSpc>
            </a:pPr>
            <a:endParaRPr lang="ko-KR" sz="3000" i="0" u="none" strike="noStrike" dirty="0">
              <a:solidFill>
                <a:schemeClr val="accent2"/>
              </a:solidFill>
              <a:ea typeface="210 Gulim 090"/>
            </a:endParaRPr>
          </a:p>
        </p:txBody>
      </p:sp>
      <p:sp>
        <p:nvSpPr>
          <p:cNvPr id="9" name="TextBox 10">
            <a:extLst>
              <a:ext uri="{FF2B5EF4-FFF2-40B4-BE49-F238E27FC236}">
                <a16:creationId xmlns:a16="http://schemas.microsoft.com/office/drawing/2014/main" id="{638F4780-BFB2-26FE-F3F7-7069B17C3F0E}"/>
              </a:ext>
            </a:extLst>
          </p:cNvPr>
          <p:cNvSpPr txBox="1"/>
          <p:nvPr/>
        </p:nvSpPr>
        <p:spPr>
          <a:xfrm>
            <a:off x="1612900" y="3162300"/>
            <a:ext cx="15227300" cy="57404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99600"/>
              </a:lnSpc>
            </a:pPr>
            <a:endParaRPr lang="en-US" altLang="ko-KR" sz="3600" b="0" i="0" u="none" strike="noStrike" dirty="0">
              <a:solidFill>
                <a:srgbClr val="92D050"/>
              </a:solidFill>
              <a:ea typeface="210 Gulim 090"/>
            </a:endParaRPr>
          </a:p>
          <a:p>
            <a:pPr lvl="0" algn="l">
              <a:lnSpc>
                <a:spcPct val="150000"/>
              </a:lnSpc>
            </a:pPr>
            <a:endParaRPr lang="ko-KR" sz="3600" b="0" i="0" u="none" strike="noStrike" dirty="0">
              <a:solidFill>
                <a:srgbClr val="92D050"/>
              </a:solidFill>
              <a:ea typeface="210 Gulim 09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0FDC024-72DE-CA07-9860-4B58831F1683}"/>
              </a:ext>
            </a:extLst>
          </p:cNvPr>
          <p:cNvSpPr txBox="1"/>
          <p:nvPr/>
        </p:nvSpPr>
        <p:spPr>
          <a:xfrm>
            <a:off x="2698750" y="3737152"/>
            <a:ext cx="13569950" cy="41720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dirty="0"/>
              <a:t> </a:t>
            </a:r>
            <a:r>
              <a:rPr lang="ko-KR" altLang="en-US" sz="3000" dirty="0"/>
              <a:t>⑤   요양보호사는 요양보호 업무 수행에 필요한 교육훈련 프로그램에 적극적으로 참여하는 등 지속적으로 학습하고 자신을 계발해야 한다</a:t>
            </a:r>
            <a:r>
              <a:rPr lang="en-US" altLang="ko-KR" sz="3000" dirty="0"/>
              <a:t>.</a:t>
            </a:r>
          </a:p>
          <a:p>
            <a:pPr>
              <a:lnSpc>
                <a:spcPct val="150000"/>
              </a:lnSpc>
            </a:pPr>
            <a:r>
              <a:rPr lang="en-US" altLang="ko-KR" sz="3000" dirty="0"/>
              <a:t> •   </a:t>
            </a:r>
            <a:r>
              <a:rPr lang="ko-KR" altLang="en-US" sz="3000" dirty="0"/>
              <a:t>직무를 수행하는 데 필요한 전문적 지식과 기술을 갖춰야 한다</a:t>
            </a:r>
            <a:r>
              <a:rPr lang="en-US" altLang="ko-KR" sz="3000" dirty="0"/>
              <a:t>.</a:t>
            </a:r>
          </a:p>
          <a:p>
            <a:pPr>
              <a:lnSpc>
                <a:spcPct val="150000"/>
              </a:lnSpc>
            </a:pPr>
            <a:r>
              <a:rPr lang="en-US" altLang="ko-KR" sz="3000" dirty="0"/>
              <a:t> •   </a:t>
            </a:r>
            <a:r>
              <a:rPr lang="ko-KR" altLang="en-US" sz="3000" dirty="0"/>
              <a:t>보수교육에 적극적으로 참여하여 자기계발의 기회로 삼는다</a:t>
            </a:r>
            <a:r>
              <a:rPr lang="en-US" altLang="ko-KR" sz="3000" dirty="0"/>
              <a:t>.</a:t>
            </a:r>
          </a:p>
          <a:p>
            <a:pPr>
              <a:lnSpc>
                <a:spcPct val="150000"/>
              </a:lnSpc>
            </a:pPr>
            <a:r>
              <a:rPr lang="en-US" altLang="ko-KR" sz="3000" dirty="0"/>
              <a:t> •   </a:t>
            </a:r>
            <a:r>
              <a:rPr lang="ko-KR" altLang="en-US" sz="3000" dirty="0"/>
              <a:t>자신의 업무 활동을 점검하고 일의 경과를 기록하여 자가평가</a:t>
            </a:r>
            <a:r>
              <a:rPr lang="en-US" altLang="ko-KR" sz="3000" dirty="0"/>
              <a:t>, </a:t>
            </a:r>
            <a:r>
              <a:rPr lang="ko-KR" altLang="en-US" sz="3000" dirty="0" err="1"/>
              <a:t>지도받은</a:t>
            </a:r>
            <a:r>
              <a:rPr lang="ko-KR" altLang="en-US" sz="3000" dirty="0"/>
              <a:t> 내용</a:t>
            </a:r>
            <a:r>
              <a:rPr lang="en-US" altLang="ko-KR" sz="3000" dirty="0"/>
              <a:t>,                 </a:t>
            </a:r>
            <a:r>
              <a:rPr lang="ko-KR" altLang="en-US" sz="3000" dirty="0"/>
              <a:t>앞으로의 발전  등을 자료로 보관한다</a:t>
            </a:r>
          </a:p>
        </p:txBody>
      </p:sp>
    </p:spTree>
    <p:extLst>
      <p:ext uri="{BB962C8B-B14F-4D97-AF65-F5344CB8AC3E}">
        <p14:creationId xmlns:p14="http://schemas.microsoft.com/office/powerpoint/2010/main" val="24043142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854447-ED1F-EED5-318B-35586F0A6D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126D7046-DAA2-DDFF-F5CB-3636EB6735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0DF5D3EC-A65C-56C3-ECD6-BE9D02195D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476250"/>
            <a:ext cx="17335500" cy="9334500"/>
          </a:xfrm>
          <a:prstGeom prst="rect">
            <a:avLst/>
          </a:prstGeom>
          <a:effectLst>
            <a:outerShdw dist="143608" dir="2700000">
              <a:srgbClr val="000000">
                <a:alpha val="15000"/>
              </a:srgbClr>
            </a:outerShdw>
          </a:effectLst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4CD66626-8DBB-3F4E-763B-AE10ECBFC2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0400" y="1943100"/>
            <a:ext cx="17005300" cy="38100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A0CC22B3-70DF-92F5-B2D4-72975CB6D6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15405100" y="1295400"/>
            <a:ext cx="1358900" cy="38100"/>
          </a:xfrm>
          <a:prstGeom prst="rect">
            <a:avLst/>
          </a:prstGeom>
        </p:spPr>
      </p:pic>
      <p:sp>
        <p:nvSpPr>
          <p:cNvPr id="10" name="TextBox 10">
            <a:extLst>
              <a:ext uri="{FF2B5EF4-FFF2-40B4-BE49-F238E27FC236}">
                <a16:creationId xmlns:a16="http://schemas.microsoft.com/office/drawing/2014/main" id="{91604409-FF5D-1C55-37AA-A62A7A444236}"/>
              </a:ext>
            </a:extLst>
          </p:cNvPr>
          <p:cNvSpPr txBox="1"/>
          <p:nvPr/>
        </p:nvSpPr>
        <p:spPr>
          <a:xfrm>
            <a:off x="1308100" y="990600"/>
            <a:ext cx="11607800" cy="6350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>
              <a:lnSpc>
                <a:spcPct val="99600"/>
              </a:lnSpc>
            </a:pPr>
            <a:r>
              <a:rPr lang="en-US" altLang="ko-KR" sz="3600" dirty="0">
                <a:latin typeface="HY견고딕" panose="02030600000101010101" pitchFamily="18" charset="-127"/>
                <a:ea typeface="HY견고딕" panose="02030600000101010101" pitchFamily="18" charset="-127"/>
              </a:rPr>
              <a:t>2</a:t>
            </a:r>
            <a:r>
              <a:rPr lang="ko-KR" altLang="en-US" sz="3600" dirty="0">
                <a:solidFill>
                  <a:schemeClr val="tx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절 요양보호사의 직업윤리</a:t>
            </a:r>
          </a:p>
        </p:txBody>
      </p:sp>
      <p:grpSp>
        <p:nvGrpSpPr>
          <p:cNvPr id="11" name="Group 11">
            <a:extLst>
              <a:ext uri="{FF2B5EF4-FFF2-40B4-BE49-F238E27FC236}">
                <a16:creationId xmlns:a16="http://schemas.microsoft.com/office/drawing/2014/main" id="{61086362-DAF0-187F-5A07-12359858AA55}"/>
              </a:ext>
            </a:extLst>
          </p:cNvPr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15" name="Group 15">
            <a:extLst>
              <a:ext uri="{FF2B5EF4-FFF2-40B4-BE49-F238E27FC236}">
                <a16:creationId xmlns:a16="http://schemas.microsoft.com/office/drawing/2014/main" id="{271E0A34-C956-861E-11BD-88807C328909}"/>
              </a:ext>
            </a:extLst>
          </p:cNvPr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19" name="Group 19">
            <a:extLst>
              <a:ext uri="{FF2B5EF4-FFF2-40B4-BE49-F238E27FC236}">
                <a16:creationId xmlns:a16="http://schemas.microsoft.com/office/drawing/2014/main" id="{1B0A3155-0EDD-F412-0F90-C4A50325B2F0}"/>
              </a:ext>
            </a:extLst>
          </p:cNvPr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23" name="Group 23">
            <a:extLst>
              <a:ext uri="{FF2B5EF4-FFF2-40B4-BE49-F238E27FC236}">
                <a16:creationId xmlns:a16="http://schemas.microsoft.com/office/drawing/2014/main" id="{C1AC5611-30DF-18BC-BAD1-FE183CA5020A}"/>
              </a:ext>
            </a:extLst>
          </p:cNvPr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27" name="Group 27">
            <a:extLst>
              <a:ext uri="{FF2B5EF4-FFF2-40B4-BE49-F238E27FC236}">
                <a16:creationId xmlns:a16="http://schemas.microsoft.com/office/drawing/2014/main" id="{81D27611-C799-D119-1957-207D65264F9E}"/>
              </a:ext>
            </a:extLst>
          </p:cNvPr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31" name="Group 31">
            <a:extLst>
              <a:ext uri="{FF2B5EF4-FFF2-40B4-BE49-F238E27FC236}">
                <a16:creationId xmlns:a16="http://schemas.microsoft.com/office/drawing/2014/main" id="{55197D29-395D-A973-A495-ED268B73E81F}"/>
              </a:ext>
            </a:extLst>
          </p:cNvPr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35" name="Group 35">
            <a:extLst>
              <a:ext uri="{FF2B5EF4-FFF2-40B4-BE49-F238E27FC236}">
                <a16:creationId xmlns:a16="http://schemas.microsoft.com/office/drawing/2014/main" id="{6777C560-2BE6-2D25-4502-5D7CFD701350}"/>
              </a:ext>
            </a:extLst>
          </p:cNvPr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39" name="Group 39">
            <a:extLst>
              <a:ext uri="{FF2B5EF4-FFF2-40B4-BE49-F238E27FC236}">
                <a16:creationId xmlns:a16="http://schemas.microsoft.com/office/drawing/2014/main" id="{95C69BCF-6D13-350E-26D8-AF78EDA7A835}"/>
              </a:ext>
            </a:extLst>
          </p:cNvPr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E60A4F04-697E-FC35-0A96-53B7E1898272}"/>
              </a:ext>
            </a:extLst>
          </p:cNvPr>
          <p:cNvSpPr txBox="1"/>
          <p:nvPr/>
        </p:nvSpPr>
        <p:spPr>
          <a:xfrm>
            <a:off x="3175000" y="3543300"/>
            <a:ext cx="11938000" cy="11811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107899"/>
              </a:lnSpc>
            </a:pPr>
            <a:endParaRPr lang="ko-KR" sz="6700" b="0" i="0" u="none" strike="noStrike" dirty="0">
              <a:solidFill>
                <a:srgbClr val="000000"/>
              </a:solidFill>
              <a:ea typeface="210 Gulim 07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7BCEA07-0C5F-AF04-0F9D-6DD1569CE3B9}"/>
              </a:ext>
            </a:extLst>
          </p:cNvPr>
          <p:cNvSpPr txBox="1">
            <a:spLocks/>
          </p:cNvSpPr>
          <p:nvPr/>
        </p:nvSpPr>
        <p:spPr>
          <a:xfrm>
            <a:off x="3558139" y="2287421"/>
            <a:ext cx="12031111" cy="6056479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altLang="ko-KR" b="1" dirty="0"/>
          </a:p>
        </p:txBody>
      </p:sp>
      <p:sp>
        <p:nvSpPr>
          <p:cNvPr id="12" name="TextBox 10">
            <a:extLst>
              <a:ext uri="{FF2B5EF4-FFF2-40B4-BE49-F238E27FC236}">
                <a16:creationId xmlns:a16="http://schemas.microsoft.com/office/drawing/2014/main" id="{3C2EAB1A-AB0C-78D1-945D-AD5DC01CBA16}"/>
              </a:ext>
            </a:extLst>
          </p:cNvPr>
          <p:cNvSpPr txBox="1"/>
          <p:nvPr/>
        </p:nvSpPr>
        <p:spPr>
          <a:xfrm>
            <a:off x="1460500" y="2298700"/>
            <a:ext cx="11607800" cy="6350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99600"/>
              </a:lnSpc>
            </a:pPr>
            <a:r>
              <a:rPr lang="ko-KR" altLang="en-US" sz="3600" b="0" i="0" u="none" strike="noStrike" dirty="0">
                <a:solidFill>
                  <a:srgbClr val="92D050"/>
                </a:solidFill>
                <a:ea typeface="210 Gulim 090"/>
              </a:rPr>
              <a:t>   </a:t>
            </a:r>
            <a:r>
              <a:rPr lang="en-US" altLang="ko-KR" sz="3600" b="1" dirty="0">
                <a:solidFill>
                  <a:srgbClr val="92D050"/>
                </a:solidFill>
                <a:ea typeface="210 Gulim 090"/>
              </a:rPr>
              <a:t>2</a:t>
            </a:r>
            <a:r>
              <a:rPr lang="en-US" altLang="ko-KR" sz="3600" b="1" i="0" u="none" strike="noStrike" dirty="0">
                <a:solidFill>
                  <a:srgbClr val="92D050"/>
                </a:solidFill>
                <a:ea typeface="210 Gulim 090"/>
              </a:rPr>
              <a:t>.</a:t>
            </a:r>
            <a:r>
              <a:rPr lang="en-US" altLang="ko-KR" sz="3600" b="0" i="0" u="none" strike="noStrike" dirty="0">
                <a:solidFill>
                  <a:srgbClr val="92D050"/>
                </a:solidFill>
                <a:ea typeface="210 Gulim 090"/>
              </a:rPr>
              <a:t> </a:t>
            </a:r>
            <a:r>
              <a:rPr lang="ko-KR" altLang="en-US" sz="3600" b="0" i="0" u="none" strike="noStrike" dirty="0">
                <a:solidFill>
                  <a:srgbClr val="92D050"/>
                </a:solidFill>
                <a:ea typeface="210 Gulim 090"/>
              </a:rPr>
              <a:t>윤리적 태도</a:t>
            </a:r>
            <a:endParaRPr lang="ko-KR" sz="3600" b="0" i="0" u="none" strike="noStrike" dirty="0">
              <a:solidFill>
                <a:srgbClr val="92D050"/>
              </a:solidFill>
              <a:ea typeface="210 Gulim 090"/>
            </a:endParaRPr>
          </a:p>
        </p:txBody>
      </p:sp>
      <p:sp>
        <p:nvSpPr>
          <p:cNvPr id="8" name="TextBox 10">
            <a:extLst>
              <a:ext uri="{FF2B5EF4-FFF2-40B4-BE49-F238E27FC236}">
                <a16:creationId xmlns:a16="http://schemas.microsoft.com/office/drawing/2014/main" id="{951A7EFE-E084-1B20-8325-894FCCA7C3B2}"/>
              </a:ext>
            </a:extLst>
          </p:cNvPr>
          <p:cNvSpPr txBox="1"/>
          <p:nvPr/>
        </p:nvSpPr>
        <p:spPr>
          <a:xfrm>
            <a:off x="2184400" y="3467100"/>
            <a:ext cx="11607800" cy="6350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99600"/>
              </a:lnSpc>
            </a:pPr>
            <a:r>
              <a:rPr lang="ko-KR" altLang="en-US" sz="3000" b="0" i="0" u="none" strike="noStrike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endParaRPr lang="ko-KR" sz="3000" b="1" i="0" u="none" strike="noStrike" dirty="0">
              <a:ea typeface="210 Gulim 090"/>
            </a:endParaRPr>
          </a:p>
        </p:txBody>
      </p:sp>
      <p:sp>
        <p:nvSpPr>
          <p:cNvPr id="16" name="TextBox 10">
            <a:extLst>
              <a:ext uri="{FF2B5EF4-FFF2-40B4-BE49-F238E27FC236}">
                <a16:creationId xmlns:a16="http://schemas.microsoft.com/office/drawing/2014/main" id="{E6DEDAA3-85A3-2FC5-5929-04054A535324}"/>
              </a:ext>
            </a:extLst>
          </p:cNvPr>
          <p:cNvSpPr txBox="1"/>
          <p:nvPr/>
        </p:nvSpPr>
        <p:spPr>
          <a:xfrm>
            <a:off x="2133600" y="6286500"/>
            <a:ext cx="13931900" cy="84948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99600"/>
              </a:lnSpc>
            </a:pPr>
            <a:r>
              <a:rPr lang="ko-KR" altLang="en-US" sz="3000" i="0" u="none" strike="noStrike" dirty="0">
                <a:solidFill>
                  <a:schemeClr val="accent2"/>
                </a:solidFill>
                <a:ea typeface="210 Gulim 090"/>
              </a:rPr>
              <a:t> </a:t>
            </a:r>
            <a:endParaRPr lang="en-US" altLang="ko-KR" sz="3000" dirty="0">
              <a:ea typeface="210 Gulim 090"/>
            </a:endParaRPr>
          </a:p>
          <a:p>
            <a:pPr lvl="0" algn="l">
              <a:lnSpc>
                <a:spcPct val="99600"/>
              </a:lnSpc>
            </a:pPr>
            <a:endParaRPr lang="en-US" altLang="ko-KR" sz="3000" i="0" u="none" strike="noStrike" dirty="0">
              <a:ea typeface="210 Gulim 090"/>
            </a:endParaRPr>
          </a:p>
          <a:p>
            <a:pPr lvl="0" algn="l">
              <a:lnSpc>
                <a:spcPct val="99600"/>
              </a:lnSpc>
            </a:pPr>
            <a:endParaRPr lang="en-US" altLang="ko-KR" sz="3000" dirty="0">
              <a:ea typeface="210 Gulim 090"/>
            </a:endParaRPr>
          </a:p>
          <a:p>
            <a:pPr lvl="0" algn="l">
              <a:lnSpc>
                <a:spcPct val="99600"/>
              </a:lnSpc>
            </a:pPr>
            <a:r>
              <a:rPr lang="en-US" altLang="ko-KR" sz="3000" i="0" u="none" strike="noStrike" dirty="0">
                <a:ea typeface="210 Gulim 090"/>
              </a:rPr>
              <a:t>       </a:t>
            </a:r>
          </a:p>
          <a:p>
            <a:pPr lvl="0" algn="l">
              <a:lnSpc>
                <a:spcPct val="99600"/>
              </a:lnSpc>
            </a:pPr>
            <a:endParaRPr lang="ko-KR" sz="3000" i="0" u="none" strike="noStrike" dirty="0">
              <a:solidFill>
                <a:schemeClr val="accent2"/>
              </a:solidFill>
              <a:ea typeface="210 Gulim 090"/>
            </a:endParaRPr>
          </a:p>
        </p:txBody>
      </p:sp>
      <p:sp>
        <p:nvSpPr>
          <p:cNvPr id="9" name="TextBox 10">
            <a:extLst>
              <a:ext uri="{FF2B5EF4-FFF2-40B4-BE49-F238E27FC236}">
                <a16:creationId xmlns:a16="http://schemas.microsoft.com/office/drawing/2014/main" id="{0E5A22C0-B692-FFCA-4EB2-C3C95CE7BDA2}"/>
              </a:ext>
            </a:extLst>
          </p:cNvPr>
          <p:cNvSpPr txBox="1"/>
          <p:nvPr/>
        </p:nvSpPr>
        <p:spPr>
          <a:xfrm>
            <a:off x="1612900" y="3162300"/>
            <a:ext cx="15227300" cy="57404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99600"/>
              </a:lnSpc>
            </a:pPr>
            <a:endParaRPr lang="en-US" altLang="ko-KR" sz="3600" b="0" i="0" u="none" strike="noStrike" dirty="0">
              <a:solidFill>
                <a:srgbClr val="92D050"/>
              </a:solidFill>
              <a:ea typeface="210 Gulim 090"/>
            </a:endParaRPr>
          </a:p>
          <a:p>
            <a:pPr lvl="0" algn="l">
              <a:lnSpc>
                <a:spcPct val="150000"/>
              </a:lnSpc>
            </a:pPr>
            <a:endParaRPr lang="ko-KR" sz="3600" b="0" i="0" u="none" strike="noStrike" dirty="0">
              <a:solidFill>
                <a:srgbClr val="92D050"/>
              </a:solidFill>
              <a:ea typeface="210 Gulim 09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7A02CE7-C871-4882-0CCB-E0D69D5564D2}"/>
              </a:ext>
            </a:extLst>
          </p:cNvPr>
          <p:cNvSpPr txBox="1"/>
          <p:nvPr/>
        </p:nvSpPr>
        <p:spPr>
          <a:xfrm>
            <a:off x="2743200" y="2933700"/>
            <a:ext cx="12369800" cy="63774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dirty="0"/>
              <a:t> </a:t>
            </a:r>
            <a:r>
              <a:rPr lang="ko-KR" altLang="en-US" sz="2500" dirty="0"/>
              <a:t>⑥   요양보호사는 대상자에게 호감을 주고 상호 신뢰감을 형성하기 위해 친절하고 예의 바른 태도</a:t>
            </a:r>
            <a:r>
              <a:rPr lang="en-US" altLang="ko-KR" sz="2500" dirty="0"/>
              <a:t>, </a:t>
            </a:r>
            <a:r>
              <a:rPr lang="ko-KR" altLang="en-US" sz="2500" dirty="0"/>
              <a:t>바른 몸가짐과 언어생활을 하려고 노력해야 한다</a:t>
            </a:r>
            <a:r>
              <a:rPr lang="en-US" altLang="ko-KR" sz="2500" dirty="0"/>
              <a:t>.</a:t>
            </a:r>
          </a:p>
          <a:p>
            <a:pPr>
              <a:lnSpc>
                <a:spcPct val="150000"/>
              </a:lnSpc>
            </a:pPr>
            <a:r>
              <a:rPr lang="en-US" altLang="ko-KR" sz="2500" dirty="0"/>
              <a:t> •   </a:t>
            </a:r>
            <a:r>
              <a:rPr lang="ko-KR" altLang="en-US" sz="2500" dirty="0"/>
              <a:t>대상자와 약속한 내용</a:t>
            </a:r>
            <a:r>
              <a:rPr lang="en-US" altLang="ko-KR" sz="2500" dirty="0"/>
              <a:t>, </a:t>
            </a:r>
            <a:r>
              <a:rPr lang="ko-KR" altLang="en-US" sz="2500" dirty="0"/>
              <a:t>방문 시간 등을 반드시 지키며 사정이 있어 늦거나 방문 일을 변경해야 할 경우에는 반드시 사전에 연락하여 양해를 구해야 한다</a:t>
            </a:r>
            <a:r>
              <a:rPr lang="en-US" altLang="ko-KR" sz="2500" dirty="0"/>
              <a:t>.</a:t>
            </a:r>
          </a:p>
          <a:p>
            <a:pPr>
              <a:lnSpc>
                <a:spcPct val="150000"/>
              </a:lnSpc>
            </a:pPr>
            <a:r>
              <a:rPr lang="en-US" altLang="ko-KR" sz="2500" dirty="0"/>
              <a:t> •   </a:t>
            </a:r>
            <a:r>
              <a:rPr lang="ko-KR" altLang="en-US" sz="2500" dirty="0"/>
              <a:t>대상자를 방문하였을 때 대상자가 없으면 방에 들어가지 말고</a:t>
            </a:r>
            <a:r>
              <a:rPr lang="en-US" altLang="ko-KR" sz="2500" dirty="0"/>
              <a:t>, </a:t>
            </a:r>
            <a:r>
              <a:rPr lang="ko-KR" altLang="en-US" sz="2500" dirty="0"/>
              <a:t>가족이나 기관에 연락하여 확인하거나</a:t>
            </a:r>
            <a:r>
              <a:rPr lang="en-US" altLang="ko-KR" sz="2500" dirty="0"/>
              <a:t>, </a:t>
            </a:r>
            <a:r>
              <a:rPr lang="ko-KR" altLang="en-US" sz="2500" dirty="0"/>
              <a:t>다음 방문 일을 적어 메모를 남겨둔다</a:t>
            </a:r>
            <a:r>
              <a:rPr lang="en-US" altLang="ko-KR" sz="2500" dirty="0"/>
              <a:t>.</a:t>
            </a:r>
          </a:p>
          <a:p>
            <a:pPr>
              <a:lnSpc>
                <a:spcPct val="150000"/>
              </a:lnSpc>
            </a:pPr>
            <a:r>
              <a:rPr lang="en-US" altLang="ko-KR" sz="2500" dirty="0"/>
              <a:t> •   </a:t>
            </a:r>
            <a:r>
              <a:rPr lang="ko-KR" altLang="en-US" sz="2500" dirty="0"/>
              <a:t>대상자 앞에서는 피로하거나 나태한 모습을 보이지 않는다</a:t>
            </a:r>
            <a:r>
              <a:rPr lang="en-US" altLang="ko-KR" sz="2500" dirty="0"/>
              <a:t>.</a:t>
            </a:r>
          </a:p>
          <a:p>
            <a:pPr>
              <a:lnSpc>
                <a:spcPct val="150000"/>
              </a:lnSpc>
            </a:pPr>
            <a:r>
              <a:rPr lang="en-US" altLang="ko-KR" sz="2500" dirty="0"/>
              <a:t> •   </a:t>
            </a:r>
            <a:r>
              <a:rPr lang="ko-KR" altLang="en-US" sz="2500" dirty="0"/>
              <a:t>대상자에게 유아어</a:t>
            </a:r>
            <a:r>
              <a:rPr lang="en-US" altLang="ko-KR" sz="2500" dirty="0"/>
              <a:t>, </a:t>
            </a:r>
            <a:r>
              <a:rPr lang="ko-KR" altLang="en-US" sz="2500" dirty="0"/>
              <a:t>명령어</a:t>
            </a:r>
            <a:r>
              <a:rPr lang="en-US" altLang="ko-KR" sz="2500" dirty="0"/>
              <a:t>, </a:t>
            </a:r>
            <a:r>
              <a:rPr lang="ko-KR" altLang="en-US" sz="2500" dirty="0"/>
              <a:t>반말 등을 사용하지 않는다</a:t>
            </a:r>
            <a:r>
              <a:rPr lang="en-US" altLang="ko-KR" sz="2500" dirty="0"/>
              <a:t>.</a:t>
            </a:r>
          </a:p>
          <a:p>
            <a:pPr>
              <a:lnSpc>
                <a:spcPct val="150000"/>
              </a:lnSpc>
            </a:pPr>
            <a:r>
              <a:rPr lang="en-US" altLang="ko-KR" sz="2500" dirty="0"/>
              <a:t> •   </a:t>
            </a:r>
            <a:r>
              <a:rPr lang="ko-KR" altLang="en-US" sz="2500" dirty="0"/>
              <a:t>대상자와 자신의 시선을 맞추고 내려다보지 않는다</a:t>
            </a:r>
            <a:r>
              <a:rPr lang="en-US" altLang="ko-KR" sz="2500" dirty="0"/>
              <a:t>.</a:t>
            </a:r>
          </a:p>
          <a:p>
            <a:pPr>
              <a:lnSpc>
                <a:spcPct val="150000"/>
              </a:lnSpc>
            </a:pPr>
            <a:r>
              <a:rPr lang="en-US" altLang="ko-KR" sz="2500" dirty="0"/>
              <a:t> •   </a:t>
            </a:r>
            <a:r>
              <a:rPr lang="ko-KR" altLang="en-US" sz="2500" dirty="0"/>
              <a:t>신체 접촉 등은 상황에 맞게 하며 너무 과장되지 않게 한다</a:t>
            </a:r>
            <a:r>
              <a:rPr lang="en-US" altLang="ko-KR" sz="2500" dirty="0"/>
              <a:t>.</a:t>
            </a:r>
          </a:p>
          <a:p>
            <a:pPr>
              <a:lnSpc>
                <a:spcPct val="150000"/>
              </a:lnSpc>
            </a:pPr>
            <a:r>
              <a:rPr lang="en-US" altLang="ko-KR" sz="2500" dirty="0"/>
              <a:t> •   </a:t>
            </a:r>
            <a:r>
              <a:rPr lang="ko-KR" altLang="en-US" sz="2500" dirty="0"/>
              <a:t>대상자와 개인적으로 별도의 서비스 계약을 하거나 타 기관에 의뢰하여서는 안 된다</a:t>
            </a:r>
          </a:p>
        </p:txBody>
      </p:sp>
    </p:spTree>
    <p:extLst>
      <p:ext uri="{BB962C8B-B14F-4D97-AF65-F5344CB8AC3E}">
        <p14:creationId xmlns:p14="http://schemas.microsoft.com/office/powerpoint/2010/main" val="36399552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B0FA9B-2CD8-CA97-B030-3F22B2216D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CBDDC793-C41B-0789-C6FB-8194E287F4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B3D02E5C-3F39-A97A-79BB-030214CF77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476250"/>
            <a:ext cx="17335500" cy="9334500"/>
          </a:xfrm>
          <a:prstGeom prst="rect">
            <a:avLst/>
          </a:prstGeom>
          <a:effectLst>
            <a:outerShdw dist="143608" dir="2700000">
              <a:srgbClr val="000000">
                <a:alpha val="15000"/>
              </a:srgbClr>
            </a:outerShdw>
          </a:effectLst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97E1211F-4920-81EE-3468-2E42F0EFF5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0400" y="1943100"/>
            <a:ext cx="17005300" cy="38100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27E02C41-0127-4A54-56B6-9E4375CF36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15405100" y="1295400"/>
            <a:ext cx="1358900" cy="38100"/>
          </a:xfrm>
          <a:prstGeom prst="rect">
            <a:avLst/>
          </a:prstGeom>
        </p:spPr>
      </p:pic>
      <p:sp>
        <p:nvSpPr>
          <p:cNvPr id="10" name="TextBox 10">
            <a:extLst>
              <a:ext uri="{FF2B5EF4-FFF2-40B4-BE49-F238E27FC236}">
                <a16:creationId xmlns:a16="http://schemas.microsoft.com/office/drawing/2014/main" id="{0CF7AC17-37F5-F97E-09AF-6B96387E61C1}"/>
              </a:ext>
            </a:extLst>
          </p:cNvPr>
          <p:cNvSpPr txBox="1"/>
          <p:nvPr/>
        </p:nvSpPr>
        <p:spPr>
          <a:xfrm>
            <a:off x="1308100" y="990600"/>
            <a:ext cx="11607800" cy="6350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>
              <a:lnSpc>
                <a:spcPct val="99600"/>
              </a:lnSpc>
            </a:pPr>
            <a:r>
              <a:rPr lang="en-US" altLang="ko-KR" sz="3600" dirty="0">
                <a:latin typeface="HY견고딕" panose="02030600000101010101" pitchFamily="18" charset="-127"/>
                <a:ea typeface="HY견고딕" panose="02030600000101010101" pitchFamily="18" charset="-127"/>
              </a:rPr>
              <a:t>2</a:t>
            </a:r>
            <a:r>
              <a:rPr lang="ko-KR" altLang="en-US" sz="3600" dirty="0">
                <a:solidFill>
                  <a:schemeClr val="tx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절 요양보호사의 직업윤리</a:t>
            </a:r>
          </a:p>
        </p:txBody>
      </p:sp>
      <p:grpSp>
        <p:nvGrpSpPr>
          <p:cNvPr id="11" name="Group 11">
            <a:extLst>
              <a:ext uri="{FF2B5EF4-FFF2-40B4-BE49-F238E27FC236}">
                <a16:creationId xmlns:a16="http://schemas.microsoft.com/office/drawing/2014/main" id="{8E3AE5D6-364D-458F-CA8E-3F8E583DBD1B}"/>
              </a:ext>
            </a:extLst>
          </p:cNvPr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15" name="Group 15">
            <a:extLst>
              <a:ext uri="{FF2B5EF4-FFF2-40B4-BE49-F238E27FC236}">
                <a16:creationId xmlns:a16="http://schemas.microsoft.com/office/drawing/2014/main" id="{0455E3F4-532F-20B2-0056-D8F579D9378E}"/>
              </a:ext>
            </a:extLst>
          </p:cNvPr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19" name="Group 19">
            <a:extLst>
              <a:ext uri="{FF2B5EF4-FFF2-40B4-BE49-F238E27FC236}">
                <a16:creationId xmlns:a16="http://schemas.microsoft.com/office/drawing/2014/main" id="{2A91460F-8A29-709D-B23F-B641AD5C2B73}"/>
              </a:ext>
            </a:extLst>
          </p:cNvPr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23" name="Group 23">
            <a:extLst>
              <a:ext uri="{FF2B5EF4-FFF2-40B4-BE49-F238E27FC236}">
                <a16:creationId xmlns:a16="http://schemas.microsoft.com/office/drawing/2014/main" id="{2211AAE6-1DBD-99A5-239A-CCFA201F6DE0}"/>
              </a:ext>
            </a:extLst>
          </p:cNvPr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27" name="Group 27">
            <a:extLst>
              <a:ext uri="{FF2B5EF4-FFF2-40B4-BE49-F238E27FC236}">
                <a16:creationId xmlns:a16="http://schemas.microsoft.com/office/drawing/2014/main" id="{C3AB9E54-F3C8-EDCE-B4B4-06447D08B81F}"/>
              </a:ext>
            </a:extLst>
          </p:cNvPr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31" name="Group 31">
            <a:extLst>
              <a:ext uri="{FF2B5EF4-FFF2-40B4-BE49-F238E27FC236}">
                <a16:creationId xmlns:a16="http://schemas.microsoft.com/office/drawing/2014/main" id="{BC653D0E-053E-28D8-8B1E-B57EC090060A}"/>
              </a:ext>
            </a:extLst>
          </p:cNvPr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35" name="Group 35">
            <a:extLst>
              <a:ext uri="{FF2B5EF4-FFF2-40B4-BE49-F238E27FC236}">
                <a16:creationId xmlns:a16="http://schemas.microsoft.com/office/drawing/2014/main" id="{B8892A83-716B-1540-C1AA-639E36D8E57C}"/>
              </a:ext>
            </a:extLst>
          </p:cNvPr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39" name="Group 39">
            <a:extLst>
              <a:ext uri="{FF2B5EF4-FFF2-40B4-BE49-F238E27FC236}">
                <a16:creationId xmlns:a16="http://schemas.microsoft.com/office/drawing/2014/main" id="{1752DC57-4543-C755-EE17-ABC91470E172}"/>
              </a:ext>
            </a:extLst>
          </p:cNvPr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CB967A31-7E5B-2343-13B1-54F4EA3BC3E5}"/>
              </a:ext>
            </a:extLst>
          </p:cNvPr>
          <p:cNvSpPr txBox="1"/>
          <p:nvPr/>
        </p:nvSpPr>
        <p:spPr>
          <a:xfrm>
            <a:off x="3175000" y="3543300"/>
            <a:ext cx="11938000" cy="11811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107899"/>
              </a:lnSpc>
            </a:pPr>
            <a:endParaRPr lang="ko-KR" sz="6700" b="0" i="0" u="none" strike="noStrike" dirty="0">
              <a:solidFill>
                <a:srgbClr val="000000"/>
              </a:solidFill>
              <a:ea typeface="210 Gulim 07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E8F99E17-FFBC-5EF2-8806-7264D4678CCE}"/>
              </a:ext>
            </a:extLst>
          </p:cNvPr>
          <p:cNvSpPr txBox="1">
            <a:spLocks/>
          </p:cNvSpPr>
          <p:nvPr/>
        </p:nvSpPr>
        <p:spPr>
          <a:xfrm>
            <a:off x="3558139" y="2287421"/>
            <a:ext cx="12031111" cy="6056479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altLang="ko-KR" b="1" dirty="0"/>
          </a:p>
        </p:txBody>
      </p:sp>
      <p:sp>
        <p:nvSpPr>
          <p:cNvPr id="12" name="TextBox 10">
            <a:extLst>
              <a:ext uri="{FF2B5EF4-FFF2-40B4-BE49-F238E27FC236}">
                <a16:creationId xmlns:a16="http://schemas.microsoft.com/office/drawing/2014/main" id="{42F6E42B-DF85-7A89-0079-4328B1B2640F}"/>
              </a:ext>
            </a:extLst>
          </p:cNvPr>
          <p:cNvSpPr txBox="1"/>
          <p:nvPr/>
        </p:nvSpPr>
        <p:spPr>
          <a:xfrm>
            <a:off x="1460500" y="2298700"/>
            <a:ext cx="11607800" cy="6350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99600"/>
              </a:lnSpc>
            </a:pPr>
            <a:r>
              <a:rPr lang="ko-KR" altLang="en-US" sz="3600" b="0" i="0" u="none" strike="noStrike" dirty="0">
                <a:solidFill>
                  <a:srgbClr val="92D050"/>
                </a:solidFill>
                <a:ea typeface="210 Gulim 090"/>
              </a:rPr>
              <a:t>   </a:t>
            </a:r>
            <a:r>
              <a:rPr lang="en-US" altLang="ko-KR" sz="3600" b="1" dirty="0">
                <a:solidFill>
                  <a:srgbClr val="92D050"/>
                </a:solidFill>
                <a:ea typeface="210 Gulim 090"/>
              </a:rPr>
              <a:t>2</a:t>
            </a:r>
            <a:r>
              <a:rPr lang="en-US" altLang="ko-KR" sz="3600" b="1" i="0" u="none" strike="noStrike" dirty="0">
                <a:solidFill>
                  <a:srgbClr val="92D050"/>
                </a:solidFill>
                <a:ea typeface="210 Gulim 090"/>
              </a:rPr>
              <a:t>.</a:t>
            </a:r>
            <a:r>
              <a:rPr lang="en-US" altLang="ko-KR" sz="3600" b="0" i="0" u="none" strike="noStrike" dirty="0">
                <a:solidFill>
                  <a:srgbClr val="92D050"/>
                </a:solidFill>
                <a:ea typeface="210 Gulim 090"/>
              </a:rPr>
              <a:t> </a:t>
            </a:r>
            <a:r>
              <a:rPr lang="ko-KR" altLang="en-US" sz="3600" b="0" i="0" u="none" strike="noStrike" dirty="0">
                <a:solidFill>
                  <a:srgbClr val="92D050"/>
                </a:solidFill>
                <a:ea typeface="210 Gulim 090"/>
              </a:rPr>
              <a:t>윤리적 태도</a:t>
            </a:r>
            <a:endParaRPr lang="ko-KR" sz="3600" b="0" i="0" u="none" strike="noStrike" dirty="0">
              <a:solidFill>
                <a:srgbClr val="92D050"/>
              </a:solidFill>
              <a:ea typeface="210 Gulim 090"/>
            </a:endParaRPr>
          </a:p>
        </p:txBody>
      </p:sp>
      <p:sp>
        <p:nvSpPr>
          <p:cNvPr id="8" name="TextBox 10">
            <a:extLst>
              <a:ext uri="{FF2B5EF4-FFF2-40B4-BE49-F238E27FC236}">
                <a16:creationId xmlns:a16="http://schemas.microsoft.com/office/drawing/2014/main" id="{9A6CA101-92EF-B058-24CD-16395F17BDAC}"/>
              </a:ext>
            </a:extLst>
          </p:cNvPr>
          <p:cNvSpPr txBox="1"/>
          <p:nvPr/>
        </p:nvSpPr>
        <p:spPr>
          <a:xfrm>
            <a:off x="2184400" y="3467100"/>
            <a:ext cx="11607800" cy="6350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99600"/>
              </a:lnSpc>
            </a:pPr>
            <a:r>
              <a:rPr lang="ko-KR" altLang="en-US" sz="3000" b="0" i="0" u="none" strike="noStrike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endParaRPr lang="ko-KR" sz="3000" b="1" i="0" u="none" strike="noStrike" dirty="0">
              <a:ea typeface="210 Gulim 090"/>
            </a:endParaRPr>
          </a:p>
        </p:txBody>
      </p:sp>
      <p:sp>
        <p:nvSpPr>
          <p:cNvPr id="16" name="TextBox 10">
            <a:extLst>
              <a:ext uri="{FF2B5EF4-FFF2-40B4-BE49-F238E27FC236}">
                <a16:creationId xmlns:a16="http://schemas.microsoft.com/office/drawing/2014/main" id="{2DE9F7C3-67BE-59CB-B459-6248A86D1571}"/>
              </a:ext>
            </a:extLst>
          </p:cNvPr>
          <p:cNvSpPr txBox="1"/>
          <p:nvPr/>
        </p:nvSpPr>
        <p:spPr>
          <a:xfrm>
            <a:off x="2133600" y="6286500"/>
            <a:ext cx="13931900" cy="84948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99600"/>
              </a:lnSpc>
            </a:pPr>
            <a:r>
              <a:rPr lang="ko-KR" altLang="en-US" sz="3000" i="0" u="none" strike="noStrike" dirty="0">
                <a:solidFill>
                  <a:schemeClr val="accent2"/>
                </a:solidFill>
                <a:ea typeface="210 Gulim 090"/>
              </a:rPr>
              <a:t> </a:t>
            </a:r>
            <a:endParaRPr lang="en-US" altLang="ko-KR" sz="3000" dirty="0">
              <a:ea typeface="210 Gulim 090"/>
            </a:endParaRPr>
          </a:p>
          <a:p>
            <a:pPr lvl="0" algn="l">
              <a:lnSpc>
                <a:spcPct val="99600"/>
              </a:lnSpc>
            </a:pPr>
            <a:endParaRPr lang="en-US" altLang="ko-KR" sz="3000" i="0" u="none" strike="noStrike" dirty="0">
              <a:ea typeface="210 Gulim 090"/>
            </a:endParaRPr>
          </a:p>
          <a:p>
            <a:pPr lvl="0" algn="l">
              <a:lnSpc>
                <a:spcPct val="99600"/>
              </a:lnSpc>
            </a:pPr>
            <a:endParaRPr lang="en-US" altLang="ko-KR" sz="3000" dirty="0">
              <a:ea typeface="210 Gulim 090"/>
            </a:endParaRPr>
          </a:p>
          <a:p>
            <a:pPr lvl="0" algn="l">
              <a:lnSpc>
                <a:spcPct val="99600"/>
              </a:lnSpc>
            </a:pPr>
            <a:r>
              <a:rPr lang="en-US" altLang="ko-KR" sz="3000" i="0" u="none" strike="noStrike" dirty="0">
                <a:ea typeface="210 Gulim 090"/>
              </a:rPr>
              <a:t>       </a:t>
            </a:r>
          </a:p>
          <a:p>
            <a:pPr lvl="0" algn="l">
              <a:lnSpc>
                <a:spcPct val="99600"/>
              </a:lnSpc>
            </a:pPr>
            <a:endParaRPr lang="ko-KR" sz="3000" i="0" u="none" strike="noStrike" dirty="0">
              <a:solidFill>
                <a:schemeClr val="accent2"/>
              </a:solidFill>
              <a:ea typeface="210 Gulim 090"/>
            </a:endParaRPr>
          </a:p>
        </p:txBody>
      </p:sp>
      <p:sp>
        <p:nvSpPr>
          <p:cNvPr id="9" name="TextBox 10">
            <a:extLst>
              <a:ext uri="{FF2B5EF4-FFF2-40B4-BE49-F238E27FC236}">
                <a16:creationId xmlns:a16="http://schemas.microsoft.com/office/drawing/2014/main" id="{B2AAF65E-6350-2FC7-ABF8-A3C938D2BCC3}"/>
              </a:ext>
            </a:extLst>
          </p:cNvPr>
          <p:cNvSpPr txBox="1"/>
          <p:nvPr/>
        </p:nvSpPr>
        <p:spPr>
          <a:xfrm>
            <a:off x="1612900" y="3162300"/>
            <a:ext cx="15227300" cy="57404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99600"/>
              </a:lnSpc>
            </a:pPr>
            <a:endParaRPr lang="en-US" altLang="ko-KR" sz="3600" b="0" i="0" u="none" strike="noStrike" dirty="0">
              <a:solidFill>
                <a:srgbClr val="92D050"/>
              </a:solidFill>
              <a:ea typeface="210 Gulim 090"/>
            </a:endParaRPr>
          </a:p>
          <a:p>
            <a:pPr lvl="0" algn="l">
              <a:lnSpc>
                <a:spcPct val="150000"/>
              </a:lnSpc>
            </a:pPr>
            <a:endParaRPr lang="ko-KR" sz="3600" b="0" i="0" u="none" strike="noStrike" dirty="0">
              <a:solidFill>
                <a:srgbClr val="92D050"/>
              </a:solidFill>
              <a:ea typeface="210 Gulim 09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6C49036-EEC2-1596-DEFD-D8E01CD3CAB6}"/>
              </a:ext>
            </a:extLst>
          </p:cNvPr>
          <p:cNvSpPr txBox="1"/>
          <p:nvPr/>
        </p:nvSpPr>
        <p:spPr>
          <a:xfrm>
            <a:off x="2286000" y="2967990"/>
            <a:ext cx="11125200" cy="65248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dirty="0"/>
              <a:t> </a:t>
            </a:r>
            <a:r>
              <a:rPr lang="ko-KR" altLang="en-US" sz="2200" dirty="0"/>
              <a:t>⑦   요양보호사는 다음과 같은 행위를 하지 말고 법적</a:t>
            </a:r>
            <a:r>
              <a:rPr lang="en-US" altLang="ko-KR" sz="2200" dirty="0"/>
              <a:t>·</a:t>
            </a:r>
            <a:r>
              <a:rPr lang="ko-KR" altLang="en-US" sz="2200" dirty="0"/>
              <a:t>윤리적 책임을 다해야 한다</a:t>
            </a:r>
            <a:r>
              <a:rPr lang="en-US" altLang="ko-KR" sz="2200" dirty="0"/>
              <a:t>.</a:t>
            </a:r>
          </a:p>
          <a:p>
            <a:r>
              <a:rPr lang="en-US" altLang="ko-KR" sz="2200" dirty="0"/>
              <a:t>•   </a:t>
            </a:r>
            <a:r>
              <a:rPr lang="ko-KR" altLang="en-US" sz="2200" dirty="0"/>
              <a:t>대상자</a:t>
            </a:r>
            <a:r>
              <a:rPr lang="en-US" altLang="ko-KR" sz="2200" dirty="0"/>
              <a:t>, </a:t>
            </a:r>
            <a:r>
              <a:rPr lang="ko-KR" altLang="en-US" sz="2200" dirty="0"/>
              <a:t>가족</a:t>
            </a:r>
            <a:r>
              <a:rPr lang="en-US" altLang="ko-KR" sz="2200" dirty="0"/>
              <a:t>, </a:t>
            </a:r>
            <a:r>
              <a:rPr lang="ko-KR" altLang="en-US" sz="2200" dirty="0"/>
              <a:t>타 직원에 대한 언어적</a:t>
            </a:r>
            <a:r>
              <a:rPr lang="en-US" altLang="ko-KR" sz="2200" dirty="0"/>
              <a:t>, </a:t>
            </a:r>
            <a:r>
              <a:rPr lang="ko-KR" altLang="en-US" sz="2200" dirty="0"/>
              <a:t>신체적 폭력</a:t>
            </a:r>
          </a:p>
          <a:p>
            <a:r>
              <a:rPr lang="en-US" altLang="ko-KR" sz="2200" dirty="0"/>
              <a:t>• </a:t>
            </a:r>
            <a:r>
              <a:rPr lang="ko-KR" altLang="en-US" sz="2200" dirty="0"/>
              <a:t>많은 업무를 비효율적으로 수행함</a:t>
            </a:r>
            <a:r>
              <a:rPr lang="en-US" altLang="ko-KR" sz="2200" dirty="0"/>
              <a:t>, </a:t>
            </a:r>
            <a:r>
              <a:rPr lang="ko-KR" altLang="en-US" sz="2200" dirty="0"/>
              <a:t>무능력</a:t>
            </a:r>
            <a:r>
              <a:rPr lang="en-US" altLang="ko-KR" sz="2200" dirty="0"/>
              <a:t>, </a:t>
            </a:r>
            <a:r>
              <a:rPr lang="ko-KR" altLang="en-US" sz="2200" dirty="0"/>
              <a:t>태만</a:t>
            </a:r>
          </a:p>
          <a:p>
            <a:r>
              <a:rPr lang="en-US" altLang="ko-KR" sz="2200" dirty="0"/>
              <a:t>• </a:t>
            </a:r>
            <a:r>
              <a:rPr lang="ko-KR" altLang="en-US" sz="2200" dirty="0"/>
              <a:t>대상자</a:t>
            </a:r>
            <a:r>
              <a:rPr lang="en-US" altLang="ko-KR" sz="2200" dirty="0"/>
              <a:t>, </a:t>
            </a:r>
            <a:r>
              <a:rPr lang="ko-KR" altLang="en-US" sz="2200" dirty="0"/>
              <a:t>가족</a:t>
            </a:r>
            <a:r>
              <a:rPr lang="en-US" altLang="ko-KR" sz="2200" dirty="0"/>
              <a:t>, </a:t>
            </a:r>
            <a:r>
              <a:rPr lang="ko-KR" altLang="en-US" sz="2200" dirty="0"/>
              <a:t>다른 직원의 재산을 고의적으로 파괴하거나 훔치는 행위</a:t>
            </a:r>
          </a:p>
          <a:p>
            <a:r>
              <a:rPr lang="en-US" altLang="ko-KR" sz="2200" dirty="0"/>
              <a:t>• </a:t>
            </a:r>
            <a:r>
              <a:rPr lang="ko-KR" altLang="en-US" sz="2200" dirty="0"/>
              <a:t>감독자에 대한 불복종이나 반항</a:t>
            </a:r>
          </a:p>
          <a:p>
            <a:r>
              <a:rPr lang="en-US" altLang="ko-KR" sz="2200" dirty="0"/>
              <a:t>• </a:t>
            </a:r>
            <a:r>
              <a:rPr lang="ko-KR" altLang="en-US" sz="2200" dirty="0"/>
              <a:t>비도덕적이고 정직하지 못한 행위</a:t>
            </a:r>
          </a:p>
          <a:p>
            <a:r>
              <a:rPr lang="en-US" altLang="ko-KR" sz="2200" dirty="0"/>
              <a:t>• </a:t>
            </a:r>
            <a:r>
              <a:rPr lang="ko-KR" altLang="en-US" sz="2200" dirty="0"/>
              <a:t>알코올</a:t>
            </a:r>
            <a:r>
              <a:rPr lang="en-US" altLang="ko-KR" sz="2200" dirty="0"/>
              <a:t>, </a:t>
            </a:r>
            <a:r>
              <a:rPr lang="ko-KR" altLang="en-US" sz="2200" dirty="0"/>
              <a:t>약물 혹은 마약을 복용하고 근무하는 행위</a:t>
            </a:r>
          </a:p>
          <a:p>
            <a:r>
              <a:rPr lang="en-US" altLang="ko-KR" sz="2200" dirty="0"/>
              <a:t>• </a:t>
            </a:r>
            <a:r>
              <a:rPr lang="ko-KR" altLang="en-US" sz="2200" dirty="0"/>
              <a:t>대상자나 가족에게 돈을 빌리거나 뇌물 혹은 팁을 받는 행위</a:t>
            </a:r>
          </a:p>
          <a:p>
            <a:r>
              <a:rPr lang="en-US" altLang="ko-KR" sz="2200" dirty="0"/>
              <a:t>• </a:t>
            </a:r>
            <a:r>
              <a:rPr lang="ko-KR" altLang="en-US" sz="2200" dirty="0"/>
              <a:t>감독자에게 알리지 않고 근무지를 비우는 행위</a:t>
            </a:r>
          </a:p>
          <a:p>
            <a:r>
              <a:rPr lang="en-US" altLang="ko-KR" sz="2200" dirty="0"/>
              <a:t>• </a:t>
            </a:r>
            <a:r>
              <a:rPr lang="ko-KR" altLang="en-US" sz="2200" dirty="0"/>
              <a:t>금연구역에서 담배를 피우는 행위</a:t>
            </a:r>
          </a:p>
          <a:p>
            <a:r>
              <a:rPr lang="en-US" altLang="ko-KR" sz="2200" dirty="0"/>
              <a:t>• </a:t>
            </a:r>
            <a:r>
              <a:rPr lang="ko-KR" altLang="en-US" sz="2200" dirty="0"/>
              <a:t>물건을 팔거나 공용물품을 가져가는 행위</a:t>
            </a:r>
          </a:p>
          <a:p>
            <a:r>
              <a:rPr lang="en-US" altLang="ko-KR" sz="2200" dirty="0"/>
              <a:t>• </a:t>
            </a:r>
            <a:r>
              <a:rPr lang="ko-KR" altLang="en-US" sz="2200" dirty="0"/>
              <a:t>복지용구를 직접 판매 또는 대여하거나 이를 알선하는 행위</a:t>
            </a:r>
          </a:p>
          <a:p>
            <a:r>
              <a:rPr lang="en-US" altLang="ko-KR" sz="2200" dirty="0"/>
              <a:t>• </a:t>
            </a:r>
            <a:r>
              <a:rPr lang="ko-KR" altLang="en-US" sz="2200" dirty="0"/>
              <a:t>장기요양서비스 제공에 따른 본인 부담금을 할인하거나 추가로 부담하게 하는 행위</a:t>
            </a:r>
          </a:p>
          <a:p>
            <a:r>
              <a:rPr lang="en-US" altLang="ko-KR" sz="2200" dirty="0"/>
              <a:t>• </a:t>
            </a:r>
            <a:r>
              <a:rPr lang="ko-KR" altLang="en-US" sz="2200" dirty="0"/>
              <a:t>대상자의 기록 또는 직무기록을 고의로 위조</a:t>
            </a:r>
            <a:r>
              <a:rPr lang="en-US" altLang="ko-KR" sz="2200" dirty="0"/>
              <a:t>, </a:t>
            </a:r>
            <a:r>
              <a:rPr lang="ko-KR" altLang="en-US" sz="2200" dirty="0"/>
              <a:t>변조하여 기록하는 행위</a:t>
            </a:r>
          </a:p>
          <a:p>
            <a:r>
              <a:rPr lang="en-US" altLang="ko-KR" sz="2200" dirty="0"/>
              <a:t>• </a:t>
            </a:r>
            <a:r>
              <a:rPr lang="ko-KR" altLang="en-US" sz="2200" dirty="0"/>
              <a:t>대상자를 존중하지 않고 대상자가 존엄을 지키고자 하는 권리를 침해하는 행위</a:t>
            </a:r>
          </a:p>
          <a:p>
            <a:r>
              <a:rPr lang="en-US" altLang="ko-KR" sz="2200" dirty="0"/>
              <a:t>• </a:t>
            </a:r>
            <a:r>
              <a:rPr lang="ko-KR" altLang="en-US" sz="2200" dirty="0"/>
              <a:t>대상자의 기록</a:t>
            </a:r>
            <a:r>
              <a:rPr lang="en-US" altLang="ko-KR" sz="2200" dirty="0"/>
              <a:t>, </a:t>
            </a:r>
            <a:r>
              <a:rPr lang="ko-KR" altLang="en-US" sz="2200" dirty="0"/>
              <a:t>정보 등에 대한 비밀이나 대상자의 사적 생활을 내외부로 발설하는 행위</a:t>
            </a:r>
          </a:p>
          <a:p>
            <a:r>
              <a:rPr lang="en-US" altLang="ko-KR" sz="2200" dirty="0"/>
              <a:t>• </a:t>
            </a:r>
            <a:r>
              <a:rPr lang="ko-KR" altLang="en-US" sz="2200" dirty="0"/>
              <a:t>타인의 근무를 대신하거나 자신의 근무를 대신 해달라고 요구하는 행위</a:t>
            </a:r>
          </a:p>
          <a:p>
            <a:r>
              <a:rPr lang="en-US" altLang="ko-KR" sz="2200" dirty="0"/>
              <a:t>• </a:t>
            </a:r>
            <a:r>
              <a:rPr lang="ko-KR" altLang="en-US" sz="2200" dirty="0"/>
              <a:t>할당된 장소에서의 근무를 거부하는 행위</a:t>
            </a:r>
          </a:p>
          <a:p>
            <a:r>
              <a:rPr lang="en-US" altLang="ko-KR" sz="2200" dirty="0"/>
              <a:t>• </a:t>
            </a:r>
            <a:r>
              <a:rPr lang="ko-KR" altLang="en-US" sz="2200" dirty="0"/>
              <a:t>등급 판정 또는 장기요양인정 신청을 유도하는 행위</a:t>
            </a:r>
          </a:p>
        </p:txBody>
      </p:sp>
    </p:spTree>
    <p:extLst>
      <p:ext uri="{BB962C8B-B14F-4D97-AF65-F5344CB8AC3E}">
        <p14:creationId xmlns:p14="http://schemas.microsoft.com/office/powerpoint/2010/main" val="15106235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C63847-297A-A1D4-F685-7FF7605DDC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87F2135B-2947-F440-9D44-0E552A4A47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4E649526-2D1A-6C01-C987-CFE989DE94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476250"/>
            <a:ext cx="17335500" cy="9334500"/>
          </a:xfrm>
          <a:prstGeom prst="rect">
            <a:avLst/>
          </a:prstGeom>
          <a:effectLst>
            <a:outerShdw dist="143608" dir="2700000">
              <a:srgbClr val="000000">
                <a:alpha val="15000"/>
              </a:srgbClr>
            </a:outerShdw>
          </a:effectLst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89197990-F8FC-75C2-06FB-FC8FE9E244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0400" y="1943100"/>
            <a:ext cx="17005300" cy="38100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FD35EB34-487E-B8BE-8707-9E9E1624B9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15405100" y="1295400"/>
            <a:ext cx="1358900" cy="38100"/>
          </a:xfrm>
          <a:prstGeom prst="rect">
            <a:avLst/>
          </a:prstGeom>
        </p:spPr>
      </p:pic>
      <p:sp>
        <p:nvSpPr>
          <p:cNvPr id="10" name="TextBox 10">
            <a:extLst>
              <a:ext uri="{FF2B5EF4-FFF2-40B4-BE49-F238E27FC236}">
                <a16:creationId xmlns:a16="http://schemas.microsoft.com/office/drawing/2014/main" id="{FD381EFE-63C3-83EE-8EC5-B7E881870AD3}"/>
              </a:ext>
            </a:extLst>
          </p:cNvPr>
          <p:cNvSpPr txBox="1"/>
          <p:nvPr/>
        </p:nvSpPr>
        <p:spPr>
          <a:xfrm>
            <a:off x="1308100" y="990600"/>
            <a:ext cx="11607800" cy="6350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>
              <a:lnSpc>
                <a:spcPct val="99600"/>
              </a:lnSpc>
            </a:pPr>
            <a:r>
              <a:rPr lang="en-US" altLang="ko-KR" sz="3600" dirty="0">
                <a:latin typeface="HY견고딕" panose="02030600000101010101" pitchFamily="18" charset="-127"/>
                <a:ea typeface="HY견고딕" panose="02030600000101010101" pitchFamily="18" charset="-127"/>
              </a:rPr>
              <a:t>2</a:t>
            </a:r>
            <a:r>
              <a:rPr lang="ko-KR" altLang="en-US" sz="3600" dirty="0">
                <a:solidFill>
                  <a:schemeClr val="tx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절 요양보호사의 직업윤리</a:t>
            </a:r>
          </a:p>
        </p:txBody>
      </p:sp>
      <p:grpSp>
        <p:nvGrpSpPr>
          <p:cNvPr id="11" name="Group 11">
            <a:extLst>
              <a:ext uri="{FF2B5EF4-FFF2-40B4-BE49-F238E27FC236}">
                <a16:creationId xmlns:a16="http://schemas.microsoft.com/office/drawing/2014/main" id="{A3830127-1CDA-A772-5722-E9B0C1BCAA7C}"/>
              </a:ext>
            </a:extLst>
          </p:cNvPr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15" name="Group 15">
            <a:extLst>
              <a:ext uri="{FF2B5EF4-FFF2-40B4-BE49-F238E27FC236}">
                <a16:creationId xmlns:a16="http://schemas.microsoft.com/office/drawing/2014/main" id="{1252C0DD-CB8F-A349-D9C2-ABFABC1F38F6}"/>
              </a:ext>
            </a:extLst>
          </p:cNvPr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19" name="Group 19">
            <a:extLst>
              <a:ext uri="{FF2B5EF4-FFF2-40B4-BE49-F238E27FC236}">
                <a16:creationId xmlns:a16="http://schemas.microsoft.com/office/drawing/2014/main" id="{E3705B30-2D54-CBC7-F6F4-BE43E21EFCC9}"/>
              </a:ext>
            </a:extLst>
          </p:cNvPr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23" name="Group 23">
            <a:extLst>
              <a:ext uri="{FF2B5EF4-FFF2-40B4-BE49-F238E27FC236}">
                <a16:creationId xmlns:a16="http://schemas.microsoft.com/office/drawing/2014/main" id="{479D38B8-5887-DC69-843C-2981EBF4A7F9}"/>
              </a:ext>
            </a:extLst>
          </p:cNvPr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27" name="Group 27">
            <a:extLst>
              <a:ext uri="{FF2B5EF4-FFF2-40B4-BE49-F238E27FC236}">
                <a16:creationId xmlns:a16="http://schemas.microsoft.com/office/drawing/2014/main" id="{6C1144C4-B031-7A6D-E312-F452E94D8F53}"/>
              </a:ext>
            </a:extLst>
          </p:cNvPr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31" name="Group 31">
            <a:extLst>
              <a:ext uri="{FF2B5EF4-FFF2-40B4-BE49-F238E27FC236}">
                <a16:creationId xmlns:a16="http://schemas.microsoft.com/office/drawing/2014/main" id="{17919710-DE32-7121-6118-5482F09234EB}"/>
              </a:ext>
            </a:extLst>
          </p:cNvPr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35" name="Group 35">
            <a:extLst>
              <a:ext uri="{FF2B5EF4-FFF2-40B4-BE49-F238E27FC236}">
                <a16:creationId xmlns:a16="http://schemas.microsoft.com/office/drawing/2014/main" id="{85567CC2-2FD1-462B-1FD2-6EB5CA65D7D4}"/>
              </a:ext>
            </a:extLst>
          </p:cNvPr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39" name="Group 39">
            <a:extLst>
              <a:ext uri="{FF2B5EF4-FFF2-40B4-BE49-F238E27FC236}">
                <a16:creationId xmlns:a16="http://schemas.microsoft.com/office/drawing/2014/main" id="{43899182-21AB-2FCD-259E-7A35EB0AD3D4}"/>
              </a:ext>
            </a:extLst>
          </p:cNvPr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427FB9F1-817C-3419-BE56-1B4D189C6E0E}"/>
              </a:ext>
            </a:extLst>
          </p:cNvPr>
          <p:cNvSpPr txBox="1"/>
          <p:nvPr/>
        </p:nvSpPr>
        <p:spPr>
          <a:xfrm>
            <a:off x="3175000" y="3543300"/>
            <a:ext cx="11938000" cy="11811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107899"/>
              </a:lnSpc>
            </a:pPr>
            <a:endParaRPr lang="ko-KR" sz="6700" b="0" i="0" u="none" strike="noStrike" dirty="0">
              <a:solidFill>
                <a:srgbClr val="000000"/>
              </a:solidFill>
              <a:ea typeface="210 Gulim 07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CF9745C-7C85-DB3D-67B3-E72CC1CEDB27}"/>
              </a:ext>
            </a:extLst>
          </p:cNvPr>
          <p:cNvSpPr txBox="1">
            <a:spLocks/>
          </p:cNvSpPr>
          <p:nvPr/>
        </p:nvSpPr>
        <p:spPr>
          <a:xfrm>
            <a:off x="3558139" y="2287421"/>
            <a:ext cx="12031111" cy="6056479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altLang="ko-KR" b="1" dirty="0"/>
          </a:p>
        </p:txBody>
      </p:sp>
      <p:sp>
        <p:nvSpPr>
          <p:cNvPr id="12" name="TextBox 10">
            <a:extLst>
              <a:ext uri="{FF2B5EF4-FFF2-40B4-BE49-F238E27FC236}">
                <a16:creationId xmlns:a16="http://schemas.microsoft.com/office/drawing/2014/main" id="{CD1657F6-E508-F3B6-F5A9-D5C2EAA15C0D}"/>
              </a:ext>
            </a:extLst>
          </p:cNvPr>
          <p:cNvSpPr txBox="1"/>
          <p:nvPr/>
        </p:nvSpPr>
        <p:spPr>
          <a:xfrm>
            <a:off x="1460500" y="2755900"/>
            <a:ext cx="11607800" cy="6350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99600"/>
              </a:lnSpc>
            </a:pPr>
            <a:r>
              <a:rPr lang="ko-KR" altLang="en-US" sz="3600" b="0" i="0" u="none" strike="noStrike" dirty="0">
                <a:solidFill>
                  <a:srgbClr val="92D050"/>
                </a:solidFill>
                <a:ea typeface="210 Gulim 090"/>
              </a:rPr>
              <a:t>   </a:t>
            </a:r>
            <a:r>
              <a:rPr lang="en-US" altLang="ko-KR" sz="3600" b="1" dirty="0">
                <a:solidFill>
                  <a:srgbClr val="92D050"/>
                </a:solidFill>
                <a:ea typeface="210 Gulim 090"/>
              </a:rPr>
              <a:t>2</a:t>
            </a:r>
            <a:r>
              <a:rPr lang="en-US" altLang="ko-KR" sz="3600" b="1" i="0" u="none" strike="noStrike" dirty="0">
                <a:solidFill>
                  <a:srgbClr val="92D050"/>
                </a:solidFill>
                <a:ea typeface="210 Gulim 090"/>
              </a:rPr>
              <a:t>.</a:t>
            </a:r>
            <a:r>
              <a:rPr lang="en-US" altLang="ko-KR" sz="3600" b="0" i="0" u="none" strike="noStrike" dirty="0">
                <a:solidFill>
                  <a:srgbClr val="92D050"/>
                </a:solidFill>
                <a:ea typeface="210 Gulim 090"/>
              </a:rPr>
              <a:t> </a:t>
            </a:r>
            <a:r>
              <a:rPr lang="ko-KR" altLang="en-US" sz="3600" b="0" i="0" u="none" strike="noStrike" dirty="0">
                <a:solidFill>
                  <a:srgbClr val="92D050"/>
                </a:solidFill>
                <a:ea typeface="210 Gulim 090"/>
              </a:rPr>
              <a:t>윤리적 태도</a:t>
            </a:r>
            <a:endParaRPr lang="ko-KR" sz="3600" b="0" i="0" u="none" strike="noStrike" dirty="0">
              <a:solidFill>
                <a:srgbClr val="92D050"/>
              </a:solidFill>
              <a:ea typeface="210 Gulim 090"/>
            </a:endParaRPr>
          </a:p>
        </p:txBody>
      </p:sp>
      <p:sp>
        <p:nvSpPr>
          <p:cNvPr id="8" name="TextBox 10">
            <a:extLst>
              <a:ext uri="{FF2B5EF4-FFF2-40B4-BE49-F238E27FC236}">
                <a16:creationId xmlns:a16="http://schemas.microsoft.com/office/drawing/2014/main" id="{C22198C2-EBE3-BCBA-A3DD-29E41518ABB8}"/>
              </a:ext>
            </a:extLst>
          </p:cNvPr>
          <p:cNvSpPr txBox="1"/>
          <p:nvPr/>
        </p:nvSpPr>
        <p:spPr>
          <a:xfrm>
            <a:off x="2184400" y="3467100"/>
            <a:ext cx="11607800" cy="6350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99600"/>
              </a:lnSpc>
            </a:pPr>
            <a:r>
              <a:rPr lang="ko-KR" altLang="en-US" sz="3000" b="0" i="0" u="none" strike="noStrike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endParaRPr lang="ko-KR" sz="3000" b="1" i="0" u="none" strike="noStrike" dirty="0">
              <a:ea typeface="210 Gulim 090"/>
            </a:endParaRPr>
          </a:p>
        </p:txBody>
      </p:sp>
      <p:sp>
        <p:nvSpPr>
          <p:cNvPr id="16" name="TextBox 10">
            <a:extLst>
              <a:ext uri="{FF2B5EF4-FFF2-40B4-BE49-F238E27FC236}">
                <a16:creationId xmlns:a16="http://schemas.microsoft.com/office/drawing/2014/main" id="{CDE02D63-ABE6-7EC0-7160-D27E49A86D3B}"/>
              </a:ext>
            </a:extLst>
          </p:cNvPr>
          <p:cNvSpPr txBox="1"/>
          <p:nvPr/>
        </p:nvSpPr>
        <p:spPr>
          <a:xfrm>
            <a:off x="2133600" y="6286500"/>
            <a:ext cx="13931900" cy="84948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99600"/>
              </a:lnSpc>
            </a:pPr>
            <a:r>
              <a:rPr lang="ko-KR" altLang="en-US" sz="3000" i="0" u="none" strike="noStrike" dirty="0">
                <a:solidFill>
                  <a:schemeClr val="accent2"/>
                </a:solidFill>
                <a:ea typeface="210 Gulim 090"/>
              </a:rPr>
              <a:t> </a:t>
            </a:r>
            <a:endParaRPr lang="en-US" altLang="ko-KR" sz="3000" dirty="0">
              <a:ea typeface="210 Gulim 090"/>
            </a:endParaRPr>
          </a:p>
          <a:p>
            <a:pPr lvl="0" algn="l">
              <a:lnSpc>
                <a:spcPct val="99600"/>
              </a:lnSpc>
            </a:pPr>
            <a:endParaRPr lang="en-US" altLang="ko-KR" sz="3000" i="0" u="none" strike="noStrike" dirty="0">
              <a:ea typeface="210 Gulim 090"/>
            </a:endParaRPr>
          </a:p>
          <a:p>
            <a:pPr lvl="0" algn="l">
              <a:lnSpc>
                <a:spcPct val="99600"/>
              </a:lnSpc>
            </a:pPr>
            <a:endParaRPr lang="en-US" altLang="ko-KR" sz="3000" dirty="0">
              <a:ea typeface="210 Gulim 090"/>
            </a:endParaRPr>
          </a:p>
          <a:p>
            <a:pPr lvl="0" algn="l">
              <a:lnSpc>
                <a:spcPct val="99600"/>
              </a:lnSpc>
            </a:pPr>
            <a:r>
              <a:rPr lang="en-US" altLang="ko-KR" sz="3000" i="0" u="none" strike="noStrike" dirty="0">
                <a:ea typeface="210 Gulim 090"/>
              </a:rPr>
              <a:t>       </a:t>
            </a:r>
          </a:p>
          <a:p>
            <a:pPr lvl="0" algn="l">
              <a:lnSpc>
                <a:spcPct val="99600"/>
              </a:lnSpc>
            </a:pPr>
            <a:endParaRPr lang="ko-KR" sz="3000" i="0" u="none" strike="noStrike" dirty="0">
              <a:solidFill>
                <a:schemeClr val="accent2"/>
              </a:solidFill>
              <a:ea typeface="210 Gulim 090"/>
            </a:endParaRPr>
          </a:p>
        </p:txBody>
      </p:sp>
      <p:sp>
        <p:nvSpPr>
          <p:cNvPr id="9" name="TextBox 10">
            <a:extLst>
              <a:ext uri="{FF2B5EF4-FFF2-40B4-BE49-F238E27FC236}">
                <a16:creationId xmlns:a16="http://schemas.microsoft.com/office/drawing/2014/main" id="{2E5614FC-295C-1494-E351-13C6B4D6E3D0}"/>
              </a:ext>
            </a:extLst>
          </p:cNvPr>
          <p:cNvSpPr txBox="1"/>
          <p:nvPr/>
        </p:nvSpPr>
        <p:spPr>
          <a:xfrm>
            <a:off x="1612900" y="3162300"/>
            <a:ext cx="15227300" cy="57404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99600"/>
              </a:lnSpc>
            </a:pPr>
            <a:endParaRPr lang="en-US" altLang="ko-KR" sz="3600" b="0" i="0" u="none" strike="noStrike" dirty="0">
              <a:solidFill>
                <a:srgbClr val="92D050"/>
              </a:solidFill>
              <a:ea typeface="210 Gulim 090"/>
            </a:endParaRPr>
          </a:p>
          <a:p>
            <a:pPr lvl="0" algn="l">
              <a:lnSpc>
                <a:spcPct val="150000"/>
              </a:lnSpc>
            </a:pPr>
            <a:endParaRPr lang="ko-KR" sz="3600" b="0" i="0" u="none" strike="noStrike" dirty="0">
              <a:solidFill>
                <a:srgbClr val="92D050"/>
              </a:solidFill>
              <a:ea typeface="210 Gulim 09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BE38A1E-D668-95FB-B480-A40B61226B46}"/>
              </a:ext>
            </a:extLst>
          </p:cNvPr>
          <p:cNvSpPr txBox="1"/>
          <p:nvPr/>
        </p:nvSpPr>
        <p:spPr>
          <a:xfrm>
            <a:off x="2057400" y="3873758"/>
            <a:ext cx="14236701" cy="34795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3000" dirty="0"/>
              <a:t>⑧   요양보호사는 서비스 제공 시 일어날 수 있는 사고</a:t>
            </a:r>
            <a:r>
              <a:rPr lang="en-US" altLang="ko-KR" sz="3000" dirty="0"/>
              <a:t>(</a:t>
            </a:r>
            <a:r>
              <a:rPr lang="ko-KR" altLang="en-US" sz="3000" dirty="0"/>
              <a:t>분실</a:t>
            </a:r>
            <a:r>
              <a:rPr lang="en-US" altLang="ko-KR" sz="3000" dirty="0"/>
              <a:t>, </a:t>
            </a:r>
            <a:r>
              <a:rPr lang="ko-KR" altLang="en-US" sz="3000" dirty="0"/>
              <a:t>파손부상</a:t>
            </a:r>
            <a:r>
              <a:rPr lang="en-US" altLang="ko-KR" sz="3000" dirty="0"/>
              <a:t>)</a:t>
            </a:r>
            <a:r>
              <a:rPr lang="ko-KR" altLang="en-US" sz="3000" dirty="0"/>
              <a:t>를 예방하여야 하고 사고 발생 시에는 즉시 </a:t>
            </a:r>
            <a:r>
              <a:rPr lang="ko-KR" altLang="en-US" sz="3000" dirty="0" err="1"/>
              <a:t>시설장</a:t>
            </a:r>
            <a:r>
              <a:rPr lang="ko-KR" altLang="en-US" sz="3000" dirty="0"/>
              <a:t> 또는 관리책임자에게 보고한다</a:t>
            </a:r>
            <a:r>
              <a:rPr lang="en-US" altLang="ko-KR" sz="3000" dirty="0"/>
              <a:t>.</a:t>
            </a:r>
          </a:p>
          <a:p>
            <a:pPr>
              <a:lnSpc>
                <a:spcPct val="150000"/>
              </a:lnSpc>
            </a:pPr>
            <a:endParaRPr lang="en-US" altLang="ko-KR" sz="3000" dirty="0"/>
          </a:p>
          <a:p>
            <a:pPr>
              <a:lnSpc>
                <a:spcPct val="150000"/>
              </a:lnSpc>
            </a:pPr>
            <a:r>
              <a:rPr lang="en-US" altLang="ko-KR" sz="3000" dirty="0"/>
              <a:t> ⑨   </a:t>
            </a:r>
            <a:r>
              <a:rPr lang="ko-KR" altLang="en-US" sz="3000" dirty="0"/>
              <a:t>전문가의 진단이 필요한 사항은 요양보호사가 판단</a:t>
            </a:r>
            <a:r>
              <a:rPr lang="en-US" altLang="ko-KR" sz="3000" dirty="0"/>
              <a:t>, </a:t>
            </a:r>
            <a:r>
              <a:rPr lang="ko-KR" altLang="en-US" sz="3000" dirty="0"/>
              <a:t>조언하지 말아야 한다</a:t>
            </a:r>
            <a:r>
              <a:rPr lang="en-US" altLang="ko-KR" sz="3000" dirty="0"/>
              <a:t>. </a:t>
            </a:r>
            <a:r>
              <a:rPr lang="ko-KR" altLang="en-US" sz="3000" dirty="0" err="1"/>
              <a:t>시설장</a:t>
            </a:r>
            <a:r>
              <a:rPr lang="ko-KR" altLang="en-US" sz="3000" dirty="0"/>
              <a:t> 또는 관리책임자에게 보고하여 전문가와 상담할 수 있도록 연계한다</a:t>
            </a:r>
          </a:p>
        </p:txBody>
      </p:sp>
    </p:spTree>
    <p:extLst>
      <p:ext uri="{BB962C8B-B14F-4D97-AF65-F5344CB8AC3E}">
        <p14:creationId xmlns:p14="http://schemas.microsoft.com/office/powerpoint/2010/main" val="16803573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DAE79E-8DDC-1AE9-FF56-1B6E4DCE34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2A1858DC-1B45-5A52-0B5D-D34CF2E7AC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7E2F779B-49D0-5845-B174-20B2C994E8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100" y="476250"/>
            <a:ext cx="17335500" cy="9334500"/>
          </a:xfrm>
          <a:prstGeom prst="rect">
            <a:avLst/>
          </a:prstGeom>
          <a:effectLst>
            <a:outerShdw dist="143608" dir="2700000">
              <a:srgbClr val="000000">
                <a:alpha val="15000"/>
              </a:srgbClr>
            </a:outerShdw>
          </a:effectLst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5BEBA3A1-A850-63D7-120D-40966D0E6B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0400" y="1943100"/>
            <a:ext cx="17005300" cy="38100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E3E19803-FD5A-95B5-7A40-247575B8F1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15405100" y="1295400"/>
            <a:ext cx="1358900" cy="38100"/>
          </a:xfrm>
          <a:prstGeom prst="rect">
            <a:avLst/>
          </a:prstGeom>
        </p:spPr>
      </p:pic>
      <p:sp>
        <p:nvSpPr>
          <p:cNvPr id="10" name="TextBox 10">
            <a:extLst>
              <a:ext uri="{FF2B5EF4-FFF2-40B4-BE49-F238E27FC236}">
                <a16:creationId xmlns:a16="http://schemas.microsoft.com/office/drawing/2014/main" id="{02A5E0C5-D204-C443-D63D-EFEED1F23A49}"/>
              </a:ext>
            </a:extLst>
          </p:cNvPr>
          <p:cNvSpPr txBox="1"/>
          <p:nvPr/>
        </p:nvSpPr>
        <p:spPr>
          <a:xfrm>
            <a:off x="1308100" y="990600"/>
            <a:ext cx="11607800" cy="6350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>
              <a:lnSpc>
                <a:spcPct val="99600"/>
              </a:lnSpc>
            </a:pPr>
            <a:r>
              <a:rPr lang="en-US" altLang="ko-KR" sz="3600" dirty="0">
                <a:latin typeface="HY견고딕" panose="02030600000101010101" pitchFamily="18" charset="-127"/>
                <a:ea typeface="HY견고딕" panose="02030600000101010101" pitchFamily="18" charset="-127"/>
              </a:rPr>
              <a:t>2</a:t>
            </a:r>
            <a:r>
              <a:rPr lang="ko-KR" altLang="en-US" sz="3600" dirty="0">
                <a:solidFill>
                  <a:schemeClr val="tx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절 요양보호사의 직업윤리</a:t>
            </a:r>
          </a:p>
        </p:txBody>
      </p:sp>
      <p:grpSp>
        <p:nvGrpSpPr>
          <p:cNvPr id="11" name="Group 11">
            <a:extLst>
              <a:ext uri="{FF2B5EF4-FFF2-40B4-BE49-F238E27FC236}">
                <a16:creationId xmlns:a16="http://schemas.microsoft.com/office/drawing/2014/main" id="{88664C3D-665A-5B88-DA5B-F119E1755746}"/>
              </a:ext>
            </a:extLst>
          </p:cNvPr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15" name="Group 15">
            <a:extLst>
              <a:ext uri="{FF2B5EF4-FFF2-40B4-BE49-F238E27FC236}">
                <a16:creationId xmlns:a16="http://schemas.microsoft.com/office/drawing/2014/main" id="{E3AC47A1-AA3C-2AA6-A23D-449E98DAC90E}"/>
              </a:ext>
            </a:extLst>
          </p:cNvPr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19" name="Group 19">
            <a:extLst>
              <a:ext uri="{FF2B5EF4-FFF2-40B4-BE49-F238E27FC236}">
                <a16:creationId xmlns:a16="http://schemas.microsoft.com/office/drawing/2014/main" id="{9B7A1470-58A7-6BF6-8001-BF691676D8B4}"/>
              </a:ext>
            </a:extLst>
          </p:cNvPr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23" name="Group 23">
            <a:extLst>
              <a:ext uri="{FF2B5EF4-FFF2-40B4-BE49-F238E27FC236}">
                <a16:creationId xmlns:a16="http://schemas.microsoft.com/office/drawing/2014/main" id="{891BBA80-CCDD-C9B5-5F07-B19E092740E1}"/>
              </a:ext>
            </a:extLst>
          </p:cNvPr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27" name="Group 27">
            <a:extLst>
              <a:ext uri="{FF2B5EF4-FFF2-40B4-BE49-F238E27FC236}">
                <a16:creationId xmlns:a16="http://schemas.microsoft.com/office/drawing/2014/main" id="{F6AC1BF9-FD0D-A4DD-F330-CEC7C9ED50F3}"/>
              </a:ext>
            </a:extLst>
          </p:cNvPr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31" name="Group 31">
            <a:extLst>
              <a:ext uri="{FF2B5EF4-FFF2-40B4-BE49-F238E27FC236}">
                <a16:creationId xmlns:a16="http://schemas.microsoft.com/office/drawing/2014/main" id="{405C792B-16E9-640A-A340-B7200B4A5E22}"/>
              </a:ext>
            </a:extLst>
          </p:cNvPr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35" name="Group 35">
            <a:extLst>
              <a:ext uri="{FF2B5EF4-FFF2-40B4-BE49-F238E27FC236}">
                <a16:creationId xmlns:a16="http://schemas.microsoft.com/office/drawing/2014/main" id="{CDF4D302-862B-D460-D9F5-79ADF3745891}"/>
              </a:ext>
            </a:extLst>
          </p:cNvPr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39" name="Group 39">
            <a:extLst>
              <a:ext uri="{FF2B5EF4-FFF2-40B4-BE49-F238E27FC236}">
                <a16:creationId xmlns:a16="http://schemas.microsoft.com/office/drawing/2014/main" id="{314F2415-B2B3-BDCC-01F3-12DAB876B312}"/>
              </a:ext>
            </a:extLst>
          </p:cNvPr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81C4C87D-F779-360B-CAF6-5658E9A8E3C2}"/>
              </a:ext>
            </a:extLst>
          </p:cNvPr>
          <p:cNvSpPr txBox="1"/>
          <p:nvPr/>
        </p:nvSpPr>
        <p:spPr>
          <a:xfrm>
            <a:off x="3175000" y="3543300"/>
            <a:ext cx="11938000" cy="11811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107899"/>
              </a:lnSpc>
            </a:pPr>
            <a:endParaRPr lang="ko-KR" sz="6700" b="0" i="0" u="none" strike="noStrike" dirty="0">
              <a:solidFill>
                <a:srgbClr val="000000"/>
              </a:solidFill>
              <a:ea typeface="210 Gulim 07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F488AE5A-ED6F-75BD-B4AF-FE264DF8446E}"/>
              </a:ext>
            </a:extLst>
          </p:cNvPr>
          <p:cNvSpPr txBox="1">
            <a:spLocks/>
          </p:cNvSpPr>
          <p:nvPr/>
        </p:nvSpPr>
        <p:spPr>
          <a:xfrm>
            <a:off x="3558139" y="2287421"/>
            <a:ext cx="12031111" cy="6056479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altLang="ko-KR" b="1" dirty="0"/>
          </a:p>
        </p:txBody>
      </p:sp>
      <p:sp>
        <p:nvSpPr>
          <p:cNvPr id="12" name="TextBox 10">
            <a:extLst>
              <a:ext uri="{FF2B5EF4-FFF2-40B4-BE49-F238E27FC236}">
                <a16:creationId xmlns:a16="http://schemas.microsoft.com/office/drawing/2014/main" id="{56BBF90B-4A4E-2B00-C9D8-B905356C00C7}"/>
              </a:ext>
            </a:extLst>
          </p:cNvPr>
          <p:cNvSpPr txBox="1"/>
          <p:nvPr/>
        </p:nvSpPr>
        <p:spPr>
          <a:xfrm>
            <a:off x="1460500" y="2755900"/>
            <a:ext cx="11607800" cy="6350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99600"/>
              </a:lnSpc>
            </a:pPr>
            <a:r>
              <a:rPr lang="ko-KR" altLang="en-US" sz="3600" b="0" i="0" u="none" strike="noStrike" dirty="0">
                <a:solidFill>
                  <a:srgbClr val="92D050"/>
                </a:solidFill>
                <a:ea typeface="210 Gulim 090"/>
              </a:rPr>
              <a:t>   </a:t>
            </a:r>
            <a:r>
              <a:rPr lang="en-US" altLang="ko-KR" sz="3600" b="1" dirty="0">
                <a:solidFill>
                  <a:srgbClr val="92D050"/>
                </a:solidFill>
                <a:ea typeface="210 Gulim 090"/>
              </a:rPr>
              <a:t>2</a:t>
            </a:r>
            <a:r>
              <a:rPr lang="en-US" altLang="ko-KR" sz="3600" b="1" i="0" u="none" strike="noStrike" dirty="0">
                <a:solidFill>
                  <a:srgbClr val="92D050"/>
                </a:solidFill>
                <a:ea typeface="210 Gulim 090"/>
              </a:rPr>
              <a:t>.</a:t>
            </a:r>
            <a:r>
              <a:rPr lang="en-US" altLang="ko-KR" sz="3600" b="0" i="0" u="none" strike="noStrike" dirty="0">
                <a:solidFill>
                  <a:srgbClr val="92D050"/>
                </a:solidFill>
                <a:ea typeface="210 Gulim 090"/>
              </a:rPr>
              <a:t> </a:t>
            </a:r>
            <a:r>
              <a:rPr lang="ko-KR" altLang="en-US" sz="3600" b="0" i="0" u="none" strike="noStrike" dirty="0">
                <a:solidFill>
                  <a:srgbClr val="92D050"/>
                </a:solidFill>
                <a:ea typeface="210 Gulim 090"/>
              </a:rPr>
              <a:t>윤리적 태도</a:t>
            </a:r>
            <a:endParaRPr lang="ko-KR" sz="3600" b="0" i="0" u="none" strike="noStrike" dirty="0">
              <a:solidFill>
                <a:srgbClr val="92D050"/>
              </a:solidFill>
              <a:ea typeface="210 Gulim 090"/>
            </a:endParaRPr>
          </a:p>
        </p:txBody>
      </p:sp>
      <p:sp>
        <p:nvSpPr>
          <p:cNvPr id="8" name="TextBox 10">
            <a:extLst>
              <a:ext uri="{FF2B5EF4-FFF2-40B4-BE49-F238E27FC236}">
                <a16:creationId xmlns:a16="http://schemas.microsoft.com/office/drawing/2014/main" id="{041674BC-28CC-0677-1FE6-86D178AB3C80}"/>
              </a:ext>
            </a:extLst>
          </p:cNvPr>
          <p:cNvSpPr txBox="1"/>
          <p:nvPr/>
        </p:nvSpPr>
        <p:spPr>
          <a:xfrm>
            <a:off x="2184400" y="3467100"/>
            <a:ext cx="11607800" cy="6350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99600"/>
              </a:lnSpc>
            </a:pPr>
            <a:r>
              <a:rPr lang="ko-KR" altLang="en-US" sz="3000" b="0" i="0" u="none" strike="noStrike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endParaRPr lang="ko-KR" sz="3000" b="1" i="0" u="none" strike="noStrike" dirty="0">
              <a:ea typeface="210 Gulim 090"/>
            </a:endParaRPr>
          </a:p>
        </p:txBody>
      </p:sp>
      <p:sp>
        <p:nvSpPr>
          <p:cNvPr id="16" name="TextBox 10">
            <a:extLst>
              <a:ext uri="{FF2B5EF4-FFF2-40B4-BE49-F238E27FC236}">
                <a16:creationId xmlns:a16="http://schemas.microsoft.com/office/drawing/2014/main" id="{059372AC-0E45-429B-A76B-B02C2CBD452D}"/>
              </a:ext>
            </a:extLst>
          </p:cNvPr>
          <p:cNvSpPr txBox="1"/>
          <p:nvPr/>
        </p:nvSpPr>
        <p:spPr>
          <a:xfrm>
            <a:off x="2133600" y="6286500"/>
            <a:ext cx="13931900" cy="84948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99600"/>
              </a:lnSpc>
            </a:pPr>
            <a:r>
              <a:rPr lang="ko-KR" altLang="en-US" sz="3000" i="0" u="none" strike="noStrike" dirty="0">
                <a:solidFill>
                  <a:schemeClr val="accent2"/>
                </a:solidFill>
                <a:ea typeface="210 Gulim 090"/>
              </a:rPr>
              <a:t> </a:t>
            </a:r>
            <a:endParaRPr lang="en-US" altLang="ko-KR" sz="3000" dirty="0">
              <a:ea typeface="210 Gulim 090"/>
            </a:endParaRPr>
          </a:p>
          <a:p>
            <a:pPr lvl="0" algn="l">
              <a:lnSpc>
                <a:spcPct val="99600"/>
              </a:lnSpc>
            </a:pPr>
            <a:endParaRPr lang="en-US" altLang="ko-KR" sz="3000" i="0" u="none" strike="noStrike" dirty="0">
              <a:ea typeface="210 Gulim 090"/>
            </a:endParaRPr>
          </a:p>
          <a:p>
            <a:pPr lvl="0" algn="l">
              <a:lnSpc>
                <a:spcPct val="99600"/>
              </a:lnSpc>
            </a:pPr>
            <a:endParaRPr lang="en-US" altLang="ko-KR" sz="3000" dirty="0">
              <a:ea typeface="210 Gulim 090"/>
            </a:endParaRPr>
          </a:p>
          <a:p>
            <a:pPr lvl="0" algn="l">
              <a:lnSpc>
                <a:spcPct val="99600"/>
              </a:lnSpc>
            </a:pPr>
            <a:r>
              <a:rPr lang="en-US" altLang="ko-KR" sz="3000" i="0" u="none" strike="noStrike" dirty="0">
                <a:ea typeface="210 Gulim 090"/>
              </a:rPr>
              <a:t>       </a:t>
            </a:r>
          </a:p>
          <a:p>
            <a:pPr lvl="0" algn="l">
              <a:lnSpc>
                <a:spcPct val="99600"/>
              </a:lnSpc>
            </a:pPr>
            <a:endParaRPr lang="ko-KR" sz="3000" i="0" u="none" strike="noStrike" dirty="0">
              <a:solidFill>
                <a:schemeClr val="accent2"/>
              </a:solidFill>
              <a:ea typeface="210 Gulim 090"/>
            </a:endParaRPr>
          </a:p>
        </p:txBody>
      </p:sp>
      <p:sp>
        <p:nvSpPr>
          <p:cNvPr id="9" name="TextBox 10">
            <a:extLst>
              <a:ext uri="{FF2B5EF4-FFF2-40B4-BE49-F238E27FC236}">
                <a16:creationId xmlns:a16="http://schemas.microsoft.com/office/drawing/2014/main" id="{2F66FE91-D8E3-7F6A-6910-8DFAC7C70FBD}"/>
              </a:ext>
            </a:extLst>
          </p:cNvPr>
          <p:cNvSpPr txBox="1"/>
          <p:nvPr/>
        </p:nvSpPr>
        <p:spPr>
          <a:xfrm>
            <a:off x="1612900" y="3162300"/>
            <a:ext cx="15227300" cy="57404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99600"/>
              </a:lnSpc>
            </a:pPr>
            <a:endParaRPr lang="en-US" altLang="ko-KR" sz="3600" b="0" i="0" u="none" strike="noStrike" dirty="0">
              <a:solidFill>
                <a:srgbClr val="92D050"/>
              </a:solidFill>
              <a:ea typeface="210 Gulim 090"/>
            </a:endParaRPr>
          </a:p>
          <a:p>
            <a:pPr lvl="0" algn="l">
              <a:lnSpc>
                <a:spcPct val="150000"/>
              </a:lnSpc>
            </a:pPr>
            <a:endParaRPr lang="ko-KR" sz="3600" b="0" i="0" u="none" strike="noStrike" dirty="0">
              <a:solidFill>
                <a:srgbClr val="92D050"/>
              </a:solidFill>
              <a:ea typeface="210 Gulim 09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2A54956-2235-AB7B-A66B-A954B46C4369}"/>
              </a:ext>
            </a:extLst>
          </p:cNvPr>
          <p:cNvSpPr txBox="1"/>
          <p:nvPr/>
        </p:nvSpPr>
        <p:spPr>
          <a:xfrm>
            <a:off x="2133601" y="3875652"/>
            <a:ext cx="15077038" cy="48645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dirty="0"/>
              <a:t> </a:t>
            </a:r>
            <a:r>
              <a:rPr lang="ko-KR" altLang="en-US" sz="3000" dirty="0"/>
              <a:t>⑩   법적인 소송에 휘말리지 않기 위해 다음을 준수한다</a:t>
            </a:r>
            <a:r>
              <a:rPr lang="en-US" altLang="ko-KR" sz="3000" dirty="0"/>
              <a:t>.</a:t>
            </a:r>
          </a:p>
          <a:p>
            <a:pPr>
              <a:lnSpc>
                <a:spcPct val="150000"/>
              </a:lnSpc>
            </a:pPr>
            <a:r>
              <a:rPr lang="en-US" altLang="ko-KR" sz="3000" dirty="0"/>
              <a:t> •   </a:t>
            </a:r>
            <a:r>
              <a:rPr lang="ko-KR" altLang="en-US" sz="3000" dirty="0"/>
              <a:t>대상자의 권리를 보호한다</a:t>
            </a:r>
            <a:r>
              <a:rPr lang="en-US" altLang="ko-KR" sz="3000" dirty="0"/>
              <a:t>.</a:t>
            </a:r>
          </a:p>
          <a:p>
            <a:pPr>
              <a:lnSpc>
                <a:spcPct val="150000"/>
              </a:lnSpc>
            </a:pPr>
            <a:r>
              <a:rPr lang="en-US" altLang="ko-KR" sz="3000" dirty="0"/>
              <a:t> •   </a:t>
            </a:r>
            <a:r>
              <a:rPr lang="ko-KR" altLang="en-US" sz="3000" dirty="0"/>
              <a:t>요양보호서비스 제공 시 정해진 원칙과 절차에 따른다</a:t>
            </a:r>
            <a:r>
              <a:rPr lang="en-US" altLang="ko-KR" sz="3000" dirty="0"/>
              <a:t>.</a:t>
            </a:r>
          </a:p>
          <a:p>
            <a:pPr>
              <a:lnSpc>
                <a:spcPct val="150000"/>
              </a:lnSpc>
            </a:pPr>
            <a:r>
              <a:rPr lang="en-US" altLang="ko-KR" sz="3000" dirty="0"/>
              <a:t> •   </a:t>
            </a:r>
            <a:r>
              <a:rPr lang="ko-KR" altLang="en-US" sz="3000" dirty="0"/>
              <a:t>제공된 요양보호서비스 내용을 정확히 기록한다</a:t>
            </a:r>
            <a:r>
              <a:rPr lang="en-US" altLang="ko-KR" sz="3000" dirty="0"/>
              <a:t>.</a:t>
            </a:r>
          </a:p>
          <a:p>
            <a:pPr>
              <a:lnSpc>
                <a:spcPct val="150000"/>
              </a:lnSpc>
            </a:pPr>
            <a:r>
              <a:rPr lang="en-US" altLang="ko-KR" sz="3000" dirty="0"/>
              <a:t> •   </a:t>
            </a:r>
            <a:r>
              <a:rPr lang="ko-KR" altLang="en-US" sz="3000" dirty="0"/>
              <a:t>대상자의 상태 변화를 세심하게 관찰하며 이를 정확히 기록한다</a:t>
            </a:r>
            <a:r>
              <a:rPr lang="en-US" altLang="ko-KR" sz="3000" dirty="0"/>
              <a:t>.</a:t>
            </a:r>
          </a:p>
          <a:p>
            <a:pPr>
              <a:lnSpc>
                <a:spcPct val="150000"/>
              </a:lnSpc>
            </a:pPr>
            <a:r>
              <a:rPr lang="en-US" altLang="ko-KR" sz="3000" dirty="0"/>
              <a:t> •   </a:t>
            </a:r>
            <a:r>
              <a:rPr lang="ko-KR" altLang="en-US" sz="3000" dirty="0"/>
              <a:t>제공해야 할 서비스 내용 및 방법이 확실하지 않을 때는 도움을 청한다</a:t>
            </a:r>
            <a:r>
              <a:rPr lang="en-US" altLang="ko-KR" sz="3000" dirty="0"/>
              <a:t>.</a:t>
            </a:r>
          </a:p>
          <a:p>
            <a:pPr>
              <a:lnSpc>
                <a:spcPct val="150000"/>
              </a:lnSpc>
            </a:pPr>
            <a:r>
              <a:rPr lang="en-US" altLang="ko-KR" sz="3000" dirty="0"/>
              <a:t> •   </a:t>
            </a:r>
            <a:r>
              <a:rPr lang="ko-KR" altLang="en-US" sz="3000" dirty="0" err="1"/>
              <a:t>누군가에</a:t>
            </a:r>
            <a:r>
              <a:rPr lang="ko-KR" altLang="en-US" sz="3000" dirty="0"/>
              <a:t> 의해 대상자가 학대를 받는다고 의심되는 경우는 보고하거나 신고한다</a:t>
            </a:r>
          </a:p>
        </p:txBody>
      </p:sp>
    </p:spTree>
    <p:extLst>
      <p:ext uri="{BB962C8B-B14F-4D97-AF65-F5344CB8AC3E}">
        <p14:creationId xmlns:p14="http://schemas.microsoft.com/office/powerpoint/2010/main" val="10314349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C505E7-F7D6-4418-F91C-2C79F38A16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5834583C-9929-BFF2-BFCE-4B81CEE043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CF973324-01B8-821C-E129-75385B4878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250" y="476250"/>
            <a:ext cx="17335500" cy="9334500"/>
          </a:xfrm>
          <a:prstGeom prst="rect">
            <a:avLst/>
          </a:prstGeom>
          <a:effectLst>
            <a:outerShdw dist="143608" dir="2700000">
              <a:srgbClr val="000000">
                <a:alpha val="15000"/>
              </a:srgbClr>
            </a:outerShdw>
          </a:effectLst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68F4D545-F8F5-1469-D1DA-FD0401FA3B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1600" y="3543300"/>
            <a:ext cx="15468600" cy="4648200"/>
          </a:xfrm>
          <a:prstGeom prst="rect">
            <a:avLst/>
          </a:prstGeom>
        </p:spPr>
      </p:pic>
      <p:sp>
        <p:nvSpPr>
          <p:cNvPr id="6" name="TextBox 6">
            <a:extLst>
              <a:ext uri="{FF2B5EF4-FFF2-40B4-BE49-F238E27FC236}">
                <a16:creationId xmlns:a16="http://schemas.microsoft.com/office/drawing/2014/main" id="{2CEC1012-6F4E-675F-4B05-B7C8BAD3C931}"/>
              </a:ext>
            </a:extLst>
          </p:cNvPr>
          <p:cNvSpPr txBox="1"/>
          <p:nvPr/>
        </p:nvSpPr>
        <p:spPr>
          <a:xfrm>
            <a:off x="3175000" y="3543300"/>
            <a:ext cx="11938000" cy="11811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107899"/>
              </a:lnSpc>
            </a:pPr>
            <a:endParaRPr lang="ko-KR" sz="6700" b="0" i="0" u="none" strike="noStrike" dirty="0">
              <a:solidFill>
                <a:srgbClr val="000000"/>
              </a:solidFill>
              <a:ea typeface="210 Gulim 07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5D555F7B-6E28-DF76-6092-60E01EB6E892}"/>
              </a:ext>
            </a:extLst>
          </p:cNvPr>
          <p:cNvSpPr txBox="1">
            <a:spLocks/>
          </p:cNvSpPr>
          <p:nvPr/>
        </p:nvSpPr>
        <p:spPr>
          <a:xfrm>
            <a:off x="3558139" y="2287421"/>
            <a:ext cx="9853061" cy="1332079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ko-KR" altLang="en-US" dirty="0"/>
              <a:t> </a:t>
            </a:r>
            <a:r>
              <a:rPr lang="ko-KR" altLang="en-US" b="1" dirty="0"/>
              <a:t>요양보호사의 직업윤리 </a:t>
            </a:r>
            <a:endParaRPr lang="en-US" altLang="ko-KR" b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A57FE47-7265-032B-CA4D-CD1640732FD6}"/>
              </a:ext>
            </a:extLst>
          </p:cNvPr>
          <p:cNvSpPr txBox="1"/>
          <p:nvPr/>
        </p:nvSpPr>
        <p:spPr>
          <a:xfrm>
            <a:off x="2667000" y="4796218"/>
            <a:ext cx="12877800" cy="19202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ko-KR" altLang="en-US" sz="3200" b="1" dirty="0"/>
              <a:t>“요양보호사의 직업윤리는 따뜻한 돌봄과 바른 태도로 신뢰를 실천하는 기준입니다</a:t>
            </a:r>
            <a:r>
              <a:rPr lang="en-US" altLang="ko-KR" sz="3200" b="1" dirty="0"/>
              <a:t>.”</a:t>
            </a:r>
            <a:endParaRPr lang="ko-KR" altLang="en-US" sz="3000" b="1" dirty="0"/>
          </a:p>
        </p:txBody>
      </p:sp>
    </p:spTree>
    <p:extLst>
      <p:ext uri="{BB962C8B-B14F-4D97-AF65-F5344CB8AC3E}">
        <p14:creationId xmlns:p14="http://schemas.microsoft.com/office/powerpoint/2010/main" val="120262522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E9BE27-2431-8D9D-331A-957A1CC653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FF3C7561-A83C-340B-4E3D-17680CC896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8F3E477B-93E6-1973-FF6F-53B3902AD8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600" y="609600"/>
            <a:ext cx="17335500" cy="9334500"/>
          </a:xfrm>
          <a:prstGeom prst="rect">
            <a:avLst/>
          </a:prstGeom>
          <a:effectLst>
            <a:outerShdw dist="143608" dir="2700000">
              <a:srgbClr val="000000">
                <a:alpha val="15000"/>
              </a:srgbClr>
            </a:outerShdw>
          </a:effectLst>
        </p:spPr>
      </p:pic>
      <p:sp>
        <p:nvSpPr>
          <p:cNvPr id="6" name="TextBox 6">
            <a:extLst>
              <a:ext uri="{FF2B5EF4-FFF2-40B4-BE49-F238E27FC236}">
                <a16:creationId xmlns:a16="http://schemas.microsoft.com/office/drawing/2014/main" id="{CA7540C8-1A67-7698-6A5F-27B079106577}"/>
              </a:ext>
            </a:extLst>
          </p:cNvPr>
          <p:cNvSpPr txBox="1"/>
          <p:nvPr/>
        </p:nvSpPr>
        <p:spPr>
          <a:xfrm>
            <a:off x="1587500" y="4991100"/>
            <a:ext cx="15100300" cy="24257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200000"/>
              </a:lnSpc>
            </a:pPr>
            <a:r>
              <a:rPr lang="ko-KR" altLang="en-US" sz="3500" b="0" i="0" u="none" strike="noStrike" dirty="0">
                <a:solidFill>
                  <a:srgbClr val="000000"/>
                </a:solidFill>
                <a:ea typeface="210 Gulim 070"/>
              </a:rPr>
              <a:t>생각나누기</a:t>
            </a:r>
            <a:endParaRPr lang="en-US" altLang="ko-KR" sz="3500" b="0" i="0" u="none" strike="noStrike" dirty="0">
              <a:solidFill>
                <a:srgbClr val="000000"/>
              </a:solidFill>
              <a:ea typeface="210 Gulim 070"/>
            </a:endParaRPr>
          </a:p>
          <a:p>
            <a:pPr lvl="0" algn="ctr">
              <a:lnSpc>
                <a:spcPct val="200000"/>
              </a:lnSpc>
            </a:pPr>
            <a:r>
              <a:rPr lang="ko-KR" altLang="en-US" sz="3600" dirty="0"/>
              <a:t>“여러분은 요양보호사가 전문직이라고 생각하나요</a:t>
            </a:r>
            <a:r>
              <a:rPr lang="en-US" altLang="ko-KR" sz="3600" dirty="0"/>
              <a:t>, </a:t>
            </a:r>
          </a:p>
          <a:p>
            <a:pPr lvl="0" algn="ctr">
              <a:lnSpc>
                <a:spcPct val="200000"/>
              </a:lnSpc>
            </a:pPr>
            <a:r>
              <a:rPr lang="ko-KR" altLang="en-US" sz="3600" dirty="0"/>
              <a:t>단순 노동직이라고 생각하나요</a:t>
            </a:r>
            <a:r>
              <a:rPr lang="en-US" altLang="ko-KR" sz="3600" dirty="0"/>
              <a:t>?”</a:t>
            </a:r>
            <a:endParaRPr lang="en-US" altLang="ko-KR" sz="3500" dirty="0">
              <a:solidFill>
                <a:srgbClr val="000000"/>
              </a:solidFill>
              <a:ea typeface="210 Gulim 070"/>
            </a:endParaRPr>
          </a:p>
          <a:p>
            <a:pPr lvl="0" algn="ctr">
              <a:lnSpc>
                <a:spcPct val="200000"/>
              </a:lnSpc>
            </a:pPr>
            <a:endParaRPr lang="ko-KR" sz="3500" b="0" i="0" u="none" strike="noStrike" dirty="0">
              <a:solidFill>
                <a:srgbClr val="000000"/>
              </a:solidFill>
              <a:ea typeface="210 Gulim 070"/>
            </a:endParaRPr>
          </a:p>
        </p:txBody>
      </p:sp>
      <p:pic>
        <p:nvPicPr>
          <p:cNvPr id="7" name="Picture 7">
            <a:extLst>
              <a:ext uri="{FF2B5EF4-FFF2-40B4-BE49-F238E27FC236}">
                <a16:creationId xmlns:a16="http://schemas.microsoft.com/office/drawing/2014/main" id="{6EADED2F-1880-1F40-0255-E7DC327DD2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23300" y="1739900"/>
            <a:ext cx="1054100" cy="1333500"/>
          </a:xfrm>
          <a:prstGeom prst="rect">
            <a:avLst/>
          </a:prstGeom>
        </p:spPr>
      </p:pic>
      <p:sp>
        <p:nvSpPr>
          <p:cNvPr id="8" name="TextBox 8">
            <a:extLst>
              <a:ext uri="{FF2B5EF4-FFF2-40B4-BE49-F238E27FC236}">
                <a16:creationId xmlns:a16="http://schemas.microsoft.com/office/drawing/2014/main" id="{C124F241-2A0C-0874-B6B6-138DA55D5141}"/>
              </a:ext>
            </a:extLst>
          </p:cNvPr>
          <p:cNvSpPr txBox="1"/>
          <p:nvPr/>
        </p:nvSpPr>
        <p:spPr>
          <a:xfrm>
            <a:off x="4686300" y="4965700"/>
            <a:ext cx="8966200" cy="6223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149400"/>
              </a:lnSpc>
            </a:pPr>
            <a:endParaRPr lang="en-US" sz="3500" b="0" i="0" u="none" strike="noStrike" dirty="0">
              <a:solidFill>
                <a:srgbClr val="000000"/>
              </a:solidFill>
              <a:latin typeface="210 Gulim 050"/>
            </a:endParaRPr>
          </a:p>
        </p:txBody>
      </p:sp>
    </p:spTree>
    <p:extLst>
      <p:ext uri="{BB962C8B-B14F-4D97-AF65-F5344CB8AC3E}">
        <p14:creationId xmlns:p14="http://schemas.microsoft.com/office/powerpoint/2010/main" val="10197236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0EE73A-82A3-5DF6-B8B0-A54B0F5ACE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CA8B678B-91FD-30BF-7121-9A7958EFB5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AB901B80-E873-BB41-7257-E856027D98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300" y="342900"/>
            <a:ext cx="17335500" cy="9334500"/>
          </a:xfrm>
          <a:prstGeom prst="rect">
            <a:avLst/>
          </a:prstGeom>
          <a:effectLst>
            <a:outerShdw dist="143608" dir="2700000">
              <a:srgbClr val="000000">
                <a:alpha val="15000"/>
              </a:srgbClr>
            </a:outerShdw>
          </a:effectLst>
        </p:spPr>
      </p:pic>
      <p:grpSp>
        <p:nvGrpSpPr>
          <p:cNvPr id="4" name="Group 4">
            <a:extLst>
              <a:ext uri="{FF2B5EF4-FFF2-40B4-BE49-F238E27FC236}">
                <a16:creationId xmlns:a16="http://schemas.microsoft.com/office/drawing/2014/main" id="{00D6791B-44CB-DD2F-AB66-6356397A8BB4}"/>
              </a:ext>
            </a:extLst>
          </p:cNvPr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pic>
        <p:nvPicPr>
          <p:cNvPr id="8" name="Picture 8">
            <a:extLst>
              <a:ext uri="{FF2B5EF4-FFF2-40B4-BE49-F238E27FC236}">
                <a16:creationId xmlns:a16="http://schemas.microsoft.com/office/drawing/2014/main" id="{9EF2D798-BA58-BE15-F49C-16081A6E24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436536" y="9410700"/>
            <a:ext cx="17005300" cy="45719"/>
          </a:xfrm>
          <a:prstGeom prst="rect">
            <a:avLst/>
          </a:prstGeom>
        </p:spPr>
      </p:pic>
      <p:grpSp>
        <p:nvGrpSpPr>
          <p:cNvPr id="5" name="그룹 4">
            <a:extLst>
              <a:ext uri="{FF2B5EF4-FFF2-40B4-BE49-F238E27FC236}">
                <a16:creationId xmlns:a16="http://schemas.microsoft.com/office/drawing/2014/main" id="{EACE3A80-DBDC-6C38-5995-E3814EAB66E9}"/>
              </a:ext>
            </a:extLst>
          </p:cNvPr>
          <p:cNvGrpSpPr/>
          <p:nvPr/>
        </p:nvGrpSpPr>
        <p:grpSpPr>
          <a:xfrm>
            <a:off x="3082940" y="2872108"/>
            <a:ext cx="11395060" cy="3033392"/>
            <a:chOff x="2171206" y="2897161"/>
            <a:chExt cx="7819052" cy="1662418"/>
          </a:xfrm>
        </p:grpSpPr>
        <p:cxnSp>
          <p:nvCxnSpPr>
            <p:cNvPr id="6" name="직선 연결선 5">
              <a:extLst>
                <a:ext uri="{FF2B5EF4-FFF2-40B4-BE49-F238E27FC236}">
                  <a16:creationId xmlns:a16="http://schemas.microsoft.com/office/drawing/2014/main" id="{FFFC3DE6-844E-6678-C75A-35FE437CA473}"/>
                </a:ext>
              </a:extLst>
            </p:cNvPr>
            <p:cNvCxnSpPr>
              <a:cxnSpLocks/>
            </p:cNvCxnSpPr>
            <p:nvPr/>
          </p:nvCxnSpPr>
          <p:spPr>
            <a:xfrm>
              <a:off x="2382982" y="2897161"/>
              <a:ext cx="7395500" cy="0"/>
            </a:xfrm>
            <a:prstGeom prst="line">
              <a:avLst/>
            </a:prstGeom>
            <a:ln w="2032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사각형: 둥근 모서리 6">
              <a:extLst>
                <a:ext uri="{FF2B5EF4-FFF2-40B4-BE49-F238E27FC236}">
                  <a16:creationId xmlns:a16="http://schemas.microsoft.com/office/drawing/2014/main" id="{AF969798-B6CE-1125-DC7F-10752646DA5A}"/>
                </a:ext>
              </a:extLst>
            </p:cNvPr>
            <p:cNvSpPr/>
            <p:nvPr/>
          </p:nvSpPr>
          <p:spPr>
            <a:xfrm>
              <a:off x="2171206" y="3139885"/>
              <a:ext cx="7819052" cy="1001991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3600" dirty="0">
                  <a:solidFill>
                    <a:schemeClr val="tx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4</a:t>
              </a:r>
              <a:r>
                <a:rPr lang="ko-KR" altLang="en-US" sz="3600" dirty="0">
                  <a:solidFill>
                    <a:schemeClr val="tx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장 요양보호사의 인권보호와 자기계발 </a:t>
              </a:r>
            </a:p>
          </p:txBody>
        </p:sp>
        <p:cxnSp>
          <p:nvCxnSpPr>
            <p:cNvPr id="9" name="직선 연결선 8">
              <a:extLst>
                <a:ext uri="{FF2B5EF4-FFF2-40B4-BE49-F238E27FC236}">
                  <a16:creationId xmlns:a16="http://schemas.microsoft.com/office/drawing/2014/main" id="{F9840749-8583-C550-2C82-738C00BA382D}"/>
                </a:ext>
              </a:extLst>
            </p:cNvPr>
            <p:cNvCxnSpPr>
              <a:cxnSpLocks/>
            </p:cNvCxnSpPr>
            <p:nvPr/>
          </p:nvCxnSpPr>
          <p:spPr>
            <a:xfrm>
              <a:off x="2382982" y="4559579"/>
              <a:ext cx="7395500" cy="0"/>
            </a:xfrm>
            <a:prstGeom prst="line">
              <a:avLst/>
            </a:prstGeom>
            <a:ln w="2032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68393771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B464BB-7D29-5A82-A514-65A1533354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A72BFA36-C6CC-9400-F314-E64DB22FF2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E79112D4-FB23-FF83-92C8-747F5CB987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600" y="482600"/>
            <a:ext cx="17335500" cy="9334500"/>
          </a:xfrm>
          <a:prstGeom prst="rect">
            <a:avLst/>
          </a:prstGeom>
          <a:effectLst>
            <a:outerShdw dist="143608" dir="2700000">
              <a:srgbClr val="000000">
                <a:alpha val="15000"/>
              </a:srgbClr>
            </a:outerShdw>
          </a:effectLst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F405C216-524B-0D11-B3E9-B36D9A9EAA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4800" y="7429500"/>
            <a:ext cx="10058400" cy="1574800"/>
          </a:xfrm>
          <a:prstGeom prst="rect">
            <a:avLst/>
          </a:prstGeom>
        </p:spPr>
      </p:pic>
      <p:sp>
        <p:nvSpPr>
          <p:cNvPr id="5" name="TextBox 5">
            <a:extLst>
              <a:ext uri="{FF2B5EF4-FFF2-40B4-BE49-F238E27FC236}">
                <a16:creationId xmlns:a16="http://schemas.microsoft.com/office/drawing/2014/main" id="{07EA26A9-C09F-88AA-EA23-39CA118BDE34}"/>
              </a:ext>
            </a:extLst>
          </p:cNvPr>
          <p:cNvSpPr txBox="1"/>
          <p:nvPr/>
        </p:nvSpPr>
        <p:spPr>
          <a:xfrm>
            <a:off x="4673600" y="7937500"/>
            <a:ext cx="8940800" cy="4826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99600"/>
              </a:lnSpc>
            </a:pPr>
            <a:r>
              <a:rPr lang="en-US" altLang="ko-KR" sz="3500" dirty="0">
                <a:solidFill>
                  <a:srgbClr val="000000"/>
                </a:solidFill>
                <a:ea typeface="210 Gulim 050"/>
              </a:rPr>
              <a:t>7</a:t>
            </a:r>
            <a:r>
              <a:rPr lang="ko-KR" altLang="en-US" sz="3500" b="0" i="0" u="none" strike="noStrike" dirty="0">
                <a:solidFill>
                  <a:srgbClr val="000000"/>
                </a:solidFill>
                <a:ea typeface="210 Gulim 050"/>
              </a:rPr>
              <a:t>주 </a:t>
            </a:r>
            <a:r>
              <a:rPr lang="en-US" altLang="ko-KR" sz="3500" dirty="0">
                <a:solidFill>
                  <a:srgbClr val="000000"/>
                </a:solidFill>
                <a:ea typeface="210 Gulim 050"/>
              </a:rPr>
              <a:t>2</a:t>
            </a:r>
            <a:r>
              <a:rPr lang="ko-KR" altLang="en-US" sz="3500" b="0" i="0" u="none" strike="noStrike" dirty="0">
                <a:solidFill>
                  <a:srgbClr val="000000"/>
                </a:solidFill>
                <a:ea typeface="210 Gulim 050"/>
              </a:rPr>
              <a:t>강을 마치겠습니다</a:t>
            </a:r>
            <a:r>
              <a:rPr lang="en-US" altLang="ko-KR" sz="2700" b="0" i="0" u="none" strike="noStrike" dirty="0">
                <a:solidFill>
                  <a:srgbClr val="000000"/>
                </a:solidFill>
                <a:ea typeface="210 Gulim 050"/>
              </a:rPr>
              <a:t>.</a:t>
            </a:r>
            <a:endParaRPr lang="ko-KR" sz="2700" b="0" i="0" u="none" strike="noStrike" dirty="0">
              <a:solidFill>
                <a:srgbClr val="000000"/>
              </a:solidFill>
              <a:ea typeface="210 Gulim 050"/>
            </a:endParaRP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269DCB8D-B846-B5A8-7CD2-47CABD5D5D9F}"/>
              </a:ext>
            </a:extLst>
          </p:cNvPr>
          <p:cNvSpPr txBox="1"/>
          <p:nvPr/>
        </p:nvSpPr>
        <p:spPr>
          <a:xfrm>
            <a:off x="3302000" y="3860800"/>
            <a:ext cx="11671300" cy="24511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107899"/>
              </a:lnSpc>
            </a:pPr>
            <a:r>
              <a:rPr lang="ko-KR" altLang="en-US" sz="7100" dirty="0">
                <a:solidFill>
                  <a:srgbClr val="000000"/>
                </a:solidFill>
                <a:latin typeface="210 Gulim 050"/>
              </a:rPr>
              <a:t>수고하셨습니다</a:t>
            </a:r>
            <a:endParaRPr lang="en-US" sz="7100" b="0" i="0" u="none" strike="noStrike" dirty="0">
              <a:solidFill>
                <a:srgbClr val="000000"/>
              </a:solidFill>
              <a:latin typeface="210 Gulim 050"/>
            </a:endParaRPr>
          </a:p>
        </p:txBody>
      </p:sp>
      <p:pic>
        <p:nvPicPr>
          <p:cNvPr id="7" name="Picture 7">
            <a:extLst>
              <a:ext uri="{FF2B5EF4-FFF2-40B4-BE49-F238E27FC236}">
                <a16:creationId xmlns:a16="http://schemas.microsoft.com/office/drawing/2014/main" id="{CFADE8CF-057B-B34A-6020-B89D5CCE1B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0100" y="6795361"/>
            <a:ext cx="17005300" cy="38100"/>
          </a:xfrm>
          <a:prstGeom prst="rect">
            <a:avLst/>
          </a:prstGeom>
        </p:spPr>
      </p:pic>
      <p:pic>
        <p:nvPicPr>
          <p:cNvPr id="8" name="Picture 8">
            <a:extLst>
              <a:ext uri="{FF2B5EF4-FFF2-40B4-BE49-F238E27FC236}">
                <a16:creationId xmlns:a16="http://schemas.microsoft.com/office/drawing/2014/main" id="{51FC2D6C-4682-6F0C-95F7-932DB0DA4FB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50300" y="2565400"/>
            <a:ext cx="800100" cy="10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14931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239CE8-3710-BE86-D596-7DDD15DB63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1EA9D5D3-BB25-8A00-06CB-91796CD776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78D6ADA1-775B-6B83-8ABF-8739E7C052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536" y="266700"/>
            <a:ext cx="17335500" cy="9334500"/>
          </a:xfrm>
          <a:prstGeom prst="rect">
            <a:avLst/>
          </a:prstGeom>
          <a:effectLst>
            <a:outerShdw dist="143608" dir="2700000">
              <a:srgbClr val="000000">
                <a:alpha val="15000"/>
              </a:srgbClr>
            </a:outerShdw>
          </a:effectLst>
        </p:spPr>
      </p:pic>
      <p:grpSp>
        <p:nvGrpSpPr>
          <p:cNvPr id="4" name="Group 4">
            <a:extLst>
              <a:ext uri="{FF2B5EF4-FFF2-40B4-BE49-F238E27FC236}">
                <a16:creationId xmlns:a16="http://schemas.microsoft.com/office/drawing/2014/main" id="{A0166344-907D-2A78-9B86-DC3419BC94D9}"/>
              </a:ext>
            </a:extLst>
          </p:cNvPr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pic>
        <p:nvPicPr>
          <p:cNvPr id="8" name="Picture 8">
            <a:extLst>
              <a:ext uri="{FF2B5EF4-FFF2-40B4-BE49-F238E27FC236}">
                <a16:creationId xmlns:a16="http://schemas.microsoft.com/office/drawing/2014/main" id="{45FD6AB4-0729-387B-13FA-F82EE4A778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436536" y="9410700"/>
            <a:ext cx="17005300" cy="45719"/>
          </a:xfrm>
          <a:prstGeom prst="rect">
            <a:avLst/>
          </a:prstGeom>
        </p:spPr>
      </p:pic>
      <p:grpSp>
        <p:nvGrpSpPr>
          <p:cNvPr id="10" name="그룹 9">
            <a:extLst>
              <a:ext uri="{FF2B5EF4-FFF2-40B4-BE49-F238E27FC236}">
                <a16:creationId xmlns:a16="http://schemas.microsoft.com/office/drawing/2014/main" id="{9B078FD9-F690-81F2-A3B5-BF4D93E17A2D}"/>
              </a:ext>
            </a:extLst>
          </p:cNvPr>
          <p:cNvGrpSpPr/>
          <p:nvPr/>
        </p:nvGrpSpPr>
        <p:grpSpPr>
          <a:xfrm>
            <a:off x="4413280" y="2811151"/>
            <a:ext cx="9150320" cy="3322949"/>
            <a:chOff x="2062642" y="2897161"/>
            <a:chExt cx="7819052" cy="1662418"/>
          </a:xfrm>
        </p:grpSpPr>
        <p:cxnSp>
          <p:nvCxnSpPr>
            <p:cNvPr id="11" name="직선 연결선 10">
              <a:extLst>
                <a:ext uri="{FF2B5EF4-FFF2-40B4-BE49-F238E27FC236}">
                  <a16:creationId xmlns:a16="http://schemas.microsoft.com/office/drawing/2014/main" id="{3F260E24-C039-1663-0442-CC4D5802787A}"/>
                </a:ext>
              </a:extLst>
            </p:cNvPr>
            <p:cNvCxnSpPr>
              <a:cxnSpLocks/>
            </p:cNvCxnSpPr>
            <p:nvPr/>
          </p:nvCxnSpPr>
          <p:spPr>
            <a:xfrm>
              <a:off x="2382982" y="2897161"/>
              <a:ext cx="7395500" cy="0"/>
            </a:xfrm>
            <a:prstGeom prst="line">
              <a:avLst/>
            </a:prstGeom>
            <a:ln w="2032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사각형: 둥근 모서리 11">
              <a:extLst>
                <a:ext uri="{FF2B5EF4-FFF2-40B4-BE49-F238E27FC236}">
                  <a16:creationId xmlns:a16="http://schemas.microsoft.com/office/drawing/2014/main" id="{8633ABEE-7208-29F2-34AF-0E023A14FC7B}"/>
                </a:ext>
              </a:extLst>
            </p:cNvPr>
            <p:cNvSpPr/>
            <p:nvPr/>
          </p:nvSpPr>
          <p:spPr>
            <a:xfrm>
              <a:off x="2062642" y="3201079"/>
              <a:ext cx="7819052" cy="111865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50000"/>
                </a:lnSpc>
              </a:pPr>
              <a:r>
                <a:rPr lang="en-US" altLang="ko-KR" sz="3300" dirty="0">
                  <a:solidFill>
                    <a:schemeClr val="tx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4</a:t>
              </a:r>
              <a:r>
                <a:rPr lang="ko-KR" altLang="en-US" sz="3300" dirty="0">
                  <a:solidFill>
                    <a:schemeClr val="tx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장 요양보호사의 인권보호와 자기계발 </a:t>
              </a:r>
            </a:p>
            <a:p>
              <a:pPr algn="ctr">
                <a:lnSpc>
                  <a:spcPct val="150000"/>
                </a:lnSpc>
              </a:pPr>
              <a:r>
                <a:rPr lang="en-US" altLang="ko-KR" sz="2500" dirty="0">
                  <a:solidFill>
                    <a:schemeClr val="tx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2</a:t>
              </a:r>
              <a:r>
                <a:rPr lang="ko-KR" altLang="en-US" sz="2500" dirty="0">
                  <a:solidFill>
                    <a:schemeClr val="tx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절 요양보호사의 직업윤리</a:t>
              </a:r>
              <a:endParaRPr lang="en-US" altLang="ko-KR" sz="2500" dirty="0">
                <a:solidFill>
                  <a:schemeClr val="tx1"/>
                </a:solidFill>
                <a:latin typeface="HY견고딕" panose="02030600000101010101" pitchFamily="18" charset="-127"/>
                <a:ea typeface="HY견고딕" panose="02030600000101010101" pitchFamily="18" charset="-127"/>
              </a:endParaRPr>
            </a:p>
          </p:txBody>
        </p:sp>
        <p:cxnSp>
          <p:nvCxnSpPr>
            <p:cNvPr id="13" name="직선 연결선 12">
              <a:extLst>
                <a:ext uri="{FF2B5EF4-FFF2-40B4-BE49-F238E27FC236}">
                  <a16:creationId xmlns:a16="http://schemas.microsoft.com/office/drawing/2014/main" id="{9E1EF9E7-2554-7774-0F9F-9E49E5084AA1}"/>
                </a:ext>
              </a:extLst>
            </p:cNvPr>
            <p:cNvCxnSpPr>
              <a:cxnSpLocks/>
            </p:cNvCxnSpPr>
            <p:nvPr/>
          </p:nvCxnSpPr>
          <p:spPr>
            <a:xfrm>
              <a:off x="2382982" y="4559579"/>
              <a:ext cx="7395500" cy="0"/>
            </a:xfrm>
            <a:prstGeom prst="line">
              <a:avLst/>
            </a:prstGeom>
            <a:ln w="2032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812166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686976-CFFA-AA45-F4DB-BE62B0D0B8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19FABCF4-F285-4093-9FFE-59C3E1EF8C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8288000" cy="10287000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C0BC8B62-ACD6-D69E-D68A-702B9BF881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250" y="457200"/>
            <a:ext cx="17335500" cy="9334500"/>
          </a:xfrm>
          <a:prstGeom prst="rect">
            <a:avLst/>
          </a:prstGeom>
          <a:effectLst>
            <a:outerShdw dist="143608" dir="2700000">
              <a:srgbClr val="000000">
                <a:alpha val="15000"/>
              </a:srgbClr>
            </a:outerShdw>
          </a:effectLst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14FF2DDC-FB7D-BFE2-6E51-07F89BAC7A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0400" y="1943100"/>
            <a:ext cx="17005300" cy="38100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43E9BA28-C689-4E18-958D-345D28041D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15405100" y="1295400"/>
            <a:ext cx="1358900" cy="38100"/>
          </a:xfrm>
          <a:prstGeom prst="rect">
            <a:avLst/>
          </a:prstGeom>
        </p:spPr>
      </p:pic>
      <p:sp>
        <p:nvSpPr>
          <p:cNvPr id="10" name="TextBox 10">
            <a:extLst>
              <a:ext uri="{FF2B5EF4-FFF2-40B4-BE49-F238E27FC236}">
                <a16:creationId xmlns:a16="http://schemas.microsoft.com/office/drawing/2014/main" id="{5C66639F-E0AE-0593-7597-36B3CC2A42B0}"/>
              </a:ext>
            </a:extLst>
          </p:cNvPr>
          <p:cNvSpPr txBox="1"/>
          <p:nvPr/>
        </p:nvSpPr>
        <p:spPr>
          <a:xfrm>
            <a:off x="1308100" y="990600"/>
            <a:ext cx="11607800" cy="6350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>
              <a:lnSpc>
                <a:spcPct val="99600"/>
              </a:lnSpc>
            </a:pPr>
            <a:r>
              <a:rPr lang="en-US" altLang="ko-KR" sz="3600" dirty="0">
                <a:latin typeface="HY견고딕" panose="02030600000101010101" pitchFamily="18" charset="-127"/>
                <a:ea typeface="HY견고딕" panose="02030600000101010101" pitchFamily="18" charset="-127"/>
              </a:rPr>
              <a:t>OX </a:t>
            </a:r>
            <a:r>
              <a:rPr lang="ko-KR" altLang="en-US" sz="3600" dirty="0">
                <a:latin typeface="HY견고딕" panose="02030600000101010101" pitchFamily="18" charset="-127"/>
                <a:ea typeface="HY견고딕" panose="02030600000101010101" pitchFamily="18" charset="-127"/>
              </a:rPr>
              <a:t>퀴즈</a:t>
            </a:r>
            <a:endParaRPr lang="ko-KR" altLang="en-US" sz="3600" dirty="0">
              <a:solidFill>
                <a:schemeClr val="tx1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grpSp>
        <p:nvGrpSpPr>
          <p:cNvPr id="11" name="Group 11">
            <a:extLst>
              <a:ext uri="{FF2B5EF4-FFF2-40B4-BE49-F238E27FC236}">
                <a16:creationId xmlns:a16="http://schemas.microsoft.com/office/drawing/2014/main" id="{0946767C-B937-98CB-0E87-F1ACF7350B2D}"/>
              </a:ext>
            </a:extLst>
          </p:cNvPr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15" name="Group 15">
            <a:extLst>
              <a:ext uri="{FF2B5EF4-FFF2-40B4-BE49-F238E27FC236}">
                <a16:creationId xmlns:a16="http://schemas.microsoft.com/office/drawing/2014/main" id="{43E94F11-AAA9-BB13-E749-67B9A50B2DE4}"/>
              </a:ext>
            </a:extLst>
          </p:cNvPr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19" name="Group 19">
            <a:extLst>
              <a:ext uri="{FF2B5EF4-FFF2-40B4-BE49-F238E27FC236}">
                <a16:creationId xmlns:a16="http://schemas.microsoft.com/office/drawing/2014/main" id="{A71084FF-8458-75A1-0AB4-BC4504DB3C83}"/>
              </a:ext>
            </a:extLst>
          </p:cNvPr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23" name="Group 23">
            <a:extLst>
              <a:ext uri="{FF2B5EF4-FFF2-40B4-BE49-F238E27FC236}">
                <a16:creationId xmlns:a16="http://schemas.microsoft.com/office/drawing/2014/main" id="{861D0917-C309-CD3F-AA2C-3BF7467AE989}"/>
              </a:ext>
            </a:extLst>
          </p:cNvPr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27" name="Group 27">
            <a:extLst>
              <a:ext uri="{FF2B5EF4-FFF2-40B4-BE49-F238E27FC236}">
                <a16:creationId xmlns:a16="http://schemas.microsoft.com/office/drawing/2014/main" id="{74F98E55-FC9E-B104-A3E7-008BB05CF66B}"/>
              </a:ext>
            </a:extLst>
          </p:cNvPr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31" name="Group 31">
            <a:extLst>
              <a:ext uri="{FF2B5EF4-FFF2-40B4-BE49-F238E27FC236}">
                <a16:creationId xmlns:a16="http://schemas.microsoft.com/office/drawing/2014/main" id="{D9DEEC33-302B-160F-5E89-43D79649C3EF}"/>
              </a:ext>
            </a:extLst>
          </p:cNvPr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35" name="Group 35">
            <a:extLst>
              <a:ext uri="{FF2B5EF4-FFF2-40B4-BE49-F238E27FC236}">
                <a16:creationId xmlns:a16="http://schemas.microsoft.com/office/drawing/2014/main" id="{6E54567F-D6C2-FB59-F484-C42FB948714C}"/>
              </a:ext>
            </a:extLst>
          </p:cNvPr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39" name="Group 39">
            <a:extLst>
              <a:ext uri="{FF2B5EF4-FFF2-40B4-BE49-F238E27FC236}">
                <a16:creationId xmlns:a16="http://schemas.microsoft.com/office/drawing/2014/main" id="{7C0637FD-CB67-A33B-162B-BE6C05D29E3D}"/>
              </a:ext>
            </a:extLst>
          </p:cNvPr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2698978B-7ABD-BBCC-F2EB-F5DFD86CBBEF}"/>
              </a:ext>
            </a:extLst>
          </p:cNvPr>
          <p:cNvSpPr txBox="1"/>
          <p:nvPr/>
        </p:nvSpPr>
        <p:spPr>
          <a:xfrm>
            <a:off x="3175000" y="3543300"/>
            <a:ext cx="11938000" cy="11811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107899"/>
              </a:lnSpc>
            </a:pPr>
            <a:endParaRPr lang="ko-KR" sz="6700" b="0" i="0" u="none" strike="noStrike" dirty="0">
              <a:solidFill>
                <a:srgbClr val="000000"/>
              </a:solidFill>
              <a:ea typeface="210 Gulim 07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C06695D-2830-D345-4D48-4BD167C5FB51}"/>
              </a:ext>
            </a:extLst>
          </p:cNvPr>
          <p:cNvSpPr txBox="1">
            <a:spLocks/>
          </p:cNvSpPr>
          <p:nvPr/>
        </p:nvSpPr>
        <p:spPr>
          <a:xfrm>
            <a:off x="3558139" y="2287421"/>
            <a:ext cx="12031111" cy="6056479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altLang="ko-KR" b="1" dirty="0"/>
          </a:p>
        </p:txBody>
      </p:sp>
      <p:sp>
        <p:nvSpPr>
          <p:cNvPr id="9" name="Rectangle 1">
            <a:extLst>
              <a:ext uri="{FF2B5EF4-FFF2-40B4-BE49-F238E27FC236}">
                <a16:creationId xmlns:a16="http://schemas.microsoft.com/office/drawing/2014/main" id="{0A43D69A-AC89-A2D4-DA9E-1DE67FCCDC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3934"/>
            <a:ext cx="24878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ko-KR" altLang="ko-KR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.</a:t>
            </a:r>
            <a:endParaRPr kumimoji="0" lang="ko-KR" altLang="ko-K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F324B0C-19DF-FA6F-3B54-A8F29A59E366}"/>
              </a:ext>
            </a:extLst>
          </p:cNvPr>
          <p:cNvSpPr txBox="1"/>
          <p:nvPr/>
        </p:nvSpPr>
        <p:spPr>
          <a:xfrm>
            <a:off x="1143000" y="2171700"/>
            <a:ext cx="16306800" cy="66600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3200" dirty="0"/>
              <a:t>❶ 요양보호사가 일하다 다쳐서 요양 중일 때</a:t>
            </a:r>
            <a:r>
              <a:rPr lang="en-US" altLang="ko-KR" sz="3200" dirty="0"/>
              <a:t>, </a:t>
            </a:r>
            <a:r>
              <a:rPr lang="ko-KR" altLang="en-US" sz="3200" dirty="0"/>
              <a:t>기관이 문을 닫으면 산재 보상도 받을 수 없다</a:t>
            </a:r>
            <a:r>
              <a:rPr lang="en-US" altLang="ko-KR" sz="3200" dirty="0"/>
              <a:t>.</a:t>
            </a:r>
          </a:p>
          <a:p>
            <a:pPr>
              <a:lnSpc>
                <a:spcPct val="150000"/>
              </a:lnSpc>
            </a:pPr>
            <a:endParaRPr lang="en-US" altLang="ko-KR" sz="3200" dirty="0"/>
          </a:p>
          <a:p>
            <a:pPr>
              <a:lnSpc>
                <a:spcPct val="150000"/>
              </a:lnSpc>
            </a:pPr>
            <a:r>
              <a:rPr lang="ko-KR" altLang="en-US" sz="3200" dirty="0"/>
              <a:t>❷ 요양보호사가 어르신을 목욕시키다 미끄러져 다친 경우</a:t>
            </a:r>
            <a:r>
              <a:rPr lang="en-US" altLang="ko-KR" sz="3200" dirty="0"/>
              <a:t>, </a:t>
            </a:r>
            <a:r>
              <a:rPr lang="ko-KR" altLang="en-US" sz="3200" dirty="0"/>
              <a:t>산업재해로 인정될 수 있다</a:t>
            </a:r>
            <a:r>
              <a:rPr lang="en-US" altLang="ko-KR" sz="3200" dirty="0"/>
              <a:t>.</a:t>
            </a:r>
          </a:p>
          <a:p>
            <a:pPr>
              <a:lnSpc>
                <a:spcPct val="150000"/>
              </a:lnSpc>
            </a:pPr>
            <a:endParaRPr lang="en-US" altLang="ko-KR" sz="3200" dirty="0"/>
          </a:p>
          <a:p>
            <a:pPr>
              <a:lnSpc>
                <a:spcPct val="150000"/>
              </a:lnSpc>
            </a:pPr>
            <a:r>
              <a:rPr lang="ko-KR" altLang="en-US" sz="3200" dirty="0"/>
              <a:t>❸ 산업안전보건법은 사고가 난 뒤 보상해주는 법이다</a:t>
            </a:r>
            <a:r>
              <a:rPr lang="en-US" altLang="ko-KR" sz="3200" dirty="0"/>
              <a:t>.</a:t>
            </a:r>
          </a:p>
          <a:p>
            <a:pPr>
              <a:lnSpc>
                <a:spcPct val="150000"/>
              </a:lnSpc>
            </a:pPr>
            <a:endParaRPr lang="en-US" altLang="ko-KR" sz="3200" dirty="0"/>
          </a:p>
          <a:p>
            <a:pPr>
              <a:lnSpc>
                <a:spcPct val="150000"/>
              </a:lnSpc>
            </a:pPr>
            <a:r>
              <a:rPr lang="ko-KR" altLang="en-US" sz="3200" dirty="0"/>
              <a:t>❹ 산재로 치료받는 중에는 해고당할 수 없다</a:t>
            </a:r>
            <a:r>
              <a:rPr lang="en-US" altLang="ko-KR" sz="3200" dirty="0"/>
              <a:t>.</a:t>
            </a:r>
          </a:p>
          <a:p>
            <a:pPr>
              <a:lnSpc>
                <a:spcPct val="150000"/>
              </a:lnSpc>
            </a:pPr>
            <a:endParaRPr lang="en-US" altLang="ko-KR" sz="3200" dirty="0"/>
          </a:p>
          <a:p>
            <a:pPr>
              <a:lnSpc>
                <a:spcPct val="150000"/>
              </a:lnSpc>
            </a:pPr>
            <a:r>
              <a:rPr lang="ko-KR" altLang="en-US" sz="3200" dirty="0"/>
              <a:t>❺ 산재 보상금은 세금을 떼고 받는다</a:t>
            </a:r>
            <a:r>
              <a:rPr lang="en-US" altLang="ko-KR" sz="3200" dirty="0"/>
              <a:t>.</a:t>
            </a:r>
            <a:endParaRPr lang="ko-KR" altLang="en-US" sz="3200" dirty="0"/>
          </a:p>
        </p:txBody>
      </p:sp>
    </p:spTree>
    <p:extLst>
      <p:ext uri="{BB962C8B-B14F-4D97-AF65-F5344CB8AC3E}">
        <p14:creationId xmlns:p14="http://schemas.microsoft.com/office/powerpoint/2010/main" val="9714959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1DA72F-F3BB-41EA-3BC7-1BDFD11572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C84B230E-4012-626F-C5FF-96DE1EEC50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A6E614CF-C8E2-4EFC-30CC-ADD83F276B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250" y="476250"/>
            <a:ext cx="17335500" cy="9334500"/>
          </a:xfrm>
          <a:prstGeom prst="rect">
            <a:avLst/>
          </a:prstGeom>
          <a:effectLst>
            <a:outerShdw dist="143608" dir="2700000">
              <a:srgbClr val="000000">
                <a:alpha val="15000"/>
              </a:srgbClr>
            </a:outerShdw>
          </a:effectLst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76C02478-408A-5041-F67C-F4B2B283FB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1600" y="3543300"/>
            <a:ext cx="15468600" cy="4648200"/>
          </a:xfrm>
          <a:prstGeom prst="rect">
            <a:avLst/>
          </a:prstGeom>
        </p:spPr>
      </p:pic>
      <p:sp>
        <p:nvSpPr>
          <p:cNvPr id="6" name="TextBox 6">
            <a:extLst>
              <a:ext uri="{FF2B5EF4-FFF2-40B4-BE49-F238E27FC236}">
                <a16:creationId xmlns:a16="http://schemas.microsoft.com/office/drawing/2014/main" id="{9B96DB92-A059-76A3-4A05-85803AD7F71C}"/>
              </a:ext>
            </a:extLst>
          </p:cNvPr>
          <p:cNvSpPr txBox="1"/>
          <p:nvPr/>
        </p:nvSpPr>
        <p:spPr>
          <a:xfrm>
            <a:off x="3175000" y="3543300"/>
            <a:ext cx="11938000" cy="11811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107899"/>
              </a:lnSpc>
            </a:pPr>
            <a:endParaRPr lang="ko-KR" sz="6700" b="0" i="0" u="none" strike="noStrike" dirty="0">
              <a:solidFill>
                <a:srgbClr val="000000"/>
              </a:solidFill>
              <a:ea typeface="210 Gulim 07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A49052E-C3A1-6744-B9F1-1B3C0A84AD42}"/>
              </a:ext>
            </a:extLst>
          </p:cNvPr>
          <p:cNvSpPr txBox="1">
            <a:spLocks/>
          </p:cNvSpPr>
          <p:nvPr/>
        </p:nvSpPr>
        <p:spPr>
          <a:xfrm>
            <a:off x="3558139" y="2287421"/>
            <a:ext cx="9853061" cy="1332079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ko-KR" altLang="en-US" dirty="0"/>
              <a:t> </a:t>
            </a:r>
            <a:r>
              <a:rPr lang="ko-KR" altLang="en-US" b="1" dirty="0"/>
              <a:t>직업윤리 원칙</a:t>
            </a:r>
            <a:endParaRPr lang="en-US" altLang="ko-KR" b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C141791-8630-F33B-59FB-BBAA7CB47974}"/>
              </a:ext>
            </a:extLst>
          </p:cNvPr>
          <p:cNvSpPr txBox="1"/>
          <p:nvPr/>
        </p:nvSpPr>
        <p:spPr>
          <a:xfrm>
            <a:off x="2667000" y="3695700"/>
            <a:ext cx="12877800" cy="42770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ko-KR" altLang="en-US" sz="2800" dirty="0"/>
              <a:t>사람을 대상으로 하는 요양보호사에게는 도덕성을 바탕으로 한 사명감과 직업정신</a:t>
            </a:r>
            <a:r>
              <a:rPr lang="en-US" altLang="ko-KR" sz="2800" dirty="0"/>
              <a:t>, </a:t>
            </a:r>
            <a:r>
              <a:rPr lang="ko-KR" altLang="en-US" sz="2800" dirty="0"/>
              <a:t>공동체 의식</a:t>
            </a:r>
            <a:r>
              <a:rPr lang="en-US" altLang="ko-KR" sz="2800" dirty="0"/>
              <a:t>, </a:t>
            </a:r>
            <a:r>
              <a:rPr lang="ko-KR" altLang="en-US" sz="2800" dirty="0"/>
              <a:t>공정한 경쟁윤리 등과 같은 인간의 생명을 존중하는 윤리의식이 필요하다</a:t>
            </a:r>
            <a:r>
              <a:rPr lang="en-US" altLang="ko-KR" sz="2800" dirty="0"/>
              <a:t>. </a:t>
            </a:r>
            <a:r>
              <a:rPr lang="ko-KR" altLang="en-US" sz="2800" dirty="0"/>
              <a:t>직업윤리란 개인의 자질이나 능력에 관계없이 직업인으로서 마땅히 지켜야 하는 도덕적 가치관으로 사회적으로 요구되는 행동 규범을 의미한다</a:t>
            </a:r>
          </a:p>
        </p:txBody>
      </p:sp>
    </p:spTree>
    <p:extLst>
      <p:ext uri="{BB962C8B-B14F-4D97-AF65-F5344CB8AC3E}">
        <p14:creationId xmlns:p14="http://schemas.microsoft.com/office/powerpoint/2010/main" val="11708247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01721A-7C71-F2C6-7273-19ADA1C13E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1046D15B-8B44-E43A-E1D0-88360C58E2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4365F02C-E5EA-4E20-2947-718736742D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476250"/>
            <a:ext cx="17335500" cy="9334500"/>
          </a:xfrm>
          <a:prstGeom prst="rect">
            <a:avLst/>
          </a:prstGeom>
          <a:effectLst>
            <a:outerShdw dist="143608" dir="2700000">
              <a:srgbClr val="000000">
                <a:alpha val="15000"/>
              </a:srgbClr>
            </a:outerShdw>
          </a:effectLst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3153A6E3-D1F1-8C03-1849-FA176005DF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0400" y="1943100"/>
            <a:ext cx="17005300" cy="38100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0166FA78-52A2-D387-7404-794AA847D19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15405100" y="1295400"/>
            <a:ext cx="1358900" cy="38100"/>
          </a:xfrm>
          <a:prstGeom prst="rect">
            <a:avLst/>
          </a:prstGeom>
        </p:spPr>
      </p:pic>
      <p:sp>
        <p:nvSpPr>
          <p:cNvPr id="10" name="TextBox 10">
            <a:extLst>
              <a:ext uri="{FF2B5EF4-FFF2-40B4-BE49-F238E27FC236}">
                <a16:creationId xmlns:a16="http://schemas.microsoft.com/office/drawing/2014/main" id="{99D5CFC4-5497-948C-C1DD-0EBB696CA6E4}"/>
              </a:ext>
            </a:extLst>
          </p:cNvPr>
          <p:cNvSpPr txBox="1"/>
          <p:nvPr/>
        </p:nvSpPr>
        <p:spPr>
          <a:xfrm>
            <a:off x="1308100" y="990600"/>
            <a:ext cx="11607800" cy="6350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>
              <a:lnSpc>
                <a:spcPct val="99600"/>
              </a:lnSpc>
            </a:pPr>
            <a:r>
              <a:rPr lang="en-US" altLang="ko-KR" sz="3600" dirty="0">
                <a:latin typeface="HY견고딕" panose="02030600000101010101" pitchFamily="18" charset="-127"/>
                <a:ea typeface="HY견고딕" panose="02030600000101010101" pitchFamily="18" charset="-127"/>
              </a:rPr>
              <a:t>2</a:t>
            </a:r>
            <a:r>
              <a:rPr lang="ko-KR" altLang="en-US" sz="3600" dirty="0">
                <a:solidFill>
                  <a:schemeClr val="tx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절 요양보호사의 직업윤리</a:t>
            </a:r>
          </a:p>
        </p:txBody>
      </p:sp>
      <p:grpSp>
        <p:nvGrpSpPr>
          <p:cNvPr id="11" name="Group 11">
            <a:extLst>
              <a:ext uri="{FF2B5EF4-FFF2-40B4-BE49-F238E27FC236}">
                <a16:creationId xmlns:a16="http://schemas.microsoft.com/office/drawing/2014/main" id="{5AF6FC73-E7D4-1B59-B23E-840733793796}"/>
              </a:ext>
            </a:extLst>
          </p:cNvPr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15" name="Group 15">
            <a:extLst>
              <a:ext uri="{FF2B5EF4-FFF2-40B4-BE49-F238E27FC236}">
                <a16:creationId xmlns:a16="http://schemas.microsoft.com/office/drawing/2014/main" id="{91163D54-A215-F8F6-6AE8-CA8CDE616967}"/>
              </a:ext>
            </a:extLst>
          </p:cNvPr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19" name="Group 19">
            <a:extLst>
              <a:ext uri="{FF2B5EF4-FFF2-40B4-BE49-F238E27FC236}">
                <a16:creationId xmlns:a16="http://schemas.microsoft.com/office/drawing/2014/main" id="{B969DD1D-71FB-0DE8-0509-6CA4AED6E25C}"/>
              </a:ext>
            </a:extLst>
          </p:cNvPr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23" name="Group 23">
            <a:extLst>
              <a:ext uri="{FF2B5EF4-FFF2-40B4-BE49-F238E27FC236}">
                <a16:creationId xmlns:a16="http://schemas.microsoft.com/office/drawing/2014/main" id="{7A00DF36-9185-2F74-F180-889E99D010D1}"/>
              </a:ext>
            </a:extLst>
          </p:cNvPr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27" name="Group 27">
            <a:extLst>
              <a:ext uri="{FF2B5EF4-FFF2-40B4-BE49-F238E27FC236}">
                <a16:creationId xmlns:a16="http://schemas.microsoft.com/office/drawing/2014/main" id="{31981119-6831-EC4D-37F9-89105F06FFAC}"/>
              </a:ext>
            </a:extLst>
          </p:cNvPr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31" name="Group 31">
            <a:extLst>
              <a:ext uri="{FF2B5EF4-FFF2-40B4-BE49-F238E27FC236}">
                <a16:creationId xmlns:a16="http://schemas.microsoft.com/office/drawing/2014/main" id="{29AC6554-8C53-6ADC-6125-0082D547A571}"/>
              </a:ext>
            </a:extLst>
          </p:cNvPr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35" name="Group 35">
            <a:extLst>
              <a:ext uri="{FF2B5EF4-FFF2-40B4-BE49-F238E27FC236}">
                <a16:creationId xmlns:a16="http://schemas.microsoft.com/office/drawing/2014/main" id="{029C4578-9EB1-8B30-EB4E-16AA8748CBAD}"/>
              </a:ext>
            </a:extLst>
          </p:cNvPr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39" name="Group 39">
            <a:extLst>
              <a:ext uri="{FF2B5EF4-FFF2-40B4-BE49-F238E27FC236}">
                <a16:creationId xmlns:a16="http://schemas.microsoft.com/office/drawing/2014/main" id="{3245A9D9-785C-9DB7-3D9B-4C732EE52BE5}"/>
              </a:ext>
            </a:extLst>
          </p:cNvPr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D8383A07-C1B0-9D58-C087-6C79D94390F5}"/>
              </a:ext>
            </a:extLst>
          </p:cNvPr>
          <p:cNvSpPr txBox="1"/>
          <p:nvPr/>
        </p:nvSpPr>
        <p:spPr>
          <a:xfrm>
            <a:off x="3175000" y="3543300"/>
            <a:ext cx="11938000" cy="11811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107899"/>
              </a:lnSpc>
            </a:pPr>
            <a:endParaRPr lang="ko-KR" sz="6700" b="0" i="0" u="none" strike="noStrike" dirty="0">
              <a:solidFill>
                <a:srgbClr val="000000"/>
              </a:solidFill>
              <a:ea typeface="210 Gulim 07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04BC1EFB-4D85-0A2B-8342-BA8FFD930C52}"/>
              </a:ext>
            </a:extLst>
          </p:cNvPr>
          <p:cNvSpPr txBox="1">
            <a:spLocks/>
          </p:cNvSpPr>
          <p:nvPr/>
        </p:nvSpPr>
        <p:spPr>
          <a:xfrm>
            <a:off x="3558139" y="2287421"/>
            <a:ext cx="12031111" cy="6056479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altLang="ko-KR" b="1" dirty="0"/>
          </a:p>
        </p:txBody>
      </p:sp>
      <p:sp>
        <p:nvSpPr>
          <p:cNvPr id="12" name="TextBox 10">
            <a:extLst>
              <a:ext uri="{FF2B5EF4-FFF2-40B4-BE49-F238E27FC236}">
                <a16:creationId xmlns:a16="http://schemas.microsoft.com/office/drawing/2014/main" id="{485DA986-B916-F6E8-0010-11F478955B1A}"/>
              </a:ext>
            </a:extLst>
          </p:cNvPr>
          <p:cNvSpPr txBox="1"/>
          <p:nvPr/>
        </p:nvSpPr>
        <p:spPr>
          <a:xfrm>
            <a:off x="1460500" y="2832100"/>
            <a:ext cx="11607800" cy="6350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99600"/>
              </a:lnSpc>
            </a:pPr>
            <a:r>
              <a:rPr lang="ko-KR" altLang="en-US" sz="3600" b="0" i="0" u="none" strike="noStrike" dirty="0">
                <a:solidFill>
                  <a:srgbClr val="92D050"/>
                </a:solidFill>
                <a:ea typeface="210 Gulim 090"/>
              </a:rPr>
              <a:t>   </a:t>
            </a:r>
            <a:r>
              <a:rPr lang="en-US" altLang="ko-KR" sz="3600" b="1" i="0" u="none" strike="noStrike" dirty="0">
                <a:solidFill>
                  <a:srgbClr val="92D050"/>
                </a:solidFill>
                <a:ea typeface="210 Gulim 090"/>
              </a:rPr>
              <a:t>1.</a:t>
            </a:r>
            <a:r>
              <a:rPr lang="en-US" altLang="ko-KR" sz="3600" b="0" i="0" u="none" strike="noStrike" dirty="0">
                <a:solidFill>
                  <a:srgbClr val="92D050"/>
                </a:solidFill>
                <a:ea typeface="210 Gulim 090"/>
              </a:rPr>
              <a:t> </a:t>
            </a:r>
            <a:r>
              <a:rPr lang="ko-KR" altLang="en-US" sz="3600" dirty="0">
                <a:solidFill>
                  <a:srgbClr val="92D050"/>
                </a:solidFill>
                <a:ea typeface="210 Gulim 090"/>
              </a:rPr>
              <a:t>직업윤리의 원칙 </a:t>
            </a:r>
            <a:r>
              <a:rPr lang="ko-KR" altLang="en-US" sz="3600" b="0" i="0" u="none" strike="noStrike" dirty="0">
                <a:solidFill>
                  <a:srgbClr val="92D050"/>
                </a:solidFill>
                <a:ea typeface="210 Gulim 090"/>
              </a:rPr>
              <a:t> </a:t>
            </a:r>
            <a:endParaRPr lang="ko-KR" sz="3600" b="0" i="0" u="none" strike="noStrike" dirty="0">
              <a:solidFill>
                <a:srgbClr val="92D050"/>
              </a:solidFill>
              <a:ea typeface="210 Gulim 090"/>
            </a:endParaRPr>
          </a:p>
        </p:txBody>
      </p:sp>
      <p:sp>
        <p:nvSpPr>
          <p:cNvPr id="8" name="TextBox 10">
            <a:extLst>
              <a:ext uri="{FF2B5EF4-FFF2-40B4-BE49-F238E27FC236}">
                <a16:creationId xmlns:a16="http://schemas.microsoft.com/office/drawing/2014/main" id="{A24995EE-75DC-32AD-7E3B-35E5A7975336}"/>
              </a:ext>
            </a:extLst>
          </p:cNvPr>
          <p:cNvSpPr txBox="1"/>
          <p:nvPr/>
        </p:nvSpPr>
        <p:spPr>
          <a:xfrm>
            <a:off x="2184400" y="3467100"/>
            <a:ext cx="11607800" cy="6350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99600"/>
              </a:lnSpc>
            </a:pPr>
            <a:r>
              <a:rPr lang="ko-KR" altLang="en-US" sz="3000" b="0" i="0" u="none" strike="noStrike" dirty="0">
                <a:ea typeface="210 Gulim 090"/>
              </a:rPr>
              <a:t>       </a:t>
            </a:r>
            <a:r>
              <a:rPr lang="ko-KR" altLang="en-US" sz="3000" b="0" i="0" u="none" strike="noStrike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◆</a:t>
            </a:r>
            <a:endParaRPr lang="en-US" altLang="ko-KR" sz="3000" b="0" i="0" u="none" strike="noStrike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lvl="0" algn="l">
              <a:lnSpc>
                <a:spcPct val="99600"/>
              </a:lnSpc>
            </a:pPr>
            <a:endParaRPr lang="en-US" altLang="ko-KR" sz="300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lvl="0" algn="l">
              <a:lnSpc>
                <a:spcPct val="99600"/>
              </a:lnSpc>
            </a:pPr>
            <a:endParaRPr lang="en-US" altLang="ko-KR" sz="3000" b="0" i="0" u="none" strike="noStrike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lvl="0" algn="l">
              <a:lnSpc>
                <a:spcPct val="99600"/>
              </a:lnSpc>
            </a:pPr>
            <a:endParaRPr lang="en-US" altLang="ko-KR" sz="300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lvl="0" algn="l">
              <a:lnSpc>
                <a:spcPct val="99600"/>
              </a:lnSpc>
            </a:pPr>
            <a:endParaRPr lang="en-US" altLang="ko-KR" sz="3000" b="0" i="0" u="none" strike="noStrike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lvl="0" algn="l">
              <a:lnSpc>
                <a:spcPct val="99600"/>
              </a:lnSpc>
            </a:pPr>
            <a:endParaRPr lang="en-US" altLang="ko-KR" sz="300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lvl="0" algn="l">
              <a:lnSpc>
                <a:spcPct val="99600"/>
              </a:lnSpc>
            </a:pPr>
            <a:endParaRPr lang="en-US" altLang="ko-KR" sz="3000" b="0" i="0" u="none" strike="noStrike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lvl="0" algn="l">
              <a:lnSpc>
                <a:spcPct val="99600"/>
              </a:lnSpc>
            </a:pPr>
            <a:endParaRPr lang="en-US" altLang="ko-KR" sz="300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lvl="0" algn="l">
              <a:lnSpc>
                <a:spcPct val="99600"/>
              </a:lnSpc>
            </a:pPr>
            <a:endParaRPr lang="en-US" altLang="ko-KR" sz="3000" b="0" i="0" u="none" strike="noStrike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lvl="0" algn="l">
              <a:lnSpc>
                <a:spcPct val="99600"/>
              </a:lnSpc>
            </a:pPr>
            <a:endParaRPr lang="en-US" altLang="ko-KR" sz="300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lvl="0" algn="l">
              <a:lnSpc>
                <a:spcPct val="99600"/>
              </a:lnSpc>
            </a:pPr>
            <a:endParaRPr lang="en-US" altLang="ko-KR" sz="3000" b="0" i="0" u="none" strike="noStrike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lvl="0" algn="l">
              <a:lnSpc>
                <a:spcPct val="99600"/>
              </a:lnSpc>
            </a:pPr>
            <a:endParaRPr lang="en-US" altLang="ko-KR" sz="300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>
              <a:lnSpc>
                <a:spcPct val="150000"/>
              </a:lnSpc>
              <a:buFont typeface="+mj-lt"/>
              <a:buAutoNum type="arabicPeriod"/>
            </a:pPr>
            <a:r>
              <a:rPr lang="ko-KR" altLang="en-US" sz="3200" b="1" dirty="0"/>
              <a:t>인권 존중</a:t>
            </a:r>
            <a:r>
              <a:rPr lang="ko-KR" altLang="en-US" sz="3200" dirty="0"/>
              <a:t> </a:t>
            </a:r>
            <a:r>
              <a:rPr lang="en-US" altLang="ko-KR" sz="3200" dirty="0"/>
              <a:t>– </a:t>
            </a:r>
            <a:r>
              <a:rPr lang="ko-KR" altLang="en-US" sz="3200" dirty="0"/>
              <a:t>인도주의적 태도와 자기결정권을 존중한다</a:t>
            </a:r>
            <a:r>
              <a:rPr lang="en-US" altLang="ko-KR" sz="3200" dirty="0"/>
              <a:t>.</a:t>
            </a:r>
          </a:p>
          <a:p>
            <a:pPr>
              <a:lnSpc>
                <a:spcPct val="150000"/>
              </a:lnSpc>
              <a:buFont typeface="+mj-lt"/>
              <a:buAutoNum type="arabicPeriod"/>
            </a:pPr>
            <a:r>
              <a:rPr lang="ko-KR" altLang="en-US" sz="3200" b="1" dirty="0"/>
              <a:t>성실한 업무수행</a:t>
            </a:r>
            <a:r>
              <a:rPr lang="ko-KR" altLang="en-US" sz="3200" dirty="0"/>
              <a:t> </a:t>
            </a:r>
            <a:r>
              <a:rPr lang="en-US" altLang="ko-KR" sz="3200" dirty="0"/>
              <a:t>– </a:t>
            </a:r>
            <a:r>
              <a:rPr lang="ko-KR" altLang="en-US" sz="3200" dirty="0"/>
              <a:t>지시에 따라 성실히 일하고</a:t>
            </a:r>
            <a:r>
              <a:rPr lang="en-US" altLang="ko-KR" sz="3200" dirty="0"/>
              <a:t>, </a:t>
            </a:r>
            <a:r>
              <a:rPr lang="ko-KR" altLang="en-US" sz="3200" dirty="0"/>
              <a:t>보고한다</a:t>
            </a:r>
            <a:r>
              <a:rPr lang="en-US" altLang="ko-KR" sz="3200" dirty="0"/>
              <a:t>.</a:t>
            </a:r>
          </a:p>
          <a:p>
            <a:pPr>
              <a:lnSpc>
                <a:spcPct val="150000"/>
              </a:lnSpc>
              <a:buFont typeface="+mj-lt"/>
              <a:buAutoNum type="arabicPeriod"/>
            </a:pPr>
            <a:r>
              <a:rPr lang="ko-KR" altLang="en-US" sz="3200" b="1" dirty="0"/>
              <a:t>차별 금지</a:t>
            </a:r>
            <a:r>
              <a:rPr lang="ko-KR" altLang="en-US" sz="3200" dirty="0"/>
              <a:t> </a:t>
            </a:r>
            <a:r>
              <a:rPr lang="en-US" altLang="ko-KR" sz="3200" dirty="0"/>
              <a:t>– </a:t>
            </a:r>
            <a:r>
              <a:rPr lang="ko-KR" altLang="en-US" sz="3200" dirty="0"/>
              <a:t>대상자를 어떤 이유로도 차별하지 않는다</a:t>
            </a:r>
            <a:r>
              <a:rPr lang="en-US" altLang="ko-KR" sz="3200" dirty="0"/>
              <a:t>.</a:t>
            </a:r>
          </a:p>
          <a:p>
            <a:pPr>
              <a:lnSpc>
                <a:spcPct val="150000"/>
              </a:lnSpc>
              <a:buFont typeface="+mj-lt"/>
              <a:buAutoNum type="arabicPeriod"/>
            </a:pPr>
            <a:r>
              <a:rPr lang="ko-KR" altLang="en-US" sz="3200" b="1" dirty="0"/>
              <a:t>지속적인 학습</a:t>
            </a:r>
            <a:r>
              <a:rPr lang="ko-KR" altLang="en-US" sz="3200" dirty="0"/>
              <a:t> </a:t>
            </a:r>
            <a:r>
              <a:rPr lang="en-US" altLang="ko-KR" sz="3200" dirty="0"/>
              <a:t>– </a:t>
            </a:r>
            <a:r>
              <a:rPr lang="ko-KR" altLang="en-US" sz="3200" dirty="0"/>
              <a:t>지식과 기술을 꾸준히 습득한다</a:t>
            </a:r>
            <a:r>
              <a:rPr lang="en-US" altLang="ko-KR" sz="3200" dirty="0"/>
              <a:t>.</a:t>
            </a:r>
          </a:p>
          <a:p>
            <a:pPr>
              <a:lnSpc>
                <a:spcPct val="150000"/>
              </a:lnSpc>
              <a:buFont typeface="+mj-lt"/>
              <a:buAutoNum type="arabicPeriod"/>
            </a:pPr>
            <a:r>
              <a:rPr lang="ko-KR" altLang="en-US" sz="3200" b="1" dirty="0"/>
              <a:t>자기관리 철저</a:t>
            </a:r>
            <a:r>
              <a:rPr lang="ko-KR" altLang="en-US" sz="3200" dirty="0"/>
              <a:t> </a:t>
            </a:r>
            <a:r>
              <a:rPr lang="en-US" altLang="ko-KR" sz="3200" dirty="0"/>
              <a:t>– </a:t>
            </a:r>
            <a:r>
              <a:rPr lang="ko-KR" altLang="en-US" sz="3200" dirty="0"/>
              <a:t>건강</a:t>
            </a:r>
            <a:r>
              <a:rPr lang="en-US" altLang="ko-KR" sz="3200" dirty="0"/>
              <a:t>, </a:t>
            </a:r>
            <a:r>
              <a:rPr lang="ko-KR" altLang="en-US" sz="3200" dirty="0"/>
              <a:t>복장</a:t>
            </a:r>
            <a:r>
              <a:rPr lang="en-US" altLang="ko-KR" sz="3200" dirty="0"/>
              <a:t>, </a:t>
            </a:r>
            <a:r>
              <a:rPr lang="ko-KR" altLang="en-US" sz="3200" dirty="0"/>
              <a:t>외모 등 자기관리를 한다</a:t>
            </a:r>
            <a:r>
              <a:rPr lang="en-US" altLang="ko-KR" sz="3200" dirty="0"/>
              <a:t>.</a:t>
            </a:r>
          </a:p>
          <a:p>
            <a:pPr>
              <a:lnSpc>
                <a:spcPct val="150000"/>
              </a:lnSpc>
              <a:buFont typeface="+mj-lt"/>
              <a:buAutoNum type="arabicPeriod"/>
            </a:pPr>
            <a:r>
              <a:rPr lang="ko-KR" altLang="en-US" sz="3200" b="1" dirty="0"/>
              <a:t>친절과 예의</a:t>
            </a:r>
            <a:r>
              <a:rPr lang="ko-KR" altLang="en-US" sz="3200" dirty="0"/>
              <a:t> </a:t>
            </a:r>
            <a:r>
              <a:rPr lang="en-US" altLang="ko-KR" sz="3200" dirty="0"/>
              <a:t>– </a:t>
            </a:r>
            <a:r>
              <a:rPr lang="ko-KR" altLang="en-US" sz="3200" dirty="0"/>
              <a:t>항상 공손하고 예의 바르게 행동한다</a:t>
            </a:r>
            <a:r>
              <a:rPr lang="en-US" altLang="ko-KR" sz="3200" dirty="0"/>
              <a:t>.</a:t>
            </a:r>
          </a:p>
          <a:p>
            <a:pPr lvl="0" algn="l">
              <a:lnSpc>
                <a:spcPct val="150000"/>
              </a:lnSpc>
            </a:pPr>
            <a:r>
              <a:rPr lang="ko-KR" altLang="en-US" sz="3000" b="0" i="0" u="none" strike="noStrike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endParaRPr lang="ko-KR" sz="3000" b="1" i="0" u="none" strike="noStrike" dirty="0">
              <a:ea typeface="210 Gulim 090"/>
            </a:endParaRPr>
          </a:p>
        </p:txBody>
      </p:sp>
      <p:sp>
        <p:nvSpPr>
          <p:cNvPr id="16" name="TextBox 10">
            <a:extLst>
              <a:ext uri="{FF2B5EF4-FFF2-40B4-BE49-F238E27FC236}">
                <a16:creationId xmlns:a16="http://schemas.microsoft.com/office/drawing/2014/main" id="{CBDB9E48-BFDF-A635-0BB5-85DC61A582A3}"/>
              </a:ext>
            </a:extLst>
          </p:cNvPr>
          <p:cNvSpPr txBox="1"/>
          <p:nvPr/>
        </p:nvSpPr>
        <p:spPr>
          <a:xfrm>
            <a:off x="2133600" y="6286500"/>
            <a:ext cx="13931900" cy="84948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99600"/>
              </a:lnSpc>
            </a:pPr>
            <a:r>
              <a:rPr lang="ko-KR" altLang="en-US" sz="3000" i="0" u="none" strike="noStrike" dirty="0">
                <a:solidFill>
                  <a:schemeClr val="accent2"/>
                </a:solidFill>
                <a:ea typeface="210 Gulim 090"/>
              </a:rPr>
              <a:t> </a:t>
            </a:r>
            <a:endParaRPr lang="en-US" altLang="ko-KR" sz="3000" dirty="0">
              <a:ea typeface="210 Gulim 090"/>
            </a:endParaRPr>
          </a:p>
          <a:p>
            <a:pPr lvl="0" algn="l">
              <a:lnSpc>
                <a:spcPct val="99600"/>
              </a:lnSpc>
            </a:pPr>
            <a:endParaRPr lang="en-US" altLang="ko-KR" sz="3000" i="0" u="none" strike="noStrike" dirty="0">
              <a:ea typeface="210 Gulim 090"/>
            </a:endParaRPr>
          </a:p>
          <a:p>
            <a:pPr lvl="0" algn="l">
              <a:lnSpc>
                <a:spcPct val="99600"/>
              </a:lnSpc>
            </a:pPr>
            <a:endParaRPr lang="en-US" altLang="ko-KR" sz="3000" dirty="0">
              <a:ea typeface="210 Gulim 090"/>
            </a:endParaRPr>
          </a:p>
          <a:p>
            <a:pPr lvl="0" algn="l">
              <a:lnSpc>
                <a:spcPct val="99600"/>
              </a:lnSpc>
            </a:pPr>
            <a:r>
              <a:rPr lang="en-US" altLang="ko-KR" sz="3000" i="0" u="none" strike="noStrike" dirty="0">
                <a:ea typeface="210 Gulim 090"/>
              </a:rPr>
              <a:t>       </a:t>
            </a:r>
          </a:p>
          <a:p>
            <a:pPr lvl="0" algn="l">
              <a:lnSpc>
                <a:spcPct val="99600"/>
              </a:lnSpc>
            </a:pPr>
            <a:endParaRPr lang="ko-KR" sz="3000" i="0" u="none" strike="noStrike" dirty="0">
              <a:solidFill>
                <a:schemeClr val="accent2"/>
              </a:solidFill>
              <a:ea typeface="210 Gulim 090"/>
            </a:endParaRPr>
          </a:p>
        </p:txBody>
      </p:sp>
    </p:spTree>
    <p:extLst>
      <p:ext uri="{BB962C8B-B14F-4D97-AF65-F5344CB8AC3E}">
        <p14:creationId xmlns:p14="http://schemas.microsoft.com/office/powerpoint/2010/main" val="24542067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52F6AF-C5EC-EE19-EC03-AFB910F499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9260D871-F813-4ED3-DEC4-F73BBF4FD1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B4672362-5562-64D0-9845-3D160F395A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476250"/>
            <a:ext cx="17335500" cy="9334500"/>
          </a:xfrm>
          <a:prstGeom prst="rect">
            <a:avLst/>
          </a:prstGeom>
          <a:effectLst>
            <a:outerShdw dist="143608" dir="2700000">
              <a:srgbClr val="000000">
                <a:alpha val="15000"/>
              </a:srgbClr>
            </a:outerShdw>
          </a:effectLst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7C043AED-5DC1-D743-BD34-BFADCEA971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0400" y="1943100"/>
            <a:ext cx="17005300" cy="38100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C521BD0D-B6BC-EE1E-D166-89529457EC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15405100" y="1295400"/>
            <a:ext cx="1358900" cy="38100"/>
          </a:xfrm>
          <a:prstGeom prst="rect">
            <a:avLst/>
          </a:prstGeom>
        </p:spPr>
      </p:pic>
      <p:sp>
        <p:nvSpPr>
          <p:cNvPr id="10" name="TextBox 10">
            <a:extLst>
              <a:ext uri="{FF2B5EF4-FFF2-40B4-BE49-F238E27FC236}">
                <a16:creationId xmlns:a16="http://schemas.microsoft.com/office/drawing/2014/main" id="{3A4E57D6-6206-5AC2-6407-9E79CF4F34E2}"/>
              </a:ext>
            </a:extLst>
          </p:cNvPr>
          <p:cNvSpPr txBox="1"/>
          <p:nvPr/>
        </p:nvSpPr>
        <p:spPr>
          <a:xfrm>
            <a:off x="1308100" y="990600"/>
            <a:ext cx="11607800" cy="6350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>
              <a:lnSpc>
                <a:spcPct val="99600"/>
              </a:lnSpc>
            </a:pPr>
            <a:r>
              <a:rPr lang="en-US" altLang="ko-KR" sz="3600" dirty="0">
                <a:latin typeface="HY견고딕" panose="02030600000101010101" pitchFamily="18" charset="-127"/>
                <a:ea typeface="HY견고딕" panose="02030600000101010101" pitchFamily="18" charset="-127"/>
              </a:rPr>
              <a:t>2</a:t>
            </a:r>
            <a:r>
              <a:rPr lang="ko-KR" altLang="en-US" sz="3600" dirty="0">
                <a:solidFill>
                  <a:schemeClr val="tx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절 요양보호사의 직업윤리</a:t>
            </a:r>
          </a:p>
        </p:txBody>
      </p:sp>
      <p:grpSp>
        <p:nvGrpSpPr>
          <p:cNvPr id="11" name="Group 11">
            <a:extLst>
              <a:ext uri="{FF2B5EF4-FFF2-40B4-BE49-F238E27FC236}">
                <a16:creationId xmlns:a16="http://schemas.microsoft.com/office/drawing/2014/main" id="{B82F2381-D883-6DAD-2650-31DD30DBFD8E}"/>
              </a:ext>
            </a:extLst>
          </p:cNvPr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15" name="Group 15">
            <a:extLst>
              <a:ext uri="{FF2B5EF4-FFF2-40B4-BE49-F238E27FC236}">
                <a16:creationId xmlns:a16="http://schemas.microsoft.com/office/drawing/2014/main" id="{AAD1D77A-FD28-B5C9-155D-55906B780CB8}"/>
              </a:ext>
            </a:extLst>
          </p:cNvPr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19" name="Group 19">
            <a:extLst>
              <a:ext uri="{FF2B5EF4-FFF2-40B4-BE49-F238E27FC236}">
                <a16:creationId xmlns:a16="http://schemas.microsoft.com/office/drawing/2014/main" id="{5A120461-1E4B-2C45-8796-CA794AC5E748}"/>
              </a:ext>
            </a:extLst>
          </p:cNvPr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23" name="Group 23">
            <a:extLst>
              <a:ext uri="{FF2B5EF4-FFF2-40B4-BE49-F238E27FC236}">
                <a16:creationId xmlns:a16="http://schemas.microsoft.com/office/drawing/2014/main" id="{D074486A-5A4E-7636-B9E1-BDAFCC0E4E79}"/>
              </a:ext>
            </a:extLst>
          </p:cNvPr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27" name="Group 27">
            <a:extLst>
              <a:ext uri="{FF2B5EF4-FFF2-40B4-BE49-F238E27FC236}">
                <a16:creationId xmlns:a16="http://schemas.microsoft.com/office/drawing/2014/main" id="{410D6B74-7A21-3990-37C5-006DA07ADDD5}"/>
              </a:ext>
            </a:extLst>
          </p:cNvPr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31" name="Group 31">
            <a:extLst>
              <a:ext uri="{FF2B5EF4-FFF2-40B4-BE49-F238E27FC236}">
                <a16:creationId xmlns:a16="http://schemas.microsoft.com/office/drawing/2014/main" id="{CEC12181-0D57-1224-FC16-6126CF0B89E9}"/>
              </a:ext>
            </a:extLst>
          </p:cNvPr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35" name="Group 35">
            <a:extLst>
              <a:ext uri="{FF2B5EF4-FFF2-40B4-BE49-F238E27FC236}">
                <a16:creationId xmlns:a16="http://schemas.microsoft.com/office/drawing/2014/main" id="{45034AFC-523B-F635-123A-64204CDE1473}"/>
              </a:ext>
            </a:extLst>
          </p:cNvPr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39" name="Group 39">
            <a:extLst>
              <a:ext uri="{FF2B5EF4-FFF2-40B4-BE49-F238E27FC236}">
                <a16:creationId xmlns:a16="http://schemas.microsoft.com/office/drawing/2014/main" id="{E0F15C19-1773-9052-1FA1-B02FEAAB713B}"/>
              </a:ext>
            </a:extLst>
          </p:cNvPr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E232081F-BEA2-0F2D-0F56-4C8F9D13F011}"/>
              </a:ext>
            </a:extLst>
          </p:cNvPr>
          <p:cNvSpPr txBox="1"/>
          <p:nvPr/>
        </p:nvSpPr>
        <p:spPr>
          <a:xfrm>
            <a:off x="3175000" y="3543300"/>
            <a:ext cx="11938000" cy="11811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107899"/>
              </a:lnSpc>
            </a:pPr>
            <a:endParaRPr lang="ko-KR" sz="6700" b="0" i="0" u="none" strike="noStrike" dirty="0">
              <a:solidFill>
                <a:srgbClr val="000000"/>
              </a:solidFill>
              <a:ea typeface="210 Gulim 07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C12F7BA-228E-6CBD-ECEB-8DD17C6BCBBF}"/>
              </a:ext>
            </a:extLst>
          </p:cNvPr>
          <p:cNvSpPr txBox="1">
            <a:spLocks/>
          </p:cNvSpPr>
          <p:nvPr/>
        </p:nvSpPr>
        <p:spPr>
          <a:xfrm>
            <a:off x="3558139" y="2287421"/>
            <a:ext cx="12031111" cy="6056479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altLang="ko-KR" b="1" dirty="0"/>
          </a:p>
        </p:txBody>
      </p:sp>
      <p:sp>
        <p:nvSpPr>
          <p:cNvPr id="12" name="TextBox 10">
            <a:extLst>
              <a:ext uri="{FF2B5EF4-FFF2-40B4-BE49-F238E27FC236}">
                <a16:creationId xmlns:a16="http://schemas.microsoft.com/office/drawing/2014/main" id="{5042DA4C-1ED1-FF50-273F-567729B3D503}"/>
              </a:ext>
            </a:extLst>
          </p:cNvPr>
          <p:cNvSpPr txBox="1"/>
          <p:nvPr/>
        </p:nvSpPr>
        <p:spPr>
          <a:xfrm>
            <a:off x="1460500" y="2603500"/>
            <a:ext cx="11607800" cy="6350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99600"/>
              </a:lnSpc>
            </a:pPr>
            <a:r>
              <a:rPr lang="ko-KR" altLang="en-US" sz="3600" b="0" i="0" u="none" strike="noStrike" dirty="0">
                <a:solidFill>
                  <a:srgbClr val="92D050"/>
                </a:solidFill>
                <a:ea typeface="210 Gulim 090"/>
              </a:rPr>
              <a:t>   </a:t>
            </a:r>
            <a:r>
              <a:rPr lang="en-US" altLang="ko-KR" sz="3600" b="1" i="0" u="none" strike="noStrike" dirty="0">
                <a:solidFill>
                  <a:srgbClr val="92D050"/>
                </a:solidFill>
                <a:ea typeface="210 Gulim 090"/>
              </a:rPr>
              <a:t>1.</a:t>
            </a:r>
            <a:r>
              <a:rPr lang="en-US" altLang="ko-KR" sz="3600" b="0" i="0" u="none" strike="noStrike" dirty="0">
                <a:solidFill>
                  <a:srgbClr val="92D050"/>
                </a:solidFill>
                <a:ea typeface="210 Gulim 090"/>
              </a:rPr>
              <a:t> </a:t>
            </a:r>
            <a:r>
              <a:rPr lang="ko-KR" altLang="en-US" sz="3600" dirty="0">
                <a:solidFill>
                  <a:srgbClr val="92D050"/>
                </a:solidFill>
                <a:ea typeface="210 Gulim 090"/>
              </a:rPr>
              <a:t>직업윤리의 원칙 </a:t>
            </a:r>
            <a:r>
              <a:rPr lang="ko-KR" altLang="en-US" sz="3600" b="0" i="0" u="none" strike="noStrike" dirty="0">
                <a:solidFill>
                  <a:srgbClr val="92D050"/>
                </a:solidFill>
                <a:ea typeface="210 Gulim 090"/>
              </a:rPr>
              <a:t> </a:t>
            </a:r>
            <a:endParaRPr lang="ko-KR" sz="3600" b="0" i="0" u="none" strike="noStrike" dirty="0">
              <a:solidFill>
                <a:srgbClr val="92D050"/>
              </a:solidFill>
              <a:ea typeface="210 Gulim 090"/>
            </a:endParaRPr>
          </a:p>
        </p:txBody>
      </p:sp>
      <p:sp>
        <p:nvSpPr>
          <p:cNvPr id="8" name="TextBox 10">
            <a:extLst>
              <a:ext uri="{FF2B5EF4-FFF2-40B4-BE49-F238E27FC236}">
                <a16:creationId xmlns:a16="http://schemas.microsoft.com/office/drawing/2014/main" id="{441889E9-11B3-F953-C6E4-304039A5B133}"/>
              </a:ext>
            </a:extLst>
          </p:cNvPr>
          <p:cNvSpPr txBox="1"/>
          <p:nvPr/>
        </p:nvSpPr>
        <p:spPr>
          <a:xfrm>
            <a:off x="2184400" y="3467100"/>
            <a:ext cx="11607800" cy="6350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99600"/>
              </a:lnSpc>
            </a:pPr>
            <a:r>
              <a:rPr lang="ko-KR" altLang="en-US" sz="3000" b="0" i="0" u="none" strike="noStrike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endParaRPr lang="ko-KR" sz="3000" b="1" i="0" u="none" strike="noStrike" dirty="0">
              <a:ea typeface="210 Gulim 090"/>
            </a:endParaRPr>
          </a:p>
        </p:txBody>
      </p:sp>
      <p:sp>
        <p:nvSpPr>
          <p:cNvPr id="16" name="TextBox 10">
            <a:extLst>
              <a:ext uri="{FF2B5EF4-FFF2-40B4-BE49-F238E27FC236}">
                <a16:creationId xmlns:a16="http://schemas.microsoft.com/office/drawing/2014/main" id="{8943FB2B-F6E7-F3E4-5662-B7A67999239F}"/>
              </a:ext>
            </a:extLst>
          </p:cNvPr>
          <p:cNvSpPr txBox="1"/>
          <p:nvPr/>
        </p:nvSpPr>
        <p:spPr>
          <a:xfrm>
            <a:off x="2133600" y="6286500"/>
            <a:ext cx="13931900" cy="84948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99600"/>
              </a:lnSpc>
            </a:pPr>
            <a:r>
              <a:rPr lang="ko-KR" altLang="en-US" sz="3000" i="0" u="none" strike="noStrike" dirty="0">
                <a:solidFill>
                  <a:schemeClr val="accent2"/>
                </a:solidFill>
                <a:ea typeface="210 Gulim 090"/>
              </a:rPr>
              <a:t> </a:t>
            </a:r>
            <a:endParaRPr lang="en-US" altLang="ko-KR" sz="3000" dirty="0">
              <a:ea typeface="210 Gulim 090"/>
            </a:endParaRPr>
          </a:p>
          <a:p>
            <a:pPr lvl="0" algn="l">
              <a:lnSpc>
                <a:spcPct val="99600"/>
              </a:lnSpc>
            </a:pPr>
            <a:endParaRPr lang="en-US" altLang="ko-KR" sz="3000" i="0" u="none" strike="noStrike" dirty="0">
              <a:ea typeface="210 Gulim 090"/>
            </a:endParaRPr>
          </a:p>
          <a:p>
            <a:pPr lvl="0" algn="l">
              <a:lnSpc>
                <a:spcPct val="99600"/>
              </a:lnSpc>
            </a:pPr>
            <a:endParaRPr lang="en-US" altLang="ko-KR" sz="3000" dirty="0">
              <a:ea typeface="210 Gulim 090"/>
            </a:endParaRPr>
          </a:p>
          <a:p>
            <a:pPr lvl="0" algn="l">
              <a:lnSpc>
                <a:spcPct val="99600"/>
              </a:lnSpc>
            </a:pPr>
            <a:r>
              <a:rPr lang="en-US" altLang="ko-KR" sz="3000" i="0" u="none" strike="noStrike" dirty="0">
                <a:ea typeface="210 Gulim 090"/>
              </a:rPr>
              <a:t>       </a:t>
            </a:r>
          </a:p>
          <a:p>
            <a:pPr lvl="0" algn="l">
              <a:lnSpc>
                <a:spcPct val="99600"/>
              </a:lnSpc>
            </a:pPr>
            <a:endParaRPr lang="ko-KR" sz="3000" i="0" u="none" strike="noStrike" dirty="0">
              <a:solidFill>
                <a:schemeClr val="accent2"/>
              </a:solidFill>
              <a:ea typeface="210 Gulim 090"/>
            </a:endParaRPr>
          </a:p>
        </p:txBody>
      </p:sp>
      <p:sp>
        <p:nvSpPr>
          <p:cNvPr id="13" name="TextBox 10">
            <a:extLst>
              <a:ext uri="{FF2B5EF4-FFF2-40B4-BE49-F238E27FC236}">
                <a16:creationId xmlns:a16="http://schemas.microsoft.com/office/drawing/2014/main" id="{38E833CC-7100-5BF7-D69F-5B8ED7273405}"/>
              </a:ext>
            </a:extLst>
          </p:cNvPr>
          <p:cNvSpPr txBox="1"/>
          <p:nvPr/>
        </p:nvSpPr>
        <p:spPr>
          <a:xfrm>
            <a:off x="1612900" y="5803900"/>
            <a:ext cx="15151100" cy="6350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>
              <a:lnSpc>
                <a:spcPct val="150000"/>
              </a:lnSpc>
            </a:pPr>
            <a:r>
              <a:rPr lang="ko-KR" altLang="en-US" sz="3600" b="1" dirty="0"/>
              <a:t>       </a:t>
            </a:r>
            <a:r>
              <a:rPr lang="en-US" altLang="ko-KR" sz="3600" b="1" dirty="0"/>
              <a:t>7. </a:t>
            </a:r>
            <a:r>
              <a:rPr lang="ko-KR" altLang="en-US" sz="3600" b="1" dirty="0"/>
              <a:t>사생활 보호</a:t>
            </a:r>
            <a:r>
              <a:rPr lang="ko-KR" altLang="en-US" sz="3600" dirty="0"/>
              <a:t> </a:t>
            </a:r>
            <a:r>
              <a:rPr lang="en-US" altLang="ko-KR" sz="3600" dirty="0"/>
              <a:t>– </a:t>
            </a:r>
            <a:r>
              <a:rPr lang="ko-KR" altLang="en-US" sz="3600" dirty="0"/>
              <a:t>개인정보를 비밀로 유지한다</a:t>
            </a:r>
            <a:r>
              <a:rPr lang="en-US" altLang="ko-KR" sz="3600" dirty="0"/>
              <a:t>.</a:t>
            </a:r>
          </a:p>
          <a:p>
            <a:pPr>
              <a:lnSpc>
                <a:spcPct val="150000"/>
              </a:lnSpc>
            </a:pPr>
            <a:r>
              <a:rPr lang="en-US" altLang="ko-KR" sz="3600" b="1" dirty="0"/>
              <a:t>       8. </a:t>
            </a:r>
            <a:r>
              <a:rPr lang="ko-KR" altLang="en-US" sz="3600" b="1" dirty="0"/>
              <a:t>팀워크 협력</a:t>
            </a:r>
            <a:r>
              <a:rPr lang="ko-KR" altLang="en-US" sz="3600" dirty="0"/>
              <a:t> </a:t>
            </a:r>
            <a:r>
              <a:rPr lang="en-US" altLang="ko-KR" sz="3600" dirty="0"/>
              <a:t>– </a:t>
            </a:r>
            <a:r>
              <a:rPr lang="ko-KR" altLang="en-US" sz="3600" dirty="0"/>
              <a:t>관련 전문가 및 가족과 협력한다</a:t>
            </a:r>
            <a:r>
              <a:rPr lang="en-US" altLang="ko-KR" sz="3600" dirty="0"/>
              <a:t>.</a:t>
            </a:r>
          </a:p>
          <a:p>
            <a:pPr>
              <a:lnSpc>
                <a:spcPct val="150000"/>
              </a:lnSpc>
            </a:pPr>
            <a:r>
              <a:rPr lang="ko-KR" altLang="en-US" sz="3600" b="1" dirty="0"/>
              <a:t>       </a:t>
            </a:r>
            <a:r>
              <a:rPr lang="en-US" altLang="ko-KR" sz="3600" b="1" dirty="0"/>
              <a:t>9. </a:t>
            </a:r>
            <a:r>
              <a:rPr lang="ko-KR" altLang="en-US" sz="3600" b="1" dirty="0"/>
              <a:t>학대 금지 및 신고 의무</a:t>
            </a:r>
            <a:r>
              <a:rPr lang="ko-KR" altLang="en-US" sz="3600" dirty="0"/>
              <a:t> </a:t>
            </a:r>
            <a:r>
              <a:rPr lang="en-US" altLang="ko-KR" sz="3600" dirty="0"/>
              <a:t>– </a:t>
            </a:r>
            <a:r>
              <a:rPr lang="ko-KR" altLang="en-US" sz="3600" dirty="0"/>
              <a:t>어떠한 학대도 금지</a:t>
            </a:r>
            <a:r>
              <a:rPr lang="en-US" altLang="ko-KR" sz="3600" dirty="0"/>
              <a:t>, </a:t>
            </a:r>
            <a:r>
              <a:rPr lang="ko-KR" altLang="en-US" sz="3600" dirty="0"/>
              <a:t>발견 신고한다</a:t>
            </a:r>
            <a:r>
              <a:rPr lang="en-US" altLang="ko-KR" sz="3600" dirty="0"/>
              <a:t>.</a:t>
            </a:r>
          </a:p>
          <a:p>
            <a:pPr>
              <a:lnSpc>
                <a:spcPct val="150000"/>
              </a:lnSpc>
            </a:pPr>
            <a:r>
              <a:rPr lang="ko-KR" altLang="en-US" sz="3600" b="1" dirty="0"/>
              <a:t>       </a:t>
            </a:r>
            <a:r>
              <a:rPr lang="en-US" altLang="ko-KR" sz="3600" b="1" dirty="0"/>
              <a:t>10.</a:t>
            </a:r>
            <a:r>
              <a:rPr lang="ko-KR" altLang="en-US" sz="3600" b="1" dirty="0"/>
              <a:t>금품 수수 금지</a:t>
            </a:r>
            <a:r>
              <a:rPr lang="ko-KR" altLang="en-US" sz="3600" dirty="0"/>
              <a:t> </a:t>
            </a:r>
            <a:r>
              <a:rPr lang="en-US" altLang="ko-KR" sz="3600" dirty="0"/>
              <a:t>– </a:t>
            </a:r>
            <a:r>
              <a:rPr lang="ko-KR" altLang="en-US" sz="3600" dirty="0"/>
              <a:t>대상자로부터 선물이나 금품을 받지 않는다</a:t>
            </a:r>
            <a:r>
              <a:rPr lang="en-US" altLang="ko-KR" sz="3600" dirty="0"/>
              <a:t>.</a:t>
            </a:r>
          </a:p>
          <a:p>
            <a:pPr>
              <a:lnSpc>
                <a:spcPct val="150000"/>
              </a:lnSpc>
            </a:pPr>
            <a:r>
              <a:rPr lang="ko-KR" altLang="en-US" sz="3600" b="1" dirty="0"/>
              <a:t>       </a:t>
            </a:r>
            <a:r>
              <a:rPr lang="en-US" altLang="ko-KR" sz="3600" b="1" dirty="0"/>
              <a:t>11.</a:t>
            </a:r>
            <a:r>
              <a:rPr lang="ko-KR" altLang="en-US" sz="3600" b="1" dirty="0"/>
              <a:t>상호존중 관계</a:t>
            </a:r>
            <a:r>
              <a:rPr lang="ko-KR" altLang="en-US" sz="3600" dirty="0"/>
              <a:t> </a:t>
            </a:r>
            <a:r>
              <a:rPr lang="en-US" altLang="ko-KR" sz="3600" dirty="0"/>
              <a:t>– </a:t>
            </a:r>
            <a:r>
              <a:rPr lang="ko-KR" altLang="en-US" sz="3600" dirty="0"/>
              <a:t>대상자와 수평적이고 대등한 관계를 유지한다</a:t>
            </a:r>
            <a:r>
              <a:rPr lang="en-US" altLang="ko-KR" sz="3600" dirty="0"/>
              <a:t>.</a:t>
            </a:r>
          </a:p>
          <a:p>
            <a:pPr lvl="0" algn="l">
              <a:lnSpc>
                <a:spcPct val="150000"/>
              </a:lnSpc>
            </a:pPr>
            <a:r>
              <a:rPr lang="ko-KR" altLang="en-US" sz="3600" dirty="0">
                <a:solidFill>
                  <a:srgbClr val="92D050"/>
                </a:solidFill>
                <a:ea typeface="210 Gulim 090"/>
              </a:rPr>
              <a:t> </a:t>
            </a:r>
            <a:r>
              <a:rPr lang="ko-KR" altLang="en-US" sz="3600" b="0" i="0" u="none" strike="noStrike" dirty="0">
                <a:solidFill>
                  <a:srgbClr val="92D050"/>
                </a:solidFill>
                <a:ea typeface="210 Gulim 090"/>
              </a:rPr>
              <a:t> </a:t>
            </a:r>
            <a:endParaRPr lang="ko-KR" sz="3600" b="0" i="0" u="none" strike="noStrike" dirty="0">
              <a:solidFill>
                <a:srgbClr val="92D050"/>
              </a:solidFill>
              <a:ea typeface="210 Gulim 090"/>
            </a:endParaRPr>
          </a:p>
        </p:txBody>
      </p:sp>
    </p:spTree>
    <p:extLst>
      <p:ext uri="{BB962C8B-B14F-4D97-AF65-F5344CB8AC3E}">
        <p14:creationId xmlns:p14="http://schemas.microsoft.com/office/powerpoint/2010/main" val="1582558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C22BF8-500C-B440-8217-B3106AE170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1B0A32ED-CC93-2F13-6E3B-5D05EF0E9C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D423098C-87DD-63DC-77CE-BB1A0A8506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250" y="476250"/>
            <a:ext cx="17335500" cy="9334500"/>
          </a:xfrm>
          <a:prstGeom prst="rect">
            <a:avLst/>
          </a:prstGeom>
          <a:effectLst>
            <a:outerShdw dist="143608" dir="2700000">
              <a:srgbClr val="000000">
                <a:alpha val="15000"/>
              </a:srgbClr>
            </a:outerShdw>
          </a:effectLst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2B01DAC8-4D15-49B8-AD5F-CC4A472F52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1600" y="3543300"/>
            <a:ext cx="15468600" cy="4648200"/>
          </a:xfrm>
          <a:prstGeom prst="rect">
            <a:avLst/>
          </a:prstGeom>
        </p:spPr>
      </p:pic>
      <p:sp>
        <p:nvSpPr>
          <p:cNvPr id="6" name="TextBox 6">
            <a:extLst>
              <a:ext uri="{FF2B5EF4-FFF2-40B4-BE49-F238E27FC236}">
                <a16:creationId xmlns:a16="http://schemas.microsoft.com/office/drawing/2014/main" id="{69F1F5FE-9BD6-3F85-3DEA-7257FF96828F}"/>
              </a:ext>
            </a:extLst>
          </p:cNvPr>
          <p:cNvSpPr txBox="1"/>
          <p:nvPr/>
        </p:nvSpPr>
        <p:spPr>
          <a:xfrm>
            <a:off x="3175000" y="3543300"/>
            <a:ext cx="11938000" cy="11811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107899"/>
              </a:lnSpc>
            </a:pPr>
            <a:endParaRPr lang="ko-KR" sz="6700" b="0" i="0" u="none" strike="noStrike" dirty="0">
              <a:solidFill>
                <a:srgbClr val="000000"/>
              </a:solidFill>
              <a:ea typeface="210 Gulim 07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F35467CF-D575-ED97-8707-29B6480009A0}"/>
              </a:ext>
            </a:extLst>
          </p:cNvPr>
          <p:cNvSpPr txBox="1">
            <a:spLocks/>
          </p:cNvSpPr>
          <p:nvPr/>
        </p:nvSpPr>
        <p:spPr>
          <a:xfrm>
            <a:off x="3558139" y="2287421"/>
            <a:ext cx="9853061" cy="1332079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ko-KR" altLang="en-US" dirty="0"/>
              <a:t> </a:t>
            </a:r>
            <a:r>
              <a:rPr lang="ko-KR" altLang="en-US" b="1" dirty="0"/>
              <a:t>윤리적 태도</a:t>
            </a:r>
            <a:endParaRPr lang="en-US" altLang="ko-KR" b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822D9C8-4149-35F6-CCD3-D29A5052B671}"/>
              </a:ext>
            </a:extLst>
          </p:cNvPr>
          <p:cNvSpPr txBox="1"/>
          <p:nvPr/>
        </p:nvSpPr>
        <p:spPr>
          <a:xfrm>
            <a:off x="2667000" y="4166606"/>
            <a:ext cx="12877800" cy="34152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ko-KR" altLang="en-US" sz="2800" dirty="0"/>
              <a:t>요양보호사가 직업을 선택한 이유와 목적이 분명하지 않으면 업무에 쉽게 지치거나 의욕을 잃을 수 있다</a:t>
            </a:r>
            <a:r>
              <a:rPr lang="en-US" altLang="ko-KR" sz="2800" dirty="0"/>
              <a:t>. </a:t>
            </a:r>
            <a:r>
              <a:rPr lang="ko-KR" altLang="en-US" sz="2800" dirty="0"/>
              <a:t>요양보호 업무의 위기를 극복하고 대상자로부터 신뢰받는 요양보호사가 되기 위해서는 윤리적 태도를 갖추고 문제가 있을 때마다 적절히 대응해야 한다</a:t>
            </a:r>
            <a:r>
              <a:rPr lang="en-US" altLang="ko-KR" sz="2800" dirty="0"/>
              <a:t>. </a:t>
            </a:r>
            <a:endParaRPr lang="ko-KR" altLang="en-US" sz="2800" dirty="0"/>
          </a:p>
        </p:txBody>
      </p:sp>
    </p:spTree>
    <p:extLst>
      <p:ext uri="{BB962C8B-B14F-4D97-AF65-F5344CB8AC3E}">
        <p14:creationId xmlns:p14="http://schemas.microsoft.com/office/powerpoint/2010/main" val="22880323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0E4064-9E01-01C4-DFE9-630ADDB483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02AB85AD-F7C8-A1FF-F0FD-E1FA087C51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3D407F18-53F2-96FD-9D14-15C26366B5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100" y="476250"/>
            <a:ext cx="17335500" cy="9334500"/>
          </a:xfrm>
          <a:prstGeom prst="rect">
            <a:avLst/>
          </a:prstGeom>
          <a:effectLst>
            <a:outerShdw dist="143608" dir="2700000">
              <a:srgbClr val="000000">
                <a:alpha val="15000"/>
              </a:srgbClr>
            </a:outerShdw>
          </a:effectLst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ADE33DB5-DAFF-9C85-1EBB-3CCEC66BFD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0400" y="1943100"/>
            <a:ext cx="17005300" cy="38100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2398AE7F-979C-9E08-80B8-5B0FB77959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15405100" y="1295400"/>
            <a:ext cx="1358900" cy="38100"/>
          </a:xfrm>
          <a:prstGeom prst="rect">
            <a:avLst/>
          </a:prstGeom>
        </p:spPr>
      </p:pic>
      <p:sp>
        <p:nvSpPr>
          <p:cNvPr id="10" name="TextBox 10">
            <a:extLst>
              <a:ext uri="{FF2B5EF4-FFF2-40B4-BE49-F238E27FC236}">
                <a16:creationId xmlns:a16="http://schemas.microsoft.com/office/drawing/2014/main" id="{20F6B067-49C1-6E4E-B430-540DC4A212A3}"/>
              </a:ext>
            </a:extLst>
          </p:cNvPr>
          <p:cNvSpPr txBox="1"/>
          <p:nvPr/>
        </p:nvSpPr>
        <p:spPr>
          <a:xfrm>
            <a:off x="1308100" y="990600"/>
            <a:ext cx="11607800" cy="6350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>
              <a:lnSpc>
                <a:spcPct val="99600"/>
              </a:lnSpc>
            </a:pPr>
            <a:r>
              <a:rPr lang="en-US" altLang="ko-KR" sz="3600" dirty="0">
                <a:latin typeface="HY견고딕" panose="02030600000101010101" pitchFamily="18" charset="-127"/>
                <a:ea typeface="HY견고딕" panose="02030600000101010101" pitchFamily="18" charset="-127"/>
              </a:rPr>
              <a:t>2</a:t>
            </a:r>
            <a:r>
              <a:rPr lang="ko-KR" altLang="en-US" sz="3600" dirty="0">
                <a:solidFill>
                  <a:schemeClr val="tx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절 요양보호사의 직업윤리</a:t>
            </a:r>
          </a:p>
        </p:txBody>
      </p:sp>
      <p:grpSp>
        <p:nvGrpSpPr>
          <p:cNvPr id="11" name="Group 11">
            <a:extLst>
              <a:ext uri="{FF2B5EF4-FFF2-40B4-BE49-F238E27FC236}">
                <a16:creationId xmlns:a16="http://schemas.microsoft.com/office/drawing/2014/main" id="{C479121A-AAC6-442A-BCEF-0184ECCBE69E}"/>
              </a:ext>
            </a:extLst>
          </p:cNvPr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15" name="Group 15">
            <a:extLst>
              <a:ext uri="{FF2B5EF4-FFF2-40B4-BE49-F238E27FC236}">
                <a16:creationId xmlns:a16="http://schemas.microsoft.com/office/drawing/2014/main" id="{C3CA9A1F-1354-E25C-F324-7993ACD573B9}"/>
              </a:ext>
            </a:extLst>
          </p:cNvPr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19" name="Group 19">
            <a:extLst>
              <a:ext uri="{FF2B5EF4-FFF2-40B4-BE49-F238E27FC236}">
                <a16:creationId xmlns:a16="http://schemas.microsoft.com/office/drawing/2014/main" id="{56276B02-30C4-8DB6-1C2D-5BB0E0BBBE53}"/>
              </a:ext>
            </a:extLst>
          </p:cNvPr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23" name="Group 23">
            <a:extLst>
              <a:ext uri="{FF2B5EF4-FFF2-40B4-BE49-F238E27FC236}">
                <a16:creationId xmlns:a16="http://schemas.microsoft.com/office/drawing/2014/main" id="{361B1A2F-0F4B-9342-5D7B-4738E467E031}"/>
              </a:ext>
            </a:extLst>
          </p:cNvPr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27" name="Group 27">
            <a:extLst>
              <a:ext uri="{FF2B5EF4-FFF2-40B4-BE49-F238E27FC236}">
                <a16:creationId xmlns:a16="http://schemas.microsoft.com/office/drawing/2014/main" id="{1C0F039C-B1D8-8E46-77C4-0B6D01795D7D}"/>
              </a:ext>
            </a:extLst>
          </p:cNvPr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31" name="Group 31">
            <a:extLst>
              <a:ext uri="{FF2B5EF4-FFF2-40B4-BE49-F238E27FC236}">
                <a16:creationId xmlns:a16="http://schemas.microsoft.com/office/drawing/2014/main" id="{AD153D0C-6318-E342-4A80-08582D1D4481}"/>
              </a:ext>
            </a:extLst>
          </p:cNvPr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35" name="Group 35">
            <a:extLst>
              <a:ext uri="{FF2B5EF4-FFF2-40B4-BE49-F238E27FC236}">
                <a16:creationId xmlns:a16="http://schemas.microsoft.com/office/drawing/2014/main" id="{080642E4-18A7-2988-533E-2B08BFE1BABB}"/>
              </a:ext>
            </a:extLst>
          </p:cNvPr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39" name="Group 39">
            <a:extLst>
              <a:ext uri="{FF2B5EF4-FFF2-40B4-BE49-F238E27FC236}">
                <a16:creationId xmlns:a16="http://schemas.microsoft.com/office/drawing/2014/main" id="{F34D2E19-2407-4F10-AF75-166A9194326C}"/>
              </a:ext>
            </a:extLst>
          </p:cNvPr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247E19DF-4E2A-8754-324A-9FB7ECE1BF16}"/>
              </a:ext>
            </a:extLst>
          </p:cNvPr>
          <p:cNvSpPr txBox="1"/>
          <p:nvPr/>
        </p:nvSpPr>
        <p:spPr>
          <a:xfrm>
            <a:off x="3175000" y="3543300"/>
            <a:ext cx="11938000" cy="11811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107899"/>
              </a:lnSpc>
            </a:pPr>
            <a:endParaRPr lang="ko-KR" sz="6700" b="0" i="0" u="none" strike="noStrike" dirty="0">
              <a:solidFill>
                <a:srgbClr val="000000"/>
              </a:solidFill>
              <a:ea typeface="210 Gulim 07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A13DE9A-E137-D757-A7A5-A5EF0E40C736}"/>
              </a:ext>
            </a:extLst>
          </p:cNvPr>
          <p:cNvSpPr txBox="1">
            <a:spLocks/>
          </p:cNvSpPr>
          <p:nvPr/>
        </p:nvSpPr>
        <p:spPr>
          <a:xfrm>
            <a:off x="3558139" y="2287421"/>
            <a:ext cx="12031111" cy="6056479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altLang="ko-KR" b="1" dirty="0"/>
          </a:p>
        </p:txBody>
      </p:sp>
      <p:sp>
        <p:nvSpPr>
          <p:cNvPr id="12" name="TextBox 10">
            <a:extLst>
              <a:ext uri="{FF2B5EF4-FFF2-40B4-BE49-F238E27FC236}">
                <a16:creationId xmlns:a16="http://schemas.microsoft.com/office/drawing/2014/main" id="{B6E184B4-7DAE-A4C4-E80B-95AABA7139DF}"/>
              </a:ext>
            </a:extLst>
          </p:cNvPr>
          <p:cNvSpPr txBox="1"/>
          <p:nvPr/>
        </p:nvSpPr>
        <p:spPr>
          <a:xfrm>
            <a:off x="1460500" y="4090820"/>
            <a:ext cx="15151100" cy="539608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99600"/>
              </a:lnSpc>
            </a:pPr>
            <a:r>
              <a:rPr lang="ko-KR" altLang="en-US" sz="3600" b="0" i="0" u="none" strike="noStrike" dirty="0">
                <a:solidFill>
                  <a:srgbClr val="92D050"/>
                </a:solidFill>
                <a:ea typeface="210 Gulim 090"/>
              </a:rPr>
              <a:t>   </a:t>
            </a:r>
            <a:r>
              <a:rPr lang="en-US" altLang="ko-KR" sz="3600" b="1" dirty="0">
                <a:solidFill>
                  <a:srgbClr val="92D050"/>
                </a:solidFill>
                <a:ea typeface="210 Gulim 090"/>
              </a:rPr>
              <a:t>2</a:t>
            </a:r>
            <a:r>
              <a:rPr lang="en-US" altLang="ko-KR" sz="3600" b="1" i="0" u="none" strike="noStrike" dirty="0">
                <a:solidFill>
                  <a:srgbClr val="92D050"/>
                </a:solidFill>
                <a:ea typeface="210 Gulim 090"/>
              </a:rPr>
              <a:t>.</a:t>
            </a:r>
            <a:r>
              <a:rPr lang="en-US" altLang="ko-KR" sz="3600" b="0" i="0" u="none" strike="noStrike" dirty="0">
                <a:solidFill>
                  <a:srgbClr val="92D050"/>
                </a:solidFill>
                <a:ea typeface="210 Gulim 090"/>
              </a:rPr>
              <a:t> </a:t>
            </a:r>
            <a:r>
              <a:rPr lang="ko-KR" altLang="en-US" sz="3600" b="0" i="0" u="none" strike="noStrike" dirty="0">
                <a:solidFill>
                  <a:srgbClr val="92D050"/>
                </a:solidFill>
                <a:ea typeface="210 Gulim 090"/>
              </a:rPr>
              <a:t>윤리적 태도</a:t>
            </a:r>
            <a:endParaRPr lang="en-US" altLang="ko-KR" sz="3600" b="0" i="0" u="none" strike="noStrike" dirty="0">
              <a:solidFill>
                <a:srgbClr val="92D050"/>
              </a:solidFill>
              <a:ea typeface="210 Gulim 090"/>
            </a:endParaRPr>
          </a:p>
          <a:p>
            <a:pPr lvl="0" algn="l">
              <a:lnSpc>
                <a:spcPct val="99600"/>
              </a:lnSpc>
            </a:pPr>
            <a:endParaRPr lang="en-US" altLang="ko-KR" sz="3600" dirty="0">
              <a:solidFill>
                <a:srgbClr val="92D050"/>
              </a:solidFill>
              <a:ea typeface="210 Gulim 090"/>
            </a:endParaRPr>
          </a:p>
          <a:p>
            <a:pPr lvl="0" algn="l">
              <a:lnSpc>
                <a:spcPct val="99600"/>
              </a:lnSpc>
            </a:pPr>
            <a:r>
              <a:rPr lang="ko-KR" altLang="en-US" sz="3000" dirty="0"/>
              <a:t>    ① 요양보호사는 신체적</a:t>
            </a:r>
            <a:r>
              <a:rPr lang="en-US" altLang="ko-KR" sz="3000" dirty="0"/>
              <a:t>, </a:t>
            </a:r>
            <a:r>
              <a:rPr lang="ko-KR" altLang="en-US" sz="3000" dirty="0"/>
              <a:t>정신적으로 허약하고 도움이  필요한 대상자를                                                       </a:t>
            </a:r>
            <a:endParaRPr lang="en-US" altLang="ko-KR" sz="3000" dirty="0"/>
          </a:p>
          <a:p>
            <a:pPr lvl="0" algn="l">
              <a:lnSpc>
                <a:spcPct val="99600"/>
              </a:lnSpc>
            </a:pPr>
            <a:r>
              <a:rPr lang="en-US" altLang="ko-KR" sz="3000" dirty="0"/>
              <a:t>          </a:t>
            </a:r>
            <a:r>
              <a:rPr lang="ko-KR" altLang="en-US" sz="3000" dirty="0"/>
              <a:t>하나의 인격체로 존중해 야 한다</a:t>
            </a:r>
            <a:endParaRPr lang="en-US" altLang="ko-KR" sz="3000" dirty="0"/>
          </a:p>
          <a:p>
            <a:pPr lvl="0" algn="l">
              <a:lnSpc>
                <a:spcPct val="150000"/>
              </a:lnSpc>
            </a:pPr>
            <a:r>
              <a:rPr lang="en-US" altLang="ko-KR" sz="3000" dirty="0"/>
              <a:t>• </a:t>
            </a:r>
            <a:r>
              <a:rPr lang="ko-KR" altLang="en-US" sz="3000" dirty="0"/>
              <a:t>대상자의 권리를 이해하고 요양보호서비스 제공 시 대상자의 권리를 지켜주고 증진해 주어야 한다</a:t>
            </a:r>
            <a:r>
              <a:rPr lang="en-US" altLang="ko-KR" sz="3000" dirty="0"/>
              <a:t>.</a:t>
            </a:r>
          </a:p>
          <a:p>
            <a:pPr lvl="0" algn="l">
              <a:lnSpc>
                <a:spcPct val="150000"/>
              </a:lnSpc>
            </a:pPr>
            <a:r>
              <a:rPr lang="en-US" altLang="ko-KR" sz="3000" dirty="0"/>
              <a:t> • </a:t>
            </a:r>
            <a:r>
              <a:rPr lang="ko-KR" altLang="en-US" sz="3000" dirty="0"/>
              <a:t>대상자의 종교를 존중하고 요양보호사 자신의 종교를 선교의 목적으로 강요해서는 안 된다</a:t>
            </a:r>
            <a:r>
              <a:rPr lang="en-US" altLang="ko-KR" sz="3000" dirty="0"/>
              <a:t>. </a:t>
            </a:r>
          </a:p>
          <a:p>
            <a:pPr lvl="0" algn="l">
              <a:lnSpc>
                <a:spcPct val="150000"/>
              </a:lnSpc>
            </a:pPr>
            <a:r>
              <a:rPr lang="en-US" altLang="ko-KR" sz="3000" dirty="0"/>
              <a:t>• </a:t>
            </a:r>
            <a:r>
              <a:rPr lang="ko-KR" altLang="en-US" sz="3000" dirty="0"/>
              <a:t>요양보호사의 판단만으로 서비스를 제공하지 말고 반드시 대상자에게 의견을 물은 후 실행한다</a:t>
            </a:r>
            <a:r>
              <a:rPr lang="en-US" altLang="ko-KR" sz="3000" dirty="0"/>
              <a:t>.</a:t>
            </a:r>
          </a:p>
          <a:p>
            <a:pPr lvl="0" algn="l">
              <a:lnSpc>
                <a:spcPct val="99600"/>
              </a:lnSpc>
            </a:pPr>
            <a:endParaRPr lang="en-US" altLang="ko-KR" sz="3600" b="0" i="0" u="none" strike="noStrike" dirty="0">
              <a:solidFill>
                <a:srgbClr val="92D050"/>
              </a:solidFill>
              <a:ea typeface="210 Gulim 090"/>
            </a:endParaRPr>
          </a:p>
          <a:p>
            <a:pPr lvl="0" algn="l">
              <a:lnSpc>
                <a:spcPct val="99600"/>
              </a:lnSpc>
            </a:pPr>
            <a:endParaRPr lang="en-US" altLang="ko-KR" sz="3600" dirty="0">
              <a:solidFill>
                <a:srgbClr val="92D050"/>
              </a:solidFill>
              <a:ea typeface="210 Gulim 090"/>
            </a:endParaRPr>
          </a:p>
          <a:p>
            <a:pPr lvl="0" algn="l">
              <a:lnSpc>
                <a:spcPct val="99600"/>
              </a:lnSpc>
            </a:pPr>
            <a:endParaRPr lang="en-US" altLang="ko-KR" sz="3600" b="0" i="0" u="none" strike="noStrike" dirty="0">
              <a:solidFill>
                <a:srgbClr val="92D050"/>
              </a:solidFill>
              <a:ea typeface="210 Gulim 090"/>
            </a:endParaRPr>
          </a:p>
          <a:p>
            <a:pPr lvl="0" algn="l">
              <a:lnSpc>
                <a:spcPct val="99600"/>
              </a:lnSpc>
            </a:pPr>
            <a:endParaRPr lang="ko-KR" sz="3600" b="0" i="0" u="none" strike="noStrike" dirty="0">
              <a:solidFill>
                <a:srgbClr val="92D050"/>
              </a:solidFill>
              <a:ea typeface="210 Gulim 090"/>
            </a:endParaRPr>
          </a:p>
        </p:txBody>
      </p:sp>
      <p:sp>
        <p:nvSpPr>
          <p:cNvPr id="8" name="TextBox 10">
            <a:extLst>
              <a:ext uri="{FF2B5EF4-FFF2-40B4-BE49-F238E27FC236}">
                <a16:creationId xmlns:a16="http://schemas.microsoft.com/office/drawing/2014/main" id="{12141665-F294-626F-78F7-0662D83FA549}"/>
              </a:ext>
            </a:extLst>
          </p:cNvPr>
          <p:cNvSpPr txBox="1"/>
          <p:nvPr/>
        </p:nvSpPr>
        <p:spPr>
          <a:xfrm>
            <a:off x="2184400" y="3467100"/>
            <a:ext cx="11607800" cy="6350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99600"/>
              </a:lnSpc>
            </a:pPr>
            <a:r>
              <a:rPr lang="ko-KR" altLang="en-US" sz="3000" b="0" i="0" u="none" strike="noStrike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endParaRPr lang="ko-KR" sz="3000" b="1" i="0" u="none" strike="noStrike" dirty="0">
              <a:ea typeface="210 Gulim 090"/>
            </a:endParaRPr>
          </a:p>
        </p:txBody>
      </p:sp>
      <p:sp>
        <p:nvSpPr>
          <p:cNvPr id="16" name="TextBox 10">
            <a:extLst>
              <a:ext uri="{FF2B5EF4-FFF2-40B4-BE49-F238E27FC236}">
                <a16:creationId xmlns:a16="http://schemas.microsoft.com/office/drawing/2014/main" id="{518523A6-ACF4-FD58-A8D1-9171840C47F4}"/>
              </a:ext>
            </a:extLst>
          </p:cNvPr>
          <p:cNvSpPr txBox="1"/>
          <p:nvPr/>
        </p:nvSpPr>
        <p:spPr>
          <a:xfrm>
            <a:off x="2133600" y="6286500"/>
            <a:ext cx="13931900" cy="84948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99600"/>
              </a:lnSpc>
            </a:pPr>
            <a:r>
              <a:rPr lang="ko-KR" altLang="en-US" sz="3000" i="0" u="none" strike="noStrike" dirty="0">
                <a:solidFill>
                  <a:schemeClr val="accent2"/>
                </a:solidFill>
                <a:ea typeface="210 Gulim 090"/>
              </a:rPr>
              <a:t> </a:t>
            </a:r>
            <a:endParaRPr lang="en-US" altLang="ko-KR" sz="3000" dirty="0">
              <a:ea typeface="210 Gulim 090"/>
            </a:endParaRPr>
          </a:p>
          <a:p>
            <a:pPr lvl="0" algn="l">
              <a:lnSpc>
                <a:spcPct val="99600"/>
              </a:lnSpc>
            </a:pPr>
            <a:endParaRPr lang="en-US" altLang="ko-KR" sz="3000" i="0" u="none" strike="noStrike" dirty="0">
              <a:ea typeface="210 Gulim 090"/>
            </a:endParaRPr>
          </a:p>
          <a:p>
            <a:pPr lvl="0" algn="l">
              <a:lnSpc>
                <a:spcPct val="99600"/>
              </a:lnSpc>
            </a:pPr>
            <a:endParaRPr lang="en-US" altLang="ko-KR" sz="3000" dirty="0">
              <a:ea typeface="210 Gulim 090"/>
            </a:endParaRPr>
          </a:p>
          <a:p>
            <a:pPr lvl="0" algn="l">
              <a:lnSpc>
                <a:spcPct val="99600"/>
              </a:lnSpc>
            </a:pPr>
            <a:r>
              <a:rPr lang="en-US" altLang="ko-KR" sz="3000" i="0" u="none" strike="noStrike" dirty="0">
                <a:ea typeface="210 Gulim 090"/>
              </a:rPr>
              <a:t>       </a:t>
            </a:r>
          </a:p>
          <a:p>
            <a:pPr lvl="0" algn="l">
              <a:lnSpc>
                <a:spcPct val="99600"/>
              </a:lnSpc>
            </a:pPr>
            <a:endParaRPr lang="ko-KR" sz="3000" i="0" u="none" strike="noStrike" dirty="0">
              <a:solidFill>
                <a:schemeClr val="accent2"/>
              </a:solidFill>
              <a:ea typeface="210 Gulim 090"/>
            </a:endParaRPr>
          </a:p>
        </p:txBody>
      </p:sp>
    </p:spTree>
    <p:extLst>
      <p:ext uri="{BB962C8B-B14F-4D97-AF65-F5344CB8AC3E}">
        <p14:creationId xmlns:p14="http://schemas.microsoft.com/office/powerpoint/2010/main" val="369300579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1609</TotalTime>
  <Words>1162</Words>
  <Application>Microsoft Office PowerPoint</Application>
  <PresentationFormat>사용자 지정</PresentationFormat>
  <Paragraphs>194</Paragraphs>
  <Slides>20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7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20</vt:i4>
      </vt:variant>
    </vt:vector>
  </HeadingPairs>
  <TitlesOfParts>
    <vt:vector size="28" baseType="lpstr">
      <vt:lpstr>210 Gulim 070</vt:lpstr>
      <vt:lpstr>Calibri</vt:lpstr>
      <vt:lpstr>Arial</vt:lpstr>
      <vt:lpstr>210 Gulim 050</vt:lpstr>
      <vt:lpstr>210 Gulim 090</vt:lpstr>
      <vt:lpstr>HY견고딕</vt:lpstr>
      <vt:lpstr>맑은 고딕</vt:lpstr>
      <vt:lpstr>Office Theme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김지언</dc:creator>
  <cp:lastModifiedBy>지언 김</cp:lastModifiedBy>
  <cp:revision>38</cp:revision>
  <dcterms:created xsi:type="dcterms:W3CDTF">2006-08-16T00:00:00Z</dcterms:created>
  <dcterms:modified xsi:type="dcterms:W3CDTF">2025-09-03T13:31:10Z</dcterms:modified>
</cp:coreProperties>
</file>