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embeddedFontLst>
    <p:embeddedFont>
      <p:font typeface="맑은 고딕" panose="020B0503020000020004" pitchFamily="50" charset="-127"/>
      <p:regular r:id="rId14"/>
      <p:bold r:id="rId15"/>
    </p:embeddedFont>
    <p:embeddedFont>
      <p:font typeface="나눔고딕 ExtraBold" panose="020D0904000000000000" pitchFamily="50" charset="-127"/>
      <p:bold r:id="rId16"/>
    </p:embeddedFont>
    <p:embeddedFont>
      <p:font typeface="나눔고딕" panose="020D0604000000000000" pitchFamily="50" charset="-127"/>
      <p:regular r:id="rId17"/>
      <p:bold r:id="rId18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99" autoAdjust="0"/>
    <p:restoredTop sz="94660"/>
  </p:normalViewPr>
  <p:slideViewPr>
    <p:cSldViewPr showGuides="1">
      <p:cViewPr>
        <p:scale>
          <a:sx n="100" d="100"/>
          <a:sy n="100" d="100"/>
        </p:scale>
        <p:origin x="-2478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1"/>
          <p:cNvSpPr>
            <a:spLocks noGrp="1"/>
          </p:cNvSpPr>
          <p:nvPr>
            <p:ph type="title"/>
          </p:nvPr>
        </p:nvSpPr>
        <p:spPr>
          <a:xfrm>
            <a:off x="323528" y="2498973"/>
            <a:ext cx="8568952" cy="1938139"/>
          </a:xfrm>
        </p:spPr>
        <p:txBody>
          <a:bodyPr anchor="t">
            <a:noAutofit/>
          </a:bodyPr>
          <a:lstStyle>
            <a:lvl1pPr algn="l">
              <a:defRPr sz="6600" b="1" i="0" cap="all" spc="-500" baseline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0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323528" y="1916832"/>
            <a:ext cx="7772400" cy="708099"/>
          </a:xfrm>
        </p:spPr>
        <p:txBody>
          <a:bodyPr anchor="b">
            <a:normAutofit/>
          </a:bodyPr>
          <a:lstStyle>
            <a:lvl1pPr marL="0" indent="0">
              <a:buNone/>
              <a:defRPr sz="2800" b="1" spc="-3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마스터 텍스트 스타일을 편집합니다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사회복지개론_2011_conten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02023" cy="6858000"/>
          </a:xfrm>
          <a:prstGeom prst="rect">
            <a:avLst/>
          </a:prstGeom>
          <a:effectLst>
            <a:outerShdw blurRad="266700" dist="38100" algn="l" rotWithShape="0">
              <a:prstClr val="black">
                <a:alpha val="23000"/>
              </a:prstClr>
            </a:outerShdw>
          </a:effectLst>
        </p:spPr>
      </p:pic>
      <p:sp>
        <p:nvSpPr>
          <p:cNvPr id="8" name="제목 1"/>
          <p:cNvSpPr>
            <a:spLocks noGrp="1"/>
          </p:cNvSpPr>
          <p:nvPr>
            <p:ph type="title" hasCustomPrompt="1"/>
          </p:nvPr>
        </p:nvSpPr>
        <p:spPr>
          <a:xfrm>
            <a:off x="2123728" y="260649"/>
            <a:ext cx="6480720" cy="1080119"/>
          </a:xfrm>
        </p:spPr>
        <p:txBody>
          <a:bodyPr anchor="t">
            <a:normAutofit/>
          </a:bodyPr>
          <a:lstStyle>
            <a:lvl1pPr algn="l">
              <a:defRPr sz="4800" b="1" i="0" cap="all" spc="-100" baseline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학습목표</a:t>
            </a:r>
            <a:endParaRPr lang="ko-KR" altLang="en-US" dirty="0"/>
          </a:p>
        </p:txBody>
      </p:sp>
      <p:sp>
        <p:nvSpPr>
          <p:cNvPr id="9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2267744" y="2060848"/>
            <a:ext cx="6264696" cy="648072"/>
          </a:xfrm>
        </p:spPr>
        <p:txBody>
          <a:bodyPr anchor="t">
            <a:normAutofit/>
          </a:bodyPr>
          <a:lstStyle>
            <a:lvl1pPr marL="0" indent="0">
              <a:buSzPct val="100000"/>
              <a:buFontTx/>
              <a:buBlip>
                <a:blip r:embed="rId3"/>
              </a:buBlip>
              <a:defRPr sz="2800" b="1" spc="-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 마스터 텍스트 스타일을 편집합니다</a:t>
            </a:r>
          </a:p>
        </p:txBody>
      </p:sp>
      <p:sp>
        <p:nvSpPr>
          <p:cNvPr id="24" name="텍스트 개체 틀 2"/>
          <p:cNvSpPr>
            <a:spLocks noGrp="1"/>
          </p:cNvSpPr>
          <p:nvPr>
            <p:ph type="body" idx="10" hasCustomPrompt="1"/>
          </p:nvPr>
        </p:nvSpPr>
        <p:spPr>
          <a:xfrm>
            <a:off x="2267744" y="2780928"/>
            <a:ext cx="6264696" cy="648072"/>
          </a:xfrm>
        </p:spPr>
        <p:txBody>
          <a:bodyPr anchor="t">
            <a:normAutofit/>
          </a:bodyPr>
          <a:lstStyle>
            <a:lvl1pPr marL="0" indent="0">
              <a:buSzPct val="100000"/>
              <a:buFontTx/>
              <a:buBlip>
                <a:blip r:embed="rId3"/>
              </a:buBlip>
              <a:defRPr sz="2800" b="1" spc="-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 마스터 텍스트 스타일을 편집합니다</a:t>
            </a:r>
          </a:p>
        </p:txBody>
      </p:sp>
      <p:sp>
        <p:nvSpPr>
          <p:cNvPr id="25" name="텍스트 개체 틀 2"/>
          <p:cNvSpPr>
            <a:spLocks noGrp="1"/>
          </p:cNvSpPr>
          <p:nvPr>
            <p:ph type="body" idx="11" hasCustomPrompt="1"/>
          </p:nvPr>
        </p:nvSpPr>
        <p:spPr>
          <a:xfrm>
            <a:off x="2267744" y="3501008"/>
            <a:ext cx="6264696" cy="648072"/>
          </a:xfrm>
        </p:spPr>
        <p:txBody>
          <a:bodyPr anchor="t">
            <a:normAutofit/>
          </a:bodyPr>
          <a:lstStyle>
            <a:lvl1pPr marL="0" indent="0">
              <a:buSzPct val="100000"/>
              <a:buFontTx/>
              <a:buBlip>
                <a:blip r:embed="rId3"/>
              </a:buBlip>
              <a:defRPr sz="2800" b="1" spc="-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 마스터 텍스트 스타일을 편집합니다</a:t>
            </a:r>
          </a:p>
        </p:txBody>
      </p:sp>
      <p:sp>
        <p:nvSpPr>
          <p:cNvPr id="26" name="텍스트 개체 틀 2"/>
          <p:cNvSpPr>
            <a:spLocks noGrp="1"/>
          </p:cNvSpPr>
          <p:nvPr>
            <p:ph type="body" idx="12" hasCustomPrompt="1"/>
          </p:nvPr>
        </p:nvSpPr>
        <p:spPr>
          <a:xfrm>
            <a:off x="2267744" y="4221088"/>
            <a:ext cx="6264696" cy="648072"/>
          </a:xfrm>
        </p:spPr>
        <p:txBody>
          <a:bodyPr anchor="t">
            <a:normAutofit/>
          </a:bodyPr>
          <a:lstStyle>
            <a:lvl1pPr marL="0" indent="0">
              <a:buSzPct val="100000"/>
              <a:buFontTx/>
              <a:buBlip>
                <a:blip r:embed="rId3"/>
              </a:buBlip>
              <a:defRPr sz="2800" b="1" spc="-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 마스터 텍스트 스타일을 편집합니다</a:t>
            </a:r>
          </a:p>
        </p:txBody>
      </p:sp>
      <p:sp>
        <p:nvSpPr>
          <p:cNvPr id="27" name="텍스트 개체 틀 2"/>
          <p:cNvSpPr>
            <a:spLocks noGrp="1"/>
          </p:cNvSpPr>
          <p:nvPr>
            <p:ph type="body" idx="13" hasCustomPrompt="1"/>
          </p:nvPr>
        </p:nvSpPr>
        <p:spPr>
          <a:xfrm>
            <a:off x="2267744" y="4941168"/>
            <a:ext cx="6264696" cy="648072"/>
          </a:xfrm>
        </p:spPr>
        <p:txBody>
          <a:bodyPr anchor="t">
            <a:normAutofit/>
          </a:bodyPr>
          <a:lstStyle>
            <a:lvl1pPr marL="0" indent="0">
              <a:buSzPct val="100000"/>
              <a:buFontTx/>
              <a:buBlip>
                <a:blip r:embed="rId3"/>
              </a:buBlip>
              <a:defRPr sz="2800" b="1" spc="-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 마스터 텍스트 스타일을 편집합니다</a:t>
            </a:r>
          </a:p>
        </p:txBody>
      </p:sp>
      <p:sp>
        <p:nvSpPr>
          <p:cNvPr id="28" name="텍스트 개체 틀 2"/>
          <p:cNvSpPr>
            <a:spLocks noGrp="1"/>
          </p:cNvSpPr>
          <p:nvPr>
            <p:ph type="body" idx="14" hasCustomPrompt="1"/>
          </p:nvPr>
        </p:nvSpPr>
        <p:spPr>
          <a:xfrm>
            <a:off x="2267744" y="5661248"/>
            <a:ext cx="6264696" cy="648072"/>
          </a:xfrm>
        </p:spPr>
        <p:txBody>
          <a:bodyPr anchor="t">
            <a:normAutofit/>
          </a:bodyPr>
          <a:lstStyle>
            <a:lvl1pPr marL="0" indent="0">
              <a:buSzPct val="100000"/>
              <a:buFontTx/>
              <a:buBlip>
                <a:blip r:embed="rId3"/>
              </a:buBlip>
              <a:defRPr sz="2800" b="1" spc="-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 마스터 텍스트 스타일을 편집합니다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사회복지개론_2011_conten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02023" cy="6858000"/>
          </a:xfrm>
          <a:prstGeom prst="rect">
            <a:avLst/>
          </a:prstGeom>
          <a:effectLst>
            <a:outerShdw blurRad="266700" dist="38100" algn="l" rotWithShape="0">
              <a:prstClr val="black">
                <a:alpha val="23000"/>
              </a:prstClr>
            </a:outerShdw>
          </a:effectLst>
        </p:spPr>
      </p:pic>
      <p:sp>
        <p:nvSpPr>
          <p:cNvPr id="8" name="제목 1"/>
          <p:cNvSpPr>
            <a:spLocks noGrp="1"/>
          </p:cNvSpPr>
          <p:nvPr>
            <p:ph type="title" hasCustomPrompt="1"/>
          </p:nvPr>
        </p:nvSpPr>
        <p:spPr>
          <a:xfrm>
            <a:off x="2123728" y="260649"/>
            <a:ext cx="6480720" cy="1080119"/>
          </a:xfrm>
        </p:spPr>
        <p:txBody>
          <a:bodyPr anchor="t">
            <a:normAutofit/>
          </a:bodyPr>
          <a:lstStyle>
            <a:lvl1pPr algn="l">
              <a:defRPr sz="4800" b="1" i="0" cap="all" spc="-100" baseline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학습목표</a:t>
            </a:r>
            <a:endParaRPr lang="ko-KR" altLang="en-US" dirty="0"/>
          </a:p>
        </p:txBody>
      </p:sp>
      <p:sp>
        <p:nvSpPr>
          <p:cNvPr id="9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2267744" y="2060848"/>
            <a:ext cx="6264696" cy="648072"/>
          </a:xfrm>
        </p:spPr>
        <p:txBody>
          <a:bodyPr anchor="t">
            <a:normAutofit/>
          </a:bodyPr>
          <a:lstStyle>
            <a:lvl1pPr marL="0" indent="0">
              <a:buSzPct val="100000"/>
              <a:buFontTx/>
              <a:buBlip>
                <a:blip r:embed="rId3"/>
              </a:buBlip>
              <a:defRPr sz="2800" b="1" spc="-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 마스터 텍스트 스타일을 편집합니다</a:t>
            </a:r>
          </a:p>
        </p:txBody>
      </p:sp>
      <p:sp>
        <p:nvSpPr>
          <p:cNvPr id="24" name="텍스트 개체 틀 2"/>
          <p:cNvSpPr>
            <a:spLocks noGrp="1"/>
          </p:cNvSpPr>
          <p:nvPr>
            <p:ph type="body" idx="10" hasCustomPrompt="1"/>
          </p:nvPr>
        </p:nvSpPr>
        <p:spPr>
          <a:xfrm>
            <a:off x="2267744" y="2960948"/>
            <a:ext cx="6264696" cy="648072"/>
          </a:xfrm>
        </p:spPr>
        <p:txBody>
          <a:bodyPr anchor="t">
            <a:normAutofit/>
          </a:bodyPr>
          <a:lstStyle>
            <a:lvl1pPr marL="0" indent="0">
              <a:buSzPct val="100000"/>
              <a:buFontTx/>
              <a:buBlip>
                <a:blip r:embed="rId3"/>
              </a:buBlip>
              <a:defRPr sz="2800" b="1" spc="-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 마스터 텍스트 스타일을 편집합니다</a:t>
            </a:r>
          </a:p>
        </p:txBody>
      </p:sp>
      <p:sp>
        <p:nvSpPr>
          <p:cNvPr id="25" name="텍스트 개체 틀 2"/>
          <p:cNvSpPr>
            <a:spLocks noGrp="1"/>
          </p:cNvSpPr>
          <p:nvPr>
            <p:ph type="body" idx="11" hasCustomPrompt="1"/>
          </p:nvPr>
        </p:nvSpPr>
        <p:spPr>
          <a:xfrm>
            <a:off x="2267744" y="3861048"/>
            <a:ext cx="6264696" cy="648072"/>
          </a:xfrm>
        </p:spPr>
        <p:txBody>
          <a:bodyPr anchor="t">
            <a:normAutofit/>
          </a:bodyPr>
          <a:lstStyle>
            <a:lvl1pPr marL="0" indent="0">
              <a:buSzPct val="100000"/>
              <a:buFontTx/>
              <a:buBlip>
                <a:blip r:embed="rId3"/>
              </a:buBlip>
              <a:defRPr sz="2800" b="1" spc="-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 마스터 텍스트 스타일을 편집합니다</a:t>
            </a:r>
          </a:p>
        </p:txBody>
      </p:sp>
      <p:sp>
        <p:nvSpPr>
          <p:cNvPr id="26" name="텍스트 개체 틀 2"/>
          <p:cNvSpPr>
            <a:spLocks noGrp="1"/>
          </p:cNvSpPr>
          <p:nvPr>
            <p:ph type="body" idx="12" hasCustomPrompt="1"/>
          </p:nvPr>
        </p:nvSpPr>
        <p:spPr>
          <a:xfrm>
            <a:off x="2267744" y="4761148"/>
            <a:ext cx="6264696" cy="648072"/>
          </a:xfrm>
        </p:spPr>
        <p:txBody>
          <a:bodyPr anchor="t">
            <a:normAutofit/>
          </a:bodyPr>
          <a:lstStyle>
            <a:lvl1pPr marL="0" indent="0">
              <a:buSzPct val="100000"/>
              <a:buFontTx/>
              <a:buBlip>
                <a:blip r:embed="rId3"/>
              </a:buBlip>
              <a:defRPr sz="2800" b="1" spc="-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 마스터 텍스트 스타일을 편집합니다</a:t>
            </a:r>
          </a:p>
        </p:txBody>
      </p:sp>
      <p:sp>
        <p:nvSpPr>
          <p:cNvPr id="28" name="텍스트 개체 틀 2"/>
          <p:cNvSpPr>
            <a:spLocks noGrp="1"/>
          </p:cNvSpPr>
          <p:nvPr>
            <p:ph type="body" idx="14" hasCustomPrompt="1"/>
          </p:nvPr>
        </p:nvSpPr>
        <p:spPr>
          <a:xfrm>
            <a:off x="2267744" y="5661248"/>
            <a:ext cx="6264696" cy="648072"/>
          </a:xfrm>
        </p:spPr>
        <p:txBody>
          <a:bodyPr anchor="t">
            <a:normAutofit/>
          </a:bodyPr>
          <a:lstStyle>
            <a:lvl1pPr marL="0" indent="0">
              <a:buSzPct val="100000"/>
              <a:buFontTx/>
              <a:buBlip>
                <a:blip r:embed="rId3"/>
              </a:buBlip>
              <a:defRPr sz="2800" b="1" spc="-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 마스터 텍스트 스타일을 편집합니다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사회복지개론_2011_conten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02023" cy="6858000"/>
          </a:xfrm>
          <a:prstGeom prst="rect">
            <a:avLst/>
          </a:prstGeom>
          <a:effectLst>
            <a:outerShdw blurRad="266700" dist="38100" algn="l" rotWithShape="0">
              <a:prstClr val="black">
                <a:alpha val="23000"/>
              </a:prstClr>
            </a:outerShdw>
          </a:effectLst>
        </p:spPr>
      </p:pic>
      <p:sp>
        <p:nvSpPr>
          <p:cNvPr id="8" name="제목 1"/>
          <p:cNvSpPr>
            <a:spLocks noGrp="1"/>
          </p:cNvSpPr>
          <p:nvPr>
            <p:ph type="title" hasCustomPrompt="1"/>
          </p:nvPr>
        </p:nvSpPr>
        <p:spPr>
          <a:xfrm>
            <a:off x="2123728" y="260649"/>
            <a:ext cx="6480720" cy="1080119"/>
          </a:xfrm>
        </p:spPr>
        <p:txBody>
          <a:bodyPr anchor="t">
            <a:normAutofit/>
          </a:bodyPr>
          <a:lstStyle>
            <a:lvl1pPr algn="l">
              <a:defRPr sz="4800" b="1" i="0" cap="all" spc="-100" baseline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학습목표</a:t>
            </a:r>
            <a:endParaRPr lang="ko-KR" altLang="en-US" dirty="0"/>
          </a:p>
        </p:txBody>
      </p:sp>
      <p:sp>
        <p:nvSpPr>
          <p:cNvPr id="9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2267744" y="2060848"/>
            <a:ext cx="6264696" cy="648072"/>
          </a:xfrm>
        </p:spPr>
        <p:txBody>
          <a:bodyPr anchor="t">
            <a:normAutofit/>
          </a:bodyPr>
          <a:lstStyle>
            <a:lvl1pPr marL="0" indent="0">
              <a:buSzPct val="100000"/>
              <a:buFontTx/>
              <a:buBlip>
                <a:blip r:embed="rId3"/>
              </a:buBlip>
              <a:defRPr sz="2800" b="1" spc="-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 마스터 텍스트 스타일을 편집합니다</a:t>
            </a:r>
          </a:p>
        </p:txBody>
      </p:sp>
      <p:sp>
        <p:nvSpPr>
          <p:cNvPr id="24" name="텍스트 개체 틀 2"/>
          <p:cNvSpPr>
            <a:spLocks noGrp="1"/>
          </p:cNvSpPr>
          <p:nvPr>
            <p:ph type="body" idx="10" hasCustomPrompt="1"/>
          </p:nvPr>
        </p:nvSpPr>
        <p:spPr>
          <a:xfrm>
            <a:off x="2267744" y="3260981"/>
            <a:ext cx="6264696" cy="648072"/>
          </a:xfrm>
        </p:spPr>
        <p:txBody>
          <a:bodyPr anchor="t">
            <a:normAutofit/>
          </a:bodyPr>
          <a:lstStyle>
            <a:lvl1pPr marL="0" indent="0">
              <a:buSzPct val="100000"/>
              <a:buFontTx/>
              <a:buBlip>
                <a:blip r:embed="rId3"/>
              </a:buBlip>
              <a:defRPr sz="2800" b="1" spc="-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 마스터 텍스트 스타일을 편집합니다</a:t>
            </a:r>
          </a:p>
        </p:txBody>
      </p:sp>
      <p:sp>
        <p:nvSpPr>
          <p:cNvPr id="25" name="텍스트 개체 틀 2"/>
          <p:cNvSpPr>
            <a:spLocks noGrp="1"/>
          </p:cNvSpPr>
          <p:nvPr>
            <p:ph type="body" idx="11" hasCustomPrompt="1"/>
          </p:nvPr>
        </p:nvSpPr>
        <p:spPr>
          <a:xfrm>
            <a:off x="2267744" y="4461114"/>
            <a:ext cx="6264696" cy="648072"/>
          </a:xfrm>
        </p:spPr>
        <p:txBody>
          <a:bodyPr anchor="t">
            <a:normAutofit/>
          </a:bodyPr>
          <a:lstStyle>
            <a:lvl1pPr marL="0" indent="0">
              <a:buSzPct val="100000"/>
              <a:buFontTx/>
              <a:buBlip>
                <a:blip r:embed="rId3"/>
              </a:buBlip>
              <a:defRPr sz="2800" b="1" spc="-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 마스터 텍스트 스타일을 편집합니다</a:t>
            </a:r>
          </a:p>
        </p:txBody>
      </p:sp>
      <p:sp>
        <p:nvSpPr>
          <p:cNvPr id="28" name="텍스트 개체 틀 2"/>
          <p:cNvSpPr>
            <a:spLocks noGrp="1"/>
          </p:cNvSpPr>
          <p:nvPr>
            <p:ph type="body" idx="14" hasCustomPrompt="1"/>
          </p:nvPr>
        </p:nvSpPr>
        <p:spPr>
          <a:xfrm>
            <a:off x="2267744" y="5661248"/>
            <a:ext cx="6264696" cy="648072"/>
          </a:xfrm>
        </p:spPr>
        <p:txBody>
          <a:bodyPr anchor="t">
            <a:normAutofit/>
          </a:bodyPr>
          <a:lstStyle>
            <a:lvl1pPr marL="0" indent="0">
              <a:buSzPct val="100000"/>
              <a:buFontTx/>
              <a:buBlip>
                <a:blip r:embed="rId3"/>
              </a:buBlip>
              <a:defRPr sz="2800" b="1" spc="-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 마스터 텍스트 스타일을 편집합니다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1"/>
          <p:cNvSpPr>
            <a:spLocks noGrp="1"/>
          </p:cNvSpPr>
          <p:nvPr>
            <p:ph type="title" hasCustomPrompt="1"/>
          </p:nvPr>
        </p:nvSpPr>
        <p:spPr>
          <a:xfrm>
            <a:off x="323528" y="260649"/>
            <a:ext cx="8496944" cy="936104"/>
          </a:xfrm>
        </p:spPr>
        <p:txBody>
          <a:bodyPr anchor="t">
            <a:normAutofit/>
          </a:bodyPr>
          <a:lstStyle>
            <a:lvl1pPr algn="l">
              <a:defRPr sz="4000" b="1" i="0" cap="all" spc="-500" baseline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제목 입력</a:t>
            </a:r>
            <a:endParaRPr lang="ko-KR" alt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사용자 지정 레이아웃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1"/>
          <p:cNvSpPr>
            <a:spLocks noGrp="1"/>
          </p:cNvSpPr>
          <p:nvPr>
            <p:ph type="title" hasCustomPrompt="1"/>
          </p:nvPr>
        </p:nvSpPr>
        <p:spPr>
          <a:xfrm>
            <a:off x="323528" y="260649"/>
            <a:ext cx="8496944" cy="936104"/>
          </a:xfrm>
        </p:spPr>
        <p:txBody>
          <a:bodyPr anchor="t">
            <a:normAutofit/>
          </a:bodyPr>
          <a:lstStyle>
            <a:lvl1pPr algn="l">
              <a:defRPr sz="4000" b="1" i="0" cap="all" spc="-500" baseline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제목 입력</a:t>
            </a:r>
            <a:endParaRPr lang="ko-KR" altLang="en-US" dirty="0"/>
          </a:p>
        </p:txBody>
      </p:sp>
      <p:sp>
        <p:nvSpPr>
          <p:cNvPr id="9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467544" y="2113692"/>
            <a:ext cx="8136904" cy="523220"/>
          </a:xfrm>
        </p:spPr>
        <p:txBody>
          <a:bodyPr wrap="square" spcCol="0" anchor="t">
            <a:noAutofit/>
          </a:bodyPr>
          <a:lstStyle>
            <a:lvl1pPr marL="0" indent="0">
              <a:buSzPct val="100000"/>
              <a:buFontTx/>
              <a:buBlip>
                <a:blip r:embed="rId3"/>
              </a:buBlip>
              <a:defRPr sz="2400" b="1" spc="-200" baseline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 마스터 텍스트 스타일을 편집합니다</a:t>
            </a:r>
          </a:p>
        </p:txBody>
      </p:sp>
      <p:pic>
        <p:nvPicPr>
          <p:cNvPr id="7" name="그림 6" descr="middle_titl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89681" y="1381522"/>
            <a:ext cx="8486775" cy="895350"/>
          </a:xfrm>
          <a:prstGeom prst="rect">
            <a:avLst/>
          </a:prstGeom>
        </p:spPr>
      </p:pic>
      <p:sp>
        <p:nvSpPr>
          <p:cNvPr id="5" name="텍스트 개체 틀 2"/>
          <p:cNvSpPr>
            <a:spLocks noGrp="1"/>
          </p:cNvSpPr>
          <p:nvPr>
            <p:ph type="body" idx="10"/>
          </p:nvPr>
        </p:nvSpPr>
        <p:spPr>
          <a:xfrm>
            <a:off x="476688" y="1349912"/>
            <a:ext cx="8136904" cy="522344"/>
          </a:xfrm>
        </p:spPr>
        <p:txBody>
          <a:bodyPr wrap="square" spcCol="0" anchor="t">
            <a:noAutofit/>
          </a:bodyPr>
          <a:lstStyle>
            <a:lvl1pPr marL="0" indent="0">
              <a:buSzPct val="100000"/>
              <a:buFontTx/>
              <a:buNone/>
              <a:defRPr sz="3200" b="0" spc="-200" baseline="0">
                <a:ln>
                  <a:solidFill>
                    <a:srgbClr val="737C22"/>
                  </a:solidFill>
                </a:ln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사회복지개론_2011_conten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02023" cy="6858000"/>
          </a:xfrm>
          <a:prstGeom prst="rect">
            <a:avLst/>
          </a:prstGeom>
          <a:effectLst>
            <a:outerShdw blurRad="266700" dist="38100" algn="l" rotWithShape="0">
              <a:prstClr val="black">
                <a:alpha val="23000"/>
              </a:prstClr>
            </a:outerShdw>
          </a:effectLst>
        </p:spPr>
      </p:pic>
      <p:sp>
        <p:nvSpPr>
          <p:cNvPr id="8" name="제목 1"/>
          <p:cNvSpPr>
            <a:spLocks noGrp="1"/>
          </p:cNvSpPr>
          <p:nvPr>
            <p:ph type="title" hasCustomPrompt="1"/>
          </p:nvPr>
        </p:nvSpPr>
        <p:spPr>
          <a:xfrm>
            <a:off x="2123728" y="260649"/>
            <a:ext cx="6480720" cy="1080119"/>
          </a:xfrm>
        </p:spPr>
        <p:txBody>
          <a:bodyPr anchor="t">
            <a:normAutofit/>
          </a:bodyPr>
          <a:lstStyle>
            <a:lvl1pPr algn="l">
              <a:defRPr sz="4800" b="1" i="0" cap="all" spc="-100" baseline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학습목표</a:t>
            </a:r>
            <a:endParaRPr lang="ko-KR" altLang="en-US" dirty="0"/>
          </a:p>
        </p:txBody>
      </p:sp>
      <p:sp>
        <p:nvSpPr>
          <p:cNvPr id="9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2267744" y="2060848"/>
            <a:ext cx="6264696" cy="648072"/>
          </a:xfrm>
        </p:spPr>
        <p:txBody>
          <a:bodyPr anchor="t">
            <a:normAutofit/>
          </a:bodyPr>
          <a:lstStyle>
            <a:lvl1pPr marL="0" indent="0">
              <a:buSzPct val="100000"/>
              <a:buFontTx/>
              <a:buBlip>
                <a:blip r:embed="rId3"/>
              </a:buBlip>
              <a:defRPr sz="2800" b="1" spc="-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 마스터 텍스트 스타일을 편집합니다</a:t>
            </a:r>
          </a:p>
        </p:txBody>
      </p:sp>
      <p:sp>
        <p:nvSpPr>
          <p:cNvPr id="24" name="텍스트 개체 틀 2"/>
          <p:cNvSpPr>
            <a:spLocks noGrp="1"/>
          </p:cNvSpPr>
          <p:nvPr>
            <p:ph type="body" idx="10" hasCustomPrompt="1"/>
          </p:nvPr>
        </p:nvSpPr>
        <p:spPr>
          <a:xfrm>
            <a:off x="2267744" y="3260981"/>
            <a:ext cx="6264696" cy="648072"/>
          </a:xfrm>
        </p:spPr>
        <p:txBody>
          <a:bodyPr anchor="t">
            <a:normAutofit/>
          </a:bodyPr>
          <a:lstStyle>
            <a:lvl1pPr marL="0" indent="0">
              <a:buSzPct val="100000"/>
              <a:buFontTx/>
              <a:buBlip>
                <a:blip r:embed="rId3"/>
              </a:buBlip>
              <a:defRPr sz="2800" b="1" spc="-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 마스터 텍스트 스타일을 편집합니다</a:t>
            </a:r>
          </a:p>
        </p:txBody>
      </p:sp>
      <p:sp>
        <p:nvSpPr>
          <p:cNvPr id="25" name="텍스트 개체 틀 2"/>
          <p:cNvSpPr>
            <a:spLocks noGrp="1"/>
          </p:cNvSpPr>
          <p:nvPr>
            <p:ph type="body" idx="11" hasCustomPrompt="1"/>
          </p:nvPr>
        </p:nvSpPr>
        <p:spPr>
          <a:xfrm>
            <a:off x="2267744" y="4461114"/>
            <a:ext cx="6264696" cy="648072"/>
          </a:xfrm>
        </p:spPr>
        <p:txBody>
          <a:bodyPr anchor="t">
            <a:normAutofit/>
          </a:bodyPr>
          <a:lstStyle>
            <a:lvl1pPr marL="0" indent="0">
              <a:buSzPct val="100000"/>
              <a:buFontTx/>
              <a:buBlip>
                <a:blip r:embed="rId3"/>
              </a:buBlip>
              <a:defRPr sz="2800" b="1" spc="-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 마스터 텍스트 스타일을 편집합니다</a:t>
            </a:r>
          </a:p>
        </p:txBody>
      </p:sp>
      <p:sp>
        <p:nvSpPr>
          <p:cNvPr id="28" name="텍스트 개체 틀 2"/>
          <p:cNvSpPr>
            <a:spLocks noGrp="1"/>
          </p:cNvSpPr>
          <p:nvPr>
            <p:ph type="body" idx="14" hasCustomPrompt="1"/>
          </p:nvPr>
        </p:nvSpPr>
        <p:spPr>
          <a:xfrm>
            <a:off x="2267744" y="5661248"/>
            <a:ext cx="6264696" cy="648072"/>
          </a:xfrm>
        </p:spPr>
        <p:txBody>
          <a:bodyPr anchor="t">
            <a:normAutofit/>
          </a:bodyPr>
          <a:lstStyle>
            <a:lvl1pPr marL="0" indent="0">
              <a:buSzPct val="100000"/>
              <a:buFontTx/>
              <a:buBlip>
                <a:blip r:embed="rId3"/>
              </a:buBlip>
              <a:defRPr sz="2800" b="1" spc="-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  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31851475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E05E6-8225-4219-83C7-66834262F346}" type="datetimeFigureOut">
              <a:rPr lang="ko-KR" altLang="en-US" smtClean="0"/>
              <a:pPr/>
              <a:t>2024-02-02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2D104-617F-424B-A212-EEFFC00619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사회복지의 가치와 </a:t>
            </a:r>
            <a:r>
              <a:rPr lang="ko-KR" altLang="en-US" dirty="0" smtClean="0"/>
              <a:t>윤리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smtClean="0"/>
              <a:t>제</a:t>
            </a:r>
            <a:r>
              <a:rPr lang="en-US" altLang="ko-KR" smtClean="0"/>
              <a:t>2</a:t>
            </a:r>
            <a:r>
              <a:rPr lang="ko-KR" altLang="en-US" dirty="0" smtClean="0"/>
              <a:t>장</a:t>
            </a:r>
            <a:endParaRPr lang="ko-KR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528" y="260649"/>
            <a:ext cx="8782372" cy="936104"/>
          </a:xfrm>
        </p:spPr>
        <p:txBody>
          <a:bodyPr>
            <a:normAutofit fontScale="90000"/>
          </a:bodyPr>
          <a:lstStyle/>
          <a:p>
            <a:r>
              <a:rPr lang="en-US" altLang="ko-KR" spc="-400" dirty="0" smtClean="0"/>
              <a:t>3 . </a:t>
            </a:r>
            <a:r>
              <a:rPr lang="ko-KR" altLang="en-US" spc="-400" dirty="0" smtClean="0"/>
              <a:t>사회복지실천의 윤리적 딜레마와 해결방안</a:t>
            </a:r>
            <a:endParaRPr lang="ko-KR" altLang="en-US" spc="-400" dirty="0"/>
          </a:p>
        </p:txBody>
      </p:sp>
      <p:grpSp>
        <p:nvGrpSpPr>
          <p:cNvPr id="3" name="그룹 19"/>
          <p:cNvGrpSpPr/>
          <p:nvPr/>
        </p:nvGrpSpPr>
        <p:grpSpPr>
          <a:xfrm>
            <a:off x="189681" y="1150645"/>
            <a:ext cx="8486775" cy="895350"/>
            <a:chOff x="189681" y="2981325"/>
            <a:chExt cx="8486775" cy="895350"/>
          </a:xfrm>
        </p:grpSpPr>
        <p:pic>
          <p:nvPicPr>
            <p:cNvPr id="4" name="그림 3" descr="middle_title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9681" y="2981325"/>
              <a:ext cx="8486775" cy="895350"/>
            </a:xfrm>
            <a:prstGeom prst="rect">
              <a:avLst/>
            </a:prstGeom>
          </p:spPr>
        </p:pic>
        <p:sp>
          <p:nvSpPr>
            <p:cNvPr id="5" name="텍스트 개체 틀 2"/>
            <p:cNvSpPr txBox="1">
              <a:spLocks/>
            </p:cNvSpPr>
            <p:nvPr/>
          </p:nvSpPr>
          <p:spPr>
            <a:xfrm>
              <a:off x="476688" y="3009144"/>
              <a:ext cx="8136904" cy="522344"/>
            </a:xfrm>
            <a:prstGeom prst="rect">
              <a:avLst/>
            </a:prstGeom>
          </p:spPr>
          <p:txBody>
            <a:bodyPr wrap="square" spcCol="0" anchor="t">
              <a:noAutofit/>
            </a:bodyPr>
            <a:lstStyle>
              <a:lvl1pPr marL="0" indent="0">
                <a:buSzPct val="100000"/>
                <a:buFontTx/>
                <a:buNone/>
                <a:defRPr sz="3200" b="0" spc="-200" baseline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latin typeface="나눔고딕 ExtraBold" pitchFamily="50" charset="-127"/>
                  <a:ea typeface="나눔고딕 ExtraBold" pitchFamily="50" charset="-127"/>
                </a:defRPr>
              </a:lvl1pPr>
              <a:lvl2pPr marL="457200" indent="0">
                <a:buNone/>
                <a:defRPr sz="1800">
                  <a:solidFill>
                    <a:schemeClr val="tx1">
                      <a:tint val="75000"/>
                    </a:schemeClr>
                  </a:solidFill>
                </a:defRPr>
              </a:lvl2pPr>
              <a:lvl3pPr marL="914400" indent="0">
                <a:buNone/>
                <a:defRPr sz="1600">
                  <a:solidFill>
                    <a:schemeClr val="tx1">
                      <a:tint val="75000"/>
                    </a:schemeClr>
                  </a:solidFill>
                </a:defRPr>
              </a:lvl3pPr>
              <a:lvl4pPr marL="13716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4pPr>
              <a:lvl5pPr marL="18288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5pPr>
              <a:lvl6pPr marL="22860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6pPr>
              <a:lvl7pPr marL="27432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7pPr>
              <a:lvl8pPr marL="32004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8pPr>
              <a:lvl9pPr marL="36576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9pPr>
            </a:lstStyle>
            <a:p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/>
              </a:pPr>
              <a:r>
                <a:rPr kumimoji="0" lang="en-US" altLang="ko-KR" sz="2800" b="1" i="0" u="none" strike="noStrike" kern="1200" cap="none" spc="-200" normalizeH="0" baseline="0" noProof="0" dirty="0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2) </a:t>
              </a:r>
              <a:r>
                <a:rPr kumimoji="0" lang="ko-KR" altLang="en-US" sz="2800" b="1" i="0" u="none" strike="noStrike" kern="1200" cap="none" spc="-200" normalizeH="0" baseline="0" noProof="0" dirty="0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윤리적 결정의</a:t>
              </a:r>
              <a:r>
                <a:rPr kumimoji="0" lang="ko-KR" altLang="en-US" sz="2800" b="1" i="0" u="none" strike="noStrike" kern="1200" cap="none" spc="-200" normalizeH="0" noProof="0" dirty="0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 </a:t>
              </a:r>
              <a:r>
                <a:rPr kumimoji="0" lang="ko-KR" altLang="en-US" sz="2800" b="1" i="0" u="none" strike="noStrike" kern="1200" cap="none" spc="-200" normalizeH="0" noProof="0" dirty="0" err="1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준거틀</a:t>
              </a:r>
              <a:endParaRPr kumimoji="0" lang="ko-KR" altLang="en-US" sz="2800" b="1" i="0" u="none" strike="noStrike" kern="1200" cap="none" spc="-200" normalizeH="0" baseline="0" noProof="0" dirty="0" smtClean="0">
                <a:ln>
                  <a:solidFill>
                    <a:srgbClr val="737C22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나눔고딕 ExtraBold" pitchFamily="50" charset="-127"/>
                <a:ea typeface="나눔고딕 ExtraBold" pitchFamily="50" charset="-127"/>
                <a:cs typeface="+mn-cs"/>
              </a:endParaRPr>
            </a:p>
          </p:txBody>
        </p:sp>
      </p:grpSp>
      <p:grpSp>
        <p:nvGrpSpPr>
          <p:cNvPr id="6" name="그룹 17"/>
          <p:cNvGrpSpPr/>
          <p:nvPr/>
        </p:nvGrpSpPr>
        <p:grpSpPr>
          <a:xfrm>
            <a:off x="548696" y="1979315"/>
            <a:ext cx="7938024" cy="729605"/>
            <a:chOff x="539552" y="1556792"/>
            <a:chExt cx="7938024" cy="729605"/>
          </a:xfrm>
        </p:grpSpPr>
        <p:pic>
          <p:nvPicPr>
            <p:cNvPr id="19" name="그림 18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590472"/>
              <a:ext cx="216024" cy="216024"/>
            </a:xfrm>
            <a:prstGeom prst="rect">
              <a:avLst/>
            </a:prstGeom>
          </p:spPr>
        </p:pic>
        <p:sp>
          <p:nvSpPr>
            <p:cNvPr id="20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lnSpc>
                  <a:spcPct val="8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ko-KR" altLang="en-US" sz="20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나눔고딕 ExtraBold" pitchFamily="50" charset="-127"/>
                  <a:ea typeface="나눔고딕 ExtraBold" pitchFamily="50" charset="-127"/>
                </a:rPr>
                <a:t>리머의</a:t>
              </a:r>
              <a:r>
                <a:rPr kumimoji="0" lang="ko-KR" altLang="en-US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나눔고딕 ExtraBold" pitchFamily="50" charset="-127"/>
                  <a:ea typeface="나눔고딕 ExtraBold" pitchFamily="50" charset="-127"/>
                </a:rPr>
                <a:t> 윤리적 의사결정과정의 단계</a:t>
              </a:r>
            </a:p>
          </p:txBody>
        </p:sp>
        <p:sp>
          <p:nvSpPr>
            <p:cNvPr id="21" name="텍스트 개체 틀 12"/>
            <p:cNvSpPr txBox="1">
              <a:spLocks/>
            </p:cNvSpPr>
            <p:nvPr/>
          </p:nvSpPr>
          <p:spPr>
            <a:xfrm>
              <a:off x="780720" y="1926357"/>
              <a:ext cx="7526552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lang="en-US" altLang="ko-KR" sz="1600" b="0" spc="-150" dirty="0" smtClean="0">
                  <a:latin typeface="+mn-ea"/>
                  <a:ea typeface="+mn-ea"/>
                </a:rPr>
                <a:t>1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단계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,  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갈등을 일으키는 가치와 의</a:t>
              </a:r>
              <a:r>
                <a:rPr lang="ko-KR" altLang="en-US" sz="1600" b="0" spc="-150" dirty="0">
                  <a:latin typeface="+mn-ea"/>
                  <a:ea typeface="+mn-ea"/>
                </a:rPr>
                <a:t>무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를 포함하여 윤리적 쟁점을 규명</a:t>
              </a:r>
              <a:endParaRPr lang="en-US" altLang="ko-KR" sz="1600" b="0" spc="-150" dirty="0" smtClean="0">
                <a:latin typeface="+mn-ea"/>
                <a:ea typeface="+mn-ea"/>
              </a:endParaRPr>
            </a:p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endParaRPr lang="en-US" altLang="ko-KR" sz="700" b="0" spc="-150" dirty="0" smtClean="0">
                <a:latin typeface="+mn-ea"/>
                <a:ea typeface="+mn-ea"/>
              </a:endParaRPr>
            </a:p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lang="en-US" altLang="ko-KR" sz="1600" b="0" spc="-150" dirty="0" smtClean="0">
                  <a:latin typeface="+mn-ea"/>
                  <a:ea typeface="+mn-ea"/>
                </a:rPr>
                <a:t>2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단계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,  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윤리적 결정에 의해 영향을 받을 개인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, 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집단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, 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조직을 확인</a:t>
              </a:r>
              <a:endParaRPr lang="en-US" altLang="ko-KR" sz="1600" b="0" spc="-150" dirty="0" smtClean="0">
                <a:latin typeface="+mn-ea"/>
                <a:ea typeface="+mn-ea"/>
              </a:endParaRPr>
            </a:p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endParaRPr lang="en-US" altLang="ko-KR" sz="700" b="0" spc="-150" dirty="0" smtClean="0">
                <a:latin typeface="+mn-ea"/>
                <a:ea typeface="+mn-ea"/>
              </a:endParaRPr>
            </a:p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lang="en-US" altLang="ko-KR" sz="1600" b="0" spc="-150" dirty="0" smtClean="0">
                  <a:latin typeface="+mn-ea"/>
                  <a:ea typeface="+mn-ea"/>
                </a:rPr>
                <a:t>3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단계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,  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윤리적 결정으로 발생하는 이익과 위험을 확인</a:t>
              </a:r>
              <a:endParaRPr lang="en-US" altLang="ko-KR" sz="1600" b="0" spc="-150" dirty="0" smtClean="0">
                <a:latin typeface="+mn-ea"/>
                <a:ea typeface="+mn-ea"/>
              </a:endParaRPr>
            </a:p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endParaRPr lang="en-US" altLang="ko-KR" sz="700" b="0" spc="-150" dirty="0" smtClean="0">
                <a:latin typeface="+mn-ea"/>
                <a:ea typeface="+mn-ea"/>
              </a:endParaRPr>
            </a:p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lang="en-US" altLang="ko-KR" sz="1600" b="0" spc="-150" dirty="0" smtClean="0">
                  <a:latin typeface="+mn-ea"/>
                  <a:ea typeface="+mn-ea"/>
                </a:rPr>
                <a:t>4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단계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,  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윤리강령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, 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법적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 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원칙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, 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사회복지실천 이론과 원칙에 근거하여 각각의 행동방침에 대해 찬성하고 반대하는 이유를 검토</a:t>
              </a:r>
              <a:endParaRPr lang="en-US" altLang="ko-KR" sz="1600" b="0" spc="-150" dirty="0" smtClean="0">
                <a:latin typeface="+mn-ea"/>
                <a:ea typeface="+mn-ea"/>
              </a:endParaRPr>
            </a:p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endParaRPr lang="en-US" altLang="ko-KR" sz="700" b="0" spc="-150" dirty="0" smtClean="0">
                <a:latin typeface="+mn-ea"/>
                <a:ea typeface="+mn-ea"/>
              </a:endParaRPr>
            </a:p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lang="en-US" altLang="ko-KR" sz="1600" b="0" spc="-150" dirty="0" smtClean="0">
                  <a:latin typeface="+mn-ea"/>
                  <a:ea typeface="+mn-ea"/>
                </a:rPr>
                <a:t>5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단계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,  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동료나 </a:t>
              </a:r>
              <a:r>
                <a:rPr lang="ko-KR" altLang="en-US" sz="1600" b="0" spc="-150" dirty="0" err="1" smtClean="0">
                  <a:latin typeface="+mn-ea"/>
                  <a:ea typeface="+mn-ea"/>
                </a:rPr>
                <a:t>슈퍼바이저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, 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윤리위원회로부터 자문을 구함</a:t>
              </a:r>
              <a:endParaRPr lang="en-US" altLang="ko-KR" sz="1600" b="0" spc="-150" dirty="0" smtClean="0">
                <a:latin typeface="+mn-ea"/>
                <a:ea typeface="+mn-ea"/>
              </a:endParaRPr>
            </a:p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endParaRPr lang="en-US" altLang="ko-KR" sz="700" b="0" spc="-150" dirty="0" smtClean="0">
                <a:latin typeface="+mn-ea"/>
                <a:ea typeface="+mn-ea"/>
              </a:endParaRPr>
            </a:p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lang="en-US" altLang="ko-KR" sz="1600" b="0" spc="-150" dirty="0" smtClean="0">
                  <a:latin typeface="+mn-ea"/>
                  <a:ea typeface="+mn-ea"/>
                </a:rPr>
                <a:t>6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단계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,  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결정 내용을 문서화</a:t>
              </a:r>
              <a:endParaRPr lang="en-US" altLang="ko-KR" sz="1600" b="0" spc="-150" dirty="0" smtClean="0">
                <a:latin typeface="+mn-ea"/>
                <a:ea typeface="+mn-ea"/>
              </a:endParaRPr>
            </a:p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endParaRPr lang="en-US" altLang="ko-KR" sz="700" b="0" spc="-150" dirty="0" smtClean="0">
                <a:latin typeface="+mn-ea"/>
                <a:ea typeface="+mn-ea"/>
              </a:endParaRPr>
            </a:p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lang="en-US" altLang="ko-KR" sz="1600" b="0" spc="-150" dirty="0" smtClean="0">
                  <a:latin typeface="+mn-ea"/>
                  <a:ea typeface="+mn-ea"/>
                </a:rPr>
                <a:t>7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단계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,  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결정을 점검하고 평가하여 문서화</a:t>
              </a:r>
              <a:endParaRPr lang="en-US" altLang="ko-KR" sz="1600" b="0" spc="-150" dirty="0">
                <a:latin typeface="+mn-ea"/>
                <a:ea typeface="+mn-ea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4 . </a:t>
            </a:r>
            <a:r>
              <a:rPr lang="ko-KR" altLang="en-US" dirty="0" smtClean="0"/>
              <a:t>사회복지와 인권</a:t>
            </a:r>
            <a:endParaRPr lang="ko-KR" altLang="en-US" dirty="0"/>
          </a:p>
        </p:txBody>
      </p:sp>
      <p:grpSp>
        <p:nvGrpSpPr>
          <p:cNvPr id="6" name="그룹 16"/>
          <p:cNvGrpSpPr/>
          <p:nvPr/>
        </p:nvGrpSpPr>
        <p:grpSpPr>
          <a:xfrm>
            <a:off x="548696" y="1340768"/>
            <a:ext cx="8071428" cy="360040"/>
            <a:chOff x="539552" y="1619275"/>
            <a:chExt cx="8071428" cy="360040"/>
          </a:xfrm>
        </p:grpSpPr>
        <p:pic>
          <p:nvPicPr>
            <p:cNvPr id="28" name="그림 27" descr="Forward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31" name="텍스트 개체 틀 12"/>
            <p:cNvSpPr txBox="1">
              <a:spLocks/>
            </p:cNvSpPr>
            <p:nvPr/>
          </p:nvSpPr>
          <p:spPr>
            <a:xfrm>
              <a:off x="780719" y="1619275"/>
              <a:ext cx="7830261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lnSpc>
                  <a:spcPct val="8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ko-KR" altLang="en-US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윤리와</a:t>
              </a:r>
              <a:r>
                <a:rPr lang="ko-KR" altLang="en-US" sz="2000" dirty="0" smtClean="0">
                  <a:latin typeface="+mj-lt"/>
                  <a:ea typeface="나눔고딕 ExtraBold" pitchFamily="50" charset="-127"/>
                </a:rPr>
                <a:t> 인권은 동전의 양면과 같음</a:t>
              </a:r>
              <a:r>
                <a:rPr lang="en-US" altLang="ko-KR" sz="2000" dirty="0" smtClean="0">
                  <a:latin typeface="+mj-lt"/>
                  <a:ea typeface="나눔고딕 ExtraBold" pitchFamily="50" charset="-127"/>
                </a:rPr>
                <a:t> </a:t>
              </a:r>
            </a:p>
            <a:p>
              <a:pPr marL="342900" marR="0" lvl="0" indent="-342900" algn="l" defTabSz="914400" rtl="0" eaLnBrk="1" fontAlgn="auto" latinLnBrk="1" hangingPunct="1">
                <a:lnSpc>
                  <a:spcPct val="8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ko-KR" altLang="en-US" sz="2000" dirty="0" smtClean="0">
                  <a:latin typeface="+mj-lt"/>
                  <a:ea typeface="나눔고딕 ExtraBold" pitchFamily="50" charset="-127"/>
                </a:rPr>
                <a:t>동일한 일을 다른 방식으로 하는 것</a:t>
              </a:r>
              <a:endParaRPr kumimoji="0" lang="ko-KR" altLang="en-US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 ExtraBold" pitchFamily="50" charset="-127"/>
              </a:endParaRPr>
            </a:p>
          </p:txBody>
        </p:sp>
      </p:grpSp>
      <p:grpSp>
        <p:nvGrpSpPr>
          <p:cNvPr id="7" name="그룹 16"/>
          <p:cNvGrpSpPr/>
          <p:nvPr/>
        </p:nvGrpSpPr>
        <p:grpSpPr>
          <a:xfrm>
            <a:off x="548696" y="2204864"/>
            <a:ext cx="7938024" cy="360040"/>
            <a:chOff x="539552" y="1556792"/>
            <a:chExt cx="7938024" cy="360040"/>
          </a:xfrm>
        </p:grpSpPr>
        <p:pic>
          <p:nvPicPr>
            <p:cNvPr id="38" name="그림 37" descr="Forward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39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R="0" lvl="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ko-KR" altLang="en-US" sz="20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사회복지사는</a:t>
              </a:r>
              <a:r>
                <a:rPr kumimoji="0" lang="ko-KR" altLang="en-US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 인권을 발전시키기 위해 문화적으로 다양한 맥락에서 인간적 욕구를 이해하고 충족시켜야 함을 인식하고 있어야 함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</p:grpSp>
      <p:grpSp>
        <p:nvGrpSpPr>
          <p:cNvPr id="8" name="그룹 16"/>
          <p:cNvGrpSpPr/>
          <p:nvPr/>
        </p:nvGrpSpPr>
        <p:grpSpPr>
          <a:xfrm>
            <a:off x="602988" y="3150493"/>
            <a:ext cx="8074286" cy="710555"/>
            <a:chOff x="539552" y="1556792"/>
            <a:chExt cx="8074286" cy="710555"/>
          </a:xfrm>
        </p:grpSpPr>
        <p:pic>
          <p:nvPicPr>
            <p:cNvPr id="42" name="그림 41" descr="Forward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43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ko-KR" altLang="en-US" sz="20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사회복지사</a:t>
              </a:r>
              <a:r>
                <a:rPr kumimoji="0" lang="ko-KR" altLang="en-US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 윤리강령은 인권실천을 실무자의 역할에 포함시키고 있음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  <p:sp>
          <p:nvSpPr>
            <p:cNvPr id="44" name="텍스트 개체 틀 12"/>
            <p:cNvSpPr txBox="1">
              <a:spLocks/>
            </p:cNvSpPr>
            <p:nvPr/>
          </p:nvSpPr>
          <p:spPr>
            <a:xfrm>
              <a:off x="780719" y="1907307"/>
              <a:ext cx="7833119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kumimoji="0" lang="ko-KR" altLang="en-US" sz="1800" b="0" i="0" u="none" strike="noStrike" kern="1200" cap="none" spc="-150" normalizeH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인간평등</a:t>
              </a:r>
              <a:r>
                <a:rPr kumimoji="0" lang="en-US" altLang="ko-KR" sz="1800" b="0" i="0" u="none" strike="noStrike" kern="1200" cap="none" spc="-150" normalizeH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, </a:t>
              </a:r>
              <a:r>
                <a:rPr kumimoji="0" lang="ko-KR" altLang="en-US" sz="1800" b="0" i="0" u="none" strike="noStrike" kern="1200" cap="none" spc="-150" normalizeH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권익옹호</a:t>
              </a:r>
              <a:r>
                <a:rPr kumimoji="0" lang="en-US" altLang="ko-KR" sz="1800" b="0" i="0" u="none" strike="noStrike" kern="1200" cap="none" spc="-150" normalizeH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, </a:t>
              </a:r>
              <a:r>
                <a:rPr kumimoji="0" lang="ko-KR" altLang="en-US" sz="1800" b="0" i="0" u="none" strike="noStrike" kern="1200" cap="none" spc="-150" normalizeH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인간존엄성</a:t>
              </a:r>
              <a:r>
                <a:rPr kumimoji="0" lang="en-US" altLang="ko-KR" sz="1800" b="0" i="0" u="none" strike="noStrike" kern="1200" cap="none" spc="-150" normalizeH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, </a:t>
              </a:r>
              <a:r>
                <a:rPr kumimoji="0" lang="ko-KR" altLang="en-US" sz="1800" b="0" i="0" u="none" strike="noStrike" kern="1200" cap="none" spc="-150" normalizeH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차별금지</a:t>
              </a:r>
              <a:r>
                <a:rPr kumimoji="0" lang="en-US" altLang="ko-KR" sz="1800" b="0" i="0" u="none" strike="noStrike" kern="1200" cap="none" spc="-150" normalizeH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, </a:t>
              </a:r>
              <a:r>
                <a:rPr kumimoji="0" lang="ko-KR" altLang="en-US" sz="1800" b="0" i="0" u="none" strike="noStrike" kern="1200" cap="none" spc="-150" normalizeH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사회정의</a:t>
              </a:r>
              <a:r>
                <a:rPr kumimoji="0" lang="en-US" altLang="ko-KR" sz="1800" b="0" i="0" u="none" strike="noStrike" kern="1200" cap="none" spc="-150" normalizeH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, </a:t>
              </a:r>
              <a:r>
                <a:rPr kumimoji="0" lang="ko-KR" altLang="en-US" sz="1800" b="0" i="0" u="none" strike="noStrike" kern="1200" cap="none" spc="-150" normalizeH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도덕성</a:t>
              </a:r>
              <a:r>
                <a:rPr kumimoji="0" lang="en-US" altLang="ko-KR" sz="1800" b="0" i="0" u="none" strike="noStrike" kern="1200" cap="none" spc="-150" normalizeH="0" noProof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, </a:t>
              </a:r>
              <a:r>
                <a:rPr kumimoji="0" lang="ko-KR" altLang="en-US" sz="1800" b="0" i="0" u="none" strike="noStrike" kern="1200" cap="none" spc="-150" normalizeH="0" noProof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책임성을 </a:t>
              </a:r>
              <a:r>
                <a:rPr kumimoji="0" lang="ko-KR" altLang="en-US" sz="1800" b="0" i="0" u="none" strike="noStrike" kern="1200" cap="none" spc="-150" normalizeH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기본으로 함</a:t>
              </a: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smtClean="0"/>
              <a:t>사회복지의 가치와 윤리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ko-KR" altLang="en-US" dirty="0" smtClean="0"/>
              <a:t>생각해 볼 과제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ko-KR" altLang="en-US" smtClean="0"/>
              <a:t> 추천 사이트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ko-KR" altLang="en-US" dirty="0" smtClean="0"/>
              <a:t>용어 해설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6137603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학습목표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913037" y="2060848"/>
            <a:ext cx="7164288" cy="648072"/>
          </a:xfrm>
        </p:spPr>
        <p:txBody>
          <a:bodyPr>
            <a:normAutofit/>
          </a:bodyPr>
          <a:lstStyle/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사회복지전문직의 기본적인 가치 이해</a:t>
            </a:r>
            <a:endParaRPr lang="ko-KR" altLang="en-US" sz="2400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idx="10"/>
          </p:nvPr>
        </p:nvSpPr>
        <p:spPr>
          <a:xfrm>
            <a:off x="1913037" y="2780928"/>
            <a:ext cx="7164288" cy="648072"/>
          </a:xfrm>
        </p:spPr>
        <p:txBody>
          <a:bodyPr>
            <a:normAutofit/>
          </a:bodyPr>
          <a:lstStyle/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사회복지실천을 인도하는 윤리적 원칙과 기준 이해</a:t>
            </a:r>
            <a:endParaRPr lang="ko-KR" altLang="en-US" sz="2400" dirty="0"/>
          </a:p>
        </p:txBody>
      </p:sp>
      <p:sp>
        <p:nvSpPr>
          <p:cNvPr id="8" name="텍스트 개체 틀 7"/>
          <p:cNvSpPr>
            <a:spLocks noGrp="1"/>
          </p:cNvSpPr>
          <p:nvPr>
            <p:ph type="body" idx="12"/>
          </p:nvPr>
        </p:nvSpPr>
        <p:spPr>
          <a:xfrm>
            <a:off x="1913037" y="4638278"/>
            <a:ext cx="7164288" cy="648072"/>
          </a:xfrm>
        </p:spPr>
        <p:txBody>
          <a:bodyPr>
            <a:normAutofit/>
          </a:bodyPr>
          <a:lstStyle/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사회복지실천과정에서 경험하게 되는</a:t>
            </a:r>
            <a:endParaRPr lang="ko-KR" altLang="en-US" sz="2400" dirty="0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3"/>
          </p:nvPr>
        </p:nvSpPr>
        <p:spPr>
          <a:xfrm>
            <a:off x="1913037" y="5070326"/>
            <a:ext cx="7164288" cy="648072"/>
          </a:xfrm>
        </p:spPr>
        <p:txBody>
          <a:bodyPr>
            <a:normAutofit/>
          </a:bodyPr>
          <a:lstStyle/>
          <a:p>
            <a:pPr marL="266700">
              <a:buNone/>
            </a:pPr>
            <a:r>
              <a:rPr lang="ko-KR" altLang="en-US" sz="2400" dirty="0" smtClean="0"/>
              <a:t>윤리적 딜레마와 결정의 </a:t>
            </a:r>
            <a:r>
              <a:rPr lang="ko-KR" altLang="en-US" sz="2400" dirty="0" err="1" smtClean="0"/>
              <a:t>준거틀</a:t>
            </a:r>
            <a:r>
              <a:rPr lang="ko-KR" altLang="en-US" sz="2400" dirty="0" smtClean="0"/>
              <a:t> 이해</a:t>
            </a:r>
            <a:endParaRPr lang="ko-KR" altLang="en-US" sz="2400" dirty="0"/>
          </a:p>
        </p:txBody>
      </p:sp>
      <p:sp>
        <p:nvSpPr>
          <p:cNvPr id="10" name="텍스트 개체 틀 9"/>
          <p:cNvSpPr>
            <a:spLocks noGrp="1"/>
          </p:cNvSpPr>
          <p:nvPr>
            <p:ph type="body" idx="14"/>
          </p:nvPr>
        </p:nvSpPr>
        <p:spPr>
          <a:xfrm>
            <a:off x="1913037" y="5775548"/>
            <a:ext cx="7164288" cy="648072"/>
          </a:xfrm>
        </p:spPr>
        <p:txBody>
          <a:bodyPr>
            <a:normAutofit/>
          </a:bodyPr>
          <a:lstStyle/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사회복지와 인권의 관계 이해</a:t>
            </a:r>
            <a:endParaRPr lang="ko-KR" altLang="en-US" sz="2400" dirty="0"/>
          </a:p>
        </p:txBody>
      </p:sp>
      <p:sp>
        <p:nvSpPr>
          <p:cNvPr id="12" name="텍스트 개체 틀 7"/>
          <p:cNvSpPr>
            <a:spLocks noGrp="1"/>
          </p:cNvSpPr>
          <p:nvPr>
            <p:ph type="body" idx="12"/>
          </p:nvPr>
        </p:nvSpPr>
        <p:spPr>
          <a:xfrm>
            <a:off x="1913037" y="3520058"/>
            <a:ext cx="7164288" cy="648072"/>
          </a:xfrm>
        </p:spPr>
        <p:txBody>
          <a:bodyPr>
            <a:normAutofit/>
          </a:bodyPr>
          <a:lstStyle/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사회복지에서 가치와 윤리가 강조되기 시작한</a:t>
            </a:r>
            <a:endParaRPr lang="ko-KR" altLang="en-US" sz="2400" dirty="0"/>
          </a:p>
        </p:txBody>
      </p:sp>
      <p:sp>
        <p:nvSpPr>
          <p:cNvPr id="13" name="텍스트 개체 틀 8"/>
          <p:cNvSpPr>
            <a:spLocks noGrp="1"/>
          </p:cNvSpPr>
          <p:nvPr>
            <p:ph type="body" idx="13"/>
          </p:nvPr>
        </p:nvSpPr>
        <p:spPr>
          <a:xfrm>
            <a:off x="1913037" y="3952106"/>
            <a:ext cx="7164288" cy="648072"/>
          </a:xfrm>
        </p:spPr>
        <p:txBody>
          <a:bodyPr>
            <a:normAutofit/>
          </a:bodyPr>
          <a:lstStyle/>
          <a:p>
            <a:pPr marL="266700">
              <a:buNone/>
            </a:pPr>
            <a:r>
              <a:rPr lang="ko-KR" altLang="en-US" sz="2400" dirty="0" smtClean="0"/>
              <a:t>역사적 배경 이해</a:t>
            </a:r>
            <a:endParaRPr lang="ko-KR" altLang="en-U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1 . </a:t>
            </a:r>
            <a:r>
              <a:rPr lang="ko-KR" altLang="en-US" dirty="0" smtClean="0"/>
              <a:t>사회복지의 가치</a:t>
            </a:r>
            <a:endParaRPr lang="ko-KR" altLang="en-US" dirty="0"/>
          </a:p>
        </p:txBody>
      </p:sp>
      <p:grpSp>
        <p:nvGrpSpPr>
          <p:cNvPr id="3" name="그룹 19"/>
          <p:cNvGrpSpPr/>
          <p:nvPr/>
        </p:nvGrpSpPr>
        <p:grpSpPr>
          <a:xfrm>
            <a:off x="189681" y="1150645"/>
            <a:ext cx="8486775" cy="895350"/>
            <a:chOff x="189681" y="2981325"/>
            <a:chExt cx="8486775" cy="895350"/>
          </a:xfrm>
        </p:grpSpPr>
        <p:pic>
          <p:nvPicPr>
            <p:cNvPr id="4" name="그림 3" descr="middle_title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9681" y="2981325"/>
              <a:ext cx="8486775" cy="895350"/>
            </a:xfrm>
            <a:prstGeom prst="rect">
              <a:avLst/>
            </a:prstGeom>
          </p:spPr>
        </p:pic>
        <p:sp>
          <p:nvSpPr>
            <p:cNvPr id="5" name="텍스트 개체 틀 2"/>
            <p:cNvSpPr txBox="1">
              <a:spLocks/>
            </p:cNvSpPr>
            <p:nvPr/>
          </p:nvSpPr>
          <p:spPr>
            <a:xfrm>
              <a:off x="476688" y="3009144"/>
              <a:ext cx="8136904" cy="522344"/>
            </a:xfrm>
            <a:prstGeom prst="rect">
              <a:avLst/>
            </a:prstGeom>
          </p:spPr>
          <p:txBody>
            <a:bodyPr wrap="square" spcCol="0" anchor="t">
              <a:noAutofit/>
            </a:bodyPr>
            <a:lstStyle>
              <a:lvl1pPr marL="0" indent="0">
                <a:buSzPct val="100000"/>
                <a:buFontTx/>
                <a:buNone/>
                <a:defRPr sz="3200" b="0" spc="-200" baseline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latin typeface="나눔고딕 ExtraBold" pitchFamily="50" charset="-127"/>
                  <a:ea typeface="나눔고딕 ExtraBold" pitchFamily="50" charset="-127"/>
                </a:defRPr>
              </a:lvl1pPr>
              <a:lvl2pPr marL="457200" indent="0">
                <a:buNone/>
                <a:defRPr sz="1800">
                  <a:solidFill>
                    <a:schemeClr val="tx1">
                      <a:tint val="75000"/>
                    </a:schemeClr>
                  </a:solidFill>
                </a:defRPr>
              </a:lvl2pPr>
              <a:lvl3pPr marL="914400" indent="0">
                <a:buNone/>
                <a:defRPr sz="1600">
                  <a:solidFill>
                    <a:schemeClr val="tx1">
                      <a:tint val="75000"/>
                    </a:schemeClr>
                  </a:solidFill>
                </a:defRPr>
              </a:lvl3pPr>
              <a:lvl4pPr marL="13716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4pPr>
              <a:lvl5pPr marL="18288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5pPr>
              <a:lvl6pPr marL="22860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6pPr>
              <a:lvl7pPr marL="27432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7pPr>
              <a:lvl8pPr marL="32004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8pPr>
              <a:lvl9pPr marL="36576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9pPr>
            </a:lstStyle>
            <a:p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/>
              </a:pPr>
              <a:r>
                <a:rPr kumimoji="0" lang="en-US" altLang="ko-KR" sz="2800" b="1" i="0" u="none" strike="noStrike" kern="1200" cap="none" spc="-200" normalizeH="0" baseline="0" noProof="0" dirty="0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</a:rPr>
                <a:t>1)</a:t>
              </a:r>
              <a:r>
                <a:rPr kumimoji="0" lang="en-US" altLang="ko-KR" sz="2800" b="1" i="0" u="none" strike="noStrike" kern="1200" cap="none" spc="-200" normalizeH="0" noProof="0" dirty="0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</a:rPr>
                <a:t> </a:t>
              </a:r>
              <a:r>
                <a:rPr lang="ko-KR" altLang="en-US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일반적인 가치</a:t>
              </a:r>
              <a:endParaRPr kumimoji="0" lang="ko-KR" altLang="en-US" sz="2800" b="1" i="0" u="none" strike="noStrike" kern="1200" cap="none" spc="-200" normalizeH="0" baseline="0" noProof="0" dirty="0" smtClean="0">
                <a:ln>
                  <a:solidFill>
                    <a:srgbClr val="737C22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endParaRPr>
            </a:p>
          </p:txBody>
        </p:sp>
      </p:grpSp>
      <p:grpSp>
        <p:nvGrpSpPr>
          <p:cNvPr id="6" name="그룹 16"/>
          <p:cNvGrpSpPr/>
          <p:nvPr/>
        </p:nvGrpSpPr>
        <p:grpSpPr>
          <a:xfrm>
            <a:off x="548696" y="1926357"/>
            <a:ext cx="7938024" cy="768196"/>
            <a:chOff x="539552" y="1556792"/>
            <a:chExt cx="7938024" cy="768196"/>
          </a:xfrm>
        </p:grpSpPr>
        <p:pic>
          <p:nvPicPr>
            <p:cNvPr id="7" name="그림 6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8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ko-KR" altLang="en-US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평등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  <p:sp>
          <p:nvSpPr>
            <p:cNvPr id="9" name="텍스트 개체 틀 12"/>
            <p:cNvSpPr txBox="1">
              <a:spLocks/>
            </p:cNvSpPr>
            <p:nvPr/>
          </p:nvSpPr>
          <p:spPr>
            <a:xfrm>
              <a:off x="780720" y="1964948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indent="-342900">
                <a:lnSpc>
                  <a:spcPct val="80000"/>
                </a:lnSpc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수량적 평등</a:t>
              </a:r>
              <a:r>
                <a:rPr kumimoji="0" lang="en-US" altLang="ko-KR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, </a:t>
              </a: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비례적 평등</a:t>
              </a:r>
              <a:r>
                <a:rPr kumimoji="0" lang="en-US" altLang="ko-KR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, </a:t>
              </a: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기회의 평등</a:t>
              </a:r>
            </a:p>
          </p:txBody>
        </p:sp>
      </p:grpSp>
      <p:grpSp>
        <p:nvGrpSpPr>
          <p:cNvPr id="10" name="그룹 16"/>
          <p:cNvGrpSpPr/>
          <p:nvPr/>
        </p:nvGrpSpPr>
        <p:grpSpPr>
          <a:xfrm>
            <a:off x="548696" y="2867250"/>
            <a:ext cx="7938024" cy="768196"/>
            <a:chOff x="539552" y="1556792"/>
            <a:chExt cx="7938024" cy="768196"/>
          </a:xfrm>
        </p:grpSpPr>
        <p:pic>
          <p:nvPicPr>
            <p:cNvPr id="11" name="그림 10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12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ko-KR" altLang="en-US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자유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  <p:sp>
          <p:nvSpPr>
            <p:cNvPr id="13" name="텍스트 개체 틀 12"/>
            <p:cNvSpPr txBox="1">
              <a:spLocks/>
            </p:cNvSpPr>
            <p:nvPr/>
          </p:nvSpPr>
          <p:spPr>
            <a:xfrm>
              <a:off x="780720" y="1964948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indent="-342900">
                <a:lnSpc>
                  <a:spcPct val="80000"/>
                </a:lnSpc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소극적 자유</a:t>
              </a:r>
              <a:r>
                <a:rPr kumimoji="0" lang="en-US" altLang="ko-KR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, </a:t>
              </a: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적극적 자유</a:t>
              </a:r>
            </a:p>
          </p:txBody>
        </p:sp>
      </p:grpSp>
      <p:grpSp>
        <p:nvGrpSpPr>
          <p:cNvPr id="14" name="그룹 16"/>
          <p:cNvGrpSpPr/>
          <p:nvPr/>
        </p:nvGrpSpPr>
        <p:grpSpPr>
          <a:xfrm>
            <a:off x="548696" y="3808143"/>
            <a:ext cx="7938024" cy="768196"/>
            <a:chOff x="539552" y="1556792"/>
            <a:chExt cx="7938024" cy="768196"/>
          </a:xfrm>
        </p:grpSpPr>
        <p:pic>
          <p:nvPicPr>
            <p:cNvPr id="15" name="그림 14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16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ko-KR" altLang="en-US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정의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  <p:sp>
          <p:nvSpPr>
            <p:cNvPr id="17" name="텍스트 개체 틀 12"/>
            <p:cNvSpPr txBox="1">
              <a:spLocks/>
            </p:cNvSpPr>
            <p:nvPr/>
          </p:nvSpPr>
          <p:spPr>
            <a:xfrm>
              <a:off x="780720" y="1964948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indent="-342900">
                <a:lnSpc>
                  <a:spcPct val="80000"/>
                </a:lnSpc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절차상의 정의</a:t>
              </a:r>
              <a:r>
                <a:rPr kumimoji="0" lang="en-US" altLang="ko-KR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, </a:t>
              </a: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실질적 정의</a:t>
              </a:r>
              <a:r>
                <a:rPr kumimoji="0" lang="en-US" altLang="ko-KR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(</a:t>
              </a: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분배정의</a:t>
              </a:r>
              <a:r>
                <a:rPr kumimoji="0" lang="en-US" altLang="ko-KR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), </a:t>
              </a: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능동적 과정으로서의 정의</a:t>
              </a:r>
            </a:p>
          </p:txBody>
        </p:sp>
      </p:grpSp>
      <p:grpSp>
        <p:nvGrpSpPr>
          <p:cNvPr id="18" name="그룹 16"/>
          <p:cNvGrpSpPr/>
          <p:nvPr/>
        </p:nvGrpSpPr>
        <p:grpSpPr>
          <a:xfrm>
            <a:off x="548696" y="4749036"/>
            <a:ext cx="7938024" cy="768196"/>
            <a:chOff x="539552" y="1556792"/>
            <a:chExt cx="7938024" cy="768196"/>
          </a:xfrm>
        </p:grpSpPr>
        <p:pic>
          <p:nvPicPr>
            <p:cNvPr id="19" name="그림 18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20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ko-KR" altLang="en-US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연대와 통합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  <p:sp>
          <p:nvSpPr>
            <p:cNvPr id="21" name="텍스트 개체 틀 12"/>
            <p:cNvSpPr txBox="1">
              <a:spLocks/>
            </p:cNvSpPr>
            <p:nvPr/>
          </p:nvSpPr>
          <p:spPr>
            <a:xfrm>
              <a:off x="780720" y="1964948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indent="-342900">
                <a:lnSpc>
                  <a:spcPct val="80000"/>
                </a:lnSpc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기계적 연대</a:t>
              </a:r>
              <a:r>
                <a:rPr kumimoji="0" lang="en-US" altLang="ko-KR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, </a:t>
              </a: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유기적 연대</a:t>
              </a: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1 . </a:t>
            </a:r>
            <a:r>
              <a:rPr lang="ko-KR" altLang="en-US" dirty="0" smtClean="0"/>
              <a:t>사회복지의 가치</a:t>
            </a:r>
            <a:endParaRPr lang="ko-KR" altLang="en-US" dirty="0"/>
          </a:p>
        </p:txBody>
      </p:sp>
      <p:grpSp>
        <p:nvGrpSpPr>
          <p:cNvPr id="3" name="그룹 19"/>
          <p:cNvGrpSpPr/>
          <p:nvPr/>
        </p:nvGrpSpPr>
        <p:grpSpPr>
          <a:xfrm>
            <a:off x="189681" y="1150645"/>
            <a:ext cx="8486775" cy="895350"/>
            <a:chOff x="189681" y="2981325"/>
            <a:chExt cx="8486775" cy="895350"/>
          </a:xfrm>
        </p:grpSpPr>
        <p:pic>
          <p:nvPicPr>
            <p:cNvPr id="4" name="그림 3" descr="middle_title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9681" y="2981325"/>
              <a:ext cx="8486775" cy="895350"/>
            </a:xfrm>
            <a:prstGeom prst="rect">
              <a:avLst/>
            </a:prstGeom>
          </p:spPr>
        </p:pic>
        <p:sp>
          <p:nvSpPr>
            <p:cNvPr id="5" name="텍스트 개체 틀 2"/>
            <p:cNvSpPr txBox="1">
              <a:spLocks/>
            </p:cNvSpPr>
            <p:nvPr/>
          </p:nvSpPr>
          <p:spPr>
            <a:xfrm>
              <a:off x="476688" y="3009144"/>
              <a:ext cx="8136904" cy="522344"/>
            </a:xfrm>
            <a:prstGeom prst="rect">
              <a:avLst/>
            </a:prstGeom>
          </p:spPr>
          <p:txBody>
            <a:bodyPr wrap="square" spcCol="0" anchor="t">
              <a:noAutofit/>
            </a:bodyPr>
            <a:lstStyle>
              <a:lvl1pPr marL="0" indent="0">
                <a:buSzPct val="100000"/>
                <a:buFontTx/>
                <a:buNone/>
                <a:defRPr sz="3200" b="0" spc="-200" baseline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latin typeface="나눔고딕 ExtraBold" pitchFamily="50" charset="-127"/>
                  <a:ea typeface="나눔고딕 ExtraBold" pitchFamily="50" charset="-127"/>
                </a:defRPr>
              </a:lvl1pPr>
              <a:lvl2pPr marL="457200" indent="0">
                <a:buNone/>
                <a:defRPr sz="1800">
                  <a:solidFill>
                    <a:schemeClr val="tx1">
                      <a:tint val="75000"/>
                    </a:schemeClr>
                  </a:solidFill>
                </a:defRPr>
              </a:lvl2pPr>
              <a:lvl3pPr marL="914400" indent="0">
                <a:buNone/>
                <a:defRPr sz="1600">
                  <a:solidFill>
                    <a:schemeClr val="tx1">
                      <a:tint val="75000"/>
                    </a:schemeClr>
                  </a:solidFill>
                </a:defRPr>
              </a:lvl3pPr>
              <a:lvl4pPr marL="13716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4pPr>
              <a:lvl5pPr marL="18288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5pPr>
              <a:lvl6pPr marL="22860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6pPr>
              <a:lvl7pPr marL="27432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7pPr>
              <a:lvl8pPr marL="32004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8pPr>
              <a:lvl9pPr marL="36576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9pPr>
            </a:lstStyle>
            <a:p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/>
              </a:pPr>
              <a:r>
                <a:rPr kumimoji="0" lang="en-US" altLang="ko-KR" sz="2800" b="1" i="0" u="none" strike="noStrike" kern="1200" cap="none" spc="-200" normalizeH="0" baseline="0" noProof="0" dirty="0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2</a:t>
              </a:r>
              <a:r>
                <a:rPr kumimoji="0" lang="en-US" altLang="ko-KR" sz="2800" b="1" i="0" u="none" strike="noStrike" kern="1200" cap="none" spc="-200" normalizeH="0" baseline="0" noProof="0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) </a:t>
              </a:r>
              <a:r>
                <a:rPr kumimoji="0" lang="ko-KR" altLang="en-US" sz="2800" b="1" i="0" u="none" strike="noStrike" kern="1200" cap="none" spc="-200" normalizeH="0" baseline="0" noProof="0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사회복지전문직 </a:t>
              </a:r>
              <a:r>
                <a:rPr kumimoji="0" lang="ko-KR" altLang="en-US" sz="2800" b="1" i="0" u="none" strike="noStrike" kern="1200" cap="none" spc="-200" normalizeH="0" baseline="0" noProof="0" dirty="0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실천의 가치</a:t>
              </a:r>
            </a:p>
          </p:txBody>
        </p:sp>
      </p:grpSp>
      <p:grpSp>
        <p:nvGrpSpPr>
          <p:cNvPr id="6" name="그룹 16"/>
          <p:cNvGrpSpPr/>
          <p:nvPr/>
        </p:nvGrpSpPr>
        <p:grpSpPr>
          <a:xfrm>
            <a:off x="548696" y="1926357"/>
            <a:ext cx="7938024" cy="360040"/>
            <a:chOff x="539552" y="1556792"/>
            <a:chExt cx="7938024" cy="360040"/>
          </a:xfrm>
        </p:grpSpPr>
        <p:pic>
          <p:nvPicPr>
            <p:cNvPr id="7" name="그림 6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8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ko-KR" altLang="en-US" sz="2000" dirty="0" smtClean="0">
                  <a:latin typeface="+mj-lt"/>
                  <a:ea typeface="나눔고딕 ExtraBold" pitchFamily="50" charset="-127"/>
                </a:rPr>
                <a:t>서비스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</p:grpSp>
      <p:grpSp>
        <p:nvGrpSpPr>
          <p:cNvPr id="22" name="그룹 16"/>
          <p:cNvGrpSpPr/>
          <p:nvPr/>
        </p:nvGrpSpPr>
        <p:grpSpPr>
          <a:xfrm>
            <a:off x="548696" y="2566437"/>
            <a:ext cx="7938024" cy="360040"/>
            <a:chOff x="539552" y="1556792"/>
            <a:chExt cx="7938024" cy="360040"/>
          </a:xfrm>
        </p:grpSpPr>
        <p:pic>
          <p:nvPicPr>
            <p:cNvPr id="23" name="그림 22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24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ko-KR" altLang="en-US" sz="2000" dirty="0" smtClean="0">
                  <a:latin typeface="+mj-lt"/>
                  <a:ea typeface="나눔고딕 ExtraBold" pitchFamily="50" charset="-127"/>
                </a:rPr>
                <a:t>개인의 존엄성과 가치 존중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</p:grpSp>
      <p:grpSp>
        <p:nvGrpSpPr>
          <p:cNvPr id="25" name="그룹 16"/>
          <p:cNvGrpSpPr/>
          <p:nvPr/>
        </p:nvGrpSpPr>
        <p:grpSpPr>
          <a:xfrm>
            <a:off x="548696" y="3206517"/>
            <a:ext cx="7938024" cy="360040"/>
            <a:chOff x="539552" y="1556792"/>
            <a:chExt cx="7938024" cy="360040"/>
          </a:xfrm>
        </p:grpSpPr>
        <p:pic>
          <p:nvPicPr>
            <p:cNvPr id="26" name="그림 25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27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ko-KR" altLang="en-US" sz="2000" dirty="0" smtClean="0">
                  <a:latin typeface="+mj-lt"/>
                  <a:ea typeface="나눔고딕 ExtraBold" pitchFamily="50" charset="-127"/>
                </a:rPr>
                <a:t>사회정의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</p:grpSp>
      <p:grpSp>
        <p:nvGrpSpPr>
          <p:cNvPr id="28" name="그룹 16"/>
          <p:cNvGrpSpPr/>
          <p:nvPr/>
        </p:nvGrpSpPr>
        <p:grpSpPr>
          <a:xfrm>
            <a:off x="548696" y="3846597"/>
            <a:ext cx="7938024" cy="360040"/>
            <a:chOff x="539552" y="1556792"/>
            <a:chExt cx="7938024" cy="360040"/>
          </a:xfrm>
        </p:grpSpPr>
        <p:pic>
          <p:nvPicPr>
            <p:cNvPr id="29" name="그림 28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30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ko-KR" altLang="en-US" sz="2000" dirty="0" smtClean="0">
                  <a:latin typeface="+mj-lt"/>
                  <a:ea typeface="나눔고딕 ExtraBold" pitchFamily="50" charset="-127"/>
                </a:rPr>
                <a:t>인간관계의 중요성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</p:grpSp>
      <p:grpSp>
        <p:nvGrpSpPr>
          <p:cNvPr id="31" name="그룹 16"/>
          <p:cNvGrpSpPr/>
          <p:nvPr/>
        </p:nvGrpSpPr>
        <p:grpSpPr>
          <a:xfrm>
            <a:off x="548696" y="4486677"/>
            <a:ext cx="7938024" cy="360040"/>
            <a:chOff x="539552" y="1556792"/>
            <a:chExt cx="7938024" cy="360040"/>
          </a:xfrm>
        </p:grpSpPr>
        <p:pic>
          <p:nvPicPr>
            <p:cNvPr id="32" name="그림 31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33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ko-KR" altLang="en-US" sz="2000" dirty="0" smtClean="0">
                  <a:latin typeface="+mj-lt"/>
                  <a:ea typeface="나눔고딕 ExtraBold" pitchFamily="50" charset="-127"/>
                </a:rPr>
                <a:t>정직과 성실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</p:grpSp>
      <p:grpSp>
        <p:nvGrpSpPr>
          <p:cNvPr id="34" name="그룹 16"/>
          <p:cNvGrpSpPr/>
          <p:nvPr/>
        </p:nvGrpSpPr>
        <p:grpSpPr>
          <a:xfrm>
            <a:off x="548696" y="5126757"/>
            <a:ext cx="7938024" cy="360040"/>
            <a:chOff x="539552" y="1556792"/>
            <a:chExt cx="7938024" cy="360040"/>
          </a:xfrm>
        </p:grpSpPr>
        <p:pic>
          <p:nvPicPr>
            <p:cNvPr id="35" name="그림 34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36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ko-KR" altLang="en-US" sz="2000" dirty="0" smtClean="0">
                  <a:latin typeface="+mj-lt"/>
                  <a:ea typeface="나눔고딕 ExtraBold" pitchFamily="50" charset="-127"/>
                </a:rPr>
                <a:t>능력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2 . </a:t>
            </a:r>
            <a:r>
              <a:rPr lang="ko-KR" altLang="en-US" dirty="0" smtClean="0"/>
              <a:t>사회복지실천 윤리</a:t>
            </a:r>
            <a:endParaRPr lang="ko-KR" altLang="en-US" dirty="0"/>
          </a:p>
        </p:txBody>
      </p:sp>
      <p:grpSp>
        <p:nvGrpSpPr>
          <p:cNvPr id="3" name="그룹 19"/>
          <p:cNvGrpSpPr/>
          <p:nvPr/>
        </p:nvGrpSpPr>
        <p:grpSpPr>
          <a:xfrm>
            <a:off x="189681" y="1150645"/>
            <a:ext cx="8486775" cy="895350"/>
            <a:chOff x="189681" y="2981325"/>
            <a:chExt cx="8486775" cy="895350"/>
          </a:xfrm>
        </p:grpSpPr>
        <p:pic>
          <p:nvPicPr>
            <p:cNvPr id="4" name="그림 3" descr="middle_title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9681" y="2981325"/>
              <a:ext cx="8486775" cy="895350"/>
            </a:xfrm>
            <a:prstGeom prst="rect">
              <a:avLst/>
            </a:prstGeom>
          </p:spPr>
        </p:pic>
        <p:sp>
          <p:nvSpPr>
            <p:cNvPr id="5" name="텍스트 개체 틀 2"/>
            <p:cNvSpPr txBox="1">
              <a:spLocks/>
            </p:cNvSpPr>
            <p:nvPr/>
          </p:nvSpPr>
          <p:spPr>
            <a:xfrm>
              <a:off x="476688" y="3009144"/>
              <a:ext cx="8136904" cy="522344"/>
            </a:xfrm>
            <a:prstGeom prst="rect">
              <a:avLst/>
            </a:prstGeom>
          </p:spPr>
          <p:txBody>
            <a:bodyPr wrap="square" spcCol="0" anchor="t">
              <a:noAutofit/>
            </a:bodyPr>
            <a:lstStyle>
              <a:lvl1pPr marL="0" indent="0">
                <a:buSzPct val="100000"/>
                <a:buFontTx/>
                <a:buNone/>
                <a:defRPr sz="3200" b="0" spc="-200" baseline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latin typeface="나눔고딕 ExtraBold" pitchFamily="50" charset="-127"/>
                  <a:ea typeface="나눔고딕 ExtraBold" pitchFamily="50" charset="-127"/>
                </a:defRPr>
              </a:lvl1pPr>
              <a:lvl2pPr marL="457200" indent="0">
                <a:buNone/>
                <a:defRPr sz="1800">
                  <a:solidFill>
                    <a:schemeClr val="tx1">
                      <a:tint val="75000"/>
                    </a:schemeClr>
                  </a:solidFill>
                </a:defRPr>
              </a:lvl2pPr>
              <a:lvl3pPr marL="914400" indent="0">
                <a:buNone/>
                <a:defRPr sz="1600">
                  <a:solidFill>
                    <a:schemeClr val="tx1">
                      <a:tint val="75000"/>
                    </a:schemeClr>
                  </a:solidFill>
                </a:defRPr>
              </a:lvl3pPr>
              <a:lvl4pPr marL="13716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4pPr>
              <a:lvl5pPr marL="18288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5pPr>
              <a:lvl6pPr marL="22860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6pPr>
              <a:lvl7pPr marL="27432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7pPr>
              <a:lvl8pPr marL="32004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8pPr>
              <a:lvl9pPr marL="36576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9pPr>
            </a:lstStyle>
            <a:p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/>
              </a:pPr>
              <a:r>
                <a:rPr kumimoji="0" lang="en-US" altLang="ko-KR" sz="2800" b="1" i="0" u="none" strike="noStrike" kern="1200" cap="none" spc="-200" normalizeH="0" baseline="0" noProof="0" dirty="0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1) </a:t>
              </a:r>
              <a:r>
                <a:rPr kumimoji="0" lang="ko-KR" altLang="en-US" sz="2800" b="1" i="0" u="none" strike="noStrike" kern="1200" cap="none" spc="-200" normalizeH="0" baseline="0" noProof="0" dirty="0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윤리</a:t>
              </a:r>
            </a:p>
          </p:txBody>
        </p:sp>
      </p:grpSp>
      <p:grpSp>
        <p:nvGrpSpPr>
          <p:cNvPr id="25" name="그룹 16"/>
          <p:cNvGrpSpPr/>
          <p:nvPr/>
        </p:nvGrpSpPr>
        <p:grpSpPr>
          <a:xfrm>
            <a:off x="548696" y="1926357"/>
            <a:ext cx="7938024" cy="710555"/>
            <a:chOff x="539552" y="1556792"/>
            <a:chExt cx="7938024" cy="710555"/>
          </a:xfrm>
        </p:grpSpPr>
        <p:pic>
          <p:nvPicPr>
            <p:cNvPr id="28" name="그림 27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31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ko-KR" altLang="en-US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가치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  <p:sp>
          <p:nvSpPr>
            <p:cNvPr id="34" name="텍스트 개체 틀 12"/>
            <p:cNvSpPr txBox="1">
              <a:spLocks/>
            </p:cNvSpPr>
            <p:nvPr/>
          </p:nvSpPr>
          <p:spPr>
            <a:xfrm>
              <a:off x="780720" y="1907307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좋거나 바람직하다고 여겨지는 것 혹은 주관적으로 선호하는 것으로 인간이 적절한 행동을 선택하는 지침이나 기준이 됨</a:t>
              </a:r>
            </a:p>
          </p:txBody>
        </p:sp>
      </p:grpSp>
      <p:grpSp>
        <p:nvGrpSpPr>
          <p:cNvPr id="37" name="그룹 16"/>
          <p:cNvGrpSpPr/>
          <p:nvPr/>
        </p:nvGrpSpPr>
        <p:grpSpPr>
          <a:xfrm>
            <a:off x="548696" y="3186497"/>
            <a:ext cx="7938024" cy="710555"/>
            <a:chOff x="539552" y="1556792"/>
            <a:chExt cx="7938024" cy="710555"/>
          </a:xfrm>
        </p:grpSpPr>
        <p:pic>
          <p:nvPicPr>
            <p:cNvPr id="38" name="그림 37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39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ko-KR" altLang="en-US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윤리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  <p:sp>
          <p:nvSpPr>
            <p:cNvPr id="40" name="텍스트 개체 틀 12"/>
            <p:cNvSpPr txBox="1">
              <a:spLocks/>
            </p:cNvSpPr>
            <p:nvPr/>
          </p:nvSpPr>
          <p:spPr>
            <a:xfrm>
              <a:off x="780720" y="1907307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옳고 그름을 판단하는 기준이며 인간이 살아가는 데 지켜야 할 도덕적 원리로 인간의 행동을 규제하는 기준이나 원칙까지 포함하는 개념</a:t>
              </a:r>
            </a:p>
          </p:txBody>
        </p:sp>
      </p:grpSp>
      <p:grpSp>
        <p:nvGrpSpPr>
          <p:cNvPr id="41" name="그룹 16"/>
          <p:cNvGrpSpPr/>
          <p:nvPr/>
        </p:nvGrpSpPr>
        <p:grpSpPr>
          <a:xfrm>
            <a:off x="602988" y="4446637"/>
            <a:ext cx="7938024" cy="710555"/>
            <a:chOff x="539552" y="1556792"/>
            <a:chExt cx="7938024" cy="710555"/>
          </a:xfrm>
        </p:grpSpPr>
        <p:pic>
          <p:nvPicPr>
            <p:cNvPr id="42" name="그림 41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43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ko-KR" altLang="en-US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전문가 윤리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  <p:sp>
          <p:nvSpPr>
            <p:cNvPr id="44" name="텍스트 개체 틀 12"/>
            <p:cNvSpPr txBox="1">
              <a:spLocks/>
            </p:cNvSpPr>
            <p:nvPr/>
          </p:nvSpPr>
          <p:spPr>
            <a:xfrm>
              <a:off x="780720" y="1907307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특수한 역할의 입장</a:t>
              </a:r>
              <a:r>
                <a:rPr kumimoji="0" lang="en-US" altLang="ko-KR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, </a:t>
              </a: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즉 전문가가 역할을 수행하면서 고려해야 할 특수한 의무를 성문화한 것</a:t>
              </a: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2 . </a:t>
            </a:r>
            <a:r>
              <a:rPr lang="ko-KR" altLang="en-US" dirty="0" smtClean="0"/>
              <a:t>사회복지실천 윤리</a:t>
            </a:r>
            <a:endParaRPr lang="ko-KR" altLang="en-US" dirty="0"/>
          </a:p>
        </p:txBody>
      </p:sp>
      <p:grpSp>
        <p:nvGrpSpPr>
          <p:cNvPr id="3" name="그룹 19"/>
          <p:cNvGrpSpPr/>
          <p:nvPr/>
        </p:nvGrpSpPr>
        <p:grpSpPr>
          <a:xfrm>
            <a:off x="189681" y="1150645"/>
            <a:ext cx="8486775" cy="895350"/>
            <a:chOff x="189681" y="2981325"/>
            <a:chExt cx="8486775" cy="895350"/>
          </a:xfrm>
        </p:grpSpPr>
        <p:pic>
          <p:nvPicPr>
            <p:cNvPr id="4" name="그림 3" descr="middle_title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9681" y="2981325"/>
              <a:ext cx="8486775" cy="895350"/>
            </a:xfrm>
            <a:prstGeom prst="rect">
              <a:avLst/>
            </a:prstGeom>
          </p:spPr>
        </p:pic>
        <p:sp>
          <p:nvSpPr>
            <p:cNvPr id="5" name="텍스트 개체 틀 2"/>
            <p:cNvSpPr txBox="1">
              <a:spLocks/>
            </p:cNvSpPr>
            <p:nvPr/>
          </p:nvSpPr>
          <p:spPr>
            <a:xfrm>
              <a:off x="476688" y="3009144"/>
              <a:ext cx="8136904" cy="522344"/>
            </a:xfrm>
            <a:prstGeom prst="rect">
              <a:avLst/>
            </a:prstGeom>
          </p:spPr>
          <p:txBody>
            <a:bodyPr wrap="square" spcCol="0" anchor="t">
              <a:noAutofit/>
            </a:bodyPr>
            <a:lstStyle>
              <a:lvl1pPr marL="0" indent="0">
                <a:buSzPct val="100000"/>
                <a:buFontTx/>
                <a:buNone/>
                <a:defRPr sz="3200" b="0" spc="-200" baseline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latin typeface="나눔고딕 ExtraBold" pitchFamily="50" charset="-127"/>
                  <a:ea typeface="나눔고딕 ExtraBold" pitchFamily="50" charset="-127"/>
                </a:defRPr>
              </a:lvl1pPr>
              <a:lvl2pPr marL="457200" indent="0">
                <a:buNone/>
                <a:defRPr sz="1800">
                  <a:solidFill>
                    <a:schemeClr val="tx1">
                      <a:tint val="75000"/>
                    </a:schemeClr>
                  </a:solidFill>
                </a:defRPr>
              </a:lvl2pPr>
              <a:lvl3pPr marL="914400" indent="0">
                <a:buNone/>
                <a:defRPr sz="1600">
                  <a:solidFill>
                    <a:schemeClr val="tx1">
                      <a:tint val="75000"/>
                    </a:schemeClr>
                  </a:solidFill>
                </a:defRPr>
              </a:lvl3pPr>
              <a:lvl4pPr marL="13716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4pPr>
              <a:lvl5pPr marL="18288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5pPr>
              <a:lvl6pPr marL="22860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6pPr>
              <a:lvl7pPr marL="27432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7pPr>
              <a:lvl8pPr marL="32004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8pPr>
              <a:lvl9pPr marL="36576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9pPr>
            </a:lstStyle>
            <a:p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/>
              </a:pPr>
              <a:r>
                <a:rPr kumimoji="0" lang="en-US" altLang="ko-KR" sz="2800" b="1" i="0" u="none" strike="noStrike" kern="1200" cap="none" spc="-200" normalizeH="0" baseline="0" noProof="0" dirty="0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2) </a:t>
              </a:r>
              <a:r>
                <a:rPr kumimoji="0" lang="ko-KR" altLang="en-US" sz="2800" b="1" i="0" u="none" strike="noStrike" kern="1200" cap="none" spc="-200" normalizeH="0" baseline="0" noProof="0" dirty="0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윤리의 출현</a:t>
              </a:r>
            </a:p>
          </p:txBody>
        </p:sp>
      </p:grpSp>
      <p:grpSp>
        <p:nvGrpSpPr>
          <p:cNvPr id="21" name="그룹 16"/>
          <p:cNvGrpSpPr/>
          <p:nvPr/>
        </p:nvGrpSpPr>
        <p:grpSpPr>
          <a:xfrm>
            <a:off x="548696" y="1983507"/>
            <a:ext cx="8166678" cy="1042020"/>
            <a:chOff x="539552" y="1613942"/>
            <a:chExt cx="8166678" cy="1042020"/>
          </a:xfrm>
        </p:grpSpPr>
        <p:pic>
          <p:nvPicPr>
            <p:cNvPr id="22" name="그림 21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23" name="텍스트 개체 틀 12"/>
            <p:cNvSpPr txBox="1">
              <a:spLocks/>
            </p:cNvSpPr>
            <p:nvPr/>
          </p:nvSpPr>
          <p:spPr>
            <a:xfrm>
              <a:off x="780720" y="161394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R="0" lvl="0" algn="l" defTabSz="914400" rtl="0" eaLnBrk="1" fontAlgn="auto" latinLnBrk="1" hangingPunct="1">
                <a:lnSpc>
                  <a:spcPct val="8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ko-KR" altLang="en-US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사회의 급격한 변화로 </a:t>
              </a:r>
              <a:r>
                <a:rPr kumimoji="0" lang="ko-KR" altLang="en-US" sz="20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사회복지사는</a:t>
              </a:r>
              <a:r>
                <a:rPr kumimoji="0" lang="ko-KR" altLang="en-US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 </a:t>
              </a:r>
              <a:endParaRPr kumimoji="0" lang="en-US" altLang="ko-K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 ExtraBold" pitchFamily="50" charset="-127"/>
              </a:endParaRPr>
            </a:p>
            <a:p>
              <a:pPr marR="0" lvl="0" algn="l" defTabSz="914400" rtl="0" eaLnBrk="1" fontAlgn="auto" latinLnBrk="1" hangingPunct="1">
                <a:lnSpc>
                  <a:spcPct val="8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ko-KR" altLang="en-US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다양한 형태의 윤리적 결정을 해야 하는</a:t>
              </a:r>
              <a:r>
                <a:rPr kumimoji="0" lang="ko-KR" altLang="en-US" sz="2000" i="0" u="none" strike="noStrike" kern="1200" cap="none" spc="0" normalizeH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 상황에 놓이게 됨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  <p:sp>
          <p:nvSpPr>
            <p:cNvPr id="24" name="텍스트 개체 틀 12"/>
            <p:cNvSpPr txBox="1">
              <a:spLocks/>
            </p:cNvSpPr>
            <p:nvPr/>
          </p:nvSpPr>
          <p:spPr>
            <a:xfrm>
              <a:off x="780719" y="2295922"/>
              <a:ext cx="7925511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>
                <a:lnSpc>
                  <a:spcPct val="80000"/>
                </a:lnSpc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kumimoji="0" lang="ko-KR" altLang="en-US" sz="1800" b="0" i="0" u="none" strike="noStrike" kern="1200" cap="none" spc="-19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생명연장</a:t>
              </a:r>
              <a:r>
                <a:rPr kumimoji="0" lang="en-US" altLang="ko-KR" sz="1800" b="0" i="0" u="none" strike="noStrike" kern="1200" cap="none" spc="-19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, </a:t>
              </a:r>
              <a:r>
                <a:rPr kumimoji="0" lang="ko-KR" altLang="en-US" sz="1800" b="0" i="0" u="none" strike="noStrike" kern="1200" cap="none" spc="-19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인공수정</a:t>
              </a:r>
              <a:r>
                <a:rPr kumimoji="0" lang="en-US" altLang="ko-KR" sz="1800" b="0" i="0" u="none" strike="noStrike" kern="1200" cap="none" spc="-19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, </a:t>
              </a:r>
              <a:r>
                <a:rPr kumimoji="0" lang="ko-KR" altLang="en-US" sz="1800" b="0" i="0" u="none" strike="noStrike" kern="1200" cap="none" spc="-19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장기이식</a:t>
              </a:r>
              <a:r>
                <a:rPr kumimoji="0" lang="en-US" altLang="ko-KR" sz="1800" b="0" i="0" u="none" strike="noStrike" kern="1200" cap="none" spc="-19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, </a:t>
              </a:r>
              <a:r>
                <a:rPr kumimoji="0" lang="ko-KR" altLang="en-US" sz="1800" b="0" i="0" u="none" strike="noStrike" kern="1200" cap="none" spc="-19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안락사</a:t>
              </a:r>
              <a:r>
                <a:rPr lang="en-US" altLang="ko-KR" sz="1800" b="0" spc="-190" dirty="0" smtClean="0">
                  <a:latin typeface="+mn-ea"/>
                  <a:ea typeface="+mn-ea"/>
                </a:rPr>
                <a:t> </a:t>
              </a:r>
              <a:r>
                <a:rPr lang="ko-KR" altLang="en-US" sz="1800" b="0" spc="-190" dirty="0" smtClean="0">
                  <a:latin typeface="+mn-ea"/>
                  <a:ea typeface="+mn-ea"/>
                </a:rPr>
                <a:t>등 과학과 의학의 발달로 인한 다양한 문제 발생</a:t>
              </a:r>
              <a:endParaRPr kumimoji="0" lang="ko-KR" altLang="en-US" sz="1800" b="0" i="0" u="none" strike="noStrike" kern="1200" cap="none" spc="-19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</p:grpSp>
      <p:grpSp>
        <p:nvGrpSpPr>
          <p:cNvPr id="25" name="그룹 16"/>
          <p:cNvGrpSpPr/>
          <p:nvPr/>
        </p:nvGrpSpPr>
        <p:grpSpPr>
          <a:xfrm>
            <a:off x="602988" y="3222501"/>
            <a:ext cx="7938024" cy="710555"/>
            <a:chOff x="539552" y="1556792"/>
            <a:chExt cx="7938024" cy="710555"/>
          </a:xfrm>
        </p:grpSpPr>
        <p:pic>
          <p:nvPicPr>
            <p:cNvPr id="26" name="그림 25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27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ko-KR" altLang="en-US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사회복지대상자의 권리를 인정하는 사회분위기의 영향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  <p:sp>
          <p:nvSpPr>
            <p:cNvPr id="29" name="텍스트 개체 틀 12"/>
            <p:cNvSpPr txBox="1">
              <a:spLocks/>
            </p:cNvSpPr>
            <p:nvPr/>
          </p:nvSpPr>
          <p:spPr>
            <a:xfrm>
              <a:off x="780720" y="1907307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피의자</a:t>
              </a:r>
              <a:r>
                <a:rPr kumimoji="0" lang="en-US" altLang="ko-KR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, </a:t>
              </a: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환자</a:t>
              </a:r>
              <a:r>
                <a:rPr kumimoji="0" lang="en-US" altLang="ko-KR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, </a:t>
              </a: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사회복지수급자의 권리를 인정하는 사회분위기 조성과 </a:t>
              </a:r>
              <a:r>
                <a:rPr kumimoji="0" lang="ko-KR" altLang="en-US" sz="1800" b="0" i="0" u="none" strike="noStrike" kern="1200" cap="none" spc="-110" normalizeH="0" baseline="0" noProof="0" dirty="0" err="1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사회복지사에</a:t>
              </a: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 대한 소송의 증가</a:t>
              </a:r>
            </a:p>
          </p:txBody>
        </p:sp>
      </p:grpSp>
      <p:grpSp>
        <p:nvGrpSpPr>
          <p:cNvPr id="30" name="그룹 16"/>
          <p:cNvGrpSpPr/>
          <p:nvPr/>
        </p:nvGrpSpPr>
        <p:grpSpPr>
          <a:xfrm>
            <a:off x="602988" y="4509120"/>
            <a:ext cx="8236212" cy="360040"/>
            <a:chOff x="539552" y="1556792"/>
            <a:chExt cx="8236212" cy="360040"/>
          </a:xfrm>
        </p:grpSpPr>
        <p:pic>
          <p:nvPicPr>
            <p:cNvPr id="32" name="그림 31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33" name="텍스트 개체 틀 12"/>
            <p:cNvSpPr txBox="1">
              <a:spLocks/>
            </p:cNvSpPr>
            <p:nvPr/>
          </p:nvSpPr>
          <p:spPr>
            <a:xfrm>
              <a:off x="780720" y="1556792"/>
              <a:ext cx="7995044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ko-KR" altLang="en-US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사회복지 교과과정에서</a:t>
              </a:r>
              <a:r>
                <a:rPr kumimoji="0" lang="ko-KR" altLang="en-US" sz="2000" i="0" u="none" strike="noStrike" kern="1200" cap="none" spc="0" normalizeH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 전문가 윤리에 대한 교과목의 중요성이 대두됨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2 . </a:t>
            </a:r>
            <a:r>
              <a:rPr lang="ko-KR" altLang="en-US" dirty="0" smtClean="0"/>
              <a:t>사회복지실천 윤리</a:t>
            </a:r>
            <a:endParaRPr lang="ko-KR" altLang="en-US" dirty="0"/>
          </a:p>
        </p:txBody>
      </p:sp>
      <p:grpSp>
        <p:nvGrpSpPr>
          <p:cNvPr id="3" name="그룹 19"/>
          <p:cNvGrpSpPr/>
          <p:nvPr/>
        </p:nvGrpSpPr>
        <p:grpSpPr>
          <a:xfrm>
            <a:off x="189681" y="1150645"/>
            <a:ext cx="8486775" cy="895350"/>
            <a:chOff x="189681" y="2981325"/>
            <a:chExt cx="8486775" cy="895350"/>
          </a:xfrm>
        </p:grpSpPr>
        <p:pic>
          <p:nvPicPr>
            <p:cNvPr id="4" name="그림 3" descr="middle_title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9681" y="2981325"/>
              <a:ext cx="8486775" cy="895350"/>
            </a:xfrm>
            <a:prstGeom prst="rect">
              <a:avLst/>
            </a:prstGeom>
          </p:spPr>
        </p:pic>
        <p:sp>
          <p:nvSpPr>
            <p:cNvPr id="5" name="텍스트 개체 틀 2"/>
            <p:cNvSpPr txBox="1">
              <a:spLocks/>
            </p:cNvSpPr>
            <p:nvPr/>
          </p:nvSpPr>
          <p:spPr>
            <a:xfrm>
              <a:off x="476688" y="3009144"/>
              <a:ext cx="8136904" cy="522344"/>
            </a:xfrm>
            <a:prstGeom prst="rect">
              <a:avLst/>
            </a:prstGeom>
          </p:spPr>
          <p:txBody>
            <a:bodyPr wrap="square" spcCol="0" anchor="t">
              <a:noAutofit/>
            </a:bodyPr>
            <a:lstStyle>
              <a:lvl1pPr marL="0" indent="0">
                <a:buSzPct val="100000"/>
                <a:buFontTx/>
                <a:buNone/>
                <a:defRPr sz="3200" b="0" spc="-200" baseline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latin typeface="나눔고딕 ExtraBold" pitchFamily="50" charset="-127"/>
                  <a:ea typeface="나눔고딕 ExtraBold" pitchFamily="50" charset="-127"/>
                </a:defRPr>
              </a:lvl1pPr>
              <a:lvl2pPr marL="457200" indent="0">
                <a:buNone/>
                <a:defRPr sz="1800">
                  <a:solidFill>
                    <a:schemeClr val="tx1">
                      <a:tint val="75000"/>
                    </a:schemeClr>
                  </a:solidFill>
                </a:defRPr>
              </a:lvl2pPr>
              <a:lvl3pPr marL="914400" indent="0">
                <a:buNone/>
                <a:defRPr sz="1600">
                  <a:solidFill>
                    <a:schemeClr val="tx1">
                      <a:tint val="75000"/>
                    </a:schemeClr>
                  </a:solidFill>
                </a:defRPr>
              </a:lvl3pPr>
              <a:lvl4pPr marL="13716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4pPr>
              <a:lvl5pPr marL="18288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5pPr>
              <a:lvl6pPr marL="22860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6pPr>
              <a:lvl7pPr marL="27432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7pPr>
              <a:lvl8pPr marL="32004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8pPr>
              <a:lvl9pPr marL="36576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9pPr>
            </a:lstStyle>
            <a:p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/>
              </a:pPr>
              <a:r>
                <a:rPr kumimoji="0" lang="en-US" altLang="ko-KR" sz="2800" b="1" i="0" u="none" strike="noStrike" kern="1200" cap="none" spc="-200" normalizeH="0" baseline="0" noProof="0" dirty="0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3) </a:t>
              </a:r>
              <a:r>
                <a:rPr kumimoji="0" lang="ko-KR" altLang="en-US" sz="2800" b="1" i="0" u="none" strike="noStrike" kern="1200" cap="none" spc="-200" normalizeH="0" baseline="0" noProof="0" dirty="0" err="1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사회복지사</a:t>
              </a:r>
              <a:r>
                <a:rPr kumimoji="0" lang="ko-KR" altLang="en-US" sz="2800" b="1" i="0" u="none" strike="noStrike" kern="1200" cap="none" spc="-200" normalizeH="0" baseline="0" noProof="0" dirty="0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 윤리강령</a:t>
              </a:r>
            </a:p>
          </p:txBody>
        </p:sp>
      </p:grpSp>
      <p:grpSp>
        <p:nvGrpSpPr>
          <p:cNvPr id="17" name="그룹 16"/>
          <p:cNvGrpSpPr/>
          <p:nvPr/>
        </p:nvGrpSpPr>
        <p:grpSpPr>
          <a:xfrm>
            <a:off x="548696" y="1926357"/>
            <a:ext cx="7938024" cy="768196"/>
            <a:chOff x="539552" y="1556792"/>
            <a:chExt cx="7938024" cy="768196"/>
          </a:xfrm>
        </p:grpSpPr>
        <p:pic>
          <p:nvPicPr>
            <p:cNvPr id="18" name="그림 17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19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ko-KR" altLang="en-US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미국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  <p:sp>
          <p:nvSpPr>
            <p:cNvPr id="20" name="텍스트 개체 틀 12"/>
            <p:cNvSpPr txBox="1">
              <a:spLocks/>
            </p:cNvSpPr>
            <p:nvPr/>
          </p:nvSpPr>
          <p:spPr>
            <a:xfrm>
              <a:off x="780720" y="1964948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indent="-342900">
                <a:lnSpc>
                  <a:spcPct val="80000"/>
                </a:lnSpc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kumimoji="0" lang="ko-KR" altLang="en-US" sz="1800" b="0" i="0" u="none" strike="noStrike" kern="1200" cap="none" spc="-110" normalizeH="0" baseline="0" noProof="0" dirty="0" err="1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미국사회복지사협회</a:t>
              </a:r>
              <a:r>
                <a:rPr kumimoji="0" lang="en-US" altLang="ko-KR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(NASW)</a:t>
              </a: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에서 </a:t>
              </a:r>
              <a:r>
                <a:rPr kumimoji="0" lang="en-US" altLang="ko-KR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1960</a:t>
              </a: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년 채택</a:t>
              </a:r>
            </a:p>
          </p:txBody>
        </p:sp>
      </p:grpSp>
      <p:grpSp>
        <p:nvGrpSpPr>
          <p:cNvPr id="31" name="그룹 16"/>
          <p:cNvGrpSpPr/>
          <p:nvPr/>
        </p:nvGrpSpPr>
        <p:grpSpPr>
          <a:xfrm>
            <a:off x="548696" y="2673664"/>
            <a:ext cx="7938024" cy="768196"/>
            <a:chOff x="539552" y="1556792"/>
            <a:chExt cx="7938024" cy="768196"/>
          </a:xfrm>
        </p:grpSpPr>
        <p:pic>
          <p:nvPicPr>
            <p:cNvPr id="34" name="그림 33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35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ko-KR" altLang="en-US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j-lt"/>
                  <a:ea typeface="나눔고딕 ExtraBold" pitchFamily="50" charset="-127"/>
                </a:rPr>
                <a:t>한국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  <p:sp>
          <p:nvSpPr>
            <p:cNvPr id="36" name="텍스트 개체 틀 12"/>
            <p:cNvSpPr txBox="1">
              <a:spLocks/>
            </p:cNvSpPr>
            <p:nvPr/>
          </p:nvSpPr>
          <p:spPr>
            <a:xfrm>
              <a:off x="780720" y="1964948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indent="-342900">
                <a:lnSpc>
                  <a:spcPct val="80000"/>
                </a:lnSpc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한국사회복지사협회에서 </a:t>
              </a:r>
              <a:r>
                <a:rPr kumimoji="0" lang="en-US" altLang="ko-KR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1982</a:t>
              </a: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년 제정</a:t>
              </a:r>
              <a:endParaRPr kumimoji="0" lang="en-US" altLang="ko-KR" sz="1800" b="0" i="0" u="none" strike="noStrike" kern="1200" cap="none" spc="-11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  <a:p>
              <a:pPr marL="342900" indent="-342900">
                <a:lnSpc>
                  <a:spcPct val="80000"/>
                </a:lnSpc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lang="en-US" altLang="ko-KR" sz="1800" b="0" spc="-110" dirty="0" smtClean="0">
                  <a:latin typeface="+mn-ea"/>
                  <a:ea typeface="+mn-ea"/>
                </a:rPr>
                <a:t>1988</a:t>
              </a:r>
              <a:r>
                <a:rPr lang="ko-KR" altLang="en-US" sz="1800" b="0" spc="-110" dirty="0" smtClean="0">
                  <a:latin typeface="+mn-ea"/>
                  <a:ea typeface="+mn-ea"/>
                </a:rPr>
                <a:t>년 </a:t>
              </a:r>
              <a:r>
                <a:rPr lang="en-US" altLang="ko-KR" sz="1800" b="0" spc="-110" dirty="0" smtClean="0">
                  <a:latin typeface="+mn-ea"/>
                  <a:ea typeface="+mn-ea"/>
                </a:rPr>
                <a:t>1</a:t>
              </a:r>
              <a:r>
                <a:rPr lang="ko-KR" altLang="en-US" sz="1800" b="0" spc="-110" dirty="0" smtClean="0">
                  <a:latin typeface="+mn-ea"/>
                  <a:ea typeface="+mn-ea"/>
                </a:rPr>
                <a:t>차 개정</a:t>
              </a:r>
              <a:r>
                <a:rPr lang="en-US" altLang="ko-KR" sz="1800" b="0" spc="-110" dirty="0" smtClean="0">
                  <a:latin typeface="+mn-ea"/>
                  <a:ea typeface="+mn-ea"/>
                </a:rPr>
                <a:t>, 1992</a:t>
              </a:r>
              <a:r>
                <a:rPr lang="ko-KR" altLang="en-US" sz="1800" b="0" spc="-110" dirty="0" smtClean="0">
                  <a:latin typeface="+mn-ea"/>
                  <a:ea typeface="+mn-ea"/>
                </a:rPr>
                <a:t>년 </a:t>
              </a:r>
              <a:r>
                <a:rPr lang="en-US" altLang="ko-KR" sz="1800" b="0" spc="-110" dirty="0" smtClean="0">
                  <a:latin typeface="+mn-ea"/>
                  <a:ea typeface="+mn-ea"/>
                </a:rPr>
                <a:t>2</a:t>
              </a:r>
              <a:r>
                <a:rPr lang="ko-KR" altLang="en-US" sz="1800" b="0" spc="-110" dirty="0" smtClean="0">
                  <a:latin typeface="+mn-ea"/>
                  <a:ea typeface="+mn-ea"/>
                </a:rPr>
                <a:t>차 개정</a:t>
              </a:r>
              <a:r>
                <a:rPr lang="en-US" altLang="ko-KR" sz="1800" b="0" spc="-110" dirty="0" smtClean="0">
                  <a:latin typeface="+mn-ea"/>
                  <a:ea typeface="+mn-ea"/>
                </a:rPr>
                <a:t>, 2001</a:t>
              </a:r>
              <a:r>
                <a:rPr lang="ko-KR" altLang="en-US" sz="1800" b="0" spc="-110" dirty="0" smtClean="0">
                  <a:latin typeface="+mn-ea"/>
                  <a:ea typeface="+mn-ea"/>
                </a:rPr>
                <a:t>년 </a:t>
              </a:r>
              <a:r>
                <a:rPr lang="en-US" altLang="ko-KR" sz="1800" b="0" spc="-110" dirty="0" smtClean="0">
                  <a:latin typeface="+mn-ea"/>
                  <a:ea typeface="+mn-ea"/>
                </a:rPr>
                <a:t>3</a:t>
              </a:r>
              <a:r>
                <a:rPr lang="ko-KR" altLang="en-US" sz="1800" b="0" spc="-110" dirty="0" smtClean="0">
                  <a:latin typeface="+mn-ea"/>
                  <a:ea typeface="+mn-ea"/>
                </a:rPr>
                <a:t>차 개정</a:t>
              </a:r>
              <a:r>
                <a:rPr lang="en-US" altLang="ko-KR" sz="1800" b="0" spc="-110" dirty="0" smtClean="0">
                  <a:latin typeface="+mn-ea"/>
                  <a:ea typeface="+mn-ea"/>
                </a:rPr>
                <a:t>, 20021</a:t>
              </a:r>
              <a:r>
                <a:rPr lang="ko-KR" altLang="en-US" sz="1800" b="0" spc="-110" dirty="0" smtClean="0">
                  <a:latin typeface="+mn-ea"/>
                  <a:ea typeface="+mn-ea"/>
                </a:rPr>
                <a:t>년 </a:t>
              </a:r>
              <a:r>
                <a:rPr lang="en-US" altLang="ko-KR" sz="1800" b="0" spc="-110" dirty="0" smtClean="0">
                  <a:latin typeface="+mn-ea"/>
                  <a:ea typeface="+mn-ea"/>
                </a:rPr>
                <a:t>4</a:t>
              </a:r>
              <a:r>
                <a:rPr lang="ko-KR" altLang="en-US" sz="1800" b="0" spc="-110" dirty="0" smtClean="0">
                  <a:latin typeface="+mn-ea"/>
                  <a:ea typeface="+mn-ea"/>
                </a:rPr>
                <a:t>차 개정</a:t>
              </a:r>
              <a:r>
                <a:rPr lang="en-US" altLang="ko-KR" sz="1800" b="0" spc="-110" dirty="0" smtClean="0">
                  <a:latin typeface="+mn-ea"/>
                  <a:ea typeface="+mn-ea"/>
                </a:rPr>
                <a:t>, 2023</a:t>
              </a:r>
              <a:r>
                <a:rPr lang="ko-KR" altLang="en-US" sz="1800" b="0" spc="-110" dirty="0" smtClean="0">
                  <a:latin typeface="+mn-ea"/>
                  <a:ea typeface="+mn-ea"/>
                </a:rPr>
                <a:t>년 </a:t>
              </a:r>
              <a:r>
                <a:rPr lang="en-US" altLang="ko-KR" sz="1800" b="0" spc="-110" dirty="0" smtClean="0">
                  <a:latin typeface="+mn-ea"/>
                  <a:ea typeface="+mn-ea"/>
                </a:rPr>
                <a:t>5</a:t>
              </a:r>
              <a:r>
                <a:rPr lang="ko-KR" altLang="en-US" sz="1800" b="0" spc="-110" dirty="0" smtClean="0">
                  <a:latin typeface="+mn-ea"/>
                  <a:ea typeface="+mn-ea"/>
                </a:rPr>
                <a:t>차 개정</a:t>
              </a:r>
              <a:endParaRPr lang="en-US" altLang="ko-KR" sz="1800" b="0" spc="-110" dirty="0" smtClean="0">
                <a:latin typeface="+mn-ea"/>
                <a:ea typeface="+mn-ea"/>
              </a:endParaRPr>
            </a:p>
            <a:p>
              <a:pPr marL="342900" indent="-342900">
                <a:lnSpc>
                  <a:spcPct val="80000"/>
                </a:lnSpc>
                <a:spcBef>
                  <a:spcPct val="20000"/>
                </a:spcBef>
                <a:buFont typeface="Arial" pitchFamily="34" charset="0"/>
                <a:buNone/>
                <a:defRPr/>
              </a:pPr>
              <a:endParaRPr kumimoji="0" lang="ko-KR" altLang="en-US" sz="1800" b="0" i="0" u="none" strike="noStrike" kern="1200" cap="none" spc="-11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</p:grpSp>
      <p:grpSp>
        <p:nvGrpSpPr>
          <p:cNvPr id="37" name="그룹 16"/>
          <p:cNvGrpSpPr/>
          <p:nvPr/>
        </p:nvGrpSpPr>
        <p:grpSpPr>
          <a:xfrm>
            <a:off x="548696" y="3861049"/>
            <a:ext cx="7938024" cy="797318"/>
            <a:chOff x="539552" y="1556792"/>
            <a:chExt cx="7938024" cy="768196"/>
          </a:xfrm>
        </p:grpSpPr>
        <p:pic>
          <p:nvPicPr>
            <p:cNvPr id="38" name="그림 37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39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ko-KR" altLang="en-US" sz="2000" dirty="0" smtClean="0">
                  <a:latin typeface="+mj-lt"/>
                  <a:ea typeface="나눔고딕 ExtraBold" pitchFamily="50" charset="-127"/>
                </a:rPr>
                <a:t>윤리강령 </a:t>
              </a:r>
              <a:r>
                <a:rPr lang="en-US" altLang="ko-KR" sz="2000" dirty="0" smtClean="0">
                  <a:latin typeface="+mj-lt"/>
                  <a:ea typeface="나눔고딕 ExtraBold" pitchFamily="50" charset="-127"/>
                </a:rPr>
                <a:t>5</a:t>
              </a:r>
              <a:r>
                <a:rPr lang="ko-KR" altLang="en-US" sz="2000" dirty="0" smtClean="0">
                  <a:latin typeface="+mj-lt"/>
                  <a:ea typeface="나눔고딕 ExtraBold" pitchFamily="50" charset="-127"/>
                </a:rPr>
                <a:t>차 개정  주요 내용 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  <p:sp>
          <p:nvSpPr>
            <p:cNvPr id="40" name="텍스트 개체 틀 12"/>
            <p:cNvSpPr txBox="1">
              <a:spLocks/>
            </p:cNvSpPr>
            <p:nvPr/>
          </p:nvSpPr>
          <p:spPr>
            <a:xfrm>
              <a:off x="780720" y="2078550"/>
              <a:ext cx="7696856" cy="246438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>
                <a:lnSpc>
                  <a:spcPct val="80000"/>
                </a:lnSpc>
                <a:spcBef>
                  <a:spcPct val="20000"/>
                </a:spcBef>
                <a:buFont typeface="Arial" pitchFamily="34" charset="0"/>
                <a:buChar char="•"/>
                <a:defRPr/>
              </a:pPr>
              <a:r>
                <a:rPr kumimoji="0" lang="ko-KR" altLang="en-US" sz="18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rPr>
                <a:t> 윤리강령의 목적 및 가치와 원칙 신설</a:t>
              </a:r>
              <a:r>
                <a:rPr lang="en-US" altLang="ko-KR" sz="1800" b="0" spc="-110" dirty="0" smtClean="0">
                  <a:latin typeface="+mn-ea"/>
                  <a:ea typeface="+mn-ea"/>
                </a:rPr>
                <a:t>   </a:t>
              </a:r>
              <a:endParaRPr kumimoji="0" lang="en-US" altLang="ko-KR" sz="1600" b="0" i="0" u="none" strike="noStrike" kern="1200" cap="none" spc="-11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  <a:p>
              <a:pPr>
                <a:lnSpc>
                  <a:spcPct val="80000"/>
                </a:lnSpc>
                <a:spcBef>
                  <a:spcPct val="20000"/>
                </a:spcBef>
                <a:buFont typeface="Arial" pitchFamily="34" charset="0"/>
                <a:buChar char="•"/>
                <a:defRPr/>
              </a:pPr>
              <a:r>
                <a:rPr lang="en-US" altLang="ko-KR" sz="1800" b="0" spc="-110" dirty="0" smtClean="0">
                  <a:latin typeface="+mn-ea"/>
                  <a:ea typeface="+mn-ea"/>
                </a:rPr>
                <a:t> </a:t>
              </a:r>
              <a:r>
                <a:rPr lang="ko-KR" altLang="en-US" sz="1800" b="0" spc="-110" dirty="0" smtClean="0">
                  <a:latin typeface="+mn-ea"/>
                  <a:ea typeface="+mn-ea"/>
                </a:rPr>
                <a:t>사회복지사의 </a:t>
              </a:r>
              <a:r>
                <a:rPr lang="ko-KR" altLang="en-US" sz="1800" b="0" spc="-110" dirty="0" err="1" smtClean="0">
                  <a:latin typeface="+mn-ea"/>
                  <a:ea typeface="+mn-ea"/>
                </a:rPr>
                <a:t>윤리기준</a:t>
              </a:r>
              <a:endParaRPr lang="en-US" altLang="ko-KR" sz="1800" b="0" spc="-110" dirty="0" smtClean="0">
                <a:latin typeface="+mn-ea"/>
                <a:ea typeface="+mn-ea"/>
              </a:endParaRPr>
            </a:p>
            <a:p>
              <a:pPr marL="285750" indent="-285750">
                <a:lnSpc>
                  <a:spcPct val="80000"/>
                </a:lnSpc>
                <a:spcBef>
                  <a:spcPct val="20000"/>
                </a:spcBef>
                <a:buFontTx/>
                <a:buChar char="-"/>
                <a:defRPr/>
              </a:pPr>
              <a:r>
                <a:rPr lang="ko-KR" altLang="en-US" sz="1600" b="0" spc="-110" dirty="0" smtClean="0">
                  <a:latin typeface="+mn-ea"/>
                  <a:ea typeface="+mn-ea"/>
                </a:rPr>
                <a:t>기본적 </a:t>
              </a:r>
              <a:r>
                <a:rPr lang="ko-KR" altLang="en-US" sz="1600" b="0" spc="-110" dirty="0" err="1" smtClean="0">
                  <a:latin typeface="+mn-ea"/>
                  <a:ea typeface="+mn-ea"/>
                </a:rPr>
                <a:t>윤리기준</a:t>
              </a:r>
              <a:endParaRPr lang="en-US" altLang="ko-KR" sz="1600" b="0" spc="-110" dirty="0" smtClean="0">
                <a:latin typeface="+mn-ea"/>
                <a:ea typeface="+mn-ea"/>
              </a:endParaRPr>
            </a:p>
            <a:p>
              <a:pPr marL="285750" indent="-285750">
                <a:lnSpc>
                  <a:spcPct val="80000"/>
                </a:lnSpc>
                <a:spcBef>
                  <a:spcPct val="20000"/>
                </a:spcBef>
                <a:buFontTx/>
                <a:buChar char="-"/>
                <a:defRPr/>
              </a:pPr>
              <a:r>
                <a:rPr lang="ko-KR" altLang="en-US" sz="1600" b="0" spc="-110" dirty="0" smtClean="0">
                  <a:latin typeface="+mn-ea"/>
                  <a:ea typeface="+mn-ea"/>
                </a:rPr>
                <a:t>클라이언트에 대한 윤리기준</a:t>
              </a:r>
              <a:endParaRPr lang="en-US" altLang="ko-KR" sz="1600" b="0" spc="-110" dirty="0" smtClean="0">
                <a:latin typeface="+mn-ea"/>
                <a:ea typeface="+mn-ea"/>
              </a:endParaRPr>
            </a:p>
            <a:p>
              <a:pPr marL="285750" indent="-285750">
                <a:lnSpc>
                  <a:spcPct val="80000"/>
                </a:lnSpc>
                <a:spcBef>
                  <a:spcPct val="20000"/>
                </a:spcBef>
                <a:buFontTx/>
                <a:buChar char="-"/>
                <a:defRPr/>
              </a:pPr>
              <a:r>
                <a:rPr kumimoji="0" lang="ko-KR" altLang="en-US" sz="16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</a:rPr>
                <a:t>사회복지사의 동료에 대한 </a:t>
              </a:r>
              <a:r>
                <a:rPr kumimoji="0" lang="ko-KR" altLang="en-US" sz="1600" b="0" i="0" u="none" strike="noStrike" kern="1200" cap="none" spc="-110" normalizeH="0" baseline="0" noProof="0" dirty="0" err="1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</a:rPr>
                <a:t>윤리기준</a:t>
              </a:r>
              <a:endParaRPr kumimoji="0" lang="en-US" altLang="ko-KR" sz="1600" b="0" i="0" u="none" strike="noStrike" kern="1200" cap="none" spc="-11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  <a:ea typeface="+mn-ea"/>
              </a:endParaRPr>
            </a:p>
            <a:p>
              <a:pPr marL="285750" indent="-285750">
                <a:lnSpc>
                  <a:spcPct val="80000"/>
                </a:lnSpc>
                <a:spcBef>
                  <a:spcPct val="20000"/>
                </a:spcBef>
                <a:buFontTx/>
                <a:buChar char="-"/>
                <a:defRPr/>
              </a:pPr>
              <a:r>
                <a:rPr lang="ko-KR" altLang="en-US" sz="1600" b="0" spc="-110" dirty="0" smtClean="0">
                  <a:latin typeface="+mn-ea"/>
                  <a:ea typeface="+mn-ea"/>
                </a:rPr>
                <a:t>기관에 대한 </a:t>
              </a:r>
              <a:r>
                <a:rPr lang="ko-KR" altLang="en-US" sz="1600" b="0" spc="-110" dirty="0" err="1" smtClean="0">
                  <a:latin typeface="+mn-ea"/>
                  <a:ea typeface="+mn-ea"/>
                </a:rPr>
                <a:t>윤리기준</a:t>
              </a:r>
              <a:r>
                <a:rPr kumimoji="0" lang="ko-KR" altLang="en-US" sz="16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</a:rPr>
                <a:t> </a:t>
              </a:r>
              <a:endParaRPr kumimoji="0" lang="en-US" altLang="ko-KR" sz="1600" b="0" i="0" u="none" strike="noStrike" kern="1200" cap="none" spc="-11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  <a:ea typeface="+mn-ea"/>
              </a:endParaRPr>
            </a:p>
            <a:p>
              <a:pPr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kumimoji="0" lang="en-US" altLang="ko-KR" sz="16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</a:rPr>
                <a:t>-    </a:t>
              </a:r>
              <a:r>
                <a:rPr kumimoji="0" lang="ko-KR" altLang="en-US" sz="1600" b="0" i="0" u="none" strike="noStrike" kern="1200" cap="none" spc="-11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</a:rPr>
                <a:t>사회에 대한 </a:t>
              </a:r>
              <a:r>
                <a:rPr kumimoji="0" lang="ko-KR" altLang="en-US" sz="1600" b="0" i="0" u="none" strike="noStrike" kern="1200" cap="none" spc="-110" normalizeH="0" baseline="0" noProof="0" dirty="0" err="1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+mn-ea"/>
                  <a:ea typeface="+mn-ea"/>
                </a:rPr>
                <a:t>윤리기준</a:t>
              </a:r>
              <a:endParaRPr kumimoji="0" lang="en-US" altLang="ko-KR" sz="1600" b="0" i="0" u="none" strike="noStrike" kern="1200" cap="none" spc="-11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  <a:ea typeface="+mn-ea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528" y="260649"/>
            <a:ext cx="8782372" cy="936104"/>
          </a:xfrm>
        </p:spPr>
        <p:txBody>
          <a:bodyPr>
            <a:normAutofit fontScale="90000"/>
          </a:bodyPr>
          <a:lstStyle/>
          <a:p>
            <a:r>
              <a:rPr lang="en-US" altLang="ko-KR" spc="-400" dirty="0" smtClean="0"/>
              <a:t>3.  </a:t>
            </a:r>
            <a:r>
              <a:rPr lang="ko-KR" altLang="en-US" spc="-400" dirty="0" smtClean="0"/>
              <a:t>사회복지실천의 윤리적 딜레마와 해결방안</a:t>
            </a:r>
            <a:endParaRPr lang="ko-KR" altLang="en-US" spc="-400" dirty="0"/>
          </a:p>
        </p:txBody>
      </p:sp>
      <p:grpSp>
        <p:nvGrpSpPr>
          <p:cNvPr id="3" name="그룹 19"/>
          <p:cNvGrpSpPr/>
          <p:nvPr/>
        </p:nvGrpSpPr>
        <p:grpSpPr>
          <a:xfrm>
            <a:off x="189681" y="1150645"/>
            <a:ext cx="8486775" cy="895350"/>
            <a:chOff x="189681" y="2981325"/>
            <a:chExt cx="8486775" cy="895350"/>
          </a:xfrm>
        </p:grpSpPr>
        <p:pic>
          <p:nvPicPr>
            <p:cNvPr id="4" name="그림 3" descr="middle_title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9681" y="2981325"/>
              <a:ext cx="8486775" cy="895350"/>
            </a:xfrm>
            <a:prstGeom prst="rect">
              <a:avLst/>
            </a:prstGeom>
          </p:spPr>
        </p:pic>
        <p:sp>
          <p:nvSpPr>
            <p:cNvPr id="5" name="텍스트 개체 틀 2"/>
            <p:cNvSpPr txBox="1">
              <a:spLocks/>
            </p:cNvSpPr>
            <p:nvPr/>
          </p:nvSpPr>
          <p:spPr>
            <a:xfrm>
              <a:off x="476688" y="3009144"/>
              <a:ext cx="8136904" cy="522344"/>
            </a:xfrm>
            <a:prstGeom prst="rect">
              <a:avLst/>
            </a:prstGeom>
          </p:spPr>
          <p:txBody>
            <a:bodyPr wrap="square" spcCol="0" anchor="t">
              <a:noAutofit/>
            </a:bodyPr>
            <a:lstStyle>
              <a:lvl1pPr marL="0" indent="0">
                <a:buSzPct val="100000"/>
                <a:buFontTx/>
                <a:buNone/>
                <a:defRPr sz="3200" b="0" spc="-200" baseline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latin typeface="나눔고딕 ExtraBold" pitchFamily="50" charset="-127"/>
                  <a:ea typeface="나눔고딕 ExtraBold" pitchFamily="50" charset="-127"/>
                </a:defRPr>
              </a:lvl1pPr>
              <a:lvl2pPr marL="457200" indent="0">
                <a:buNone/>
                <a:defRPr sz="1800">
                  <a:solidFill>
                    <a:schemeClr val="tx1">
                      <a:tint val="75000"/>
                    </a:schemeClr>
                  </a:solidFill>
                </a:defRPr>
              </a:lvl2pPr>
              <a:lvl3pPr marL="914400" indent="0">
                <a:buNone/>
                <a:defRPr sz="1600">
                  <a:solidFill>
                    <a:schemeClr val="tx1">
                      <a:tint val="75000"/>
                    </a:schemeClr>
                  </a:solidFill>
                </a:defRPr>
              </a:lvl3pPr>
              <a:lvl4pPr marL="13716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4pPr>
              <a:lvl5pPr marL="18288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5pPr>
              <a:lvl6pPr marL="22860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6pPr>
              <a:lvl7pPr marL="27432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7pPr>
              <a:lvl8pPr marL="32004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8pPr>
              <a:lvl9pPr marL="36576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9pPr>
            </a:lstStyle>
            <a:p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/>
              </a:pPr>
              <a:r>
                <a:rPr kumimoji="0" lang="en-US" altLang="ko-KR" sz="2800" b="1" i="0" u="none" strike="noStrike" kern="1200" cap="none" spc="-200" normalizeH="0" baseline="0" noProof="0" dirty="0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1) </a:t>
              </a:r>
              <a:r>
                <a:rPr kumimoji="0" lang="ko-KR" altLang="en-US" sz="2800" b="1" i="0" u="none" strike="noStrike" kern="1200" cap="none" spc="-200" normalizeH="0" baseline="0" noProof="0" dirty="0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윤리적 딜레마</a:t>
              </a:r>
            </a:p>
          </p:txBody>
        </p:sp>
      </p:grpSp>
      <p:grpSp>
        <p:nvGrpSpPr>
          <p:cNvPr id="6" name="그룹 16"/>
          <p:cNvGrpSpPr/>
          <p:nvPr/>
        </p:nvGrpSpPr>
        <p:grpSpPr>
          <a:xfrm>
            <a:off x="548696" y="1926357"/>
            <a:ext cx="7938024" cy="360040"/>
            <a:chOff x="539552" y="1556792"/>
            <a:chExt cx="7938024" cy="360040"/>
          </a:xfrm>
        </p:grpSpPr>
        <p:pic>
          <p:nvPicPr>
            <p:cNvPr id="7" name="그림 6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8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ko-KR" altLang="en-US" sz="2000" dirty="0" smtClean="0">
                  <a:latin typeface="+mj-lt"/>
                  <a:ea typeface="나눔고딕 ExtraBold" pitchFamily="50" charset="-127"/>
                </a:rPr>
                <a:t>가치상충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</p:grpSp>
      <p:grpSp>
        <p:nvGrpSpPr>
          <p:cNvPr id="9" name="그룹 16"/>
          <p:cNvGrpSpPr/>
          <p:nvPr/>
        </p:nvGrpSpPr>
        <p:grpSpPr>
          <a:xfrm>
            <a:off x="548696" y="2566437"/>
            <a:ext cx="7938024" cy="360040"/>
            <a:chOff x="539552" y="1556792"/>
            <a:chExt cx="7938024" cy="360040"/>
          </a:xfrm>
        </p:grpSpPr>
        <p:pic>
          <p:nvPicPr>
            <p:cNvPr id="23" name="그림 22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24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ko-KR" altLang="en-US" sz="2000" dirty="0" smtClean="0">
                  <a:latin typeface="+mj-lt"/>
                  <a:ea typeface="나눔고딕 ExtraBold" pitchFamily="50" charset="-127"/>
                </a:rPr>
                <a:t>클라이언트 체계의 다중성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</p:grpSp>
      <p:grpSp>
        <p:nvGrpSpPr>
          <p:cNvPr id="10" name="그룹 16"/>
          <p:cNvGrpSpPr/>
          <p:nvPr/>
        </p:nvGrpSpPr>
        <p:grpSpPr>
          <a:xfrm>
            <a:off x="548696" y="3206517"/>
            <a:ext cx="7938024" cy="360040"/>
            <a:chOff x="539552" y="1556792"/>
            <a:chExt cx="7938024" cy="360040"/>
          </a:xfrm>
        </p:grpSpPr>
        <p:pic>
          <p:nvPicPr>
            <p:cNvPr id="26" name="그림 25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27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ko-KR" altLang="en-US" sz="2000" dirty="0" smtClean="0">
                  <a:latin typeface="+mj-lt"/>
                  <a:ea typeface="나눔고딕 ExtraBold" pitchFamily="50" charset="-127"/>
                </a:rPr>
                <a:t>의무상충</a:t>
              </a:r>
              <a:endPara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나눔고딕" pitchFamily="50" charset="-127"/>
                <a:cs typeface="+mn-cs"/>
              </a:endParaRPr>
            </a:p>
          </p:txBody>
        </p:sp>
      </p:grpSp>
      <p:grpSp>
        <p:nvGrpSpPr>
          <p:cNvPr id="11" name="그룹 16"/>
          <p:cNvGrpSpPr/>
          <p:nvPr/>
        </p:nvGrpSpPr>
        <p:grpSpPr>
          <a:xfrm>
            <a:off x="548696" y="3846597"/>
            <a:ext cx="7938024" cy="360040"/>
            <a:chOff x="539552" y="1556792"/>
            <a:chExt cx="7938024" cy="360040"/>
          </a:xfrm>
        </p:grpSpPr>
        <p:pic>
          <p:nvPicPr>
            <p:cNvPr id="29" name="그림 28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648231"/>
              <a:ext cx="216024" cy="216024"/>
            </a:xfrm>
            <a:prstGeom prst="rect">
              <a:avLst/>
            </a:prstGeom>
          </p:spPr>
        </p:pic>
        <p:sp>
          <p:nvSpPr>
            <p:cNvPr id="30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ko-KR" altLang="en-US" sz="2000" dirty="0" smtClean="0">
                  <a:latin typeface="+mj-lt"/>
                  <a:ea typeface="나눔고딕 ExtraBold" pitchFamily="50" charset="-127"/>
                </a:rPr>
                <a:t>힘 또는 권력의 불균형</a:t>
              </a: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528" y="260649"/>
            <a:ext cx="8782372" cy="936104"/>
          </a:xfrm>
        </p:spPr>
        <p:txBody>
          <a:bodyPr>
            <a:normAutofit fontScale="90000"/>
          </a:bodyPr>
          <a:lstStyle/>
          <a:p>
            <a:r>
              <a:rPr lang="en-US" altLang="ko-KR" spc="-400" dirty="0" smtClean="0"/>
              <a:t>3 . </a:t>
            </a:r>
            <a:r>
              <a:rPr lang="ko-KR" altLang="en-US" spc="-400" dirty="0" smtClean="0"/>
              <a:t>사회복지실천의 윤리적 딜레마와 해결방안</a:t>
            </a:r>
            <a:endParaRPr lang="ko-KR" altLang="en-US" spc="-400" dirty="0"/>
          </a:p>
        </p:txBody>
      </p:sp>
      <p:grpSp>
        <p:nvGrpSpPr>
          <p:cNvPr id="3" name="그룹 19"/>
          <p:cNvGrpSpPr/>
          <p:nvPr/>
        </p:nvGrpSpPr>
        <p:grpSpPr>
          <a:xfrm>
            <a:off x="189681" y="1150645"/>
            <a:ext cx="8486775" cy="895350"/>
            <a:chOff x="189681" y="2981325"/>
            <a:chExt cx="8486775" cy="895350"/>
          </a:xfrm>
        </p:grpSpPr>
        <p:pic>
          <p:nvPicPr>
            <p:cNvPr id="4" name="그림 3" descr="middle_title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9681" y="2981325"/>
              <a:ext cx="8486775" cy="895350"/>
            </a:xfrm>
            <a:prstGeom prst="rect">
              <a:avLst/>
            </a:prstGeom>
          </p:spPr>
        </p:pic>
        <p:sp>
          <p:nvSpPr>
            <p:cNvPr id="5" name="텍스트 개체 틀 2"/>
            <p:cNvSpPr txBox="1">
              <a:spLocks/>
            </p:cNvSpPr>
            <p:nvPr/>
          </p:nvSpPr>
          <p:spPr>
            <a:xfrm>
              <a:off x="476688" y="3009144"/>
              <a:ext cx="8136904" cy="522344"/>
            </a:xfrm>
            <a:prstGeom prst="rect">
              <a:avLst/>
            </a:prstGeom>
          </p:spPr>
          <p:txBody>
            <a:bodyPr wrap="square" spcCol="0" anchor="t">
              <a:noAutofit/>
            </a:bodyPr>
            <a:lstStyle>
              <a:lvl1pPr marL="0" indent="0">
                <a:buSzPct val="100000"/>
                <a:buFontTx/>
                <a:buNone/>
                <a:defRPr sz="3200" b="0" spc="-200" baseline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latin typeface="나눔고딕 ExtraBold" pitchFamily="50" charset="-127"/>
                  <a:ea typeface="나눔고딕 ExtraBold" pitchFamily="50" charset="-127"/>
                </a:defRPr>
              </a:lvl1pPr>
              <a:lvl2pPr marL="457200" indent="0">
                <a:buNone/>
                <a:defRPr sz="1800">
                  <a:solidFill>
                    <a:schemeClr val="tx1">
                      <a:tint val="75000"/>
                    </a:schemeClr>
                  </a:solidFill>
                </a:defRPr>
              </a:lvl2pPr>
              <a:lvl3pPr marL="914400" indent="0">
                <a:buNone/>
                <a:defRPr sz="1600">
                  <a:solidFill>
                    <a:schemeClr val="tx1">
                      <a:tint val="75000"/>
                    </a:schemeClr>
                  </a:solidFill>
                </a:defRPr>
              </a:lvl3pPr>
              <a:lvl4pPr marL="13716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4pPr>
              <a:lvl5pPr marL="18288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5pPr>
              <a:lvl6pPr marL="22860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6pPr>
              <a:lvl7pPr marL="27432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7pPr>
              <a:lvl8pPr marL="32004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8pPr>
              <a:lvl9pPr marL="3657600" indent="0">
                <a:buNone/>
                <a:defRPr sz="1400">
                  <a:solidFill>
                    <a:schemeClr val="tx1">
                      <a:tint val="75000"/>
                    </a:schemeClr>
                  </a:solidFill>
                </a:defRPr>
              </a:lvl9pPr>
            </a:lstStyle>
            <a:p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/>
              </a:pPr>
              <a:r>
                <a:rPr kumimoji="0" lang="en-US" altLang="ko-KR" sz="2800" b="1" i="0" u="none" strike="noStrike" kern="1200" cap="none" spc="-200" normalizeH="0" baseline="0" noProof="0" dirty="0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2) </a:t>
              </a:r>
              <a:r>
                <a:rPr kumimoji="0" lang="ko-KR" altLang="en-US" sz="2800" b="1" i="0" u="none" strike="noStrike" kern="1200" cap="none" spc="-200" normalizeH="0" baseline="0" noProof="0" dirty="0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윤리적 결정의</a:t>
              </a:r>
              <a:r>
                <a:rPr kumimoji="0" lang="ko-KR" altLang="en-US" sz="2800" b="1" i="0" u="none" strike="noStrike" kern="1200" cap="none" spc="-200" normalizeH="0" noProof="0" dirty="0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 </a:t>
              </a:r>
              <a:r>
                <a:rPr kumimoji="0" lang="ko-KR" altLang="en-US" sz="2800" b="1" i="0" u="none" strike="noStrike" kern="1200" cap="none" spc="-200" normalizeH="0" noProof="0" dirty="0" err="1" smtClean="0">
                  <a:ln>
                    <a:solidFill>
                      <a:srgbClr val="737C22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나눔고딕 ExtraBold" pitchFamily="50" charset="-127"/>
                  <a:ea typeface="나눔고딕 ExtraBold" pitchFamily="50" charset="-127"/>
                  <a:cs typeface="+mn-cs"/>
                </a:rPr>
                <a:t>준거틀</a:t>
              </a:r>
              <a:endParaRPr kumimoji="0" lang="ko-KR" altLang="en-US" sz="2800" b="1" i="0" u="none" strike="noStrike" kern="1200" cap="none" spc="-200" normalizeH="0" baseline="0" noProof="0" dirty="0" smtClean="0">
                <a:ln>
                  <a:solidFill>
                    <a:srgbClr val="737C22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나눔고딕 ExtraBold" pitchFamily="50" charset="-127"/>
                <a:ea typeface="나눔고딕 ExtraBold" pitchFamily="50" charset="-127"/>
                <a:cs typeface="+mn-cs"/>
              </a:endParaRPr>
            </a:p>
          </p:txBody>
        </p:sp>
      </p:grpSp>
      <p:grpSp>
        <p:nvGrpSpPr>
          <p:cNvPr id="18" name="그룹 17"/>
          <p:cNvGrpSpPr/>
          <p:nvPr/>
        </p:nvGrpSpPr>
        <p:grpSpPr>
          <a:xfrm>
            <a:off x="548696" y="1979315"/>
            <a:ext cx="8004754" cy="729605"/>
            <a:chOff x="539552" y="1556792"/>
            <a:chExt cx="8004754" cy="729605"/>
          </a:xfrm>
        </p:grpSpPr>
        <p:pic>
          <p:nvPicPr>
            <p:cNvPr id="19" name="그림 18" descr="Forwa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552" y="1590472"/>
              <a:ext cx="216024" cy="216024"/>
            </a:xfrm>
            <a:prstGeom prst="rect">
              <a:avLst/>
            </a:prstGeom>
          </p:spPr>
        </p:pic>
        <p:sp>
          <p:nvSpPr>
            <p:cNvPr id="20" name="텍스트 개체 틀 12"/>
            <p:cNvSpPr txBox="1">
              <a:spLocks/>
            </p:cNvSpPr>
            <p:nvPr/>
          </p:nvSpPr>
          <p:spPr>
            <a:xfrm>
              <a:off x="780720" y="1556792"/>
              <a:ext cx="769685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342900" marR="0" lvl="0" indent="-342900" algn="l" defTabSz="914400" rtl="0" eaLnBrk="1" fontAlgn="auto" latinLnBrk="1" hangingPunct="1">
                <a:lnSpc>
                  <a:spcPct val="8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ko-KR" altLang="en-US" sz="2000" dirty="0" err="1" smtClean="0">
                  <a:latin typeface="나눔고딕 ExtraBold" pitchFamily="50" charset="-127"/>
                  <a:ea typeface="나눔고딕 ExtraBold" pitchFamily="50" charset="-127"/>
                </a:rPr>
                <a:t>로웬버그와</a:t>
              </a:r>
              <a:r>
                <a:rPr lang="ko-KR" altLang="en-US" sz="2000" dirty="0" smtClean="0">
                  <a:latin typeface="나눔고딕 ExtraBold" pitchFamily="50" charset="-127"/>
                  <a:ea typeface="나눔고딕 ExtraBold" pitchFamily="50" charset="-127"/>
                </a:rPr>
                <a:t> </a:t>
              </a:r>
              <a:r>
                <a:rPr lang="ko-KR" altLang="en-US" sz="2000" dirty="0" err="1" smtClean="0">
                  <a:latin typeface="나눔고딕 ExtraBold" pitchFamily="50" charset="-127"/>
                  <a:ea typeface="나눔고딕 ExtraBold" pitchFamily="50" charset="-127"/>
                </a:rPr>
                <a:t>돌고프의</a:t>
              </a:r>
              <a:r>
                <a:rPr lang="ko-KR" altLang="en-US" sz="2000" dirty="0" smtClean="0">
                  <a:latin typeface="나눔고딕 ExtraBold" pitchFamily="50" charset="-127"/>
                  <a:ea typeface="나눔고딕 ExtraBold" pitchFamily="50" charset="-127"/>
                </a:rPr>
                <a:t> </a:t>
              </a:r>
              <a:r>
                <a:rPr kumimoji="0" lang="ko-KR" altLang="en-US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나눔고딕 ExtraBold" pitchFamily="50" charset="-127"/>
                  <a:ea typeface="나눔고딕 ExtraBold" pitchFamily="50" charset="-127"/>
                </a:rPr>
                <a:t> 윤리적 원칙의 순위</a:t>
              </a:r>
            </a:p>
          </p:txBody>
        </p:sp>
        <p:sp>
          <p:nvSpPr>
            <p:cNvPr id="21" name="텍스트 개체 틀 12"/>
            <p:cNvSpPr txBox="1">
              <a:spLocks/>
            </p:cNvSpPr>
            <p:nvPr/>
          </p:nvSpPr>
          <p:spPr>
            <a:xfrm>
              <a:off x="780720" y="1926357"/>
              <a:ext cx="7763586" cy="36004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>
                <a:buNone/>
                <a:defRPr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defRPr>
              </a:lvl1pPr>
            </a:lstStyle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lang="ko-KR" altLang="en-US" sz="1600" b="0" spc="-150" dirty="0" err="1" smtClean="0">
                  <a:latin typeface="+mn-ea"/>
                  <a:ea typeface="+mn-ea"/>
                </a:rPr>
                <a:t>윤리원칙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 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1 :  </a:t>
              </a:r>
              <a:r>
                <a:rPr lang="ko-KR" altLang="en-US" sz="1600" b="0" spc="-150" dirty="0" err="1" smtClean="0">
                  <a:latin typeface="+mn-ea"/>
                  <a:ea typeface="+mn-ea"/>
                </a:rPr>
                <a:t>생명보호의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 원칙</a:t>
              </a:r>
              <a:endParaRPr lang="en-US" altLang="ko-KR" sz="1600" b="0" spc="-150" dirty="0" smtClean="0">
                <a:latin typeface="+mn-ea"/>
                <a:ea typeface="+mn-ea"/>
              </a:endParaRPr>
            </a:p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endParaRPr lang="en-US" altLang="ko-KR" sz="500" b="0" spc="-150" dirty="0" smtClean="0">
                <a:latin typeface="+mn-ea"/>
                <a:ea typeface="+mn-ea"/>
              </a:endParaRPr>
            </a:p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lang="ko-KR" altLang="en-US" sz="1600" b="0" spc="-150" dirty="0" err="1" smtClean="0">
                  <a:latin typeface="+mn-ea"/>
                  <a:ea typeface="+mn-ea"/>
                </a:rPr>
                <a:t>윤리원칙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 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2 :  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평등과 불평등의 원칙</a:t>
              </a:r>
              <a:endParaRPr lang="en-US" altLang="ko-KR" sz="1600" b="0" spc="-150" dirty="0" smtClean="0">
                <a:latin typeface="+mn-ea"/>
                <a:ea typeface="+mn-ea"/>
              </a:endParaRPr>
            </a:p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endParaRPr lang="en-US" altLang="ko-KR" sz="500" b="0" spc="-150" dirty="0" smtClean="0">
                <a:latin typeface="+mn-ea"/>
                <a:ea typeface="+mn-ea"/>
              </a:endParaRPr>
            </a:p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lang="ko-KR" altLang="en-US" sz="1600" b="0" spc="-150" dirty="0" err="1" smtClean="0">
                  <a:latin typeface="+mn-ea"/>
                  <a:ea typeface="+mn-ea"/>
                </a:rPr>
                <a:t>윤리원칙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 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3 :  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자율성과 자유의 원칙</a:t>
              </a:r>
              <a:endParaRPr lang="en-US" altLang="ko-KR" sz="1600" b="0" spc="-150" dirty="0" smtClean="0">
                <a:latin typeface="+mn-ea"/>
                <a:ea typeface="+mn-ea"/>
              </a:endParaRPr>
            </a:p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endParaRPr lang="en-US" altLang="ko-KR" sz="500" b="0" spc="-150" dirty="0" smtClean="0">
                <a:latin typeface="+mn-ea"/>
                <a:ea typeface="+mn-ea"/>
              </a:endParaRPr>
            </a:p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lang="ko-KR" altLang="en-US" sz="1600" b="0" spc="-150" dirty="0" err="1" smtClean="0">
                  <a:latin typeface="+mn-ea"/>
                  <a:ea typeface="+mn-ea"/>
                </a:rPr>
                <a:t>윤리원칙</a:t>
              </a:r>
              <a:r>
                <a:rPr lang="ko-KR" altLang="en-US" sz="1600" b="0" spc="-150" dirty="0">
                  <a:latin typeface="+mn-ea"/>
                  <a:ea typeface="+mn-ea"/>
                </a:rPr>
                <a:t> 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4 :  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최소 해악의 원칙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  </a:t>
              </a:r>
            </a:p>
            <a:p>
              <a:pPr marL="495300" indent="-49530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lang="ko-KR" altLang="en-US" sz="1600" b="0" spc="-150" dirty="0" err="1" smtClean="0">
                  <a:latin typeface="+mn-ea"/>
                  <a:ea typeface="+mn-ea"/>
                </a:rPr>
                <a:t>윤리원칙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 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5 :  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삶의 질의 원칙</a:t>
              </a:r>
              <a:endParaRPr lang="en-US" altLang="ko-KR" sz="1600" b="0" spc="-150" dirty="0" smtClean="0">
                <a:latin typeface="+mn-ea"/>
                <a:ea typeface="+mn-ea"/>
              </a:endParaRPr>
            </a:p>
            <a:p>
              <a:pPr marL="695325" indent="-695325">
                <a:lnSpc>
                  <a:spcPct val="120000"/>
                </a:lnSpc>
                <a:spcBef>
                  <a:spcPct val="20000"/>
                </a:spcBef>
                <a:defRPr/>
              </a:pPr>
              <a:endParaRPr lang="en-US" altLang="ko-KR" sz="500" b="0" spc="-150" dirty="0" smtClean="0">
                <a:latin typeface="+mn-ea"/>
                <a:ea typeface="+mn-ea"/>
              </a:endParaRPr>
            </a:p>
            <a:p>
              <a:pPr marL="695325" indent="-695325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lang="ko-KR" altLang="en-US" sz="1600" b="0" spc="-150" dirty="0" err="1" smtClean="0">
                  <a:latin typeface="+mn-ea"/>
                  <a:ea typeface="+mn-ea"/>
                </a:rPr>
                <a:t>윤리원칙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 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6 :  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사생활 보호와 비밀보장의 원칙</a:t>
              </a:r>
              <a:endParaRPr lang="en-US" altLang="ko-KR" sz="1600" b="0" spc="-150" dirty="0" smtClean="0">
                <a:latin typeface="+mn-ea"/>
                <a:ea typeface="+mn-ea"/>
              </a:endParaRPr>
            </a:p>
            <a:p>
              <a:pPr marL="695325" indent="-695325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lang="ko-KR" altLang="en-US" sz="1600" b="0" spc="-150" dirty="0" err="1" smtClean="0">
                  <a:latin typeface="+mn-ea"/>
                  <a:ea typeface="+mn-ea"/>
                </a:rPr>
                <a:t>윤리원칙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 </a:t>
              </a:r>
              <a:r>
                <a:rPr lang="en-US" altLang="ko-KR" sz="1600" b="0" spc="-150" dirty="0" smtClean="0">
                  <a:latin typeface="+mn-ea"/>
                  <a:ea typeface="+mn-ea"/>
                </a:rPr>
                <a:t>7 :  </a:t>
              </a:r>
              <a:r>
                <a:rPr lang="ko-KR" altLang="en-US" sz="1600" b="0" spc="-150" dirty="0" smtClean="0">
                  <a:latin typeface="+mn-ea"/>
                  <a:ea typeface="+mn-ea"/>
                </a:rPr>
                <a:t>진실성과 정보 공개의 원칙</a:t>
              </a:r>
              <a:endParaRPr lang="en-US" altLang="ko-KR" sz="1600" b="0" spc="-150" dirty="0">
                <a:latin typeface="+mn-ea"/>
                <a:ea typeface="+mn-ea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540</Words>
  <Application>Microsoft Office PowerPoint</Application>
  <PresentationFormat>화면 슬라이드 쇼(4:3)</PresentationFormat>
  <Paragraphs>105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8" baseType="lpstr">
      <vt:lpstr>굴림</vt:lpstr>
      <vt:lpstr>Arial</vt:lpstr>
      <vt:lpstr>맑은 고딕</vt:lpstr>
      <vt:lpstr>나눔고딕 ExtraBold</vt:lpstr>
      <vt:lpstr>나눔고딕</vt:lpstr>
      <vt:lpstr>Office 테마</vt:lpstr>
      <vt:lpstr>사회복지의 가치와 윤리</vt:lpstr>
      <vt:lpstr>학습목표</vt:lpstr>
      <vt:lpstr>1 . 사회복지의 가치</vt:lpstr>
      <vt:lpstr>1 . 사회복지의 가치</vt:lpstr>
      <vt:lpstr>2 . 사회복지실천 윤리</vt:lpstr>
      <vt:lpstr>2 . 사회복지실천 윤리</vt:lpstr>
      <vt:lpstr>2 . 사회복지실천 윤리</vt:lpstr>
      <vt:lpstr>3.  사회복지실천의 윤리적 딜레마와 해결방안</vt:lpstr>
      <vt:lpstr>3 . 사회복지실천의 윤리적 딜레마와 해결방안</vt:lpstr>
      <vt:lpstr>3 . 사회복지실천의 윤리적 딜레마와 해결방안</vt:lpstr>
      <vt:lpstr>4 . 사회복지와 인권</vt:lpstr>
      <vt:lpstr>사회복지의 가치와 윤리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사회복지 가치와 윤리</dc:title>
  <dc:creator>ys</dc:creator>
  <cp:lastModifiedBy>김서영</cp:lastModifiedBy>
  <cp:revision>83</cp:revision>
  <dcterms:created xsi:type="dcterms:W3CDTF">2011-02-08T15:37:13Z</dcterms:created>
  <dcterms:modified xsi:type="dcterms:W3CDTF">2024-02-02T01:35:21Z</dcterms:modified>
</cp:coreProperties>
</file>