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12" r:id="rId2"/>
    <p:sldId id="285" r:id="rId3"/>
    <p:sldId id="874" r:id="rId4"/>
    <p:sldId id="869" r:id="rId5"/>
    <p:sldId id="890" r:id="rId6"/>
    <p:sldId id="879" r:id="rId7"/>
    <p:sldId id="900" r:id="rId8"/>
    <p:sldId id="903" r:id="rId9"/>
    <p:sldId id="901" r:id="rId10"/>
    <p:sldId id="915" r:id="rId11"/>
    <p:sldId id="916" r:id="rId12"/>
    <p:sldId id="917" r:id="rId13"/>
    <p:sldId id="918" r:id="rId14"/>
    <p:sldId id="899" r:id="rId15"/>
    <p:sldId id="902" r:id="rId16"/>
    <p:sldId id="912" r:id="rId17"/>
    <p:sldId id="878" r:id="rId18"/>
    <p:sldId id="880" r:id="rId19"/>
    <p:sldId id="881" r:id="rId20"/>
    <p:sldId id="893" r:id="rId21"/>
    <p:sldId id="895" r:id="rId22"/>
    <p:sldId id="882" r:id="rId23"/>
    <p:sldId id="883" r:id="rId24"/>
    <p:sldId id="914" r:id="rId25"/>
    <p:sldId id="897" r:id="rId26"/>
    <p:sldId id="885" r:id="rId27"/>
    <p:sldId id="904" r:id="rId28"/>
    <p:sldId id="905" r:id="rId29"/>
    <p:sldId id="906" r:id="rId30"/>
    <p:sldId id="907" r:id="rId31"/>
    <p:sldId id="886" r:id="rId32"/>
    <p:sldId id="888" r:id="rId33"/>
    <p:sldId id="887" r:id="rId34"/>
    <p:sldId id="889" r:id="rId35"/>
    <p:sldId id="908" r:id="rId36"/>
    <p:sldId id="910" r:id="rId37"/>
    <p:sldId id="909" r:id="rId38"/>
    <p:sldId id="311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5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530" y="108"/>
      </p:cViewPr>
      <p:guideLst>
        <p:guide orient="horz" pos="2183"/>
        <p:guide pos="35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13E99-26DB-4888-ACFC-A6CB80A686E8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9A87-F1DE-4550-94FB-8C1FE48EA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96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271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599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779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15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60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38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424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944C0-1F92-B36C-4698-109788F5D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0DAF78-E2E5-8EDB-FD69-C52D0F006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C0E8588-A4EC-3C88-6FF5-8A1F40A0C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9F3290-D0AC-C786-E3DE-F15206BA3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967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19486-1277-F4EA-5F4B-23ADC787B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3EEA6E9-CAE2-559F-5A9E-2472EBC7B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2498A3A-8232-FF0F-DB56-942B990B7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1AEF9F-55EA-1E11-725B-3CCAA77C8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449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87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21CA-1110-B616-35F0-5064403F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3F7A9C-3467-A70B-56DD-D89A7A89B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F0409C0-55E4-323A-79C7-F6E2811B2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F0F5F8-E04C-7E82-61DD-B194951A6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5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150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BB4D7-25A9-362C-44C6-21C87BFC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B99E47-9E8A-A013-DCB2-F50CCE0A2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CFAF3E1-F720-7F8C-1367-CAA594303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AE601B-D8D6-6CE5-EF2D-97CE3B86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106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0E015-A056-D123-052C-107EB87C1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33D8DBF-A97B-C155-8081-431AEC131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312D00C-7504-091F-B94E-75A3CBF6C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E36F3C-0DB1-AC01-E416-AB71252C2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881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486D4-DDBE-323E-8BF4-A6349254B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20EAAF-9E8F-AB32-82D4-07FFAC0AB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D27B077-6F3E-77E8-8CF7-10BFF0245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72F441-581F-587D-B155-DB759267B4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0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273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79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781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309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1CA12-EF0F-1ED5-95B2-CB509BDE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80E624E-4792-3192-38A8-BF9EEC30E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82F3477-36D9-3BA2-EDB8-8E8EB4768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89D20B-7A70-C73D-7458-757E59E965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613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758CB-45FE-21F6-FB74-D98911243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13C40CA-037F-54B9-EE4B-3B266C521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3525E0A-1C93-0C1E-085C-9254DAE6D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0AA9ED-70D2-B944-DA6C-C5F7C7451F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533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F9214-6799-8196-18A8-3719C4887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936A09F-4499-629F-828C-D93748872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D11B04-0755-2F8F-4ACE-5D42CAE5B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5229F3-BAB7-321D-748B-15B50B007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1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4A4A8-8EB8-63B5-D4AA-02CA3A194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D2931CC-68FC-F1B5-3422-D4A4D5797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77C9CB4-50C8-1776-D850-9B42BF0EC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C1A832-0710-C323-01DF-C0EF34ED8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8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A8298-5ACD-20CE-A22D-ADD95D23A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6356FA-4DF5-4E83-C7AD-EC6122CE0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EFBCC21-8DCA-9B9A-35F9-0494F9BBD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946464-D664-524F-4309-BB44AF0D4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51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DCF69-CDFA-844A-A341-40892671B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89DA49F-CBFA-94DF-291C-00AAE783F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CF391B7-15C6-F928-8FF9-890194AAC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00E362-99A8-F532-7596-A78C87469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4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69A48-19F8-7999-3060-0B16AB36C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1221E8C-EC07-2020-35AB-08E483C94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2CFCC8-613C-22EB-7CCB-815D5F091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71513E-6371-B8F4-43C1-629AA1A2C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74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D0137-E25A-2CC6-AD5C-427DC6169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3559C53-28D6-4A37-EB27-DE6127254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8968FF1-69D5-F45F-B91E-D071538AF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4FFF7C-295B-139B-B848-D1FF9D980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49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66417-5952-F94A-AFC1-9726C1BB9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FE0798A-C116-A4A4-1908-98A396FDA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5FFA549-5304-13DA-39B2-082E6ECDB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5A25B5-6339-1616-67AC-3111F0D12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94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B076-EA3C-4431-AD19-8DFAB25923F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24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3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42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73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28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34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96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806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38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566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208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245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686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301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504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409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796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822122"/>
            <a:ext cx="9144000" cy="57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" y="6452250"/>
            <a:ext cx="1200216" cy="5220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2991" b="458"/>
          <a:stretch/>
        </p:blipFill>
        <p:spPr>
          <a:xfrm>
            <a:off x="8005194" y="-116330"/>
            <a:ext cx="1138806" cy="13459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176213"/>
            <a:ext cx="426715" cy="469696"/>
          </a:xfrm>
          <a:prstGeom prst="rect">
            <a:avLst/>
          </a:prstGeom>
        </p:spPr>
      </p:pic>
      <p:pic>
        <p:nvPicPr>
          <p:cNvPr id="13" name="Picture 7" descr="D:\비토피티\vito_작업\201102\새 폴더 (3)\223b00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38626"/>
            <a:ext cx="9144000" cy="2329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576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496944" cy="936104"/>
          </a:xfrm>
        </p:spPr>
        <p:txBody>
          <a:bodyPr anchor="t">
            <a:normAutofit/>
          </a:bodyPr>
          <a:lstStyle>
            <a:lvl1pPr algn="l">
              <a:defRPr sz="4000" b="1" i="0" cap="all" spc="-500" baseline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886731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차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07" y="479685"/>
            <a:ext cx="4049531" cy="627557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0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13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63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5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66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37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49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4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162D-9055-4486-892E-5DC4A7896BD4}" type="datetimeFigureOut">
              <a:rPr lang="ko-KR" altLang="en-US" smtClean="0"/>
              <a:t>2025-03-12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EC6B-AB90-4344-AFD4-46408A5718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6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B0293-4608-E608-065D-8F3A09FFB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BC60583-2157-8225-ED2B-38D5F7337D1F}"/>
              </a:ext>
            </a:extLst>
          </p:cNvPr>
          <p:cNvSpPr/>
          <p:nvPr/>
        </p:nvSpPr>
        <p:spPr>
          <a:xfrm>
            <a:off x="1977379" y="559134"/>
            <a:ext cx="5189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사회복지학개론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제목 38">
            <a:extLst>
              <a:ext uri="{FF2B5EF4-FFF2-40B4-BE49-F238E27FC236}">
                <a16:creationId xmlns:a16="http://schemas.microsoft.com/office/drawing/2014/main" id="{982B84FF-7871-1C1B-9B21-53B40638F77E}"/>
              </a:ext>
            </a:extLst>
          </p:cNvPr>
          <p:cNvSpPr txBox="1">
            <a:spLocks/>
          </p:cNvSpPr>
          <p:nvPr/>
        </p:nvSpPr>
        <p:spPr>
          <a:xfrm>
            <a:off x="1172854" y="5710577"/>
            <a:ext cx="2242560" cy="41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/>
              <a:t>교수</a:t>
            </a:r>
            <a:r>
              <a:rPr lang="ko-KR" altLang="en-US" sz="2800" dirty="0"/>
              <a:t> </a:t>
            </a:r>
            <a:r>
              <a:rPr lang="ko-KR" altLang="en-US" sz="2800" b="1" dirty="0"/>
              <a:t>장 은 영</a:t>
            </a:r>
          </a:p>
        </p:txBody>
      </p:sp>
      <p:sp>
        <p:nvSpPr>
          <p:cNvPr id="3" name="제목 38">
            <a:extLst>
              <a:ext uri="{FF2B5EF4-FFF2-40B4-BE49-F238E27FC236}">
                <a16:creationId xmlns:a16="http://schemas.microsoft.com/office/drawing/2014/main" id="{BAAC6AB3-07D1-889E-A0C2-35BE0FFF6DDA}"/>
              </a:ext>
            </a:extLst>
          </p:cNvPr>
          <p:cNvSpPr txBox="1">
            <a:spLocks/>
          </p:cNvSpPr>
          <p:nvPr/>
        </p:nvSpPr>
        <p:spPr>
          <a:xfrm>
            <a:off x="4421516" y="1839677"/>
            <a:ext cx="4190674" cy="355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2100" dirty="0"/>
              <a:t>           </a:t>
            </a:r>
            <a:r>
              <a:rPr lang="en-US" altLang="ko-KR" sz="2100" dirty="0"/>
              <a:t>-</a:t>
            </a:r>
            <a:r>
              <a:rPr lang="ko-KR" altLang="en-US" sz="2100" dirty="0"/>
              <a:t> 약 력 </a:t>
            </a:r>
            <a:r>
              <a:rPr lang="en-US" altLang="ko-KR" sz="2100" dirty="0"/>
              <a:t>-</a:t>
            </a:r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사회복지학 문학석사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사회복지학 철학박사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전</a:t>
            </a:r>
            <a:r>
              <a:rPr lang="en-US" altLang="ko-KR" sz="1600" dirty="0"/>
              <a:t>)</a:t>
            </a:r>
            <a:r>
              <a:rPr lang="ko-KR" altLang="en-US" sz="1600" dirty="0" err="1"/>
              <a:t>별초롱미술원</a:t>
            </a:r>
            <a:r>
              <a:rPr lang="ko-KR" altLang="en-US" sz="1600" dirty="0"/>
              <a:t> 원장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전</a:t>
            </a:r>
            <a:r>
              <a:rPr lang="en-US" altLang="ko-KR" sz="1600" dirty="0"/>
              <a:t>)</a:t>
            </a:r>
            <a:r>
              <a:rPr lang="ko-KR" altLang="en-US" sz="1600" dirty="0"/>
              <a:t>서울현대 교육원 교수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전</a:t>
            </a:r>
            <a:r>
              <a:rPr lang="en-US" altLang="ko-KR" sz="1600" dirty="0"/>
              <a:t>)</a:t>
            </a:r>
            <a:r>
              <a:rPr lang="ko-KR" altLang="en-US" sz="1600" dirty="0" err="1"/>
              <a:t>칼빈대학교</a:t>
            </a:r>
            <a:r>
              <a:rPr lang="ko-KR" altLang="en-US" sz="1600" dirty="0"/>
              <a:t> 평생교육원 교수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현</a:t>
            </a:r>
            <a:r>
              <a:rPr lang="en-US" altLang="ko-KR" sz="1600" dirty="0"/>
              <a:t>)</a:t>
            </a:r>
            <a:r>
              <a:rPr lang="ko-KR" altLang="en-US" sz="1600" dirty="0"/>
              <a:t>아이친구어린이집 원장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현</a:t>
            </a:r>
            <a:r>
              <a:rPr lang="en-US" altLang="ko-KR" sz="1600" dirty="0"/>
              <a:t>)</a:t>
            </a:r>
            <a:r>
              <a:rPr lang="ko-KR" altLang="en-US" sz="1600" dirty="0" err="1"/>
              <a:t>칼빈대학교</a:t>
            </a:r>
            <a:r>
              <a:rPr lang="ko-KR" altLang="en-US" sz="1600" dirty="0"/>
              <a:t> 대학원 겸임교수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현</a:t>
            </a:r>
            <a:r>
              <a:rPr lang="en-US" altLang="ko-KR" sz="1600" dirty="0"/>
              <a:t>)KBS</a:t>
            </a:r>
            <a:r>
              <a:rPr lang="ko-KR" altLang="en-US" sz="1600" dirty="0"/>
              <a:t>스포츠과학예술원 심사위원</a:t>
            </a:r>
            <a:endParaRPr lang="en-US" altLang="ko-KR" sz="1600" dirty="0"/>
          </a:p>
          <a:p>
            <a:pPr marL="268288" indent="-268288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현</a:t>
            </a:r>
            <a:r>
              <a:rPr lang="en-US" altLang="ko-KR" sz="1600" dirty="0"/>
              <a:t>)</a:t>
            </a:r>
            <a:r>
              <a:rPr lang="ko-KR" altLang="en-US" sz="1600" dirty="0" err="1"/>
              <a:t>올에듀</a:t>
            </a:r>
            <a:r>
              <a:rPr lang="ko-KR" altLang="en-US" sz="1600" dirty="0"/>
              <a:t> 운영교수 </a:t>
            </a:r>
            <a:endParaRPr lang="en-US" altLang="ko-KR" sz="1600" dirty="0"/>
          </a:p>
          <a:p>
            <a:pPr marL="268288" indent="-268288">
              <a:buFontTx/>
              <a:buChar char="-"/>
            </a:pPr>
            <a:r>
              <a:rPr lang="en-US" altLang="ko-KR" sz="1600" dirty="0"/>
              <a:t>(</a:t>
            </a:r>
            <a:r>
              <a:rPr lang="ko-KR" altLang="en-US" sz="1600" dirty="0"/>
              <a:t>현</a:t>
            </a:r>
            <a:r>
              <a:rPr lang="en-US" altLang="ko-KR" sz="1600" dirty="0"/>
              <a:t>)</a:t>
            </a:r>
            <a:r>
              <a:rPr lang="ko-KR" altLang="en-US" sz="1600" dirty="0"/>
              <a:t>창의실용교육학회 이사</a:t>
            </a:r>
            <a:endParaRPr lang="en-US" altLang="ko-KR" sz="1600" dirty="0"/>
          </a:p>
          <a:p>
            <a:pPr marL="180975" indent="-180975">
              <a:buFontTx/>
              <a:buChar char="-"/>
            </a:pPr>
            <a:r>
              <a:rPr lang="en-US" altLang="ko-KR" sz="1600" dirty="0"/>
              <a:t> (</a:t>
            </a:r>
            <a:r>
              <a:rPr lang="ko-KR" altLang="en-US" sz="1600" dirty="0"/>
              <a:t>현</a:t>
            </a:r>
            <a:r>
              <a:rPr lang="en-US" altLang="ko-KR" sz="1600" dirty="0"/>
              <a:t>)</a:t>
            </a:r>
            <a:r>
              <a:rPr lang="ko-KR" altLang="en-US" sz="1600" dirty="0"/>
              <a:t>대한적십자사 재난대응 응급구조원</a:t>
            </a:r>
            <a:endParaRPr lang="en-US" altLang="ko-KR" sz="1600" dirty="0"/>
          </a:p>
          <a:p>
            <a:r>
              <a:rPr lang="en-US" altLang="ko-KR" sz="1600" dirty="0"/>
              <a:t>      </a:t>
            </a:r>
          </a:p>
          <a:p>
            <a:endParaRPr lang="en-US" altLang="ko-KR" sz="1800" dirty="0"/>
          </a:p>
          <a:p>
            <a:pPr marL="285750" indent="-285750">
              <a:buFontTx/>
              <a:buChar char="-"/>
            </a:pPr>
            <a:endParaRPr lang="ko-KR" altLang="en-US" sz="1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1EC89E9-CA4C-7D22-93CA-0DFB64A25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7" y="1839677"/>
            <a:ext cx="3024093" cy="3739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7C08F-E6BF-AA89-6D8E-3585C229B799}"/>
              </a:ext>
            </a:extLst>
          </p:cNvPr>
          <p:cNvSpPr txBox="1"/>
          <p:nvPr/>
        </p:nvSpPr>
        <p:spPr>
          <a:xfrm>
            <a:off x="5005963" y="5553236"/>
            <a:ext cx="302178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AF334E">
                    <a:alpha val="100000"/>
                  </a:srgbClr>
                </a:solidFill>
                <a:effectLst>
                  <a:outerShdw blurRad="38100" dist="38100" dir="2700000" algn="tl" rotWithShape="0">
                    <a:srgbClr val="5A5A5A">
                      <a:alpha val="60000"/>
                    </a:srgbClr>
                  </a:outerShdw>
                </a:effectLst>
                <a:uLnTx/>
                <a:uFillTx/>
                <a:latin typeface="맑은 고딕"/>
                <a:ea typeface="맑은 고딕"/>
              </a:rPr>
              <a:t> </a:t>
            </a:r>
            <a:r>
              <a:rPr kumimoji="0" lang="ko-KR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e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-</a:t>
            </a:r>
            <a:r>
              <a:rPr kumimoji="0" lang="pt-BR" altLang="ko-K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mail: 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jey9608@hanmail.net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ea typeface="맑은 고딕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rPr>
              <a:t> H.P: 010-2204-2685 </a:t>
            </a:r>
          </a:p>
        </p:txBody>
      </p:sp>
    </p:spTree>
    <p:extLst>
      <p:ext uri="{BB962C8B-B14F-4D97-AF65-F5344CB8AC3E}">
        <p14:creationId xmlns:p14="http://schemas.microsoft.com/office/powerpoint/2010/main" val="23274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89"/>
    </mc:Choice>
    <mc:Fallback xmlns="">
      <p:transition spd="slow" advTm="147389"/>
    </mc:Fallback>
  </mc:AlternateContent>
  <p:extLst>
    <p:ext uri="{E180D4A7-C9FB-4DFB-919C-405C955672EB}">
      <p14:showEvtLst xmlns:p14="http://schemas.microsoft.com/office/powerpoint/2010/main">
        <p14:playEvt time="690" objId="7"/>
        <p14:stopEvt time="8612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8640" y="365126"/>
            <a:ext cx="7747462" cy="848532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사회문제란</a:t>
            </a:r>
            <a:r>
              <a:rPr lang="ko-KR" altLang="en-US" dirty="0"/>
              <a:t>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4B68E252-951F-C304-F00B-32BFDF4E36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3588" y="1351800"/>
            <a:ext cx="4209357" cy="493626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(Social Issues)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7966955-5C29-C701-FAC8-A054C5B6418D}"/>
              </a:ext>
            </a:extLst>
          </p:cNvPr>
          <p:cNvSpPr/>
          <p:nvPr/>
        </p:nvSpPr>
        <p:spPr>
          <a:xfrm>
            <a:off x="266008" y="1845426"/>
            <a:ext cx="8454043" cy="4804755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E03F0B6-E77E-DD4A-4F11-301F0809BC8D}"/>
              </a:ext>
            </a:extLst>
          </p:cNvPr>
          <p:cNvSpPr/>
          <p:nvPr/>
        </p:nvSpPr>
        <p:spPr>
          <a:xfrm>
            <a:off x="805606" y="2107450"/>
            <a:ext cx="7573624" cy="4111279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fontAlgn="base">
              <a:lnSpc>
                <a:spcPct val="150000"/>
              </a:lnSpc>
            </a:pPr>
            <a:endParaRPr lang="en-US" altLang="ko-KR" sz="1500" b="1" kern="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lvl="1" fontAlgn="base">
              <a:lnSpc>
                <a:spcPct val="150000"/>
              </a:lnSpc>
            </a:pPr>
            <a:endParaRPr lang="en-US" altLang="ko-KR" sz="1500" b="1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*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현재 </a:t>
            </a:r>
            <a:r>
              <a:rPr lang="ko-KR" altLang="en-US" sz="1500" b="1" kern="0" dirty="0">
                <a:solidFill>
                  <a:schemeClr val="tx1"/>
                </a:solidFill>
                <a:latin typeface="+mj-ea"/>
                <a:ea typeface="+mj-ea"/>
              </a:rPr>
              <a:t>사회에서 중요한 문제들은 다양하지만</a:t>
            </a:r>
            <a:r>
              <a:rPr lang="en-US" altLang="ko-KR" sz="1500" b="1" kern="0" dirty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+mj-ea"/>
                <a:ea typeface="+mj-ea"/>
              </a:rPr>
              <a:t>특히 다음과 같은 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이슈들이</a:t>
            </a:r>
            <a:endParaRPr lang="en-US" altLang="ko-KR" sz="1500" b="1" kern="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 두드러진다</a:t>
            </a:r>
            <a:r>
              <a:rPr lang="en-US" altLang="ko-KR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.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1500" b="1" kern="0" dirty="0">
                <a:solidFill>
                  <a:schemeClr val="tx1"/>
                </a:solidFill>
                <a:latin typeface="+mj-ea"/>
                <a:ea typeface="+mj-ea"/>
              </a:rPr>
              <a:t>경제적 불평등과 빈곤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부의 </a:t>
            </a:r>
            <a:r>
              <a:rPr lang="ko-KR" altLang="en-US" sz="1500" b="1" kern="0" dirty="0">
                <a:solidFill>
                  <a:schemeClr val="tx1"/>
                </a:solidFill>
                <a:latin typeface="+mj-ea"/>
                <a:ea typeface="+mj-ea"/>
              </a:rPr>
              <a:t>양극화 심화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청년 </a:t>
            </a:r>
            <a:r>
              <a:rPr lang="ko-KR" altLang="en-US" sz="1500" b="1" kern="0" dirty="0">
                <a:solidFill>
                  <a:schemeClr val="tx1"/>
                </a:solidFill>
                <a:latin typeface="+mj-ea"/>
                <a:ea typeface="+mj-ea"/>
              </a:rPr>
              <a:t>실업 및 일자리 부족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고령층의 </a:t>
            </a:r>
            <a:r>
              <a:rPr lang="ko-KR" altLang="en-US" sz="1500" b="1" kern="0" dirty="0">
                <a:solidFill>
                  <a:schemeClr val="tx1"/>
                </a:solidFill>
                <a:latin typeface="+mj-ea"/>
                <a:ea typeface="+mj-ea"/>
              </a:rPr>
              <a:t>경제적 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불안</a:t>
            </a:r>
            <a:endParaRPr lang="en-US" altLang="ko-KR" sz="1500" b="1" kern="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lvl="1" fontAlgn="base">
              <a:lnSpc>
                <a:spcPct val="150000"/>
              </a:lnSpc>
            </a:pPr>
            <a:endParaRPr lang="en-US" altLang="ko-KR" sz="1500" b="1" kern="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lang="en-US" altLang="ko-KR" sz="1500" b="1" kern="0" dirty="0">
                <a:solidFill>
                  <a:schemeClr val="tx1"/>
                </a:solidFill>
                <a:latin typeface="+mj-ea"/>
                <a:ea typeface="+mj-ea"/>
              </a:rPr>
              <a:t>. </a:t>
            </a:r>
            <a:r>
              <a:rPr lang="ko-KR" altLang="en-US" sz="1500" b="1" kern="0" dirty="0">
                <a:solidFill>
                  <a:schemeClr val="tx1"/>
                </a:solidFill>
                <a:latin typeface="+mj-ea"/>
                <a:ea typeface="+mj-ea"/>
              </a:rPr>
              <a:t>주거 문제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집값 </a:t>
            </a:r>
            <a:r>
              <a:rPr lang="ko-KR" altLang="en-US" sz="1500" b="1" kern="0" dirty="0">
                <a:solidFill>
                  <a:schemeClr val="tx1"/>
                </a:solidFill>
                <a:latin typeface="+mj-ea"/>
                <a:ea typeface="+mj-ea"/>
              </a:rPr>
              <a:t>상승 및 </a:t>
            </a:r>
            <a:r>
              <a:rPr lang="ko-KR" altLang="en-US" sz="1500" b="1" kern="0" dirty="0" err="1">
                <a:solidFill>
                  <a:schemeClr val="tx1"/>
                </a:solidFill>
                <a:latin typeface="+mj-ea"/>
                <a:ea typeface="+mj-ea"/>
              </a:rPr>
              <a:t>전세난</a:t>
            </a:r>
            <a:endParaRPr lang="ko-KR" altLang="en-US" sz="1500" b="1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무주택자의 </a:t>
            </a:r>
            <a:r>
              <a:rPr lang="ko-KR" altLang="en-US" sz="1500" b="1" kern="0" dirty="0">
                <a:solidFill>
                  <a:schemeClr val="tx1"/>
                </a:solidFill>
                <a:latin typeface="+mj-ea"/>
                <a:ea typeface="+mj-ea"/>
              </a:rPr>
              <a:t>증가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ko-KR" altLang="en-US" sz="1500" b="1" kern="0" dirty="0" err="1" smtClean="0">
                <a:solidFill>
                  <a:schemeClr val="tx1"/>
                </a:solidFill>
                <a:latin typeface="+mj-ea"/>
                <a:ea typeface="+mj-ea"/>
              </a:rPr>
              <a:t>젠트리피케이션으로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500" b="1" kern="0" dirty="0">
                <a:solidFill>
                  <a:schemeClr val="tx1"/>
                </a:solidFill>
                <a:latin typeface="+mj-ea"/>
                <a:ea typeface="+mj-ea"/>
              </a:rPr>
              <a:t>인한 원주민 </a:t>
            </a:r>
            <a:r>
              <a:rPr lang="en-US" altLang="ko-KR" sz="1500" b="1" kern="0" dirty="0">
                <a:solidFill>
                  <a:schemeClr val="tx1"/>
                </a:solidFill>
                <a:latin typeface="+mj-ea"/>
                <a:ea typeface="+mj-ea"/>
              </a:rPr>
              <a:t>displacement</a:t>
            </a:r>
          </a:p>
          <a:p>
            <a:pPr marL="342900" lvl="1" fontAlgn="base">
              <a:lnSpc>
                <a:spcPct val="150000"/>
              </a:lnSpc>
            </a:pPr>
            <a:endParaRPr lang="en-US" altLang="ko-KR" sz="1500" b="1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lvl="1" fontAlgn="base">
              <a:lnSpc>
                <a:spcPct val="150000"/>
              </a:lnSpc>
            </a:pPr>
            <a:endParaRPr lang="ko-KR" altLang="en-US" sz="1500" b="1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lvl="1" fontAlgn="base">
              <a:lnSpc>
                <a:spcPct val="150000"/>
              </a:lnSpc>
            </a:pPr>
            <a:endParaRPr lang="ko-KR" altLang="en-US" sz="1500" b="1" kern="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8677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7463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 err="1"/>
              <a:t>사회문제란</a:t>
            </a:r>
            <a:r>
              <a:rPr lang="ko-KR" altLang="en-US" dirty="0"/>
              <a:t>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4B68E252-951F-C304-F00B-32BFDF4E36B3}"/>
              </a:ext>
            </a:extLst>
          </p:cNvPr>
          <p:cNvSpPr txBox="1">
            <a:spLocks/>
          </p:cNvSpPr>
          <p:nvPr/>
        </p:nvSpPr>
        <p:spPr>
          <a:xfrm>
            <a:off x="507077" y="1388225"/>
            <a:ext cx="4106488" cy="457201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</a:t>
            </a:r>
            <a:r>
              <a:rPr lang="en-US" altLang="ko-KR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(Social Issues)</a:t>
            </a:r>
            <a:r>
              <a:rPr lang="ko-KR" altLang="en-US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lang="en-US" altLang="ko-KR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en-US" altLang="ko-KR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7966955-5C29-C701-FAC8-A054C5B6418D}"/>
              </a:ext>
            </a:extLst>
          </p:cNvPr>
          <p:cNvSpPr/>
          <p:nvPr/>
        </p:nvSpPr>
        <p:spPr>
          <a:xfrm>
            <a:off x="299258" y="1845426"/>
            <a:ext cx="8545484" cy="4630190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8" name="사각형: 둥근 모서리 5">
            <a:extLst>
              <a:ext uri="{FF2B5EF4-FFF2-40B4-BE49-F238E27FC236}">
                <a16:creationId xmlns:a16="http://schemas.microsoft.com/office/drawing/2014/main" id="{2E03F0B6-E77E-DD4A-4F11-301F0809BC8D}"/>
              </a:ext>
            </a:extLst>
          </p:cNvPr>
          <p:cNvSpPr/>
          <p:nvPr/>
        </p:nvSpPr>
        <p:spPr>
          <a:xfrm>
            <a:off x="805606" y="2107450"/>
            <a:ext cx="7573624" cy="4111279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3.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고령화 및 인구 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감소</a:t>
            </a:r>
            <a:endParaRPr lang="en-US" altLang="ko-KR" sz="1500" b="1" kern="0" dirty="0" smtClean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err="1" smtClean="0">
                <a:solidFill>
                  <a:schemeClr val="tx1"/>
                </a:solidFill>
                <a:latin typeface="맑은 고딕" panose="020B0503020000020004" pitchFamily="50" charset="-127"/>
              </a:rPr>
              <a:t>저출산으로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인한 노동력 감소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노인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부양 문제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연금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및 복지 시스템 부담 증가</a:t>
            </a:r>
          </a:p>
          <a:p>
            <a:pPr marL="342900" lvl="1" fontAlgn="base">
              <a:lnSpc>
                <a:spcPct val="150000"/>
              </a:lnSpc>
            </a:pPr>
            <a:endParaRPr lang="en-US" altLang="ko-KR" sz="1500" b="1" kern="0" dirty="0" smtClean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4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정신건강 문제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우울증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불안장애 증가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청소년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및 직장인의 정신적 스트레스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정신건강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서비스 접근성 부족</a:t>
            </a:r>
          </a:p>
          <a:p>
            <a:pPr marL="342900" lvl="1" fontAlgn="base">
              <a:lnSpc>
                <a:spcPct val="150000"/>
              </a:lnSpc>
            </a:pPr>
            <a:endParaRPr lang="ko-KR" altLang="en-US" sz="1500" b="1" kern="0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endParaRPr lang="ko-KR" altLang="en-US" sz="1500" b="1" kern="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254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582" y="365126"/>
            <a:ext cx="7808768" cy="815281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사회문제란</a:t>
            </a:r>
            <a:r>
              <a:rPr lang="ko-KR" altLang="en-US" dirty="0"/>
              <a:t>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4B68E252-951F-C304-F00B-32BFDF4E36B3}"/>
              </a:ext>
            </a:extLst>
          </p:cNvPr>
          <p:cNvSpPr txBox="1">
            <a:spLocks/>
          </p:cNvSpPr>
          <p:nvPr/>
        </p:nvSpPr>
        <p:spPr>
          <a:xfrm>
            <a:off x="706581" y="1055716"/>
            <a:ext cx="3840481" cy="48213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</a:t>
            </a:r>
            <a:r>
              <a:rPr lang="en-US" altLang="ko-KR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(Social Issues)</a:t>
            </a:r>
            <a:r>
              <a:rPr lang="ko-KR" altLang="en-US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lang="en-US" altLang="ko-KR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en-US" altLang="ko-KR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7966955-5C29-C701-FAC8-A054C5B6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" y="1637609"/>
            <a:ext cx="8179723" cy="4796442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E03F0B6-E77E-DD4A-4F11-301F0809BC8D}"/>
              </a:ext>
            </a:extLst>
          </p:cNvPr>
          <p:cNvSpPr/>
          <p:nvPr/>
        </p:nvSpPr>
        <p:spPr>
          <a:xfrm>
            <a:off x="781396" y="1862685"/>
            <a:ext cx="7573624" cy="4111279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5.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환경문제 및 기후변화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이상기후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및 자연재해 증가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미세먼지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및 대기오염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플라스틱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및 폐기물 문제</a:t>
            </a:r>
          </a:p>
          <a:p>
            <a:pPr marL="342900" lvl="1" fontAlgn="base">
              <a:lnSpc>
                <a:spcPct val="150000"/>
              </a:lnSpc>
            </a:pPr>
            <a:endParaRPr lang="ko-KR" altLang="en-US" sz="1500" b="1" kern="0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6.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사회적 차별 및 혐오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성별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인종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장애 등에 대한 차별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혐오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표현 및 범죄 증가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노동시장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내 차별 문제</a:t>
            </a:r>
            <a:endParaRPr lang="ko-KR" altLang="en-US" sz="1500" b="1" kern="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807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706582" y="365126"/>
            <a:ext cx="7808768" cy="815281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사회문제란</a:t>
            </a:r>
            <a:r>
              <a:rPr lang="ko-KR" altLang="en-US" dirty="0"/>
              <a:t>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4B68E252-951F-C304-F00B-32BFDF4E36B3}"/>
              </a:ext>
            </a:extLst>
          </p:cNvPr>
          <p:cNvSpPr txBox="1">
            <a:spLocks/>
          </p:cNvSpPr>
          <p:nvPr/>
        </p:nvSpPr>
        <p:spPr>
          <a:xfrm>
            <a:off x="706581" y="1180407"/>
            <a:ext cx="3765666" cy="448888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</a:t>
            </a:r>
            <a:r>
              <a:rPr lang="en-US" altLang="ko-KR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(Social Issues)</a:t>
            </a:r>
            <a:r>
              <a:rPr lang="ko-KR" altLang="en-US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lang="en-US" altLang="ko-KR" b="1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en-US" altLang="ko-KR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57966955-5C29-C701-FAC8-A054C5B6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" y="1637609"/>
            <a:ext cx="8179723" cy="4796442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0" name="사각형: 둥근 모서리 5">
            <a:extLst>
              <a:ext uri="{FF2B5EF4-FFF2-40B4-BE49-F238E27FC236}">
                <a16:creationId xmlns:a16="http://schemas.microsoft.com/office/drawing/2014/main" id="{2E03F0B6-E77E-DD4A-4F11-301F0809BC8D}"/>
              </a:ext>
            </a:extLst>
          </p:cNvPr>
          <p:cNvSpPr/>
          <p:nvPr/>
        </p:nvSpPr>
        <p:spPr>
          <a:xfrm>
            <a:off x="781396" y="1862685"/>
            <a:ext cx="7573624" cy="4111279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7.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디지털 격차 및 정보 불평등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인터넷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접근성 차이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인공지능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및 자동화로 인한 일자리 감소</a:t>
            </a:r>
          </a:p>
          <a:p>
            <a:pPr marL="342900" lvl="1" fontAlgn="base">
              <a:lnSpc>
                <a:spcPct val="150000"/>
              </a:lnSpc>
            </a:pPr>
            <a:r>
              <a:rPr lang="en-US" altLang="ko-KR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사이버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범죄 및 개인정보 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유출</a:t>
            </a:r>
            <a:endParaRPr lang="en-US" altLang="ko-KR" sz="1500" b="1" kern="0" dirty="0" smtClean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endParaRPr lang="en-US" altLang="ko-KR" sz="1500" b="1" kern="0" dirty="0" smtClean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endParaRPr lang="ko-KR" altLang="en-US" sz="1500" b="1" kern="0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85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71BA8-DBD2-82FC-FA69-A161C059E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1BC45AB-72CF-E217-80A2-15B59409BF2B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B348A7B-8801-3105-81D9-80151281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6ACC34D5-F6F8-C508-13FB-471019B4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29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71F64CB-ED63-7E91-6F11-7A9939C50020}"/>
              </a:ext>
            </a:extLst>
          </p:cNvPr>
          <p:cNvSpPr/>
          <p:nvPr/>
        </p:nvSpPr>
        <p:spPr>
          <a:xfrm>
            <a:off x="345989" y="2043882"/>
            <a:ext cx="8297562" cy="4677593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사회문제는 사회 전체의 협력과 정책적 해결이 필요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정의를 실현하는 것이 사회문제를 해결하는 방법 중 하나가 될 수 있음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사회문제의 정의는 일반적으로 불특정 다수의 사람들에게 불이익과 고통을 느끼게 하는 현상이나 상황을 의미함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한 사회의 가치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규범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</a:rPr>
              <a:t>윤리 등의 수준과 관련함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시대에 따라 심각한 사회문제 또는 사회문제가 아닐 수 있음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사회개발이나 경제개발을 위한 환경오염은 사회문제가 아님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경제발전과 인식변화로 환경오염문제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산업재해는 사회문제로 인식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A3888124-DBEE-A44F-4F00-77A9F8EFDA5C}"/>
              </a:ext>
            </a:extLst>
          </p:cNvPr>
          <p:cNvSpPr txBox="1">
            <a:spLocks/>
          </p:cNvSpPr>
          <p:nvPr/>
        </p:nvSpPr>
        <p:spPr>
          <a:xfrm>
            <a:off x="804965" y="1418190"/>
            <a:ext cx="4113023" cy="45029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(Social Issues)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82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357DA-6A49-1165-88D5-79AB8837D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88C3820-281D-7029-B9EB-417176E0175C}"/>
              </a:ext>
            </a:extLst>
          </p:cNvPr>
          <p:cNvSpPr/>
          <p:nvPr/>
        </p:nvSpPr>
        <p:spPr>
          <a:xfrm>
            <a:off x="0" y="1593583"/>
            <a:ext cx="9144000" cy="526441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CD8E9A95-EF47-D26E-1876-06E326E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343"/>
            <a:ext cx="7886700" cy="801454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D942009D-7DB3-5874-E913-AB2BC659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29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FA07A6C-F1A2-72DC-7F47-6FDE9D1B997D}"/>
              </a:ext>
            </a:extLst>
          </p:cNvPr>
          <p:cNvSpPr/>
          <p:nvPr/>
        </p:nvSpPr>
        <p:spPr>
          <a:xfrm>
            <a:off x="345989" y="2043882"/>
            <a:ext cx="8567936" cy="4677593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사회문제는 사회 구성원 다수가 불편함을 느끼거나 해결해야 할 필요가 있는 문제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사회문제는 개인적인 문제 및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전체에 영향을 미치는 현상을 의미함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사회문제가 성립하기 위해서 필요한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요소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영향력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개인적인 문제가 아니라 다수의 사람들이 겪고 있으며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전반에 걸쳐 영향을 미치는 것이어야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객관적 존재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실제로 존재하며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데이터와 연구를 통해 확인할 수 있어야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주관적 인식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사람들이 그 문제를 문제로 인식해야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가치와 규범의 위배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사회가 추구하는 기본 가치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평등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인권 등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충돌하는 문제여야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F4F25BF4-9BB3-1FA8-1119-52BD4CD71C04}"/>
              </a:ext>
            </a:extLst>
          </p:cNvPr>
          <p:cNvSpPr txBox="1">
            <a:spLocks/>
          </p:cNvSpPr>
          <p:nvPr/>
        </p:nvSpPr>
        <p:spPr>
          <a:xfrm>
            <a:off x="804965" y="1418190"/>
            <a:ext cx="4113023" cy="45029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사회문제가 </a:t>
            </a:r>
            <a:r>
              <a:rPr lang="ko-KR" altLang="en-US" sz="1800" b="1" kern="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갖추어야할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요소</a:t>
            </a:r>
            <a:endParaRPr lang="en-US" altLang="ko-KR" sz="1800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19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DCDB1-3C86-7E7E-5B80-F9657D1A2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205DE6A-BA02-6016-DBC7-F8D009063BD6}"/>
              </a:ext>
            </a:extLst>
          </p:cNvPr>
          <p:cNvSpPr/>
          <p:nvPr/>
        </p:nvSpPr>
        <p:spPr>
          <a:xfrm>
            <a:off x="0" y="1593583"/>
            <a:ext cx="9144000" cy="526441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CC268C10-BCAA-3A7F-D269-03295CEA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343"/>
            <a:ext cx="7886700" cy="801454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B0E11C85-0D35-14D4-DAE4-30C6ADE3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29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B97E443-3DF9-9B2B-CF29-89592FEF6DEB}"/>
              </a:ext>
            </a:extLst>
          </p:cNvPr>
          <p:cNvSpPr/>
          <p:nvPr/>
        </p:nvSpPr>
        <p:spPr>
          <a:xfrm>
            <a:off x="345989" y="2043882"/>
            <a:ext cx="8297562" cy="4677593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제도적 해결 필요성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개인의 노력만으로 해결할 수 없으며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시민 단체 등의 개입이 필요함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지속성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일시적인 문제가 아니라 일정 기간 동안 지속되며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장기적인 해결책이 요구됨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갈등 유발 가능성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내부에서 논쟁과 갈등을 일으킬 수 있는 문제여야 한다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lvl="1" fontAlgn="base">
              <a:lnSpc>
                <a:spcPct val="150000"/>
              </a:lnSpc>
            </a:pPr>
            <a:endParaRPr lang="ko-KR" altLang="en-US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269956FB-DAB6-EF3B-E61B-A663D19EEC32}"/>
              </a:ext>
            </a:extLst>
          </p:cNvPr>
          <p:cNvSpPr txBox="1">
            <a:spLocks/>
          </p:cNvSpPr>
          <p:nvPr/>
        </p:nvSpPr>
        <p:spPr>
          <a:xfrm>
            <a:off x="804965" y="1418190"/>
            <a:ext cx="4113023" cy="45029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사회문제가 </a:t>
            </a:r>
            <a:r>
              <a:rPr lang="ko-KR" altLang="en-US" b="1" kern="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갖추</a:t>
            </a:r>
            <a:r>
              <a:rPr lang="ko-KR" altLang="en-US" sz="1800" b="1" kern="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어야할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요소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es)?</a:t>
            </a:r>
          </a:p>
        </p:txBody>
      </p:sp>
    </p:spTree>
    <p:extLst>
      <p:ext uri="{BB962C8B-B14F-4D97-AF65-F5344CB8AC3E}">
        <p14:creationId xmlns:p14="http://schemas.microsoft.com/office/powerpoint/2010/main" val="1532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29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765356" y="2836145"/>
            <a:ext cx="7884220" cy="2387977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lvl="1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콜먼과 크레세이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(Coleman &amp; Cressey) :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사회문제는 그 사회의 이상과 현실</a:t>
            </a:r>
          </a:p>
          <a:p>
            <a:pPr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성취의 커다란 차이에서 발생하며 사회문제는 그 사회의 대중들에 의해 </a:t>
            </a:r>
          </a:p>
          <a:p>
            <a:pPr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결정된다고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페리와 페리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(Perry &amp; Perry) :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사회문제는 그 사회의 대다수 사람들이 사회</a:t>
            </a:r>
          </a:p>
          <a:p>
            <a:pPr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질서를 위협한다고 판단한 사회적 행동으로서 개선이 가능하다고 생각</a:t>
            </a:r>
          </a:p>
          <a:p>
            <a:pPr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하는 현상을 말함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765356" y="1975801"/>
            <a:ext cx="2324354" cy="45029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사회문제의 정의</a:t>
            </a:r>
          </a:p>
        </p:txBody>
      </p:sp>
    </p:spTree>
    <p:extLst>
      <p:ext uri="{BB962C8B-B14F-4D97-AF65-F5344CB8AC3E}">
        <p14:creationId xmlns:p14="http://schemas.microsoft.com/office/powerpoint/2010/main" val="25619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29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765356" y="2698349"/>
            <a:ext cx="7760222" cy="2553127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lvl="1" indent="-342900" fontAlgn="base">
              <a:lnSpc>
                <a:spcPct val="150000"/>
              </a:lnSpc>
              <a:buFont typeface="+mj-ea"/>
              <a:buAutoNum type="circleNumDbPlain" startAt="3"/>
            </a:pPr>
            <a:r>
              <a:rPr lang="ko-KR" altLang="en-US" sz="1500" b="1" kern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에치오니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(Etzioni) :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사회문제는 사회적인 차원에서 형성되며 사회구성원</a:t>
            </a:r>
          </a:p>
          <a:p>
            <a:pPr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들이 일반적으로 문제로 인식하고 그 상태의 개선을 요구하는 사회적인 상태를 말함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342900" fontAlgn="base">
              <a:lnSpc>
                <a:spcPct val="150000"/>
              </a:lnSpc>
              <a:buFont typeface="+mj-ea"/>
              <a:buAutoNum type="circleNumDbPlain" startAt="4"/>
            </a:pPr>
            <a:r>
              <a:rPr lang="ko-KR" altLang="en-US" sz="1500" b="1" kern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호튼과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kern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레슬리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(Horton &amp; Leslie) :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사회문제는 사회질서의 산물로서 사회적 </a:t>
            </a:r>
          </a:p>
          <a:p>
            <a:pPr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가치의 변화에 따라 달라질 수 있다고 봄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사회문제는 많은 사람들에게 바람직하지 못한 영향을 미치고 이러한 현상을 해결하기 위해 집단행동을 통한 사회적 개입을 유발시킴</a:t>
            </a: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765357" y="1920817"/>
            <a:ext cx="2324354" cy="45029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사회문제의 정의</a:t>
            </a:r>
          </a:p>
        </p:txBody>
      </p:sp>
    </p:spTree>
    <p:extLst>
      <p:ext uri="{BB962C8B-B14F-4D97-AF65-F5344CB8AC3E}">
        <p14:creationId xmlns:p14="http://schemas.microsoft.com/office/powerpoint/2010/main" val="5453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0192" y="5665069"/>
            <a:ext cx="842966" cy="323090"/>
          </a:xfrm>
        </p:spPr>
        <p:txBody>
          <a:bodyPr/>
          <a:lstStyle/>
          <a:p>
            <a:r>
              <a:rPr lang="en-US" altLang="ko-KR" dirty="0"/>
              <a:t>29-30</a:t>
            </a:r>
            <a:r>
              <a:rPr lang="ko-KR" altLang="en-US" dirty="0"/>
              <a:t>쪽</a:t>
            </a: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765357" y="1920817"/>
            <a:ext cx="3658726" cy="442504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2)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일반적인 정의와 상대적인 정의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2526CC4-AF47-C561-2808-D51F5847E8DE}"/>
              </a:ext>
            </a:extLst>
          </p:cNvPr>
          <p:cNvSpPr/>
          <p:nvPr/>
        </p:nvSpPr>
        <p:spPr>
          <a:xfrm>
            <a:off x="1390852" y="3429000"/>
            <a:ext cx="2774414" cy="856148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>
              <a:lnSpc>
                <a:spcPct val="150000"/>
              </a:lnSpc>
            </a:pPr>
            <a:r>
              <a:rPr lang="en-US" altLang="ko-KR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(1) </a:t>
            </a:r>
            <a:r>
              <a:rPr lang="ko-KR" altLang="en-US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일반적인 정의</a:t>
            </a:r>
            <a:endParaRPr lang="en-US" altLang="ko-KR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675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2E3670E-EC39-5CDE-224F-5705060D07A8}"/>
              </a:ext>
            </a:extLst>
          </p:cNvPr>
          <p:cNvSpPr/>
          <p:nvPr/>
        </p:nvSpPr>
        <p:spPr>
          <a:xfrm>
            <a:off x="4978735" y="3429000"/>
            <a:ext cx="2774414" cy="856148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>
              <a:lnSpc>
                <a:spcPct val="150000"/>
              </a:lnSpc>
            </a:pPr>
            <a:r>
              <a:rPr lang="en-US" altLang="ko-KR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 </a:t>
            </a:r>
            <a:r>
              <a:rPr lang="ko-KR" altLang="en-US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상대적인 정의</a:t>
            </a:r>
            <a:endParaRPr lang="en-US" altLang="ko-KR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675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액자 7">
            <a:extLst>
              <a:ext uri="{FF2B5EF4-FFF2-40B4-BE49-F238E27FC236}">
                <a16:creationId xmlns:a16="http://schemas.microsoft.com/office/drawing/2014/main" id="{AE7E3F92-DDA0-A684-0933-B48913072435}"/>
              </a:ext>
            </a:extLst>
          </p:cNvPr>
          <p:cNvSpPr/>
          <p:nvPr/>
        </p:nvSpPr>
        <p:spPr>
          <a:xfrm>
            <a:off x="792951" y="2690555"/>
            <a:ext cx="7627773" cy="2480017"/>
          </a:xfrm>
          <a:prstGeom prst="frame">
            <a:avLst>
              <a:gd name="adj1" fmla="val 3402"/>
            </a:avLst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3D8A12B-A865-AEC8-55B5-BDE048FCE7F9}"/>
              </a:ext>
            </a:extLst>
          </p:cNvPr>
          <p:cNvSpPr/>
          <p:nvPr/>
        </p:nvSpPr>
        <p:spPr>
          <a:xfrm>
            <a:off x="4572000" y="1703941"/>
            <a:ext cx="3416459" cy="3304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8DCDF33-E117-98F3-C280-9CADFE5FF2C3}"/>
              </a:ext>
            </a:extLst>
          </p:cNvPr>
          <p:cNvSpPr/>
          <p:nvPr/>
        </p:nvSpPr>
        <p:spPr>
          <a:xfrm>
            <a:off x="1865618" y="398551"/>
            <a:ext cx="472542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F4DA1FF-8820-9A55-861F-0E27DBDF0EB7}"/>
              </a:ext>
            </a:extLst>
          </p:cNvPr>
          <p:cNvSpPr/>
          <p:nvPr/>
        </p:nvSpPr>
        <p:spPr>
          <a:xfrm>
            <a:off x="942109" y="5122134"/>
            <a:ext cx="2890982" cy="608010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700" dirty="0" err="1">
                <a:latin typeface="Arial" pitchFamily="34" charset="0"/>
                <a:ea typeface="+mn-ea"/>
                <a:cs typeface="Arial" pitchFamily="34" charset="0"/>
              </a:rPr>
              <a:t>주교재</a:t>
            </a:r>
            <a:r>
              <a:rPr kumimoji="0" lang="ko-KR" altLang="en-US" sz="17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ko-KR" altLang="en-US" sz="1700" dirty="0" err="1">
                <a:latin typeface="Arial" pitchFamily="34" charset="0"/>
                <a:ea typeface="+mn-ea"/>
                <a:cs typeface="Arial" pitchFamily="34" charset="0"/>
              </a:rPr>
              <a:t>권중돈외</a:t>
            </a:r>
            <a:endParaRPr kumimoji="0" lang="en-US" altLang="ko-KR" sz="1700" dirty="0"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7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ko-KR" altLang="en-US" sz="1700" dirty="0" err="1">
                <a:latin typeface="Arial" pitchFamily="34" charset="0"/>
                <a:ea typeface="+mn-ea"/>
                <a:cs typeface="Arial" pitchFamily="34" charset="0"/>
              </a:rPr>
              <a:t>학지사</a:t>
            </a:r>
            <a:r>
              <a:rPr kumimoji="0" lang="en-US" altLang="ko-KR" sz="1700" dirty="0">
                <a:latin typeface="Arial" pitchFamily="34" charset="0"/>
                <a:ea typeface="+mn-ea"/>
                <a:cs typeface="Arial" pitchFamily="34" charset="0"/>
              </a:rPr>
              <a:t> 2024</a:t>
            </a:r>
            <a:endParaRPr kumimoji="0" lang="ko-KR" altLang="en-US" sz="1700" dirty="0">
              <a:latin typeface="+mn-lt"/>
              <a:ea typeface="+mn-ea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3FDAB6A-E30C-6176-DF15-25D939796497}"/>
              </a:ext>
            </a:extLst>
          </p:cNvPr>
          <p:cNvSpPr>
            <a:spLocks noChangeArrowheads="1"/>
          </p:cNvSpPr>
          <p:nvPr/>
        </p:nvSpPr>
        <p:spPr>
          <a:xfrm>
            <a:off x="1135544" y="6021288"/>
            <a:ext cx="6287026" cy="52322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wrap="square">
            <a:spAutoFit/>
          </a:bodyPr>
          <a:lstStyle>
            <a:lvl1pPr marL="0" lvl="0" indent="0" algn="l" defTabSz="2322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칼빈대학교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대학원 사회복지학과</a:t>
            </a:r>
          </a:p>
        </p:txBody>
      </p:sp>
      <p:sp>
        <p:nvSpPr>
          <p:cNvPr id="6" name="Rectangle 58">
            <a:extLst>
              <a:ext uri="{FF2B5EF4-FFF2-40B4-BE49-F238E27FC236}">
                <a16:creationId xmlns:a16="http://schemas.microsoft.com/office/drawing/2014/main" id="{9FF8C816-C08C-A507-FB08-ACE241FD2AB9}"/>
              </a:ext>
            </a:extLst>
          </p:cNvPr>
          <p:cNvSpPr>
            <a:spLocks noGrp="1" noChangeArrowheads="1"/>
          </p:cNvSpPr>
          <p:nvPr/>
        </p:nvSpPr>
        <p:spPr>
          <a:xfrm>
            <a:off x="1442145" y="398551"/>
            <a:ext cx="5673824" cy="86895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91440" anchor="b" anchorCtr="0">
            <a:normAutofit/>
          </a:bodyPr>
          <a:lstStyle>
            <a:lvl1pPr marL="0" lvl="0" indent="0" algn="ctr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44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1.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강의 교재 안내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E35ABDC-8C2E-7A44-8336-931D5995471B}"/>
              </a:ext>
            </a:extLst>
          </p:cNvPr>
          <p:cNvSpPr/>
          <p:nvPr/>
        </p:nvSpPr>
        <p:spPr>
          <a:xfrm>
            <a:off x="4597783" y="5154059"/>
            <a:ext cx="3399510" cy="608010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700" dirty="0">
                <a:latin typeface="+mn-lt"/>
                <a:ea typeface="+mn-ea"/>
              </a:rPr>
              <a:t>부교재 윤정숙 </a:t>
            </a:r>
            <a:r>
              <a:rPr lang="en-US" altLang="ko-KR" sz="1700" dirty="0"/>
              <a:t>∙</a:t>
            </a:r>
            <a:r>
              <a:rPr kumimoji="0" lang="ko-KR" altLang="en-US" sz="1700" dirty="0">
                <a:latin typeface="+mn-lt"/>
                <a:ea typeface="+mn-ea"/>
              </a:rPr>
              <a:t> </a:t>
            </a:r>
            <a:r>
              <a:rPr kumimoji="0" lang="ko-KR" altLang="en-US" sz="1700" dirty="0" err="1">
                <a:latin typeface="+mn-lt"/>
                <a:ea typeface="+mn-ea"/>
              </a:rPr>
              <a:t>신민정</a:t>
            </a:r>
            <a:endParaRPr kumimoji="0" lang="en-US" altLang="ko-KR" sz="1700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700" dirty="0"/>
              <a:t>공동체</a:t>
            </a:r>
            <a:r>
              <a:rPr lang="en-US" altLang="ko-KR" sz="1700" dirty="0"/>
              <a:t> 2023</a:t>
            </a:r>
            <a:endParaRPr kumimoji="0" lang="ko-KR" altLang="en-US" sz="1700" dirty="0">
              <a:latin typeface="+mn-lt"/>
              <a:ea typeface="+mn-ea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EDA2530-FE69-8619-C185-86B2A4E2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8" y="1431861"/>
            <a:ext cx="3480743" cy="35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D60E10D-42F8-C262-9E95-D7E932E17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57" y="1431861"/>
            <a:ext cx="3480743" cy="35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89"/>
    </mc:Choice>
    <mc:Fallback xmlns="">
      <p:transition spd="slow" advTm="6858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0192" y="5665069"/>
            <a:ext cx="842966" cy="323090"/>
          </a:xfrm>
        </p:spPr>
        <p:txBody>
          <a:bodyPr/>
          <a:lstStyle/>
          <a:p>
            <a:r>
              <a:rPr lang="en-US" altLang="ko-KR" dirty="0"/>
              <a:t>29-30</a:t>
            </a:r>
            <a:r>
              <a:rPr lang="ko-KR" altLang="en-US" dirty="0"/>
              <a:t>쪽</a:t>
            </a: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889683" y="1941873"/>
            <a:ext cx="3658726" cy="442504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2)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일반적인 정의와 상대적인 정의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2526CC4-AF47-C561-2808-D51F5847E8DE}"/>
              </a:ext>
            </a:extLst>
          </p:cNvPr>
          <p:cNvSpPr/>
          <p:nvPr/>
        </p:nvSpPr>
        <p:spPr>
          <a:xfrm>
            <a:off x="948956" y="2690555"/>
            <a:ext cx="7315995" cy="2819110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/>
            <a:endParaRPr lang="en-US" altLang="ko-KR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/>
            <a:endParaRPr lang="en-US" altLang="ko-KR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342900" fontAlgn="base">
              <a:buAutoNum type="arabicParenBoth"/>
            </a:pPr>
            <a:r>
              <a:rPr lang="ko-KR" altLang="en-US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일반적인 정의</a:t>
            </a:r>
            <a:endParaRPr lang="en-US" altLang="ko-KR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/>
            <a:endParaRPr lang="en-US" altLang="ko-KR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20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개개인의 주관적 차원에서 인식하는 문제가 대다수 사람들의 객관적 차원에서 동의하는 문제여야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20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대다수 사람에게 악영향 미침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어떤 행동을 요구함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개입으로 해결함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200000"/>
              </a:lnSpc>
            </a:pPr>
            <a:endParaRPr lang="en-US" altLang="ko-KR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675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액자 7">
            <a:extLst>
              <a:ext uri="{FF2B5EF4-FFF2-40B4-BE49-F238E27FC236}">
                <a16:creationId xmlns:a16="http://schemas.microsoft.com/office/drawing/2014/main" id="{AE7E3F92-DDA0-A684-0933-B48913072435}"/>
              </a:ext>
            </a:extLst>
          </p:cNvPr>
          <p:cNvSpPr/>
          <p:nvPr/>
        </p:nvSpPr>
        <p:spPr>
          <a:xfrm>
            <a:off x="889683" y="2644762"/>
            <a:ext cx="7385901" cy="2942039"/>
          </a:xfrm>
          <a:prstGeom prst="frame">
            <a:avLst>
              <a:gd name="adj1" fmla="val 4486"/>
            </a:avLst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0192" y="5665069"/>
            <a:ext cx="842966" cy="323090"/>
          </a:xfrm>
        </p:spPr>
        <p:txBody>
          <a:bodyPr/>
          <a:lstStyle/>
          <a:p>
            <a:r>
              <a:rPr lang="en-US" altLang="ko-KR" dirty="0"/>
              <a:t>29-30</a:t>
            </a:r>
            <a:r>
              <a:rPr lang="ko-KR" altLang="en-US" dirty="0"/>
              <a:t>쪽</a:t>
            </a: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922848" y="1981905"/>
            <a:ext cx="3658726" cy="442504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2)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일반적인 정의와 상대적인 정의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2526CC4-AF47-C561-2808-D51F5847E8DE}"/>
              </a:ext>
            </a:extLst>
          </p:cNvPr>
          <p:cNvSpPr/>
          <p:nvPr/>
        </p:nvSpPr>
        <p:spPr>
          <a:xfrm>
            <a:off x="966646" y="2690555"/>
            <a:ext cx="7298305" cy="2819110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/>
            <a:r>
              <a:rPr lang="en-US" altLang="ko-KR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 </a:t>
            </a:r>
            <a:r>
              <a:rPr lang="ko-KR" altLang="en-US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상대적인 정의</a:t>
            </a:r>
            <a:endParaRPr lang="en-US" altLang="ko-KR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/>
            <a:endParaRPr lang="en-US" altLang="ko-KR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20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사회문제의 상대성은 어떤 사회현상에 대해 바람직하지 못하다고 판단하는 기준과 범주 그 사회의 가치이며 규범에 따라 달리 적용됨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20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가정폭력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아동폭력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음주문화 등에 대한 인식의 시대적 </a:t>
            </a:r>
            <a:r>
              <a:rPr lang="ko-KR" altLang="en-US" sz="1500" b="1" kern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차이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액자 5">
            <a:extLst>
              <a:ext uri="{FF2B5EF4-FFF2-40B4-BE49-F238E27FC236}">
                <a16:creationId xmlns:a16="http://schemas.microsoft.com/office/drawing/2014/main" id="{84A311C3-67BB-E34C-B588-53191F5F91E0}"/>
              </a:ext>
            </a:extLst>
          </p:cNvPr>
          <p:cNvSpPr/>
          <p:nvPr/>
        </p:nvSpPr>
        <p:spPr>
          <a:xfrm>
            <a:off x="922847" y="2600766"/>
            <a:ext cx="7385901" cy="2942039"/>
          </a:xfrm>
          <a:prstGeom prst="frame">
            <a:avLst>
              <a:gd name="adj1" fmla="val 4486"/>
            </a:avLst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6879" y="5707573"/>
            <a:ext cx="886280" cy="280586"/>
          </a:xfrm>
        </p:spPr>
        <p:txBody>
          <a:bodyPr/>
          <a:lstStyle/>
          <a:p>
            <a:r>
              <a:rPr lang="en-US" altLang="ko-KR" dirty="0"/>
              <a:t>30-31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664143" y="2434935"/>
            <a:ext cx="7883091" cy="3194370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첫째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객관적인 사회현상으로 그 현상을 보편적인 가치나 윤리로 수용할 수 있는 것이어야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둘째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개인적인 차원을 넘어 사회적인 문제로 판단할 수 있는 것이어야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셋째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사회현상으로 나타난 문제가 불특정 </a:t>
            </a:r>
            <a:r>
              <a:rPr lang="ko-KR" altLang="en-US" sz="1500" b="1" kern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다수에게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직간접적으로 피해를 발생시키며 사회적으로 확산되고 파급되는 문제여야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넷째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집단적 사회행동이 요구되는 문제여야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다섯째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 발생의 원인과 특성이 사회적이어야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664144" y="1734802"/>
            <a:ext cx="2324354" cy="45029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3)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사회문제의 특징</a:t>
            </a:r>
          </a:p>
        </p:txBody>
      </p:sp>
    </p:spTree>
    <p:extLst>
      <p:ext uri="{BB962C8B-B14F-4D97-AF65-F5344CB8AC3E}">
        <p14:creationId xmlns:p14="http://schemas.microsoft.com/office/powerpoint/2010/main" val="24202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2440" y="5672289"/>
            <a:ext cx="900718" cy="315871"/>
          </a:xfrm>
        </p:spPr>
        <p:txBody>
          <a:bodyPr/>
          <a:lstStyle/>
          <a:p>
            <a:r>
              <a:rPr lang="en-US" altLang="ko-KR" dirty="0"/>
              <a:t>31-32</a:t>
            </a:r>
            <a:r>
              <a:rPr lang="ko-KR" altLang="en-US" dirty="0"/>
              <a:t>쪽</a:t>
            </a: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583602" y="1838813"/>
            <a:ext cx="2324354" cy="45029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4)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사회문제의 원인</a:t>
            </a:r>
          </a:p>
        </p:txBody>
      </p:sp>
      <p:sp>
        <p:nvSpPr>
          <p:cNvPr id="4" name="액자 3">
            <a:extLst>
              <a:ext uri="{FF2B5EF4-FFF2-40B4-BE49-F238E27FC236}">
                <a16:creationId xmlns:a16="http://schemas.microsoft.com/office/drawing/2014/main" id="{417C68A4-D72F-2562-00BB-DD14B85CD416}"/>
              </a:ext>
            </a:extLst>
          </p:cNvPr>
          <p:cNvSpPr/>
          <p:nvPr/>
        </p:nvSpPr>
        <p:spPr>
          <a:xfrm>
            <a:off x="583602" y="2553394"/>
            <a:ext cx="8200207" cy="2649662"/>
          </a:xfrm>
          <a:prstGeom prst="frame">
            <a:avLst>
              <a:gd name="adj1" fmla="val 3402"/>
            </a:avLst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8F67E30-E101-0206-7EE7-BCF695186F0C}"/>
              </a:ext>
            </a:extLst>
          </p:cNvPr>
          <p:cNvSpPr/>
          <p:nvPr/>
        </p:nvSpPr>
        <p:spPr>
          <a:xfrm>
            <a:off x="1279184" y="3083294"/>
            <a:ext cx="2923674" cy="669558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>
              <a:lnSpc>
                <a:spcPct val="150000"/>
              </a:lnSpc>
            </a:pPr>
            <a:r>
              <a:rPr lang="en-US" altLang="ko-KR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(1) </a:t>
            </a:r>
            <a:r>
              <a:rPr lang="ko-KR" altLang="en-US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사회구조적 문제</a:t>
            </a:r>
            <a:endParaRPr lang="en-US" altLang="ko-KR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675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46BD49E-5795-8AE7-DEF2-5F74846CB7B4}"/>
              </a:ext>
            </a:extLst>
          </p:cNvPr>
          <p:cNvSpPr/>
          <p:nvPr/>
        </p:nvSpPr>
        <p:spPr>
          <a:xfrm>
            <a:off x="1279184" y="4043105"/>
            <a:ext cx="2923674" cy="669558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>
              <a:lnSpc>
                <a:spcPct val="150000"/>
              </a:lnSpc>
            </a:pPr>
            <a:r>
              <a:rPr lang="en-US" altLang="ko-KR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 </a:t>
            </a:r>
            <a:r>
              <a:rPr lang="ko-KR" altLang="en-US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사회해체적 문제</a:t>
            </a:r>
            <a:endParaRPr lang="en-US" altLang="ko-KR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675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827BB40-F75F-8BF5-6A3F-671652C99889}"/>
              </a:ext>
            </a:extLst>
          </p:cNvPr>
          <p:cNvSpPr/>
          <p:nvPr/>
        </p:nvSpPr>
        <p:spPr>
          <a:xfrm>
            <a:off x="4786460" y="3077823"/>
            <a:ext cx="2923674" cy="669558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fontAlgn="base">
              <a:lnSpc>
                <a:spcPct val="150000"/>
              </a:lnSpc>
            </a:pPr>
            <a:r>
              <a:rPr lang="en-US" altLang="ko-KR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(3) </a:t>
            </a:r>
            <a:r>
              <a:rPr lang="ko-KR" altLang="en-US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일탈문제</a:t>
            </a:r>
            <a:endParaRPr lang="en-US" altLang="ko-KR" sz="675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13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C1904-7E7A-83B6-A5CB-061C3E8AF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F9F7094-7C9F-1FAC-9137-4C16670CE9E0}"/>
              </a:ext>
            </a:extLst>
          </p:cNvPr>
          <p:cNvSpPr/>
          <p:nvPr/>
        </p:nvSpPr>
        <p:spPr>
          <a:xfrm>
            <a:off x="-1803" y="1450719"/>
            <a:ext cx="9145803" cy="5088194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92B3D5E2-4AA7-4A1B-028D-51D03F04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1638"/>
            <a:ext cx="7886700" cy="766343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사회문제와 사회복지의 관계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2E59239D-D2DF-5754-0797-60AE139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33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EBD634A-E14A-901A-A0D7-32F074E81CED}"/>
              </a:ext>
            </a:extLst>
          </p:cNvPr>
          <p:cNvSpPr/>
          <p:nvPr/>
        </p:nvSpPr>
        <p:spPr>
          <a:xfrm>
            <a:off x="404165" y="1982544"/>
            <a:ext cx="6653340" cy="4451507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사회문제가 갖추어야 할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사회문제의 발생원인이 개인에게 있을 때 사회복지실천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사회문제가 사회에 있을 때 사호복지정책을 통해 해결 도모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사회의 변화에 따라 사회문제에 대한 시각과 인식이 달라지고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사회변동의 유형에 따라 사회문제의 유형도 달라지게 됨으로써 해결방안도 달라지게 되는 것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사회복지의 전개과정을 보면 사회문제를 유발시키는 사회변동의 원인을 파악하고 사회문제 해결을 위한 사회복지정책이나 대책을 마련하는 것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F9C4EBD-778C-3D84-AD03-C8A21D719BE8}"/>
              </a:ext>
            </a:extLst>
          </p:cNvPr>
          <p:cNvSpPr txBox="1">
            <a:spLocks/>
          </p:cNvSpPr>
          <p:nvPr/>
        </p:nvSpPr>
        <p:spPr>
          <a:xfrm>
            <a:off x="819078" y="1316099"/>
            <a:ext cx="4207171" cy="453707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사회문제가 </a:t>
            </a:r>
            <a:r>
              <a:rPr lang="ko-KR" altLang="en-US" b="1" dirty="0" err="1">
                <a:solidFill>
                  <a:schemeClr val="bg1"/>
                </a:solidFill>
                <a:latin typeface="+mn-ea"/>
                <a:ea typeface="+mn-ea"/>
              </a:rPr>
              <a:t>갖추어야할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가지</a:t>
            </a:r>
          </a:p>
        </p:txBody>
      </p:sp>
    </p:spTree>
    <p:extLst>
      <p:ext uri="{BB962C8B-B14F-4D97-AF65-F5344CB8AC3E}">
        <p14:creationId xmlns:p14="http://schemas.microsoft.com/office/powerpoint/2010/main" val="20782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14488-6113-27A9-A976-4CB25A242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6BDBE56-492C-3947-059E-77102427196B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4A4A6DD0-2F56-101B-1CBF-C8AF7DD2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사회문제와 사회복지의 관계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AB64DFBF-DE04-F081-3F46-AA78D5C0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33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3E1EB8F-CAA0-41C7-75C4-FDA4810AA58D}"/>
              </a:ext>
            </a:extLst>
          </p:cNvPr>
          <p:cNvSpPr/>
          <p:nvPr/>
        </p:nvSpPr>
        <p:spPr>
          <a:xfrm>
            <a:off x="664143" y="2434935"/>
            <a:ext cx="7868653" cy="2501021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사회복지와 사회문제는 상호연관성을 가지고 있음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사회의 변화에 따라 사회문제에 대한 시각과 인식이 달라지고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사회변동의 유형에 따라 사회문제의 유형도 달라지게 됨으로써 해결방안도 달라지게 되는 것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사회복지의 전개과정을 보면 사회문제를 유발시키는 사회변동의 원인을 파악하고 사회문제 해결을 위한 사회복지정책이나 대책을 마련하는 것</a:t>
            </a: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B5DD5AF4-8867-4F49-8D0F-63E16DBFAB35}"/>
              </a:ext>
            </a:extLst>
          </p:cNvPr>
          <p:cNvSpPr txBox="1">
            <a:spLocks/>
          </p:cNvSpPr>
          <p:nvPr/>
        </p:nvSpPr>
        <p:spPr>
          <a:xfrm>
            <a:off x="860375" y="1463381"/>
            <a:ext cx="3847310" cy="506470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사회문제가 </a:t>
            </a:r>
            <a:r>
              <a:rPr lang="ko-KR" altLang="en-US" b="1" dirty="0" err="1">
                <a:solidFill>
                  <a:schemeClr val="bg1"/>
                </a:solidFill>
                <a:latin typeface="+mn-ea"/>
                <a:ea typeface="+mn-ea"/>
              </a:rPr>
              <a:t>갖추어야할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가지</a:t>
            </a:r>
          </a:p>
        </p:txBody>
      </p:sp>
    </p:spTree>
    <p:extLst>
      <p:ext uri="{BB962C8B-B14F-4D97-AF65-F5344CB8AC3E}">
        <p14:creationId xmlns:p14="http://schemas.microsoft.com/office/powerpoint/2010/main" val="30865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384870"/>
            <a:ext cx="9144000" cy="5336606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현대사회의 사회문제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33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664143" y="2144396"/>
            <a:ext cx="7883091" cy="2714598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빈곤의 증가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사회적ㆍ경제적 불평등의 심화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마약남용과 정신적인 문제의 증가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폭력의 증가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높은 자살률 등은 사람들을 절망에 빠뜨리고 있음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심각한 문제 중 하나는 많은 사람들이 사회에서 배제되고 있다는 것이며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등에서 심각한 양극화와 불평등이 심화되고 있다는 것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세계화와 신자유주의는 자본통제의 철폐와 시장규제의 완화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민영화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민간위탁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 부문의 시장지향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근로조건 악화를 부추기는 역할을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29B1F338-F6D7-6E29-4E8F-3C885F3E43A3}"/>
              </a:ext>
            </a:extLst>
          </p:cNvPr>
          <p:cNvSpPr txBox="1">
            <a:spLocks/>
          </p:cNvSpPr>
          <p:nvPr/>
        </p:nvSpPr>
        <p:spPr>
          <a:xfrm>
            <a:off x="866274" y="1545300"/>
            <a:ext cx="3455470" cy="453707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현대사회의 주요사회문제</a:t>
            </a:r>
          </a:p>
        </p:txBody>
      </p:sp>
    </p:spTree>
    <p:extLst>
      <p:ext uri="{BB962C8B-B14F-4D97-AF65-F5344CB8AC3E}">
        <p14:creationId xmlns:p14="http://schemas.microsoft.com/office/powerpoint/2010/main" val="20862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F8B8E-9ABF-8D0F-002F-D051AB7A0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F4EF2D6-1824-A957-D6D5-E5F5E693CED7}"/>
              </a:ext>
            </a:extLst>
          </p:cNvPr>
          <p:cNvSpPr/>
          <p:nvPr/>
        </p:nvSpPr>
        <p:spPr>
          <a:xfrm>
            <a:off x="0" y="1593583"/>
            <a:ext cx="9144000" cy="526441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D304A9D6-2AAF-CE6A-3113-50834BD6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현대사회의 사회문제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58E9F645-96A2-954C-3768-1C43A4FF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33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CADD722-321A-A874-D662-C97693A826C0}"/>
              </a:ext>
            </a:extLst>
          </p:cNvPr>
          <p:cNvSpPr/>
          <p:nvPr/>
        </p:nvSpPr>
        <p:spPr>
          <a:xfrm>
            <a:off x="664143" y="1944292"/>
            <a:ext cx="7883091" cy="4548581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양극화와 경제 불평등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부익부 빈익빈 현상이 심화되며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중산층이 감소하고 빈곤층이 증가하는 문제가 발생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최저임금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노동권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복지 정책이 중요한 해결 방안으로 논의됨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노인 문제와 고령화 사회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의료 기술의 발달로 평균 수명이 증가하면서 노인 인구가 급격히 증가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연금 부족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노인 복지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일자리 문제 등이 사회적 부담으로 작용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AAB57C7A-D817-4F25-3D7C-27407890F746}"/>
              </a:ext>
            </a:extLst>
          </p:cNvPr>
          <p:cNvSpPr txBox="1">
            <a:spLocks/>
          </p:cNvSpPr>
          <p:nvPr/>
        </p:nvSpPr>
        <p:spPr>
          <a:xfrm>
            <a:off x="664143" y="1339979"/>
            <a:ext cx="3455470" cy="453707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현대사회의 주요사회문제</a:t>
            </a:r>
          </a:p>
        </p:txBody>
      </p:sp>
    </p:spTree>
    <p:extLst>
      <p:ext uri="{BB962C8B-B14F-4D97-AF65-F5344CB8AC3E}">
        <p14:creationId xmlns:p14="http://schemas.microsoft.com/office/powerpoint/2010/main" val="13088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14D99-75AB-FC33-07BC-7E06645CE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C6C598D-854C-C377-23C9-ACAE70B495BD}"/>
              </a:ext>
            </a:extLst>
          </p:cNvPr>
          <p:cNvSpPr/>
          <p:nvPr/>
        </p:nvSpPr>
        <p:spPr>
          <a:xfrm>
            <a:off x="0" y="1593583"/>
            <a:ext cx="9144000" cy="526441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805EB0A6-60CF-EC9A-9285-F6C99008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현대사회의 사회문제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9A5F853-6966-B411-BE7F-C0704533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33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4D6669D-E3C0-9EF0-F964-21ED7D24922A}"/>
              </a:ext>
            </a:extLst>
          </p:cNvPr>
          <p:cNvSpPr/>
          <p:nvPr/>
        </p:nvSpPr>
        <p:spPr>
          <a:xfrm>
            <a:off x="612708" y="2141614"/>
            <a:ext cx="7918584" cy="4630073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양극화와 경제 불평등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부익부 빈익빈 현상이 심화되며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중산층이 감소하고 빈곤층이 증가하는 문제가 발생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최저임금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노동권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복지 정책이 중요한 해결 방안으로 논의됨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노인 문제와 고령화 사회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의료 기술의 발달로 평균 수명이 증가하면서 노인 인구가 급격히 증가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연금 부족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노인 복지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일자리 문제 등이 사회적 부담으로 작용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청년 실업과 일자리 부족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 발전과 자동화로 인해 일자리 감소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청년층의 취업난 심화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비정규직 문제와 저임금 노동이 심각한 이슈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90608D7C-31C5-28A7-5F38-23CB15029444}"/>
              </a:ext>
            </a:extLst>
          </p:cNvPr>
          <p:cNvSpPr txBox="1">
            <a:spLocks/>
          </p:cNvSpPr>
          <p:nvPr/>
        </p:nvSpPr>
        <p:spPr>
          <a:xfrm>
            <a:off x="760395" y="1413891"/>
            <a:ext cx="3455470" cy="453707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현대사회의 주요사회문제</a:t>
            </a:r>
          </a:p>
        </p:txBody>
      </p:sp>
    </p:spTree>
    <p:extLst>
      <p:ext uri="{BB962C8B-B14F-4D97-AF65-F5344CB8AC3E}">
        <p14:creationId xmlns:p14="http://schemas.microsoft.com/office/powerpoint/2010/main" val="33744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4823-71A6-5E73-8C27-217DC6FEB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6A67032-A20B-8DA1-6295-3756BC436C46}"/>
              </a:ext>
            </a:extLst>
          </p:cNvPr>
          <p:cNvSpPr/>
          <p:nvPr/>
        </p:nvSpPr>
        <p:spPr>
          <a:xfrm>
            <a:off x="-1" y="1457059"/>
            <a:ext cx="9144001" cy="526441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5E8594DC-4090-0D54-50AD-D1BF9DFF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43" y="449896"/>
            <a:ext cx="7886700" cy="953661"/>
          </a:xfrm>
        </p:spPr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현대사회의 사회문제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FBCF64E4-B411-A93A-933D-2BD3277F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33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39E2AD6-C5EE-D5B9-46E3-447B3DC15A9C}"/>
              </a:ext>
            </a:extLst>
          </p:cNvPr>
          <p:cNvSpPr/>
          <p:nvPr/>
        </p:nvSpPr>
        <p:spPr>
          <a:xfrm>
            <a:off x="664143" y="2047290"/>
            <a:ext cx="7883091" cy="4535914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fontAlgn="base">
              <a:lnSpc>
                <a:spcPct val="150000"/>
              </a:lnSpc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 오염과 기후 변화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온실가스 증가로 인한 기후변화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미세먼지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수질 오염 등의 문제 발생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지속 가능한 발전과 친환경 정책이 중요해짐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범죄와 사회 안전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 범죄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해킹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스토킹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보이스 피싱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증가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강력 범죄와 학교 폭력 문제도 지속적으로 사회적 관심을 받음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불평등과 입시 경쟁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가정의 경제적 배경에 따라 교육 기회가 달라지는 문제 발생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사교육 증가와 입시 경쟁 과열이 학생들에게 부담으로 작용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정신 건강과 사회적 고립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우울증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불안장애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번아웃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증후군 등 정신 건강 문제가 증가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고립과 외로움이 현대인의 주요 고민 중 하나로 부각됨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6CDFED98-1368-AA2B-C5BD-9D6F48197462}"/>
              </a:ext>
            </a:extLst>
          </p:cNvPr>
          <p:cNvSpPr txBox="1">
            <a:spLocks/>
          </p:cNvSpPr>
          <p:nvPr/>
        </p:nvSpPr>
        <p:spPr>
          <a:xfrm>
            <a:off x="664143" y="1339979"/>
            <a:ext cx="3455470" cy="453707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현대사회의 주요사회문제</a:t>
            </a:r>
          </a:p>
        </p:txBody>
      </p:sp>
    </p:spTree>
    <p:extLst>
      <p:ext uri="{BB962C8B-B14F-4D97-AF65-F5344CB8AC3E}">
        <p14:creationId xmlns:p14="http://schemas.microsoft.com/office/powerpoint/2010/main" val="37046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7456273-16D7-FCA8-442D-978E8E9A87EB}"/>
              </a:ext>
            </a:extLst>
          </p:cNvPr>
          <p:cNvSpPr/>
          <p:nvPr/>
        </p:nvSpPr>
        <p:spPr>
          <a:xfrm>
            <a:off x="367260" y="1530385"/>
            <a:ext cx="2837953" cy="338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D4C0BE7-EAFF-CFC4-3BC4-AB707E476A31}"/>
              </a:ext>
            </a:extLst>
          </p:cNvPr>
          <p:cNvSpPr/>
          <p:nvPr/>
        </p:nvSpPr>
        <p:spPr>
          <a:xfrm>
            <a:off x="580136" y="1103180"/>
            <a:ext cx="8196604" cy="4897572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073AC25-93EA-48ED-8632-C51A7FFCF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593" y="2802727"/>
            <a:ext cx="6603166" cy="749339"/>
          </a:xfrm>
        </p:spPr>
        <p:txBody>
          <a:bodyPr>
            <a:noAutofit/>
          </a:bodyPr>
          <a:lstStyle/>
          <a:p>
            <a:r>
              <a:rPr lang="en-US" altLang="ko-KR" sz="2700" dirty="0"/>
              <a:t>2</a:t>
            </a:r>
            <a:r>
              <a:rPr lang="ko-KR" altLang="en-US" sz="2700" dirty="0"/>
              <a:t>장</a:t>
            </a:r>
            <a:r>
              <a:rPr lang="en-US" altLang="ko-KR" sz="2700" dirty="0"/>
              <a:t>.</a:t>
            </a:r>
            <a:r>
              <a:rPr lang="ko-KR" altLang="en-US" sz="2700" dirty="0"/>
              <a:t> 사회복지와 사회문제</a:t>
            </a:r>
            <a:endParaRPr lang="ko-KR" altLang="en-US" sz="2700" dirty="0">
              <a:solidFill>
                <a:schemeClr val="accent6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85842B-5795-AFA5-2380-5CC7BACF5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29" y="857250"/>
            <a:ext cx="1396471" cy="44035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E575744-1001-6F96-F9BC-73A3C40EA538}"/>
              </a:ext>
            </a:extLst>
          </p:cNvPr>
          <p:cNvSpPr/>
          <p:nvPr/>
        </p:nvSpPr>
        <p:spPr>
          <a:xfrm>
            <a:off x="1172631" y="3487438"/>
            <a:ext cx="6327856" cy="49784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273879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96B5F-C072-4322-7EAA-9AD5011F3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246BE0F-9BE3-DB30-D284-EBF2D04FAC58}"/>
              </a:ext>
            </a:extLst>
          </p:cNvPr>
          <p:cNvSpPr/>
          <p:nvPr/>
        </p:nvSpPr>
        <p:spPr>
          <a:xfrm>
            <a:off x="0" y="1593583"/>
            <a:ext cx="9144000" cy="526441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B37F50CA-7EC8-2446-FB9C-A63CFFD5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현대사회의 사회문제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08203ADB-5EB1-7E53-5644-F9EC77A0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33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A18DFB8-4F0E-08E0-9397-98CC4456FF12}"/>
              </a:ext>
            </a:extLst>
          </p:cNvPr>
          <p:cNvSpPr/>
          <p:nvPr/>
        </p:nvSpPr>
        <p:spPr>
          <a:xfrm>
            <a:off x="664143" y="2047290"/>
            <a:ext cx="7883091" cy="4309061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빈곤의 증가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사회적ㆍ경제적 불평등의 심화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마약남용과 정신적인 문제의 증가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폭력의 증가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높은 자살률 등은 사람들을 절망에 빠뜨리고 있음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심각한 문제 중 하나는 많은 사람들이 사회에서 배제되고 있다는 것이며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건강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등에서 심각한 양극화와 불평등이 심화되고 있다는 것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세계화와 신자유주의는 자본통제의 철폐와 시장규제의 완화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민영화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민간위탁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 부문의 시장지향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근로조건 악화를 부추기는 역할을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A07F770D-A1D5-0F30-3EB3-BA3F945205BD}"/>
              </a:ext>
            </a:extLst>
          </p:cNvPr>
          <p:cNvSpPr txBox="1">
            <a:spLocks/>
          </p:cNvSpPr>
          <p:nvPr/>
        </p:nvSpPr>
        <p:spPr>
          <a:xfrm>
            <a:off x="664143" y="1463835"/>
            <a:ext cx="2872433" cy="453707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사회복지 환경의 변화</a:t>
            </a:r>
          </a:p>
        </p:txBody>
      </p:sp>
    </p:spTree>
    <p:extLst>
      <p:ext uri="{BB962C8B-B14F-4D97-AF65-F5344CB8AC3E}">
        <p14:creationId xmlns:p14="http://schemas.microsoft.com/office/powerpoint/2010/main" val="18113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현대사회의 사회문제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34</a:t>
            </a:r>
            <a:r>
              <a:rPr lang="ko-KR" altLang="en-US" dirty="0"/>
              <a:t>쪽</a:t>
            </a: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664144" y="1734802"/>
            <a:ext cx="2872433" cy="453707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2)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인구고령화 저출산</a:t>
            </a: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29DBBCBD-9610-5674-C05F-FB0303279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" y="2329727"/>
            <a:ext cx="7605739" cy="35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현대사회의 사회문제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34</a:t>
            </a:r>
            <a:r>
              <a:rPr lang="ko-KR" altLang="en-US" dirty="0"/>
              <a:t>쪽</a:t>
            </a: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664144" y="1734802"/>
            <a:ext cx="2872433" cy="453707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2)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인구고령화 저출산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1E1C4EC-11A1-E660-1712-86CC3910D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" y="2329726"/>
            <a:ext cx="7688179" cy="35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현대사회의 사회문제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35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664143" y="2434936"/>
            <a:ext cx="7846996" cy="2829482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사회가 불평등할수록 폭력이 난무하고 건강에 악영향을 미치는 것으로 나타남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소득불평등과 각종 사회문제 혹은 사회적 위험을 나타내는 지표들과의 관계를 이론적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경험적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비교사회적인 관점에서 연구한 이론들은 소득불평등의 증가는 각종 사회문제와 건강문제를 악화시키고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개인적인 수준에서 스트레스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불안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우울 등을 야기할 뿐만 아니라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집합적인 수준에서도 높아진 개인 간 이질성과 낮아진 사회통합과 응집성으로 인해 각종 사회해체적 현상으로 이어짐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664144" y="1734802"/>
            <a:ext cx="1959441" cy="453707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3)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사회적 불평등</a:t>
            </a:r>
          </a:p>
        </p:txBody>
      </p:sp>
    </p:spTree>
    <p:extLst>
      <p:ext uri="{BB962C8B-B14F-4D97-AF65-F5344CB8AC3E}">
        <p14:creationId xmlns:p14="http://schemas.microsoft.com/office/powerpoint/2010/main" val="20151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현대사회의 사회문제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36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863028" y="3080497"/>
            <a:ext cx="7110663" cy="1815221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 사회는 사회적ㆍ심리적인 안녕을 위해 총체적인 삶의 질 문제를 심각하게 고려해야만 하는 시점에 와있음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 사회의 불평등과 양극화 문제를 어떻게 해결해 나아가야 할 것인가 복지적인 차원에서 대안을 모색해야 할 것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D2822D8D-3F3E-0E78-FED5-3F67A9F62C86}"/>
              </a:ext>
            </a:extLst>
          </p:cNvPr>
          <p:cNvSpPr txBox="1">
            <a:spLocks/>
          </p:cNvSpPr>
          <p:nvPr/>
        </p:nvSpPr>
        <p:spPr>
          <a:xfrm>
            <a:off x="863029" y="2218471"/>
            <a:ext cx="2039660" cy="453707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3) 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사회적 불평등</a:t>
            </a:r>
          </a:p>
        </p:txBody>
      </p:sp>
    </p:spTree>
    <p:extLst>
      <p:ext uri="{BB962C8B-B14F-4D97-AF65-F5344CB8AC3E}">
        <p14:creationId xmlns:p14="http://schemas.microsoft.com/office/powerpoint/2010/main" val="2752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D1806-6455-77F4-8464-20D182B85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F1AA92A-940C-2624-0D25-023C95F2DAF3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E1DD6938-47C2-CF59-A131-83035ACF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36</a:t>
            </a:r>
            <a:r>
              <a:rPr lang="ko-KR" altLang="en-US" dirty="0"/>
              <a:t>쪽</a:t>
            </a:r>
          </a:p>
        </p:txBody>
      </p:sp>
      <p:sp>
        <p:nvSpPr>
          <p:cNvPr id="10" name="제목 4">
            <a:extLst>
              <a:ext uri="{FF2B5EF4-FFF2-40B4-BE49-F238E27FC236}">
                <a16:creationId xmlns:a16="http://schemas.microsoft.com/office/drawing/2014/main" id="{AAC6C1DF-363A-7DF2-D83E-13FB6C65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06" y="2030296"/>
            <a:ext cx="7886700" cy="1325563"/>
          </a:xfrm>
        </p:spPr>
        <p:txBody>
          <a:bodyPr>
            <a:normAutofit/>
          </a:bodyPr>
          <a:lstStyle/>
          <a:p>
            <a:r>
              <a:rPr lang="ko-KR" altLang="en-US" sz="3600" b="1" dirty="0"/>
              <a:t>사회복지 실천으로 가는 길목의 시</a:t>
            </a:r>
          </a:p>
        </p:txBody>
      </p:sp>
    </p:spTree>
    <p:extLst>
      <p:ext uri="{BB962C8B-B14F-4D97-AF65-F5344CB8AC3E}">
        <p14:creationId xmlns:p14="http://schemas.microsoft.com/office/powerpoint/2010/main" val="37005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2C723-9848-0D1B-5EDC-C49C863AD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4DF95C4-491A-9FC5-83F7-917B1D1E628E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C19E0958-D3CD-C7D8-90FE-90E43166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36</a:t>
            </a:r>
            <a:r>
              <a:rPr lang="ko-KR" altLang="en-US" dirty="0"/>
              <a:t>쪽</a:t>
            </a:r>
          </a:p>
        </p:txBody>
      </p:sp>
      <p:sp>
        <p:nvSpPr>
          <p:cNvPr id="10" name="제목 4">
            <a:extLst>
              <a:ext uri="{FF2B5EF4-FFF2-40B4-BE49-F238E27FC236}">
                <a16:creationId xmlns:a16="http://schemas.microsoft.com/office/drawing/2014/main" id="{C72470DE-1284-F676-6E0F-7A204643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85" y="490254"/>
            <a:ext cx="7886700" cy="1325563"/>
          </a:xfrm>
        </p:spPr>
        <p:txBody>
          <a:bodyPr>
            <a:normAutofit/>
          </a:bodyPr>
          <a:lstStyle/>
          <a:p>
            <a:r>
              <a:rPr lang="ko-KR" altLang="en-US" sz="3600" b="1" dirty="0"/>
              <a:t>사회복지 실천으로 가는 길목의 시</a:t>
            </a:r>
          </a:p>
        </p:txBody>
      </p:sp>
    </p:spTree>
    <p:extLst>
      <p:ext uri="{BB962C8B-B14F-4D97-AF65-F5344CB8AC3E}">
        <p14:creationId xmlns:p14="http://schemas.microsoft.com/office/powerpoint/2010/main" val="35329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4BB5A-C5C7-B71B-6688-B9FC19D4F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50D1F99-B1C1-E246-D22E-7BD07418E6C9}"/>
              </a:ext>
            </a:extLst>
          </p:cNvPr>
          <p:cNvSpPr/>
          <p:nvPr/>
        </p:nvSpPr>
        <p:spPr>
          <a:xfrm>
            <a:off x="0" y="1593583"/>
            <a:ext cx="9144000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69FBB47F-EC58-D9C5-6384-D3DC39D9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36</a:t>
            </a:r>
            <a:r>
              <a:rPr lang="ko-KR" altLang="en-US" dirty="0"/>
              <a:t>쪽</a:t>
            </a:r>
          </a:p>
        </p:txBody>
      </p:sp>
      <p:sp>
        <p:nvSpPr>
          <p:cNvPr id="10" name="제목 4">
            <a:extLst>
              <a:ext uri="{FF2B5EF4-FFF2-40B4-BE49-F238E27FC236}">
                <a16:creationId xmlns:a16="http://schemas.microsoft.com/office/drawing/2014/main" id="{ACFD357B-753A-C2F8-17D3-F4421BEB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06" y="2030296"/>
            <a:ext cx="7886700" cy="1325563"/>
          </a:xfrm>
        </p:spPr>
        <p:txBody>
          <a:bodyPr>
            <a:normAutofit/>
          </a:bodyPr>
          <a:lstStyle/>
          <a:p>
            <a:r>
              <a:rPr lang="ko-KR" altLang="en-US" sz="3600" b="1" dirty="0"/>
              <a:t>사회복지 실천으로 가는 길목의 시</a:t>
            </a:r>
          </a:p>
        </p:txBody>
      </p:sp>
    </p:spTree>
    <p:extLst>
      <p:ext uri="{BB962C8B-B14F-4D97-AF65-F5344CB8AC3E}">
        <p14:creationId xmlns:p14="http://schemas.microsoft.com/office/powerpoint/2010/main" val="34164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BC309-05E4-105D-C6D0-B7E97B25E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C7BF60-C78D-3A42-BCD9-D2D20C44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35" y="2418071"/>
            <a:ext cx="4905992" cy="936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pc="0" dirty="0"/>
              <a:t> </a:t>
            </a:r>
            <a:r>
              <a:rPr lang="ko-KR" altLang="en-US" spc="0" dirty="0"/>
              <a:t>수고 하셨습니다</a:t>
            </a:r>
            <a:r>
              <a:rPr lang="en-US" altLang="ko-KR" spc="0" dirty="0"/>
              <a:t>.</a:t>
            </a:r>
            <a:endParaRPr lang="ko-KR" altLang="en-US" spc="0" dirty="0"/>
          </a:p>
        </p:txBody>
      </p:sp>
    </p:spTree>
    <p:extLst>
      <p:ext uri="{BB962C8B-B14F-4D97-AF65-F5344CB8AC3E}">
        <p14:creationId xmlns:p14="http://schemas.microsoft.com/office/powerpoint/2010/main" val="29385410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175E938-4ADE-9FD2-15F0-84202AF33236}"/>
              </a:ext>
            </a:extLst>
          </p:cNvPr>
          <p:cNvSpPr/>
          <p:nvPr/>
        </p:nvSpPr>
        <p:spPr>
          <a:xfrm>
            <a:off x="0" y="1805514"/>
            <a:ext cx="9144000" cy="419523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1D15FED-17B2-462B-90F4-594E72AB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12" y="1217013"/>
            <a:ext cx="3232332" cy="470668"/>
          </a:xfrm>
        </p:spPr>
        <p:txBody>
          <a:bodyPr/>
          <a:lstStyle/>
          <a:p>
            <a:r>
              <a:rPr lang="ko-KR" altLang="en-US" dirty="0"/>
              <a:t>차례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5EFE4C2-6C4E-E9E3-B28A-AC9C9008BC51}"/>
              </a:ext>
            </a:extLst>
          </p:cNvPr>
          <p:cNvSpPr/>
          <p:nvPr/>
        </p:nvSpPr>
        <p:spPr>
          <a:xfrm>
            <a:off x="2133972" y="2240307"/>
            <a:ext cx="4876056" cy="566739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사회적 </a:t>
            </a:r>
            <a:r>
              <a:rPr lang="ko-KR" altLang="en-US" b="1" dirty="0" err="1">
                <a:latin typeface="+mn-ea"/>
              </a:rPr>
              <a:t>정의란</a:t>
            </a:r>
            <a:r>
              <a:rPr lang="ko-KR" altLang="en-US" b="1" dirty="0">
                <a:latin typeface="+mn-ea"/>
              </a:rPr>
              <a:t> 무엇인가</a:t>
            </a:r>
            <a:r>
              <a:rPr lang="en-US" altLang="ko-KR" b="1" dirty="0">
                <a:latin typeface="+mn-ea"/>
              </a:rPr>
              <a:t>?</a:t>
            </a:r>
            <a:endParaRPr lang="ko-KR" altLang="en-US" b="1" dirty="0">
              <a:latin typeface="+mn-ea"/>
            </a:endParaRPr>
          </a:p>
        </p:txBody>
      </p:sp>
      <p:sp>
        <p:nvSpPr>
          <p:cNvPr id="4" name="모서리가 둥근 직사각형 24">
            <a:extLst>
              <a:ext uri="{FF2B5EF4-FFF2-40B4-BE49-F238E27FC236}">
                <a16:creationId xmlns:a16="http://schemas.microsoft.com/office/drawing/2014/main" id="{BE559105-3A25-46B8-98A7-895FF072308E}"/>
              </a:ext>
            </a:extLst>
          </p:cNvPr>
          <p:cNvSpPr/>
          <p:nvPr/>
        </p:nvSpPr>
        <p:spPr>
          <a:xfrm>
            <a:off x="1529030" y="2198537"/>
            <a:ext cx="909648" cy="6502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5000" anchor="ctr"/>
          <a:lstStyle/>
          <a:p>
            <a:pPr algn="ctr" eaLnBrk="1" latinLnBrk="1" hangingPunct="1"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682D49DF-85AD-0C09-240A-60FFC5967097}"/>
              </a:ext>
            </a:extLst>
          </p:cNvPr>
          <p:cNvSpPr/>
          <p:nvPr/>
        </p:nvSpPr>
        <p:spPr>
          <a:xfrm>
            <a:off x="2133972" y="3095489"/>
            <a:ext cx="4876056" cy="566739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사회문제란 무엇인가</a:t>
            </a:r>
            <a:r>
              <a:rPr lang="en-US" altLang="ko-KR" b="1" dirty="0">
                <a:latin typeface="+mn-ea"/>
              </a:rPr>
              <a:t>?</a:t>
            </a:r>
            <a:endParaRPr lang="ko-KR" altLang="en-US" b="1" dirty="0">
              <a:latin typeface="+mn-ea"/>
            </a:endParaRPr>
          </a:p>
        </p:txBody>
      </p:sp>
      <p:sp>
        <p:nvSpPr>
          <p:cNvPr id="13" name="모서리가 둥근 직사각형 24">
            <a:extLst>
              <a:ext uri="{FF2B5EF4-FFF2-40B4-BE49-F238E27FC236}">
                <a16:creationId xmlns:a16="http://schemas.microsoft.com/office/drawing/2014/main" id="{B6C6E505-0F7A-20D2-F3C4-6070519D812E}"/>
              </a:ext>
            </a:extLst>
          </p:cNvPr>
          <p:cNvSpPr/>
          <p:nvPr/>
        </p:nvSpPr>
        <p:spPr>
          <a:xfrm>
            <a:off x="1529030" y="3053718"/>
            <a:ext cx="909648" cy="6502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5000" anchor="ctr"/>
          <a:lstStyle/>
          <a:p>
            <a:pPr algn="ctr" eaLnBrk="1" latinLnBrk="1" hangingPunct="1"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02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6284716-7FA9-90D6-F045-150ABC55D137}"/>
              </a:ext>
            </a:extLst>
          </p:cNvPr>
          <p:cNvSpPr/>
          <p:nvPr/>
        </p:nvSpPr>
        <p:spPr>
          <a:xfrm>
            <a:off x="2133972" y="3977030"/>
            <a:ext cx="4876056" cy="566739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사회문제와 사회복지의 관계</a:t>
            </a:r>
          </a:p>
        </p:txBody>
      </p:sp>
      <p:sp>
        <p:nvSpPr>
          <p:cNvPr id="15" name="모서리가 둥근 직사각형 24">
            <a:extLst>
              <a:ext uri="{FF2B5EF4-FFF2-40B4-BE49-F238E27FC236}">
                <a16:creationId xmlns:a16="http://schemas.microsoft.com/office/drawing/2014/main" id="{606721D7-02CA-6ACB-C85E-AF5F199D1F91}"/>
              </a:ext>
            </a:extLst>
          </p:cNvPr>
          <p:cNvSpPr/>
          <p:nvPr/>
        </p:nvSpPr>
        <p:spPr>
          <a:xfrm>
            <a:off x="1529030" y="3935260"/>
            <a:ext cx="909648" cy="6502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5000" anchor="ctr"/>
          <a:lstStyle/>
          <a:p>
            <a:pPr algn="ctr" eaLnBrk="1" latinLnBrk="1" hangingPunct="1"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03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BD9FA37-63A5-F017-18D9-EAF58FC0F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30" y="996835"/>
            <a:ext cx="1396471" cy="440356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A1542F7-46B0-8258-723E-5644C610B1A1}"/>
              </a:ext>
            </a:extLst>
          </p:cNvPr>
          <p:cNvSpPr/>
          <p:nvPr/>
        </p:nvSpPr>
        <p:spPr>
          <a:xfrm>
            <a:off x="2133972" y="4900343"/>
            <a:ext cx="4876056" cy="566739"/>
          </a:xfrm>
          <a:prstGeom prst="roundRect">
            <a:avLst>
              <a:gd name="adj" fmla="val 1006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현대사회의 사회문제</a:t>
            </a:r>
          </a:p>
        </p:txBody>
      </p:sp>
      <p:sp>
        <p:nvSpPr>
          <p:cNvPr id="6" name="모서리가 둥근 직사각형 24">
            <a:extLst>
              <a:ext uri="{FF2B5EF4-FFF2-40B4-BE49-F238E27FC236}">
                <a16:creationId xmlns:a16="http://schemas.microsoft.com/office/drawing/2014/main" id="{70BB46CC-4CE7-8C4C-88C3-6C2917F3671A}"/>
              </a:ext>
            </a:extLst>
          </p:cNvPr>
          <p:cNvSpPr/>
          <p:nvPr/>
        </p:nvSpPr>
        <p:spPr>
          <a:xfrm>
            <a:off x="1529030" y="4858572"/>
            <a:ext cx="909648" cy="6502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5000" anchor="ctr"/>
          <a:lstStyle/>
          <a:p>
            <a:pPr algn="ctr" eaLnBrk="1" latinLnBrk="1" hangingPunct="1"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04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CF08E63-93CE-C83E-E8C2-9C802DD4AF59}"/>
              </a:ext>
            </a:extLst>
          </p:cNvPr>
          <p:cNvSpPr/>
          <p:nvPr/>
        </p:nvSpPr>
        <p:spPr>
          <a:xfrm>
            <a:off x="941625" y="1761232"/>
            <a:ext cx="6327856" cy="49784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28664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0" y="1456302"/>
            <a:ext cx="9144000" cy="5315201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721326" y="455835"/>
            <a:ext cx="7886700" cy="736334"/>
          </a:xfrm>
        </p:spPr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 사회적 </a:t>
            </a:r>
            <a:r>
              <a:rPr lang="ko-KR" altLang="en-US" dirty="0" err="1"/>
              <a:t>정의란</a:t>
            </a:r>
            <a:r>
              <a:rPr lang="ko-KR" altLang="en-US" dirty="0"/>
              <a:t>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27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203516" y="1810140"/>
            <a:ext cx="7167289" cy="4765181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이익과 부담을 함께 공유하는 것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사회구성원 간의 평등이 실현된 상태를 의미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사람이 평등한 권리와 기회를 가질 수 있도록 공정한 사회를 만드는 개념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시민사회를 구성하며 유지하기 위한 도리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올바른 도리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전체의 복지를 보장하고 사회질서를 </a:t>
            </a:r>
            <a:r>
              <a:rPr lang="ko-KR" altLang="en-US" sz="1500" b="1" kern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실현</a:t>
            </a:r>
            <a:r>
              <a:rPr lang="ko-KR" altLang="en-US" sz="1500" b="1" kern="0" dirty="0" err="1">
                <a:solidFill>
                  <a:schemeClr val="tx1"/>
                </a:solidFill>
                <a:latin typeface="Bauhaus 93" panose="04030905020B02020C02" pitchFamily="82" charset="0"/>
                <a:ea typeface="맑은 고딕" panose="020B0503020000020004" pitchFamily="50" charset="-127"/>
              </a:rPr>
              <a:t>∙</a:t>
            </a:r>
            <a:r>
              <a:rPr lang="ko-KR" altLang="en-US" sz="1500" b="1" kern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유지하는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것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경제적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정치적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법적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문화적 차별 없이 모든 사람이 존엄성을 존중 받고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자원을 공평하게 나눌 수 있는 사회를 목표로 함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평등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공정성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인권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분배 정의 같은 요소가 포함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성별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인종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 여부와 관계없이 같은 임금을 받는 것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약자가 법적 보호를 받는 것 등이 사회적 정의를 실현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평등의 문제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배분의 문제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급여수준과 종류와 내용과 기간의 문제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평등 실현방법의 문제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EEC54B0E-CD19-3D53-9A1C-5BBE31B392E7}"/>
              </a:ext>
            </a:extLst>
          </p:cNvPr>
          <p:cNvSpPr txBox="1">
            <a:spLocks/>
          </p:cNvSpPr>
          <p:nvPr/>
        </p:nvSpPr>
        <p:spPr>
          <a:xfrm>
            <a:off x="901672" y="1224974"/>
            <a:ext cx="4113023" cy="45029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정의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(Social Justice)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sz="1800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58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7FEA441-CF32-9A82-46CE-1A0B2E813806}"/>
              </a:ext>
            </a:extLst>
          </p:cNvPr>
          <p:cNvSpPr/>
          <p:nvPr/>
        </p:nvSpPr>
        <p:spPr>
          <a:xfrm>
            <a:off x="43248" y="1599720"/>
            <a:ext cx="9100751" cy="440716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 사회적 </a:t>
            </a:r>
            <a:r>
              <a:rPr lang="ko-KR" altLang="en-US" dirty="0" err="1"/>
              <a:t>정의란</a:t>
            </a:r>
            <a:r>
              <a:rPr lang="ko-KR" altLang="en-US" dirty="0"/>
              <a:t>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8A36FAAD-0222-4270-B323-F636377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28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875F19-F943-BD37-8D11-C368D6E7D67B}"/>
              </a:ext>
            </a:extLst>
          </p:cNvPr>
          <p:cNvSpPr/>
          <p:nvPr/>
        </p:nvSpPr>
        <p:spPr>
          <a:xfrm>
            <a:off x="223898" y="2013224"/>
            <a:ext cx="7485902" cy="3264838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정의의 현실적 의미는 사회적 이익을 분배함에 있어서 개인의 자아실현에 필수 불가결한 요소는 모든 사람에게 평등하게 배분하고 그 외의 요소들은 공정한 방법으로 차등 분배한다는 것이라 할 수 있음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그럼에도 불구하고 분배의 결과는 불평등 정도가 일정 수준을 초과하지 않는 범위 내에서 제공된다는 특성이 있음</a:t>
            </a:r>
            <a:endParaRPr lang="en-US" altLang="ko-KR" sz="6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506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63184-FE88-8983-01C8-D8E988BDC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B8CF097-E3A1-5C2B-47D7-E8C6D4A14FA7}"/>
              </a:ext>
            </a:extLst>
          </p:cNvPr>
          <p:cNvSpPr/>
          <p:nvPr/>
        </p:nvSpPr>
        <p:spPr>
          <a:xfrm>
            <a:off x="0" y="1457058"/>
            <a:ext cx="9144000" cy="5400942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16CFF9F7-74D3-60AF-2328-65970804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343"/>
            <a:ext cx="7886700" cy="801454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2AE21C2F-A567-8F84-2AD4-26BB4B7E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29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6C55907-3FD3-3659-8364-678005CD0A3A}"/>
              </a:ext>
            </a:extLst>
          </p:cNvPr>
          <p:cNvSpPr/>
          <p:nvPr/>
        </p:nvSpPr>
        <p:spPr>
          <a:xfrm>
            <a:off x="217788" y="1958470"/>
            <a:ext cx="8297562" cy="4235683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사회문제는 사회 구성원 다수가 불편함을 느끼거나 해결해야 할 필요가 있는 문제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보통 개인의 문제가 아니라 사회구조나 제도와 관련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사회문제는 단순히 개인적인 문제가 아니라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전체에 영향을 미치는 현상을 의미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사회문제가 성립하기 위해서는 사회문제가 갖추어야 할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요소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영향력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개인적인 문제가 아니라 다수의 사람들이 겪고 있으며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전반에 걸쳐 영향을 미치는 것이어야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객관적 존재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실제로 존재해야 함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데이터와 연구를 통해 확인할 수 있어야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주관적 인식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사람들이 그 문제를 문제로 인식해야 함   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AB46ECD4-8800-E30D-303E-F36838106EF0}"/>
              </a:ext>
            </a:extLst>
          </p:cNvPr>
          <p:cNvSpPr txBox="1">
            <a:spLocks/>
          </p:cNvSpPr>
          <p:nvPr/>
        </p:nvSpPr>
        <p:spPr>
          <a:xfrm>
            <a:off x="756839" y="1242797"/>
            <a:ext cx="4113023" cy="45029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(Social Issues)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42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930A9-17B3-10ED-EDBC-BA0BA23E6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5B602D5D-D281-299B-86C0-ADB4B1EB28DE}"/>
              </a:ext>
            </a:extLst>
          </p:cNvPr>
          <p:cNvSpPr/>
          <p:nvPr/>
        </p:nvSpPr>
        <p:spPr>
          <a:xfrm>
            <a:off x="0" y="1457058"/>
            <a:ext cx="9144000" cy="548275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5C1EDC33-692D-A2B0-A302-86A5589A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343"/>
            <a:ext cx="7886700" cy="801454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EDD4D958-3A17-073A-6489-86C42D28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29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462FDEC-379A-2F6E-9B97-640B029D0B5C}"/>
              </a:ext>
            </a:extLst>
          </p:cNvPr>
          <p:cNvSpPr/>
          <p:nvPr/>
        </p:nvSpPr>
        <p:spPr>
          <a:xfrm>
            <a:off x="326737" y="1906407"/>
            <a:ext cx="8470753" cy="4685982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가치와 규범의 위배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사회가 추구하는 기본 가치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평등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인권 등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충돌하는 문제여야 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제도적 해결 필요성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개인의 노력만으로 해결할 수 없으며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시민 단체 등의 개입이 필요함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지속성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일시적인 문제가 아니라 일정 기간 동안 지속되며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장기적인 해결책이 요구됨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갈등 유발 가능성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내부에서 논쟁과 갈등을 일으킬 수 있는 문제여야 한다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86CFCDFD-5886-25C7-A801-4A86596667D5}"/>
              </a:ext>
            </a:extLst>
          </p:cNvPr>
          <p:cNvSpPr txBox="1">
            <a:spLocks/>
          </p:cNvSpPr>
          <p:nvPr/>
        </p:nvSpPr>
        <p:spPr>
          <a:xfrm>
            <a:off x="756839" y="1242797"/>
            <a:ext cx="4113023" cy="45029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(Social Issues)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61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60CD1-1DBD-ADC1-1D6E-45AEAD36C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57966955-5C29-C701-FAC8-A054C5B6418D}"/>
              </a:ext>
            </a:extLst>
          </p:cNvPr>
          <p:cNvSpPr/>
          <p:nvPr/>
        </p:nvSpPr>
        <p:spPr>
          <a:xfrm>
            <a:off x="0" y="1593583"/>
            <a:ext cx="9144000" cy="5264417"/>
          </a:xfrm>
          <a:prstGeom prst="rect">
            <a:avLst/>
          </a:prstGeom>
          <a:solidFill>
            <a:srgbClr val="FE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7375BAC9-AAC5-6F6A-8FAD-1CDDF032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343"/>
            <a:ext cx="7886700" cy="801454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사회문제란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34C5E5C4-2C26-3B00-DECA-6F1018A6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29</a:t>
            </a:r>
            <a:r>
              <a:rPr lang="ko-KR" altLang="en-US" dirty="0"/>
              <a:t>쪽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E03F0B6-E77E-DD4A-4F11-301F0809BC8D}"/>
              </a:ext>
            </a:extLst>
          </p:cNvPr>
          <p:cNvSpPr/>
          <p:nvPr/>
        </p:nvSpPr>
        <p:spPr>
          <a:xfrm>
            <a:off x="345989" y="2043882"/>
            <a:ext cx="8297562" cy="4677593"/>
          </a:xfrm>
          <a:prstGeom prst="roundRect">
            <a:avLst>
              <a:gd name="adj" fmla="val 7011"/>
            </a:avLst>
          </a:prstGeom>
          <a:ln w="38100">
            <a:solidFill>
              <a:srgbClr val="CDBF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사회문제는 사회 구성원 다수가 불편함을 느끼거나 해결해야 할 필요가 있는 문제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보통 개인의 문제가 아니라 사회구조나 제도와 관련</a:t>
            </a: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500" b="1" kern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lvl="1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대표적인 사회문제 예시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경제적 불평등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부의 불균형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빈곤 문제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차별과 불평등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성차별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인종차별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장애인 차별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 문제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기후 변화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미세먼지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해양 오염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문제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격차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사교육 부담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노동 문제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비정규직 증가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최저임금 논란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고령화와 인구 문제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저출산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노인 복지 부족</a:t>
            </a:r>
          </a:p>
          <a:p>
            <a:pPr marL="600075" lvl="1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범죄와 안전 문제 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사이버 범죄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아동 학대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가정 폭력</a:t>
            </a:r>
            <a:r>
              <a:rPr lang="en-US" altLang="ko-KR" sz="1500" b="1" kern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" name="부제목 2">
            <a:extLst>
              <a:ext uri="{FF2B5EF4-FFF2-40B4-BE49-F238E27FC236}">
                <a16:creationId xmlns:a16="http://schemas.microsoft.com/office/drawing/2014/main" id="{4B68E252-951F-C304-F00B-32BFDF4E36B3}"/>
              </a:ext>
            </a:extLst>
          </p:cNvPr>
          <p:cNvSpPr txBox="1">
            <a:spLocks/>
          </p:cNvSpPr>
          <p:nvPr/>
        </p:nvSpPr>
        <p:spPr>
          <a:xfrm>
            <a:off x="804965" y="1418190"/>
            <a:ext cx="4113023" cy="450299"/>
          </a:xfrm>
          <a:prstGeom prst="rect">
            <a:avLst/>
          </a:prstGeom>
          <a:gradFill flip="none" rotWithShape="1">
            <a:gsLst>
              <a:gs pos="0">
                <a:srgbClr val="EB5C62">
                  <a:shade val="30000"/>
                  <a:satMod val="115000"/>
                </a:srgbClr>
              </a:gs>
              <a:gs pos="50000">
                <a:srgbClr val="EB5C62">
                  <a:shade val="67500"/>
                  <a:satMod val="115000"/>
                </a:srgbClr>
              </a:gs>
              <a:gs pos="100000">
                <a:srgbClr val="EB5C6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3429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n-ea"/>
                <a:ea typeface="+mn-ea"/>
              </a:rPr>
              <a:t>1) 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사회문제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(Social Issues)</a:t>
            </a:r>
            <a:r>
              <a:rPr lang="ko-KR" altLang="en-US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란</a:t>
            </a:r>
            <a:r>
              <a:rPr lang="en-US" altLang="ko-KR" sz="18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03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2372</TotalTime>
  <Words>2111</Words>
  <Application>Microsoft Office PowerPoint</Application>
  <PresentationFormat>화면 슬라이드 쇼(4:3)</PresentationFormat>
  <Paragraphs>358</Paragraphs>
  <Slides>38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5" baseType="lpstr">
      <vt:lpstr>HY견고딕</vt:lpstr>
      <vt:lpstr>맑은 고딕</vt:lpstr>
      <vt:lpstr>Arial</vt:lpstr>
      <vt:lpstr>Bauhaus 93</vt:lpstr>
      <vt:lpstr>Calibri</vt:lpstr>
      <vt:lpstr>Calibri Light</vt:lpstr>
      <vt:lpstr>Office 테마</vt:lpstr>
      <vt:lpstr>PowerPoint 프레젠테이션</vt:lpstr>
      <vt:lpstr>PowerPoint 프레젠테이션</vt:lpstr>
      <vt:lpstr>2장. 사회복지와 사회문제</vt:lpstr>
      <vt:lpstr>차례</vt:lpstr>
      <vt:lpstr>1. 사회적 정의란 무엇인가?</vt:lpstr>
      <vt:lpstr>1. 사회적 정의란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2. 사회문제란 무엇인가?</vt:lpstr>
      <vt:lpstr>3. 사회문제와 사회복지의 관계</vt:lpstr>
      <vt:lpstr>3. 사회문제와 사회복지의 관계</vt:lpstr>
      <vt:lpstr>4. 현대사회의 사회문제</vt:lpstr>
      <vt:lpstr>4. 현대사회의 사회문제</vt:lpstr>
      <vt:lpstr>4. 현대사회의 사회문제</vt:lpstr>
      <vt:lpstr>4. 현대사회의 사회문제</vt:lpstr>
      <vt:lpstr>4. 현대사회의 사회문제</vt:lpstr>
      <vt:lpstr>4. 현대사회의 사회문제</vt:lpstr>
      <vt:lpstr>4. 현대사회의 사회문제</vt:lpstr>
      <vt:lpstr>4. 현대사회의 사회문제</vt:lpstr>
      <vt:lpstr>4. 현대사회의 사회문제</vt:lpstr>
      <vt:lpstr>사회복지 실천으로 가는 길목의 시</vt:lpstr>
      <vt:lpstr>사회복지 실천으로 가는 길목의 시</vt:lpstr>
      <vt:lpstr>사회복지 실천으로 가는 길목의 시</vt:lpstr>
      <vt:lpstr> 수고 하셨습니다.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hunji</dc:creator>
  <cp:lastModifiedBy>com</cp:lastModifiedBy>
  <cp:revision>190</cp:revision>
  <dcterms:created xsi:type="dcterms:W3CDTF">2019-05-23T00:50:50Z</dcterms:created>
  <dcterms:modified xsi:type="dcterms:W3CDTF">2025-03-12T01:56:56Z</dcterms:modified>
</cp:coreProperties>
</file>