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80" r:id="rId4"/>
    <p:sldId id="277" r:id="rId5"/>
    <p:sldId id="278" r:id="rId6"/>
    <p:sldId id="282" r:id="rId7"/>
    <p:sldId id="281" r:id="rId8"/>
    <p:sldId id="283" r:id="rId9"/>
    <p:sldId id="284" r:id="rId10"/>
    <p:sldId id="285" r:id="rId11"/>
    <p:sldId id="256" r:id="rId12"/>
    <p:sldId id="257" r:id="rId13"/>
    <p:sldId id="258" r:id="rId14"/>
    <p:sldId id="274" r:id="rId15"/>
    <p:sldId id="259" r:id="rId16"/>
    <p:sldId id="260" r:id="rId17"/>
    <p:sldId id="261" r:id="rId18"/>
    <p:sldId id="275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2" y="4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3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42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73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68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1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63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66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37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49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4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162D-9055-4486-892E-5DC4A7896BD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6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bs.co.kr/tv/show?courseId=BP0PAPB0000000009&amp;stepId=01BP0PAPB0000000009&amp;lectId=30490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05903" y="541655"/>
            <a:ext cx="6755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사회복지법제와 실천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제목 38">
            <a:extLst>
              <a:ext uri="{FF2B5EF4-FFF2-40B4-BE49-F238E27FC236}">
                <a16:creationId xmlns:a16="http://schemas.microsoft.com/office/drawing/2014/main" id="{D2CA2D7D-756D-6D7C-D1FA-E08C425C02BF}"/>
              </a:ext>
            </a:extLst>
          </p:cNvPr>
          <p:cNvSpPr txBox="1">
            <a:spLocks/>
          </p:cNvSpPr>
          <p:nvPr/>
        </p:nvSpPr>
        <p:spPr>
          <a:xfrm>
            <a:off x="4427984" y="1953736"/>
            <a:ext cx="3573040" cy="355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2100" dirty="0"/>
              <a:t>    </a:t>
            </a:r>
            <a:r>
              <a:rPr lang="en-US" altLang="ko-KR" sz="2100" dirty="0"/>
              <a:t>-</a:t>
            </a:r>
            <a:r>
              <a:rPr lang="ko-KR" altLang="en-US" sz="2100" dirty="0"/>
              <a:t> 약 력 </a:t>
            </a:r>
            <a:r>
              <a:rPr lang="en-US" altLang="ko-KR" sz="2100" dirty="0"/>
              <a:t>–</a:t>
            </a:r>
          </a:p>
          <a:p>
            <a:r>
              <a:rPr lang="en-US" altLang="ko-KR" sz="1600" dirty="0"/>
              <a:t>–</a:t>
            </a:r>
          </a:p>
          <a:p>
            <a:r>
              <a:rPr lang="en-US" altLang="ko-KR" sz="1600" dirty="0"/>
              <a:t>-   </a:t>
            </a:r>
            <a:r>
              <a:rPr lang="ko-KR" altLang="en-US" sz="1600" dirty="0"/>
              <a:t>사회복지학 철학박사</a:t>
            </a:r>
            <a:endParaRPr lang="en-US" altLang="ko-KR" sz="1600" dirty="0"/>
          </a:p>
          <a:p>
            <a:pPr marL="342900" indent="-34290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 err="1"/>
              <a:t>올에듀</a:t>
            </a:r>
            <a:r>
              <a:rPr lang="ko-KR" altLang="en-US" sz="1600" dirty="0"/>
              <a:t> 운영교수 </a:t>
            </a:r>
            <a:endParaRPr lang="en-US" altLang="ko-KR" sz="1600" dirty="0"/>
          </a:p>
          <a:p>
            <a:pPr marL="342900" indent="-34290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/>
              <a:t>아이친구어린이집 원장</a:t>
            </a:r>
            <a:endParaRPr lang="en-US" altLang="ko-KR" sz="1600" dirty="0"/>
          </a:p>
          <a:p>
            <a:pPr marL="342900" indent="-34290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전</a:t>
            </a:r>
            <a:r>
              <a:rPr lang="en-US" altLang="ko-KR" sz="1600" dirty="0"/>
              <a:t>)</a:t>
            </a:r>
            <a:r>
              <a:rPr lang="ko-KR" altLang="en-US" sz="1600" dirty="0" err="1"/>
              <a:t>별초롱</a:t>
            </a:r>
            <a:r>
              <a:rPr lang="ko-KR" altLang="en-US" sz="1600" dirty="0"/>
              <a:t> 미술학원 원장</a:t>
            </a:r>
            <a:endParaRPr lang="en-US" altLang="ko-KR" sz="1600" dirty="0"/>
          </a:p>
          <a:p>
            <a:pPr marL="342900" indent="-34290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전</a:t>
            </a:r>
            <a:r>
              <a:rPr lang="en-US" altLang="ko-KR" sz="1600" dirty="0"/>
              <a:t>)</a:t>
            </a:r>
            <a:r>
              <a:rPr lang="ko-KR" altLang="en-US" sz="1600" dirty="0"/>
              <a:t>서울현대 교육원 외래교수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 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/>
              <a:t>대한적십자 재난대응구조 봉   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사원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800" dirty="0"/>
          </a:p>
          <a:p>
            <a:endParaRPr lang="en-US" altLang="ko-KR" sz="1800" dirty="0"/>
          </a:p>
          <a:p>
            <a:pPr marL="285750" indent="-285750">
              <a:buFontTx/>
              <a:buChar char="-"/>
            </a:pPr>
            <a:endParaRPr lang="ko-KR" altLang="en-US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B86CDC-9BB8-0AF5-38E8-BC8A120D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8" y="1772816"/>
            <a:ext cx="3024093" cy="37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8">
            <a:extLst>
              <a:ext uri="{FF2B5EF4-FFF2-40B4-BE49-F238E27FC236}">
                <a16:creationId xmlns:a16="http://schemas.microsoft.com/office/drawing/2014/main" id="{F8DC15B6-5A5A-68C5-A93C-02350AA4224E}"/>
              </a:ext>
            </a:extLst>
          </p:cNvPr>
          <p:cNvSpPr txBox="1">
            <a:spLocks/>
          </p:cNvSpPr>
          <p:nvPr/>
        </p:nvSpPr>
        <p:spPr>
          <a:xfrm>
            <a:off x="568468" y="5186597"/>
            <a:ext cx="7331349" cy="479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출처</a:t>
            </a:r>
            <a:r>
              <a:rPr lang="en-US" altLang="ko-KR" sz="2000" dirty="0"/>
              <a:t>: (</a:t>
            </a:r>
            <a:r>
              <a:rPr lang="ko-KR" altLang="en-US" sz="2000" dirty="0"/>
              <a:t>고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최형섭박사님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묘비문</a:t>
            </a: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A69B1BE-0C5E-F643-A302-2FE5B1AC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51" y="939830"/>
            <a:ext cx="6940447" cy="40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430552" y="2277976"/>
            <a:ext cx="66775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5D1D7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제</a:t>
            </a:r>
            <a:r>
              <a:rPr kumimoji="1" lang="en-US" altLang="ko-KR" sz="3000" b="1" i="0" u="none" strike="noStrike" kern="0" cap="none" spc="0" normalizeH="0" baseline="0" noProof="0" dirty="0">
                <a:ln>
                  <a:noFill/>
                </a:ln>
                <a:solidFill>
                  <a:srgbClr val="C5D1D7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1</a:t>
            </a:r>
            <a:r>
              <a:rPr kumimoji="1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5D1D7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장 사회복지정책과 실천</a:t>
            </a:r>
            <a:r>
              <a:rPr lang="en-US" altLang="ko-KR" sz="3000" b="1" kern="0" dirty="0">
                <a:solidFill>
                  <a:srgbClr val="C5D1D7">
                    <a:lumMod val="25000"/>
                  </a:srgbClr>
                </a:solidFill>
                <a:latin typeface="+mn-ea"/>
                <a:ea typeface="+mn-ea"/>
              </a:rPr>
              <a:t> </a:t>
            </a:r>
            <a:r>
              <a:rPr lang="ko-KR" altLang="en-US" sz="3000" b="1" kern="0" dirty="0">
                <a:solidFill>
                  <a:srgbClr val="C5D1D7">
                    <a:lumMod val="25000"/>
                  </a:srgbClr>
                </a:solidFill>
                <a:latin typeface="+mn-ea"/>
                <a:ea typeface="+mn-ea"/>
              </a:rPr>
              <a:t>및 법과의 관계</a:t>
            </a:r>
            <a:r>
              <a:rPr lang="en-US" altLang="ko-KR" sz="3000" b="1" kern="0" dirty="0">
                <a:solidFill>
                  <a:srgbClr val="C5D1D7">
                    <a:lumMod val="25000"/>
                  </a:srgbClr>
                </a:solidFill>
                <a:latin typeface="+mn-ea"/>
                <a:ea typeface="+mn-ea"/>
              </a:rPr>
              <a:t>, </a:t>
            </a:r>
            <a:r>
              <a:rPr lang="ko-KR" altLang="en-US" sz="3000" b="1" kern="0" dirty="0">
                <a:solidFill>
                  <a:srgbClr val="C5D1D7">
                    <a:lumMod val="25000"/>
                  </a:srgbClr>
                </a:solidFill>
                <a:latin typeface="+mn-ea"/>
                <a:ea typeface="+mn-ea"/>
              </a:rPr>
              <a:t>사회복지사의 역할</a:t>
            </a:r>
            <a:endParaRPr kumimoji="1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447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9621" y="197037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사회복지정책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303369" y="3252142"/>
            <a:ext cx="7132797" cy="49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6" name="오른쪽 중괄호 5"/>
          <p:cNvSpPr/>
          <p:nvPr/>
        </p:nvSpPr>
        <p:spPr bwMode="auto">
          <a:xfrm flipH="1">
            <a:off x="321381" y="3280942"/>
            <a:ext cx="190500" cy="468000"/>
          </a:xfrm>
          <a:prstGeom prst="rightBrace">
            <a:avLst>
              <a:gd name="adj1" fmla="val 34375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3869" y="3284969"/>
            <a:ext cx="3975075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ko-KR" altLang="en-US" sz="2300" b="1" dirty="0">
                <a:latin typeface="+mj-ea"/>
                <a:ea typeface="+mj-ea"/>
              </a:rPr>
              <a:t>사회복지법과의 관계</a:t>
            </a:r>
          </a:p>
        </p:txBody>
      </p:sp>
      <p:pic>
        <p:nvPicPr>
          <p:cNvPr id="8" name="Picture 2" descr="C:\Users\lee-jh\Downloads\cy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/>
          <a:stretch/>
        </p:blipFill>
        <p:spPr bwMode="auto">
          <a:xfrm flipH="1">
            <a:off x="649740" y="3683670"/>
            <a:ext cx="368397" cy="6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905" y="4083686"/>
            <a:ext cx="82755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2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정책을 현실에서 실제로 실천하겠다고 국가가 국민에게 약속한 내용</a:t>
            </a:r>
          </a:p>
          <a:p>
            <a:pPr marL="180975" indent="-180975">
              <a:lnSpc>
                <a:spcPct val="12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사회문제 발생 → 해결하기 위해 정책의 필요성 대두</a:t>
            </a:r>
          </a:p>
          <a:p>
            <a:pPr marL="180975" indent="-180975">
              <a:lnSpc>
                <a:spcPct val="12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정책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문제해결 목표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대상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급여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전달체계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재원 등의 내용으로 구성</a:t>
            </a:r>
          </a:p>
          <a:p>
            <a:pPr marL="180975" indent="-180975">
              <a:lnSpc>
                <a:spcPct val="12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정책이 실질적인 효력을 갖기 위해서는 강제력 필요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입법의 형태로 진행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262153" y="1029091"/>
            <a:ext cx="7132797" cy="49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1" name="오른쪽 중괄호 10"/>
          <p:cNvSpPr/>
          <p:nvPr/>
        </p:nvSpPr>
        <p:spPr bwMode="auto">
          <a:xfrm flipH="1">
            <a:off x="303369" y="1029091"/>
            <a:ext cx="190500" cy="468000"/>
          </a:xfrm>
          <a:prstGeom prst="rightBrace">
            <a:avLst>
              <a:gd name="adj1" fmla="val 34375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11881" y="1045504"/>
            <a:ext cx="3975075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ko-KR" altLang="en-US" sz="2300" b="1" dirty="0">
                <a:latin typeface="+mj-ea"/>
                <a:ea typeface="+mj-ea"/>
              </a:rPr>
              <a:t>개념</a:t>
            </a:r>
          </a:p>
        </p:txBody>
      </p:sp>
      <p:pic>
        <p:nvPicPr>
          <p:cNvPr id="13" name="Picture 2" descr="C:\Users\lee-jh\Downloads\cy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/>
          <a:stretch/>
        </p:blipFill>
        <p:spPr bwMode="auto">
          <a:xfrm flipH="1">
            <a:off x="657114" y="1429891"/>
            <a:ext cx="368397" cy="6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18137" y="1753706"/>
            <a:ext cx="746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</a:pPr>
            <a:r>
              <a:rPr lang="ko-KR" altLang="en-US" sz="2000" dirty="0">
                <a:latin typeface="+mn-ea"/>
              </a:rPr>
              <a:t>사람들이 인간다운 생활을 영위하도록 서비스나 소득을 제공함으로써 인간의 기본적인 욕구를 충족시켜 주고 각종 의존문제를 해결하기 위한 정부의 지침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계획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과정이다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박병현</a:t>
            </a:r>
            <a:r>
              <a:rPr lang="en-US" altLang="ko-KR" sz="2000" dirty="0">
                <a:latin typeface="+mn-ea"/>
              </a:rPr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172623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9621" y="197037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사회복지정책과 사회복지법의 관계</a:t>
            </a:r>
          </a:p>
        </p:txBody>
      </p:sp>
      <p:sp>
        <p:nvSpPr>
          <p:cNvPr id="5" name="순서도: 수동 입력 4"/>
          <p:cNvSpPr/>
          <p:nvPr/>
        </p:nvSpPr>
        <p:spPr>
          <a:xfrm>
            <a:off x="2805676" y="826079"/>
            <a:ext cx="2958561" cy="784976"/>
          </a:xfrm>
          <a:prstGeom prst="flowChartManualInpu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300" b="1" dirty="0">
                <a:solidFill>
                  <a:srgbClr val="C00000"/>
                </a:solidFill>
                <a:latin typeface="+mj-ea"/>
                <a:ea typeface="+mj-ea"/>
              </a:rPr>
              <a:t>아동학대예방 정책</a:t>
            </a:r>
            <a:endParaRPr lang="ko-KR" altLang="ko-KR" sz="23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7830" y="914444"/>
            <a:ext cx="1566509" cy="707244"/>
          </a:xfrm>
          <a:prstGeom prst="re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  <a:alpha val="86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아동학대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895825" y="1058459"/>
            <a:ext cx="786596" cy="415691"/>
          </a:xfrm>
          <a:prstGeom prst="righ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88268" y="4656500"/>
            <a:ext cx="1525224" cy="607880"/>
          </a:xfrm>
          <a:custGeom>
            <a:avLst/>
            <a:gdLst>
              <a:gd name="T0" fmla="*/ 0 w 3853"/>
              <a:gd name="T1" fmla="*/ 2147483647 h 301"/>
              <a:gd name="T2" fmla="*/ 0 w 3853"/>
              <a:gd name="T3" fmla="*/ 2147483647 h 301"/>
              <a:gd name="T4" fmla="*/ 2147483647 w 3853"/>
              <a:gd name="T5" fmla="*/ 0 h 301"/>
              <a:gd name="T6" fmla="*/ 2147483647 w 3853"/>
              <a:gd name="T7" fmla="*/ 2147483647 h 301"/>
              <a:gd name="T8" fmla="*/ 2147483647 w 3853"/>
              <a:gd name="T9" fmla="*/ 2147483647 h 301"/>
              <a:gd name="T10" fmla="*/ 2147483647 w 3853"/>
              <a:gd name="T11" fmla="*/ 2147483647 h 301"/>
              <a:gd name="T12" fmla="*/ 2147483647 w 3853"/>
              <a:gd name="T13" fmla="*/ 2147483647 h 301"/>
              <a:gd name="T14" fmla="*/ 2147483647 w 3853"/>
              <a:gd name="T15" fmla="*/ 2147483647 h 301"/>
              <a:gd name="T16" fmla="*/ 2147483647 w 3853"/>
              <a:gd name="T17" fmla="*/ 2147483647 h 301"/>
              <a:gd name="T18" fmla="*/ 2147483647 w 3853"/>
              <a:gd name="T19" fmla="*/ 2147483647 h 301"/>
              <a:gd name="T20" fmla="*/ 2147483647 w 3853"/>
              <a:gd name="T21" fmla="*/ 2147483647 h 301"/>
              <a:gd name="T22" fmla="*/ 2147483647 w 3853"/>
              <a:gd name="T23" fmla="*/ 2147483647 h 301"/>
              <a:gd name="T24" fmla="*/ 2147483647 w 3853"/>
              <a:gd name="T25" fmla="*/ 2147483647 h 301"/>
              <a:gd name="T26" fmla="*/ 2147483647 w 3853"/>
              <a:gd name="T27" fmla="*/ 2147483647 h 301"/>
              <a:gd name="T28" fmla="*/ 2147483647 w 3853"/>
              <a:gd name="T29" fmla="*/ 2147483647 h 301"/>
              <a:gd name="T30" fmla="*/ 2147483647 w 3853"/>
              <a:gd name="T31" fmla="*/ 2147483647 h 301"/>
              <a:gd name="T32" fmla="*/ 2147483647 w 3853"/>
              <a:gd name="T33" fmla="*/ 2147483647 h 301"/>
              <a:gd name="T34" fmla="*/ 2147483647 w 3853"/>
              <a:gd name="T35" fmla="*/ 2147483647 h 301"/>
              <a:gd name="T36" fmla="*/ 0 w 3853"/>
              <a:gd name="T37" fmla="*/ 2147483647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3"/>
              <a:gd name="T58" fmla="*/ 0 h 301"/>
              <a:gd name="T59" fmla="*/ 3853 w 3853"/>
              <a:gd name="T60" fmla="*/ 301 h 3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31934" y="4703916"/>
            <a:ext cx="69419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>
                <a:latin typeface="+mn-ea"/>
              </a:rPr>
              <a:t>아동복지법에 명시</a:t>
            </a:r>
            <a:endParaRPr lang="en-US" altLang="ko-KR" sz="22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500" b="1" dirty="0">
              <a:latin typeface="+mn-ea"/>
            </a:endParaRPr>
          </a:p>
          <a:p>
            <a:pPr marL="85725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100" b="1" dirty="0">
                <a:latin typeface="+mn-ea"/>
              </a:rPr>
              <a:t> </a:t>
            </a:r>
            <a:r>
              <a:rPr lang="ko-KR" altLang="en-US" sz="2100" dirty="0">
                <a:latin typeface="+mn-ea"/>
              </a:rPr>
              <a:t>벌칙 </a:t>
            </a:r>
            <a:r>
              <a:rPr lang="en-US" altLang="ko-KR" sz="2100" dirty="0">
                <a:latin typeface="+mn-ea"/>
              </a:rPr>
              <a:t>: </a:t>
            </a:r>
            <a:r>
              <a:rPr lang="ko-KR" altLang="en-US" sz="2100" dirty="0">
                <a:latin typeface="+mn-ea"/>
              </a:rPr>
              <a:t>아동학대 행위자에 대한 가중처벌</a:t>
            </a:r>
            <a:endParaRPr lang="en-US" altLang="ko-KR" sz="2100" dirty="0">
              <a:latin typeface="+mn-ea"/>
            </a:endParaRPr>
          </a:p>
          <a:p>
            <a:pPr marL="85725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500" dirty="0">
              <a:latin typeface="+mn-ea"/>
            </a:endParaRPr>
          </a:p>
          <a:p>
            <a:pPr marL="85725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100" dirty="0">
                <a:latin typeface="+mn-ea"/>
              </a:rPr>
              <a:t> </a:t>
            </a:r>
            <a:r>
              <a:rPr lang="ko-KR" altLang="en-US" sz="2100" dirty="0" err="1">
                <a:latin typeface="+mn-ea"/>
              </a:rPr>
              <a:t>지상파</a:t>
            </a:r>
            <a:r>
              <a:rPr lang="ko-KR" altLang="en-US" sz="2100" dirty="0">
                <a:latin typeface="+mn-ea"/>
              </a:rPr>
              <a:t> 방송에 비상업적 공익광고로 아동학대 예방     </a:t>
            </a:r>
            <a:endParaRPr lang="en-US" altLang="ko-KR" sz="2100" dirty="0">
              <a:latin typeface="+mn-ea"/>
            </a:endParaRPr>
          </a:p>
          <a:p>
            <a:pPr marL="85725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en-US" altLang="ko-KR" sz="2100" dirty="0">
                <a:latin typeface="+mn-ea"/>
              </a:rPr>
              <a:t>  </a:t>
            </a:r>
            <a:r>
              <a:rPr lang="ko-KR" altLang="en-US" sz="2100" dirty="0">
                <a:latin typeface="+mn-ea"/>
              </a:rPr>
              <a:t>홍보영상 송출 가능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966389" y="4656499"/>
            <a:ext cx="6902402" cy="1894075"/>
          </a:xfrm>
          <a:prstGeom prst="roundRect">
            <a:avLst>
              <a:gd name="adj" fmla="val 4434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212" y="4711141"/>
            <a:ext cx="164366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사회복지법</a:t>
            </a:r>
            <a:endParaRPr lang="en-US" altLang="ko-KR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388268" y="3752295"/>
            <a:ext cx="1525224" cy="607880"/>
          </a:xfrm>
          <a:custGeom>
            <a:avLst/>
            <a:gdLst>
              <a:gd name="T0" fmla="*/ 0 w 3853"/>
              <a:gd name="T1" fmla="*/ 2147483647 h 301"/>
              <a:gd name="T2" fmla="*/ 0 w 3853"/>
              <a:gd name="T3" fmla="*/ 2147483647 h 301"/>
              <a:gd name="T4" fmla="*/ 2147483647 w 3853"/>
              <a:gd name="T5" fmla="*/ 0 h 301"/>
              <a:gd name="T6" fmla="*/ 2147483647 w 3853"/>
              <a:gd name="T7" fmla="*/ 2147483647 h 301"/>
              <a:gd name="T8" fmla="*/ 2147483647 w 3853"/>
              <a:gd name="T9" fmla="*/ 2147483647 h 301"/>
              <a:gd name="T10" fmla="*/ 2147483647 w 3853"/>
              <a:gd name="T11" fmla="*/ 2147483647 h 301"/>
              <a:gd name="T12" fmla="*/ 2147483647 w 3853"/>
              <a:gd name="T13" fmla="*/ 2147483647 h 301"/>
              <a:gd name="T14" fmla="*/ 2147483647 w 3853"/>
              <a:gd name="T15" fmla="*/ 2147483647 h 301"/>
              <a:gd name="T16" fmla="*/ 2147483647 w 3853"/>
              <a:gd name="T17" fmla="*/ 2147483647 h 301"/>
              <a:gd name="T18" fmla="*/ 2147483647 w 3853"/>
              <a:gd name="T19" fmla="*/ 2147483647 h 301"/>
              <a:gd name="T20" fmla="*/ 2147483647 w 3853"/>
              <a:gd name="T21" fmla="*/ 2147483647 h 301"/>
              <a:gd name="T22" fmla="*/ 2147483647 w 3853"/>
              <a:gd name="T23" fmla="*/ 2147483647 h 301"/>
              <a:gd name="T24" fmla="*/ 2147483647 w 3853"/>
              <a:gd name="T25" fmla="*/ 2147483647 h 301"/>
              <a:gd name="T26" fmla="*/ 2147483647 w 3853"/>
              <a:gd name="T27" fmla="*/ 2147483647 h 301"/>
              <a:gd name="T28" fmla="*/ 2147483647 w 3853"/>
              <a:gd name="T29" fmla="*/ 2147483647 h 301"/>
              <a:gd name="T30" fmla="*/ 2147483647 w 3853"/>
              <a:gd name="T31" fmla="*/ 2147483647 h 301"/>
              <a:gd name="T32" fmla="*/ 2147483647 w 3853"/>
              <a:gd name="T33" fmla="*/ 2147483647 h 301"/>
              <a:gd name="T34" fmla="*/ 2147483647 w 3853"/>
              <a:gd name="T35" fmla="*/ 2147483647 h 301"/>
              <a:gd name="T36" fmla="*/ 0 w 3853"/>
              <a:gd name="T37" fmla="*/ 2147483647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3"/>
              <a:gd name="T58" fmla="*/ 0 h 301"/>
              <a:gd name="T59" fmla="*/ 3853 w 3853"/>
              <a:gd name="T60" fmla="*/ 301 h 3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46869" y="3812495"/>
            <a:ext cx="71120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spc="-150" dirty="0">
                <a:latin typeface="+mn-ea"/>
              </a:rPr>
              <a:t>아동학대 행위자에 대한 가중처벌</a:t>
            </a:r>
            <a:r>
              <a:rPr lang="en-US" altLang="ko-KR" sz="2100" b="1" spc="-150" dirty="0">
                <a:latin typeface="+mn-ea"/>
              </a:rPr>
              <a:t>, </a:t>
            </a:r>
            <a:r>
              <a:rPr lang="ko-KR" altLang="en-US" sz="2100" b="1" spc="-150" dirty="0">
                <a:latin typeface="+mn-ea"/>
              </a:rPr>
              <a:t>아동학대 예방 교육 강화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66389" y="3752295"/>
            <a:ext cx="6902402" cy="607880"/>
          </a:xfrm>
          <a:prstGeom prst="roundRect">
            <a:avLst>
              <a:gd name="adj" fmla="val 4434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267" y="3816010"/>
            <a:ext cx="152522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정책 내용</a:t>
            </a:r>
            <a:endParaRPr lang="en-US" altLang="ko-KR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Freeform 74"/>
          <p:cNvSpPr>
            <a:spLocks/>
          </p:cNvSpPr>
          <p:nvPr/>
        </p:nvSpPr>
        <p:spPr bwMode="auto">
          <a:xfrm>
            <a:off x="388268" y="2858806"/>
            <a:ext cx="1525224" cy="607880"/>
          </a:xfrm>
          <a:custGeom>
            <a:avLst/>
            <a:gdLst>
              <a:gd name="T0" fmla="*/ 0 w 3853"/>
              <a:gd name="T1" fmla="*/ 2147483647 h 301"/>
              <a:gd name="T2" fmla="*/ 0 w 3853"/>
              <a:gd name="T3" fmla="*/ 2147483647 h 301"/>
              <a:gd name="T4" fmla="*/ 2147483647 w 3853"/>
              <a:gd name="T5" fmla="*/ 0 h 301"/>
              <a:gd name="T6" fmla="*/ 2147483647 w 3853"/>
              <a:gd name="T7" fmla="*/ 2147483647 h 301"/>
              <a:gd name="T8" fmla="*/ 2147483647 w 3853"/>
              <a:gd name="T9" fmla="*/ 2147483647 h 301"/>
              <a:gd name="T10" fmla="*/ 2147483647 w 3853"/>
              <a:gd name="T11" fmla="*/ 2147483647 h 301"/>
              <a:gd name="T12" fmla="*/ 2147483647 w 3853"/>
              <a:gd name="T13" fmla="*/ 2147483647 h 301"/>
              <a:gd name="T14" fmla="*/ 2147483647 w 3853"/>
              <a:gd name="T15" fmla="*/ 2147483647 h 301"/>
              <a:gd name="T16" fmla="*/ 2147483647 w 3853"/>
              <a:gd name="T17" fmla="*/ 2147483647 h 301"/>
              <a:gd name="T18" fmla="*/ 2147483647 w 3853"/>
              <a:gd name="T19" fmla="*/ 2147483647 h 301"/>
              <a:gd name="T20" fmla="*/ 2147483647 w 3853"/>
              <a:gd name="T21" fmla="*/ 2147483647 h 301"/>
              <a:gd name="T22" fmla="*/ 2147483647 w 3853"/>
              <a:gd name="T23" fmla="*/ 2147483647 h 301"/>
              <a:gd name="T24" fmla="*/ 2147483647 w 3853"/>
              <a:gd name="T25" fmla="*/ 2147483647 h 301"/>
              <a:gd name="T26" fmla="*/ 2147483647 w 3853"/>
              <a:gd name="T27" fmla="*/ 2147483647 h 301"/>
              <a:gd name="T28" fmla="*/ 2147483647 w 3853"/>
              <a:gd name="T29" fmla="*/ 2147483647 h 301"/>
              <a:gd name="T30" fmla="*/ 2147483647 w 3853"/>
              <a:gd name="T31" fmla="*/ 2147483647 h 301"/>
              <a:gd name="T32" fmla="*/ 2147483647 w 3853"/>
              <a:gd name="T33" fmla="*/ 2147483647 h 301"/>
              <a:gd name="T34" fmla="*/ 2147483647 w 3853"/>
              <a:gd name="T35" fmla="*/ 2147483647 h 301"/>
              <a:gd name="T36" fmla="*/ 0 w 3853"/>
              <a:gd name="T37" fmla="*/ 2147483647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3"/>
              <a:gd name="T58" fmla="*/ 0 h 301"/>
              <a:gd name="T59" fmla="*/ 3853 w 3853"/>
              <a:gd name="T60" fmla="*/ 301 h 3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46869" y="2922521"/>
            <a:ext cx="501656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>
                <a:latin typeface="+mn-ea"/>
              </a:rPr>
              <a:t>아동학대 가해자의 재범 비율을 낮춤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966389" y="2858806"/>
            <a:ext cx="6902402" cy="607880"/>
          </a:xfrm>
          <a:prstGeom prst="roundRect">
            <a:avLst>
              <a:gd name="adj" fmla="val 4434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269" y="2922521"/>
            <a:ext cx="1507556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bg1"/>
                </a:solidFill>
                <a:latin typeface="+mn-ea"/>
              </a:rPr>
              <a:t>정책 목표</a:t>
            </a:r>
            <a:endParaRPr lang="en-US" altLang="ko-KR" sz="2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Freeform 74"/>
          <p:cNvSpPr>
            <a:spLocks/>
          </p:cNvSpPr>
          <p:nvPr/>
        </p:nvSpPr>
        <p:spPr bwMode="auto">
          <a:xfrm>
            <a:off x="388268" y="1965234"/>
            <a:ext cx="1525224" cy="607880"/>
          </a:xfrm>
          <a:custGeom>
            <a:avLst/>
            <a:gdLst>
              <a:gd name="T0" fmla="*/ 0 w 3853"/>
              <a:gd name="T1" fmla="*/ 2147483647 h 301"/>
              <a:gd name="T2" fmla="*/ 0 w 3853"/>
              <a:gd name="T3" fmla="*/ 2147483647 h 301"/>
              <a:gd name="T4" fmla="*/ 2147483647 w 3853"/>
              <a:gd name="T5" fmla="*/ 0 h 301"/>
              <a:gd name="T6" fmla="*/ 2147483647 w 3853"/>
              <a:gd name="T7" fmla="*/ 2147483647 h 301"/>
              <a:gd name="T8" fmla="*/ 2147483647 w 3853"/>
              <a:gd name="T9" fmla="*/ 2147483647 h 301"/>
              <a:gd name="T10" fmla="*/ 2147483647 w 3853"/>
              <a:gd name="T11" fmla="*/ 2147483647 h 301"/>
              <a:gd name="T12" fmla="*/ 2147483647 w 3853"/>
              <a:gd name="T13" fmla="*/ 2147483647 h 301"/>
              <a:gd name="T14" fmla="*/ 2147483647 w 3853"/>
              <a:gd name="T15" fmla="*/ 2147483647 h 301"/>
              <a:gd name="T16" fmla="*/ 2147483647 w 3853"/>
              <a:gd name="T17" fmla="*/ 2147483647 h 301"/>
              <a:gd name="T18" fmla="*/ 2147483647 w 3853"/>
              <a:gd name="T19" fmla="*/ 2147483647 h 301"/>
              <a:gd name="T20" fmla="*/ 2147483647 w 3853"/>
              <a:gd name="T21" fmla="*/ 2147483647 h 301"/>
              <a:gd name="T22" fmla="*/ 2147483647 w 3853"/>
              <a:gd name="T23" fmla="*/ 2147483647 h 301"/>
              <a:gd name="T24" fmla="*/ 2147483647 w 3853"/>
              <a:gd name="T25" fmla="*/ 2147483647 h 301"/>
              <a:gd name="T26" fmla="*/ 2147483647 w 3853"/>
              <a:gd name="T27" fmla="*/ 2147483647 h 301"/>
              <a:gd name="T28" fmla="*/ 2147483647 w 3853"/>
              <a:gd name="T29" fmla="*/ 2147483647 h 301"/>
              <a:gd name="T30" fmla="*/ 2147483647 w 3853"/>
              <a:gd name="T31" fmla="*/ 2147483647 h 301"/>
              <a:gd name="T32" fmla="*/ 2147483647 w 3853"/>
              <a:gd name="T33" fmla="*/ 2147483647 h 301"/>
              <a:gd name="T34" fmla="*/ 2147483647 w 3853"/>
              <a:gd name="T35" fmla="*/ 2147483647 h 301"/>
              <a:gd name="T36" fmla="*/ 0 w 3853"/>
              <a:gd name="T37" fmla="*/ 2147483647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3"/>
              <a:gd name="T58" fmla="*/ 0 h 301"/>
              <a:gd name="T59" fmla="*/ 3853 w 3853"/>
              <a:gd name="T60" fmla="*/ 301 h 3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946869" y="2023283"/>
            <a:ext cx="537851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>
                <a:latin typeface="+mn-ea"/>
              </a:rPr>
              <a:t>아동학대 가해자의 재범 비율이 높음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966389" y="1965234"/>
            <a:ext cx="6902402" cy="607880"/>
          </a:xfrm>
          <a:prstGeom prst="roundRect">
            <a:avLst>
              <a:gd name="adj" fmla="val 4434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267" y="2028949"/>
            <a:ext cx="150755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bg1"/>
                </a:solidFill>
                <a:latin typeface="+mn-ea"/>
              </a:rPr>
              <a:t>문제</a:t>
            </a:r>
            <a:endParaRPr lang="en-US" altLang="ko-KR" sz="2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3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20068" y="146514"/>
            <a:ext cx="9104907" cy="10556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법으로 규정되어야 안정성 보장 </a:t>
            </a:r>
            <a:r>
              <a:rPr lang="en-US" altLang="ko-KR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/  </a:t>
            </a:r>
          </a:p>
          <a:p>
            <a:pPr>
              <a:spcBef>
                <a:spcPts val="600"/>
              </a:spcBef>
            </a:pPr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변화하는 사회에 맞춰 변화 필요</a:t>
            </a:r>
          </a:p>
        </p:txBody>
      </p:sp>
      <p:sp>
        <p:nvSpPr>
          <p:cNvPr id="5" name="제목 39"/>
          <p:cNvSpPr txBox="1">
            <a:spLocks/>
          </p:cNvSpPr>
          <p:nvPr/>
        </p:nvSpPr>
        <p:spPr bwMode="auto">
          <a:xfrm>
            <a:off x="298041" y="1580489"/>
            <a:ext cx="8598309" cy="418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latin typeface="+mn-ea"/>
                <a:cs typeface="+mj-cs"/>
              </a:rPr>
              <a:t>법적으로 약속되어야만 사회적 안정</a:t>
            </a:r>
            <a:r>
              <a:rPr lang="en-US" altLang="ko-KR" sz="2000" b="1" kern="0" dirty="0">
                <a:latin typeface="+mn-ea"/>
                <a:cs typeface="+mj-cs"/>
              </a:rPr>
              <a:t>, </a:t>
            </a:r>
            <a:r>
              <a:rPr lang="ko-KR" altLang="en-US" sz="2000" b="1" kern="0" dirty="0">
                <a:latin typeface="+mn-ea"/>
                <a:cs typeface="+mj-cs"/>
              </a:rPr>
              <a:t>보장이라고 말할 수 있음</a:t>
            </a:r>
            <a:endParaRPr lang="en-US" altLang="ko-KR" sz="2000" b="1" kern="0" dirty="0">
              <a:latin typeface="+mn-ea"/>
              <a:cs typeface="+mj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ko-KR" sz="2000" kern="0" dirty="0">
                <a:latin typeface="+mn-ea"/>
                <a:cs typeface="+mj-cs"/>
              </a:rPr>
              <a:t>    </a:t>
            </a:r>
            <a:r>
              <a:rPr lang="en-US" altLang="ko-KR" sz="1900" kern="0" dirty="0">
                <a:latin typeface="+mn-ea"/>
                <a:cs typeface="+mj-cs"/>
              </a:rPr>
              <a:t>: </a:t>
            </a:r>
            <a:r>
              <a:rPr lang="ko-KR" altLang="en-US" sz="1900" kern="0" dirty="0">
                <a:latin typeface="+mn-ea"/>
                <a:cs typeface="+mj-cs"/>
              </a:rPr>
              <a:t>제도화를 필요로 하는 정책은 법제화 작업을 추진할 필요가 있음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ko-KR" altLang="en-US" sz="2000" kern="0" dirty="0">
              <a:latin typeface="+mn-ea"/>
              <a:cs typeface="+mj-cs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latin typeface="+mn-ea"/>
                <a:cs typeface="+mj-cs"/>
              </a:rPr>
              <a:t>한편</a:t>
            </a:r>
            <a:r>
              <a:rPr lang="en-US" altLang="ko-KR" sz="2000" b="1" kern="0" dirty="0">
                <a:latin typeface="+mn-ea"/>
                <a:cs typeface="+mj-cs"/>
              </a:rPr>
              <a:t>, </a:t>
            </a:r>
            <a:r>
              <a:rPr lang="ko-KR" altLang="en-US" sz="2000" b="1" kern="0" dirty="0">
                <a:latin typeface="+mn-ea"/>
                <a:cs typeface="+mj-cs"/>
              </a:rPr>
              <a:t>안정적 유지뿐만 아니라 변화하는 사회 속에 맞도록 변화해야 함</a:t>
            </a:r>
            <a:endParaRPr lang="en-US" altLang="ko-KR" sz="2000" b="1" kern="0" dirty="0">
              <a:latin typeface="+mn-ea"/>
              <a:cs typeface="+mj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ko-KR" sz="2000" kern="0" dirty="0">
                <a:latin typeface="+mn-ea"/>
                <a:cs typeface="+mj-cs"/>
              </a:rPr>
              <a:t>   </a:t>
            </a:r>
            <a:r>
              <a:rPr lang="ko-KR" altLang="en-US" sz="1900" kern="0" dirty="0">
                <a:latin typeface="+mn-ea"/>
                <a:cs typeface="+mj-cs"/>
              </a:rPr>
              <a:t>→</a:t>
            </a:r>
            <a:r>
              <a:rPr lang="en-US" altLang="ko-KR" sz="1900" kern="0" dirty="0">
                <a:latin typeface="+mn-ea"/>
                <a:cs typeface="+mj-cs"/>
              </a:rPr>
              <a:t> </a:t>
            </a:r>
            <a:r>
              <a:rPr lang="ko-KR" altLang="en-US" sz="1900" kern="0" dirty="0">
                <a:latin typeface="+mn-ea"/>
                <a:cs typeface="+mj-cs"/>
              </a:rPr>
              <a:t>그 동안 사회복지법은 사회변화 속에서 국가가 사회에 대해 책임져야     </a:t>
            </a:r>
            <a:endParaRPr lang="en-US" altLang="ko-KR" sz="1900" kern="0" dirty="0">
              <a:latin typeface="+mn-ea"/>
              <a:cs typeface="+mj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ko-KR" sz="1900" kern="0" dirty="0">
                <a:latin typeface="+mn-ea"/>
                <a:cs typeface="+mj-cs"/>
              </a:rPr>
              <a:t>      </a:t>
            </a:r>
            <a:r>
              <a:rPr lang="ko-KR" altLang="en-US" sz="1900" kern="0" dirty="0">
                <a:latin typeface="+mn-ea"/>
                <a:cs typeface="+mj-cs"/>
              </a:rPr>
              <a:t>할 조항을 명시하고 국민의 복지를 위해 사회보장체계를 입법화해 왔음 </a:t>
            </a:r>
          </a:p>
          <a:p>
            <a:pPr marL="788988" indent="-342900">
              <a:lnSpc>
                <a:spcPct val="12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6088" algn="l"/>
              </a:tabLst>
              <a:defRPr/>
            </a:pPr>
            <a:r>
              <a:rPr lang="ko-KR" altLang="en-US" sz="1900" kern="0" dirty="0">
                <a:latin typeface="+mn-ea"/>
                <a:cs typeface="+mj-cs"/>
              </a:rPr>
              <a:t> 경제의 논리가 행정을 지배함에 따라 사회복지의 이념이 흔들리게 됨</a:t>
            </a:r>
          </a:p>
          <a:p>
            <a:pPr marL="788988" indent="-342900">
              <a:lnSpc>
                <a:spcPct val="12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6088" algn="l"/>
              </a:tabLst>
              <a:defRPr/>
            </a:pPr>
            <a:r>
              <a:rPr lang="ko-KR" altLang="en-US" sz="1900" kern="0" dirty="0">
                <a:latin typeface="+mn-ea"/>
                <a:cs typeface="+mj-cs"/>
              </a:rPr>
              <a:t> </a:t>
            </a:r>
            <a:r>
              <a:rPr lang="ko-KR" altLang="en-US" sz="1900" kern="0" dirty="0" err="1">
                <a:latin typeface="+mn-ea"/>
                <a:cs typeface="+mj-cs"/>
              </a:rPr>
              <a:t>조정자로서</a:t>
            </a:r>
            <a:r>
              <a:rPr lang="ko-KR" altLang="en-US" sz="1900" kern="0" dirty="0">
                <a:latin typeface="+mn-ea"/>
                <a:cs typeface="+mj-cs"/>
              </a:rPr>
              <a:t> 국가 역할 강조로 법에 명시된 것과 달리 왜곡되어 정책이           집행될</a:t>
            </a:r>
            <a:r>
              <a:rPr lang="en-US" altLang="ko-KR" sz="1900" kern="0" dirty="0">
                <a:latin typeface="+mn-ea"/>
                <a:cs typeface="+mj-cs"/>
              </a:rPr>
              <a:t> </a:t>
            </a:r>
            <a:r>
              <a:rPr lang="ko-KR" altLang="en-US" sz="1900" kern="0" dirty="0">
                <a:latin typeface="+mn-ea"/>
                <a:cs typeface="+mj-cs"/>
              </a:rPr>
              <a:t>가능성이 있음</a:t>
            </a:r>
          </a:p>
        </p:txBody>
      </p:sp>
    </p:spTree>
    <p:extLst>
      <p:ext uri="{BB962C8B-B14F-4D97-AF65-F5344CB8AC3E}">
        <p14:creationId xmlns:p14="http://schemas.microsoft.com/office/powerpoint/2010/main" val="251696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9"/>
          <p:cNvSpPr txBox="1">
            <a:spLocks/>
          </p:cNvSpPr>
          <p:nvPr/>
        </p:nvSpPr>
        <p:spPr bwMode="auto">
          <a:xfrm>
            <a:off x="220068" y="1592040"/>
            <a:ext cx="8714382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2100" kern="0" dirty="0">
              <a:latin typeface="+mn-ea"/>
              <a:cs typeface="+mj-cs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100" b="1" kern="0" dirty="0">
                <a:latin typeface="+mn-ea"/>
                <a:cs typeface="+mj-cs"/>
              </a:rPr>
              <a:t>사회복지적 가치와 인간 중심의 내용이 권리의 형태로 사회복지법에 정확하게 명시되지 않으면 강한 국가행정력으로 오히려 사회복지를  후퇴하게 만들 수도 있음</a:t>
            </a:r>
          </a:p>
          <a:p>
            <a:pPr>
              <a:lnSpc>
                <a:spcPct val="120000"/>
              </a:lnSpc>
              <a:defRPr/>
            </a:pPr>
            <a:endParaRPr lang="ko-KR" altLang="en-US" sz="2100" b="1" kern="0" dirty="0">
              <a:latin typeface="+mn-ea"/>
              <a:cs typeface="+mj-cs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100" b="1" kern="0" dirty="0">
                <a:latin typeface="+mn-ea"/>
                <a:cs typeface="+mj-cs"/>
              </a:rPr>
              <a:t>법에 관심을 가져야 하고</a:t>
            </a:r>
            <a:r>
              <a:rPr lang="en-US" altLang="ko-KR" sz="2100" b="1" kern="0" dirty="0">
                <a:latin typeface="+mn-ea"/>
                <a:cs typeface="+mj-cs"/>
              </a:rPr>
              <a:t>, </a:t>
            </a:r>
            <a:r>
              <a:rPr lang="ko-KR" altLang="en-US" sz="2100" b="1" kern="0" dirty="0">
                <a:latin typeface="+mn-ea"/>
                <a:cs typeface="+mj-cs"/>
              </a:rPr>
              <a:t>법을 통한 권리를 획득하고 요구하는        행동을 취해야 함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20068" y="146514"/>
            <a:ext cx="9104907" cy="10556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법으로 규정되어야 안정성 보장 </a:t>
            </a:r>
            <a:r>
              <a:rPr lang="en-US" altLang="ko-KR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/  </a:t>
            </a:r>
          </a:p>
          <a:p>
            <a:pPr>
              <a:spcBef>
                <a:spcPts val="600"/>
              </a:spcBef>
            </a:pPr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변화하는 사회에 맞춰 변화 필요</a:t>
            </a:r>
          </a:p>
        </p:txBody>
      </p:sp>
    </p:spTree>
    <p:extLst>
      <p:ext uri="{BB962C8B-B14F-4D97-AF65-F5344CB8AC3E}">
        <p14:creationId xmlns:p14="http://schemas.microsoft.com/office/powerpoint/2010/main" val="404911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95821" y="197037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사회복지실천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11411" y="820916"/>
            <a:ext cx="7132797" cy="49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6" name="오른쪽 중괄호 5"/>
          <p:cNvSpPr/>
          <p:nvPr/>
        </p:nvSpPr>
        <p:spPr bwMode="auto">
          <a:xfrm flipH="1">
            <a:off x="252627" y="830576"/>
            <a:ext cx="190500" cy="468000"/>
          </a:xfrm>
          <a:prstGeom prst="rightBrace">
            <a:avLst>
              <a:gd name="adj1" fmla="val 34375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1441" y="836712"/>
            <a:ext cx="3975075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ko-KR" altLang="en-US" sz="2300" b="1" dirty="0">
                <a:latin typeface="+mj-ea"/>
                <a:ea typeface="+mj-ea"/>
              </a:rPr>
              <a:t>사회복지법과의 관계</a:t>
            </a:r>
          </a:p>
        </p:txBody>
      </p:sp>
      <p:pic>
        <p:nvPicPr>
          <p:cNvPr id="8" name="Picture 2" descr="C:\Users\lee-jh\Downloads\cy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/>
          <a:stretch/>
        </p:blipFill>
        <p:spPr bwMode="auto">
          <a:xfrm flipH="1">
            <a:off x="606372" y="1242852"/>
            <a:ext cx="368397" cy="6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4769" y="1419360"/>
            <a:ext cx="7853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구체적인 </a:t>
            </a:r>
            <a:r>
              <a:rPr lang="ko-KR" altLang="en-US" sz="2000" dirty="0" err="1">
                <a:latin typeface="+mn-ea"/>
              </a:rPr>
              <a:t>법조항을</a:t>
            </a:r>
            <a:r>
              <a:rPr lang="ko-KR" altLang="en-US" sz="2000" dirty="0">
                <a:latin typeface="+mn-ea"/>
              </a:rPr>
              <a:t> 통해 클라이언트가 공식적으로 지원받을 수  있는 내용을 알 수 있음</a:t>
            </a:r>
          </a:p>
          <a:p>
            <a:pPr marL="180975" indent="-180975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권리가 침해되었을 경우 권리구제나 벌칙 조항을 통해 문제해결 가능 </a:t>
            </a:r>
          </a:p>
          <a:p>
            <a:pPr marL="180975" indent="-180975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자원연결 가능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06372" y="3390966"/>
            <a:ext cx="7969272" cy="31622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8" y="3390967"/>
            <a:ext cx="523568" cy="4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0570" y="3793235"/>
            <a:ext cx="7772325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아동보호전문기관 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아동학대에 대한 신고를 받고 출동했을 때</a:t>
            </a:r>
            <a:endParaRPr lang="en-US" altLang="ko-KR" sz="20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endParaRPr lang="ko-KR" altLang="en-US" sz="400" dirty="0">
              <a:latin typeface="+mn-ea"/>
            </a:endParaRPr>
          </a:p>
          <a:p>
            <a:pPr marL="85725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가해자로부터 클라이언트를 보호할 수 있는 근거가 되는 것이 바로  ‘법’</a:t>
            </a:r>
            <a:endParaRPr lang="en-US" altLang="ko-KR" dirty="0">
              <a:latin typeface="+mn-ea"/>
            </a:endParaRPr>
          </a:p>
          <a:p>
            <a:pPr marL="85725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ko-KR" altLang="en-US" sz="300" dirty="0">
              <a:latin typeface="+mn-ea"/>
            </a:endParaRPr>
          </a:p>
          <a:p>
            <a:pPr marL="85725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 현재 처한 위기상황의 정도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위기상황에 대한 보호를 받을 수 있는 </a:t>
            </a:r>
            <a:endParaRPr lang="en-US" altLang="ko-KR" dirty="0">
              <a:latin typeface="+mn-ea"/>
            </a:endParaRPr>
          </a:p>
          <a:p>
            <a:pPr marL="85725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r>
              <a:rPr lang="en-US" altLang="ko-KR" dirty="0">
                <a:latin typeface="+mn-ea"/>
              </a:rPr>
              <a:t>   </a:t>
            </a:r>
            <a:r>
              <a:rPr lang="ko-KR" altLang="en-US" dirty="0">
                <a:latin typeface="+mn-ea"/>
              </a:rPr>
              <a:t>단서와 기준이 되는 것이 바로 ‘법’</a:t>
            </a:r>
          </a:p>
          <a:p>
            <a:pPr marL="180975" indent="-180975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프로그램 개발 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국가적 지원의 정도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지원과 프로그램 자원 연결을 위한 기초</a:t>
            </a:r>
          </a:p>
        </p:txBody>
      </p:sp>
    </p:spTree>
    <p:extLst>
      <p:ext uri="{BB962C8B-B14F-4D97-AF65-F5344CB8AC3E}">
        <p14:creationId xmlns:p14="http://schemas.microsoft.com/office/powerpoint/2010/main" val="228195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9621" y="282762"/>
            <a:ext cx="838145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실천에서 법적 한계를 찾아 법 개정에 참여</a:t>
            </a:r>
          </a:p>
        </p:txBody>
      </p:sp>
      <p:sp>
        <p:nvSpPr>
          <p:cNvPr id="5" name="제목 39"/>
          <p:cNvSpPr txBox="1">
            <a:spLocks/>
          </p:cNvSpPr>
          <p:nvPr/>
        </p:nvSpPr>
        <p:spPr bwMode="auto">
          <a:xfrm>
            <a:off x="304035" y="1684437"/>
            <a:ext cx="84494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latin typeface="+mn-ea"/>
                <a:cs typeface="+mj-cs"/>
              </a:rPr>
              <a:t>클라이언트가 마주치게 되는 사회의 법적인 한계 즉 법 조항의 모순점에 대해 함께 부딪쳐야 함</a:t>
            </a:r>
          </a:p>
          <a:p>
            <a:pPr>
              <a:lnSpc>
                <a:spcPct val="150000"/>
              </a:lnSpc>
              <a:defRPr/>
            </a:pPr>
            <a:endParaRPr lang="ko-KR" altLang="en-US" sz="2000" b="1" kern="0" dirty="0">
              <a:latin typeface="+mn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latin typeface="+mn-ea"/>
                <a:cs typeface="+mj-cs"/>
              </a:rPr>
              <a:t>실천에서 발견된 문제점을 제기하고 이를 위한 해결책을 요구하면 법적 변화와 정책 변화를 가져 오게 됨</a:t>
            </a:r>
          </a:p>
          <a:p>
            <a:pPr>
              <a:lnSpc>
                <a:spcPct val="150000"/>
              </a:lnSpc>
              <a:defRPr/>
            </a:pPr>
            <a:endParaRPr lang="ko-KR" altLang="en-US" sz="700" b="1" kern="0" dirty="0">
              <a:latin typeface="+mn-ea"/>
              <a:cs typeface="+mj-cs"/>
            </a:endParaRPr>
          </a:p>
          <a:p>
            <a:pPr marL="428625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sz="2100" kern="0" dirty="0">
                <a:latin typeface="+mn-ea"/>
                <a:cs typeface="+mj-cs"/>
              </a:rPr>
              <a:t> </a:t>
            </a:r>
            <a:r>
              <a:rPr lang="ko-KR" altLang="en-US" sz="1900" kern="0" dirty="0" err="1">
                <a:latin typeface="+mn-ea"/>
                <a:cs typeface="+mj-cs"/>
              </a:rPr>
              <a:t>국민기초생활보장법</a:t>
            </a:r>
            <a:r>
              <a:rPr lang="ko-KR" altLang="en-US" sz="1900" kern="0" dirty="0">
                <a:latin typeface="+mn-ea"/>
                <a:cs typeface="+mj-cs"/>
              </a:rPr>
              <a:t> 상 </a:t>
            </a:r>
            <a:r>
              <a:rPr lang="ko-KR" altLang="en-US" sz="1900" kern="0" dirty="0" err="1">
                <a:latin typeface="+mn-ea"/>
                <a:cs typeface="+mj-cs"/>
              </a:rPr>
              <a:t>수급자</a:t>
            </a:r>
            <a:r>
              <a:rPr lang="ko-KR" altLang="en-US" sz="1900" kern="0" dirty="0">
                <a:latin typeface="+mn-ea"/>
                <a:cs typeface="+mj-cs"/>
              </a:rPr>
              <a:t> </a:t>
            </a:r>
            <a:r>
              <a:rPr lang="en-US" altLang="ko-KR" sz="1900" kern="0" dirty="0">
                <a:latin typeface="+mn-ea"/>
                <a:cs typeface="+mj-cs"/>
              </a:rPr>
              <a:t>: </a:t>
            </a:r>
            <a:r>
              <a:rPr lang="ko-KR" altLang="en-US" sz="1900" kern="0" dirty="0">
                <a:latin typeface="+mn-ea"/>
                <a:cs typeface="+mj-cs"/>
              </a:rPr>
              <a:t>부양의무자 조건 중요</a:t>
            </a:r>
          </a:p>
          <a:p>
            <a:pPr marL="85725">
              <a:lnSpc>
                <a:spcPct val="150000"/>
              </a:lnSpc>
              <a:buClr>
                <a:schemeClr val="tx2">
                  <a:lumMod val="50000"/>
                </a:schemeClr>
              </a:buClr>
              <a:defRPr/>
            </a:pPr>
            <a:endParaRPr lang="ko-KR" altLang="en-US" sz="1100" kern="0" dirty="0">
              <a:latin typeface="+mn-ea"/>
              <a:cs typeface="+mj-cs"/>
            </a:endParaRPr>
          </a:p>
          <a:p>
            <a:pPr marL="428625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sz="1900" kern="0" dirty="0">
                <a:latin typeface="+mn-ea"/>
                <a:cs typeface="+mj-cs"/>
              </a:rPr>
              <a:t> ‘</a:t>
            </a:r>
            <a:r>
              <a:rPr lang="en-US" altLang="ko-KR" sz="1900" kern="0" dirty="0">
                <a:latin typeface="+mn-ea"/>
                <a:cs typeface="+mj-cs"/>
              </a:rPr>
              <a:t>1</a:t>
            </a:r>
            <a:r>
              <a:rPr lang="ko-KR" altLang="en-US" sz="1900" kern="0" dirty="0">
                <a:latin typeface="+mn-ea"/>
                <a:cs typeface="+mj-cs"/>
              </a:rPr>
              <a:t>촌 이내의 혈족’ 조건으로 인한 사각지대 존재에 대한 문제제기 지속</a:t>
            </a:r>
          </a:p>
          <a:p>
            <a:pPr marL="85725">
              <a:lnSpc>
                <a:spcPct val="150000"/>
              </a:lnSpc>
              <a:buClr>
                <a:schemeClr val="tx2">
                  <a:lumMod val="50000"/>
                </a:schemeClr>
              </a:buClr>
              <a:defRPr/>
            </a:pPr>
            <a:r>
              <a:rPr lang="ko-KR" altLang="en-US" sz="1900" kern="0" dirty="0">
                <a:latin typeface="+mn-ea"/>
                <a:cs typeface="+mj-cs"/>
              </a:rPr>
              <a:t>     → 부양의무자 조건 폐지 가능 </a:t>
            </a:r>
          </a:p>
        </p:txBody>
      </p:sp>
    </p:spTree>
    <p:extLst>
      <p:ext uri="{BB962C8B-B14F-4D97-AF65-F5344CB8AC3E}">
        <p14:creationId xmlns:p14="http://schemas.microsoft.com/office/powerpoint/2010/main" val="129495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9"/>
          <p:cNvSpPr txBox="1">
            <a:spLocks/>
          </p:cNvSpPr>
          <p:nvPr/>
        </p:nvSpPr>
        <p:spPr bwMode="auto">
          <a:xfrm>
            <a:off x="219621" y="1551087"/>
            <a:ext cx="8668515" cy="355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1700" b="1" kern="0" dirty="0">
              <a:latin typeface="나눔바른펜" panose="020B0503000000000000" pitchFamily="50" charset="-127"/>
              <a:ea typeface="나눔바른펜" panose="020B0503000000000000" pitchFamily="50" charset="-127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 err="1">
                <a:latin typeface="+mj-ea"/>
                <a:ea typeface="+mj-ea"/>
                <a:cs typeface="+mj-cs"/>
              </a:rPr>
              <a:t>사회복지사는</a:t>
            </a:r>
            <a:r>
              <a:rPr lang="ko-KR" altLang="en-US" sz="2000" b="1" kern="0" dirty="0">
                <a:latin typeface="+mj-ea"/>
                <a:ea typeface="+mj-ea"/>
                <a:cs typeface="+mj-cs"/>
              </a:rPr>
              <a:t> 법의 제정 및 개정</a:t>
            </a:r>
            <a:r>
              <a:rPr lang="en-US" altLang="ko-KR" sz="2000" b="1" kern="0" dirty="0">
                <a:latin typeface="+mj-ea"/>
                <a:ea typeface="+mj-ea"/>
                <a:cs typeface="+mj-cs"/>
              </a:rPr>
              <a:t>, </a:t>
            </a:r>
            <a:r>
              <a:rPr lang="ko-KR" altLang="en-US" sz="2000" b="1" kern="0" dirty="0">
                <a:latin typeface="+mj-ea"/>
                <a:ea typeface="+mj-ea"/>
                <a:cs typeface="+mj-cs"/>
              </a:rPr>
              <a:t>권리의 이행 등에 적극적으로 개입</a:t>
            </a:r>
          </a:p>
          <a:p>
            <a:pPr>
              <a:lnSpc>
                <a:spcPct val="150000"/>
              </a:lnSpc>
              <a:defRPr/>
            </a:pPr>
            <a:endParaRPr lang="ko-KR" altLang="en-US" sz="2000" b="1" kern="0" dirty="0">
              <a:latin typeface="+mj-ea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latin typeface="+mj-ea"/>
                <a:ea typeface="+mj-ea"/>
                <a:cs typeface="+mj-cs"/>
              </a:rPr>
              <a:t>클라이언트를 둘러싼 체계의 한 부분을 시작으로 전체 사회를 변화시킬 수 있을 것으로</a:t>
            </a:r>
            <a:r>
              <a:rPr lang="en-US" altLang="ko-KR" sz="2000" b="1" kern="0" dirty="0">
                <a:latin typeface="+mj-ea"/>
                <a:ea typeface="+mj-ea"/>
                <a:cs typeface="+mj-cs"/>
              </a:rPr>
              <a:t> </a:t>
            </a:r>
            <a:r>
              <a:rPr lang="ko-KR" altLang="en-US" sz="2000" b="1" kern="0" dirty="0">
                <a:latin typeface="+mj-ea"/>
                <a:ea typeface="+mj-ea"/>
                <a:cs typeface="+mj-cs"/>
              </a:rPr>
              <a:t>기대됨</a:t>
            </a:r>
          </a:p>
          <a:p>
            <a:pPr>
              <a:lnSpc>
                <a:spcPct val="150000"/>
              </a:lnSpc>
              <a:defRPr/>
            </a:pPr>
            <a:endParaRPr lang="ko-KR" altLang="en-US" sz="2000" b="1" kern="0" dirty="0">
              <a:latin typeface="+mj-ea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kern="0" dirty="0">
                <a:latin typeface="+mj-ea"/>
                <a:ea typeface="+mj-ea"/>
                <a:cs typeface="+mj-cs"/>
              </a:rPr>
              <a:t>인권을 실천하는 사회복지사의 영역이 한층 더 확장되고 전문성이 더욱 깊어질 수 있음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19621" y="282762"/>
            <a:ext cx="838145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실천에서 법적 한계를 찾아 법 개정에 참여</a:t>
            </a:r>
          </a:p>
        </p:txBody>
      </p:sp>
    </p:spTree>
    <p:extLst>
      <p:ext uri="{BB962C8B-B14F-4D97-AF65-F5344CB8AC3E}">
        <p14:creationId xmlns:p14="http://schemas.microsoft.com/office/powerpoint/2010/main" val="326943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457200" y="799352"/>
            <a:ext cx="5505450" cy="49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9621" y="197037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사회복지사의 역할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710" y="799352"/>
            <a:ext cx="57778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3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제정 및 개정 등의 입법과정에 참여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33" y="1612338"/>
            <a:ext cx="85959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입법과 개정에 있어 사회적 합의를 이끌어내기에 충분하고 중요한 인력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+mn-ea"/>
              </a:rPr>
              <a:t>사회복지사는</a:t>
            </a:r>
            <a:r>
              <a:rPr lang="ko-KR" altLang="en-US" sz="2000" dirty="0">
                <a:latin typeface="+mn-ea"/>
              </a:rPr>
              <a:t> 클라이언트 삶의 가까이 있는 존재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실천 현장에서 법의 사각지대 파악 가능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클라이언트의 옹호자 </a:t>
            </a:r>
          </a:p>
          <a:p>
            <a:pPr marL="265113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사회적 분위기 주도</a:t>
            </a:r>
            <a:endParaRPr lang="en-US" altLang="ko-KR" sz="2000" dirty="0">
              <a:latin typeface="+mn-ea"/>
            </a:endParaRPr>
          </a:p>
          <a:p>
            <a:pPr marL="265113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입법과 개정에 대한 필요성 제기</a:t>
            </a:r>
          </a:p>
          <a:p>
            <a:pPr marL="265113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서명운동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집회운동 등</a:t>
            </a:r>
          </a:p>
        </p:txBody>
      </p:sp>
    </p:spTree>
    <p:extLst>
      <p:ext uri="{BB962C8B-B14F-4D97-AF65-F5344CB8AC3E}">
        <p14:creationId xmlns:p14="http://schemas.microsoft.com/office/powerpoint/2010/main" val="234049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EB19EFF-5B24-00FF-A9FC-B280910CAD34}"/>
              </a:ext>
            </a:extLst>
          </p:cNvPr>
          <p:cNvSpPr/>
          <p:nvPr/>
        </p:nvSpPr>
        <p:spPr>
          <a:xfrm>
            <a:off x="717115" y="4905649"/>
            <a:ext cx="3744416" cy="608010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 err="1">
                <a:latin typeface="Arial" pitchFamily="34" charset="0"/>
                <a:ea typeface="+mn-ea"/>
                <a:cs typeface="Arial" pitchFamily="34" charset="0"/>
              </a:rPr>
              <a:t>주교재</a:t>
            </a:r>
            <a:r>
              <a:rPr kumimoji="0" lang="ko-KR" altLang="en-US" sz="1700" dirty="0">
                <a:latin typeface="Arial" pitchFamily="34" charset="0"/>
                <a:ea typeface="+mn-ea"/>
                <a:cs typeface="Arial" pitchFamily="34" charset="0"/>
              </a:rPr>
              <a:t> 김수정</a:t>
            </a:r>
            <a:endParaRPr kumimoji="0" lang="en-US" altLang="ko-KR" sz="1700" dirty="0"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ko-KR" altLang="en-US" sz="1700" dirty="0" err="1">
                <a:latin typeface="Arial" pitchFamily="34" charset="0"/>
                <a:ea typeface="+mn-ea"/>
                <a:cs typeface="Arial" pitchFamily="34" charset="0"/>
              </a:rPr>
              <a:t>학지사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altLang="ko-KR" sz="1700" dirty="0">
                <a:latin typeface="Arial" pitchFamily="34" charset="0"/>
                <a:ea typeface="+mn-ea"/>
                <a:cs typeface="Arial" pitchFamily="34" charset="0"/>
              </a:rPr>
              <a:t>2023</a:t>
            </a:r>
            <a:endParaRPr kumimoji="0" lang="ko-KR" altLang="en-US" sz="1700" dirty="0">
              <a:latin typeface="+mn-lt"/>
              <a:ea typeface="+mn-ea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01EA9B2-5DF6-13F3-F34D-A1723941593F}"/>
              </a:ext>
            </a:extLst>
          </p:cNvPr>
          <p:cNvSpPr>
            <a:spLocks noChangeArrowheads="1"/>
          </p:cNvSpPr>
          <p:nvPr/>
        </p:nvSpPr>
        <p:spPr>
          <a:xfrm>
            <a:off x="1135544" y="6021288"/>
            <a:ext cx="6287026" cy="52322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>
            <a:spAutoFit/>
          </a:bodyPr>
          <a:lstStyle>
            <a:lvl1pPr marL="0" lvl="0" indent="0" algn="l" defTabSz="2322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칼빈대학교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대학원 사회복지학과</a:t>
            </a:r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927009F5-FB35-370B-C8F3-EAEA76753E8C}"/>
              </a:ext>
            </a:extLst>
          </p:cNvPr>
          <p:cNvSpPr>
            <a:spLocks noGrp="1" noChangeArrowheads="1"/>
          </p:cNvSpPr>
          <p:nvPr/>
        </p:nvSpPr>
        <p:spPr>
          <a:xfrm>
            <a:off x="1442145" y="398551"/>
            <a:ext cx="5673824" cy="868958"/>
          </a:xfrm>
        </p:spPr>
        <p:txBody>
          <a:bodyPr vert="horz" wrap="square" lIns="91440" tIns="45720" rIns="91440" bIns="91440" anchor="b" anchorCtr="0">
            <a:normAutofit/>
          </a:bodyPr>
          <a:lstStyle>
            <a:lvl1pPr marL="0" lvl="0" indent="0" algn="ctr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4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1.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교재 안내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778AC24-62EE-1194-D637-51C89F161BF9}"/>
              </a:ext>
            </a:extLst>
          </p:cNvPr>
          <p:cNvSpPr/>
          <p:nvPr/>
        </p:nvSpPr>
        <p:spPr>
          <a:xfrm>
            <a:off x="4355976" y="4837214"/>
            <a:ext cx="3744416" cy="608010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>
                <a:latin typeface="+mn-lt"/>
                <a:ea typeface="+mn-ea"/>
              </a:rPr>
              <a:t>부교재 사회복지법제와 실천 핵심가이드 김수정</a:t>
            </a:r>
            <a:r>
              <a:rPr lang="en-US" altLang="ko-KR" sz="1700" dirty="0"/>
              <a:t>,</a:t>
            </a:r>
            <a:r>
              <a:rPr lang="ko-KR" altLang="en-US" sz="1700" dirty="0"/>
              <a:t> </a:t>
            </a:r>
            <a:r>
              <a:rPr lang="ko-KR" altLang="en-US" sz="1700" dirty="0" err="1"/>
              <a:t>학지사</a:t>
            </a:r>
            <a:r>
              <a:rPr lang="en-US" altLang="ko-KR" sz="1700" dirty="0"/>
              <a:t>; 2021</a:t>
            </a:r>
            <a:endParaRPr kumimoji="0" lang="ko-KR" altLang="en-US" sz="1700" dirty="0">
              <a:latin typeface="+mn-lt"/>
              <a:ea typeface="+mn-e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65F221-5B8C-E85A-1972-B4F20FBB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45" y="1494064"/>
            <a:ext cx="2671685" cy="31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4A39A6C-FC7A-38F4-15D0-C8A0FA44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1" y="1299454"/>
            <a:ext cx="3667496" cy="35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8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621" y="1685953"/>
            <a:ext cx="87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200000"/>
              </a:lnSpc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법에 명시된 클라이언트의 권리를 알려주고 클라이언트가 스스로 자신의 권리를 찾도록 도와줄 수 있어야 함</a:t>
            </a:r>
          </a:p>
          <a:p>
            <a:pPr marL="180975" indent="-180975">
              <a:lnSpc>
                <a:spcPct val="200000"/>
              </a:lnSpc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기본적으로 사회복지법의 내용에 대한 기본적인 것을 숙지하고 있어야 함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19621" y="197037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사회복지사의 역할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457200" y="799352"/>
            <a:ext cx="5505450" cy="49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4710" y="799352"/>
            <a:ext cx="57778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2. </a:t>
            </a:r>
            <a:r>
              <a:rPr lang="ko-KR" altLang="en-US" sz="23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법의 안내자</a:t>
            </a:r>
          </a:p>
        </p:txBody>
      </p:sp>
    </p:spTree>
    <p:extLst>
      <p:ext uri="{BB962C8B-B14F-4D97-AF65-F5344CB8AC3E}">
        <p14:creationId xmlns:p14="http://schemas.microsoft.com/office/powerpoint/2010/main" val="297734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546" y="1618966"/>
            <a:ext cx="8507288" cy="403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각 법에서 말하고 있는 이념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권리 등을 찾기 위해 많은 사람이 싸우고 있음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역사상 어떠한 기본권도 기득권의 일방적 시혜로 주어진 적이 없었음</a:t>
            </a:r>
            <a:r>
              <a:rPr lang="en-US" altLang="ko-KR" sz="2000" dirty="0">
                <a:latin typeface="+mn-ea"/>
              </a:rPr>
              <a:t>.           </a:t>
            </a:r>
            <a:r>
              <a:rPr lang="ko-KR" altLang="en-US" sz="2000" dirty="0">
                <a:latin typeface="+mn-ea"/>
              </a:rPr>
              <a:t>시대가 변하고 새로운 기본권이 만들어질 때 당연히 기득권과의 투쟁이 필요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김두식</a:t>
            </a:r>
            <a:r>
              <a:rPr lang="en-US" altLang="ko-KR" sz="2000" dirty="0">
                <a:latin typeface="+mn-ea"/>
              </a:rPr>
              <a:t>, 2011)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사람들이 스스로 권리를 찾을 수 있도록 안내하는 동시에 그들의 권리를 찾는 싸움에 동참하여 그들의 권리가 법에 반영될 수 있도록 해주어야 함 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392606" y="5510617"/>
            <a:ext cx="2384416" cy="1187386"/>
            <a:chOff x="6804248" y="4077072"/>
            <a:chExt cx="2249809" cy="1187386"/>
          </a:xfrm>
        </p:grpSpPr>
        <p:pic>
          <p:nvPicPr>
            <p:cNvPr id="13" name="그림 12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511" y="4155774"/>
              <a:ext cx="998423" cy="104085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842935" y="4314841"/>
              <a:ext cx="1211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참정권</a:t>
              </a:r>
              <a:endParaRPr lang="en-US" altLang="ko-KR" b="1" u="sng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b="1" u="sng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획득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804248" y="4077072"/>
              <a:ext cx="2160240" cy="1187386"/>
            </a:xfrm>
            <a:prstGeom prst="rect">
              <a:avLst/>
            </a:prstGeom>
            <a:noFill/>
            <a:ln w="76200">
              <a:solidFill>
                <a:srgbClr val="B3D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219621" y="197037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사회복지사의 역할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457200" y="799352"/>
            <a:ext cx="5505450" cy="49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710" y="799352"/>
            <a:ext cx="57778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3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함께 싸워주는 협력자</a:t>
            </a:r>
          </a:p>
        </p:txBody>
      </p:sp>
    </p:spTree>
    <p:extLst>
      <p:ext uri="{BB962C8B-B14F-4D97-AF65-F5344CB8AC3E}">
        <p14:creationId xmlns:p14="http://schemas.microsoft.com/office/powerpoint/2010/main" val="60198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C39EAC6-54BB-05AD-2846-DB55383D0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1" y="1196752"/>
            <a:ext cx="3744416" cy="5032720"/>
          </a:xfrm>
          <a:prstGeom prst="rect">
            <a:avLst/>
          </a:prstGeom>
        </p:spPr>
      </p:pic>
      <p:sp>
        <p:nvSpPr>
          <p:cNvPr id="3" name="Rectangle 58">
            <a:extLst>
              <a:ext uri="{FF2B5EF4-FFF2-40B4-BE49-F238E27FC236}">
                <a16:creationId xmlns:a16="http://schemas.microsoft.com/office/drawing/2014/main" id="{4D4AE981-A270-F652-83D8-B025FE7334D1}"/>
              </a:ext>
            </a:extLst>
          </p:cNvPr>
          <p:cNvSpPr>
            <a:spLocks noGrp="1" noChangeArrowheads="1"/>
          </p:cNvSpPr>
          <p:nvPr/>
        </p:nvSpPr>
        <p:spPr>
          <a:xfrm>
            <a:off x="1442145" y="260648"/>
            <a:ext cx="5673824" cy="1080119"/>
          </a:xfrm>
        </p:spPr>
        <p:txBody>
          <a:bodyPr vert="horz" wrap="square" lIns="91440" tIns="45720" rIns="91440" bIns="91440" anchor="b" anchorCtr="0">
            <a:normAutofit/>
          </a:bodyPr>
          <a:lstStyle>
            <a:lvl1pPr marL="0" lvl="0" indent="0" algn="ctr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4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2.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계획서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20302BD-C1D2-D316-DD36-D7B083183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96752"/>
            <a:ext cx="381642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8">
            <a:extLst>
              <a:ext uri="{FF2B5EF4-FFF2-40B4-BE49-F238E27FC236}">
                <a16:creationId xmlns:a16="http://schemas.microsoft.com/office/drawing/2014/main" id="{B6196D39-F688-1E20-5C61-672B74A91516}"/>
              </a:ext>
            </a:extLst>
          </p:cNvPr>
          <p:cNvSpPr txBox="1">
            <a:spLocks/>
          </p:cNvSpPr>
          <p:nvPr/>
        </p:nvSpPr>
        <p:spPr>
          <a:xfrm>
            <a:off x="2051720" y="1700808"/>
            <a:ext cx="4680520" cy="369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/>
              <a:t>1. </a:t>
            </a:r>
            <a:r>
              <a:rPr lang="ko-KR" altLang="en-US"/>
              <a:t>강의 목적</a:t>
            </a:r>
            <a:br>
              <a:rPr lang="en-US" altLang="ko-KR"/>
            </a:b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552CF-34F2-1BD1-62B5-7E820A8A6A7C}"/>
              </a:ext>
            </a:extLst>
          </p:cNvPr>
          <p:cNvSpPr txBox="1"/>
          <p:nvPr/>
        </p:nvSpPr>
        <p:spPr>
          <a:xfrm>
            <a:off x="566503" y="2524114"/>
            <a:ext cx="7488832" cy="373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 latinLnBrk="1">
              <a:lnSpc>
                <a:spcPct val="120000"/>
              </a:lnSpc>
              <a:buFontTx/>
              <a:buChar char="-"/>
              <a:defRPr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사회복지법의 개념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법에 나타난 인권의 개념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역사적 발달 과정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사회복지법의 체계 등을 이해하고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사회보장기본법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사회복지사업법을 포함하여 개별적인 사회복지법의 고찰을 통해 현행법의 범주와 체계를 파악함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defTabSz="914400" fontAlgn="base" latinLnBrk="1">
              <a:lnSpc>
                <a:spcPct val="120000"/>
              </a:lnSpc>
              <a:buFontTx/>
              <a:buChar char="-"/>
              <a:defRPr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판례에 대한 검토와 분석을 통해 사회복지실천의 현장에서 사회복지법을 적용하고 이용할 수 있는 능력을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제고시켜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이를 토대로 사회복지법제에 대한 체계적 이해와 함께 사회복지현장에서의 법 해석과 적용능력을 향상시켜 직접 적용 가능한 사회복지법을 사회복지현장에서 실천할 수 있도록 함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lvl="0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78970AC7-A483-70E2-5657-5354B2C665F2}"/>
              </a:ext>
            </a:extLst>
          </p:cNvPr>
          <p:cNvSpPr>
            <a:spLocks noGrp="1" noChangeArrowheads="1"/>
          </p:cNvSpPr>
          <p:nvPr/>
        </p:nvSpPr>
        <p:spPr>
          <a:xfrm>
            <a:off x="1442145" y="398551"/>
            <a:ext cx="5673824" cy="868958"/>
          </a:xfrm>
        </p:spPr>
        <p:txBody>
          <a:bodyPr vert="horz" wrap="square" lIns="91440" tIns="45720" rIns="91440" bIns="91440" anchor="b" anchorCtr="0">
            <a:normAutofit/>
          </a:bodyPr>
          <a:lstStyle>
            <a:lvl1pPr marL="0" lvl="0" indent="0" algn="ctr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4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2.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안내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743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DFB65E-8A45-288B-2307-DCB296464F1C}"/>
              </a:ext>
            </a:extLst>
          </p:cNvPr>
          <p:cNvSpPr>
            <a:spLocks noChangeArrowheads="1"/>
          </p:cNvSpPr>
          <p:nvPr/>
        </p:nvSpPr>
        <p:spPr>
          <a:xfrm>
            <a:off x="971600" y="4475025"/>
            <a:ext cx="6293258" cy="1069524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>
            <a:lvl1pPr marL="0" lvl="0" indent="0" algn="l" defTabSz="2322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칼빈대학교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대학원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교수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장은영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CDA9D-F621-5FD1-FF20-3EFA5FCA86F8}"/>
              </a:ext>
            </a:extLst>
          </p:cNvPr>
          <p:cNvSpPr txBox="1"/>
          <p:nvPr/>
        </p:nvSpPr>
        <p:spPr>
          <a:xfrm>
            <a:off x="1072961" y="2816149"/>
            <a:ext cx="6998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F334E">
                    <a:alpha val="100000"/>
                  </a:srgbClr>
                </a:solidFill>
                <a:effectLst>
                  <a:outerShdw blurRad="38100" dist="38100" dir="2700000" algn="tl" rotWithShape="0">
                    <a:srgbClr val="5A5A5A">
                      <a:alpha val="60000"/>
                    </a:srgbClr>
                  </a:outerShdw>
                </a:effectLst>
                <a:uLnTx/>
                <a:uFillTx/>
                <a:latin typeface="맑은 고딕"/>
                <a:ea typeface="맑은 고딕"/>
              </a:rPr>
              <a:t>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e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-</a:t>
            </a:r>
            <a:r>
              <a:rPr kumimoji="0" lang="pt-BR" altLang="ko-K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mail: 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jey968@hanmail.net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 H.P: 010-2204-2685 </a:t>
            </a:r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4F388FD2-817B-EB5D-2D68-A05DB19E0CF9}"/>
              </a:ext>
            </a:extLst>
          </p:cNvPr>
          <p:cNvSpPr>
            <a:spLocks noGrp="1" noChangeArrowheads="1"/>
          </p:cNvSpPr>
          <p:nvPr/>
        </p:nvSpPr>
        <p:spPr>
          <a:xfrm>
            <a:off x="611560" y="476672"/>
            <a:ext cx="6866476" cy="1295893"/>
          </a:xfrm>
        </p:spPr>
        <p:txBody>
          <a:bodyPr vert="horz" wrap="square" lIns="91440" tIns="45720" rIns="91440" bIns="91440" anchor="b" anchorCtr="0">
            <a:normAutofit/>
          </a:bodyPr>
          <a:lstStyle>
            <a:lvl1pPr marL="0" lvl="0" indent="0" algn="ctr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4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4.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관련 자료 및 문의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388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8">
            <a:extLst>
              <a:ext uri="{FF2B5EF4-FFF2-40B4-BE49-F238E27FC236}">
                <a16:creationId xmlns:a16="http://schemas.microsoft.com/office/drawing/2014/main" id="{BAE80ED3-2D34-71C6-C6DA-F8E12B41E447}"/>
              </a:ext>
            </a:extLst>
          </p:cNvPr>
          <p:cNvSpPr txBox="1">
            <a:spLocks/>
          </p:cNvSpPr>
          <p:nvPr/>
        </p:nvSpPr>
        <p:spPr>
          <a:xfrm>
            <a:off x="451764" y="902244"/>
            <a:ext cx="8351838" cy="560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5. </a:t>
            </a:r>
            <a:r>
              <a:rPr lang="ko-KR" altLang="en-US" sz="4700" dirty="0"/>
              <a:t>목  차</a:t>
            </a:r>
            <a:r>
              <a:rPr lang="ko-KR" altLang="en-US" dirty="0"/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BA27E88-3E2D-0DFF-8892-01BC596B404F}"/>
              </a:ext>
            </a:extLst>
          </p:cNvPr>
          <p:cNvSpPr/>
          <p:nvPr/>
        </p:nvSpPr>
        <p:spPr>
          <a:xfrm>
            <a:off x="428596" y="1714488"/>
            <a:ext cx="807249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0" dirty="0">
                <a:effectLst/>
                <a:latin typeface="NotoSansKR"/>
              </a:rPr>
              <a:t> 1</a:t>
            </a:r>
            <a:r>
              <a:rPr lang="ko-KR" altLang="en-US" sz="2800" b="1" i="0" dirty="0">
                <a:effectLst/>
                <a:latin typeface="NotoSansKR"/>
              </a:rPr>
              <a:t>부 사회복지법의 이해</a:t>
            </a:r>
            <a:br>
              <a:rPr lang="ko-KR" altLang="en-US" sz="2800" dirty="0"/>
            </a:br>
            <a:br>
              <a:rPr lang="ko-KR" altLang="en-US" sz="2800" dirty="0"/>
            </a:br>
            <a:r>
              <a:rPr lang="ko-KR" altLang="en-US" sz="2400" b="1" dirty="0"/>
              <a:t>    </a:t>
            </a:r>
            <a:r>
              <a:rPr lang="ko-KR" altLang="en-US" sz="2800" b="1" i="0" dirty="0">
                <a:effectLst/>
                <a:latin typeface="NotoSansKR"/>
              </a:rPr>
              <a:t>제</a:t>
            </a:r>
            <a:r>
              <a:rPr lang="en-US" altLang="ko-KR" sz="2800" b="1" i="0" dirty="0">
                <a:effectLst/>
                <a:latin typeface="NotoSansKR"/>
              </a:rPr>
              <a:t>1</a:t>
            </a:r>
            <a:r>
              <a:rPr lang="ko-KR" altLang="en-US" sz="2800" b="1" i="0" dirty="0">
                <a:effectLst/>
                <a:latin typeface="NotoSansKR"/>
              </a:rPr>
              <a:t>장 사회복지제도와 법</a:t>
            </a:r>
            <a:endParaRPr lang="en-US" altLang="ko-KR" sz="2800" b="1" i="0" dirty="0">
              <a:effectLst/>
              <a:latin typeface="NotoSansKR"/>
            </a:endParaRPr>
          </a:p>
          <a:p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 </a:t>
            </a:r>
            <a:b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br>
              <a:rPr lang="ko-KR" altLang="en-US" sz="2000" b="1" kern="0" spc="0" dirty="0">
                <a:effectLst/>
                <a:latin typeface="함초롬바탕" panose="02030604000101010101" pitchFamily="18" charset="-127"/>
              </a:rPr>
            </a:br>
            <a:r>
              <a:rPr lang="ko-KR" altLang="en-US" sz="2000" b="1" kern="0" spc="0" dirty="0">
                <a:effectLst/>
                <a:latin typeface="함초롬바탕" panose="02030604000101010101" pitchFamily="18" charset="-127"/>
              </a:rPr>
              <a:t>    </a:t>
            </a:r>
            <a:r>
              <a:rPr lang="ko-KR" altLang="en-US" sz="2800" b="1" kern="0" spc="0" dirty="0">
                <a:effectLst/>
                <a:latin typeface="+mn-ea"/>
              </a:rPr>
              <a:t>제</a:t>
            </a:r>
            <a:r>
              <a:rPr lang="en-US" altLang="ko-KR" sz="2800" b="1" kern="0" spc="0" dirty="0">
                <a:effectLst/>
                <a:latin typeface="+mn-ea"/>
              </a:rPr>
              <a:t>2</a:t>
            </a:r>
            <a:r>
              <a:rPr lang="ko-KR" altLang="en-US" sz="2800" b="1" kern="0" spc="0" dirty="0">
                <a:effectLst/>
                <a:latin typeface="+mn-ea"/>
              </a:rPr>
              <a:t>장 사회복지법의 기원과 원리</a:t>
            </a:r>
            <a:br>
              <a:rPr lang="ko-KR" altLang="en-US" sz="2800" b="1" kern="0" spc="0" dirty="0">
                <a:effectLst/>
                <a:latin typeface="+mn-ea"/>
              </a:rPr>
            </a:br>
            <a:br>
              <a:rPr lang="ko-KR" altLang="en-US" sz="2800" b="1" kern="0" spc="0" dirty="0">
                <a:effectLst/>
                <a:latin typeface="+mn-ea"/>
              </a:rPr>
            </a:br>
            <a:r>
              <a:rPr lang="ko-KR" altLang="en-US" sz="2800" b="1" kern="0" spc="0" dirty="0">
                <a:effectLst/>
                <a:latin typeface="+mn-ea"/>
              </a:rPr>
              <a:t>   제</a:t>
            </a:r>
            <a:r>
              <a:rPr lang="en-US" altLang="ko-KR" sz="2800" b="1" kern="0" spc="0" dirty="0">
                <a:effectLst/>
                <a:latin typeface="+mn-ea"/>
              </a:rPr>
              <a:t>3</a:t>
            </a:r>
            <a:r>
              <a:rPr lang="ko-KR" altLang="en-US" sz="2800" b="1" kern="0" spc="0" dirty="0">
                <a:effectLst/>
                <a:latin typeface="+mn-ea"/>
              </a:rPr>
              <a:t>장 사회복지법의 체계와 </a:t>
            </a:r>
            <a:r>
              <a:rPr lang="ko-KR" altLang="en-US" sz="2800" b="1" kern="0" spc="0" dirty="0" err="1">
                <a:effectLst/>
                <a:latin typeface="+mn-ea"/>
              </a:rPr>
              <a:t>권리성</a:t>
            </a:r>
            <a:endParaRPr lang="en-US" altLang="ko-KR" sz="2800" b="1" kern="0" spc="0" dirty="0">
              <a:effectLst/>
              <a:latin typeface="+mn-ea"/>
            </a:endParaRPr>
          </a:p>
          <a:p>
            <a:br>
              <a:rPr lang="ko-KR" altLang="en-US" sz="2800" b="1" kern="0" spc="0" dirty="0">
                <a:effectLst/>
                <a:latin typeface="+mn-ea"/>
              </a:rPr>
            </a:br>
            <a:r>
              <a:rPr lang="ko-KR" altLang="en-US" sz="2800" b="1" kern="0" spc="0" dirty="0">
                <a:effectLst/>
                <a:latin typeface="+mn-ea"/>
              </a:rPr>
              <a:t>   제</a:t>
            </a:r>
            <a:r>
              <a:rPr lang="en-US" altLang="ko-KR" sz="2800" b="1" kern="0" spc="0" dirty="0">
                <a:effectLst/>
                <a:latin typeface="+mn-ea"/>
              </a:rPr>
              <a:t>4</a:t>
            </a:r>
            <a:r>
              <a:rPr lang="ko-KR" altLang="en-US" sz="2800" b="1" kern="0" spc="0" dirty="0">
                <a:effectLst/>
                <a:latin typeface="+mn-ea"/>
              </a:rPr>
              <a:t>장 한국 사회복지법의 발달</a:t>
            </a:r>
          </a:p>
          <a:p>
            <a:br>
              <a:rPr lang="ko-KR" altLang="en-US" sz="2400" dirty="0"/>
            </a:b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6939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0CE175-B621-BCB7-4F52-95F9590C89EF}"/>
              </a:ext>
            </a:extLst>
          </p:cNvPr>
          <p:cNvSpPr txBox="1"/>
          <p:nvPr/>
        </p:nvSpPr>
        <p:spPr>
          <a:xfrm>
            <a:off x="971600" y="1052736"/>
            <a:ext cx="7344816" cy="521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800" b="1" kern="0" spc="0" dirty="0">
                <a:effectLst/>
                <a:latin typeface="+mj-ea"/>
                <a:ea typeface="+mj-ea"/>
              </a:rPr>
              <a:t>2</a:t>
            </a:r>
            <a:r>
              <a:rPr lang="ko-KR" altLang="en-US" sz="2800" b="1" kern="0" spc="0" dirty="0">
                <a:effectLst/>
                <a:latin typeface="+mj-ea"/>
                <a:ea typeface="+mj-ea"/>
              </a:rPr>
              <a:t>부 사회복지법률</a:t>
            </a:r>
            <a:endParaRPr lang="ko-KR" altLang="en-US" sz="2800" kern="0" spc="0" dirty="0">
              <a:effectLst/>
              <a:latin typeface="+mj-ea"/>
              <a:ea typeface="+mj-ea"/>
            </a:endParaRPr>
          </a:p>
          <a:p>
            <a:pPr marL="0" marR="0" indent="0" algn="l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</a:b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5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사회보장기본법과 사회보장급여법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6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사회보험법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7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사회보험법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2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8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공공부조법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9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사회복지사업법</a:t>
            </a:r>
            <a:br>
              <a:rPr lang="ko-KR" altLang="en-US" sz="2400" kern="0" spc="0" dirty="0">
                <a:effectLst/>
                <a:latin typeface="함초롬바탕" panose="02030604000101010101" pitchFamily="18" charset="-127"/>
              </a:rPr>
            </a:br>
            <a:endParaRPr lang="ko-KR" altLang="en-US" sz="2400" kern="0" spc="0" dirty="0"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69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8">
            <a:extLst>
              <a:ext uri="{FF2B5EF4-FFF2-40B4-BE49-F238E27FC236}">
                <a16:creationId xmlns:a16="http://schemas.microsoft.com/office/drawing/2014/main" id="{216EA9FE-F63D-D3A4-A81C-BF620094F570}"/>
              </a:ext>
            </a:extLst>
          </p:cNvPr>
          <p:cNvSpPr txBox="1">
            <a:spLocks/>
          </p:cNvSpPr>
          <p:nvPr/>
        </p:nvSpPr>
        <p:spPr>
          <a:xfrm>
            <a:off x="396081" y="721514"/>
            <a:ext cx="8351838" cy="560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6800" dirty="0"/>
              <a:t>2</a:t>
            </a:r>
            <a:r>
              <a:rPr lang="ko-KR" altLang="en-US" dirty="0"/>
              <a:t>부 사회복지법률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58ABC-8360-4872-0AF8-2710E9ADBEEA}"/>
              </a:ext>
            </a:extLst>
          </p:cNvPr>
          <p:cNvSpPr txBox="1"/>
          <p:nvPr/>
        </p:nvSpPr>
        <p:spPr>
          <a:xfrm>
            <a:off x="323528" y="1844824"/>
            <a:ext cx="6606480" cy="3592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996666"/>
                </a:solidFill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10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11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2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12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3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13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4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endParaRPr lang="ko-KR" altLang="en-US" sz="2400" kern="0" spc="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0033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8">
            <a:extLst>
              <a:ext uri="{FF2B5EF4-FFF2-40B4-BE49-F238E27FC236}">
                <a16:creationId xmlns:a16="http://schemas.microsoft.com/office/drawing/2014/main" id="{216EA9FE-F63D-D3A4-A81C-BF620094F570}"/>
              </a:ext>
            </a:extLst>
          </p:cNvPr>
          <p:cNvSpPr txBox="1">
            <a:spLocks/>
          </p:cNvSpPr>
          <p:nvPr/>
        </p:nvSpPr>
        <p:spPr>
          <a:xfrm>
            <a:off x="396081" y="721514"/>
            <a:ext cx="8351838" cy="560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6800" dirty="0"/>
              <a:t>2</a:t>
            </a:r>
            <a:r>
              <a:rPr lang="ko-KR" altLang="en-US" dirty="0"/>
              <a:t>부 사회복지법률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58ABC-8360-4872-0AF8-2710E9ADBEEA}"/>
              </a:ext>
            </a:extLst>
          </p:cNvPr>
          <p:cNvSpPr txBox="1"/>
          <p:nvPr/>
        </p:nvSpPr>
        <p:spPr>
          <a:xfrm>
            <a:off x="323528" y="1844824"/>
            <a:ext cx="6606480" cy="3592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996666"/>
                </a:solidFill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10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11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2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12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3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r>
              <a:rPr lang="ko-KR" altLang="en-US" sz="2400" kern="0" spc="0" dirty="0">
                <a:effectLst/>
                <a:latin typeface="+mj-ea"/>
                <a:ea typeface="+mj-ea"/>
              </a:rPr>
              <a:t>  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제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13</a:t>
            </a:r>
            <a:r>
              <a:rPr lang="ko-KR" altLang="en-US" sz="2400" b="1" kern="0" spc="0" dirty="0">
                <a:effectLst/>
                <a:latin typeface="+mj-ea"/>
                <a:ea typeface="+mj-ea"/>
              </a:rPr>
              <a:t>장 사회서비스법 </a:t>
            </a:r>
            <a:r>
              <a:rPr lang="en-US" altLang="ko-KR" sz="2400" b="1" kern="0" spc="0" dirty="0">
                <a:effectLst/>
                <a:latin typeface="+mj-ea"/>
                <a:ea typeface="+mj-ea"/>
              </a:rPr>
              <a:t>4</a:t>
            </a:r>
            <a:br>
              <a:rPr lang="ko-KR" altLang="en-US" sz="2400" kern="0" spc="0" dirty="0">
                <a:effectLst/>
                <a:latin typeface="+mj-ea"/>
                <a:ea typeface="+mj-ea"/>
              </a:rPr>
            </a:br>
            <a:endParaRPr lang="ko-KR" altLang="en-US" sz="2400" kern="0" spc="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681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192</TotalTime>
  <Words>930</Words>
  <Application>Microsoft Office PowerPoint</Application>
  <PresentationFormat>화면 슬라이드 쇼(4:3)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HY견고딕</vt:lpstr>
      <vt:lpstr>NotoSansKR</vt:lpstr>
      <vt:lpstr>굴림</vt:lpstr>
      <vt:lpstr>나눔바른펜</vt:lpstr>
      <vt:lpstr>맑은 고딕</vt:lpstr>
      <vt:lpstr>함초롬바탕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hunji</dc:creator>
  <cp:lastModifiedBy>821022042685</cp:lastModifiedBy>
  <cp:revision>25</cp:revision>
  <dcterms:created xsi:type="dcterms:W3CDTF">2019-05-23T00:50:50Z</dcterms:created>
  <dcterms:modified xsi:type="dcterms:W3CDTF">2024-09-08T05:38:51Z</dcterms:modified>
</cp:coreProperties>
</file>