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76" r:id="rId3"/>
    <p:sldId id="37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5" r:id="rId50"/>
    <p:sldId id="294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314" r:id="rId70"/>
    <p:sldId id="315" r:id="rId71"/>
    <p:sldId id="316" r:id="rId72"/>
    <p:sldId id="317" r:id="rId73"/>
    <p:sldId id="318" r:id="rId74"/>
    <p:sldId id="373" r:id="rId75"/>
    <p:sldId id="375" r:id="rId76"/>
    <p:sldId id="374" r:id="rId77"/>
    <p:sldId id="319" r:id="rId78"/>
    <p:sldId id="320" r:id="rId79"/>
    <p:sldId id="321" r:id="rId80"/>
    <p:sldId id="322" r:id="rId81"/>
    <p:sldId id="323" r:id="rId82"/>
    <p:sldId id="324" r:id="rId83"/>
    <p:sldId id="325" r:id="rId84"/>
    <p:sldId id="326" r:id="rId85"/>
    <p:sldId id="328" r:id="rId86"/>
    <p:sldId id="327" r:id="rId87"/>
    <p:sldId id="329" r:id="rId88"/>
    <p:sldId id="330" r:id="rId89"/>
    <p:sldId id="331" r:id="rId90"/>
    <p:sldId id="332" r:id="rId91"/>
    <p:sldId id="333" r:id="rId92"/>
    <p:sldId id="334" r:id="rId93"/>
    <p:sldId id="335" r:id="rId94"/>
    <p:sldId id="336" r:id="rId95"/>
    <p:sldId id="337" r:id="rId96"/>
    <p:sldId id="338" r:id="rId97"/>
    <p:sldId id="339" r:id="rId98"/>
    <p:sldId id="340" r:id="rId99"/>
    <p:sldId id="341" r:id="rId100"/>
    <p:sldId id="342" r:id="rId101"/>
    <p:sldId id="343" r:id="rId102"/>
    <p:sldId id="344" r:id="rId103"/>
    <p:sldId id="345" r:id="rId104"/>
    <p:sldId id="346" r:id="rId105"/>
    <p:sldId id="347" r:id="rId106"/>
    <p:sldId id="348" r:id="rId107"/>
    <p:sldId id="349" r:id="rId108"/>
    <p:sldId id="350" r:id="rId109"/>
    <p:sldId id="351" r:id="rId110"/>
    <p:sldId id="352" r:id="rId111"/>
    <p:sldId id="353" r:id="rId1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요양보호개론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41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 rot="10800000" flipV="1">
            <a:off x="2105766" y="1195832"/>
            <a:ext cx="1702587" cy="571505"/>
          </a:xfrm>
          <a:prstGeom prst="roundRect">
            <a:avLst/>
          </a:prstGeom>
          <a:solidFill>
            <a:srgbClr val="BBE0E3">
              <a:lumMod val="90000"/>
            </a:srgbClr>
          </a:solidFill>
          <a:ln w="25400" cap="flat" cmpd="sng" algn="ctr">
            <a:solidFill>
              <a:srgbClr val="BBE0E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/>
                <a:ea typeface="굴림"/>
                <a:cs typeface="+mn-cs"/>
              </a:rPr>
              <a:t>제</a:t>
            </a:r>
            <a:r>
              <a:rPr kumimoji="1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/>
                <a:ea typeface="굴림"/>
                <a:cs typeface="+mn-cs"/>
              </a:rPr>
              <a:t>34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/>
                <a:ea typeface="굴림"/>
                <a:cs typeface="+mn-cs"/>
              </a:rPr>
              <a:t>조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4329236" y="1231423"/>
            <a:ext cx="1498488" cy="500066"/>
          </a:xfrm>
          <a:prstGeom prst="roundRect">
            <a:avLst/>
          </a:prstGeom>
          <a:solidFill>
            <a:srgbClr val="BBE0E3">
              <a:lumMod val="90000"/>
            </a:srgbClr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굴림"/>
                <a:ea typeface="굴림"/>
                <a:cs typeface="+mn-cs"/>
              </a:rPr>
              <a:t>복지권</a:t>
            </a:r>
            <a:endParaRPr kumimoji="1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515292" y="2195707"/>
            <a:ext cx="9797142" cy="343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ko-KR" altLang="en-US" sz="3600" b="1" kern="0" dirty="0">
                <a:solidFill>
                  <a:srgbClr val="2D2D8A"/>
                </a:solidFill>
                <a:latin typeface="굴림"/>
                <a:ea typeface="굴림"/>
              </a:rPr>
              <a:t>모든 국민은 인간다운 생활을 할 권리</a:t>
            </a:r>
            <a:endParaRPr kumimoji="1" lang="en-US" altLang="ko-KR" sz="3600" b="1" kern="0" dirty="0">
              <a:solidFill>
                <a:srgbClr val="2D2D8A"/>
              </a:solidFill>
              <a:latin typeface="굴림"/>
              <a:ea typeface="굴림"/>
            </a:endParaRP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3200" b="1" kern="0" dirty="0">
                <a:solidFill>
                  <a:srgbClr val="FF00FF"/>
                </a:solidFill>
                <a:latin typeface="굴림"/>
                <a:ea typeface="굴림"/>
              </a:rPr>
              <a:t>국가는 사회보장 </a:t>
            </a:r>
            <a:r>
              <a:rPr kumimoji="1" lang="en-US" altLang="ko-KR" sz="3200" b="1" kern="0" dirty="0">
                <a:solidFill>
                  <a:srgbClr val="FF00FF"/>
                </a:solidFill>
                <a:latin typeface="굴림"/>
                <a:ea typeface="굴림"/>
              </a:rPr>
              <a:t>· </a:t>
            </a:r>
            <a:r>
              <a:rPr kumimoji="1" lang="ko-KR" altLang="en-US" sz="3200" b="1" kern="0" dirty="0">
                <a:solidFill>
                  <a:srgbClr val="FF00FF"/>
                </a:solidFill>
                <a:latin typeface="굴림"/>
                <a:ea typeface="굴림"/>
              </a:rPr>
              <a:t>사회복지 증진 노력 의무</a:t>
            </a:r>
            <a:endParaRPr kumimoji="1" lang="en-US" altLang="ko-KR" sz="3200" b="1" kern="0" dirty="0">
              <a:solidFill>
                <a:srgbClr val="FF00FF"/>
              </a:solidFill>
              <a:latin typeface="굴림"/>
              <a:ea typeface="굴림"/>
            </a:endParaRP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3200" b="1" kern="0" dirty="0">
                <a:solidFill>
                  <a:srgbClr val="FF00FF"/>
                </a:solidFill>
                <a:latin typeface="굴림"/>
                <a:ea typeface="굴림"/>
              </a:rPr>
              <a:t>여자와 노인</a:t>
            </a:r>
            <a:r>
              <a:rPr kumimoji="1" lang="en-US" altLang="ko-KR" sz="3200" b="1" kern="0" dirty="0">
                <a:solidFill>
                  <a:srgbClr val="FF00FF"/>
                </a:solidFill>
                <a:latin typeface="굴림"/>
                <a:ea typeface="굴림"/>
              </a:rPr>
              <a:t>, </a:t>
            </a:r>
            <a:r>
              <a:rPr kumimoji="1" lang="ko-KR" altLang="en-US" sz="3200" b="1" kern="0" dirty="0">
                <a:solidFill>
                  <a:srgbClr val="FF00FF"/>
                </a:solidFill>
                <a:latin typeface="굴림"/>
                <a:ea typeface="굴림"/>
              </a:rPr>
              <a:t>청소년의 권익과</a:t>
            </a:r>
            <a:r>
              <a:rPr kumimoji="1" lang="en-US" altLang="ko-KR" sz="3200" b="1" kern="0" dirty="0">
                <a:solidFill>
                  <a:srgbClr val="FF00FF"/>
                </a:solidFill>
                <a:latin typeface="굴림"/>
                <a:ea typeface="굴림"/>
              </a:rPr>
              <a:t> </a:t>
            </a:r>
            <a:r>
              <a:rPr kumimoji="1" lang="ko-KR" altLang="en-US" sz="3200" b="1" kern="0" dirty="0">
                <a:solidFill>
                  <a:srgbClr val="FF00FF"/>
                </a:solidFill>
                <a:latin typeface="굴림"/>
                <a:ea typeface="굴림"/>
              </a:rPr>
              <a:t>복지향상 의무</a:t>
            </a:r>
            <a:endParaRPr kumimoji="1" lang="en-US" altLang="ko-KR" sz="3200" b="1" kern="0" dirty="0">
              <a:solidFill>
                <a:srgbClr val="FF00FF"/>
              </a:solidFill>
              <a:latin typeface="굴림"/>
              <a:ea typeface="굴림"/>
            </a:endParaRP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3200" b="1" kern="0" dirty="0">
                <a:solidFill>
                  <a:srgbClr val="FF00FF"/>
                </a:solidFill>
                <a:latin typeface="굴림"/>
                <a:ea typeface="굴림"/>
              </a:rPr>
              <a:t>신체장애자</a:t>
            </a:r>
            <a:r>
              <a:rPr kumimoji="1" lang="en-US" altLang="ko-KR" sz="3200" b="1" kern="0" dirty="0">
                <a:solidFill>
                  <a:srgbClr val="FF00FF"/>
                </a:solidFill>
                <a:latin typeface="굴림"/>
                <a:ea typeface="굴림"/>
              </a:rPr>
              <a:t>, </a:t>
            </a:r>
            <a:r>
              <a:rPr kumimoji="1" lang="ko-KR" altLang="en-US" sz="3200" b="1" kern="0" dirty="0">
                <a:solidFill>
                  <a:srgbClr val="FF00FF"/>
                </a:solidFill>
                <a:latin typeface="굴림"/>
                <a:ea typeface="굴림"/>
              </a:rPr>
              <a:t>질병 </a:t>
            </a:r>
            <a:r>
              <a:rPr kumimoji="1" lang="en-US" altLang="ko-KR" sz="3200" b="1" kern="0" dirty="0">
                <a:solidFill>
                  <a:srgbClr val="FF00FF"/>
                </a:solidFill>
                <a:latin typeface="굴림"/>
                <a:ea typeface="굴림"/>
              </a:rPr>
              <a:t>· </a:t>
            </a:r>
            <a:r>
              <a:rPr kumimoji="1" lang="ko-KR" altLang="en-US" sz="3200" b="1" kern="0" dirty="0" err="1">
                <a:solidFill>
                  <a:srgbClr val="FF00FF"/>
                </a:solidFill>
                <a:latin typeface="굴림"/>
                <a:ea typeface="굴림"/>
              </a:rPr>
              <a:t>노령자는</a:t>
            </a:r>
            <a:r>
              <a:rPr kumimoji="1" lang="ko-KR" altLang="en-US" sz="3200" b="1" kern="0" dirty="0">
                <a:solidFill>
                  <a:srgbClr val="FF00FF"/>
                </a:solidFill>
                <a:latin typeface="굴림"/>
                <a:ea typeface="굴림"/>
              </a:rPr>
              <a:t> 국가의 보호</a:t>
            </a:r>
            <a:endParaRPr kumimoji="1" lang="en-US" altLang="ko-KR" sz="3200" b="1" kern="0" dirty="0">
              <a:solidFill>
                <a:srgbClr val="FF00FF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36188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" y="313509"/>
            <a:ext cx="10450285" cy="606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2225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1" y="378823"/>
            <a:ext cx="1001921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2801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6" y="391886"/>
            <a:ext cx="10463349" cy="59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6287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6" y="574766"/>
            <a:ext cx="10293531" cy="5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5398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06" y="947737"/>
            <a:ext cx="9562011" cy="53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7643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46" y="287383"/>
            <a:ext cx="10162903" cy="58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0327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0" y="378823"/>
            <a:ext cx="10437223" cy="579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0653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49" y="365760"/>
            <a:ext cx="10097588" cy="566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7252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6" y="352697"/>
            <a:ext cx="10084525" cy="52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968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2" y="444137"/>
            <a:ext cx="10202091" cy="569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37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 rot="10800000" flipV="1">
            <a:off x="2497652" y="1442848"/>
            <a:ext cx="1702587" cy="571505"/>
          </a:xfrm>
          <a:prstGeom prst="roundRect">
            <a:avLst/>
          </a:prstGeom>
          <a:solidFill>
            <a:srgbClr val="BBE0E3">
              <a:lumMod val="90000"/>
            </a:srgbClr>
          </a:solidFill>
          <a:ln w="25400" cap="flat" cmpd="sng" algn="ctr">
            <a:solidFill>
              <a:srgbClr val="BBE0E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/>
                <a:ea typeface="굴림"/>
                <a:cs typeface="+mn-cs"/>
              </a:rPr>
              <a:t>제</a:t>
            </a:r>
            <a:r>
              <a:rPr kumimoji="1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/>
                <a:ea typeface="굴림"/>
                <a:cs typeface="+mn-cs"/>
              </a:rPr>
              <a:t>35</a:t>
            </a:r>
            <a:r>
              <a:rPr kumimoji="1" lang="ko-KR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/>
                <a:ea typeface="굴림"/>
                <a:cs typeface="+mn-cs"/>
              </a:rPr>
              <a:t>조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5034632" y="1514287"/>
            <a:ext cx="1857388" cy="500066"/>
          </a:xfrm>
          <a:prstGeom prst="roundRect">
            <a:avLst/>
          </a:prstGeom>
          <a:solidFill>
            <a:srgbClr val="BBE0E3">
              <a:lumMod val="90000"/>
            </a:srgbClr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굴림"/>
                <a:ea typeface="굴림"/>
                <a:cs typeface="+mn-cs"/>
              </a:rPr>
              <a:t>환경권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593667" y="2483089"/>
            <a:ext cx="9575075" cy="343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ko-KR" altLang="en-US" sz="3600" b="1" kern="0" dirty="0">
                <a:solidFill>
                  <a:srgbClr val="008000"/>
                </a:solidFill>
                <a:latin typeface="굴림"/>
                <a:ea typeface="굴림"/>
              </a:rPr>
              <a:t>건강하고 쾌적한 환경에서 생활할 권리</a:t>
            </a:r>
            <a:endParaRPr kumimoji="1" lang="en-US" altLang="ko-KR" sz="3600" b="1" kern="0" dirty="0">
              <a:solidFill>
                <a:srgbClr val="008000"/>
              </a:solidFill>
              <a:latin typeface="굴림"/>
              <a:ea typeface="굴림"/>
            </a:endParaRP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3200" b="1" kern="0" dirty="0">
                <a:solidFill>
                  <a:srgbClr val="0000CC"/>
                </a:solidFill>
                <a:latin typeface="굴림"/>
                <a:ea typeface="굴림"/>
              </a:rPr>
              <a:t>국가와 국민은 환경보전을 위하여 노력 의무</a:t>
            </a:r>
            <a:endParaRPr kumimoji="1" lang="en-US" altLang="ko-KR" sz="3200" b="1" kern="0" dirty="0">
              <a:solidFill>
                <a:srgbClr val="0000CC"/>
              </a:solidFill>
              <a:latin typeface="굴림"/>
              <a:ea typeface="굴림"/>
            </a:endParaRP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3200" b="1" kern="0" dirty="0">
                <a:solidFill>
                  <a:srgbClr val="0000CC"/>
                </a:solidFill>
                <a:latin typeface="굴림"/>
                <a:ea typeface="굴림"/>
              </a:rPr>
              <a:t>국가는 주택개발정책 등을 통하여 모든 국민이 </a:t>
            </a:r>
            <a:endParaRPr kumimoji="1" lang="en-US" altLang="ko-KR" sz="3200" b="1" kern="0" dirty="0">
              <a:solidFill>
                <a:srgbClr val="0000CC"/>
              </a:solidFill>
              <a:latin typeface="굴림"/>
              <a:ea typeface="굴림"/>
            </a:endParaRP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sz="3200" b="1" kern="0" dirty="0">
                <a:solidFill>
                  <a:srgbClr val="0000CC"/>
                </a:solidFill>
                <a:latin typeface="굴림"/>
                <a:ea typeface="굴림"/>
              </a:rPr>
              <a:t>    </a:t>
            </a:r>
            <a:r>
              <a:rPr kumimoji="1" lang="ko-KR" altLang="en-US" sz="3200" b="1" kern="0" dirty="0">
                <a:solidFill>
                  <a:srgbClr val="0000CC"/>
                </a:solidFill>
                <a:latin typeface="굴림"/>
                <a:ea typeface="굴림"/>
              </a:rPr>
              <a:t>쾌적한 주거생활을 할 수 있도록 노력</a:t>
            </a:r>
            <a:endParaRPr kumimoji="1" lang="en-US" altLang="ko-KR" sz="3200" b="1" kern="0" dirty="0">
              <a:solidFill>
                <a:srgbClr val="0000CC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9006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770709"/>
            <a:ext cx="8612505" cy="565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4870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34" y="509451"/>
            <a:ext cx="10032275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21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 rot="10800000" flipV="1">
            <a:off x="2172219" y="1535892"/>
            <a:ext cx="1702587" cy="571505"/>
          </a:xfrm>
          <a:prstGeom prst="roundRect">
            <a:avLst/>
          </a:prstGeom>
          <a:solidFill>
            <a:srgbClr val="BBE0E3">
              <a:lumMod val="90000"/>
            </a:srgbClr>
          </a:solidFill>
          <a:ln w="25400" cap="flat" cmpd="sng" algn="ctr">
            <a:solidFill>
              <a:srgbClr val="BBE0E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/>
                <a:ea typeface="굴림"/>
                <a:cs typeface="+mn-cs"/>
              </a:rPr>
              <a:t>제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/>
                <a:ea typeface="굴림"/>
                <a:cs typeface="+mn-cs"/>
              </a:rPr>
              <a:t>37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/>
                <a:ea typeface="굴림"/>
                <a:cs typeface="+mn-cs"/>
              </a:rPr>
              <a:t>조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4244735" y="1609769"/>
            <a:ext cx="1929966" cy="500066"/>
          </a:xfrm>
          <a:prstGeom prst="roundRect">
            <a:avLst/>
          </a:prstGeom>
          <a:solidFill>
            <a:srgbClr val="BBE0E3">
              <a:lumMod val="90000"/>
            </a:srgbClr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굴림"/>
                <a:ea typeface="굴림"/>
                <a:cs typeface="+mn-cs"/>
              </a:rPr>
              <a:t>자유권</a:t>
            </a:r>
            <a:endParaRPr kumimoji="1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567542" y="2748245"/>
            <a:ext cx="9927771" cy="333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ko-KR" altLang="en-US" sz="3600" b="1" kern="0" dirty="0">
                <a:solidFill>
                  <a:srgbClr val="333399"/>
                </a:solidFill>
                <a:latin typeface="굴림"/>
                <a:ea typeface="굴림"/>
              </a:rPr>
              <a:t>자유와 권리는 존중 받아야 한다</a:t>
            </a:r>
            <a:r>
              <a:rPr kumimoji="1" lang="en-US" altLang="ko-KR" sz="3600" b="1" kern="0" dirty="0">
                <a:solidFill>
                  <a:srgbClr val="333399"/>
                </a:solidFill>
                <a:latin typeface="굴림"/>
                <a:ea typeface="굴림"/>
              </a:rPr>
              <a:t>.</a:t>
            </a: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3200" b="1" kern="0" dirty="0">
                <a:solidFill>
                  <a:srgbClr val="0070C0"/>
                </a:solidFill>
                <a:latin typeface="굴림"/>
                <a:ea typeface="굴림"/>
              </a:rPr>
              <a:t>헌법에 열거되지 아니한 이유로 경시되지 않음</a:t>
            </a:r>
            <a:endParaRPr kumimoji="1" lang="en-US" altLang="ko-KR" sz="3200" b="1" kern="0" dirty="0">
              <a:solidFill>
                <a:srgbClr val="0070C0"/>
              </a:solidFill>
              <a:latin typeface="굴림"/>
              <a:ea typeface="굴림"/>
            </a:endParaRP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3200" b="1" kern="0" dirty="0">
                <a:solidFill>
                  <a:srgbClr val="0070C0"/>
                </a:solidFill>
                <a:latin typeface="굴림"/>
                <a:ea typeface="굴림"/>
              </a:rPr>
              <a:t>국가 안전보장 </a:t>
            </a:r>
            <a:r>
              <a:rPr kumimoji="1" lang="en-US" altLang="ko-KR" sz="3200" b="1" kern="0" dirty="0">
                <a:solidFill>
                  <a:srgbClr val="0070C0"/>
                </a:solidFill>
                <a:latin typeface="굴림"/>
                <a:ea typeface="굴림"/>
              </a:rPr>
              <a:t>· </a:t>
            </a:r>
            <a:r>
              <a:rPr kumimoji="1" lang="ko-KR" altLang="en-US" sz="3200" b="1" kern="0" dirty="0">
                <a:solidFill>
                  <a:srgbClr val="0070C0"/>
                </a:solidFill>
                <a:latin typeface="굴림"/>
                <a:ea typeface="굴림"/>
              </a:rPr>
              <a:t>질서유지 </a:t>
            </a:r>
            <a:r>
              <a:rPr kumimoji="1" lang="en-US" altLang="ko-KR" sz="3200" b="1" kern="0" dirty="0">
                <a:solidFill>
                  <a:srgbClr val="0070C0"/>
                </a:solidFill>
                <a:latin typeface="굴림"/>
                <a:ea typeface="굴림"/>
              </a:rPr>
              <a:t>· </a:t>
            </a:r>
            <a:r>
              <a:rPr kumimoji="1" lang="ko-KR" altLang="en-US" sz="3200" b="1" kern="0" dirty="0">
                <a:solidFill>
                  <a:srgbClr val="0070C0"/>
                </a:solidFill>
                <a:latin typeface="굴림"/>
                <a:ea typeface="굴림"/>
              </a:rPr>
              <a:t>공공복리를 위하여 필요한 경우 제한</a:t>
            </a:r>
            <a:r>
              <a:rPr kumimoji="1" lang="en-US" altLang="ko-KR" sz="3200" b="1" kern="0" dirty="0">
                <a:solidFill>
                  <a:srgbClr val="0070C0"/>
                </a:solidFill>
                <a:latin typeface="굴림"/>
                <a:ea typeface="굴림"/>
              </a:rPr>
              <a:t>, </a:t>
            </a:r>
            <a:r>
              <a:rPr kumimoji="1" lang="ko-KR" altLang="en-US" sz="3200" b="1" kern="0" dirty="0">
                <a:solidFill>
                  <a:srgbClr val="0070C0"/>
                </a:solidFill>
                <a:latin typeface="굴림"/>
                <a:ea typeface="굴림"/>
              </a:rPr>
              <a:t>자유와 권리 본질적인 내용 침해 금지</a:t>
            </a:r>
            <a:endParaRPr kumimoji="1" lang="en-US" altLang="ko-KR" sz="3200" b="1" kern="0" dirty="0">
              <a:solidFill>
                <a:srgbClr val="0070C0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315963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3" y="966651"/>
            <a:ext cx="10097588" cy="467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23" y="248195"/>
            <a:ext cx="10306594" cy="625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70" y="274320"/>
            <a:ext cx="10567850" cy="621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8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2" y="418011"/>
            <a:ext cx="10319657" cy="596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26571"/>
            <a:ext cx="10463349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8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" y="235131"/>
            <a:ext cx="10424160" cy="615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7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" y="391886"/>
            <a:ext cx="10502537" cy="60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6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5719" y="304746"/>
            <a:ext cx="10113782" cy="571518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644224" y="3244334"/>
            <a:ext cx="2903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https://youtu.be/PIvS6SChcyk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02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3" y="287383"/>
            <a:ext cx="10633166" cy="62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46" y="548640"/>
            <a:ext cx="10293531" cy="578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" y="444137"/>
            <a:ext cx="10398035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44137"/>
            <a:ext cx="10541726" cy="53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10" y="796834"/>
            <a:ext cx="9457509" cy="47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34" y="457199"/>
            <a:ext cx="9875520" cy="590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8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30" y="287383"/>
            <a:ext cx="9300755" cy="565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9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03" y="783771"/>
            <a:ext cx="9326880" cy="514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23" y="365760"/>
            <a:ext cx="10097588" cy="58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6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6" y="418011"/>
            <a:ext cx="9705703" cy="55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C56F550-9F6D-49A0-B4E0-4F0E50809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015" y="377506"/>
            <a:ext cx="10108734" cy="616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48" y="339633"/>
            <a:ext cx="10202091" cy="565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00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0447"/>
            <a:ext cx="10254343" cy="613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42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3" y="431074"/>
            <a:ext cx="10280468" cy="560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45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5" y="574766"/>
            <a:ext cx="10136777" cy="54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47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16" y="548640"/>
            <a:ext cx="9705703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57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18458"/>
            <a:ext cx="9966960" cy="457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9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10" y="378823"/>
            <a:ext cx="10162903" cy="59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28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757646"/>
            <a:ext cx="10228217" cy="527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09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" y="757646"/>
            <a:ext cx="9679577" cy="468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585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22" y="483326"/>
            <a:ext cx="10202091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8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254035" y="2077671"/>
            <a:ext cx="9418320" cy="4409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51435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3200" b="1" dirty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국가공동체의 </a:t>
            </a:r>
            <a:r>
              <a:rPr lang="ko-KR" altLang="en-US" sz="3200" b="1" dirty="0" err="1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존재형태</a:t>
            </a:r>
            <a:r>
              <a:rPr lang="en-US" altLang="ko-KR" sz="3200" b="1" dirty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3200" b="1" dirty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기본적 </a:t>
            </a:r>
            <a:r>
              <a:rPr lang="ko-KR" altLang="en-US" sz="3200" b="1" dirty="0" err="1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가치질서에</a:t>
            </a:r>
            <a:r>
              <a:rPr lang="ko-KR" altLang="en-US" sz="3200" b="1" dirty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 대한 국민적 합의를 </a:t>
            </a:r>
            <a:r>
              <a:rPr lang="ko-KR" altLang="en-US" sz="3200" b="1" dirty="0" err="1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법규범적인</a:t>
            </a:r>
            <a:r>
              <a:rPr lang="ko-KR" altLang="en-US" sz="3200" b="1" dirty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3200" b="1" dirty="0" err="1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논리체계로</a:t>
            </a:r>
            <a:r>
              <a:rPr lang="ko-KR" altLang="en-US" sz="3200" b="1" dirty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 정립한 </a:t>
            </a:r>
            <a:r>
              <a:rPr lang="ko-KR" altLang="en-US" sz="3200" b="1" dirty="0">
                <a:solidFill>
                  <a:srgbClr val="CC00CC"/>
                </a:solidFill>
                <a:latin typeface="굴림" pitchFamily="50" charset="-127"/>
                <a:ea typeface="굴림" pitchFamily="50" charset="-127"/>
              </a:rPr>
              <a:t>기본법</a:t>
            </a:r>
            <a:endParaRPr lang="en-US" altLang="ko-KR" sz="3200" b="1" dirty="0">
              <a:solidFill>
                <a:srgbClr val="CC00CC"/>
              </a:solidFill>
              <a:latin typeface="굴림" pitchFamily="50" charset="-127"/>
              <a:ea typeface="굴림" pitchFamily="50" charset="-127"/>
            </a:endParaRPr>
          </a:p>
          <a:p>
            <a:pPr marL="914400" lvl="1" indent="-51435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3200" b="1" dirty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국민의 권리와 의무</a:t>
            </a:r>
            <a:r>
              <a:rPr lang="en-US" altLang="ko-KR" sz="3200" b="1" dirty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3200" b="1" dirty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국가의 </a:t>
            </a:r>
            <a:r>
              <a:rPr lang="ko-KR" altLang="en-US" sz="3200" b="1" dirty="0" err="1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근본조직</a:t>
            </a:r>
            <a:r>
              <a:rPr lang="en-US" altLang="ko-KR" sz="3200" b="1" dirty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3200" b="1" dirty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통치기구 및 </a:t>
            </a:r>
            <a:r>
              <a:rPr lang="ko-KR" altLang="en-US" sz="3200" b="1" dirty="0" err="1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통치작용</a:t>
            </a:r>
            <a:r>
              <a:rPr lang="ko-KR" altLang="en-US" sz="3200" b="1" dirty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 등을 규정한 </a:t>
            </a:r>
            <a:r>
              <a:rPr lang="ko-KR" altLang="en-US" sz="3200" b="1" dirty="0">
                <a:solidFill>
                  <a:srgbClr val="CC00CC"/>
                </a:solidFill>
                <a:latin typeface="굴림" pitchFamily="50" charset="-127"/>
                <a:ea typeface="굴림" pitchFamily="50" charset="-127"/>
              </a:rPr>
              <a:t>국가 최고의 </a:t>
            </a:r>
            <a:r>
              <a:rPr lang="ko-KR" altLang="en-US" sz="3200" b="1" dirty="0" err="1">
                <a:solidFill>
                  <a:srgbClr val="CC00CC"/>
                </a:solidFill>
                <a:latin typeface="굴림" pitchFamily="50" charset="-127"/>
                <a:ea typeface="굴림" pitchFamily="50" charset="-127"/>
              </a:rPr>
              <a:t>근본법</a:t>
            </a:r>
            <a:r>
              <a:rPr lang="ko-KR" altLang="en-US" sz="3200" b="1" dirty="0">
                <a:solidFill>
                  <a:srgbClr val="CC00CC"/>
                </a:solidFill>
                <a:latin typeface="굴림" pitchFamily="50" charset="-127"/>
                <a:ea typeface="굴림" pitchFamily="50" charset="-127"/>
              </a:rPr>
              <a:t> </a:t>
            </a:r>
            <a:endParaRPr lang="en-US" altLang="ko-KR" sz="3200" b="1" dirty="0">
              <a:solidFill>
                <a:srgbClr val="CC00CC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901804" y="762932"/>
            <a:ext cx="3502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제</a:t>
            </a:r>
            <a:r>
              <a:rPr kumimoji="1" lang="en-US" altLang="ko-KR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1</a:t>
            </a:r>
            <a:r>
              <a:rPr kumimoji="1" lang="ko-KR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절 헌법 전문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764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09" y="574766"/>
            <a:ext cx="9692640" cy="527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270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378823"/>
            <a:ext cx="10450286" cy="621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02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6" y="261257"/>
            <a:ext cx="9366068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39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0" y="666207"/>
            <a:ext cx="10489475" cy="569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27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6" y="339634"/>
            <a:ext cx="10463348" cy="602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685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09" y="352697"/>
            <a:ext cx="1033272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598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1" y="391886"/>
            <a:ext cx="10267406" cy="598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822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522514"/>
            <a:ext cx="10136777" cy="578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099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600891"/>
            <a:ext cx="10358846" cy="573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380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4" y="352697"/>
            <a:ext cx="10006149" cy="578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11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846216" y="723202"/>
            <a:ext cx="1476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kumimoji="1" lang="ko-KR" altLang="en-US" sz="3200" dirty="0">
                <a:solidFill>
                  <a:srgbClr val="000000"/>
                </a:solidFill>
                <a:latin typeface="굴림"/>
                <a:ea typeface="굴림"/>
              </a:rPr>
              <a:t>제</a:t>
            </a:r>
            <a:r>
              <a:rPr kumimoji="1" lang="en-US" altLang="ko-KR" sz="3200" dirty="0">
                <a:solidFill>
                  <a:srgbClr val="000000"/>
                </a:solidFill>
                <a:latin typeface="굴림"/>
                <a:ea typeface="굴림"/>
              </a:rPr>
              <a:t>10</a:t>
            </a:r>
            <a:r>
              <a:rPr kumimoji="1" lang="ko-KR" altLang="en-US" sz="3200" dirty="0">
                <a:solidFill>
                  <a:srgbClr val="000000"/>
                </a:solidFill>
                <a:latin typeface="굴림"/>
                <a:ea typeface="굴림"/>
              </a:rPr>
              <a:t>조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741816" y="723202"/>
            <a:ext cx="1449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kumimoji="1" lang="ko-KR" altLang="en-US" sz="3200" b="1" dirty="0">
                <a:solidFill>
                  <a:srgbClr val="0070C0"/>
                </a:solidFill>
                <a:latin typeface="굴림"/>
                <a:ea typeface="굴림"/>
              </a:rPr>
              <a:t>기본권</a:t>
            </a:r>
            <a:endParaRPr kumimoji="1" lang="ko-KR" altLang="en-US" sz="2800" b="1" dirty="0">
              <a:solidFill>
                <a:srgbClr val="0070C0"/>
              </a:solidFill>
              <a:latin typeface="굴림"/>
              <a:ea typeface="굴림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676398" y="2249204"/>
            <a:ext cx="8238309" cy="352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/>
              <a:buChar char="l"/>
              <a:defRPr lang="ko-KR" altLang="en-US"/>
            </a:pPr>
            <a:r>
              <a:rPr kumimoji="1" lang="ko-KR" altLang="en-US" sz="3200" b="1" kern="0" dirty="0">
                <a:solidFill>
                  <a:srgbClr val="0033CC"/>
                </a:solidFill>
                <a:latin typeface="굴림"/>
                <a:ea typeface="굴림"/>
              </a:rPr>
              <a:t>모든 국민은 </a:t>
            </a:r>
            <a:r>
              <a:rPr kumimoji="1" lang="ko-KR" altLang="en-US" sz="3200" b="1" kern="0" dirty="0">
                <a:solidFill>
                  <a:srgbClr val="FF00FF"/>
                </a:solidFill>
                <a:latin typeface="굴림"/>
                <a:ea typeface="굴림"/>
              </a:rPr>
              <a:t>인간으로서의 존엄과 가치를 가지며</a:t>
            </a:r>
            <a:r>
              <a:rPr kumimoji="1" lang="en-US" altLang="ko-KR" sz="3200" b="1" kern="0" dirty="0">
                <a:solidFill>
                  <a:srgbClr val="FF00FF"/>
                </a:solidFill>
                <a:latin typeface="굴림"/>
                <a:ea typeface="굴림"/>
              </a:rPr>
              <a:t>, </a:t>
            </a:r>
            <a:r>
              <a:rPr kumimoji="1" lang="ko-KR" altLang="en-US" sz="3200" b="1" kern="0" dirty="0">
                <a:solidFill>
                  <a:srgbClr val="FF00FF"/>
                </a:solidFill>
                <a:latin typeface="굴림"/>
                <a:ea typeface="굴림"/>
              </a:rPr>
              <a:t>행복을 추구할 권리를 가진다</a:t>
            </a:r>
            <a:r>
              <a:rPr kumimoji="1" lang="en-US" altLang="ko-KR" sz="3200" b="1" kern="0" dirty="0">
                <a:solidFill>
                  <a:srgbClr val="FF00FF"/>
                </a:solidFill>
                <a:latin typeface="굴림"/>
                <a:ea typeface="굴림"/>
              </a:rPr>
              <a:t>. </a:t>
            </a:r>
            <a:r>
              <a:rPr kumimoji="1" lang="ko-KR" altLang="en-US" sz="3200" b="1" kern="0" dirty="0">
                <a:solidFill>
                  <a:srgbClr val="FF00FF"/>
                </a:solidFill>
                <a:latin typeface="굴림"/>
                <a:ea typeface="굴림"/>
              </a:rPr>
              <a:t>국가는 개인이 가지는 불가침의 기본적 인권을 확인하고 이를 보장할 의무를 진다</a:t>
            </a:r>
            <a:r>
              <a:rPr kumimoji="1" lang="en-US" altLang="ko-KR" sz="3200" b="1" kern="0" dirty="0">
                <a:solidFill>
                  <a:srgbClr val="FF00FF"/>
                </a:solidFill>
                <a:latin typeface="굴림"/>
                <a:ea typeface="굴림"/>
              </a:rPr>
              <a:t>.</a:t>
            </a:r>
          </a:p>
          <a:p>
            <a:pPr marL="457200" lvl="0" indent="-457200" defTabSz="914400" fontAlgn="base" latin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lang="ko-KR" altLang="en-US"/>
            </a:pPr>
            <a:endParaRPr kumimoji="1" lang="en-US" altLang="ko-KR" sz="2800" b="1" kern="0" dirty="0">
              <a:solidFill>
                <a:srgbClr val="006699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41277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470263"/>
            <a:ext cx="10384971" cy="572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935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2" y="574767"/>
            <a:ext cx="10411097" cy="581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651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418011"/>
            <a:ext cx="10528663" cy="583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381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57200"/>
            <a:ext cx="10437223" cy="58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16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23" y="470263"/>
            <a:ext cx="10032274" cy="578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75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09451"/>
            <a:ext cx="10019211" cy="56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317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50" y="457199"/>
            <a:ext cx="9483635" cy="59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193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496389"/>
            <a:ext cx="10450286" cy="559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335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0" y="261258"/>
            <a:ext cx="9940835" cy="586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426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326571"/>
            <a:ext cx="9757954" cy="60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8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418514" y="1193465"/>
            <a:ext cx="1476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200" dirty="0">
                <a:solidFill>
                  <a:srgbClr val="000000"/>
                </a:solidFill>
                <a:latin typeface="굴림"/>
                <a:ea typeface="굴림"/>
              </a:rPr>
              <a:t>제</a:t>
            </a:r>
            <a:r>
              <a:rPr kumimoji="1" lang="en-US" altLang="ko-KR" sz="3200" dirty="0">
                <a:solidFill>
                  <a:srgbClr val="000000"/>
                </a:solidFill>
                <a:latin typeface="굴림"/>
                <a:ea typeface="굴림"/>
              </a:rPr>
              <a:t>11</a:t>
            </a:r>
            <a:r>
              <a:rPr kumimoji="1" lang="ko-KR" altLang="en-US" sz="3200" dirty="0">
                <a:solidFill>
                  <a:srgbClr val="000000"/>
                </a:solidFill>
                <a:latin typeface="굴림"/>
                <a:ea typeface="굴림"/>
              </a:rPr>
              <a:t>조</a:t>
            </a:r>
          </a:p>
        </p:txBody>
      </p:sp>
      <p:sp>
        <p:nvSpPr>
          <p:cNvPr id="3" name="직사각형 2"/>
          <p:cNvSpPr/>
          <p:nvPr/>
        </p:nvSpPr>
        <p:spPr>
          <a:xfrm flipH="1">
            <a:off x="4972887" y="1193465"/>
            <a:ext cx="15977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200" b="1" dirty="0">
                <a:solidFill>
                  <a:srgbClr val="CC00CC"/>
                </a:solidFill>
                <a:latin typeface="굴림"/>
                <a:ea typeface="굴림"/>
              </a:rPr>
              <a:t>평등권</a:t>
            </a:r>
            <a:endParaRPr kumimoji="1" lang="ko-KR" altLang="en-US" b="1" dirty="0">
              <a:solidFill>
                <a:srgbClr val="CC00CC"/>
              </a:solidFill>
              <a:latin typeface="굴림"/>
              <a:ea typeface="굴림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358537" y="2182809"/>
            <a:ext cx="9470572" cy="343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ko-KR" altLang="en-US" sz="3600" b="1" kern="0" dirty="0">
                <a:solidFill>
                  <a:srgbClr val="002060"/>
                </a:solidFill>
                <a:latin typeface="굴림"/>
                <a:ea typeface="굴림"/>
              </a:rPr>
              <a:t>모든 국민은 법 앞에 평등</a:t>
            </a:r>
            <a:endParaRPr kumimoji="1" lang="en-US" altLang="ko-KR" sz="3600" b="1" kern="0" dirty="0">
              <a:solidFill>
                <a:srgbClr val="002060"/>
              </a:solidFill>
              <a:latin typeface="굴림"/>
              <a:ea typeface="굴림"/>
            </a:endParaRP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3200" b="1" kern="0" dirty="0">
                <a:solidFill>
                  <a:srgbClr val="008000"/>
                </a:solidFill>
                <a:latin typeface="굴림"/>
                <a:ea typeface="굴림"/>
              </a:rPr>
              <a:t>성별</a:t>
            </a:r>
            <a:r>
              <a:rPr kumimoji="1" lang="en-US" altLang="ko-KR" sz="3200" b="1" kern="0" dirty="0">
                <a:solidFill>
                  <a:srgbClr val="008000"/>
                </a:solidFill>
                <a:latin typeface="굴림"/>
                <a:ea typeface="굴림"/>
              </a:rPr>
              <a:t>, </a:t>
            </a:r>
            <a:r>
              <a:rPr kumimoji="1" lang="ko-KR" altLang="en-US" sz="3200" b="1" kern="0" dirty="0">
                <a:solidFill>
                  <a:srgbClr val="008000"/>
                </a:solidFill>
                <a:latin typeface="굴림"/>
                <a:ea typeface="굴림"/>
              </a:rPr>
              <a:t>종교</a:t>
            </a:r>
            <a:r>
              <a:rPr kumimoji="1" lang="en-US" altLang="ko-KR" sz="3200" b="1" kern="0" dirty="0">
                <a:solidFill>
                  <a:srgbClr val="008000"/>
                </a:solidFill>
                <a:latin typeface="굴림"/>
                <a:ea typeface="굴림"/>
              </a:rPr>
              <a:t>, </a:t>
            </a:r>
            <a:r>
              <a:rPr kumimoji="1" lang="ko-KR" altLang="en-US" sz="3200" b="1" kern="0" dirty="0">
                <a:solidFill>
                  <a:srgbClr val="008000"/>
                </a:solidFill>
                <a:latin typeface="굴림"/>
                <a:ea typeface="굴림"/>
              </a:rPr>
              <a:t>사회적 신분에 의하여 생활 모든 영역</a:t>
            </a:r>
            <a:endParaRPr kumimoji="1" lang="en-US" altLang="ko-KR" sz="3200" b="1" kern="0" dirty="0">
              <a:solidFill>
                <a:srgbClr val="008000"/>
              </a:solidFill>
              <a:latin typeface="굴림"/>
              <a:ea typeface="굴림"/>
            </a:endParaRP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3200" b="1" kern="0" dirty="0">
                <a:solidFill>
                  <a:srgbClr val="008000"/>
                </a:solidFill>
                <a:latin typeface="굴림"/>
                <a:ea typeface="굴림"/>
              </a:rPr>
              <a:t>사회적 특수계급제도 불인정</a:t>
            </a:r>
            <a:endParaRPr kumimoji="1" lang="en-US" altLang="ko-KR" sz="3200" b="1" kern="0" dirty="0">
              <a:solidFill>
                <a:srgbClr val="008000"/>
              </a:solidFill>
              <a:latin typeface="굴림"/>
              <a:ea typeface="굴림"/>
            </a:endParaRP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3200" b="1" kern="0" dirty="0">
                <a:solidFill>
                  <a:srgbClr val="008000"/>
                </a:solidFill>
                <a:latin typeface="굴림"/>
                <a:ea typeface="굴림"/>
              </a:rPr>
              <a:t>훈장 등의 영전은 받은 자에게만 효력</a:t>
            </a:r>
            <a:endParaRPr kumimoji="1" lang="en-US" altLang="ko-KR" sz="3200" b="1" kern="0" dirty="0">
              <a:solidFill>
                <a:srgbClr val="008000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36154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2" y="979714"/>
            <a:ext cx="10019211" cy="37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729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4" y="783771"/>
            <a:ext cx="10058400" cy="462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879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7" y="966651"/>
            <a:ext cx="9757954" cy="441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394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6" y="979714"/>
            <a:ext cx="9914709" cy="441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947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4" y="744584"/>
            <a:ext cx="10463349" cy="46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019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6" y="431074"/>
            <a:ext cx="10424160" cy="59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853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496389"/>
            <a:ext cx="9535885" cy="552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288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3" y="496389"/>
            <a:ext cx="10371908" cy="589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146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" y="685800"/>
            <a:ext cx="1029353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7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0" y="587829"/>
            <a:ext cx="10345783" cy="53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32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260806" y="1206529"/>
            <a:ext cx="1374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kumimoji="1" lang="ko-KR" altLang="en-US" sz="2800" dirty="0">
                <a:solidFill>
                  <a:srgbClr val="000000"/>
                </a:solidFill>
                <a:latin typeface="굴림"/>
                <a:ea typeface="굴림"/>
              </a:rPr>
              <a:t>제</a:t>
            </a:r>
            <a:r>
              <a:rPr kumimoji="1" lang="en-US" altLang="ko-KR" sz="3200" dirty="0">
                <a:solidFill>
                  <a:srgbClr val="000000"/>
                </a:solidFill>
                <a:latin typeface="굴림"/>
                <a:ea typeface="굴림"/>
              </a:rPr>
              <a:t>31</a:t>
            </a:r>
            <a:r>
              <a:rPr kumimoji="1" lang="ko-KR" altLang="en-US" sz="2800" dirty="0">
                <a:solidFill>
                  <a:srgbClr val="000000"/>
                </a:solidFill>
                <a:latin typeface="굴림"/>
                <a:ea typeface="굴림"/>
              </a:rPr>
              <a:t>조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420423" y="1224338"/>
            <a:ext cx="1391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kumimoji="1" lang="ko-KR" altLang="en-US" sz="3200" b="1" dirty="0" err="1">
                <a:solidFill>
                  <a:srgbClr val="008000"/>
                </a:solidFill>
                <a:latin typeface="굴림"/>
                <a:ea typeface="굴림"/>
              </a:rPr>
              <a:t>학습권</a:t>
            </a:r>
            <a:endParaRPr kumimoji="1" lang="ko-KR" altLang="en-US" b="1" dirty="0">
              <a:solidFill>
                <a:srgbClr val="008000"/>
              </a:solidFill>
              <a:latin typeface="굴림"/>
              <a:ea typeface="굴림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426030" y="2084616"/>
            <a:ext cx="97579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/>
              <a:buChar char="l"/>
              <a:defRPr lang="ko-KR" altLang="en-US"/>
            </a:pPr>
            <a:r>
              <a:rPr lang="ko-KR" altLang="en-US" sz="3600" b="1" dirty="0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모든 국민은 교육을 받을 권리</a:t>
            </a:r>
          </a:p>
          <a:p>
            <a:pPr marL="457200" indent="-457200">
              <a:lnSpc>
                <a:spcPct val="150000"/>
              </a:lnSpc>
              <a:buFont typeface="Wingdings"/>
              <a:buChar char="§"/>
              <a:defRPr lang="ko-KR" altLang="en-US"/>
            </a:pPr>
            <a:r>
              <a:rPr lang="ko-KR" altLang="en-US" sz="3200" b="1" dirty="0">
                <a:solidFill>
                  <a:srgbClr val="7030A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교육을 받게 할 의무</a:t>
            </a:r>
          </a:p>
          <a:p>
            <a:pPr marL="457200" indent="-457200">
              <a:lnSpc>
                <a:spcPct val="150000"/>
              </a:lnSpc>
              <a:buFont typeface="Wingdings"/>
              <a:buChar char="§"/>
              <a:defRPr lang="ko-KR" altLang="en-US"/>
            </a:pPr>
            <a:r>
              <a:rPr lang="ko-KR" altLang="en-US" sz="3200" b="1" dirty="0">
                <a:solidFill>
                  <a:srgbClr val="7030A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의무교육은 무상</a:t>
            </a:r>
            <a:r>
              <a:rPr lang="en-US" altLang="ko-KR" sz="3200" b="1" dirty="0">
                <a:solidFill>
                  <a:srgbClr val="7030A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3200" b="1" dirty="0">
                <a:solidFill>
                  <a:srgbClr val="7030A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국가는 평생교육 진흥</a:t>
            </a:r>
          </a:p>
          <a:p>
            <a:pPr marL="457200" indent="-457200">
              <a:lnSpc>
                <a:spcPct val="150000"/>
              </a:lnSpc>
              <a:buFont typeface="Wingdings"/>
              <a:buChar char="§"/>
              <a:defRPr lang="ko-KR" altLang="en-US"/>
            </a:pPr>
            <a:r>
              <a:rPr lang="ko-KR" altLang="en-US" sz="3200" b="1" dirty="0">
                <a:solidFill>
                  <a:srgbClr val="7030A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교육의 자주성</a:t>
            </a:r>
            <a:r>
              <a:rPr lang="en-US" altLang="ko-KR" sz="3200" b="1" dirty="0">
                <a:solidFill>
                  <a:srgbClr val="7030A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·</a:t>
            </a:r>
            <a:r>
              <a:rPr lang="ko-KR" altLang="en-US" sz="3200" b="1" dirty="0">
                <a:solidFill>
                  <a:srgbClr val="7030A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전문성</a:t>
            </a:r>
            <a:r>
              <a:rPr lang="en-US" altLang="ko-KR" sz="3200" b="1" dirty="0">
                <a:solidFill>
                  <a:srgbClr val="7030A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·</a:t>
            </a:r>
            <a:r>
              <a:rPr lang="ko-KR" altLang="en-US" sz="3200" b="1" dirty="0">
                <a:solidFill>
                  <a:srgbClr val="7030A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정치적 중립성 보장 </a:t>
            </a:r>
            <a:endParaRPr lang="en-US" altLang="ko-KR" sz="3200" b="1" dirty="0">
              <a:solidFill>
                <a:srgbClr val="7030A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60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" y="483326"/>
            <a:ext cx="10241280" cy="54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398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339634"/>
            <a:ext cx="10358846" cy="615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742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3" y="365761"/>
            <a:ext cx="9810206" cy="55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528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391886"/>
            <a:ext cx="9966959" cy="573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476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F35DF98F-A5CA-44D4-8EC3-6DD5998D2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91" y="352338"/>
            <a:ext cx="10293292" cy="593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214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9A30B1A-D822-4C0D-88E0-954EA7D44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291" y="352338"/>
            <a:ext cx="10461071" cy="60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82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17F97B8-0934-4B90-9D69-7952DB720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24" y="327171"/>
            <a:ext cx="10343625" cy="614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78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3" y="561702"/>
            <a:ext cx="10450286" cy="559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045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" y="378822"/>
            <a:ext cx="10045337" cy="583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83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" y="574765"/>
            <a:ext cx="10424160" cy="578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8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53200" y="684014"/>
            <a:ext cx="1476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200" dirty="0">
                <a:solidFill>
                  <a:srgbClr val="000000"/>
                </a:solidFill>
                <a:latin typeface="굴림"/>
                <a:ea typeface="굴림"/>
              </a:rPr>
              <a:t>제</a:t>
            </a:r>
            <a:r>
              <a:rPr kumimoji="1" lang="en-US" altLang="ko-KR" sz="3200" dirty="0">
                <a:solidFill>
                  <a:srgbClr val="000000"/>
                </a:solidFill>
                <a:latin typeface="굴림"/>
                <a:ea typeface="굴림"/>
              </a:rPr>
              <a:t>32</a:t>
            </a:r>
            <a:r>
              <a:rPr kumimoji="1" lang="ko-KR" altLang="en-US" sz="3200" dirty="0">
                <a:solidFill>
                  <a:srgbClr val="000000"/>
                </a:solidFill>
                <a:latin typeface="굴림"/>
                <a:ea typeface="굴림"/>
              </a:rPr>
              <a:t>조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5029201" y="684014"/>
            <a:ext cx="182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200" b="1" dirty="0">
                <a:solidFill>
                  <a:srgbClr val="7030A0"/>
                </a:solidFill>
                <a:latin typeface="굴림"/>
                <a:ea typeface="굴림"/>
              </a:rPr>
              <a:t>근로권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645920" y="1774288"/>
            <a:ext cx="9444446" cy="343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ko-KR" altLang="en-US" sz="3600" b="1" kern="0" dirty="0">
                <a:solidFill>
                  <a:srgbClr val="2D2D8A">
                    <a:lumMod val="60000"/>
                    <a:lumOff val="40000"/>
                  </a:srgbClr>
                </a:solidFill>
                <a:latin typeface="굴림"/>
                <a:ea typeface="굴림"/>
              </a:rPr>
              <a:t>모든 국민은 근로의 권리를 가진다</a:t>
            </a:r>
            <a:r>
              <a:rPr kumimoji="1" lang="en-US" altLang="ko-KR" sz="3600" b="1" kern="0" dirty="0">
                <a:solidFill>
                  <a:srgbClr val="2D2D8A">
                    <a:lumMod val="60000"/>
                    <a:lumOff val="40000"/>
                  </a:srgbClr>
                </a:solidFill>
                <a:latin typeface="굴림"/>
                <a:ea typeface="굴림"/>
              </a:rPr>
              <a:t>.</a:t>
            </a: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3200" b="1" kern="0" dirty="0">
                <a:solidFill>
                  <a:srgbClr val="008000"/>
                </a:solidFill>
                <a:latin typeface="굴림"/>
                <a:ea typeface="굴림"/>
              </a:rPr>
              <a:t>최저임금제 시행</a:t>
            </a:r>
            <a:r>
              <a:rPr kumimoji="1" lang="en-US" altLang="ko-KR" sz="3200" b="1" kern="0" dirty="0">
                <a:solidFill>
                  <a:srgbClr val="008000"/>
                </a:solidFill>
                <a:latin typeface="굴림"/>
                <a:ea typeface="굴림"/>
              </a:rPr>
              <a:t>, </a:t>
            </a:r>
            <a:r>
              <a:rPr kumimoji="1" lang="ko-KR" altLang="en-US" sz="3200" b="1" kern="0" dirty="0">
                <a:solidFill>
                  <a:srgbClr val="008000"/>
                </a:solidFill>
                <a:latin typeface="굴림"/>
                <a:ea typeface="굴림"/>
              </a:rPr>
              <a:t>근로의 의무</a:t>
            </a:r>
            <a:endParaRPr kumimoji="1" lang="en-US" altLang="ko-KR" sz="3200" b="1" kern="0" dirty="0">
              <a:solidFill>
                <a:srgbClr val="008000"/>
              </a:solidFill>
              <a:latin typeface="굴림"/>
              <a:ea typeface="굴림"/>
            </a:endParaRP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3200" b="1" kern="0" dirty="0">
                <a:solidFill>
                  <a:srgbClr val="008000"/>
                </a:solidFill>
                <a:latin typeface="굴림"/>
                <a:ea typeface="굴림"/>
              </a:rPr>
              <a:t>근로조건의 기준은 인간의 존엄성 보장</a:t>
            </a:r>
            <a:endParaRPr kumimoji="1" lang="en-US" altLang="ko-KR" sz="3200" b="1" kern="0" dirty="0">
              <a:solidFill>
                <a:srgbClr val="008000"/>
              </a:solidFill>
              <a:latin typeface="굴림"/>
              <a:ea typeface="굴림"/>
            </a:endParaRP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3200" b="1" kern="0" dirty="0">
                <a:solidFill>
                  <a:srgbClr val="008000"/>
                </a:solidFill>
                <a:latin typeface="굴림"/>
                <a:ea typeface="굴림"/>
              </a:rPr>
              <a:t>여자 및 연소자의 근로는 특별한 보호 </a:t>
            </a:r>
            <a:endParaRPr kumimoji="1" lang="en-US" altLang="ko-KR" sz="3200" b="1" kern="0" dirty="0">
              <a:solidFill>
                <a:srgbClr val="008000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11292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313509"/>
            <a:ext cx="10045337" cy="602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639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" y="378823"/>
            <a:ext cx="10293532" cy="596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64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10" y="365760"/>
            <a:ext cx="9914709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6244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09" y="692331"/>
            <a:ext cx="10162902" cy="446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8044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11" y="365761"/>
            <a:ext cx="10175966" cy="595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1814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" y="391886"/>
            <a:ext cx="10228217" cy="612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0312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431074"/>
            <a:ext cx="10254343" cy="434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342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4188ABF-5D4C-4970-8365-6DAD15E91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426" y="92764"/>
            <a:ext cx="6559826" cy="666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690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214846"/>
            <a:ext cx="10032274" cy="356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1224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222069"/>
            <a:ext cx="9993086" cy="637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2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016515" y="1054763"/>
            <a:ext cx="1476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200" dirty="0">
                <a:solidFill>
                  <a:srgbClr val="000000"/>
                </a:solidFill>
                <a:latin typeface="굴림"/>
                <a:ea typeface="굴림"/>
              </a:rPr>
              <a:t>제</a:t>
            </a:r>
            <a:r>
              <a:rPr kumimoji="1" lang="en-US" altLang="ko-KR" sz="3200" dirty="0">
                <a:solidFill>
                  <a:srgbClr val="000000"/>
                </a:solidFill>
                <a:latin typeface="굴림"/>
                <a:ea typeface="굴림"/>
              </a:rPr>
              <a:t>33</a:t>
            </a:r>
            <a:r>
              <a:rPr kumimoji="1" lang="ko-KR" altLang="en-US" sz="3200" dirty="0">
                <a:solidFill>
                  <a:srgbClr val="000000"/>
                </a:solidFill>
                <a:latin typeface="굴림"/>
                <a:ea typeface="굴림"/>
              </a:rPr>
              <a:t>조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4721122" y="1139472"/>
            <a:ext cx="1642504" cy="500066"/>
          </a:xfrm>
          <a:prstGeom prst="roundRect">
            <a:avLst/>
          </a:prstGeom>
          <a:solidFill>
            <a:srgbClr val="BBE0E3">
              <a:lumMod val="90000"/>
            </a:srgbClr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굴림"/>
                <a:ea typeface="굴림"/>
                <a:cs typeface="+mn-cs"/>
              </a:rPr>
              <a:t>노조권</a:t>
            </a:r>
            <a:endParaRPr kumimoji="1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489165" y="2209263"/>
            <a:ext cx="9496697" cy="333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ko-KR" altLang="en-US" sz="3600" b="1" kern="0" dirty="0">
                <a:solidFill>
                  <a:srgbClr val="C00000"/>
                </a:solidFill>
                <a:latin typeface="굴림"/>
                <a:ea typeface="굴림"/>
              </a:rPr>
              <a:t>근로자는 단결권</a:t>
            </a:r>
            <a:r>
              <a:rPr kumimoji="1" lang="en-US" altLang="ko-KR" sz="3600" b="1" kern="0" dirty="0">
                <a:solidFill>
                  <a:srgbClr val="C00000"/>
                </a:solidFill>
                <a:latin typeface="굴림"/>
                <a:ea typeface="굴림"/>
              </a:rPr>
              <a:t>·</a:t>
            </a:r>
            <a:r>
              <a:rPr kumimoji="1" lang="ko-KR" altLang="en-US" sz="3600" b="1" kern="0" dirty="0">
                <a:solidFill>
                  <a:srgbClr val="C00000"/>
                </a:solidFill>
                <a:latin typeface="굴림"/>
                <a:ea typeface="굴림"/>
              </a:rPr>
              <a:t>단체교섭권</a:t>
            </a:r>
            <a:r>
              <a:rPr kumimoji="1" lang="en-US" altLang="ko-KR" sz="3600" b="1" kern="0" dirty="0">
                <a:solidFill>
                  <a:srgbClr val="C00000"/>
                </a:solidFill>
                <a:latin typeface="굴림"/>
                <a:ea typeface="굴림"/>
              </a:rPr>
              <a:t>·</a:t>
            </a:r>
            <a:r>
              <a:rPr kumimoji="1" lang="ko-KR" altLang="en-US" sz="3600" b="1" kern="0" dirty="0">
                <a:solidFill>
                  <a:srgbClr val="C00000"/>
                </a:solidFill>
                <a:latin typeface="굴림"/>
                <a:ea typeface="굴림"/>
              </a:rPr>
              <a:t>단체행동권</a:t>
            </a:r>
            <a:endParaRPr kumimoji="1" lang="en-US" altLang="ko-KR" sz="3600" b="1" kern="0" dirty="0">
              <a:solidFill>
                <a:srgbClr val="C00000"/>
              </a:solidFill>
              <a:latin typeface="굴림"/>
              <a:ea typeface="굴림"/>
            </a:endParaRP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3200" b="1" kern="0" dirty="0">
                <a:solidFill>
                  <a:srgbClr val="CC00CC"/>
                </a:solidFill>
                <a:latin typeface="굴림"/>
                <a:ea typeface="굴림"/>
              </a:rPr>
              <a:t>공무원인 근로자는 법률이 정하는 자에 한함</a:t>
            </a:r>
            <a:endParaRPr kumimoji="1" lang="en-US" altLang="ko-KR" sz="3200" b="1" kern="0" dirty="0">
              <a:solidFill>
                <a:srgbClr val="CC00CC"/>
              </a:solidFill>
              <a:latin typeface="굴림"/>
              <a:ea typeface="굴림"/>
            </a:endParaRP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3200" b="1" kern="0" dirty="0">
                <a:solidFill>
                  <a:srgbClr val="CC00CC"/>
                </a:solidFill>
                <a:latin typeface="굴림"/>
                <a:ea typeface="굴림"/>
              </a:rPr>
              <a:t>주요방위산업체에 종사하는 근로자의 단체행동권은 법에 따라 제한하거나 인정하지 않을 수 있다</a:t>
            </a:r>
            <a:r>
              <a:rPr kumimoji="1" lang="en-US" altLang="ko-KR" sz="3200" b="1" kern="0" dirty="0">
                <a:solidFill>
                  <a:srgbClr val="CC00CC"/>
                </a:solidFill>
                <a:latin typeface="굴림"/>
                <a:ea typeface="굴림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43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49" y="195943"/>
            <a:ext cx="10189028" cy="633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625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4" y="757647"/>
            <a:ext cx="10136777" cy="45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7410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4" y="470263"/>
            <a:ext cx="9953897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962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352698"/>
            <a:ext cx="10006148" cy="60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4409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6" y="339634"/>
            <a:ext cx="10254343" cy="60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4321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1" y="313509"/>
            <a:ext cx="10267406" cy="60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1868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09" y="313509"/>
            <a:ext cx="9823268" cy="62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9458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" y="339633"/>
            <a:ext cx="10319657" cy="61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147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0" y="274320"/>
            <a:ext cx="10398035" cy="62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8512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18011"/>
            <a:ext cx="10123714" cy="54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8562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배지</Template>
  <TotalTime>435</TotalTime>
  <Words>265</Words>
  <Application>Microsoft Office PowerPoint</Application>
  <PresentationFormat>와이드스크린</PresentationFormat>
  <Paragraphs>48</Paragraphs>
  <Slides>111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111</vt:i4>
      </vt:variant>
    </vt:vector>
  </HeadingPairs>
  <TitlesOfParts>
    <vt:vector size="120" baseType="lpstr">
      <vt:lpstr>굴림</vt:lpstr>
      <vt:lpstr>맑은 고딕</vt:lpstr>
      <vt:lpstr>휴먼매직체</vt:lpstr>
      <vt:lpstr>휴먼모음T</vt:lpstr>
      <vt:lpstr>Arial</vt:lpstr>
      <vt:lpstr>Gill Sans MT</vt:lpstr>
      <vt:lpstr>Impact</vt:lpstr>
      <vt:lpstr>Wingdings</vt:lpstr>
      <vt:lpstr>Badge</vt:lpstr>
      <vt:lpstr>요양보호개론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요양보호개론</dc:title>
  <dc:creator>한 성수</dc:creator>
  <cp:lastModifiedBy>USER</cp:lastModifiedBy>
  <cp:revision>22</cp:revision>
  <dcterms:created xsi:type="dcterms:W3CDTF">2019-07-09T13:14:26Z</dcterms:created>
  <dcterms:modified xsi:type="dcterms:W3CDTF">2025-03-09T11:52:25Z</dcterms:modified>
</cp:coreProperties>
</file>