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836" r:id="rId1"/>
    <p:sldMasterId id="2147483837" r:id="rId2"/>
    <p:sldMasterId id="2147483838" r:id="rId3"/>
    <p:sldMasterId id="2147483839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5" r:id="rId14"/>
    <p:sldId id="266" r:id="rId15"/>
    <p:sldId id="267" r:id="rId16"/>
    <p:sldId id="268" r:id="rId17"/>
    <p:sldId id="269" r:id="rId18"/>
    <p:sldId id="270" r:id="rId19"/>
    <p:sldId id="276" r:id="rId20"/>
    <p:sldId id="277" r:id="rId21"/>
    <p:sldId id="278" r:id="rId22"/>
    <p:sldId id="279" r:id="rId23"/>
    <p:sldId id="280" r:id="rId24"/>
  </p:sldIdLst>
  <p:sldSz cx="9139238" cy="6853238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>
        <a:alpha val="100000"/>
      </a:srgb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2579"/>
    <p:restoredTop sz="90665"/>
  </p:normalViewPr>
  <p:slideViewPr>
    <p:cSldViewPr>
      <p:cViewPr varScale="1">
        <p:scale>
          <a:sx n="63" d="100"/>
          <a:sy n="63" d="100"/>
        </p:scale>
        <p:origin x="72" y="302"/>
      </p:cViewPr>
      <p:guideLst>
        <p:guide orient="horz" pos="2157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27" cy="7202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2022-05-22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2725" y="685800"/>
            <a:ext cx="4572549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9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2314" y="2130425"/>
            <a:ext cx="121920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859322" y="2196090"/>
            <a:ext cx="6475199" cy="324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9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2022-05-22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9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2022-05-22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2022-05-22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2022-05-22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6957" y="1599162"/>
            <a:ext cx="4036466" cy="219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5744" y="1599162"/>
            <a:ext cx="4036466" cy="219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5786" y="3981637"/>
            <a:ext cx="4036466" cy="219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4573" y="3981637"/>
            <a:ext cx="4036466" cy="219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089" y="6499615"/>
            <a:ext cx="2133234" cy="220646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맑은 고딕"/>
                <a:ea typeface="맑은 고딕"/>
              </a:defRPr>
            </a:lvl1pPr>
          </a:lstStyle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D8D7A7C4-C82A-4D21-9AB0-F0C5A1D3EF09}" type="datetime1">
              <a: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2022-05-22</a:t>
            </a:fld>
            <a:endParaRPr kumimoji="0" lang="ko-KR" altLang="en-US" sz="1200" b="0" i="0" baseline="0">
              <a:solidFill>
                <a:srgbClr val="898989">
                  <a:alpha val="100000"/>
                </a:srgb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3604" y="6499615"/>
            <a:ext cx="2895087" cy="220646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맑은 고딕"/>
                <a:ea typeface="맑은 고딕"/>
              </a:defRPr>
            </a:lvl1pPr>
          </a:lstStyle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ko-KR" altLang="en-US" sz="1200" b="0" i="0" baseline="0">
              <a:solidFill>
                <a:srgbClr val="898989">
                  <a:alpha val="100000"/>
                </a:srgb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2028" y="6428225"/>
            <a:ext cx="2133178" cy="292037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906689A3-DDC2-44D4-A062-53B795CD2CB3}" type="slidenum">
              <a: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맑은 고딕"/>
                <a:ea typeface="맑은 고딕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‹#›</a:t>
            </a:fld>
            <a:endParaRPr kumimoji="0" lang="ko-KR" altLang="en-US" sz="1200" b="0" i="0" baseline="0">
              <a:solidFill>
                <a:srgbClr val="898989">
                  <a:alpha val="100000"/>
                </a:srgbClr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199" cy="41148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199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2022-05-22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2314" y="2130425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2022-05-22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859322" y="2196090"/>
            <a:ext cx="6475199" cy="324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ko-KR" altLang="en-US"/>
              <a:t>첫째 목차</a:t>
            </a:r>
          </a:p>
          <a:p>
            <a:pPr lvl="0">
              <a:defRPr/>
            </a:pPr>
            <a:r>
              <a:rPr lang="ko-KR" altLang="en-US"/>
              <a:t>둘째 목차</a:t>
            </a:r>
          </a:p>
          <a:p>
            <a:pPr lvl="0">
              <a:defRPr/>
            </a:pPr>
            <a:r>
              <a:rPr lang="ko-KR" altLang="en-US"/>
              <a:t>셋째 목차</a:t>
            </a:r>
          </a:p>
          <a:p>
            <a:pPr lvl="0">
              <a:defRPr/>
            </a:pPr>
            <a:r>
              <a:rPr lang="ko-KR" altLang="en-US"/>
              <a:t>넷째 목차</a:t>
            </a:r>
          </a:p>
          <a:p>
            <a:pPr lvl="0">
              <a:defRPr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9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9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6957" y="1599162"/>
            <a:ext cx="4036466" cy="219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5744" y="1599162"/>
            <a:ext cx="4036466" cy="219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5786" y="3981637"/>
            <a:ext cx="4036466" cy="219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4573" y="3981637"/>
            <a:ext cx="4036466" cy="219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>
          <a:xfrm>
            <a:off x="455526" y="6425043"/>
            <a:ext cx="2133234" cy="292037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l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marL="0" lvl="0" indent="0" algn="l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D8D7A7C4-C82A-4D21-9AB0-F0C5A1D3EF09}" type="datetime1">
              <a: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Arial"/>
                <a:ea typeface="+mn-ea"/>
                <a:cs typeface="+mn-cs"/>
              </a:rPr>
              <a:pPr marL="0" lvl="0" indent="0" algn="l" defTabSz="1028836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2022-05-22</a:t>
            </a:fld>
            <a:endParaRPr kumimoji="0" lang="ko-KR" altLang="en-US" sz="1200" b="0" i="0" baseline="0">
              <a:solidFill>
                <a:srgbClr val="898989">
                  <a:alpha val="10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2041" y="6425043"/>
            <a:ext cx="2893468" cy="292037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ct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marL="0" lvl="0" indent="0" algn="ct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ko-KR" altLang="en-US" sz="1200" b="0" i="0" baseline="0">
              <a:solidFill>
                <a:srgbClr val="898989">
                  <a:alpha val="10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48846" y="6425043"/>
            <a:ext cx="2133178" cy="292037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marL="0" lvl="0" indent="0" algn="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7F90E7DD-CA19-42E6-8A92-66944005909C}" type="slidenum">
              <a: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Arial"/>
              </a:rPr>
              <a:pPr marL="0" lvl="0" indent="0" algn="r" defTabSz="1028836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‹#›</a:t>
            </a:fld>
            <a:endParaRPr kumimoji="0" lang="ko-KR" altLang="en-US" sz="1200" b="0" i="0">
              <a:solidFill>
                <a:srgbClr val="898989">
                  <a:alpha val="100000"/>
                </a:srgbClr>
              </a:solid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199" cy="411480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199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2314" y="2130425"/>
            <a:ext cx="121920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859322" y="2196090"/>
            <a:ext cx="6475199" cy="324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9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9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9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6957" y="1599162"/>
            <a:ext cx="4036466" cy="219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5744" y="1599162"/>
            <a:ext cx="4036466" cy="219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5786" y="3981637"/>
            <a:ext cx="4036466" cy="219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4573" y="3981637"/>
            <a:ext cx="4036466" cy="219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>
          <a:xfrm>
            <a:off x="455526" y="6496434"/>
            <a:ext cx="2133234" cy="220646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l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marL="0" lvl="0" indent="0" algn="l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D8D7A7C4-C82A-4D21-9AB0-F0C5A1D3EF09}" type="datetime1">
              <a: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Arial"/>
                <a:ea typeface="+mn-ea"/>
                <a:cs typeface="+mn-cs"/>
              </a:rPr>
              <a:pPr marL="0" lvl="0" indent="0" algn="l" defTabSz="1028836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2022-05-22</a:t>
            </a:fld>
            <a:endParaRPr kumimoji="0" lang="ko-KR" altLang="en-US" sz="1200" b="0" i="0" baseline="0">
              <a:solidFill>
                <a:srgbClr val="898989">
                  <a:alpha val="10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2041" y="6496434"/>
            <a:ext cx="2893468" cy="220646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ct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marL="0" lvl="0" indent="0" algn="ct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ko-KR" altLang="en-US" sz="1200" b="0" i="0" baseline="0">
              <a:solidFill>
                <a:srgbClr val="898989">
                  <a:alpha val="10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48846" y="6425043"/>
            <a:ext cx="2133178" cy="292037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marL="0" lvl="0" indent="0" algn="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25CA0299-BE4F-4B81-B75A-F82198D40582}" type="slidenum">
              <a: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Arial"/>
              </a:rPr>
              <a:pPr marL="0" lvl="0" indent="0" algn="r" defTabSz="1028836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‹#›</a:t>
            </a:fld>
            <a:endParaRPr kumimoji="0" lang="ko-KR" altLang="en-US" sz="1200" b="0" i="0">
              <a:solidFill>
                <a:srgbClr val="898989">
                  <a:alpha val="100000"/>
                </a:srgbClr>
              </a:solid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199" cy="411480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199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2314" y="2130425"/>
            <a:ext cx="121920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859322" y="2196090"/>
            <a:ext cx="6475199" cy="324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6957" y="1599162"/>
            <a:ext cx="4036466" cy="219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5744" y="1599162"/>
            <a:ext cx="4036466" cy="219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5786" y="3981637"/>
            <a:ext cx="4036466" cy="219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4573" y="3981637"/>
            <a:ext cx="4036466" cy="219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089" y="6428225"/>
            <a:ext cx="2133234" cy="292037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맑은 고딕"/>
                <a:ea typeface="맑은 고딕"/>
              </a:defRPr>
            </a:lvl1pPr>
          </a:lstStyle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D8D7A7C4-C82A-4D21-9AB0-F0C5A1D3EF09}" type="datetime1">
              <a: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2022-05-22</a:t>
            </a:fld>
            <a:endParaRPr kumimoji="0" lang="ko-KR" altLang="en-US" sz="1200" b="0" i="0" baseline="0">
              <a:solidFill>
                <a:srgbClr val="898989">
                  <a:alpha val="100000"/>
                </a:srgb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3604" y="6428225"/>
            <a:ext cx="2895087" cy="292037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맑은 고딕"/>
                <a:ea typeface="맑은 고딕"/>
              </a:defRPr>
            </a:lvl1pPr>
          </a:lstStyle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ko-KR" altLang="en-US" sz="1200" b="0" i="0" baseline="0">
              <a:solidFill>
                <a:srgbClr val="898989">
                  <a:alpha val="100000"/>
                </a:srgb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2028" y="6428225"/>
            <a:ext cx="2133178" cy="292037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5B2EB22F-A70F-41ED-8AA4-4A26CAC2D462}" type="slidenum">
              <a: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맑은 고딕"/>
                <a:ea typeface="맑은 고딕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‹#›</a:t>
            </a:fld>
            <a:endParaRPr kumimoji="0" lang="ko-KR" altLang="en-US" sz="1200" b="0" i="0" baseline="0">
              <a:solidFill>
                <a:srgbClr val="898989">
                  <a:alpha val="100000"/>
                </a:srgbClr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199" cy="411480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199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089" y="112695"/>
            <a:ext cx="8228116" cy="7967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3500" b="0" i="0" baseline="0">
                <a:solidFill>
                  <a:srgbClr val="000066">
                    <a:alpha val="100000"/>
                  </a:srgbClr>
                </a:solidFill>
                <a:latin typeface="HY견고딕"/>
                <a:ea typeface="HY견고딕"/>
              </a:rPr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089" y="1061816"/>
            <a:ext cx="8228116" cy="52854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marL="342945" lvl="0" indent="-342945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46AA">
                  <a:alpha val="100000"/>
                </a:srgbClr>
              </a:buClr>
              <a:buSzPct val="100000"/>
              <a:buFont typeface="Arial"/>
              <a:buChar char="•"/>
              <a:defRPr/>
            </a:pPr>
            <a:r>
              <a:rPr kumimoji="0" lang="ko-KR" altLang="en-US" sz="2500" b="0" i="0" baseline="0">
                <a:solidFill>
                  <a:srgbClr val="3C46AA">
                    <a:alpha val="100000"/>
                  </a:srgbClr>
                </a:solidFill>
                <a:latin typeface="HY견고딕"/>
                <a:ea typeface="HY견고딕"/>
              </a:rPr>
              <a:t>마스터 텍스트 스타일을 편집합니다</a:t>
            </a:r>
          </a:p>
          <a:p>
            <a:pPr marL="743048" lvl="0" indent="-285787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46AA">
                  <a:alpha val="100000"/>
                </a:srgbClr>
              </a:buClr>
              <a:buSzPct val="100000"/>
              <a:buFont typeface="Arial"/>
              <a:buChar char="–"/>
              <a:defRPr/>
            </a:pPr>
            <a:r>
              <a:rPr kumimoji="0" lang="ko-KR" altLang="en-US" sz="1800" b="0" i="0" baseline="0">
                <a:solidFill>
                  <a:srgbClr val="3C46AA">
                    <a:alpha val="100000"/>
                  </a:srgbClr>
                </a:solidFill>
                <a:latin typeface="HY견고딕"/>
                <a:ea typeface="HY견고딕"/>
              </a:rPr>
              <a:t>둘째 수준</a:t>
            </a:r>
          </a:p>
          <a:p>
            <a:pPr marL="1143151" lvl="0" indent="-228630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46AA">
                  <a:alpha val="100000"/>
                </a:srgbClr>
              </a:buClr>
              <a:buSzPct val="100000"/>
              <a:buFont typeface="Arial"/>
              <a:buChar char="•"/>
              <a:defRPr/>
            </a:pPr>
            <a:r>
              <a:rPr kumimoji="0" lang="ko-KR" altLang="en-US" sz="1800" b="0" i="0" baseline="0">
                <a:solidFill>
                  <a:srgbClr val="3C46AA">
                    <a:alpha val="100000"/>
                  </a:srgbClr>
                </a:solidFill>
                <a:latin typeface="HY견고딕"/>
                <a:ea typeface="HY견고딕"/>
              </a:rPr>
              <a:t>셋째 수준</a:t>
            </a:r>
          </a:p>
          <a:p>
            <a:pPr marL="1600411" lvl="0" indent="-228630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46AA">
                  <a:alpha val="100000"/>
                </a:srgbClr>
              </a:buClr>
              <a:buSzPct val="100000"/>
              <a:buFont typeface="Arial"/>
              <a:buChar char="–"/>
              <a:defRPr/>
            </a:pPr>
            <a:r>
              <a:rPr kumimoji="0" lang="ko-KR" altLang="en-US" sz="1800" b="0" i="0" baseline="0">
                <a:solidFill>
                  <a:srgbClr val="3C46AA">
                    <a:alpha val="100000"/>
                  </a:srgbClr>
                </a:solidFill>
                <a:latin typeface="HY견고딕"/>
                <a:ea typeface="HY견고딕"/>
              </a:rPr>
              <a:t>넷째 수준</a:t>
            </a:r>
          </a:p>
          <a:p>
            <a:pPr marL="2057672" lvl="0" indent="-228630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46AA">
                  <a:alpha val="100000"/>
                </a:srgbClr>
              </a:buClr>
              <a:buSzPct val="100000"/>
              <a:buFont typeface="Arial"/>
              <a:buChar char="»"/>
              <a:defRPr/>
            </a:pPr>
            <a:r>
              <a:rPr kumimoji="0" lang="ko-KR" altLang="en-US" sz="1800" b="0" i="0" baseline="0">
                <a:solidFill>
                  <a:srgbClr val="3C46AA">
                    <a:alpha val="100000"/>
                  </a:srgbClr>
                </a:solidFill>
                <a:latin typeface="HY견고딕"/>
                <a:ea typeface="HY견고딕"/>
              </a:rPr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089" y="6428225"/>
            <a:ext cx="2133234" cy="2920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맑은 고딕"/>
                <a:ea typeface="맑은 고딕"/>
              </a:defRPr>
            </a:lvl1pPr>
          </a:lstStyle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D422D86A-5F52-4165-8473-F1B836277586}" type="datetime1">
              <a: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2022-05-22</a:t>
            </a:fld>
            <a:endParaRPr kumimoji="0" lang="ko-KR" altLang="en-US" sz="1200" b="0" i="0" baseline="0">
              <a:solidFill>
                <a:srgbClr val="898989">
                  <a:alpha val="100000"/>
                </a:srgb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3604" y="6428225"/>
            <a:ext cx="2895087" cy="2920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맑은 고딕"/>
                <a:ea typeface="맑은 고딕"/>
              </a:defRPr>
            </a:lvl1pPr>
          </a:lstStyle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ko-KR" altLang="en-US" sz="1200" b="0" i="0" baseline="0">
              <a:solidFill>
                <a:srgbClr val="898989">
                  <a:alpha val="100000"/>
                </a:srgb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2028" y="6428225"/>
            <a:ext cx="2133178" cy="2920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6F4502CD-ED00-4E49-911C-6F1B7CA7E815}" type="slidenum">
              <a: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‹#›</a:t>
            </a:fld>
            <a:endParaRPr kumimoji="0" lang="ko-KR" altLang="en-US" sz="1200" b="0" i="0" baseline="0">
              <a:solidFill>
                <a:srgbClr val="898989">
                  <a:alpha val="100000"/>
                </a:srgbClr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lang="ko-KR" altLang="en-US" sz="3500" kern="1200">
          <a:solidFill>
            <a:srgbClr val="000066"/>
          </a:solidFill>
          <a:latin typeface="HY견고딕"/>
          <a:ea typeface="HY견고딕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•"/>
        <a:defRPr lang="ko-KR" altLang="en-US" sz="2500" kern="1200">
          <a:solidFill>
            <a:srgbClr val="3C46AA"/>
          </a:solidFill>
          <a:latin typeface="HY견고딕"/>
          <a:ea typeface="HY견고딕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–"/>
        <a:defRPr lang="ko-KR" altLang="en-US" kern="1200">
          <a:solidFill>
            <a:srgbClr val="3C46AA"/>
          </a:solidFill>
          <a:latin typeface="HY견고딕"/>
          <a:ea typeface="HY견고딕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•"/>
        <a:defRPr lang="ko-KR" altLang="en-US" kern="1200">
          <a:solidFill>
            <a:srgbClr val="3C46AA"/>
          </a:solidFill>
          <a:latin typeface="HY견고딕"/>
          <a:ea typeface="HY견고딕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–"/>
        <a:defRPr lang="ko-KR" altLang="en-US" kern="1200">
          <a:solidFill>
            <a:srgbClr val="3C46AA"/>
          </a:solidFill>
          <a:latin typeface="HY견고딕"/>
          <a:ea typeface="HY견고딕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»"/>
        <a:defRPr lang="ko-KR" altLang="en-US" kern="1200">
          <a:solidFill>
            <a:srgbClr val="3C46AA"/>
          </a:solidFill>
          <a:latin typeface="HY견고딕"/>
          <a:ea typeface="HY견고딕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4_Office 테마"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089" y="112695"/>
            <a:ext cx="8228116" cy="7967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3500" b="0" i="0" baseline="0">
                <a:solidFill>
                  <a:srgbClr val="000066">
                    <a:alpha val="100000"/>
                  </a:srgbClr>
                </a:solidFill>
                <a:latin typeface="HY견고딕"/>
                <a:ea typeface="HY견고딕"/>
                <a:cs typeface="+mn-cs"/>
              </a:rPr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089" y="1061816"/>
            <a:ext cx="8228116" cy="52854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marL="342945" lvl="0" indent="-342945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46AA">
                  <a:alpha val="100000"/>
                </a:srgbClr>
              </a:buClr>
              <a:buSzPct val="100000"/>
              <a:buFont typeface="Arial"/>
              <a:buChar char="•"/>
              <a:defRPr/>
            </a:pPr>
            <a:r>
              <a:rPr kumimoji="0" lang="ko-KR" altLang="en-US" sz="2500" b="0" i="0" baseline="0">
                <a:solidFill>
                  <a:srgbClr val="3C46AA">
                    <a:alpha val="100000"/>
                  </a:srgbClr>
                </a:solidFill>
                <a:latin typeface="HY견고딕"/>
                <a:ea typeface="HY견고딕"/>
                <a:cs typeface="+mn-cs"/>
              </a:rPr>
              <a:t>마스터 텍스트 스타일을 편집합니다</a:t>
            </a:r>
          </a:p>
          <a:p>
            <a:pPr marL="743048" lvl="0" indent="-285787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46AA">
                  <a:alpha val="100000"/>
                </a:srgbClr>
              </a:buClr>
              <a:buSzPct val="100000"/>
              <a:buFont typeface="Arial"/>
              <a:buChar char="–"/>
              <a:defRPr/>
            </a:pPr>
            <a:r>
              <a:rPr kumimoji="0" lang="ko-KR" altLang="en-US" sz="1800" b="0" i="0" baseline="0">
                <a:solidFill>
                  <a:srgbClr val="3C46AA">
                    <a:alpha val="100000"/>
                  </a:srgbClr>
                </a:solidFill>
                <a:latin typeface="HY견고딕"/>
                <a:ea typeface="HY견고딕"/>
                <a:cs typeface="+mn-cs"/>
              </a:rPr>
              <a:t>둘째 수준</a:t>
            </a:r>
          </a:p>
          <a:p>
            <a:pPr marL="1143151" lvl="0" indent="-228630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46AA">
                  <a:alpha val="100000"/>
                </a:srgbClr>
              </a:buClr>
              <a:buSzPct val="100000"/>
              <a:buFont typeface="Arial"/>
              <a:buChar char="•"/>
              <a:defRPr/>
            </a:pPr>
            <a:r>
              <a:rPr kumimoji="0" lang="ko-KR" altLang="en-US" sz="1800" b="0" i="0" baseline="0">
                <a:solidFill>
                  <a:srgbClr val="3C46AA">
                    <a:alpha val="100000"/>
                  </a:srgbClr>
                </a:solidFill>
                <a:latin typeface="HY견고딕"/>
                <a:ea typeface="HY견고딕"/>
                <a:cs typeface="+mn-cs"/>
              </a:rPr>
              <a:t>셋째 수준</a:t>
            </a:r>
          </a:p>
          <a:p>
            <a:pPr marL="1600411" lvl="0" indent="-228630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46AA">
                  <a:alpha val="100000"/>
                </a:srgbClr>
              </a:buClr>
              <a:buSzPct val="100000"/>
              <a:buFont typeface="Arial"/>
              <a:buChar char="–"/>
              <a:defRPr/>
            </a:pPr>
            <a:r>
              <a:rPr kumimoji="0" lang="ko-KR" altLang="en-US" sz="1800" b="0" i="0" baseline="0">
                <a:solidFill>
                  <a:srgbClr val="3C46AA">
                    <a:alpha val="100000"/>
                  </a:srgbClr>
                </a:solidFill>
                <a:latin typeface="HY견고딕"/>
                <a:ea typeface="HY견고딕"/>
                <a:cs typeface="+mn-cs"/>
              </a:rPr>
              <a:t>넷째 수준</a:t>
            </a:r>
          </a:p>
          <a:p>
            <a:pPr marL="2057672" lvl="0" indent="-228630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46AA">
                  <a:alpha val="100000"/>
                </a:srgbClr>
              </a:buClr>
              <a:buSzPct val="100000"/>
              <a:buFont typeface="Arial"/>
              <a:buChar char="»"/>
              <a:defRPr/>
            </a:pPr>
            <a:r>
              <a:rPr kumimoji="0" lang="ko-KR" altLang="en-US" sz="1800" b="0" i="0" baseline="0">
                <a:solidFill>
                  <a:srgbClr val="3C46AA">
                    <a:alpha val="100000"/>
                  </a:srgbClr>
                </a:solidFill>
                <a:latin typeface="HY견고딕"/>
                <a:ea typeface="HY견고딕"/>
                <a:cs typeface="+mn-cs"/>
              </a:rPr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089" y="6499615"/>
            <a:ext cx="2133234" cy="2206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맑은 고딕"/>
                <a:ea typeface="맑은 고딕"/>
              </a:defRPr>
            </a:lvl1pPr>
          </a:lstStyle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D422D86A-5F52-4165-8473-F1B836277586}" type="datetime1">
              <a: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2022-05-22</a:t>
            </a:fld>
            <a:endParaRPr kumimoji="0" lang="ko-KR" altLang="en-US" sz="1200" b="0" i="0" baseline="0">
              <a:solidFill>
                <a:srgbClr val="898989">
                  <a:alpha val="100000"/>
                </a:srgb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3604" y="6499615"/>
            <a:ext cx="2895087" cy="2206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맑은 고딕"/>
                <a:ea typeface="맑은 고딕"/>
              </a:defRPr>
            </a:lvl1pPr>
          </a:lstStyle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ko-KR" altLang="en-US" sz="1200" b="0" i="0" baseline="0">
              <a:solidFill>
                <a:srgbClr val="898989">
                  <a:alpha val="100000"/>
                </a:srgb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2028" y="6428225"/>
            <a:ext cx="2133178" cy="2920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C5C48091-E4F9-485B-BD46-3E433E96D356}" type="slidenum">
              <a: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‹#›</a:t>
            </a:fld>
            <a:endParaRPr kumimoji="0" lang="ko-KR" altLang="en-US" sz="1200" b="0" i="0" baseline="0">
              <a:solidFill>
                <a:srgbClr val="898989">
                  <a:alpha val="100000"/>
                </a:srgbClr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lang="ko-KR" altLang="en-US" sz="3500" kern="1200">
          <a:solidFill>
            <a:srgbClr val="000066"/>
          </a:solidFill>
          <a:latin typeface="HY견고딕"/>
          <a:ea typeface="HY견고딕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•"/>
        <a:defRPr lang="ko-KR" altLang="en-US" sz="2500" kern="1200">
          <a:solidFill>
            <a:srgbClr val="3C46AA"/>
          </a:solidFill>
          <a:latin typeface="HY견고딕"/>
          <a:ea typeface="HY견고딕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–"/>
        <a:defRPr lang="ko-KR" altLang="en-US" kern="1200">
          <a:solidFill>
            <a:srgbClr val="3C46AA"/>
          </a:solidFill>
          <a:latin typeface="HY견고딕"/>
          <a:ea typeface="HY견고딕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•"/>
        <a:defRPr lang="ko-KR" altLang="en-US" kern="1200">
          <a:solidFill>
            <a:srgbClr val="3C46AA"/>
          </a:solidFill>
          <a:latin typeface="HY견고딕"/>
          <a:ea typeface="HY견고딕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–"/>
        <a:defRPr lang="ko-KR" altLang="en-US" kern="1200">
          <a:solidFill>
            <a:srgbClr val="3C46AA"/>
          </a:solidFill>
          <a:latin typeface="HY견고딕"/>
          <a:ea typeface="HY견고딕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»"/>
        <a:defRPr lang="ko-KR" altLang="en-US" kern="1200">
          <a:solidFill>
            <a:srgbClr val="3C46AA"/>
          </a:solidFill>
          <a:latin typeface="HY견고딕"/>
          <a:ea typeface="HY견고딕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한컴오피스"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5526" y="111076"/>
            <a:ext cx="8226498" cy="7967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1028836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4400" b="0" i="0" baseline="0">
                <a:solidFill>
                  <a:schemeClr val="tx2"/>
                </a:solidFill>
                <a:latin typeface="맑은 고딕"/>
                <a:ea typeface="맑은 고딕"/>
                <a:sym typeface="맑은 고딕"/>
              </a:rPr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44185" y="3980738"/>
            <a:ext cx="4036276" cy="21950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marL="341357" lvl="0" indent="-341357" algn="l" defTabSz="1028836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맑은 고딕"/>
              <a:buChar char="•"/>
              <a:defRPr/>
            </a:pPr>
            <a:r>
              <a:rPr kumimoji="0" lang="ko-KR" altLang="en-US" sz="3200" b="0" i="0" baseline="0">
                <a:solidFill>
                  <a:schemeClr val="tx1"/>
                </a:solidFill>
                <a:latin typeface="맑은 고딕"/>
                <a:ea typeface="맑은 고딕"/>
                <a:sym typeface="맑은 고딕"/>
              </a:rPr>
              <a:t>마스터 텍스트 스타일을 편집합니다</a:t>
            </a:r>
          </a:p>
          <a:p>
            <a:pPr marL="341357" lvl="0" indent="-341357" algn="l" defTabSz="1028836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맑은 고딕"/>
              <a:buChar char="•"/>
              <a:defRPr/>
            </a:pPr>
            <a:r>
              <a:rPr kumimoji="0" lang="ko-KR" altLang="en-US" sz="3200" b="0" i="0" baseline="0">
                <a:solidFill>
                  <a:schemeClr val="tx1"/>
                </a:solidFill>
                <a:latin typeface="맑은 고딕"/>
                <a:ea typeface="맑은 고딕"/>
                <a:sym typeface="맑은 고딕"/>
              </a:rPr>
              <a:t>둘째 수준</a:t>
            </a:r>
          </a:p>
          <a:p>
            <a:pPr marL="341357" lvl="0" indent="-341357" algn="l" defTabSz="1028836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맑은 고딕"/>
              <a:buChar char="•"/>
              <a:defRPr/>
            </a:pPr>
            <a:r>
              <a:rPr kumimoji="0" lang="ko-KR" altLang="en-US" sz="3200" b="0" i="0" baseline="0">
                <a:solidFill>
                  <a:schemeClr val="tx1"/>
                </a:solidFill>
                <a:latin typeface="맑은 고딕"/>
                <a:ea typeface="맑은 고딕"/>
                <a:sym typeface="맑은 고딕"/>
              </a:rPr>
              <a:t>셋째 수준</a:t>
            </a:r>
          </a:p>
          <a:p>
            <a:pPr marL="341357" lvl="0" indent="-341357" algn="l" defTabSz="1028836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맑은 고딕"/>
              <a:buChar char="•"/>
              <a:defRPr/>
            </a:pPr>
            <a:r>
              <a:rPr kumimoji="0" lang="ko-KR" altLang="en-US" sz="3200" b="0" i="0" baseline="0">
                <a:solidFill>
                  <a:schemeClr val="tx1"/>
                </a:solidFill>
                <a:latin typeface="맑은 고딕"/>
                <a:ea typeface="맑은 고딕"/>
                <a:sym typeface="맑은 고딕"/>
              </a:rPr>
              <a:t>넷째 수준</a:t>
            </a:r>
          </a:p>
          <a:p>
            <a:pPr marL="341357" lvl="0" indent="-341357" algn="l" defTabSz="1028836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맑은 고딕"/>
              <a:buChar char="•"/>
              <a:defRPr/>
            </a:pPr>
            <a:r>
              <a:rPr kumimoji="0" lang="ko-KR" altLang="en-US" sz="3200" b="0" i="0" baseline="0">
                <a:solidFill>
                  <a:schemeClr val="tx1"/>
                </a:solidFill>
                <a:latin typeface="맑은 고딕"/>
                <a:ea typeface="맑은 고딕"/>
                <a:sym typeface="맑은 고딕"/>
              </a:rPr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5526" y="6425043"/>
            <a:ext cx="2133234" cy="2920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l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marL="0" lvl="0" indent="0" algn="l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D422D86A-5F52-4165-8473-F1B836277586}" type="datetime1">
              <a: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Arial"/>
                <a:ea typeface="+mn-ea"/>
                <a:cs typeface="+mn-cs"/>
              </a:rPr>
              <a:pPr marL="0" lvl="0" indent="0" algn="l" defTabSz="1028836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2022-05-22</a:t>
            </a:fld>
            <a:endParaRPr kumimoji="0" lang="ko-KR" altLang="en-US" sz="1200" b="0" i="0" baseline="0">
              <a:solidFill>
                <a:srgbClr val="898989">
                  <a:alpha val="10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2041" y="6425043"/>
            <a:ext cx="2893468" cy="2920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ct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marL="0" lvl="0" indent="0" algn="ct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ko-KR" altLang="en-US" sz="1200" b="0" i="0" baseline="0">
              <a:solidFill>
                <a:srgbClr val="898989">
                  <a:alpha val="10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48846" y="6425043"/>
            <a:ext cx="2133178" cy="2920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marL="0" lvl="0" indent="0" algn="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5481D2CF-C84D-4F4A-A1A2-82AAD0327B13}" type="slidenum">
              <a: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Arial"/>
                <a:ea typeface="+mn-ea"/>
                <a:cs typeface="+mn-cs"/>
              </a:rPr>
              <a:pPr marL="0" lvl="0" indent="0" algn="r" defTabSz="1028836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‹#›</a:t>
            </a:fld>
            <a:endParaRPr kumimoji="0" lang="ko-KR" altLang="en-US" sz="1200" b="0" i="0">
              <a:solidFill>
                <a:srgbClr val="898989">
                  <a:alpha val="100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lang="ko-KR" altLang="en-US" sz="3500" kern="1200">
          <a:solidFill>
            <a:srgbClr val="000066"/>
          </a:solidFill>
          <a:latin typeface="HY견고딕"/>
          <a:ea typeface="HY견고딕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•"/>
        <a:defRPr lang="ko-KR" altLang="en-US" sz="2500" kern="1200">
          <a:solidFill>
            <a:srgbClr val="3C46AA"/>
          </a:solidFill>
          <a:latin typeface="HY견고딕"/>
          <a:ea typeface="HY견고딕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–"/>
        <a:defRPr lang="ko-KR" altLang="en-US" kern="1200">
          <a:solidFill>
            <a:srgbClr val="3C46AA"/>
          </a:solidFill>
          <a:latin typeface="HY견고딕"/>
          <a:ea typeface="HY견고딕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•"/>
        <a:defRPr lang="ko-KR" altLang="en-US" kern="1200">
          <a:solidFill>
            <a:srgbClr val="3C46AA"/>
          </a:solidFill>
          <a:latin typeface="HY견고딕"/>
          <a:ea typeface="HY견고딕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–"/>
        <a:defRPr lang="ko-KR" altLang="en-US" kern="1200">
          <a:solidFill>
            <a:srgbClr val="3C46AA"/>
          </a:solidFill>
          <a:latin typeface="HY견고딕"/>
          <a:ea typeface="HY견고딕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»"/>
        <a:defRPr lang="ko-KR" altLang="en-US" kern="1200">
          <a:solidFill>
            <a:srgbClr val="3C46AA"/>
          </a:solidFill>
          <a:latin typeface="HY견고딕"/>
          <a:ea typeface="HY견고딕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한컴오피스"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5526" y="111076"/>
            <a:ext cx="8226498" cy="7967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1028836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4400" b="0" i="0" baseline="0">
                <a:solidFill>
                  <a:schemeClr val="tx2"/>
                </a:solidFill>
                <a:latin typeface="맑은 고딕"/>
                <a:ea typeface="맑은 고딕"/>
                <a:sym typeface="맑은 고딕"/>
              </a:rPr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44185" y="3980738"/>
            <a:ext cx="4036276" cy="21950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marL="341357" lvl="0" indent="-341357" algn="l" defTabSz="1028836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맑은 고딕"/>
              <a:buChar char="•"/>
              <a:defRPr/>
            </a:pPr>
            <a:r>
              <a:rPr kumimoji="0" lang="ko-KR" altLang="en-US" sz="3200" b="0" i="0" baseline="0">
                <a:solidFill>
                  <a:schemeClr val="tx1"/>
                </a:solidFill>
                <a:latin typeface="맑은 고딕"/>
                <a:ea typeface="맑은 고딕"/>
                <a:sym typeface="맑은 고딕"/>
              </a:rPr>
              <a:t>마스터 텍스트 스타일을 편집합니다</a:t>
            </a:r>
          </a:p>
          <a:p>
            <a:pPr marL="341357" lvl="0" indent="-341357" algn="l" defTabSz="1028836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맑은 고딕"/>
              <a:buChar char="•"/>
              <a:defRPr/>
            </a:pPr>
            <a:r>
              <a:rPr kumimoji="0" lang="ko-KR" altLang="en-US" sz="3200" b="0" i="0" baseline="0">
                <a:solidFill>
                  <a:schemeClr val="tx1"/>
                </a:solidFill>
                <a:latin typeface="맑은 고딕"/>
                <a:ea typeface="맑은 고딕"/>
                <a:sym typeface="맑은 고딕"/>
              </a:rPr>
              <a:t>둘째 수준</a:t>
            </a:r>
          </a:p>
          <a:p>
            <a:pPr marL="341357" lvl="0" indent="-341357" algn="l" defTabSz="1028836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맑은 고딕"/>
              <a:buChar char="•"/>
              <a:defRPr/>
            </a:pPr>
            <a:r>
              <a:rPr kumimoji="0" lang="ko-KR" altLang="en-US" sz="3200" b="0" i="0" baseline="0">
                <a:solidFill>
                  <a:schemeClr val="tx1"/>
                </a:solidFill>
                <a:latin typeface="맑은 고딕"/>
                <a:ea typeface="맑은 고딕"/>
                <a:sym typeface="맑은 고딕"/>
              </a:rPr>
              <a:t>셋째 수준</a:t>
            </a:r>
          </a:p>
          <a:p>
            <a:pPr marL="341357" lvl="0" indent="-341357" algn="l" defTabSz="1028836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맑은 고딕"/>
              <a:buChar char="•"/>
              <a:defRPr/>
            </a:pPr>
            <a:r>
              <a:rPr kumimoji="0" lang="ko-KR" altLang="en-US" sz="3200" b="0" i="0" baseline="0">
                <a:solidFill>
                  <a:schemeClr val="tx1"/>
                </a:solidFill>
                <a:latin typeface="맑은 고딕"/>
                <a:ea typeface="맑은 고딕"/>
                <a:sym typeface="맑은 고딕"/>
              </a:rPr>
              <a:t>넷째 수준</a:t>
            </a:r>
          </a:p>
          <a:p>
            <a:pPr marL="341357" lvl="0" indent="-341357" algn="l" defTabSz="1028836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맑은 고딕"/>
              <a:buChar char="•"/>
              <a:defRPr/>
            </a:pPr>
            <a:r>
              <a:rPr kumimoji="0" lang="ko-KR" altLang="en-US" sz="3200" b="0" i="0" baseline="0">
                <a:solidFill>
                  <a:schemeClr val="tx1"/>
                </a:solidFill>
                <a:latin typeface="맑은 고딕"/>
                <a:ea typeface="맑은 고딕"/>
                <a:sym typeface="맑은 고딕"/>
              </a:rPr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5526" y="6496434"/>
            <a:ext cx="2133234" cy="2206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l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marL="0" lvl="0" indent="0" algn="l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D422D86A-5F52-4165-8473-F1B836277586}" type="datetime1">
              <a: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Arial"/>
                <a:ea typeface="+mn-ea"/>
                <a:cs typeface="+mn-cs"/>
              </a:rPr>
              <a:pPr marL="0" lvl="0" indent="0" algn="l" defTabSz="1028836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2022-05-22</a:t>
            </a:fld>
            <a:endParaRPr kumimoji="0" lang="ko-KR" altLang="en-US" sz="1200" b="0" i="0" baseline="0">
              <a:solidFill>
                <a:srgbClr val="898989">
                  <a:alpha val="10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2041" y="6496434"/>
            <a:ext cx="2893468" cy="2206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ct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marL="0" lvl="0" indent="0" algn="ct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ko-KR" altLang="en-US" sz="1200" b="0" i="0" baseline="0">
              <a:solidFill>
                <a:srgbClr val="898989">
                  <a:alpha val="10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48846" y="6425043"/>
            <a:ext cx="2133178" cy="2920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Arial"/>
              </a:defRPr>
            </a:lvl1pPr>
          </a:lstStyle>
          <a:p>
            <a:pPr marL="0" lvl="0" indent="0" algn="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83FE2F36-4EE7-4A40-8283-A3CEEA908D2E}" type="slidenum">
              <a:rPr kumimoji="0" lang="ko-KR" altLang="en-US" sz="1200" b="0" i="0" baseline="0">
                <a:solidFill>
                  <a:srgbClr val="898989">
                    <a:alpha val="100000"/>
                  </a:srgbClr>
                </a:solidFill>
                <a:latin typeface="Arial"/>
                <a:ea typeface="+mn-ea"/>
                <a:cs typeface="+mn-cs"/>
              </a:rPr>
              <a:pPr marL="0" lvl="0" indent="0" algn="r" defTabSz="1028836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‹#›</a:t>
            </a:fld>
            <a:endParaRPr kumimoji="0" lang="ko-KR" altLang="en-US" sz="1200" b="0" i="0">
              <a:solidFill>
                <a:srgbClr val="898989">
                  <a:alpha val="100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lang="ko-KR" altLang="en-US" sz="3500" kern="1200">
          <a:solidFill>
            <a:srgbClr val="000066"/>
          </a:solidFill>
          <a:latin typeface="HY견고딕"/>
          <a:ea typeface="HY견고딕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HY견고딕"/>
          <a:ea typeface="HY견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•"/>
        <a:defRPr lang="ko-KR" altLang="en-US" sz="2500" kern="1200">
          <a:solidFill>
            <a:srgbClr val="3C46AA"/>
          </a:solidFill>
          <a:latin typeface="HY견고딕"/>
          <a:ea typeface="HY견고딕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–"/>
        <a:defRPr lang="ko-KR" altLang="en-US" kern="1200">
          <a:solidFill>
            <a:srgbClr val="3C46AA"/>
          </a:solidFill>
          <a:latin typeface="HY견고딕"/>
          <a:ea typeface="HY견고딕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•"/>
        <a:defRPr lang="ko-KR" altLang="en-US" kern="1200">
          <a:solidFill>
            <a:srgbClr val="3C46AA"/>
          </a:solidFill>
          <a:latin typeface="HY견고딕"/>
          <a:ea typeface="HY견고딕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–"/>
        <a:defRPr lang="ko-KR" altLang="en-US" kern="1200">
          <a:solidFill>
            <a:srgbClr val="3C46AA"/>
          </a:solidFill>
          <a:latin typeface="HY견고딕"/>
          <a:ea typeface="HY견고딕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/>
        <a:buChar char="»"/>
        <a:defRPr lang="ko-KR" altLang="en-US" kern="1200">
          <a:solidFill>
            <a:srgbClr val="3C46AA"/>
          </a:solidFill>
          <a:latin typeface="HY견고딕"/>
          <a:ea typeface="HY견고딕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직사각형 44035"/>
          <p:cNvSpPr/>
          <p:nvPr/>
        </p:nvSpPr>
        <p:spPr>
          <a:xfrm>
            <a:off x="0" y="0"/>
            <a:ext cx="9139170" cy="6853554"/>
          </a:xfrm>
          <a:prstGeom prst="rect">
            <a:avLst/>
          </a:prstGeom>
          <a:gradFill flip="xy" rotWithShape="1">
            <a:gsLst>
              <a:gs pos="0">
                <a:schemeClr val="lt1">
                  <a:alpha val="0"/>
                </a:schemeClr>
              </a:gs>
              <a:gs pos="52190">
                <a:schemeClr val="bg1">
                  <a:alpha val="40000"/>
                </a:schemeClr>
              </a:gs>
              <a:gs pos="100000">
                <a:srgbClr val="CACF9C">
                  <a:alpha val="10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t">
            <a:noAutofit/>
          </a:bodyPr>
          <a:lstStyle/>
          <a:p>
            <a:pPr marL="0" lvl="0" indent="0" algn="l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ko-KR" altLang="en-US" sz="1800" b="0" i="0" baseline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44039" name="사각형: 둥근 모서리 44038"/>
          <p:cNvSpPr/>
          <p:nvPr/>
        </p:nvSpPr>
        <p:spPr>
          <a:xfrm>
            <a:off x="464046" y="2490426"/>
            <a:ext cx="8211078" cy="1872702"/>
          </a:xfrm>
          <a:prstGeom prst="roundRect">
            <a:avLst>
              <a:gd name="adj" fmla="val 16667"/>
            </a:avLst>
          </a:prstGeom>
          <a:gradFill flip="xy" rotWithShape="1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  <a:effectLst>
            <a:softEdge rad="63500"/>
          </a:effectLst>
        </p:spPr>
        <p:txBody>
          <a:bodyPr vert="horz" wrap="none" lIns="91440" tIns="45720" rIns="91440" bIns="45720" anchor="t">
            <a:noAutofit/>
          </a:bodyPr>
          <a:lstStyle/>
          <a:p>
            <a:pPr marL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44038" name="TextBox 44037"/>
          <p:cNvSpPr txBox="1"/>
          <p:nvPr/>
        </p:nvSpPr>
        <p:spPr>
          <a:xfrm>
            <a:off x="682480" y="2699617"/>
            <a:ext cx="7791623" cy="14543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defTabSz="1028836" rtl="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3000" b="1" i="0" baseline="0">
                <a:solidFill>
                  <a:srgbClr val="000000">
                    <a:alpha val="100000"/>
                  </a:srgbClr>
                </a:solidFill>
                <a:latin typeface="함초롬돋움"/>
                <a:ea typeface="HY견고딕"/>
              </a:rPr>
              <a:t>어머니의 양육태도가 유아의 사회성발달에 미치는 영향에서 유아의 놀이성의 매개효과</a:t>
            </a:r>
            <a:endParaRPr kumimoji="0" lang="ko-KR" altLang="en-US" sz="3000" b="1" i="0">
              <a:solidFill>
                <a:srgbClr val="000000">
                  <a:alpha val="100000"/>
                </a:srgbClr>
              </a:solidFill>
              <a:latin typeface="HY견고딕"/>
              <a:ea typeface="HY견고딕"/>
            </a:endParaRPr>
          </a:p>
        </p:txBody>
      </p:sp>
      <p:sp>
        <p:nvSpPr>
          <p:cNvPr id="44041" name="TextBox 44040"/>
          <p:cNvSpPr txBox="1"/>
          <p:nvPr/>
        </p:nvSpPr>
        <p:spPr>
          <a:xfrm>
            <a:off x="3777323" y="5803668"/>
            <a:ext cx="5185910" cy="823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kern="1200" cap="none" spc="0" normalizeH="0" baseline="0" dirty="0">
                <a:solidFill>
                  <a:srgbClr val="000000"/>
                </a:solidFill>
                <a:effectLst>
                  <a:glow rad="67447">
                    <a:schemeClr val="lt1">
                      <a:alpha val="75000"/>
                    </a:schemeClr>
                  </a:glow>
                </a:effectLst>
                <a:uLnTx/>
                <a:uFillTx/>
                <a:latin typeface="-윤고딕310"/>
                <a:ea typeface="-윤고딕310"/>
                <a:cs typeface="+mn-cs"/>
              </a:rPr>
              <a:t>장은영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000000"/>
                </a:solidFill>
                <a:effectLst>
                  <a:glow rad="67447">
                    <a:schemeClr val="lt1">
                      <a:alpha val="75000"/>
                    </a:schemeClr>
                  </a:glow>
                </a:effectLst>
                <a:uLnTx/>
                <a:uFillTx/>
                <a:latin typeface="-윤고딕310"/>
                <a:ea typeface="-윤고딕310"/>
                <a:cs typeface="+mn-cs"/>
              </a:rPr>
              <a:t> 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000000"/>
                </a:solidFill>
                <a:effectLst>
                  <a:glow rad="67447">
                    <a:schemeClr val="lt1">
                      <a:alpha val="75000"/>
                    </a:schemeClr>
                  </a:glow>
                </a:effectLst>
                <a:uLnTx/>
                <a:uFillTx/>
                <a:latin typeface="-윤고딕310"/>
                <a:ea typeface="-윤고딕310"/>
                <a:cs typeface="+mn-cs"/>
              </a:rPr>
              <a:t>박사 학위과정</a:t>
            </a:r>
          </a:p>
          <a:p>
            <a:pPr marL="0" marR="0" lvl="0" indent="0" algn="r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kern="1200" cap="none" spc="0" normalizeH="0" baseline="0" dirty="0">
                <a:solidFill>
                  <a:srgbClr val="000000"/>
                </a:solidFill>
                <a:effectLst>
                  <a:glow rad="67447">
                    <a:schemeClr val="lt1">
                      <a:alpha val="75000"/>
                    </a:schemeClr>
                  </a:glow>
                </a:effectLst>
                <a:uLnTx/>
                <a:uFillTx/>
                <a:latin typeface="-윤고딕310"/>
                <a:ea typeface="-윤고딕310"/>
                <a:cs typeface="+mn-cs"/>
              </a:rPr>
              <a:t>아동복지전공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000000"/>
                </a:solidFill>
                <a:effectLst>
                  <a:glow rad="67447">
                    <a:schemeClr val="lt1">
                      <a:alpha val="75000"/>
                    </a:schemeClr>
                  </a:glow>
                </a:effectLst>
                <a:uLnTx/>
                <a:uFillTx/>
                <a:latin typeface="-윤고딕310"/>
                <a:ea typeface="-윤고딕310"/>
                <a:cs typeface="+mn-cs"/>
              </a:rPr>
              <a:t> </a:t>
            </a:r>
            <a:r>
              <a:rPr kumimoji="0" lang="ko-KR" altLang="en-US" sz="2400" b="1" i="0" u="none" strike="noStrike" kern="1200" cap="none" spc="0" normalizeH="0" baseline="0" dirty="0" err="1">
                <a:solidFill>
                  <a:srgbClr val="000000"/>
                </a:solidFill>
                <a:effectLst>
                  <a:glow rad="67447">
                    <a:schemeClr val="lt1">
                      <a:alpha val="75000"/>
                    </a:schemeClr>
                  </a:glow>
                </a:effectLst>
                <a:uLnTx/>
                <a:uFillTx/>
                <a:latin typeface="-윤고딕310"/>
                <a:ea typeface="-윤고딕310"/>
                <a:cs typeface="+mn-cs"/>
              </a:rPr>
              <a:t>칼빈대학교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000000"/>
                </a:solidFill>
                <a:effectLst>
                  <a:glow rad="67447">
                    <a:schemeClr val="lt1">
                      <a:alpha val="75000"/>
                    </a:schemeClr>
                  </a:glow>
                </a:effectLst>
                <a:uLnTx/>
                <a:uFillTx/>
                <a:latin typeface="-윤고딕310"/>
                <a:ea typeface="-윤고딕310"/>
                <a:cs typeface="+mn-cs"/>
              </a:rPr>
              <a:t> 대학원</a:t>
            </a:r>
            <a:endParaRPr lang="ko-KR" altLang="en-US" dirty="0">
              <a:solidFill>
                <a:srgbClr val="000000"/>
              </a:solidFill>
              <a:effectLst>
                <a:glow rad="67447">
                  <a:schemeClr val="lt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3"/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449263" y="115888"/>
            <a:ext cx="6015037" cy="796925"/>
          </a:xfrm>
        </p:spPr>
        <p:txBody>
          <a:bodyPr vert="horz" wrap="square" lIns="91440" tIns="45720" rIns="91440" bIns="45720" anchor="ctr" anchorCtr="0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이론적 배경</a:t>
            </a:r>
            <a:endParaRPr kumimoji="0" lang="ko-KR" altLang="en-US" sz="3500" b="0" i="0" u="none" strike="noStrike" kern="1200" cap="none" spc="0" normalizeH="0" baseline="0">
              <a:solidFill>
                <a:schemeClr val="tx1"/>
              </a:solidFill>
              <a:effectLst/>
              <a:uLnTx/>
              <a:uFillTx/>
              <a:latin typeface="HY견고딕"/>
              <a:ea typeface="HY견고딕"/>
              <a:cs typeface="+mj-cs"/>
            </a:endParaRPr>
          </a:p>
        </p:txBody>
      </p:sp>
      <p:sp>
        <p:nvSpPr>
          <p:cNvPr id="19476" name="TextBox 19475"/>
          <p:cNvSpPr txBox="1"/>
          <p:nvPr/>
        </p:nvSpPr>
        <p:spPr>
          <a:xfrm>
            <a:off x="301075" y="1938375"/>
            <a:ext cx="2758572" cy="4510414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D0E3A6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0" tIns="45720" rIns="0" bIns="45720" anchor="ctr">
            <a:noAutofit/>
          </a:bodyPr>
          <a:lstStyle/>
          <a:p>
            <a:pPr marL="0" lvl="0" indent="0" algn="just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752016" algn="r"/>
                <a:tab pos="4852041" algn="r"/>
              </a:tabLst>
              <a:defRPr/>
            </a:pPr>
            <a:r>
              <a:rPr kumimoji="0" lang="ko-KR" altLang="en-US" sz="2400" b="1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김명숙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(2008)</a:t>
            </a:r>
          </a:p>
          <a:p>
            <a:pPr marL="28574" lvl="0" indent="0" algn="just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752016" algn="r"/>
                <a:tab pos="4852041" algn="r"/>
              </a:tabLst>
              <a:defRPr/>
            </a:pPr>
            <a:r>
              <a:rPr kumimoji="0" lang="ko-KR" altLang="en-US" sz="240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자녀양육의 태도 및 행동양식</a:t>
            </a:r>
          </a:p>
          <a:p>
            <a:pPr marL="28574" lvl="0" indent="0" algn="just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752016" algn="r"/>
                <a:tab pos="4852041" algn="r"/>
              </a:tabLst>
              <a:defRPr/>
            </a:pPr>
            <a:endParaRPr kumimoji="0" lang="ko-KR" altLang="en-US" sz="2400" i="0" u="none" strike="noStrike" kern="1200" cap="none" spc="0" normalizeH="0" baseline="0" dirty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105832" lvl="0" indent="-105832" algn="just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752016" algn="r"/>
                <a:tab pos="4852041" algn="r"/>
              </a:tabLst>
              <a:defRPr/>
            </a:pPr>
            <a:endParaRPr kumimoji="0" lang="ko-KR" altLang="en-US" sz="300" i="0" u="none" strike="noStrike" kern="1200" cap="none" spc="0" normalizeH="0" baseline="0" dirty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0" lvl="0" indent="0" algn="just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752016" algn="r"/>
                <a:tab pos="4852041" algn="r"/>
              </a:tabLst>
              <a:defRPr/>
            </a:pPr>
            <a:r>
              <a:rPr kumimoji="0" lang="en-US" altLang="ko-KR" sz="2400" b="1" i="0" baseline="0" dirty="0" err="1">
                <a:solidFill>
                  <a:schemeClr val="tx1"/>
                </a:solidFill>
                <a:latin typeface="맑은 고딕"/>
                <a:ea typeface="한양신명조"/>
              </a:rPr>
              <a:t>Fisbein</a:t>
            </a:r>
            <a:r>
              <a:rPr kumimoji="0" lang="ko-KR" altLang="en-US" sz="2400" b="1" i="0" baseline="0" dirty="0">
                <a:solidFill>
                  <a:schemeClr val="tx1"/>
                </a:solidFill>
                <a:latin typeface="맑은 고딕"/>
                <a:ea typeface="한양신명조"/>
              </a:rPr>
              <a:t> 외</a:t>
            </a:r>
            <a:r>
              <a:rPr kumimoji="0" lang="en-US" altLang="ko-KR" sz="2400" b="1" i="0" baseline="0" dirty="0">
                <a:solidFill>
                  <a:schemeClr val="tx1"/>
                </a:solidFill>
                <a:latin typeface="맑은 고딕"/>
                <a:ea typeface="한양신명조"/>
              </a:rPr>
              <a:t>(1975)</a:t>
            </a:r>
          </a:p>
          <a:p>
            <a:pPr marL="28574" lvl="0" indent="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752016" algn="r"/>
                <a:tab pos="4852041" algn="r"/>
              </a:tabLst>
              <a:defRPr/>
            </a:pPr>
            <a:r>
              <a:rPr kumimoji="0" lang="ko-KR" altLang="en-US" sz="2400" i="0" spc="-100" baseline="0" dirty="0">
                <a:solidFill>
                  <a:schemeClr val="tx1"/>
                </a:solidFill>
                <a:latin typeface="맑은 고딕"/>
                <a:ea typeface="한양신명조"/>
              </a:rPr>
              <a:t>부모가 자녀를 기르고 가르치는 양태</a:t>
            </a:r>
          </a:p>
          <a:p>
            <a:pPr marL="28574" lvl="0" indent="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752016" algn="r"/>
                <a:tab pos="4852041" algn="r"/>
              </a:tabLst>
              <a:defRPr/>
            </a:pPr>
            <a:endParaRPr kumimoji="0" lang="ko-KR" altLang="en-US" sz="2400" i="0" spc="-100" baseline="0" dirty="0">
              <a:solidFill>
                <a:schemeClr val="tx1"/>
              </a:solidFill>
              <a:latin typeface="맑은 고딕"/>
              <a:ea typeface="한양신명조"/>
            </a:endParaRPr>
          </a:p>
          <a:p>
            <a:pPr marL="0" lvl="0" indent="0" algn="just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752016" algn="r"/>
                <a:tab pos="4852041" algn="r"/>
              </a:tabLst>
              <a:defRPr/>
            </a:pPr>
            <a:r>
              <a:rPr kumimoji="0" lang="ko-KR" altLang="en-US" sz="2400" b="1" i="0" baseline="0" dirty="0">
                <a:solidFill>
                  <a:schemeClr val="tx1"/>
                </a:solidFill>
                <a:latin typeface="맑은 고딕"/>
                <a:ea typeface="한양신명조"/>
              </a:rPr>
              <a:t>이원영</a:t>
            </a:r>
            <a:r>
              <a:rPr kumimoji="0" lang="en-US" altLang="ko-KR" sz="2400" b="1" i="0" baseline="0" dirty="0">
                <a:solidFill>
                  <a:schemeClr val="tx1"/>
                </a:solidFill>
                <a:latin typeface="맑은 고딕"/>
                <a:ea typeface="한양신명조"/>
              </a:rPr>
              <a:t>(1983)</a:t>
            </a:r>
          </a:p>
          <a:p>
            <a:pPr marL="0" lvl="0" indent="0" algn="just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752016" algn="r"/>
                <a:tab pos="4852041" algn="r"/>
              </a:tabLst>
              <a:defRPr/>
            </a:pPr>
            <a:r>
              <a:rPr kumimoji="0" lang="ko-KR" altLang="en-US" sz="2400" i="0" baseline="0" dirty="0">
                <a:solidFill>
                  <a:schemeClr val="tx1"/>
                </a:solidFill>
                <a:latin typeface="맑은 고딕"/>
                <a:ea typeface="한양신명조"/>
              </a:rPr>
              <a:t>자녀의 행동 양식에 전반적인 영향</a:t>
            </a:r>
          </a:p>
        </p:txBody>
      </p:sp>
      <p:sp>
        <p:nvSpPr>
          <p:cNvPr id="19477" name="TextBox 19476"/>
          <p:cNvSpPr txBox="1"/>
          <p:nvPr/>
        </p:nvSpPr>
        <p:spPr>
          <a:xfrm>
            <a:off x="3185892" y="1917949"/>
            <a:ext cx="2751468" cy="4533960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9EDAEB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0" tIns="45720" rIns="0" bIns="45720" anchor="ctr">
            <a:noAutofit/>
          </a:bodyPr>
          <a:lstStyle/>
          <a:p>
            <a:pPr marL="0" lvl="0" indent="0" defTabSz="800205" rtl="0" eaLnBrk="0" latinLnBrk="1" hangingPunct="0">
              <a:spcBef>
                <a:spcPct val="0"/>
              </a:spcBef>
              <a:spcAft>
                <a:spcPct val="0"/>
              </a:spcAft>
              <a:buNone/>
              <a:tabLst>
                <a:tab pos="5745922" algn="l"/>
              </a:tabLst>
              <a:defRPr/>
            </a:pPr>
            <a:r>
              <a:rPr kumimoji="0" lang="ko-KR" altLang="en-US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박금옥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(1998)</a:t>
            </a:r>
            <a:endParaRPr kumimoji="0" lang="ko-KR" altLang="en-US" sz="2400" b="1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0" lvl="0" indent="0" defTabSz="800205" rtl="0" eaLnBrk="0" latinLnBrk="1" hangingPunct="0">
              <a:spcBef>
                <a:spcPct val="0"/>
              </a:spcBef>
              <a:spcAft>
                <a:spcPct val="0"/>
              </a:spcAft>
              <a:buNone/>
              <a:tabLst>
                <a:tab pos="5745922" algn="l"/>
              </a:tabLst>
              <a:defRPr/>
            </a:pPr>
            <a:r>
              <a:rPr kumimoji="0" lang="ko-KR" altLang="en-US" sz="240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사회적 목표를 달성하는 능력</a:t>
            </a:r>
            <a:r>
              <a:rPr kumimoji="0" lang="en-US" altLang="ko-KR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(</a:t>
            </a:r>
            <a:r>
              <a:rPr kumimoji="0" lang="ko-KR" altLang="en-US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긍정적</a:t>
            </a:r>
            <a:r>
              <a:rPr kumimoji="0" lang="en-US" altLang="ko-KR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)</a:t>
            </a:r>
            <a:endParaRPr kumimoji="0" lang="en-US" altLang="ko-KR" sz="2000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0" lvl="0" indent="0" defTabSz="800205" rtl="0" eaLnBrk="0" latinLnBrk="1" hangingPunct="0">
              <a:spcBef>
                <a:spcPct val="0"/>
              </a:spcBef>
              <a:spcAft>
                <a:spcPct val="0"/>
              </a:spcAft>
              <a:buNone/>
              <a:tabLst>
                <a:tab pos="5745922" algn="l"/>
              </a:tabLst>
              <a:defRPr/>
            </a:pPr>
            <a:endParaRPr kumimoji="0" lang="ko-KR" altLang="en-US" sz="2400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0" lvl="0" indent="0" defTabSz="800205" rtl="0" eaLnBrk="0" latinLnBrk="1" hangingPunct="0">
              <a:spcBef>
                <a:spcPct val="0"/>
              </a:spcBef>
              <a:spcAft>
                <a:spcPct val="0"/>
              </a:spcAft>
              <a:buNone/>
              <a:tabLst>
                <a:tab pos="5745922" algn="l"/>
              </a:tabLst>
              <a:defRPr/>
            </a:pPr>
            <a:r>
              <a:rPr kumimoji="0" lang="ko-KR" altLang="en-US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이영애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(2012)</a:t>
            </a:r>
          </a:p>
          <a:p>
            <a:pPr marL="0" lvl="0" indent="0" algn="just" defTabSz="800205" rtl="0" eaLnBrk="0" latinLnBrk="1" hangingPunct="0">
              <a:spcBef>
                <a:spcPct val="0"/>
              </a:spcBef>
              <a:spcAft>
                <a:spcPct val="0"/>
              </a:spcAft>
              <a:buNone/>
              <a:tabLst>
                <a:tab pos="5745922" algn="l"/>
              </a:tabLst>
              <a:defRPr/>
            </a:pPr>
            <a:r>
              <a:rPr kumimoji="0" lang="ko-KR" altLang="en-US" sz="2400" i="0" u="none" strike="noStrike" kern="1200" cap="none" spc="-20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사회적과정과 경험을 통한 유동적 특성</a:t>
            </a:r>
          </a:p>
          <a:p>
            <a:pPr marL="0" lvl="0" indent="0" defTabSz="800205" rtl="0" eaLnBrk="0" latinLnBrk="1" hangingPunct="0">
              <a:spcBef>
                <a:spcPct val="0"/>
              </a:spcBef>
              <a:spcAft>
                <a:spcPct val="0"/>
              </a:spcAft>
              <a:buNone/>
              <a:tabLst>
                <a:tab pos="5745922" algn="l"/>
              </a:tabLst>
              <a:defRPr/>
            </a:pPr>
            <a:endParaRPr kumimoji="0" lang="en-US" altLang="ko-KR" sz="2400" b="1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0" lvl="0" indent="0" defTabSz="800205" rtl="0" eaLnBrk="0" latinLnBrk="1" hangingPunct="0">
              <a:spcBef>
                <a:spcPct val="0"/>
              </a:spcBef>
              <a:spcAft>
                <a:spcPct val="0"/>
              </a:spcAft>
              <a:buNone/>
              <a:tabLst>
                <a:tab pos="5745922" algn="l"/>
              </a:tabLst>
              <a:defRPr/>
            </a:pPr>
            <a:r>
              <a:rPr kumimoji="0" lang="ko-KR" altLang="en-US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민혜영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(1998)</a:t>
            </a:r>
          </a:p>
          <a:p>
            <a:pPr marL="0" lvl="0" indent="0" defTabSz="800205" rtl="0" eaLnBrk="0" latinLnBrk="1" hangingPunct="0">
              <a:spcBef>
                <a:spcPct val="0"/>
              </a:spcBef>
              <a:spcAft>
                <a:spcPct val="0"/>
              </a:spcAft>
              <a:buNone/>
              <a:tabLst>
                <a:tab pos="5745922" algn="l"/>
              </a:tabLst>
              <a:defRPr/>
            </a:pPr>
            <a:r>
              <a:rPr kumimoji="0" lang="ko-KR" altLang="en-US" sz="2400" i="0" u="none" strike="noStrike" kern="1200" cap="none" spc="-10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사회에 어울리 행동 방식 습득 과정</a:t>
            </a:r>
          </a:p>
        </p:txBody>
      </p:sp>
      <p:sp>
        <p:nvSpPr>
          <p:cNvPr id="19478" name="TextBox 19477"/>
          <p:cNvSpPr txBox="1"/>
          <p:nvPr/>
        </p:nvSpPr>
        <p:spPr>
          <a:xfrm>
            <a:off x="6059050" y="1917949"/>
            <a:ext cx="2760128" cy="4533962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FFD96F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0" tIns="0" rIns="0" bIns="0" anchor="ctr">
            <a:noAutofit/>
          </a:bodyPr>
          <a:lstStyle/>
          <a:p>
            <a:pPr marL="0" lvl="0" indent="0" defTabSz="800205" rtl="0" eaLnBrk="0" latinLnBrk="1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홍성훈 외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(2010)</a:t>
            </a:r>
          </a:p>
          <a:p>
            <a:pPr marL="0" lvl="0" indent="0" defTabSz="800205" rtl="0" eaLnBrk="0" latinLnBrk="1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놀이에 참여하여 표출되는 태도</a:t>
            </a:r>
          </a:p>
          <a:p>
            <a:pPr marL="0" lvl="0" indent="0" defTabSz="800205" rtl="0" eaLnBrk="0" latinLnBrk="1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ko-KR" altLang="en-US" sz="2400" b="0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0" lvl="0" indent="0" defTabSz="800205" rtl="0" eaLnBrk="0" latinLnBrk="1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최명선 외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(2006)</a:t>
            </a:r>
          </a:p>
          <a:p>
            <a:pPr marL="0" lvl="0" indent="0" defTabSz="800205" rtl="0" eaLnBrk="0" latinLnBrk="1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상호작용에 긍정적으로 반응성</a:t>
            </a:r>
          </a:p>
          <a:p>
            <a:pPr marL="0" lvl="0" indent="0" defTabSz="800205" rtl="0" eaLnBrk="0" latinLnBrk="1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en-US" altLang="ko-KR" sz="2400" b="1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0" lvl="0" indent="0" defTabSz="800205" rtl="0" eaLnBrk="0" latinLnBrk="1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조미정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(2011)</a:t>
            </a:r>
          </a:p>
          <a:p>
            <a:pPr marL="0" lvl="0" indent="0" defTabSz="800205" rtl="0" eaLnBrk="0" latinLnBrk="1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i="0" u="none" strike="noStrike" kern="1200" cap="none" spc="-20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사회적 유능성에 영향을 미치는 요인</a:t>
            </a:r>
          </a:p>
        </p:txBody>
      </p:sp>
      <p:sp>
        <p:nvSpPr>
          <p:cNvPr id="19481" name="TextBox 19480"/>
          <p:cNvSpPr txBox="1"/>
          <p:nvPr/>
        </p:nvSpPr>
        <p:spPr>
          <a:xfrm>
            <a:off x="775377" y="1417599"/>
            <a:ext cx="1872702" cy="44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&lt;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양육태도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&gt;</a:t>
            </a:r>
          </a:p>
        </p:txBody>
      </p:sp>
      <p:sp>
        <p:nvSpPr>
          <p:cNvPr id="19482" name="TextBox 19481"/>
          <p:cNvSpPr txBox="1"/>
          <p:nvPr/>
        </p:nvSpPr>
        <p:spPr>
          <a:xfrm>
            <a:off x="3781461" y="1400589"/>
            <a:ext cx="1548698" cy="451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&lt;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사회성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&gt;</a:t>
            </a:r>
          </a:p>
        </p:txBody>
      </p:sp>
      <p:sp>
        <p:nvSpPr>
          <p:cNvPr id="19484" name="TextBox 19483"/>
          <p:cNvSpPr txBox="1"/>
          <p:nvPr/>
        </p:nvSpPr>
        <p:spPr>
          <a:xfrm>
            <a:off x="6647664" y="1410300"/>
            <a:ext cx="1548698" cy="451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&lt;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놀이성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&gt;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4" name="그룹 20483"/>
          <p:cNvGrpSpPr/>
          <p:nvPr/>
        </p:nvGrpSpPr>
        <p:grpSpPr>
          <a:xfrm>
            <a:off x="3142116" y="1866898"/>
            <a:ext cx="2892724" cy="3068727"/>
            <a:chOff x="3142116" y="1866898"/>
            <a:chExt cx="2892724" cy="3068727"/>
          </a:xfrm>
        </p:grpSpPr>
        <p:sp>
          <p:nvSpPr>
            <p:cNvPr id="20485" name="사각형: 잘린 대각선 방향 모서리 20484"/>
            <p:cNvSpPr/>
            <p:nvPr/>
          </p:nvSpPr>
          <p:spPr>
            <a:xfrm>
              <a:off x="3142116" y="1917929"/>
              <a:ext cx="2854937" cy="3017696"/>
            </a:xfrm>
            <a:prstGeom prst="snip2DiagRect">
              <a:avLst>
                <a:gd name="adj1" fmla="val 0"/>
                <a:gd name="adj2" fmla="val 16667"/>
              </a:avLst>
            </a:prstGeom>
            <a:gradFill flip="xy" rotWithShape="1">
              <a:gsLst>
                <a:gs pos="0">
                  <a:srgbClr val="FFFFFF">
                    <a:alpha val="15690"/>
                  </a:srgbClr>
                </a:gs>
                <a:gs pos="100000">
                  <a:srgbClr val="FFFFFF">
                    <a:alpha val="89800"/>
                  </a:srgbClr>
                </a:gs>
              </a:gsLst>
              <a:lin ang="5400000" scaled="0"/>
              <a:tileRect/>
            </a:gradFill>
            <a:ln w="19050" cap="flat" cmpd="sng" algn="ctr">
              <a:solidFill>
                <a:srgbClr val="A6B16E">
                  <a:alpha val="100000"/>
                </a:srgbClr>
              </a:solidFill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0" lang="ko-KR" altLang="en-US" sz="3000" b="0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20486" name="TextBox 20485"/>
            <p:cNvSpPr txBox="1"/>
            <p:nvPr/>
          </p:nvSpPr>
          <p:spPr>
            <a:xfrm>
              <a:off x="3417153" y="2601431"/>
              <a:ext cx="2304864" cy="173053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ctr" defTabSz="914400" rtl="0" eaLnBrk="1" latin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0" lang="ko-KR" altLang="en-US" sz="3600" b="1" i="0" u="none" strike="noStrike" kern="1200" cap="none" spc="0" normalizeH="0" baseline="0">
                  <a:solidFill>
                    <a:srgbClr val="000000"/>
                  </a:solidFill>
                  <a:latin typeface="Arial"/>
                  <a:ea typeface="맑은 고딕"/>
                </a:rPr>
                <a:t>연구 </a:t>
              </a:r>
            </a:p>
            <a:p>
              <a:pPr marL="0" lvl="0" indent="0" algn="ctr" defTabSz="914400" rtl="0" eaLnBrk="1" latin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0" lang="ko-KR" altLang="en-US" sz="3600" b="1" i="0" u="none" strike="noStrike" kern="1200" cap="none" spc="0" normalizeH="0" baseline="0">
                  <a:solidFill>
                    <a:srgbClr val="000000"/>
                  </a:solidFill>
                  <a:latin typeface="Arial"/>
                  <a:ea typeface="맑은 고딕"/>
                </a:rPr>
                <a:t>방법</a:t>
              </a:r>
            </a:p>
          </p:txBody>
        </p:sp>
        <p:sp>
          <p:nvSpPr>
            <p:cNvPr id="20487" name="이등변 삼각형 20486"/>
            <p:cNvSpPr/>
            <p:nvPr/>
          </p:nvSpPr>
          <p:spPr>
            <a:xfrm rot="13402762">
              <a:off x="5458624" y="1866898"/>
              <a:ext cx="576216" cy="576216"/>
            </a:xfrm>
            <a:prstGeom prst="triangle">
              <a:avLst>
                <a:gd name="adj" fmla="val 50000"/>
              </a:avLst>
            </a:prstGeom>
            <a:solidFill>
              <a:srgbClr val="9CE3E9">
                <a:alpha val="100000"/>
              </a:srgbClr>
            </a:solidFill>
            <a:ln w="25400" cap="flat" cmpd="sng" algn="ctr">
              <a:noFill/>
              <a:prstDash val="solid"/>
            </a:ln>
          </p:spPr>
          <p:txBody>
            <a:bodyPr anchor="ctr"/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3"/>
          <p:cNvSpPr>
            <a:spLocks noGrp="1"/>
          </p:cNvSpPr>
          <p:nvPr>
            <p:ph type="title" idx="4294967295"/>
          </p:nvPr>
        </p:nvSpPr>
        <p:spPr>
          <a:xfrm>
            <a:off x="468313" y="87313"/>
            <a:ext cx="4143375" cy="796925"/>
          </a:xfrm>
        </p:spPr>
        <p:txBody>
          <a:bodyPr vert="horz" wrap="square" lIns="91440" tIns="45720" rIns="91440" bIns="45720" anchor="ctr" anchorCtr="0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연구 방법</a:t>
            </a:r>
            <a:r>
              <a:rPr kumimoji="0" lang="en-US" altLang="ko-KR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(</a:t>
            </a:r>
            <a:r>
              <a:rPr kumimoji="0" lang="ko-KR" altLang="en-US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연구모형</a:t>
            </a:r>
            <a:r>
              <a:rPr kumimoji="0" lang="en-US" altLang="ko-KR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)</a:t>
            </a:r>
            <a:endParaRPr kumimoji="0" lang="en-US" altLang="ko-KR" sz="3500" b="1" i="0" u="none" strike="noStrike" kern="1200" cap="none" spc="0" normalizeH="0" baseline="0">
              <a:solidFill>
                <a:schemeClr val="tx1"/>
              </a:solidFill>
              <a:latin typeface="+mn-ea"/>
              <a:ea typeface="+mn-ea"/>
              <a:cs typeface="+mj-cs"/>
            </a:endParaRPr>
          </a:p>
        </p:txBody>
      </p:sp>
      <p:grpSp>
        <p:nvGrpSpPr>
          <p:cNvPr id="21507" name="그룹 15"/>
          <p:cNvGrpSpPr/>
          <p:nvPr/>
        </p:nvGrpSpPr>
        <p:grpSpPr>
          <a:xfrm>
            <a:off x="1286093" y="1628800"/>
            <a:ext cx="6651189" cy="4624890"/>
            <a:chOff x="1857669" y="1480733"/>
            <a:chExt cx="6113957" cy="3243924"/>
          </a:xfrm>
          <a:solidFill>
            <a:schemeClr val="bg1">
              <a:alpha val="35000"/>
            </a:schemeClr>
          </a:solidFill>
        </p:grpSpPr>
        <p:cxnSp>
          <p:nvCxnSpPr>
            <p:cNvPr id="16" name="직선 화살표 연결선 15"/>
            <p:cNvCxnSpPr/>
            <p:nvPr/>
          </p:nvCxnSpPr>
          <p:spPr>
            <a:xfrm rot="5400000" flipH="1" flipV="1">
              <a:off x="3013535" y="2246866"/>
              <a:ext cx="1008731" cy="991627"/>
            </a:xfrm>
            <a:prstGeom prst="straightConnector1">
              <a:avLst/>
            </a:prstGeom>
            <a:grpFill/>
            <a:ln w="47625" cap="flat" cmpd="sng" algn="ctr">
              <a:solidFill>
                <a:schemeClr val="dk1"/>
              </a:solidFill>
              <a:prstDash val="solid"/>
              <a:round/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>
              <a:off x="3980201" y="4004839"/>
              <a:ext cx="2038812" cy="8"/>
            </a:xfrm>
            <a:prstGeom prst="straightConnector1">
              <a:avLst/>
            </a:prstGeom>
            <a:grpFill/>
            <a:ln w="47625" cap="flat" cmpd="sng" algn="ctr">
              <a:solidFill>
                <a:schemeClr val="dk1"/>
              </a:solidFill>
              <a:prstDash val="solid"/>
              <a:round/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>
              <a:off x="5985791" y="2256048"/>
              <a:ext cx="997834" cy="1015166"/>
            </a:xfrm>
            <a:prstGeom prst="straightConnector1">
              <a:avLst/>
            </a:prstGeom>
            <a:grpFill/>
            <a:ln w="47625" cap="flat" cmpd="sng" algn="ctr">
              <a:solidFill>
                <a:schemeClr val="dk1"/>
              </a:solidFill>
              <a:prstDash val="solid"/>
              <a:round/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3"/>
            <p:cNvSpPr txBox="1">
              <a:spLocks noChangeArrowheads="1"/>
            </p:cNvSpPr>
            <p:nvPr/>
          </p:nvSpPr>
          <p:spPr>
            <a:xfrm>
              <a:off x="4215152" y="1899624"/>
              <a:ext cx="1567615" cy="5828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Arial"/>
                <a:buChar char="•"/>
                <a:defRPr sz="2500">
                  <a:solidFill>
                    <a:srgbClr val="3C46AA"/>
                  </a:solidFill>
                  <a:latin typeface="HY견고딕"/>
                  <a:ea typeface="HY견고딕"/>
                </a:defRPr>
              </a:lvl1pPr>
              <a:lvl2pPr marL="742950" indent="-285750" latinLnBrk="1">
                <a:spcBef>
                  <a:spcPct val="20000"/>
                </a:spcBef>
                <a:buFont typeface="Arial"/>
                <a:buChar char="–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2pPr>
              <a:lvl3pPr marL="1143000" indent="-228600" latinLnBrk="1">
                <a:spcBef>
                  <a:spcPct val="20000"/>
                </a:spcBef>
                <a:buFont typeface="Arial"/>
                <a:buChar char="•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3pPr>
              <a:lvl4pPr marL="1600200" indent="-228600" latinLnBrk="1">
                <a:spcBef>
                  <a:spcPct val="20000"/>
                </a:spcBef>
                <a:buFont typeface="Arial"/>
                <a:buChar char="–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4pPr>
              <a:lvl5pPr marL="2057400" indent="-228600" latinLnBrk="1">
                <a:spcBef>
                  <a:spcPct val="20000"/>
                </a:spcBef>
                <a:buFont typeface="Arial"/>
                <a:buChar char="»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9pPr>
            </a:lstStyle>
            <a:p>
              <a:pPr marL="0" marR="0" lvl="0" indent="0" algn="ctr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kumimoji="0" lang="ko-KR" altLang="en-US" sz="2400" b="1" i="0" u="none" strike="noStrike" kern="1200" cap="none" spc="0" normalizeH="0" baseline="0"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맑은 고딕"/>
                  <a:cs typeface="+mn-cs"/>
                </a:rPr>
                <a:t>유아의 </a:t>
              </a:r>
            </a:p>
            <a:p>
              <a:pPr marL="0" marR="0" lvl="0" indent="0" algn="ctr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kumimoji="0" lang="ko-KR" altLang="en-US" sz="2400" b="1" i="0" u="none" strike="noStrike" kern="1200" cap="none" spc="0" normalizeH="0" baseline="0"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맑은 고딕"/>
                  <a:cs typeface="+mn-cs"/>
                </a:rPr>
                <a:t>놀이성</a:t>
              </a:r>
            </a:p>
          </p:txBody>
        </p:sp>
        <p:sp>
          <p:nvSpPr>
            <p:cNvPr id="19" name="TextBox 14"/>
            <p:cNvSpPr txBox="1">
              <a:spLocks noChangeArrowheads="1"/>
            </p:cNvSpPr>
            <p:nvPr/>
          </p:nvSpPr>
          <p:spPr>
            <a:xfrm>
              <a:off x="6277806" y="3722899"/>
              <a:ext cx="1509713" cy="58286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/>
                <a:buChar char="•"/>
                <a:defRPr sz="2500">
                  <a:solidFill>
                    <a:srgbClr val="3C46AA"/>
                  </a:solidFill>
                  <a:latin typeface="HY견고딕"/>
                  <a:ea typeface="HY견고딕"/>
                </a:defRPr>
              </a:lvl1pPr>
              <a:lvl2pPr marL="742950" indent="-285750" latinLnBrk="1">
                <a:spcBef>
                  <a:spcPct val="20000"/>
                </a:spcBef>
                <a:buFont typeface="Arial"/>
                <a:buChar char="–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2pPr>
              <a:lvl3pPr marL="1143000" indent="-228600" latinLnBrk="1">
                <a:spcBef>
                  <a:spcPct val="20000"/>
                </a:spcBef>
                <a:buFont typeface="Arial"/>
                <a:buChar char="•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3pPr>
              <a:lvl4pPr marL="1600200" indent="-228600" latinLnBrk="1">
                <a:spcBef>
                  <a:spcPct val="20000"/>
                </a:spcBef>
                <a:buFont typeface="Arial"/>
                <a:buChar char="–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4pPr>
              <a:lvl5pPr marL="2057400" indent="-228600" latinLnBrk="1">
                <a:spcBef>
                  <a:spcPct val="20000"/>
                </a:spcBef>
                <a:buFont typeface="Arial"/>
                <a:buChar char="»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9pPr>
            </a:lstStyle>
            <a:p>
              <a:pPr marL="0" marR="0" lvl="0" indent="0" algn="ctr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kumimoji="0" lang="ko-KR" altLang="en-US" sz="2400" b="1" i="0" u="none" strike="noStrike" kern="1200" cap="none" spc="0" normalizeH="0" baseline="0"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맑은 고딕"/>
                  <a:cs typeface="+mn-cs"/>
                </a:rPr>
                <a:t>유아의 </a:t>
              </a:r>
            </a:p>
            <a:p>
              <a:pPr marL="0" marR="0" lvl="0" indent="0" algn="ctr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kumimoji="0" lang="ko-KR" altLang="en-US" sz="2400" b="1" i="0" u="none" strike="noStrike" kern="1200" cap="none" spc="0" normalizeH="0" baseline="0"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맑은 고딕"/>
                  <a:cs typeface="+mn-cs"/>
                </a:rPr>
                <a:t>사회성</a:t>
              </a: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>
            <a:xfrm>
              <a:off x="1857669" y="3718138"/>
              <a:ext cx="2205656" cy="5828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Arial"/>
                <a:buChar char="•"/>
                <a:defRPr sz="2500">
                  <a:solidFill>
                    <a:srgbClr val="3C46AA"/>
                  </a:solidFill>
                  <a:latin typeface="HY견고딕"/>
                  <a:ea typeface="HY견고딕"/>
                </a:defRPr>
              </a:lvl1pPr>
              <a:lvl2pPr marL="742950" indent="-285750" latinLnBrk="1">
                <a:spcBef>
                  <a:spcPct val="20000"/>
                </a:spcBef>
                <a:buFont typeface="Arial"/>
                <a:buChar char="–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2pPr>
              <a:lvl3pPr marL="1143000" indent="-228600" latinLnBrk="1">
                <a:spcBef>
                  <a:spcPct val="20000"/>
                </a:spcBef>
                <a:buFont typeface="Arial"/>
                <a:buChar char="•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3pPr>
              <a:lvl4pPr marL="1600200" indent="-228600" latinLnBrk="1">
                <a:spcBef>
                  <a:spcPct val="20000"/>
                </a:spcBef>
                <a:buFont typeface="Arial"/>
                <a:buChar char="–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4pPr>
              <a:lvl5pPr marL="2057400" indent="-228600" latinLnBrk="1">
                <a:spcBef>
                  <a:spcPct val="20000"/>
                </a:spcBef>
                <a:buFont typeface="Arial"/>
                <a:buChar char="»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>
                  <a:solidFill>
                    <a:srgbClr val="3C46AA"/>
                  </a:solidFill>
                  <a:latin typeface="HY견고딕"/>
                  <a:ea typeface="HY견고딕"/>
                </a:defRPr>
              </a:lvl9pPr>
            </a:lstStyle>
            <a:p>
              <a:pPr marL="0" marR="0" lvl="0" indent="0" algn="ctr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kumimoji="0" lang="ko-KR" altLang="en-US" sz="2400" b="1" i="0" u="none" strike="noStrike" kern="1200" cap="none" spc="0" normalizeH="0" baseline="0"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맑은 고딕"/>
                  <a:cs typeface="+mn-cs"/>
                </a:rPr>
                <a:t>어머니의 양육태도</a:t>
              </a:r>
              <a:endParaRPr kumimoji="0" lang="ko-KR" altLang="en-US" sz="24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맑은 고딕"/>
                <a:cs typeface="+mn-cs"/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2029471" y="3288929"/>
              <a:ext cx="1876337" cy="1420649"/>
            </a:xfrm>
            <a:prstGeom prst="ellipse">
              <a:avLst/>
            </a:prstGeom>
            <a:solidFill>
              <a:srgbClr val="D0E3A6">
                <a:alpha val="20000"/>
              </a:srgbClr>
            </a:solidFill>
            <a:ln w="53975">
              <a:solidFill>
                <a:srgbClr val="D0E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kumimoji="0" lang="ko-KR" altLang="en-US" sz="24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4060792" y="1480733"/>
              <a:ext cx="1877924" cy="1420649"/>
            </a:xfrm>
            <a:prstGeom prst="ellipse">
              <a:avLst/>
            </a:prstGeom>
            <a:solidFill>
              <a:srgbClr val="9EDAEB">
                <a:alpha val="10000"/>
              </a:srgbClr>
            </a:solidFill>
            <a:ln w="53975">
              <a:solidFill>
                <a:srgbClr val="9ED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kumimoji="0" lang="ko-KR" altLang="en-US" sz="2400" b="1" i="0" u="none" strike="noStrike" kern="1200" cap="none" spc="0" normalizeH="0" baseline="0"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6093702" y="3304008"/>
              <a:ext cx="1877924" cy="1420649"/>
            </a:xfrm>
            <a:prstGeom prst="ellipse">
              <a:avLst/>
            </a:prstGeom>
            <a:solidFill>
              <a:srgbClr val="FFD96F">
                <a:alpha val="15000"/>
              </a:srgbClr>
            </a:solidFill>
            <a:ln w="53975">
              <a:solidFill>
                <a:srgbClr val="FFD9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kumimoji="0" lang="ko-KR" altLang="en-US" sz="2400" b="1" i="0" u="none" strike="noStrike" kern="1200" cap="none" spc="0" normalizeH="0" baseline="0"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TextBox 23563"/>
          <p:cNvSpPr txBox="1"/>
          <p:nvPr/>
        </p:nvSpPr>
        <p:spPr>
          <a:xfrm>
            <a:off x="707714" y="1573125"/>
            <a:ext cx="7707506" cy="1386704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D0E3A6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1714500" lvl="0" indent="-1714500" algn="l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chemeClr val="tx1"/>
                </a:solidFill>
                <a:latin typeface="맑은 고딕"/>
                <a:ea typeface="맑은 고딕"/>
              </a:rPr>
              <a:t>연구가설 1. 어머니의 양육태도가 유아의 사회성발달에 정(+)의 영향을 미칠 것이다. </a:t>
            </a:r>
          </a:p>
        </p:txBody>
      </p:sp>
      <p:sp>
        <p:nvSpPr>
          <p:cNvPr id="23565" name="TextBox 23564"/>
          <p:cNvSpPr txBox="1"/>
          <p:nvPr/>
        </p:nvSpPr>
        <p:spPr>
          <a:xfrm>
            <a:off x="715832" y="3232873"/>
            <a:ext cx="7707506" cy="1365385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9EDAEB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1697181" lvl="0" indent="-1697181" algn="l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chemeClr val="tx1"/>
                </a:solidFill>
                <a:latin typeface="맑은 고딕"/>
                <a:ea typeface="맑은 고딕"/>
              </a:rPr>
              <a:t>연구가설 2. 어머니의 양육태도가 유아의 놀이성에</a:t>
            </a:r>
            <a:r>
              <a:rPr kumimoji="0" lang="ko-KR" altLang="en-US" sz="2400" b="0" i="0" baseline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kumimoji="0" lang="ko-KR" altLang="en-US" sz="2400" b="1" i="0" baseline="0">
                <a:solidFill>
                  <a:schemeClr val="tx1"/>
                </a:solidFill>
                <a:latin typeface="맑은 고딕"/>
                <a:ea typeface="맑은 고딕"/>
              </a:rPr>
              <a:t>정(+)의 영향을 미칠 것이다. </a:t>
            </a:r>
          </a:p>
        </p:txBody>
      </p:sp>
      <p:sp>
        <p:nvSpPr>
          <p:cNvPr id="23566" name="TextBox 23565"/>
          <p:cNvSpPr txBox="1"/>
          <p:nvPr/>
        </p:nvSpPr>
        <p:spPr>
          <a:xfrm>
            <a:off x="699363" y="4868175"/>
            <a:ext cx="7707506" cy="1386704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FFD96F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0" rIns="91440" bIns="0" anchor="ctr">
            <a:noAutofit/>
          </a:bodyPr>
          <a:lstStyle/>
          <a:p>
            <a:pPr marL="1723158" lvl="0" indent="-1723158" algn="l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chemeClr val="tx1"/>
                </a:solidFill>
                <a:latin typeface="맑은 고딕"/>
                <a:ea typeface="맑은 고딕"/>
              </a:rPr>
              <a:t>연구가설 3. 어머니의 양육태도와 유아의 사회성 발달 간의 관계에서 유아  놀이성이 매개역할을 할 것이다. </a:t>
            </a:r>
            <a:endParaRPr kumimoji="0" lang="ko-KR" altLang="en-US" sz="2400" b="1" i="0" u="none" strike="noStrike" kern="1200" cap="none" spc="0" normalizeH="0" baseline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23567" name="제목 3"/>
          <p:cNvSpPr>
            <a:spLocks noGrp="1"/>
          </p:cNvSpPr>
          <p:nvPr>
            <p:ph type="title"/>
          </p:nvPr>
        </p:nvSpPr>
        <p:spPr>
          <a:xfrm>
            <a:off x="468313" y="87313"/>
            <a:ext cx="4143375" cy="796925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연구 방법</a:t>
            </a:r>
            <a:r>
              <a:rPr kumimoji="0" lang="en-US" altLang="ko-KR" sz="35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(</a:t>
            </a:r>
            <a:r>
              <a:rPr kumimoji="0" lang="ko-KR" altLang="en-US" sz="35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연구가설</a:t>
            </a:r>
            <a:r>
              <a:rPr kumimoji="0" lang="en-US" altLang="ko-KR" sz="35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)</a:t>
            </a:r>
            <a:endParaRPr kumimoji="0" lang="en-US" altLang="ko-KR" sz="3500" b="1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제목 3"/>
          <p:cNvSpPr>
            <a:spLocks noGrp="1"/>
          </p:cNvSpPr>
          <p:nvPr>
            <p:ph type="title" idx="4294967295"/>
          </p:nvPr>
        </p:nvSpPr>
        <p:spPr>
          <a:xfrm>
            <a:off x="468313" y="87313"/>
            <a:ext cx="5759871" cy="796925"/>
          </a:xfrm>
        </p:spPr>
        <p:txBody>
          <a:bodyPr vert="horz" wrap="square" lIns="91440" tIns="45720" rIns="91440" bIns="45720" anchor="ctr" anchorCtr="0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연구 방법</a:t>
            </a:r>
            <a:r>
              <a:rPr kumimoji="0" lang="en-US" altLang="ko-KR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(</a:t>
            </a:r>
            <a:r>
              <a:rPr kumimoji="0" lang="ko-KR" altLang="en-US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대상 및 방법</a:t>
            </a:r>
            <a:r>
              <a:rPr kumimoji="0" lang="en-US" altLang="ko-KR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)</a:t>
            </a:r>
            <a:endParaRPr kumimoji="0" lang="en-US" altLang="ko-KR" sz="3500" b="1" i="0" u="none" strike="noStrike" kern="1200" cap="none" spc="0" normalizeH="0" baseline="0">
              <a:solidFill>
                <a:schemeClr val="tx1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25612" name="TextBox 25611"/>
          <p:cNvSpPr txBox="1"/>
          <p:nvPr/>
        </p:nvSpPr>
        <p:spPr>
          <a:xfrm>
            <a:off x="536073" y="2536213"/>
            <a:ext cx="2288576" cy="3314739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D0E3A6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0" tIns="45720" rIns="0" bIns="45720" anchor="ctr">
            <a:noAutofit/>
          </a:bodyPr>
          <a:lstStyle/>
          <a:p>
            <a:pPr marL="34635" marR="0" lvl="0" indent="-34635" algn="ctr" defTabSz="820738" rtl="0" eaLnBrk="0" latinLnBrk="1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서울</a:t>
            </a:r>
            <a:r>
              <a:rPr kumimoji="0" lang="en-US" altLang="ko-KR" sz="24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·</a:t>
            </a:r>
            <a:r>
              <a:rPr kumimoji="0" lang="ko-KR" altLang="en-US" sz="24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경기</a:t>
            </a:r>
            <a:r>
              <a:rPr kumimoji="0" lang="en-US" altLang="ko-KR" sz="24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·</a:t>
            </a:r>
            <a:r>
              <a:rPr kumimoji="0" lang="ko-KR" altLang="en-US" sz="24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인천 교육 기관에 다니는 </a:t>
            </a:r>
          </a:p>
          <a:p>
            <a:pPr marL="34635" marR="0" lvl="0" indent="-34635" algn="ctr" defTabSz="820738" rtl="0" eaLnBrk="0" latinLnBrk="1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만</a:t>
            </a:r>
            <a:r>
              <a:rPr kumimoji="0" lang="en-US" altLang="ko-KR" sz="24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ko-KR" altLang="en-US" sz="24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세</a:t>
            </a:r>
            <a:r>
              <a:rPr kumimoji="0" lang="en-US" altLang="ko-KR" sz="24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~5</a:t>
            </a:r>
            <a:r>
              <a:rPr kumimoji="0" lang="ko-KR" altLang="en-US" sz="24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세 </a:t>
            </a:r>
          </a:p>
          <a:p>
            <a:pPr marL="182563" marR="0" lvl="0" indent="-182563" algn="ctr" defTabSz="820738" rtl="0" eaLnBrk="0" latinLnBrk="1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유아의 어머니</a:t>
            </a:r>
            <a:endParaRPr kumimoji="0" lang="ko-KR" altLang="en-US" sz="2400" b="1" i="0" u="none" strike="noStrike" kern="1200" cap="none" spc="0" normalizeH="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13" name="TextBox 25612"/>
          <p:cNvSpPr txBox="1"/>
          <p:nvPr/>
        </p:nvSpPr>
        <p:spPr>
          <a:xfrm>
            <a:off x="3420284" y="2518908"/>
            <a:ext cx="2282682" cy="3332043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9EDAEB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36004" tIns="45720" rIns="36004" bIns="45720" anchor="ctr">
            <a:noAutofit/>
          </a:bodyPr>
          <a:lstStyle/>
          <a:p>
            <a:pPr marL="0" lvl="0" indent="0" algn="ctr" defTabSz="800205" rtl="0" eaLnBrk="0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45922" algn="l"/>
              </a:tabLst>
              <a:defRPr/>
            </a:pPr>
            <a:r>
              <a:rPr kumimoji="0" lang="ko-KR" altLang="en-US" sz="2400" b="1" i="0" baseline="0">
                <a:solidFill>
                  <a:schemeClr val="tx1"/>
                </a:solidFill>
                <a:latin typeface="맑은 고딕"/>
                <a:ea typeface="맑은 고딕"/>
              </a:rPr>
              <a:t>선행 연구자의 척도를 이용한 설문지 배포 (500부</a:t>
            </a:r>
            <a:r>
              <a:rPr kumimoji="0" lang="en-US" altLang="ko-KR" sz="2400" b="1" i="0" baseline="0">
                <a:solidFill>
                  <a:schemeClr val="tx1"/>
                </a:solidFill>
                <a:latin typeface="맑은 고딕"/>
                <a:ea typeface="맑은 고딕"/>
              </a:rPr>
              <a:t>)</a:t>
            </a:r>
          </a:p>
        </p:txBody>
      </p:sp>
      <p:sp>
        <p:nvSpPr>
          <p:cNvPr id="25614" name="TextBox 25613"/>
          <p:cNvSpPr txBox="1"/>
          <p:nvPr/>
        </p:nvSpPr>
        <p:spPr>
          <a:xfrm>
            <a:off x="6294180" y="2518908"/>
            <a:ext cx="2289867" cy="3332044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FFD96F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36004" tIns="0" rIns="36004" bIns="0" anchor="ctr">
            <a:noAutofit/>
          </a:bodyPr>
          <a:lstStyle/>
          <a:p>
            <a:pPr marL="0" lvl="0" indent="0" algn="ctr" defTabSz="800205" rtl="0" eaLnBrk="0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chemeClr val="tx1"/>
                </a:solidFill>
                <a:latin typeface="맑은 고딕"/>
                <a:ea typeface="맑은 고딕"/>
              </a:rPr>
              <a:t>SPSSWIN25.0 및 amos24.0 </a:t>
            </a:r>
          </a:p>
          <a:p>
            <a:pPr marL="0" lvl="0" indent="0" algn="ctr" defTabSz="800205" rtl="0" eaLnBrk="0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chemeClr val="tx1"/>
                </a:solidFill>
                <a:latin typeface="맑은 고딕"/>
                <a:ea typeface="맑은 고딕"/>
              </a:rPr>
              <a:t>통계 프로그램 이용하여 분석</a:t>
            </a:r>
          </a:p>
        </p:txBody>
      </p:sp>
      <p:sp>
        <p:nvSpPr>
          <p:cNvPr id="25615" name="화살표: 갈매기형 수장 25614"/>
          <p:cNvSpPr/>
          <p:nvPr/>
        </p:nvSpPr>
        <p:spPr>
          <a:xfrm>
            <a:off x="2912964" y="4000956"/>
            <a:ext cx="443631" cy="462681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25400" cap="flat" cmpd="sng" algn="ctr">
            <a:noFill/>
            <a:prstDash val="solid"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5616" name="화살표: 갈매기형 수장 25615"/>
          <p:cNvSpPr/>
          <p:nvPr/>
        </p:nvSpPr>
        <p:spPr>
          <a:xfrm>
            <a:off x="5782575" y="4000956"/>
            <a:ext cx="443631" cy="462681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25400" cap="flat" cmpd="sng" algn="ctr">
            <a:noFill/>
            <a:prstDash val="solid"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5617" name="TextBox 25616"/>
          <p:cNvSpPr txBox="1"/>
          <p:nvPr/>
        </p:nvSpPr>
        <p:spPr>
          <a:xfrm>
            <a:off x="680127" y="2022204"/>
            <a:ext cx="1983063" cy="4511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>
                <a:solidFill>
                  <a:schemeClr val="tx1"/>
                </a:solidFill>
              </a:rPr>
              <a:t>&lt;</a:t>
            </a:r>
            <a:r>
              <a:rPr lang="ko-KR" altLang="en-US" sz="2400" b="1">
                <a:solidFill>
                  <a:schemeClr val="tx1"/>
                </a:solidFill>
              </a:rPr>
              <a:t>연구 대상</a:t>
            </a:r>
            <a:r>
              <a:rPr lang="en-US" altLang="ko-KR" sz="2400" b="1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25618" name="TextBox 25617"/>
          <p:cNvSpPr txBox="1"/>
          <p:nvPr/>
        </p:nvSpPr>
        <p:spPr>
          <a:xfrm>
            <a:off x="3597103" y="2005194"/>
            <a:ext cx="1983063" cy="4511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&lt;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자료 수집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&gt;</a:t>
            </a:r>
          </a:p>
        </p:txBody>
      </p:sp>
      <p:sp>
        <p:nvSpPr>
          <p:cNvPr id="25619" name="TextBox 25618"/>
          <p:cNvSpPr txBox="1"/>
          <p:nvPr/>
        </p:nvSpPr>
        <p:spPr>
          <a:xfrm>
            <a:off x="6437880" y="1995762"/>
            <a:ext cx="1983063" cy="4511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&lt;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자료 분석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&gt;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2" name="그룹 27651"/>
          <p:cNvGrpSpPr/>
          <p:nvPr/>
        </p:nvGrpSpPr>
        <p:grpSpPr>
          <a:xfrm>
            <a:off x="3142116" y="1866898"/>
            <a:ext cx="2892724" cy="3068727"/>
            <a:chOff x="3142116" y="1866898"/>
            <a:chExt cx="2892724" cy="3068727"/>
          </a:xfrm>
        </p:grpSpPr>
        <p:sp>
          <p:nvSpPr>
            <p:cNvPr id="27653" name="사각형: 잘린 대각선 방향 모서리 27652"/>
            <p:cNvSpPr/>
            <p:nvPr/>
          </p:nvSpPr>
          <p:spPr>
            <a:xfrm>
              <a:off x="3142116" y="1917929"/>
              <a:ext cx="2854937" cy="3017696"/>
            </a:xfrm>
            <a:prstGeom prst="snip2DiagRect">
              <a:avLst>
                <a:gd name="adj1" fmla="val 0"/>
                <a:gd name="adj2" fmla="val 16667"/>
              </a:avLst>
            </a:prstGeom>
            <a:gradFill flip="xy" rotWithShape="1">
              <a:gsLst>
                <a:gs pos="0">
                  <a:srgbClr val="FFFFFF">
                    <a:alpha val="15690"/>
                  </a:srgbClr>
                </a:gs>
                <a:gs pos="100000">
                  <a:srgbClr val="FFFFFF">
                    <a:alpha val="89410"/>
                  </a:srgbClr>
                </a:gs>
              </a:gsLst>
              <a:lin ang="5400000" scaled="0"/>
              <a:tileRect/>
            </a:gradFill>
            <a:ln w="19050" cap="flat" cmpd="sng" algn="ctr">
              <a:solidFill>
                <a:srgbClr val="A6B16E">
                  <a:alpha val="100000"/>
                </a:srgbClr>
              </a:solidFill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0" lang="ko-KR" altLang="en-US" sz="3000" b="0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27654" name="TextBox 27653"/>
            <p:cNvSpPr txBox="1"/>
            <p:nvPr/>
          </p:nvSpPr>
          <p:spPr>
            <a:xfrm>
              <a:off x="3417153" y="2601431"/>
              <a:ext cx="2304864" cy="173053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ctr" defTabSz="914400" rtl="0" eaLnBrk="1" latin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0" lang="ko-KR" altLang="en-US" sz="3600" b="1" i="0" u="none" strike="noStrike" kern="1200" cap="none" spc="0" normalizeH="0" baseline="0">
                  <a:solidFill>
                    <a:srgbClr val="000000"/>
                  </a:solidFill>
                  <a:latin typeface="Arial"/>
                  <a:ea typeface="맑은 고딕"/>
                </a:rPr>
                <a:t>연구 </a:t>
              </a:r>
            </a:p>
            <a:p>
              <a:pPr marL="0" lvl="0" indent="0" algn="ctr" defTabSz="914400" rtl="0" eaLnBrk="1" latin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0" lang="ko-KR" altLang="en-US" sz="3600" b="1" i="0" u="none" strike="noStrike" kern="1200" cap="none" spc="0" normalizeH="0" baseline="0">
                  <a:solidFill>
                    <a:srgbClr val="000000"/>
                  </a:solidFill>
                  <a:latin typeface="Arial"/>
                  <a:ea typeface="맑은 고딕"/>
                </a:rPr>
                <a:t>결과</a:t>
              </a:r>
            </a:p>
          </p:txBody>
        </p:sp>
        <p:sp>
          <p:nvSpPr>
            <p:cNvPr id="27655" name="이등변 삼각형 27654"/>
            <p:cNvSpPr/>
            <p:nvPr/>
          </p:nvSpPr>
          <p:spPr>
            <a:xfrm rot="13402762">
              <a:off x="5458624" y="1866898"/>
              <a:ext cx="576216" cy="576216"/>
            </a:xfrm>
            <a:prstGeom prst="triangle">
              <a:avLst>
                <a:gd name="adj" fmla="val 50000"/>
              </a:avLst>
            </a:prstGeom>
            <a:solidFill>
              <a:srgbClr val="A8B1E8">
                <a:alpha val="100000"/>
              </a:srgbClr>
            </a:solidFill>
            <a:ln w="25400" cap="flat" cmpd="sng" algn="ctr">
              <a:noFill/>
              <a:prstDash val="solid"/>
            </a:ln>
          </p:spPr>
          <p:txBody>
            <a:bodyPr anchor="ctr"/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제목 3"/>
          <p:cNvSpPr>
            <a:spLocks noGrp="1"/>
          </p:cNvSpPr>
          <p:nvPr>
            <p:ph type="title"/>
          </p:nvPr>
        </p:nvSpPr>
        <p:spPr>
          <a:xfrm>
            <a:off x="395288" y="82550"/>
            <a:ext cx="6840537" cy="796925"/>
          </a:xfrm>
        </p:spPr>
        <p:txBody>
          <a:bodyPr vert="horz" wrap="square" lIns="91440" tIns="45720" rIns="91440" bIns="45720" anchor="ctr" anchorCtr="0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연구 결과</a:t>
            </a:r>
            <a:r>
              <a:rPr kumimoji="0" lang="en-US" altLang="ko-KR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(</a:t>
            </a:r>
            <a:r>
              <a:rPr kumimoji="0" lang="ko-KR" altLang="en-US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가설검증</a:t>
            </a:r>
            <a:r>
              <a:rPr kumimoji="0" lang="en-US" altLang="ko-KR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)</a:t>
            </a:r>
          </a:p>
        </p:txBody>
      </p:sp>
      <p:sp>
        <p:nvSpPr>
          <p:cNvPr id="28685" name="TextBox 28684"/>
          <p:cNvSpPr txBox="1"/>
          <p:nvPr/>
        </p:nvSpPr>
        <p:spPr>
          <a:xfrm>
            <a:off x="724183" y="1410503"/>
            <a:ext cx="7707506" cy="1007896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D0E3A6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1028836" rtl="0" eaLnBrk="0" latinLnBrk="0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어머니의 양육태도는 유아의 사회성발달에 유의미한 영향력을 주지 못하는 것으로 나타났다</a:t>
            </a:r>
          </a:p>
        </p:txBody>
      </p:sp>
      <p:sp>
        <p:nvSpPr>
          <p:cNvPr id="28686" name="TextBox 28685"/>
          <p:cNvSpPr txBox="1"/>
          <p:nvPr/>
        </p:nvSpPr>
        <p:spPr>
          <a:xfrm>
            <a:off x="732301" y="2800707"/>
            <a:ext cx="7707506" cy="992401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9EDAEB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1028836" rtl="0" eaLnBrk="0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어머니의 양육태도는 유아의 놀이성에 유의미한 영향력을 미치는 것으로 나타났다</a:t>
            </a:r>
          </a:p>
        </p:txBody>
      </p:sp>
      <p:sp>
        <p:nvSpPr>
          <p:cNvPr id="28687" name="TextBox 28686"/>
          <p:cNvSpPr txBox="1"/>
          <p:nvPr/>
        </p:nvSpPr>
        <p:spPr>
          <a:xfrm>
            <a:off x="715832" y="4169220"/>
            <a:ext cx="7707506" cy="1007896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FFD96F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0" rIns="91440" bIns="0" anchor="ctr">
            <a:noAutofit/>
          </a:bodyPr>
          <a:lstStyle/>
          <a:p>
            <a:pPr marL="0" lvl="0" indent="0" algn="ctr" defTabSz="1028836" rtl="0" eaLnBrk="0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유아의 놀이성은 유아의 사회성발달에 유의미한 영향을 미치는 것으로 나타났다</a:t>
            </a:r>
          </a:p>
        </p:txBody>
      </p:sp>
      <p:sp>
        <p:nvSpPr>
          <p:cNvPr id="28688" name="화살표: 갈매기형 수장 28687"/>
          <p:cNvSpPr/>
          <p:nvPr/>
        </p:nvSpPr>
        <p:spPr>
          <a:xfrm rot="5400000">
            <a:off x="4435590" y="2320230"/>
            <a:ext cx="252730" cy="560956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690" name="TextBox 28689"/>
          <p:cNvSpPr txBox="1"/>
          <p:nvPr/>
        </p:nvSpPr>
        <p:spPr>
          <a:xfrm>
            <a:off x="715832" y="5537733"/>
            <a:ext cx="7707506" cy="1007896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FCE7CC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0" rIns="91440" bIns="0" anchor="ctr">
            <a:noAutofit/>
          </a:bodyPr>
          <a:lstStyle/>
          <a:p>
            <a:pPr marL="0" lvl="0" indent="0" algn="ctr" defTabSz="1028836" rtl="0" eaLnBrk="0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어머니의 양육태도와 유아의 사회성 발달 관계에서 놀이성은 매개효과가 있는 것으로 나타났다</a:t>
            </a:r>
          </a:p>
        </p:txBody>
      </p:sp>
      <p:sp>
        <p:nvSpPr>
          <p:cNvPr id="28692" name="화살표: 갈매기형 수장 28691"/>
          <p:cNvSpPr/>
          <p:nvPr/>
        </p:nvSpPr>
        <p:spPr>
          <a:xfrm rot="5400000">
            <a:off x="4443219" y="3698268"/>
            <a:ext cx="252730" cy="560956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25400" cap="flat" cmpd="sng" algn="ctr">
            <a:noFill/>
            <a:prstDash val="solid"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000000"/>
              </a:solidFill>
              <a:latin typeface="Arial"/>
              <a:ea typeface="맑은 고딕"/>
            </a:endParaRPr>
          </a:p>
        </p:txBody>
      </p:sp>
      <p:sp>
        <p:nvSpPr>
          <p:cNvPr id="28693" name="화살표: 갈매기형 수장 28692"/>
          <p:cNvSpPr/>
          <p:nvPr/>
        </p:nvSpPr>
        <p:spPr>
          <a:xfrm rot="5400000">
            <a:off x="4443219" y="5087594"/>
            <a:ext cx="252730" cy="560956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25400" cap="flat" cmpd="sng" algn="ctr">
            <a:noFill/>
            <a:prstDash val="solid"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000000"/>
              </a:solidFill>
              <a:latin typeface="Arial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4" name="TextBox 30733"/>
          <p:cNvSpPr txBox="1"/>
          <p:nvPr/>
        </p:nvSpPr>
        <p:spPr>
          <a:xfrm>
            <a:off x="662625" y="5227452"/>
            <a:ext cx="7858920" cy="992401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FFD96F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0" rIns="91440" bIns="0" anchor="ctr">
            <a:noAutofit/>
          </a:bodyPr>
          <a:lstStyle/>
          <a:p>
            <a:pPr marL="0" lvl="0" indent="0" algn="ctr" defTabSz="1028836" rtl="0" eaLnBrk="0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자녀와 지역사회기관 방문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,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 지역에 대한 관심과 다양한 경험 제공으로 긍정적인 사회인식의 형성에 노력</a:t>
            </a:r>
          </a:p>
        </p:txBody>
      </p:sp>
      <p:sp>
        <p:nvSpPr>
          <p:cNvPr id="30728" name="제목 3"/>
          <p:cNvSpPr>
            <a:spLocks noGrp="1"/>
          </p:cNvSpPr>
          <p:nvPr>
            <p:ph type="title"/>
          </p:nvPr>
        </p:nvSpPr>
        <p:spPr>
          <a:xfrm>
            <a:off x="395288" y="82550"/>
            <a:ext cx="6840537" cy="796925"/>
          </a:xfrm>
        </p:spPr>
        <p:txBody>
          <a:bodyPr vert="horz" wrap="square" lIns="91440" tIns="45720" rIns="91440" bIns="45720" anchor="ctr" anchorCtr="0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연구 결과</a:t>
            </a:r>
            <a:r>
              <a:rPr kumimoji="0" lang="en-US" altLang="ko-KR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(</a:t>
            </a:r>
            <a:r>
              <a:rPr kumimoji="0" lang="ko-KR" altLang="en-US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결론</a:t>
            </a:r>
            <a:r>
              <a:rPr kumimoji="0" lang="en-US" altLang="ko-KR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)</a:t>
            </a:r>
          </a:p>
        </p:txBody>
      </p:sp>
      <p:sp>
        <p:nvSpPr>
          <p:cNvPr id="30729" name="TextBox 30728"/>
          <p:cNvSpPr txBox="1"/>
          <p:nvPr/>
        </p:nvSpPr>
        <p:spPr>
          <a:xfrm>
            <a:off x="654507" y="1626584"/>
            <a:ext cx="7858920" cy="1007896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D0E3A6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1028836" rtl="0" eaLnBrk="0" latinLnBrk="0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주 양육자인 어머니의 양육방식을 존중하여 일관성 있는 양육</a:t>
            </a:r>
          </a:p>
        </p:txBody>
      </p:sp>
      <p:sp>
        <p:nvSpPr>
          <p:cNvPr id="30730" name="TextBox 30729"/>
          <p:cNvSpPr txBox="1"/>
          <p:nvPr/>
        </p:nvSpPr>
        <p:spPr>
          <a:xfrm>
            <a:off x="662625" y="3426777"/>
            <a:ext cx="7858920" cy="992401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9EDAEB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1028836" rtl="0" eaLnBrk="0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유아교육기관에서 자녀와 부모 간의 소통에 적극적인 지원</a:t>
            </a:r>
            <a:r>
              <a:rPr kumimoji="0" lang="en-US" altLang="ko-KR" sz="24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,</a:t>
            </a:r>
            <a:r>
              <a:rPr kumimoji="0" lang="ko-KR" altLang="en-US" sz="24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 다양한 프로그램 제공</a:t>
            </a:r>
          </a:p>
        </p:txBody>
      </p:sp>
      <p:sp>
        <p:nvSpPr>
          <p:cNvPr id="30732" name="화살표: 갈매기형 수장 30731"/>
          <p:cNvSpPr/>
          <p:nvPr/>
        </p:nvSpPr>
        <p:spPr>
          <a:xfrm rot="5400000">
            <a:off x="4304199" y="2778534"/>
            <a:ext cx="545697" cy="545697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733" name="화살표: 갈매기형 수장 30732"/>
          <p:cNvSpPr/>
          <p:nvPr/>
        </p:nvSpPr>
        <p:spPr>
          <a:xfrm rot="5400000">
            <a:off x="4304199" y="4529355"/>
            <a:ext cx="545697" cy="545697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제목 3"/>
          <p:cNvSpPr>
            <a:spLocks noGrp="1"/>
          </p:cNvSpPr>
          <p:nvPr>
            <p:ph type="title"/>
          </p:nvPr>
        </p:nvSpPr>
        <p:spPr>
          <a:xfrm>
            <a:off x="395288" y="82550"/>
            <a:ext cx="6840537" cy="796925"/>
          </a:xfrm>
        </p:spPr>
        <p:txBody>
          <a:bodyPr vert="horz" wrap="square" lIns="91440" tIns="45720" rIns="91440" bIns="45720" anchor="ctr" anchorCtr="0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연구 결과</a:t>
            </a:r>
            <a:r>
              <a:rPr kumimoji="0" lang="en-US" altLang="ko-KR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(</a:t>
            </a:r>
            <a:r>
              <a:rPr kumimoji="0" lang="ko-KR" altLang="en-US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제언</a:t>
            </a:r>
            <a:r>
              <a:rPr kumimoji="0" lang="en-US" altLang="ko-KR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)</a:t>
            </a:r>
          </a:p>
        </p:txBody>
      </p:sp>
      <p:sp>
        <p:nvSpPr>
          <p:cNvPr id="32773" name="TextBox 32772"/>
          <p:cNvSpPr txBox="1"/>
          <p:nvPr/>
        </p:nvSpPr>
        <p:spPr>
          <a:xfrm>
            <a:off x="642428" y="3596805"/>
            <a:ext cx="7858920" cy="796926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FFD96F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0" rIns="91440" bIns="0" anchor="ctr">
            <a:noAutofit/>
          </a:bodyPr>
          <a:lstStyle/>
          <a:p>
            <a:pPr marL="0" lvl="0" indent="0" algn="ctr" defTabSz="1028836" rtl="0" eaLnBrk="0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맑은 고딕"/>
                <a:ea typeface="맑은 고딕"/>
              </a:rPr>
              <a:t>적극적인 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부모교육 프로그램 참여 독려</a:t>
            </a:r>
          </a:p>
        </p:txBody>
      </p:sp>
      <p:sp>
        <p:nvSpPr>
          <p:cNvPr id="32774" name="TextBox 32773"/>
          <p:cNvSpPr txBox="1"/>
          <p:nvPr/>
        </p:nvSpPr>
        <p:spPr>
          <a:xfrm>
            <a:off x="632041" y="1386790"/>
            <a:ext cx="7858920" cy="809369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D0E3A6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1028836" rtl="0" eaLnBrk="0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맑은 고딕"/>
                <a:ea typeface="맑은 고딕"/>
              </a:rPr>
              <a:t>양육태도의 증진을 위한 부모교육 프로그램 개발 필요</a:t>
            </a:r>
            <a:endParaRPr kumimoji="0" lang="ko-KR" altLang="en-US" sz="2400" b="1" i="0" u="none" strike="noStrike" kern="1200" cap="none" spc="0" normalizeH="0" baseline="0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32775" name="TextBox 32774"/>
          <p:cNvSpPr txBox="1"/>
          <p:nvPr/>
        </p:nvSpPr>
        <p:spPr>
          <a:xfrm>
            <a:off x="640159" y="2492763"/>
            <a:ext cx="7858920" cy="796926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9EDAEB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1028836" rtl="0" eaLnBrk="0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유아교육기관 등에서 부모들을 위한 프로그램 마련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FBC8E-5FAA-B71B-CAF4-C2348642061F}"/>
              </a:ext>
            </a:extLst>
          </p:cNvPr>
          <p:cNvSpPr txBox="1"/>
          <p:nvPr/>
        </p:nvSpPr>
        <p:spPr>
          <a:xfrm>
            <a:off x="640159" y="4681582"/>
            <a:ext cx="7858920" cy="796926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FCE7CC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0" rIns="91440" bIns="0" anchor="ctr">
            <a:noAutofit/>
          </a:bodyPr>
          <a:lstStyle/>
          <a:p>
            <a:pPr marL="0" lvl="0" indent="0" algn="ctr" defTabSz="1028836" rtl="0" eaLnBrk="0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강사지원 및 프로그램 개발에 대한 국가의 재정적 지원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2F7237-A0AC-F1C5-C9F8-70B2781805FD}"/>
              </a:ext>
            </a:extLst>
          </p:cNvPr>
          <p:cNvSpPr txBox="1"/>
          <p:nvPr/>
        </p:nvSpPr>
        <p:spPr>
          <a:xfrm>
            <a:off x="632041" y="5785624"/>
            <a:ext cx="7858920" cy="796926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0" rIns="91440" bIns="0" anchor="ctr">
            <a:noAutofit/>
          </a:bodyPr>
          <a:lstStyle/>
          <a:p>
            <a:pPr marL="0" lvl="0" indent="0" algn="ctr" defTabSz="1028836" rtl="0" eaLnBrk="0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ko-KR" altLang="en-US" sz="2400" b="1">
                <a:solidFill>
                  <a:srgbClr val="000000"/>
                </a:solidFill>
                <a:latin typeface="맑은 고딕"/>
                <a:ea typeface="맑은 고딕"/>
              </a:rPr>
              <a:t>교육적 및 사회적 욕구 반영을 위한 보육 정책 마련</a:t>
            </a:r>
            <a:endParaRPr kumimoji="0" lang="ko-KR" altLang="en-US" sz="2400" b="1" i="0" u="none" strike="noStrike" kern="1200" cap="none" spc="0" normalizeH="0" baseline="0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사각형: 둥근 모서리 34819"/>
          <p:cNvSpPr/>
          <p:nvPr/>
        </p:nvSpPr>
        <p:spPr>
          <a:xfrm>
            <a:off x="824181" y="2634480"/>
            <a:ext cx="7490808" cy="1584594"/>
          </a:xfrm>
          <a:prstGeom prst="roundRect">
            <a:avLst>
              <a:gd name="adj" fmla="val 16667"/>
            </a:avLst>
          </a:prstGeom>
          <a:gradFill flip="xy" rotWithShape="1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  <a:effectLst>
            <a:softEdge rad="63500"/>
          </a:effectLst>
        </p:spPr>
        <p:txBody>
          <a:bodyPr vert="horz" wrap="none" lIns="91440" tIns="45720" rIns="91440" bIns="45720" anchor="t">
            <a:noAutofit/>
          </a:bodyPr>
          <a:lstStyle/>
          <a:p>
            <a:pPr marL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34818" name="제목 1"/>
          <p:cNvSpPr>
            <a:spLocks noGrp="1"/>
          </p:cNvSpPr>
          <p:nvPr>
            <p:ph type="title" idx="4294967295"/>
          </p:nvPr>
        </p:nvSpPr>
        <p:spPr>
          <a:xfrm>
            <a:off x="442913" y="2924175"/>
            <a:ext cx="8258175" cy="1008063"/>
          </a:xfrm>
        </p:spPr>
        <p:txBody>
          <a:bodyPr vert="horz" wrap="square" lIns="91440" tIns="45720" rIns="91440" bIns="45720" anchor="ctr" anchorCtr="0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ko-KR" altLang="en-US" sz="70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감 사 합 니 다</a:t>
            </a:r>
            <a:endParaRPr kumimoji="0" lang="ko-KR" altLang="en-US" sz="7000" b="1" i="0" u="none" strike="noStrike" kern="1200" cap="none" spc="0" normalizeH="0" baseline="0">
              <a:solidFill>
                <a:schemeClr val="tx1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34821" name="TextBox 34820"/>
          <p:cNvSpPr txBox="1"/>
          <p:nvPr/>
        </p:nvSpPr>
        <p:spPr>
          <a:xfrm>
            <a:off x="3777323" y="5803668"/>
            <a:ext cx="5185910" cy="823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kern="1200" cap="none" spc="0" normalizeH="0" baseline="0" dirty="0">
                <a:solidFill>
                  <a:srgbClr val="000000"/>
                </a:solidFill>
                <a:effectLst>
                  <a:glow rad="67447">
                    <a:schemeClr val="lt1">
                      <a:alpha val="75000"/>
                    </a:schemeClr>
                  </a:glow>
                </a:effectLst>
                <a:uLnTx/>
                <a:uFillTx/>
                <a:latin typeface="-윤고딕310"/>
                <a:ea typeface="-윤고딕310"/>
                <a:cs typeface="+mn-cs"/>
              </a:rPr>
              <a:t>장은영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000000"/>
                </a:solidFill>
                <a:effectLst>
                  <a:glow rad="67447">
                    <a:schemeClr val="lt1">
                      <a:alpha val="75000"/>
                    </a:schemeClr>
                  </a:glow>
                </a:effectLst>
                <a:uLnTx/>
                <a:uFillTx/>
                <a:latin typeface="-윤고딕310"/>
                <a:ea typeface="-윤고딕310"/>
                <a:cs typeface="+mn-cs"/>
              </a:rPr>
              <a:t> 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000000"/>
                </a:solidFill>
                <a:effectLst>
                  <a:glow rad="67447">
                    <a:schemeClr val="lt1">
                      <a:alpha val="75000"/>
                    </a:schemeClr>
                  </a:glow>
                </a:effectLst>
                <a:uLnTx/>
                <a:uFillTx/>
                <a:latin typeface="-윤고딕310"/>
                <a:ea typeface="-윤고딕310"/>
                <a:cs typeface="+mn-cs"/>
              </a:rPr>
              <a:t>박사 학위과정</a:t>
            </a:r>
          </a:p>
          <a:p>
            <a:pPr marL="0" marR="0" lvl="0" indent="0" algn="r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kern="1200" cap="none" spc="0" normalizeH="0" baseline="0" dirty="0">
                <a:solidFill>
                  <a:srgbClr val="000000"/>
                </a:solidFill>
                <a:effectLst>
                  <a:glow rad="67447">
                    <a:schemeClr val="lt1">
                      <a:alpha val="75000"/>
                    </a:schemeClr>
                  </a:glow>
                </a:effectLst>
                <a:uLnTx/>
                <a:uFillTx/>
                <a:latin typeface="-윤고딕310"/>
                <a:ea typeface="-윤고딕310"/>
                <a:cs typeface="+mn-cs"/>
              </a:rPr>
              <a:t>아동복지전공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000000"/>
                </a:solidFill>
                <a:effectLst>
                  <a:glow rad="67447">
                    <a:schemeClr val="lt1">
                      <a:alpha val="75000"/>
                    </a:schemeClr>
                  </a:glow>
                </a:effectLst>
                <a:uLnTx/>
                <a:uFillTx/>
                <a:latin typeface="-윤고딕310"/>
                <a:ea typeface="-윤고딕310"/>
                <a:cs typeface="+mn-cs"/>
              </a:rPr>
              <a:t> </a:t>
            </a:r>
            <a:r>
              <a:rPr kumimoji="0" lang="ko-KR" altLang="en-US" sz="2400" b="1" i="0" u="none" strike="noStrike" kern="1200" cap="none" spc="0" normalizeH="0" baseline="0" dirty="0" err="1">
                <a:solidFill>
                  <a:srgbClr val="000000"/>
                </a:solidFill>
                <a:effectLst>
                  <a:glow rad="67447">
                    <a:schemeClr val="lt1">
                      <a:alpha val="75000"/>
                    </a:schemeClr>
                  </a:glow>
                </a:effectLst>
                <a:uLnTx/>
                <a:uFillTx/>
                <a:latin typeface="-윤고딕310"/>
                <a:ea typeface="-윤고딕310"/>
                <a:cs typeface="+mn-cs"/>
              </a:rPr>
              <a:t>칼빈대학교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000000"/>
                </a:solidFill>
                <a:effectLst>
                  <a:glow rad="67447">
                    <a:schemeClr val="lt1">
                      <a:alpha val="75000"/>
                    </a:schemeClr>
                  </a:glow>
                </a:effectLst>
                <a:uLnTx/>
                <a:uFillTx/>
                <a:latin typeface="-윤고딕310"/>
                <a:ea typeface="-윤고딕310"/>
                <a:cs typeface="+mn-cs"/>
              </a:rPr>
              <a:t> 대학원</a:t>
            </a:r>
            <a:endParaRPr lang="ko-KR" altLang="en-US" dirty="0">
              <a:solidFill>
                <a:srgbClr val="000000"/>
              </a:solidFill>
              <a:effectLst>
                <a:glow rad="67447">
                  <a:schemeClr val="lt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사각형: 둥근 모서리 11265"/>
          <p:cNvSpPr/>
          <p:nvPr/>
        </p:nvSpPr>
        <p:spPr>
          <a:xfrm>
            <a:off x="2195135" y="1125337"/>
            <a:ext cx="5039373" cy="5326666"/>
          </a:xfrm>
          <a:prstGeom prst="roundRect">
            <a:avLst>
              <a:gd name="adj" fmla="val 16667"/>
            </a:avLst>
          </a:prstGeom>
          <a:gradFill flip="xy" rotWithShape="0">
            <a:gsLst>
              <a:gs pos="0">
                <a:schemeClr val="bg1">
                  <a:alpha val="16000"/>
                </a:schemeClr>
              </a:gs>
              <a:gs pos="100000">
                <a:schemeClr val="bg1">
                  <a:alpha val="100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ko-KR" altLang="en-US" sz="3000" b="0" i="0" baseline="0">
              <a:solidFill>
                <a:srgbClr val="FFFFFF">
                  <a:alpha val="100000"/>
                </a:srgbClr>
              </a:solidFill>
              <a:latin typeface="맑은 고딕"/>
              <a:ea typeface="맑은 고딕"/>
            </a:endParaRPr>
          </a:p>
        </p:txBody>
      </p:sp>
      <p:sp>
        <p:nvSpPr>
          <p:cNvPr id="11267" name="TextBox 11266"/>
          <p:cNvSpPr txBox="1"/>
          <p:nvPr/>
        </p:nvSpPr>
        <p:spPr>
          <a:xfrm>
            <a:off x="4253741" y="1131700"/>
            <a:ext cx="1107866" cy="6459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t">
            <a:spAutoFit/>
          </a:bodyPr>
          <a:lstStyle/>
          <a:p>
            <a:pPr marL="0" lvl="0" indent="0" algn="l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3600" b="1" i="0" baseline="0">
                <a:solidFill>
                  <a:schemeClr val="tx1"/>
                </a:solidFill>
                <a:latin typeface="맑은 고딕"/>
                <a:ea typeface="맑은 고딕"/>
              </a:rPr>
              <a:t>목차</a:t>
            </a:r>
          </a:p>
        </p:txBody>
      </p:sp>
      <p:sp>
        <p:nvSpPr>
          <p:cNvPr id="11268" name="TextBox 11267"/>
          <p:cNvSpPr txBox="1"/>
          <p:nvPr/>
        </p:nvSpPr>
        <p:spPr>
          <a:xfrm>
            <a:off x="3123604" y="1846127"/>
            <a:ext cx="3888695" cy="38855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743048" lvl="0" indent="-743048" algn="l" rtl="0" eaLnBrk="0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맑은 고딕"/>
              <a:buAutoNum type="arabicPeriod"/>
              <a:defRPr/>
            </a:pPr>
            <a:r>
              <a:rPr kumimoji="0" lang="ko-KR" altLang="en-US" sz="2800" b="1" i="0" baseline="0">
                <a:solidFill>
                  <a:schemeClr val="tx1"/>
                </a:solidFill>
                <a:latin typeface="맑은 고딕"/>
                <a:ea typeface="맑은 고딕"/>
              </a:rPr>
              <a:t>연구의 목적</a:t>
            </a:r>
          </a:p>
          <a:p>
            <a:pPr marL="743048" lvl="0" indent="-743048" algn="l" rtl="0" eaLnBrk="0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맑은 고딕"/>
              <a:buAutoNum type="arabicPeriod"/>
              <a:defRPr/>
            </a:pPr>
            <a:r>
              <a:rPr kumimoji="0" lang="ko-KR" altLang="en-US" sz="2800" b="1" i="0" baseline="0">
                <a:solidFill>
                  <a:schemeClr val="tx1"/>
                </a:solidFill>
                <a:latin typeface="맑은 고딕"/>
                <a:ea typeface="맑은 고딕"/>
              </a:rPr>
              <a:t>연구의 필요성</a:t>
            </a:r>
          </a:p>
          <a:p>
            <a:pPr marL="743048" lvl="0" indent="-743048" algn="l" rtl="0" eaLnBrk="0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맑은 고딕"/>
              <a:buAutoNum type="arabicPeriod"/>
              <a:defRPr/>
            </a:pPr>
            <a:r>
              <a:rPr kumimoji="0" lang="ko-KR" altLang="en-US" sz="2800" b="1" i="0" baseline="0">
                <a:solidFill>
                  <a:schemeClr val="tx1"/>
                </a:solidFill>
                <a:latin typeface="맑은 고딕"/>
                <a:ea typeface="맑은 고딕"/>
              </a:rPr>
              <a:t>연구 문제 설정</a:t>
            </a:r>
          </a:p>
          <a:p>
            <a:pPr marL="743048" lvl="0" indent="-743048" algn="l" rtl="0" eaLnBrk="0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맑은 고딕"/>
              <a:buAutoNum type="arabicPeriod"/>
              <a:defRPr/>
            </a:pPr>
            <a:r>
              <a:rPr kumimoji="0" lang="ko-KR" altLang="en-US" sz="2800" b="1" i="0" baseline="0">
                <a:solidFill>
                  <a:schemeClr val="tx1"/>
                </a:solidFill>
                <a:latin typeface="맑은 고딕"/>
                <a:ea typeface="맑은 고딕"/>
              </a:rPr>
              <a:t>이론적 배경</a:t>
            </a:r>
          </a:p>
          <a:p>
            <a:pPr marL="743048" lvl="0" indent="-743048" algn="l" rtl="0" eaLnBrk="0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맑은 고딕"/>
              <a:buAutoNum type="arabicPeriod"/>
              <a:defRPr/>
            </a:pPr>
            <a:r>
              <a:rPr kumimoji="0" lang="ko-KR" altLang="en-US" sz="2800" b="1" i="0" baseline="0">
                <a:solidFill>
                  <a:schemeClr val="tx1"/>
                </a:solidFill>
                <a:latin typeface="맑은 고딕"/>
                <a:ea typeface="맑은 고딕"/>
              </a:rPr>
              <a:t>연구 방법</a:t>
            </a:r>
          </a:p>
          <a:p>
            <a:pPr marL="743048" lvl="0" indent="-743048" algn="l" rtl="0" eaLnBrk="0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맑은 고딕"/>
              <a:buAutoNum type="arabicPeriod"/>
              <a:defRPr/>
            </a:pPr>
            <a:r>
              <a:rPr kumimoji="0" lang="ko-KR" altLang="en-US" sz="2800" b="1" i="0" baseline="0">
                <a:solidFill>
                  <a:schemeClr val="tx1"/>
                </a:solidFill>
                <a:latin typeface="맑은 고딕"/>
                <a:ea typeface="맑은 고딕"/>
              </a:rPr>
              <a:t>연구 결과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사각형: 둥근 모서리 34819"/>
          <p:cNvSpPr/>
          <p:nvPr/>
        </p:nvSpPr>
        <p:spPr>
          <a:xfrm>
            <a:off x="2552829" y="2634480"/>
            <a:ext cx="4033512" cy="1584594"/>
          </a:xfrm>
          <a:prstGeom prst="roundRect">
            <a:avLst>
              <a:gd name="adj" fmla="val 16667"/>
            </a:avLst>
          </a:prstGeom>
          <a:gradFill flip="xy" rotWithShape="1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  <a:effectLst>
            <a:softEdge rad="63500"/>
          </a:effectLst>
        </p:spPr>
        <p:txBody>
          <a:bodyPr vert="horz" wrap="none" lIns="91440" tIns="45720" rIns="91440" bIns="45720" anchor="t">
            <a:noAutofit/>
          </a:bodyPr>
          <a:lstStyle/>
          <a:p>
            <a:pPr marL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34818" name="제목 1"/>
          <p:cNvSpPr>
            <a:spLocks noGrp="1"/>
          </p:cNvSpPr>
          <p:nvPr>
            <p:ph type="title" idx="4294967295"/>
          </p:nvPr>
        </p:nvSpPr>
        <p:spPr>
          <a:xfrm>
            <a:off x="2557660" y="2924175"/>
            <a:ext cx="4028681" cy="1008063"/>
          </a:xfrm>
        </p:spPr>
        <p:txBody>
          <a:bodyPr vert="horz" wrap="square" lIns="91440" tIns="45720" rIns="91440" bIns="45720" anchor="ctr" anchorCtr="0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ko-KR" altLang="en-US" sz="70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토  론</a:t>
            </a:r>
            <a:endParaRPr kumimoji="0" lang="ko-KR" altLang="en-US" sz="7000" b="1" i="0" u="none" strike="noStrike" kern="1200" cap="none" spc="0" normalizeH="0" baseline="0">
              <a:solidFill>
                <a:schemeClr val="tx1"/>
              </a:solidFill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사각형: 잘린 대각선 방향 모서리 12291"/>
          <p:cNvSpPr/>
          <p:nvPr/>
        </p:nvSpPr>
        <p:spPr>
          <a:xfrm>
            <a:off x="3142116" y="1917929"/>
            <a:ext cx="2854937" cy="3017696"/>
          </a:xfrm>
          <a:prstGeom prst="snip2DiagRect">
            <a:avLst>
              <a:gd name="adj1" fmla="val 0"/>
              <a:gd name="adj2" fmla="val 16667"/>
            </a:avLst>
          </a:prstGeom>
          <a:gradFill flip="xy" rotWithShape="1">
            <a:gsLst>
              <a:gs pos="0">
                <a:srgbClr val="FFFFFF">
                  <a:alpha val="15690"/>
                </a:srgbClr>
              </a:gs>
              <a:gs pos="100000">
                <a:schemeClr val="lt1">
                  <a:alpha val="90000"/>
                </a:schemeClr>
              </a:gs>
            </a:gsLst>
            <a:lin ang="5400000" scaled="0"/>
            <a:tileRect/>
          </a:gradFill>
          <a:ln w="19050" cap="flat" cmpd="sng" algn="ctr">
            <a:solidFill>
              <a:srgbClr val="A6B16E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ko-KR" altLang="en-US" sz="3000" b="0" i="0" u="none" strike="noStrike" kern="1200" cap="none" spc="0" normalizeH="0" baseline="0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12291" name="TextBox 12290"/>
          <p:cNvSpPr txBox="1"/>
          <p:nvPr/>
        </p:nvSpPr>
        <p:spPr>
          <a:xfrm>
            <a:off x="3525211" y="2601431"/>
            <a:ext cx="2088747" cy="16506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3600" b="1" i="0" baseline="0">
                <a:solidFill>
                  <a:schemeClr val="tx1"/>
                </a:solidFill>
                <a:latin typeface="Arial"/>
                <a:ea typeface="맑은 고딕"/>
              </a:rPr>
              <a:t>연구의 목적</a:t>
            </a:r>
            <a:endParaRPr kumimoji="0" lang="ko-KR" altLang="en-US" sz="3600" b="1" i="0">
              <a:solidFill>
                <a:schemeClr val="tx1"/>
              </a:solidFill>
              <a:latin typeface="Arial"/>
              <a:ea typeface="맑은 고딕"/>
            </a:endParaRPr>
          </a:p>
        </p:txBody>
      </p:sp>
      <p:sp>
        <p:nvSpPr>
          <p:cNvPr id="12297" name="이등변 삼각형 12296"/>
          <p:cNvSpPr/>
          <p:nvPr/>
        </p:nvSpPr>
        <p:spPr>
          <a:xfrm rot="13402762">
            <a:off x="5458624" y="1866898"/>
            <a:ext cx="576216" cy="576216"/>
          </a:xfrm>
          <a:prstGeom prst="triangle">
            <a:avLst>
              <a:gd name="adj" fmla="val 50000"/>
            </a:avLst>
          </a:prstGeom>
          <a:solidFill>
            <a:srgbClr val="E2BCB7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제목 1"/>
          <p:cNvSpPr>
            <a:spLocks noGrp="1"/>
          </p:cNvSpPr>
          <p:nvPr>
            <p:ph type="title"/>
          </p:nvPr>
        </p:nvSpPr>
        <p:spPr>
          <a:xfrm>
            <a:off x="447600" y="114258"/>
            <a:ext cx="6013947" cy="796795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rmAutofit/>
          </a:bodyPr>
          <a:lstStyle/>
          <a:p>
            <a:pPr marL="0" lvl="0" indent="0" algn="l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35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맑은 고딕"/>
              </a:rPr>
              <a:t>연구의 목적 </a:t>
            </a:r>
            <a:endParaRPr kumimoji="0" lang="ko-KR" altLang="en-US" sz="3500" b="1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sym typeface="맑은 고딕"/>
            </a:endParaRPr>
          </a:p>
        </p:txBody>
      </p:sp>
      <p:sp>
        <p:nvSpPr>
          <p:cNvPr id="45063" name="TextBox 45062"/>
          <p:cNvSpPr txBox="1"/>
          <p:nvPr/>
        </p:nvSpPr>
        <p:spPr>
          <a:xfrm>
            <a:off x="724183" y="1584362"/>
            <a:ext cx="7707506" cy="1092340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D0E3A6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1028836" rtl="0" eaLnBrk="0" latinLnBrk="0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어머니 양육태도가 유아의 사회성발달에 </a:t>
            </a:r>
          </a:p>
          <a:p>
            <a:pPr marL="0" lvl="0" indent="0" algn="ctr" defTabSz="1028836" rtl="0" eaLnBrk="0" latinLnBrk="0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미치는 영향 분석</a:t>
            </a:r>
          </a:p>
        </p:txBody>
      </p:sp>
      <p:sp>
        <p:nvSpPr>
          <p:cNvPr id="45066" name="TextBox 45065"/>
          <p:cNvSpPr txBox="1"/>
          <p:nvPr/>
        </p:nvSpPr>
        <p:spPr>
          <a:xfrm>
            <a:off x="732301" y="3385205"/>
            <a:ext cx="7707506" cy="1075546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9EDAEB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1028836" rtl="0" eaLnBrk="0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유아의 놀이성의 매개효과 검증</a:t>
            </a:r>
          </a:p>
        </p:txBody>
      </p:sp>
      <p:sp>
        <p:nvSpPr>
          <p:cNvPr id="45074" name="TextBox 45073"/>
          <p:cNvSpPr txBox="1"/>
          <p:nvPr/>
        </p:nvSpPr>
        <p:spPr>
          <a:xfrm>
            <a:off x="715832" y="5185230"/>
            <a:ext cx="7707506" cy="1092340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FFD96F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0" rIns="91440" bIns="0" anchor="ctr">
            <a:noAutofit/>
          </a:bodyPr>
          <a:lstStyle/>
          <a:p>
            <a:pPr marL="0" lvl="0" indent="0" algn="ctr" defTabSz="1028836" rtl="0" eaLnBrk="0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</a:rPr>
              <a:t>유아의 사회성 발달 증진을 위한 정책적 방안 마련의 기초 자료 제공</a:t>
            </a:r>
          </a:p>
        </p:txBody>
      </p:sp>
      <p:sp>
        <p:nvSpPr>
          <p:cNvPr id="45077" name="화살표: 갈매기형 수장 45076"/>
          <p:cNvSpPr/>
          <p:nvPr/>
        </p:nvSpPr>
        <p:spPr>
          <a:xfrm rot="5400000">
            <a:off x="4370037" y="2836700"/>
            <a:ext cx="401958" cy="429366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078" name="화살표: 갈매기형 수장 45077"/>
          <p:cNvSpPr/>
          <p:nvPr/>
        </p:nvSpPr>
        <p:spPr>
          <a:xfrm rot="5400000">
            <a:off x="4370037" y="4587521"/>
            <a:ext cx="401958" cy="429366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6" name="그룹 14345"/>
          <p:cNvGrpSpPr/>
          <p:nvPr/>
        </p:nvGrpSpPr>
        <p:grpSpPr>
          <a:xfrm>
            <a:off x="3142116" y="1866898"/>
            <a:ext cx="2892724" cy="3068727"/>
            <a:chOff x="3142116" y="1866898"/>
            <a:chExt cx="2892724" cy="3068727"/>
          </a:xfrm>
        </p:grpSpPr>
        <p:sp>
          <p:nvSpPr>
            <p:cNvPr id="14343" name="사각형: 잘린 대각선 방향 모서리 14342"/>
            <p:cNvSpPr/>
            <p:nvPr/>
          </p:nvSpPr>
          <p:spPr>
            <a:xfrm>
              <a:off x="3142116" y="1917929"/>
              <a:ext cx="2854937" cy="3017696"/>
            </a:xfrm>
            <a:prstGeom prst="snip2DiagRect">
              <a:avLst>
                <a:gd name="adj1" fmla="val 0"/>
                <a:gd name="adj2" fmla="val 16667"/>
              </a:avLst>
            </a:prstGeom>
            <a:gradFill flip="xy" rotWithShape="1">
              <a:gsLst>
                <a:gs pos="0">
                  <a:srgbClr val="FFFFFF">
                    <a:alpha val="15690"/>
                  </a:srgbClr>
                </a:gs>
                <a:gs pos="100000">
                  <a:srgbClr val="FFFFFF">
                    <a:alpha val="89800"/>
                  </a:srgbClr>
                </a:gs>
              </a:gsLst>
              <a:lin ang="5400000" scaled="0"/>
              <a:tileRect/>
            </a:gradFill>
            <a:ln w="19050" cap="flat" cmpd="sng" algn="ctr">
              <a:solidFill>
                <a:srgbClr val="A6B16E">
                  <a:alpha val="100000"/>
                </a:srgbClr>
              </a:solidFill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0" lang="ko-KR" altLang="en-US" sz="3000" b="0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4344" name="TextBox 14343"/>
            <p:cNvSpPr txBox="1"/>
            <p:nvPr/>
          </p:nvSpPr>
          <p:spPr>
            <a:xfrm>
              <a:off x="3525211" y="2601431"/>
              <a:ext cx="2088747" cy="165069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ctr" defTabSz="914400" rtl="0" eaLnBrk="1" latin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0" lang="ko-KR" altLang="en-US" sz="3600" b="1" i="0" u="none" strike="noStrike" kern="1200" cap="none" spc="0" normalizeH="0" baseline="0">
                  <a:solidFill>
                    <a:srgbClr val="000000"/>
                  </a:solidFill>
                  <a:latin typeface="Arial"/>
                  <a:ea typeface="맑은 고딕"/>
                </a:rPr>
                <a:t>연구의 필요성</a:t>
              </a:r>
            </a:p>
          </p:txBody>
        </p:sp>
        <p:sp>
          <p:nvSpPr>
            <p:cNvPr id="14345" name="이등변 삼각형 14344"/>
            <p:cNvSpPr/>
            <p:nvPr/>
          </p:nvSpPr>
          <p:spPr>
            <a:xfrm rot="13402762">
              <a:off x="5458624" y="1866898"/>
              <a:ext cx="576216" cy="576216"/>
            </a:xfrm>
            <a:prstGeom prst="triangle">
              <a:avLst>
                <a:gd name="adj" fmla="val 50000"/>
              </a:avLst>
            </a:prstGeom>
            <a:solidFill>
              <a:srgbClr val="E0D7B6">
                <a:alpha val="100000"/>
              </a:srgbClr>
            </a:solidFill>
            <a:ln w="25400" cap="flat" cmpd="sng" algn="ctr">
              <a:noFill/>
              <a:prstDash val="solid"/>
            </a:ln>
          </p:spPr>
          <p:txBody>
            <a:bodyPr anchor="ctr"/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3"/>
          <p:cNvSpPr>
            <a:spLocks noGrp="1"/>
          </p:cNvSpPr>
          <p:nvPr>
            <p:ph type="title" idx="4294967295"/>
          </p:nvPr>
        </p:nvSpPr>
        <p:spPr>
          <a:xfrm>
            <a:off x="449263" y="115888"/>
            <a:ext cx="6015037" cy="796925"/>
          </a:xfrm>
        </p:spPr>
        <p:txBody>
          <a:bodyPr vert="horz" wrap="square" lIns="91440" tIns="45720" rIns="91440" bIns="45720" anchor="ctr" anchorCtr="0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연구의 필요성 </a:t>
            </a:r>
            <a:endParaRPr kumimoji="0" lang="ko-KR" altLang="en-US" sz="1800" b="0" i="0" u="none" strike="noStrike" kern="1200" cap="none" spc="0" normalizeH="0" baseline="0">
              <a:solidFill>
                <a:schemeClr val="tx1"/>
              </a:solidFill>
              <a:effectLst/>
              <a:uLnTx/>
              <a:uFillTx/>
              <a:latin typeface="HY견고딕"/>
              <a:ea typeface="HY견고딕"/>
              <a:cs typeface="+mj-cs"/>
            </a:endParaRPr>
          </a:p>
        </p:txBody>
      </p:sp>
      <p:sp>
        <p:nvSpPr>
          <p:cNvPr id="15375" name="TextBox 15374"/>
          <p:cNvSpPr txBox="1"/>
          <p:nvPr/>
        </p:nvSpPr>
        <p:spPr>
          <a:xfrm>
            <a:off x="552362" y="1354453"/>
            <a:ext cx="2504655" cy="3152729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D0E3A6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36004" tIns="45720" rIns="36004" bIns="45720" anchor="ctr">
            <a:noAutofit/>
          </a:bodyPr>
          <a:lstStyle/>
          <a:p>
            <a:pPr marL="0" lvl="0" indent="0" algn="ctr" rtl="0" eaLnBrk="0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chemeClr val="tx1"/>
                </a:solidFill>
                <a:latin typeface="맑은 고딕"/>
                <a:ea typeface="맑은 고딕"/>
              </a:rPr>
              <a:t>시대적 변화로 유아의 사회성 발달을 위한 도움이 필요 </a:t>
            </a:r>
          </a:p>
        </p:txBody>
      </p:sp>
      <p:sp>
        <p:nvSpPr>
          <p:cNvPr id="15376" name="TextBox 15375"/>
          <p:cNvSpPr txBox="1"/>
          <p:nvPr/>
        </p:nvSpPr>
        <p:spPr>
          <a:xfrm>
            <a:off x="3330007" y="1337994"/>
            <a:ext cx="2498205" cy="3169187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9EDAEB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36004" tIns="45720" rIns="36004" bIns="45720" anchor="ctr">
            <a:noAutofit/>
          </a:bodyPr>
          <a:lstStyle/>
          <a:p>
            <a:pPr marL="0" lvl="0" indent="0" algn="ctr" rtl="0" eaLnBrk="0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chemeClr val="tx1"/>
                </a:solidFill>
                <a:latin typeface="맑은 고딕"/>
                <a:ea typeface="맑은 고딕"/>
              </a:rPr>
              <a:t>장시간 어린이집에서 생활하는 영유아 수 증가</a:t>
            </a:r>
            <a:endParaRPr kumimoji="0" lang="ko-KR" altLang="en-US" sz="2400" b="1" i="0" baseline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</a:endParaRPr>
          </a:p>
        </p:txBody>
      </p:sp>
      <p:sp>
        <p:nvSpPr>
          <p:cNvPr id="15377" name="TextBox 15376"/>
          <p:cNvSpPr txBox="1"/>
          <p:nvPr/>
        </p:nvSpPr>
        <p:spPr>
          <a:xfrm>
            <a:off x="6101202" y="1337994"/>
            <a:ext cx="2506068" cy="3169188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FFD96F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36004" tIns="0" rIns="36004" bIns="0" anchor="ctr">
            <a:noAutofit/>
          </a:bodyPr>
          <a:lstStyle/>
          <a:p>
            <a:pPr marL="0" lvl="0" indent="0" algn="ctr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chemeClr val="tx1"/>
                </a:solidFill>
                <a:latin typeface="맑은 고딕"/>
                <a:ea typeface="맑은 고딕"/>
              </a:rPr>
              <a:t>보육기관 및 </a:t>
            </a:r>
          </a:p>
          <a:p>
            <a:pPr marL="0" lvl="0" indent="0" algn="ctr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chemeClr val="tx1"/>
                </a:solidFill>
                <a:latin typeface="맑은 고딕"/>
                <a:ea typeface="맑은 고딕"/>
              </a:rPr>
              <a:t>유아교육기관의 역할이 강조</a:t>
            </a:r>
          </a:p>
        </p:txBody>
      </p:sp>
      <p:sp>
        <p:nvSpPr>
          <p:cNvPr id="15378" name="TextBox 15377"/>
          <p:cNvSpPr txBox="1"/>
          <p:nvPr/>
        </p:nvSpPr>
        <p:spPr>
          <a:xfrm>
            <a:off x="536073" y="5309004"/>
            <a:ext cx="8067024" cy="1152432"/>
          </a:xfrm>
          <a:prstGeom prst="roundRect">
            <a:avLst>
              <a:gd name="adj" fmla="val 16667"/>
            </a:avLst>
          </a:prstGeom>
          <a:solidFill>
            <a:srgbClr val="FCE7CC">
              <a:alpha val="100000"/>
            </a:srgbClr>
          </a:solidFill>
          <a:ln w="76200" cap="flat" cmpd="sng" algn="ctr">
            <a:solidFill>
              <a:srgbClr val="F8B45C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0" rIns="91440" bIns="0" anchor="ctr">
            <a:noAutofit/>
          </a:bodyPr>
          <a:lstStyle/>
          <a:p>
            <a:pPr marL="0" lvl="0" indent="0" algn="ctr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chemeClr val="tx1"/>
                </a:solidFill>
                <a:latin typeface="맑은 고딕"/>
                <a:ea typeface="맑은 고딕"/>
              </a:rPr>
              <a:t>  과거의 선행연구들은 변수들 간의 관계를 단편적으로 연구, 놀이성과 기질을 매개로 한 연구는 희박</a:t>
            </a:r>
          </a:p>
        </p:txBody>
      </p:sp>
      <p:sp>
        <p:nvSpPr>
          <p:cNvPr id="15382" name="TextBox 15381"/>
          <p:cNvSpPr txBox="1"/>
          <p:nvPr/>
        </p:nvSpPr>
        <p:spPr>
          <a:xfrm>
            <a:off x="2912964" y="2499951"/>
            <a:ext cx="618180" cy="755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400" b="1"/>
              <a:t>+</a:t>
            </a:r>
          </a:p>
        </p:txBody>
      </p:sp>
      <p:sp>
        <p:nvSpPr>
          <p:cNvPr id="15383" name="TextBox 15382"/>
          <p:cNvSpPr txBox="1"/>
          <p:nvPr/>
        </p:nvSpPr>
        <p:spPr>
          <a:xfrm>
            <a:off x="5667861" y="2493102"/>
            <a:ext cx="618180" cy="755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+</a:t>
            </a:r>
          </a:p>
        </p:txBody>
      </p:sp>
      <p:sp>
        <p:nvSpPr>
          <p:cNvPr id="15386" name="화살표: 갈매기형 수장 15385"/>
          <p:cNvSpPr/>
          <p:nvPr/>
        </p:nvSpPr>
        <p:spPr>
          <a:xfrm rot="5400000">
            <a:off x="4298169" y="4634130"/>
            <a:ext cx="545697" cy="545697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6" name="그룹 16395"/>
          <p:cNvGrpSpPr/>
          <p:nvPr/>
        </p:nvGrpSpPr>
        <p:grpSpPr>
          <a:xfrm>
            <a:off x="3142116" y="1866898"/>
            <a:ext cx="2892724" cy="3068727"/>
            <a:chOff x="3142116" y="1866898"/>
            <a:chExt cx="2892724" cy="3068727"/>
          </a:xfrm>
        </p:grpSpPr>
        <p:sp>
          <p:nvSpPr>
            <p:cNvPr id="16397" name="사각형: 잘린 대각선 방향 모서리 16396"/>
            <p:cNvSpPr/>
            <p:nvPr/>
          </p:nvSpPr>
          <p:spPr>
            <a:xfrm>
              <a:off x="3142116" y="1917929"/>
              <a:ext cx="2854937" cy="3017696"/>
            </a:xfrm>
            <a:prstGeom prst="snip2DiagRect">
              <a:avLst>
                <a:gd name="adj1" fmla="val 0"/>
                <a:gd name="adj2" fmla="val 16667"/>
              </a:avLst>
            </a:prstGeom>
            <a:gradFill flip="xy" rotWithShape="1">
              <a:gsLst>
                <a:gs pos="0">
                  <a:srgbClr val="FFFFFF">
                    <a:alpha val="15690"/>
                  </a:srgbClr>
                </a:gs>
                <a:gs pos="100000">
                  <a:srgbClr val="FFFFFF">
                    <a:alpha val="89800"/>
                  </a:srgbClr>
                </a:gs>
              </a:gsLst>
              <a:lin ang="5400000" scaled="0"/>
              <a:tileRect/>
            </a:gradFill>
            <a:ln w="19050" cap="flat" cmpd="sng" algn="ctr">
              <a:solidFill>
                <a:srgbClr val="A6B16E">
                  <a:alpha val="100000"/>
                </a:srgbClr>
              </a:solidFill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0" lang="ko-KR" altLang="en-US" sz="3000" b="0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6398" name="TextBox 16397"/>
            <p:cNvSpPr txBox="1"/>
            <p:nvPr/>
          </p:nvSpPr>
          <p:spPr>
            <a:xfrm>
              <a:off x="3417153" y="2601431"/>
              <a:ext cx="2304864" cy="173053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ctr" defTabSz="914400" rtl="0" eaLnBrk="1" latin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0" lang="ko-KR" altLang="en-US" sz="3600" b="1" i="0" u="none" strike="noStrike" kern="1200" cap="none" spc="0" normalizeH="0" baseline="0">
                  <a:solidFill>
                    <a:srgbClr val="000000"/>
                  </a:solidFill>
                  <a:latin typeface="Arial"/>
                  <a:ea typeface="맑은 고딕"/>
                </a:rPr>
                <a:t>연구 문제 설정</a:t>
              </a:r>
            </a:p>
          </p:txBody>
        </p:sp>
        <p:sp>
          <p:nvSpPr>
            <p:cNvPr id="16399" name="이등변 삼각형 16398"/>
            <p:cNvSpPr/>
            <p:nvPr/>
          </p:nvSpPr>
          <p:spPr>
            <a:xfrm rot="13402762">
              <a:off x="5458624" y="1866898"/>
              <a:ext cx="576216" cy="576216"/>
            </a:xfrm>
            <a:prstGeom prst="triangle">
              <a:avLst>
                <a:gd name="adj" fmla="val 50000"/>
              </a:avLst>
            </a:prstGeom>
            <a:solidFill>
              <a:srgbClr val="DEF3B6">
                <a:alpha val="100000"/>
              </a:srgbClr>
            </a:solidFill>
            <a:ln w="25400" cap="flat" cmpd="sng" algn="ctr">
              <a:noFill/>
              <a:prstDash val="solid"/>
            </a:ln>
          </p:spPr>
          <p:txBody>
            <a:bodyPr anchor="ctr"/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3"/>
          <p:cNvSpPr>
            <a:spLocks noGrp="1"/>
          </p:cNvSpPr>
          <p:nvPr>
            <p:ph type="title" idx="4294967295"/>
          </p:nvPr>
        </p:nvSpPr>
        <p:spPr>
          <a:xfrm>
            <a:off x="449263" y="115888"/>
            <a:ext cx="6015037" cy="796925"/>
          </a:xfrm>
        </p:spPr>
        <p:txBody>
          <a:bodyPr vert="horz" wrap="square" lIns="91440" tIns="45720" rIns="91440" bIns="45720" anchor="ctr" anchorCtr="0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연구의 문제 </a:t>
            </a:r>
            <a:endParaRPr kumimoji="0" lang="ko-KR" altLang="en-US" sz="1800" b="0" i="0" u="none" strike="noStrike" kern="1200" cap="none" spc="0" normalizeH="0" baseline="0">
              <a:solidFill>
                <a:schemeClr val="tx1"/>
              </a:solidFill>
              <a:effectLst/>
              <a:uLnTx/>
              <a:uFillTx/>
              <a:latin typeface="HY견고딕"/>
              <a:ea typeface="HY견고딕"/>
              <a:cs typeface="+mj-cs"/>
            </a:endParaRPr>
          </a:p>
        </p:txBody>
      </p:sp>
      <p:sp>
        <p:nvSpPr>
          <p:cNvPr id="17423" name="TextBox 17422"/>
          <p:cNvSpPr txBox="1"/>
          <p:nvPr/>
        </p:nvSpPr>
        <p:spPr>
          <a:xfrm>
            <a:off x="709145" y="1337994"/>
            <a:ext cx="7707506" cy="1151950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D0E3A6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1706788" lvl="0" indent="-1706788" algn="l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chemeClr val="tx1"/>
                </a:solidFill>
                <a:latin typeface="맑은 고딕"/>
                <a:ea typeface="맑은 고딕"/>
              </a:rPr>
              <a:t>연구문제 1. 어머니의 양육태도가 유아의 사회성 발달에 미치는 영향은 어떠한가? </a:t>
            </a:r>
            <a:endParaRPr kumimoji="0" lang="ko-KR" altLang="en-US" sz="2400" b="1" i="0" baseline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</a:endParaRPr>
          </a:p>
        </p:txBody>
      </p:sp>
      <p:sp>
        <p:nvSpPr>
          <p:cNvPr id="17424" name="TextBox 17423"/>
          <p:cNvSpPr txBox="1"/>
          <p:nvPr/>
        </p:nvSpPr>
        <p:spPr>
          <a:xfrm>
            <a:off x="717263" y="2706025"/>
            <a:ext cx="7707506" cy="1134240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9EDAEB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1706788" lvl="0" indent="-1706788" algn="l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chemeClr val="tx1"/>
                </a:solidFill>
                <a:latin typeface="맑은 고딕"/>
                <a:ea typeface="맑은 고딕"/>
              </a:rPr>
              <a:t>연구문제 2. 어머니의 양육태도가 유아의 놀이성에 미치는 영향은 어떠한가?</a:t>
            </a:r>
            <a:endParaRPr kumimoji="0" lang="ko-KR" altLang="en-US" sz="2400" b="1" i="0" baseline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</a:endParaRPr>
          </a:p>
        </p:txBody>
      </p:sp>
      <p:sp>
        <p:nvSpPr>
          <p:cNvPr id="17425" name="TextBox 17424"/>
          <p:cNvSpPr txBox="1"/>
          <p:nvPr/>
        </p:nvSpPr>
        <p:spPr>
          <a:xfrm>
            <a:off x="700794" y="4075020"/>
            <a:ext cx="7707506" cy="1151950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FFD96F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0" rIns="91440" bIns="0" anchor="ctr">
            <a:noAutofit/>
          </a:bodyPr>
          <a:lstStyle/>
          <a:p>
            <a:pPr marL="1706788" lvl="0" indent="-1706788" algn="l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chemeClr val="tx1"/>
                </a:solidFill>
                <a:latin typeface="맑은 고딕"/>
                <a:ea typeface="맑은 고딕"/>
              </a:rPr>
              <a:t>연구문제 3. 유아의 놀이성이 유아의 사회성발달에 미치는 영향은 어떠한가? </a:t>
            </a:r>
            <a:endParaRPr kumimoji="0" lang="ko-KR" altLang="en-US" sz="2400" b="1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17426" name="TextBox 17425"/>
          <p:cNvSpPr txBox="1"/>
          <p:nvPr/>
        </p:nvSpPr>
        <p:spPr>
          <a:xfrm>
            <a:off x="699177" y="5443533"/>
            <a:ext cx="7706889" cy="1152432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FCE7CC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0" rIns="91440" bIns="0" anchor="ctr">
            <a:noAutofit/>
          </a:bodyPr>
          <a:lstStyle/>
          <a:p>
            <a:pPr marL="1706788" lvl="0" indent="-1706788" algn="l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chemeClr val="tx1"/>
                </a:solidFill>
                <a:latin typeface="맑은 고딕"/>
                <a:ea typeface="맑은 고딕"/>
              </a:rPr>
              <a:t>연구문제 4. 어머니의 양육태도가 유아의 사회성발달에 미치는 영향에서 유아의 놀이성의 매개효과는 어떠한가?</a:t>
            </a:r>
            <a:endParaRPr kumimoji="0" lang="ko-KR" altLang="en-US" sz="2400" b="1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그룹 18435"/>
          <p:cNvGrpSpPr/>
          <p:nvPr/>
        </p:nvGrpSpPr>
        <p:grpSpPr>
          <a:xfrm>
            <a:off x="3142116" y="1866898"/>
            <a:ext cx="2892724" cy="3068727"/>
            <a:chOff x="3142116" y="1866898"/>
            <a:chExt cx="2892724" cy="3068727"/>
          </a:xfrm>
        </p:grpSpPr>
        <p:sp>
          <p:nvSpPr>
            <p:cNvPr id="18437" name="사각형: 잘린 대각선 방향 모서리 18436"/>
            <p:cNvSpPr/>
            <p:nvPr/>
          </p:nvSpPr>
          <p:spPr>
            <a:xfrm>
              <a:off x="3142116" y="1917929"/>
              <a:ext cx="2854937" cy="3017696"/>
            </a:xfrm>
            <a:prstGeom prst="snip2DiagRect">
              <a:avLst>
                <a:gd name="adj1" fmla="val 0"/>
                <a:gd name="adj2" fmla="val 16667"/>
              </a:avLst>
            </a:prstGeom>
            <a:gradFill flip="xy" rotWithShape="1">
              <a:gsLst>
                <a:gs pos="0">
                  <a:srgbClr val="FFFFFF">
                    <a:alpha val="15690"/>
                  </a:srgbClr>
                </a:gs>
                <a:gs pos="100000">
                  <a:srgbClr val="FFFFFF">
                    <a:alpha val="89800"/>
                  </a:srgbClr>
                </a:gs>
              </a:gsLst>
              <a:lin ang="5400000" scaled="0"/>
              <a:tileRect/>
            </a:gradFill>
            <a:ln w="19050" cap="flat" cmpd="sng" algn="ctr">
              <a:solidFill>
                <a:srgbClr val="A6B16E">
                  <a:alpha val="100000"/>
                </a:srgbClr>
              </a:solidFill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0" lang="ko-KR" altLang="en-US" sz="3000" b="0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8438" name="TextBox 18437"/>
            <p:cNvSpPr txBox="1"/>
            <p:nvPr/>
          </p:nvSpPr>
          <p:spPr>
            <a:xfrm>
              <a:off x="3417153" y="2601431"/>
              <a:ext cx="2304864" cy="173053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ctr" defTabSz="914400" rtl="0" eaLnBrk="1" latin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0" lang="ko-KR" altLang="en-US" sz="3600" b="1" i="0" u="none" strike="noStrike" kern="1200" cap="none" spc="0" normalizeH="0" baseline="0">
                  <a:solidFill>
                    <a:srgbClr val="000000"/>
                  </a:solidFill>
                  <a:latin typeface="Arial"/>
                  <a:ea typeface="맑은 고딕"/>
                </a:rPr>
                <a:t>이론적 </a:t>
              </a:r>
            </a:p>
            <a:p>
              <a:pPr marL="0" lvl="0" indent="0" algn="ctr" defTabSz="914400" rtl="0" eaLnBrk="1" latin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0" lang="ko-KR" altLang="en-US" sz="3600" b="1" i="0" u="none" strike="noStrike" kern="1200" cap="none" spc="0" normalizeH="0" baseline="0">
                  <a:solidFill>
                    <a:srgbClr val="000000"/>
                  </a:solidFill>
                  <a:latin typeface="Arial"/>
                  <a:ea typeface="맑은 고딕"/>
                </a:rPr>
                <a:t>배경</a:t>
              </a:r>
            </a:p>
          </p:txBody>
        </p:sp>
        <p:sp>
          <p:nvSpPr>
            <p:cNvPr id="18439" name="이등변 삼각형 18438"/>
            <p:cNvSpPr/>
            <p:nvPr/>
          </p:nvSpPr>
          <p:spPr>
            <a:xfrm rot="13402762">
              <a:off x="5458624" y="1866898"/>
              <a:ext cx="576216" cy="576216"/>
            </a:xfrm>
            <a:prstGeom prst="triangle">
              <a:avLst>
                <a:gd name="adj" fmla="val 50000"/>
              </a:avLst>
            </a:prstGeom>
            <a:solidFill>
              <a:srgbClr val="CBEEB2">
                <a:alpha val="100000"/>
              </a:srgbClr>
            </a:solidFill>
            <a:ln w="25400" cap="flat" cmpd="sng" algn="ctr">
              <a:noFill/>
              <a:prstDash val="solid"/>
            </a:ln>
          </p:spPr>
          <p:txBody>
            <a:bodyPr anchor="ctr"/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한컴오피스">
  <a:themeElements>
    <a:clrScheme name="PowerPoint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한컴오피스">
  <a:themeElements>
    <a:clrScheme name="PowerPoint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496</Words>
  <Application>Microsoft Office PowerPoint</Application>
  <PresentationFormat>사용자 지정</PresentationFormat>
  <Paragraphs>106</Paragraphs>
  <Slides>20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HY견고딕</vt:lpstr>
      <vt:lpstr>맑은 고딕</vt:lpstr>
      <vt:lpstr>-윤고딕310</vt:lpstr>
      <vt:lpstr>함초롬돋움</vt:lpstr>
      <vt:lpstr>Arial</vt:lpstr>
      <vt:lpstr>Calibri</vt:lpstr>
      <vt:lpstr>Office 테마</vt:lpstr>
      <vt:lpstr>4_Office 테마</vt:lpstr>
      <vt:lpstr>한컴오피스</vt:lpstr>
      <vt:lpstr>한컴오피스</vt:lpstr>
      <vt:lpstr>PowerPoint 프레젠테이션</vt:lpstr>
      <vt:lpstr>PowerPoint 프레젠테이션</vt:lpstr>
      <vt:lpstr>PowerPoint 프레젠테이션</vt:lpstr>
      <vt:lpstr>연구의 목적 </vt:lpstr>
      <vt:lpstr>PowerPoint 프레젠테이션</vt:lpstr>
      <vt:lpstr>연구의 필요성 </vt:lpstr>
      <vt:lpstr>PowerPoint 프레젠테이션</vt:lpstr>
      <vt:lpstr>연구의 문제 </vt:lpstr>
      <vt:lpstr>PowerPoint 프레젠테이션</vt:lpstr>
      <vt:lpstr>이론적 배경</vt:lpstr>
      <vt:lpstr>PowerPoint 프레젠테이션</vt:lpstr>
      <vt:lpstr>연구 방법(연구모형)</vt:lpstr>
      <vt:lpstr>연구 방법(연구가설)</vt:lpstr>
      <vt:lpstr>연구 방법(대상 및 방법)</vt:lpstr>
      <vt:lpstr>PowerPoint 프레젠테이션</vt:lpstr>
      <vt:lpstr>연구 결과(가설검증)</vt:lpstr>
      <vt:lpstr>연구 결과(결론)</vt:lpstr>
      <vt:lpstr>연구 결과(제언)</vt:lpstr>
      <vt:lpstr>감 사 합 니 다</vt:lpstr>
      <vt:lpstr>토  론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김다혜</dc:creator>
  <cp:lastModifiedBy>5020</cp:lastModifiedBy>
  <cp:revision>44</cp:revision>
  <dcterms:created xsi:type="dcterms:W3CDTF">2010-02-01T08:03:16Z</dcterms:created>
  <dcterms:modified xsi:type="dcterms:W3CDTF">2022-05-22T08:01:29Z</dcterms:modified>
  <cp:version>1100.0100.01</cp:version>
</cp:coreProperties>
</file>