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0" r:id="rId2"/>
    <p:sldId id="267" r:id="rId3"/>
    <p:sldId id="371" r:id="rId4"/>
    <p:sldId id="372" r:id="rId5"/>
    <p:sldId id="345" r:id="rId6"/>
    <p:sldId id="373" r:id="rId7"/>
    <p:sldId id="344" r:id="rId8"/>
    <p:sldId id="374" r:id="rId9"/>
    <p:sldId id="347" r:id="rId10"/>
    <p:sldId id="375" r:id="rId11"/>
    <p:sldId id="348" r:id="rId12"/>
    <p:sldId id="349" r:id="rId13"/>
    <p:sldId id="376" r:id="rId14"/>
    <p:sldId id="378" r:id="rId15"/>
    <p:sldId id="377" r:id="rId16"/>
    <p:sldId id="350" r:id="rId17"/>
    <p:sldId id="379" r:id="rId18"/>
    <p:sldId id="351" r:id="rId19"/>
    <p:sldId id="381" r:id="rId20"/>
    <p:sldId id="382" r:id="rId21"/>
    <p:sldId id="383" r:id="rId22"/>
    <p:sldId id="384" r:id="rId23"/>
    <p:sldId id="385" r:id="rId24"/>
    <p:sldId id="364" r:id="rId25"/>
    <p:sldId id="365" r:id="rId2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D82E0-0F24-4E99-B05E-AE45E4F6EA08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9E062-EC44-4EED-827D-30019DB5E4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7871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20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(1)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상부상조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상호부조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종교적 자선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근대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 개입 증가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공공복지 개념 등장</a:t>
            </a: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(3)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 체제 확립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 등장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다원화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0784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보수주의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vs.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진보주의 정책 변화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(2)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vs.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체계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(3)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복지국가 유형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에스핑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앤더슨의 복지국가 유형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보편주의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조합주의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자유주의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76616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보수주의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vs.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진보주의 정책 변화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① 보수주의적 사회복지 정책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개인 책임과 자조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(Self-help)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강조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시장 중심적 접근 → 복지의 최소화 및 민간 역할 확대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대표적 사례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1980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 대처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영국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레이건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미국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의 신자유주의 정책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복지 지출 축소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제한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민영화 확대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4236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(2)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진보주의적 사회복지 정책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국가의 적극적 개입과 평등한 기회 제공 강조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등 국가 주도의 복지 확대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대표적 사례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 • 1930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 뉴딜정책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미국 사회보장법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1935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 • 1940~1950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 유럽 복지국가 형성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베버리지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보고서 기반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90551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vs.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체계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사회보험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(Social Insurance)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근로자 기여 방식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보험료 납부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→ 소득 보장 제공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대표적 사례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독일 비스마르크식 사회보험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(1883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질병보험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1884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산재보험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1889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연금보험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한국 국민연금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건강보험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(Public Assistance)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국가가 세금을 통해 지원 → 경제적 취약계층 보호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대표적 사례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미국의 생활보호제도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(TANF, 1996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이후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한국의 기초생활보장제도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(2000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도입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2197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보편주의 복지국가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스칸디나비아형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사회민주주의 모델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국가가 적극적으로 복지 제공 → 조세 기반의 보편적 복지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대표국가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스웨덴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노르웨이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덴마크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특징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무상의료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무상교육 등 포괄적 복지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성 평등 및 노동시장 적극 개입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조합주의 복지국가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대륙형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보수주의 모델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직업 기반의 사회보험 중심 복지 체계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대표국가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독일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프랑스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이탈리아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특징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근로자 기여에 따른 차등적 복지 혜택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가족 중심의 사회복지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출산휴가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가족수당 등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53591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상호부조와 공동체 기반 지원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원시 공동체와 고대 사회에서는 가족과 부족 단위에서 상호부조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즉 서로 돕는 문화가 주를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이루었습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2)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종교 기관의 역할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고대와 중세에는 교회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수도원 등 종교 기관이 병원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구제소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양로원 등을 운영하 며 가난한 이웃을 돌보았습니다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중세 유럽에서는 기독교적 사랑과 자선의 가치가 사회복지실천의 근간이 되어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종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교적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행사나 의식을 통해 사회적 연대를 강화하였습니다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3)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구빈법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(Poor Laws)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의 등장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중세 후반부터 영국 등 일부 지역에서 구빈법이 제정되어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국가 또는 지역 사회가 공식적으로 빈민 구제에 나서기 시작했습니다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23082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초기 근대 구빈법의 적용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16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세기부터 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18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세기에 걸쳐 엘리자베스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구빈법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등으로 빈민을 노동 가능자와 불가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능자로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구분하여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작업장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(Workhouse)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등 제도를 통해 지원했습니다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산업혁명과 사회문제의 확대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19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 산업혁명으로 인한 도시화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빈곤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노동환경 악화 등이 사회 문제로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대두되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면서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단순 자선에서 벗어나 보다 체계적이고 조직적인 복지실천이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필요해졌습니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 시기에 자선조직과 사회복지 단체가 등장하면서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전문적인 사회복지 실천의 기 틀이 마련되었습니다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(3)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전문 사회복지학과 실천의 출현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산업화와 함께 등장한 사회문제들을 해결하기 위해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사회복지학의 기초가 다져졌 고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이후 전문 사회복지사가 등장하여 체계적인 사례관리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상담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지역사회 개발 등 의 실천 활동이 이루어졌습니다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2086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8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z="18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현대</a:t>
            </a:r>
            <a:r>
              <a:rPr lang="en-US" altLang="ko-KR" sz="18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800" b="1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복지국가와 전문 사회복지 실천의 발전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353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(3)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신자유주의와 글로벌 변화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3)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신자유주의와 글로벌 변화에 따른 재편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1970~1980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년대 신자유주의 정책의 영향으로 복지제도의 재검토와 민영화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효율 성 강화 등이 논의되었으며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이에 따라 사회복지실천 방법도 변화하고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있습니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현대 사회에서는 고령화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저출산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다문화 사회 등 복합적인 사회문제에 대응하기 위한 혁신적이고 통합적인 사회복지 실천이 요구되고 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에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따른 재편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1970~1980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년대 신자유주의 정책의 영향으로 복지제도의 재검토와 민영화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효율 성 강화 등이 논의되었으며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이에 따라 사회복지실천 방법도 변화하고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있습니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현대 사회에서는 고령화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저출산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다문화 사회 등 복합적인 사회문제에 대응하기 위한 혁신적이고 통합적인 사회복지 실천이 요구되고 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1046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결론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사회복지실천의 역사는 단순한 자선 활동에서 출발하여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국가와 전문 기관이 함께 참여하는 제도적 복지 체제로 발전해 왔습니다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초기에는 공동체와 종교 중심의 자선 활동이 주를 이루었고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근대에는 산업화에 따른 사회문제 해결을 위해 구빈법과 같은 제도적 개입이 도 </a:t>
            </a:r>
            <a:r>
              <a:rPr lang="ko-KR" altLang="en-US" sz="18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입되었으며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현대에는 복지국가 확립과 함께 사회복지 실천이 전문화되고 다원화되어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다양한 사회적 요구와 변화에 대응하고 있습니다</a:t>
            </a:r>
            <a:r>
              <a:rPr lang="en-US" altLang="ko-KR" sz="18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8263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(2)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근대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산업혁명과 사회복지정책의 태동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en-US" altLang="ko-KR" sz="1800" b="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+mn-ea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en-US" altLang="ko-KR" sz="1800" b="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+mn-ea"/>
              </a:rPr>
              <a:t> 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16~18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세기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초기 근대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b="1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구빈법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시대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1601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영국 엘리자베스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구빈법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공공부조 개념 확립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빈민을 노동과 훈련을 통해 자립시키려는 시도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구빈원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작업장 운영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19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세기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산업혁명 이후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도시화 및 노동자 계급 형성 → 빈곤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질병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실업 문제 심화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자선조직협회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(COS, 1869)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와 인보관운동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(1890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조직적 복지 활동의 시작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독일 비스마르크 사회보험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(1883~1889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근대적 사회복지정책의 기원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노동자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보험제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 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28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산업혁명과 사회복지정책의 태동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16~18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초기 근대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b="1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시대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개념 확립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빈민을 노동과 훈련을 통해 자립시키려는 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작업장 운영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19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</a:t>
            </a:r>
            <a:r>
              <a:rPr lang="en-US" altLang="ko-KR" sz="20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도시화 및 노동자 계급 형성 → 빈곤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질병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실업 문제 심화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자선조직협회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(COS, 1869)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와 인보관운동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(1890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조직적 복지 활동의 시작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독일 비스마르크 사회보험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(1883~1889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근대적 사회복지정책의 기원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노동자 보험제도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0536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1970~1980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신자유주의와 복지국가 재편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  <a:ea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오일쇼크와 경제 불황 → 복지국가 비용 부담 증가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신자유주의적 개혁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대처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레이건 행정부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민영화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복지 축소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자립 강조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서구 복지국가 유형의 차별화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에스핑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-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앤더슨의 복지국가 유형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1990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년대 이후 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복지 다원화와 새로운 도전</a:t>
            </a:r>
            <a:r>
              <a:rPr lang="en-US" altLang="ko-KR" sz="1800" b="1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고령화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저출산 문제 대응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연금개혁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장기요양보험 도입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시장과 정부 역할의 조화 → 민간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·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공공 협력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복지 다원화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•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국제기구의 역할 증가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 UN, OECD, EU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등의 사회정책 개입 확대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022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2) 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정책과 사건 중심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2579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 1601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b="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개념 형성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1883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독일 비스마르크 사회보험 제도 도입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사회복지정책의 출발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 1935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미국 사회보장법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(Social Security Act):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현대적 사회보장제도의 시작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(4) 20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후반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현재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 재편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신자유주의적 개혁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764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16~18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초기 근대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시대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(Elizabethan Poor Law)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배경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농업 중심 사회에서 점차 도시화가 진행되며 빈민 문제가 심각해짐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.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내용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빈민을 거주지에 따라 구제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 능력이 있는 빈민과 없는 빈민을 구분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노동능력이 있는 빈민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작업장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(Workhouse)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운영을 통해 자활 유도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노동능력이 없는 빈민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장애인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아동 등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대상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지방정부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교구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가 빈민구제 책임을 맡음 → 공공부조 개념 확립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81573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실업과 유랑 문제 심화 →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1662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거주지법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(Settlement Act)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제정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빈민이 타 지역에서 복지 혜택을 받지 못하도록 제한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산업 발달로 노동력이 필요해지면서 빈민 관리 방식 변화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1722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년 작업장법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(Workhouse Test Act):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노동 능력이 있는 빈민을 구빈원에 강제 수용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한계점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: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빈곤을 개인 책임으로 간주 → 빈민을 사회적 낙오자로 취급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노동을 강요하는 방식이 비효율적이고 비인도적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28178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–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사회복지의 기원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산업혁명과 빈곤 문제 심화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급격한 도시화 → 농촌 인구가 도시로 이동하면서 열악한 노동환경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주거환경 문제 발생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공장제 생산 방식 확대 → 장시간 노동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저임금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실업 증가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공공복지 필요성 대두 → 단순한 구제가 아닌 제도적 개입 필요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1834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(New Poor Law)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도입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배경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기존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 비용 증가 및 비효율성 문제를 초래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내용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(Workhouse)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중심 구제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빈민들은 반드시 구빈원에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49E062-EC44-4EED-827D-30019DB5E4F6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623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10A3CE-165F-C926-20CB-626969985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39B8901-A149-300E-9A78-315F1D485C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14C14F-215D-564A-7118-B0009AB34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EA7256-56B5-7C87-F5FA-C09F3B89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690DA07-AF44-280B-2C41-8C410B40E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83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E4EDBB-D5E6-427A-1E56-0E36A9E15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D6CE99D-5CD9-3987-6186-FB3FF1388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8A7F29-E254-542D-B55D-1E52F8D87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98C1790-87CC-AE10-9378-3A299BC9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1ED26D-1838-8306-0384-ECE2A83F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51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ED52C6E-AE71-7DF9-3048-9629D491D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5A170E8-0EB8-924A-D85C-C8A469B60E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4D5150-5B3F-8E5E-634A-A1ACE8621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312998-E825-D36D-530C-292CEC2DA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A11F31-F149-D9F1-6478-5C6A47671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066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B1E0BF-1963-EE4A-6872-A3BE0BB1A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C9E4C0E-E21E-8F2C-3395-FEF6D73AE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E2313F8-C133-B486-B17D-AD23378A2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B77DCEE-DEFF-2737-9453-1A7655E1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21A40F-9ED2-FFF1-6993-6B2E2EDD2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78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136A86-0D61-FAB6-18A3-5E744424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07ABB9-B46A-FD50-89A6-A67398086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DF6900E-02BC-DE82-3F31-4930718B2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ED952D-4EC8-84BC-8D2E-A2B179BDE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3A180F-55BA-3766-F84A-697CBF45F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6162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691FED-93F0-DC13-F754-609E0704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EB936C-65BD-2470-F6A7-BBD2CED9C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F526ED3-83FA-753B-7953-3344DE71B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3D02EBA-15E7-8BDF-5B77-D31961CAD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31FE846-31BA-7A70-7502-A660C0F03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85EFD0-DA89-AD72-6CAE-0AC2F6848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848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5C75B1-26C8-B856-A833-9C465C822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7A22C3B-4291-2E63-FA22-B393DA44E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9803F4-C9E1-AD6A-D79D-E6E22625B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C4EEACE-B226-E6FD-98EE-7EEE9AD19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261A2C0-A205-DC13-C9DA-15CC4659A8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E4F0B59-60B6-3343-1F8F-3C49E49C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5AA80D8-10FA-341B-5956-F295073A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9D3BABA-E440-D966-3AF8-9C5CABB9F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21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F00F73-C802-EF42-01B0-A9BA115D6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C7D8496-58DF-FF37-5FC4-10E52085E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84396E8-6C6A-2F3D-5EDA-5CE2A7AB3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A9C1FCE-91B6-AF54-D739-D41F53AB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05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1F44FE5-93FD-9F39-72A2-C41FEE06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0AFF6CB-AA4E-3D58-45CC-16A32CFC0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A265499-2DBB-7E54-8C11-C62900A11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012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EB91E4A-A5FB-5DE7-6522-6C8DB3FB4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949322-A97A-38A3-611B-4D86E89FB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63DFECD-C908-F4E4-446C-4201B823D2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F1635A0-2F2E-BE0F-0FED-F7452377A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FE9CDC8-4CA7-00D6-6654-D32D4357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007323-3E37-9F81-A8E4-4A0735430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9564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579514-9C15-3086-B369-D28E693BF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163C3AE-6FAD-849E-640F-9A71DE35C0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FEDD8B9-F336-C945-8D65-688C657879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098F1ED-F1C8-4504-E4E2-09C18A7E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A544E7-D3AD-C6A3-4A93-5D7E805F3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DCA97D-EEAC-C91E-F4B5-4E4E98294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388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55E90B7-854E-1E75-72E8-B71D8B20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2F8B31-BD55-25E3-8225-FAF9F8382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26E6F8B-7F1E-1A7E-3433-4A54DE7054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0DA06E-4F21-4DF7-B723-A509323EC700}" type="datetimeFigureOut">
              <a:rPr lang="ko-KR" altLang="en-US" smtClean="0"/>
              <a:t>2025-03-16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EBE82B4-86C2-ACE8-CFCC-6439A18CE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137026-F63B-52B3-F9A4-E1FD068F6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57465E-1AD4-49B2-B94E-952C5A4A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116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F65C3F8-B9ED-7396-DAD7-EAE56F01B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44" y="101600"/>
            <a:ext cx="10782912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8494669-6E58-98AD-28C6-360A6B838DB2}"/>
              </a:ext>
            </a:extLst>
          </p:cNvPr>
          <p:cNvSpPr txBox="1"/>
          <p:nvPr/>
        </p:nvSpPr>
        <p:spPr>
          <a:xfrm>
            <a:off x="2398183" y="2764547"/>
            <a:ext cx="73956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/>
              <a:t>제</a:t>
            </a:r>
            <a:r>
              <a:rPr lang="en-US" altLang="ko-KR" sz="3200" b="1" dirty="0"/>
              <a:t>4</a:t>
            </a:r>
            <a:r>
              <a:rPr lang="ko-KR" altLang="en-US" sz="3200" b="1" dirty="0"/>
              <a:t>장 </a:t>
            </a:r>
            <a:endParaRPr lang="en-US" altLang="ko-KR" sz="3200" b="1" dirty="0"/>
          </a:p>
          <a:p>
            <a:pPr algn="ctr"/>
            <a:r>
              <a:rPr lang="ko-KR" altLang="en-US" sz="3200" b="1" dirty="0"/>
              <a:t>사회복지의 역사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BA5565-7AAB-8D00-EADC-BB993EA8578C}"/>
              </a:ext>
            </a:extLst>
          </p:cNvPr>
          <p:cNvSpPr txBox="1"/>
          <p:nvPr/>
        </p:nvSpPr>
        <p:spPr>
          <a:xfrm>
            <a:off x="4098472" y="4072545"/>
            <a:ext cx="4474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ko-KR" altLang="en-US" sz="2400" b="1" dirty="0"/>
              <a:t>사회복지정책의 역사</a:t>
            </a:r>
            <a:endParaRPr lang="en-US" altLang="ko-KR" sz="2400" b="1" dirty="0"/>
          </a:p>
          <a:p>
            <a:pPr algn="just"/>
            <a:r>
              <a:rPr lang="en-US" altLang="ko-KR" sz="2400" b="1" dirty="0"/>
              <a:t>2.</a:t>
            </a:r>
            <a:r>
              <a:rPr lang="ko-KR" altLang="en-US" sz="2400" b="1" dirty="0"/>
              <a:t>  사회복지실천의 역사</a:t>
            </a:r>
            <a:endParaRPr lang="en-US" altLang="ko-KR" sz="2400" b="1" dirty="0"/>
          </a:p>
        </p:txBody>
      </p:sp>
    </p:spTree>
    <p:extLst>
      <p:ext uri="{BB962C8B-B14F-4D97-AF65-F5344CB8AC3E}">
        <p14:creationId xmlns:p14="http://schemas.microsoft.com/office/powerpoint/2010/main" val="1866683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31A64-D70A-9E8C-5FB4-01E363BB6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5DF16AEE-F70F-5223-D911-D2B64F91402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6A55659A-234B-3A23-A038-B2AE7A80C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F971179-0799-C9B7-FC96-34F9F9074E40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5FF7CB-512A-4D1B-2BAF-169E9FF81A19}"/>
              </a:ext>
            </a:extLst>
          </p:cNvPr>
          <p:cNvSpPr txBox="1"/>
          <p:nvPr/>
        </p:nvSpPr>
        <p:spPr>
          <a:xfrm>
            <a:off x="680266" y="1030514"/>
            <a:ext cx="10831468" cy="5544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정책과 사건 중심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–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사회복지의 기원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산업혁명과 빈곤 문제 심화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급격한 도시화 → 농촌 인구가 도시로 이동하면서 열악한 노동환경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주거환경 문제 발생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공장제 생산 방식 확대 → 장시간 노동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저임금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실업 증가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공공복지 필요성 대두 → 단순한 구제가 아닌 제도적 개입 필요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1834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(New Poor Law)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도입</a:t>
            </a: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배경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기존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 비용 증가 및 비효율성 문제를 초래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내용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285750" marR="0" indent="-28575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(Workhouse)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중심 구제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빈민들은 반드시 구빈원에</a:t>
            </a:r>
          </a:p>
        </p:txBody>
      </p:sp>
    </p:spTree>
    <p:extLst>
      <p:ext uri="{BB962C8B-B14F-4D97-AF65-F5344CB8AC3E}">
        <p14:creationId xmlns:p14="http://schemas.microsoft.com/office/powerpoint/2010/main" val="371028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C5053-2D5E-D3F2-9134-5382AFDE7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1E002D2-0203-06A3-A55A-22FCBD2D7F44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4575C41F-516E-EA51-634B-56E4B6BE79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DD0EC185-CFD3-DCD8-137B-EC85704372B8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F72C70-7E40-D912-55DF-BEF27BDE9E76}"/>
              </a:ext>
            </a:extLst>
          </p:cNvPr>
          <p:cNvSpPr txBox="1"/>
          <p:nvPr/>
        </p:nvSpPr>
        <p:spPr>
          <a:xfrm>
            <a:off x="680266" y="1030514"/>
            <a:ext cx="10831468" cy="2590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보수주의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vs.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진보주의 정책 변화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vs.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체계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 유형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-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앤더슨의 복지국가 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보편주의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조합주의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자유주의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0342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B3059-F6C2-7909-6C43-96E07586C4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6B8A70BE-2947-BF31-83EB-D5945E43A3F2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2C3471F-A073-B789-9B98-2E73251BD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DEB2E921-4C88-D52C-5FD6-8FCFC3F95486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B14F9-4EDC-0797-848B-D46CCE600E27}"/>
              </a:ext>
            </a:extLst>
          </p:cNvPr>
          <p:cNvSpPr txBox="1"/>
          <p:nvPr/>
        </p:nvSpPr>
        <p:spPr>
          <a:xfrm>
            <a:off x="680266" y="1030514"/>
            <a:ext cx="10831468" cy="5105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보수주의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vs.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진보주의 정책 변화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보수주의적 사회복지 정책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개인 책임과 자조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(Self-help)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강조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시장 중심적 접근 → 복지의 최소화 및 민간 역할 확대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대표적 사례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1980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대처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영국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레이건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미국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의 신자유주의 정책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지출 축소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제한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민영화 확대</a:t>
            </a: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036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F5A9A-0AB6-8C34-D6D2-6CFB141DA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CDAA19E-A37A-4192-60D3-0CBF10397E77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E0EEA7B-BBD0-043E-2AB7-DF140802BD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1A40D44-015C-87CF-1D56-789AD33AF171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477C06-8B4B-21F5-BBE4-722F8E56E4EC}"/>
              </a:ext>
            </a:extLst>
          </p:cNvPr>
          <p:cNvSpPr txBox="1"/>
          <p:nvPr/>
        </p:nvSpPr>
        <p:spPr>
          <a:xfrm>
            <a:off x="680266" y="1030514"/>
            <a:ext cx="10831468" cy="4612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진보주의적 사회복지 정책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국가의 적극적 개입과 평등한 기회 제공 강조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등 국가 주도의 복지 확대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대표적 사례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1930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뉴딜정책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미국 사회보장법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1935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1940~1950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유럽 복지국가 형성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베버리지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보고서 기반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2428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18037-32C5-D30E-A349-1BA5F61BF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0758F66-C521-974C-2B6B-D1EED8ADB861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7B5B69D-0948-1884-E994-62A7059D9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197A6B93-1D33-0E38-6DF5-6E15AFCFEA22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3F9DFB-FD2D-5A12-79A6-5B48AAC99BF1}"/>
              </a:ext>
            </a:extLst>
          </p:cNvPr>
          <p:cNvSpPr txBox="1"/>
          <p:nvPr/>
        </p:nvSpPr>
        <p:spPr>
          <a:xfrm>
            <a:off x="680266" y="1030514"/>
            <a:ext cx="10831468" cy="4067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vs.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체계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(Social Insurance)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근로자 기여 방식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보험료 납부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→ 소득 보장 제공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대표적 사례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독일 비스마르크식 사회보험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(1883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질병보험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1884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산재보험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1889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연금보험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한국 국민연금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건강보험</a:t>
            </a:r>
          </a:p>
        </p:txBody>
      </p:sp>
    </p:spTree>
    <p:extLst>
      <p:ext uri="{BB962C8B-B14F-4D97-AF65-F5344CB8AC3E}">
        <p14:creationId xmlns:p14="http://schemas.microsoft.com/office/powerpoint/2010/main" val="888954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9815E-3AE2-549E-F175-11820F309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2035FD89-648B-4CFB-5214-312A00E6B63C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7AF1A94-7BC9-1BDD-12F6-F9B734530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AEBD68F-42FB-F9A0-2ACD-688BA1A1441E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B382DF-5DCD-C82C-036C-652511AE8B54}"/>
              </a:ext>
            </a:extLst>
          </p:cNvPr>
          <p:cNvSpPr txBox="1"/>
          <p:nvPr/>
        </p:nvSpPr>
        <p:spPr>
          <a:xfrm>
            <a:off x="680266" y="1030514"/>
            <a:ext cx="10831468" cy="46129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vs.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체계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dirty="0">
                <a:solidFill>
                  <a:srgbClr val="000000"/>
                </a:solidFill>
                <a:latin typeface="나눔고딕" pitchFamily="2" charset="-127"/>
                <a:ea typeface="나눔고딕" pitchFamily="2" charset="-127"/>
              </a:rPr>
              <a:t>(2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(Public Assistance)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국가가 세금을 통해 지원 → 경제적 취약계층 보호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대표적 사례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미국의 생활보호제도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(TANF, 1996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이후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한국의 기초생활보장제도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(2000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도입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8498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32147-84B6-5276-C518-97B986412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CF2D002-88CF-27D3-690C-18162AC0E9F8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83C3CF3-C898-665A-2B97-5E329A1B10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67D0B01A-0938-06C7-CAD6-8451E29ED912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5E7C0C-AF1B-21C1-D10E-3EEA721EE134}"/>
              </a:ext>
            </a:extLst>
          </p:cNvPr>
          <p:cNvSpPr txBox="1"/>
          <p:nvPr/>
        </p:nvSpPr>
        <p:spPr>
          <a:xfrm>
            <a:off x="680266" y="1030514"/>
            <a:ext cx="10831468" cy="4528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(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에스핑-앤더슨의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1990)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보편주의 복지국가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스칸디나비아형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사회민주주의 모델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국가가 적극적으로 복지 제공 → 조세 기반의 보편적 복지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스웨덴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노르웨이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덴마크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특징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무상의료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무상교육 등 포괄적 복지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성 평등 및 노동시장 적극 개입</a:t>
            </a:r>
          </a:p>
        </p:txBody>
      </p:sp>
    </p:spTree>
    <p:extLst>
      <p:ext uri="{BB962C8B-B14F-4D97-AF65-F5344CB8AC3E}">
        <p14:creationId xmlns:p14="http://schemas.microsoft.com/office/powerpoint/2010/main" val="798335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15E22-DF80-2421-2459-54549F010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FD79080-494C-8B93-C9F6-36608E6B3F5B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972DA88-B5EE-F494-03AB-2C5FE0F8E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FC02450F-FD87-0E91-636D-44921A6C76B7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3047B5-BF23-AE61-C4A6-702F143F6CCF}"/>
              </a:ext>
            </a:extLst>
          </p:cNvPr>
          <p:cNvSpPr txBox="1"/>
          <p:nvPr/>
        </p:nvSpPr>
        <p:spPr>
          <a:xfrm>
            <a:off x="680266" y="1030514"/>
            <a:ext cx="10831468" cy="5074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(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에스핑-앤더슨의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1990)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조합주의 복지국가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대륙형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보수주의 모델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직업 기반의 사회보험 중심 복지 체계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독일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프랑스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이탈리아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특징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근로자 기여에 따른 차등적 복지 혜택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가족 중심의 사회복지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출산휴가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가족수당 등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44193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65C32-0FF7-E35B-9B50-1AC346AD2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57D77C-34A6-6F16-BD41-A72B9A8551C5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2D68900-6E9E-2303-53D5-573751B71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4BCD7A46-8284-C3A5-E124-3E0899B0321E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28A4CE-F526-995C-DDD7-6D59378845E7}"/>
              </a:ext>
            </a:extLst>
          </p:cNvPr>
          <p:cNvSpPr txBox="1"/>
          <p:nvPr/>
        </p:nvSpPr>
        <p:spPr>
          <a:xfrm>
            <a:off x="680266" y="1030514"/>
            <a:ext cx="10831468" cy="4528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3)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이론적 관점에서 접근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(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에스핑-앤더슨의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1990)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자유주의 복지국가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영미형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잔여적 복지 모델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시장 중심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정부 개입 최소화 → 선별적 복지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대표국가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미국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영국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캐나다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호주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특징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중심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낮은 수준의 복지 제공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민영 의료보험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연금 활성화</a:t>
            </a:r>
          </a:p>
        </p:txBody>
      </p:sp>
    </p:spTree>
    <p:extLst>
      <p:ext uri="{BB962C8B-B14F-4D97-AF65-F5344CB8AC3E}">
        <p14:creationId xmlns:p14="http://schemas.microsoft.com/office/powerpoint/2010/main" val="9820753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5482B-BC99-E87F-8090-A1B4AA7E9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47BCCE0-94E9-3360-1C0B-DC1E7413DEF9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8928DE6-5A1B-15EF-0871-04EBC53BA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C164DA2B-35D4-E24F-B7FA-89CADC43A8A2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9F9F58-2977-C8B6-ECE8-11EC4246AFDC}"/>
              </a:ext>
            </a:extLst>
          </p:cNvPr>
          <p:cNvSpPr txBox="1"/>
          <p:nvPr/>
        </p:nvSpPr>
        <p:spPr>
          <a:xfrm>
            <a:off x="680266" y="1030514"/>
            <a:ext cx="10831468" cy="3921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ko-KR" altLang="en-US" sz="2400" kern="0" dirty="0">
                <a:solidFill>
                  <a:srgbClr val="000000"/>
                </a:solidFill>
                <a:latin typeface="나눔고딕" pitchFamily="2" charset="-127"/>
                <a:ea typeface="나눔고딕" pitchFamily="2" charset="-127"/>
              </a:rPr>
              <a:t>결론</a:t>
            </a:r>
            <a:endParaRPr lang="en-US" altLang="ko-KR" sz="2400" kern="0" dirty="0">
              <a:solidFill>
                <a:srgbClr val="000000"/>
              </a:solidFill>
              <a:latin typeface="나눔고딕" pitchFamily="2" charset="-127"/>
              <a:ea typeface="나눔고딕" pitchFamily="2" charset="-127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altLang="ko-KR" sz="2000" kern="0" dirty="0">
              <a:solidFill>
                <a:srgbClr val="000000"/>
              </a:solidFill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사회복지정책은 보수주의와 진보주의 관점에서 대립하며 발전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사회보험과 공공부조는 상호보완적으로 운영되며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국가마다 강조하는 방향이 다름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-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앤더슨의 복지국가 유형은 각국의 정책 차이를 설명하는 중요한 틀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21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세기에는 기존 복지국가 모델을 넘어 신사회위험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저출산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고령화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불평등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 대응하는 새 로운          정책 방향이 필요</a:t>
            </a:r>
          </a:p>
          <a:p>
            <a:pPr>
              <a:lnSpc>
                <a:spcPct val="150000"/>
              </a:lnSpc>
            </a:pPr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2325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1ADE8-C484-738A-E5BC-1921A7DB1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9A26D72-8365-3BEF-DDF6-CA1AF3E773A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3A49E8FE-68E9-019F-EA9D-3277FAA607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3B67A56-D95D-4D39-52C3-FD36D001077F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B0C42C-12C3-9FAC-9903-F0AD0F698DCF}"/>
              </a:ext>
            </a:extLst>
          </p:cNvPr>
          <p:cNvSpPr txBox="1"/>
          <p:nvPr/>
        </p:nvSpPr>
        <p:spPr>
          <a:xfrm>
            <a:off x="659129" y="1198228"/>
            <a:ext cx="9171081" cy="25900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arenR"/>
            </a:pP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endParaRPr lang="ko-KR" altLang="en-US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(1) 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상부상조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상호부조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종교적 자선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근대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국가 개입 증가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공공복지 개념 등장</a:t>
            </a:r>
          </a:p>
          <a:p>
            <a:pPr marL="0" marR="0" indent="0" algn="just" fontAlgn="base" latinLnBrk="1">
              <a:lnSpc>
                <a:spcPct val="160000"/>
              </a:lnSpc>
              <a:buFont typeface="+mj-ea"/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 (3) 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 체제 확립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 등장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다원화</a:t>
            </a:r>
          </a:p>
        </p:txBody>
      </p:sp>
    </p:spTree>
    <p:extLst>
      <p:ext uri="{BB962C8B-B14F-4D97-AF65-F5344CB8AC3E}">
        <p14:creationId xmlns:p14="http://schemas.microsoft.com/office/powerpoint/2010/main" val="3167474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934F8-81F7-4EE4-1968-6D367D13A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A50605A-14D1-C38E-EAEA-B7BC2646BC4A}"/>
              </a:ext>
            </a:extLst>
          </p:cNvPr>
          <p:cNvSpPr/>
          <p:nvPr/>
        </p:nvSpPr>
        <p:spPr>
          <a:xfrm>
            <a:off x="60985" y="59398"/>
            <a:ext cx="12070029" cy="6798602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C77A5BE7-4480-4002-31A9-0EB89F7CC4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CD45E2B-E806-1001-E16A-FE96184B6636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5ADBCF-89CC-DE36-0B27-E4329D071CE8}"/>
              </a:ext>
            </a:extLst>
          </p:cNvPr>
          <p:cNvSpPr txBox="1"/>
          <p:nvPr/>
        </p:nvSpPr>
        <p:spPr>
          <a:xfrm>
            <a:off x="680265" y="865498"/>
            <a:ext cx="10831468" cy="5992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1)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 </a:t>
            </a: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중세</a:t>
            </a: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상호부조와 종교적 자선의 시대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상호부조와 공동체 기반 지원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원시 공동체와 고대 사회에서는 가족과 부족 단위에서 상호부조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즉 서로 돕는 문화가 주를             이룸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종교 기관의 역할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고대와 중세에는 교회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수도원 등 종교 기관이 병원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구제소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양로원 등을 운영하며 가난한     이웃을 돌봄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중세 유럽에서는 기독교적 사랑과 자선의 가치가 사회복지실천의 근간이 되어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종교적 행사나 의식을 통해 사회적 연대를 강화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(3)</a:t>
            </a:r>
            <a:r>
              <a:rPr lang="ko-KR" altLang="en-US" sz="20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구빈법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(Poor Laws)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의 등장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중세 후반부터 영국 등 일부 지역에서 구빈법이 제정되어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국가 또는 지역 사회가 공식적으로 빈민 구제에 나섬</a:t>
            </a: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7612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FB96D-49A6-1DD5-4A72-7AFC9B501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7D947F4-9B80-1176-B68F-21044C4E84B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949EDDA-BAA7-3DA6-5AB2-C344A87275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DABC479-4D44-78DC-07E5-FD13BA741419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BD44C6-644B-C459-2108-3122DF89FF07}"/>
              </a:ext>
            </a:extLst>
          </p:cNvPr>
          <p:cNvSpPr txBox="1"/>
          <p:nvPr/>
        </p:nvSpPr>
        <p:spPr>
          <a:xfrm>
            <a:off x="680266" y="1030514"/>
            <a:ext cx="10831468" cy="4579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2)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</a:t>
            </a: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제도화와 사회복지실천의 전환</a:t>
            </a:r>
            <a:endParaRPr lang="en-US" altLang="ko-KR" sz="2400" kern="10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10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초기 근대 구빈법의 적용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16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세기부터 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18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세기에 걸쳐 엘리자베스 </a:t>
            </a:r>
            <a:r>
              <a:rPr lang="ko-KR" altLang="en-US" sz="20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구빈법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등으로 빈민을 노동 가능자와 불가능자로 구분하여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작업장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(Workhouse)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등 제도를 통해 지원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산업혁명과 사회문제의 확대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19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 산업혁명으로 인한 도시화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빈곤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노동환경 악화 등이 사회 문제로 </a:t>
            </a:r>
            <a:r>
              <a:rPr lang="ko-KR" altLang="en-US" sz="2000" kern="100" spc="0" dirty="0" err="1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대두되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면서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단순 자선에서 벗어나 보다 체계적이고 조직적인 복지실천이 필요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 시기에 자선조직과 사회복지 단체가 등장하면서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전문적인 사회복지 실천의 기틀 마련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61643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5C77C-FD27-65F8-A0BE-C9C4F3B6A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56B4972-A0EA-8405-F2B0-1353A58931B5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13E4CDDE-BC58-B282-5783-5A4D1D6A27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80FF552-C674-4436-02CD-A99741A61C39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5B7BD7-30CD-AF25-2810-B009D525E960}"/>
              </a:ext>
            </a:extLst>
          </p:cNvPr>
          <p:cNvSpPr txBox="1"/>
          <p:nvPr/>
        </p:nvSpPr>
        <p:spPr>
          <a:xfrm>
            <a:off x="680266" y="1030514"/>
            <a:ext cx="10831468" cy="2917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제도화와 사회복지실천의 전환</a:t>
            </a:r>
            <a:endParaRPr lang="en-US" altLang="ko-KR" sz="2000" kern="10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000" kern="10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(3)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전문 사회복지학과 실천의 출현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산업화와 함께 등장한 사회문제들을 해결하기 위해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사회복지학의 기초가 다져졌 고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이후 전문 사회복지사가 등장하여 체계적인 사례관리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상담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지역사회 개발 등 의 실천 활동이 이루어짐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185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1ADE8-C484-738A-E5BC-1921A7DB1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9A26D72-8365-3BEF-DDF6-CA1AF3E773A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3A49E8FE-68E9-019F-EA9D-3277FAA607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3B67A56-D95D-4D39-52C3-FD36D001077F}"/>
              </a:ext>
            </a:extLst>
          </p:cNvPr>
          <p:cNvSpPr/>
          <p:nvPr/>
        </p:nvSpPr>
        <p:spPr>
          <a:xfrm>
            <a:off x="978758" y="294803"/>
            <a:ext cx="60926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0FBFC6-0AE8-3CEC-37FE-22423F81FB24}"/>
              </a:ext>
            </a:extLst>
          </p:cNvPr>
          <p:cNvSpPr txBox="1"/>
          <p:nvPr/>
        </p:nvSpPr>
        <p:spPr>
          <a:xfrm>
            <a:off x="680266" y="1030514"/>
            <a:ext cx="10831468" cy="6053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3)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</a:t>
            </a: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복지국가와 전문 사회복지 실천의 발전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복지국가 체제의 확립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20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세기 중반 이후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전후 복지국가 체제가 확립되면서 국가가 중심이 되어 의료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교육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연금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실업보험 등 다양한 사회복지 제도를 도입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이러한 제도들은 사회복지실천 현장에서 시민 개개인의 삶의 질 개선을 위한 주 요 도구로 활용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(2)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사회복지실천의 전문화와 다원화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 실천은 점차 전문적인 학문과 실천 기법을 갖춘 분야로 발전하였으며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사례관리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집단 상담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지역사회 개발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정책 옹호 등 다양한 분야로 세분화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최근에는 개인의 권리 신장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사회적 불평등 해소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커뮤니티 기반 지원 등 새로운 사회문제에 대응하기 위한 실천 방법들이 도입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endParaRPr lang="en-US" altLang="ko-KR" sz="2400" kern="100" spc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37106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21E83-C1AB-5554-A998-466709F686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9AFC559-BBE5-A94F-FDB1-82C865253774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A5F6C75-B2AA-DA40-56A2-883FBCD8D0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4F837AD7-0D3E-9967-0254-4AA08BC15B38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12CCEB-434F-4B62-83B3-EAF915186E6B}"/>
              </a:ext>
            </a:extLst>
          </p:cNvPr>
          <p:cNvSpPr txBox="1"/>
          <p:nvPr/>
        </p:nvSpPr>
        <p:spPr>
          <a:xfrm>
            <a:off x="680266" y="1030514"/>
            <a:ext cx="10831468" cy="4120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3)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</a:t>
            </a:r>
            <a:r>
              <a:rPr lang="en-US" altLang="ko-KR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복지국가와 전문 사회복지 실천의 발전</a:t>
            </a:r>
            <a:endParaRPr lang="en-US" altLang="ko-KR" sz="2400" kern="10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ko-KR" altLang="en-US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신자유주의와 글로벌 변화에 따른 재편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1970~1980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신자유주의 정책의 영향으로 복지제도의 재검토와 민영화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효율 성 강화 등이 논의되었으며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이에 따라 사회복지실천 방법도 변화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 사회에서는 고령화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저출산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다문화 사회 등 복합적인 사회문제에 대응하기 위한 혁신적이고 통합적인 사회복지 실천이 요구됨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11416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BCE85-CC6A-09E4-C05E-088CD2197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3D1A44F-7226-0AA3-D926-AEBB7AF356F3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66B0A00A-B98E-4916-EEA2-DDDB417D9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E48AA627-6B48-B569-7470-A3E49E451C4F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사회복지실천의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F97076-D7DE-8BD3-6145-9A0AADEABE66}"/>
              </a:ext>
            </a:extLst>
          </p:cNvPr>
          <p:cNvSpPr txBox="1"/>
          <p:nvPr/>
        </p:nvSpPr>
        <p:spPr>
          <a:xfrm>
            <a:off x="680266" y="1030514"/>
            <a:ext cx="10831468" cy="4686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24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결론</a:t>
            </a:r>
            <a:endParaRPr lang="en-US" altLang="ko-KR" sz="2400" kern="100" spc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marR="0" indent="-285750" algn="just" fontAlgn="base" latinLnBrk="1">
              <a:lnSpc>
                <a:spcPct val="160000"/>
              </a:lnSpc>
              <a:buFont typeface="Wingdings" panose="05000000000000000000" pitchFamily="2" charset="2"/>
              <a:buChar char="v"/>
            </a:pPr>
            <a:endParaRPr lang="ko-KR" altLang="en-US" sz="24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사회복지실천의 역사는 단순한 자선 활동에서 출발하여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국가와 전문 기관이 함께 참여하는 제도적 복지 체제로 발전</a:t>
            </a:r>
            <a:endParaRPr lang="en-US" altLang="ko-KR" sz="2000" kern="100" spc="0" dirty="0">
              <a:solidFill>
                <a:srgbClr val="00000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초기에는 공동체와 종교 중심의 자선 활동이 주를 이루었고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근대에는 산업화에 따른 사회문제 해결을 위해 구빈법과 같은 제도적 개입이 도입되었으며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•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현대에는 복지국가 확립과 함께 사회복지 실천이 전문화되고 다원화되어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다양한 사회적 요구와 변화에 대응하고 있다</a:t>
            </a:r>
            <a:r>
              <a:rPr lang="en-US" altLang="ko-KR" sz="2000" kern="100" spc="0" dirty="0">
                <a:solidFill>
                  <a:srgbClr val="0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함초롬바탕" panose="020306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595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7A762-A286-66BF-E04E-ED9DD3739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BD4B1DE-8CB8-B883-5A3A-CEF5DB51504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EC933FA-BC26-246D-C395-AD93D9BB8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A43FB0F2-99A9-134D-0FB9-C7672B37C7D4}"/>
              </a:ext>
            </a:extLst>
          </p:cNvPr>
          <p:cNvSpPr/>
          <p:nvPr/>
        </p:nvSpPr>
        <p:spPr>
          <a:xfrm>
            <a:off x="978758" y="294803"/>
            <a:ext cx="47362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6258EC-A694-C049-C0D7-AF98F181461B}"/>
              </a:ext>
            </a:extLst>
          </p:cNvPr>
          <p:cNvSpPr txBox="1"/>
          <p:nvPr/>
        </p:nvSpPr>
        <p:spPr>
          <a:xfrm>
            <a:off x="680266" y="1030514"/>
            <a:ext cx="10831468" cy="4990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1)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중세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자선과 상호부조의 시대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 사회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원시 공동체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부족 간 상호부조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식량 공유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공동 노동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고대 문명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메소포타미아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이집트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그리스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로마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종교적 자선과 국가적 부양책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로마의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'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곡물 배급제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')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중세 봉건사회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교회와 수도원의 구제활동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빈민구제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병원 운영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봉건 영주의 보호와 농노의 의무 노동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(Poor Laws)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등장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 구제의 제도화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특히 영국에서 중요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863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127F5C-F1E0-C20E-3BA0-C7BECE2A2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7FDC8D-4544-6FB3-E156-7B82A1A55F29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0FDA77A-B4E0-8922-AA63-64685660E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DBAB4A58-2AC7-222B-EAE5-976167BBB62C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76760C-C318-4BCE-8E42-36EAAF202250}"/>
              </a:ext>
            </a:extLst>
          </p:cNvPr>
          <p:cNvSpPr txBox="1"/>
          <p:nvPr/>
        </p:nvSpPr>
        <p:spPr>
          <a:xfrm>
            <a:off x="375466" y="1114983"/>
            <a:ext cx="10831468" cy="5413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arenR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  <a:endParaRPr lang="en-US" altLang="ko-KR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endParaRPr lang="en-US" altLang="ko-KR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산업혁명과 사회복지정책의 태동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16~18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초기 근대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시대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개념 확립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빈민을 노동과 훈련을 통해 자립시키려는 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작업장 운영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en-US" altLang="ko-KR" sz="2000" kern="0" dirty="0">
              <a:solidFill>
                <a:srgbClr val="000000"/>
              </a:solidFill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산업혁명 이후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도시화 및 노동자 계급 형성 → 빈곤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질병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실업 문제 심화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자선조직협회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(COS, 1869)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와 인보관운동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(1890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조직적 복지 활동의 시작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독일 비스마르크 사회보험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(1883~1889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근대적 사회복지정책의 기원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노동자 보험제도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4738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31B8-5808-C9BE-0F05-764485E61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8D44849-25C0-00B4-D73A-C1380D6286A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645F1BB-E310-BDD1-ED21-BB0402107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2532C6F4-98B4-22F2-3205-9DBE938F16A3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A8C78D-BD05-8161-38A0-2F72E73A22E1}"/>
              </a:ext>
            </a:extLst>
          </p:cNvPr>
          <p:cNvSpPr txBox="1"/>
          <p:nvPr/>
        </p:nvSpPr>
        <p:spPr>
          <a:xfrm>
            <a:off x="680266" y="1030514"/>
            <a:ext cx="10831468" cy="5105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AutoNum type="arabicParenR"/>
            </a:pP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FontTx/>
              <a:buAutoNum type="arabicParenR"/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복지국가의 형성과 변화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20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초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중반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복지국가의 등장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1911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국민보험법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(National Insurance Act):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의료보험 및 실업보험 도입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1929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경제대공황 → 정부의 적극적 개입 필요성 대두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1935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미국 사회보장법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(Social Security Act):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노령연금 및 실업보험 도입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베버리지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보고서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(1942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영국 복지국가의 이론적 기초 마련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제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차 세계대전 이후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보편적 복지국가 확립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스웨덴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영국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독일 등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3760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31B8-5808-C9BE-0F05-764485E615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8D44849-25C0-00B4-D73A-C1380D6286A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645F1BB-E310-BDD1-ED21-BB04021070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2532C6F4-98B4-22F2-3205-9DBE938F16A3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A8C78D-BD05-8161-38A0-2F72E73A22E1}"/>
              </a:ext>
            </a:extLst>
          </p:cNvPr>
          <p:cNvSpPr txBox="1"/>
          <p:nvPr/>
        </p:nvSpPr>
        <p:spPr>
          <a:xfrm>
            <a:off x="680266" y="1030514"/>
            <a:ext cx="10831468" cy="5521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arenBoth"/>
            </a:pP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시대별 발전 과정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indent="-457200">
              <a:lnSpc>
                <a:spcPct val="150000"/>
              </a:lnSpc>
              <a:buAutoNum type="arabicParenBoth"/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2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1970~1980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신자유주의와 복지국가 재편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오일쇼크와 경제 불황 → 복지국가 비용 부담 증가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신자유주의적 개혁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대처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레이건 행정부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민영화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축소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자립 강조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서구 복지국가 유형의 차별화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에스핑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-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앤더슨의 복지국가 유형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 startAt="3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1990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년대 이후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다원화와 새로운 도전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고령화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저출산 문제 대응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연금개혁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장기요양보험 도입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시장과 정부 역할의 조화 → 민간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·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 협력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 다원화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•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국제기구의 역할 증가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UN, OECD, EU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등의 사회정책 개입 확대</a:t>
            </a:r>
          </a:p>
          <a:p>
            <a:pPr>
              <a:lnSpc>
                <a:spcPct val="150000"/>
              </a:lnSpc>
            </a:pPr>
            <a:endParaRPr lang="en-US" altLang="ko-KR" sz="20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975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F2F30-088F-E714-4991-29572A16C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1F5E7CE-1383-69BF-93A5-20AB487971DF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21E26394-1129-6F2B-A1F2-A8884DF94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B6777E54-1F5F-AB38-8CD7-34AC2DA8F181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EEE33D-F3D2-377D-24C4-7E2E16DE58CD}"/>
              </a:ext>
            </a:extLst>
          </p:cNvPr>
          <p:cNvSpPr txBox="1"/>
          <p:nvPr/>
        </p:nvSpPr>
        <p:spPr>
          <a:xfrm>
            <a:off x="680266" y="1030514"/>
            <a:ext cx="10831468" cy="362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정책과 사건 중심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 1601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b="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개념 형성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1883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독일 비스마르크 사회보험 제도 도입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근대 사회복지정책의 출발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(3) 1935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미국 사회보장법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(Social Security Act):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현대적 사회보장제도의 시작</a:t>
            </a:r>
          </a:p>
          <a:p>
            <a:pPr marL="0" marR="0" indent="0" algn="just" fontAlgn="base" latinLnBrk="1">
              <a:lnSpc>
                <a:spcPct val="160000"/>
              </a:lnSpc>
            </a:pP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(4) 20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후반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~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현재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복지국가 재편</a:t>
            </a:r>
            <a:r>
              <a:rPr lang="en-US" altLang="ko-KR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b="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신자유주의적 개혁</a:t>
            </a: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0831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2A0FA-8CC8-FD7A-AD5C-F30980BDB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DF29876B-9E1E-8DE5-2357-BE2EFF8FEBFE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5D2178D-43A4-4B93-3439-621924066B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45F3AF3C-3C11-919E-09ED-CD6DBD8E17D3}"/>
              </a:ext>
            </a:extLst>
          </p:cNvPr>
          <p:cNvSpPr/>
          <p:nvPr/>
        </p:nvSpPr>
        <p:spPr>
          <a:xfrm>
            <a:off x="978759" y="294803"/>
            <a:ext cx="42659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6BD69F-5DD7-726C-5382-BF3D0B5C6A05}"/>
              </a:ext>
            </a:extLst>
          </p:cNvPr>
          <p:cNvSpPr txBox="1"/>
          <p:nvPr/>
        </p:nvSpPr>
        <p:spPr>
          <a:xfrm>
            <a:off x="680266" y="1030514"/>
            <a:ext cx="10831468" cy="5052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2)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정책과 사건 중심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(1)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16~18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초기 근대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시대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 1601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영국 엘리자베스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구빈법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(Elizabethan Poor Law)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배경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농업 중심 사회에서 점차 도시화가 진행되며 빈민 문제가 심각해짐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.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내용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빈민을 거주지에 따라 구제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 능력이 있는 빈민과 없는 빈민을 구분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노동능력이 있는 빈민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작업장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(Workhouse)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운영을 통해 자활 유도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노동능력이 없는 빈민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장애인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,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아동 등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공공부조 대상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지방정부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교구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)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가 빈민구제 책임을 맡음 → 공공부조 개념 확립</a:t>
            </a:r>
          </a:p>
        </p:txBody>
      </p:sp>
    </p:spTree>
    <p:extLst>
      <p:ext uri="{BB962C8B-B14F-4D97-AF65-F5344CB8AC3E}">
        <p14:creationId xmlns:p14="http://schemas.microsoft.com/office/powerpoint/2010/main" val="1401139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55B26C-C727-78B2-8BA3-426D56EB5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899B916C-F2C0-FF64-2612-9D4284AB6258}"/>
              </a:ext>
            </a:extLst>
          </p:cNvPr>
          <p:cNvSpPr/>
          <p:nvPr/>
        </p:nvSpPr>
        <p:spPr>
          <a:xfrm>
            <a:off x="60985" y="59398"/>
            <a:ext cx="12070029" cy="6739204"/>
          </a:xfrm>
          <a:prstGeom prst="rect">
            <a:avLst/>
          </a:prstGeom>
          <a:noFill/>
          <a:ln w="127000">
            <a:solidFill>
              <a:srgbClr val="DCE7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BC2F2C78-21D3-C18B-EB48-CD23C59ADB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97" y="173808"/>
            <a:ext cx="785662" cy="856706"/>
          </a:xfrm>
          <a:prstGeom prst="rect">
            <a:avLst/>
          </a:prstGeom>
        </p:spPr>
      </p:pic>
      <p:sp>
        <p:nvSpPr>
          <p:cNvPr id="5" name="직사각형 4">
            <a:extLst>
              <a:ext uri="{FF2B5EF4-FFF2-40B4-BE49-F238E27FC236}">
                <a16:creationId xmlns:a16="http://schemas.microsoft.com/office/drawing/2014/main" id="{CF5EFA1C-612F-A7D9-D098-7E634EDF6A7F}"/>
              </a:ext>
            </a:extLst>
          </p:cNvPr>
          <p:cNvSpPr/>
          <p:nvPr/>
        </p:nvSpPr>
        <p:spPr>
          <a:xfrm>
            <a:off x="978759" y="294803"/>
            <a:ext cx="426591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1.</a:t>
            </a:r>
            <a:r>
              <a:rPr lang="ko-KR" altLang="en-US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사회복지정책의 역사</a:t>
            </a:r>
            <a:endParaRPr lang="en-US" altLang="ko-KR" sz="3200" b="1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en-US" altLang="ko-KR" sz="32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F6541E-94F4-38D6-81E7-21469662F4D6}"/>
              </a:ext>
            </a:extLst>
          </p:cNvPr>
          <p:cNvSpPr txBox="1"/>
          <p:nvPr/>
        </p:nvSpPr>
        <p:spPr>
          <a:xfrm>
            <a:off x="680266" y="1030514"/>
            <a:ext cx="10831468" cy="5021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주요 정책과 사건 중심</a:t>
            </a:r>
            <a:endParaRPr lang="en-US" altLang="ko-KR" sz="24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(2) 17~18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세기 구빈법의 변화와 한계</a:t>
            </a:r>
          </a:p>
          <a:p>
            <a:pPr marL="457200" marR="0" indent="-457200" algn="just" fontAlgn="base" latinLnBrk="1">
              <a:lnSpc>
                <a:spcPct val="160000"/>
              </a:lnSpc>
              <a:buFont typeface="+mj-ea"/>
              <a:buAutoNum type="circleNumDbPlain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실업과 유랑 문제 심화 →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1662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거주지법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(Settlement Act)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제정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빈민이 타 지역에서 복지 혜택을 받지 못하도록 제한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산업 발달로 노동력이 필요해지면서 빈민 관리 방식 변화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1722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년 작업장법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(Workhouse Test Act):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 능력이 있는 빈민을 구빈원에 강제 수용</a:t>
            </a:r>
          </a:p>
          <a:p>
            <a:pPr marL="0" marR="0" indent="0" algn="just" fontAlgn="base" latinLnBrk="1">
              <a:lnSpc>
                <a:spcPct val="160000"/>
              </a:lnSpc>
              <a:buNone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한계점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: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나눔고딕" pitchFamily="2" charset="-127"/>
              <a:ea typeface="나눔고딕" pitchFamily="2" charset="-127"/>
            </a:endParaRP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빈곤을 개인 책임으로 간주 → 빈민을 사회적 낙오자로 취급</a:t>
            </a:r>
          </a:p>
          <a:p>
            <a:pPr marL="342900" marR="0" indent="-342900" algn="just" fontAlgn="base" latinLnBrk="1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나눔고딕" pitchFamily="2" charset="-127"/>
                <a:ea typeface="나눔고딕" pitchFamily="2" charset="-127"/>
              </a:rPr>
              <a:t>노동을 강요하는 방식이 비효율적이고 비인도적</a:t>
            </a:r>
          </a:p>
        </p:txBody>
      </p:sp>
    </p:spTree>
    <p:extLst>
      <p:ext uri="{BB962C8B-B14F-4D97-AF65-F5344CB8AC3E}">
        <p14:creationId xmlns:p14="http://schemas.microsoft.com/office/powerpoint/2010/main" val="360331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3194</Words>
  <Application>Microsoft Office PowerPoint</Application>
  <PresentationFormat>와이드스크린</PresentationFormat>
  <Paragraphs>364</Paragraphs>
  <Slides>25</Slides>
  <Notes>19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1" baseType="lpstr">
      <vt:lpstr>나눔고딕</vt:lpstr>
      <vt:lpstr>맑은 고딕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병숙 김</dc:creator>
  <cp:lastModifiedBy>병숙 김</cp:lastModifiedBy>
  <cp:revision>2</cp:revision>
  <dcterms:created xsi:type="dcterms:W3CDTF">2025-03-15T10:48:12Z</dcterms:created>
  <dcterms:modified xsi:type="dcterms:W3CDTF">2025-03-16T04:23:45Z</dcterms:modified>
</cp:coreProperties>
</file>