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sldIdLst>
    <p:sldId id="844" r:id="rId2"/>
    <p:sldId id="845" r:id="rId3"/>
    <p:sldId id="849" r:id="rId4"/>
    <p:sldId id="850" r:id="rId5"/>
    <p:sldId id="851" r:id="rId6"/>
    <p:sldId id="853" r:id="rId7"/>
    <p:sldId id="805" r:id="rId8"/>
    <p:sldId id="855" r:id="rId9"/>
    <p:sldId id="857" r:id="rId10"/>
    <p:sldId id="859" r:id="rId11"/>
    <p:sldId id="860" r:id="rId12"/>
    <p:sldId id="861" r:id="rId13"/>
    <p:sldId id="854" r:id="rId14"/>
    <p:sldId id="856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59" d="100"/>
          <a:sy n="59" d="100"/>
        </p:scale>
        <p:origin x="58" y="163"/>
      </p:cViewPr>
      <p:guideLst>
        <p:guide orient="horz" pos="2160"/>
        <p:guide pos="288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1EEB8-3D7B-4AB3-AA0A-F4E7D86D0D7E}" type="datetimeFigureOut">
              <a:rPr lang="ko-KR" altLang="en-US" smtClean="0"/>
              <a:pPr/>
              <a:t>2026-05-31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2E2E3-063A-4C05-A146-FE58EC6B4F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31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0066-55CC-44EF-87D1-3E6F3C1468E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5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1CC-8F28-4662-8C62-4ED790503EE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1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1E72-B1B8-46FC-89C8-B7EF2A87D53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9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4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086" y="0"/>
            <a:ext cx="9231086" cy="69717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11" name="그룹 17"/>
          <p:cNvGrpSpPr/>
          <p:nvPr userDrawn="1"/>
        </p:nvGrpSpPr>
        <p:grpSpPr>
          <a:xfrm>
            <a:off x="3418190" y="2978941"/>
            <a:ext cx="2893239" cy="578648"/>
            <a:chOff x="1428728" y="1500174"/>
            <a:chExt cx="6143668" cy="857256"/>
          </a:xfrm>
        </p:grpSpPr>
        <p:grpSp>
          <p:nvGrpSpPr>
            <p:cNvPr id="12" name="그룹 18"/>
            <p:cNvGrpSpPr/>
            <p:nvPr/>
          </p:nvGrpSpPr>
          <p:grpSpPr>
            <a:xfrm>
              <a:off x="1428728" y="1500174"/>
              <a:ext cx="6143668" cy="857256"/>
              <a:chOff x="1428728" y="1500174"/>
              <a:chExt cx="6143668" cy="857256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1428728" y="1500174"/>
                <a:ext cx="6143668" cy="857256"/>
              </a:xfrm>
              <a:prstGeom prst="rect">
                <a:avLst/>
              </a:prstGeom>
              <a:noFill/>
              <a:ln w="127000" cap="sq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15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" name="직선 연결선 14"/>
              <p:cNvCxnSpPr/>
              <p:nvPr/>
            </p:nvCxnSpPr>
            <p:spPr>
              <a:xfrm rot="5400000">
                <a:off x="1000100" y="1928802"/>
                <a:ext cx="857256" cy="0"/>
              </a:xfrm>
              <a:prstGeom prst="line">
                <a:avLst/>
              </a:prstGeom>
              <a:noFill/>
              <a:ln w="127000" cap="sq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 rot="5400000">
                <a:off x="7143768" y="1928802"/>
                <a:ext cx="857256" cy="0"/>
              </a:xfrm>
              <a:prstGeom prst="line">
                <a:avLst/>
              </a:prstGeom>
              <a:noFill/>
              <a:ln w="127000" cap="sq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" name="이등변 삼각형 12"/>
            <p:cNvSpPr/>
            <p:nvPr/>
          </p:nvSpPr>
          <p:spPr>
            <a:xfrm rot="10800000">
              <a:off x="7060423" y="1843076"/>
              <a:ext cx="226220" cy="15716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15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3437876" y="3052482"/>
            <a:ext cx="152503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20" b="1" spc="-68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prstClr val="black"/>
                </a:solidFill>
                <a:latin typeface="-윤고딕330" pitchFamily="18" charset="-127"/>
                <a:ea typeface="-윤고딕330" pitchFamily="18" charset="-127"/>
              </a:rPr>
              <a:t>Made in </a:t>
            </a:r>
            <a:r>
              <a:rPr lang="ko-KR" altLang="en-US" sz="1620" b="1" spc="-68" dirty="0" err="1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prstClr val="black"/>
                </a:solidFill>
                <a:latin typeface="-윤고딕330" pitchFamily="18" charset="-127"/>
                <a:ea typeface="-윤고딕330" pitchFamily="18" charset="-127"/>
              </a:rPr>
              <a:t>양선배</a:t>
            </a:r>
            <a:endParaRPr lang="ko-KR" altLang="en-US" sz="1620" b="1" spc="-68" dirty="0">
              <a:ln>
                <a:solidFill>
                  <a:prstClr val="black">
                    <a:alpha val="20000"/>
                  </a:prstClr>
                </a:solidFill>
              </a:ln>
              <a:solidFill>
                <a:prstClr val="black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228601" y="1195863"/>
            <a:ext cx="2035959" cy="3857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5" b="1" spc="-68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네이버에</a:t>
            </a:r>
            <a:r>
              <a:rPr lang="ko-KR" altLang="en-US" sz="1215" b="1" spc="-68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검색해주세요</a:t>
            </a:r>
            <a:r>
              <a:rPr lang="en-US" altLang="ko-KR" sz="1215" b="1" spc="-68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350" b="1" spc="-68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그림 18" descr="_여자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34" y="617215"/>
            <a:ext cx="535767" cy="64292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725396" y="3724444"/>
            <a:ext cx="2348720" cy="206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파워포인트</a:t>
            </a:r>
            <a:r>
              <a:rPr lang="en-US" altLang="ko-KR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/ </a:t>
            </a:r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프레젠테이션</a:t>
            </a:r>
            <a:r>
              <a:rPr lang="en-US" altLang="ko-KR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/</a:t>
            </a:r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에세이 재능기부 </a:t>
            </a:r>
            <a:r>
              <a:rPr lang="ko-KR" altLang="en-US" sz="743" u="sng" dirty="0" err="1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블로그</a:t>
            </a:r>
            <a:endParaRPr lang="ko-KR" altLang="en-US" sz="743" u="sng" dirty="0">
              <a:ln>
                <a:solidFill>
                  <a:prstClr val="black">
                    <a:alpha val="20000"/>
                  </a:prstClr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843809" y="3713517"/>
            <a:ext cx="705642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10" dirty="0" err="1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prstClr val="black"/>
                </a:solidFill>
              </a:rPr>
              <a:t>연관검색어</a:t>
            </a:r>
            <a:endParaRPr lang="ko-KR" altLang="en-US" sz="810" dirty="0">
              <a:ln>
                <a:solidFill>
                  <a:prstClr val="black">
                    <a:alpha val="2000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2" name="그림 21" descr="물음표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47168" y="3763799"/>
            <a:ext cx="160736" cy="192883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246187" y="3722902"/>
            <a:ext cx="1045479" cy="206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PPT, PT</a:t>
            </a:r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의 모든 자료</a:t>
            </a:r>
          </a:p>
        </p:txBody>
      </p:sp>
    </p:spTree>
    <p:extLst>
      <p:ext uri="{BB962C8B-B14F-4D97-AF65-F5344CB8AC3E}">
        <p14:creationId xmlns:p14="http://schemas.microsoft.com/office/powerpoint/2010/main" val="302596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3B5A-B0E5-4D05-97E7-B8754B2A822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2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709E-73D9-4E1E-8B58-11D9A5B790E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0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7CF-6C17-43EB-9DFE-FF2FF2FB792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2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84C8-787C-4D06-9891-A7F004B59EB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7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DB5B-02E9-45CD-97AD-CEEA41474C2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4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C577-A232-4FE0-9D1E-130379A1700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2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F8D8-9FCB-411B-A401-9059F316BEF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EB5-FC61-4B3A-B1F4-A21B3C22CA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5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ED9C-0AC2-412F-A059-9D513F08D0B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2026-05-31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4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77" r:id="rId12"/>
    <p:sldLayoutId id="2147483686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0F18E-B838-3757-6B75-730C8F0B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75DFF3B-6389-C403-1BF2-529C9351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146"/>
            <a:ext cx="9144000" cy="5086205"/>
          </a:xfrm>
          <a:prstGeom prst="rect">
            <a:avLst/>
          </a:prstGeom>
        </p:spPr>
      </p:pic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FDF3F4A8-6E9D-8773-F003-E4079DD99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E22CBF5-D109-62FA-51B7-46502CFD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</a:t>
            </a:fld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77ED31F-72D3-F40E-5F76-F0E5B90D7F29}"/>
              </a:ext>
            </a:extLst>
          </p:cNvPr>
          <p:cNvGrpSpPr/>
          <p:nvPr/>
        </p:nvGrpSpPr>
        <p:grpSpPr>
          <a:xfrm>
            <a:off x="709128" y="2733796"/>
            <a:ext cx="5168900" cy="695204"/>
            <a:chOff x="253452" y="1484351"/>
            <a:chExt cx="2801406" cy="571791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E5DBC560-4441-0070-D86D-D2E51EA126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A40D1647-9552-9398-CC0A-3A5F44D98D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36E36BA9-DA58-C370-FFC8-5B6C21A98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52" y="1552845"/>
              <a:ext cx="2356853" cy="38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학습목표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05A5911-D622-8DE6-2EAA-852DA2C3C299}"/>
              </a:ext>
            </a:extLst>
          </p:cNvPr>
          <p:cNvGrpSpPr/>
          <p:nvPr/>
        </p:nvGrpSpPr>
        <p:grpSpPr>
          <a:xfrm>
            <a:off x="-564628" y="86038"/>
            <a:ext cx="11067407" cy="808396"/>
            <a:chOff x="-634608" y="912055"/>
            <a:chExt cx="11231107" cy="808396"/>
          </a:xfrm>
        </p:grpSpPr>
        <p:pic>
          <p:nvPicPr>
            <p:cNvPr id="15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681F47DA-5DE0-C487-7CFE-7D03107B7A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3503F26-E140-399E-D5AC-3169E8D512F6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3600" b="1" dirty="0">
                  <a:solidFill>
                    <a:prstClr val="black"/>
                  </a:solidFill>
                </a:rPr>
                <a:t>제 </a:t>
              </a:r>
              <a:r>
                <a:rPr lang="en-US" altLang="ko-KR" sz="3600" b="1" dirty="0">
                  <a:solidFill>
                    <a:prstClr val="black"/>
                  </a:solidFill>
                </a:rPr>
                <a:t>3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과  축하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51A5FF-6FBE-DC33-6313-9BDD725FB04A}"/>
              </a:ext>
            </a:extLst>
          </p:cNvPr>
          <p:cNvSpPr txBox="1"/>
          <p:nvPr/>
        </p:nvSpPr>
        <p:spPr>
          <a:xfrm>
            <a:off x="1946991" y="3721772"/>
            <a:ext cx="6414700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b="1" dirty="0"/>
              <a:t> 축하하는 상황 이해하기</a:t>
            </a:r>
            <a:endParaRPr lang="en-US" altLang="ko-KR" sz="2000" b="1" dirty="0"/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000" b="1" dirty="0"/>
              <a:t>‘-(</a:t>
            </a:r>
            <a:r>
              <a:rPr lang="ko-KR" altLang="en-US" sz="2000" b="1" dirty="0"/>
              <a:t>으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니까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를 사용하여 축하하는 이유를 설명하고 문장 완성하기</a:t>
            </a:r>
            <a:endParaRPr lang="en-US" altLang="ko-KR" sz="2000" b="1" dirty="0"/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b="1" dirty="0"/>
              <a:t>축하 카드 만들어보기</a:t>
            </a:r>
          </a:p>
        </p:txBody>
      </p:sp>
    </p:spTree>
    <p:extLst>
      <p:ext uri="{BB962C8B-B14F-4D97-AF65-F5344CB8AC3E}">
        <p14:creationId xmlns:p14="http://schemas.microsoft.com/office/powerpoint/2010/main" val="16023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92"/>
    </mc:Choice>
    <mc:Fallback xmlns="">
      <p:transition spd="slow" advTm="3268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CF4C8-5485-32BF-5755-AA7E21592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9">
            <a:extLst>
              <a:ext uri="{FF2B5EF4-FFF2-40B4-BE49-F238E27FC236}">
                <a16:creationId xmlns:a16="http://schemas.microsoft.com/office/drawing/2014/main" id="{136F9944-6E4D-8189-FA80-B5548163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92" y="1814319"/>
            <a:ext cx="8119641" cy="4943476"/>
          </a:xfrm>
          <a:prstGeom prst="roundRect">
            <a:avLst>
              <a:gd name="adj" fmla="val 4690"/>
            </a:avLst>
          </a:prstGeom>
          <a:solidFill>
            <a:srgbClr val="3333FF">
              <a:alpha val="10196"/>
            </a:srgbClr>
          </a:solidFill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 fontAlgn="base"/>
            <a:r>
              <a:rPr lang="en-US" altLang="ko-KR" sz="2400" b="1" dirty="0"/>
              <a:t>       </a:t>
            </a:r>
            <a:r>
              <a:rPr lang="ko-KR" altLang="ko-KR" sz="2400" b="1" dirty="0"/>
              <a:t>오늘은 제 생일</a:t>
            </a:r>
            <a:r>
              <a:rPr lang="ko-KR" altLang="en-US" sz="2400" b="1" dirty="0"/>
              <a:t>이다</a:t>
            </a:r>
            <a:r>
              <a:rPr lang="en-US" altLang="ko-KR" sz="2400" b="1" dirty="0"/>
              <a:t>. ___ </a:t>
            </a:r>
            <a:r>
              <a:rPr lang="ko-KR" altLang="ko-KR" sz="2400" b="1" dirty="0"/>
              <a:t>친구들을 초대했어요</a:t>
            </a:r>
            <a:r>
              <a:rPr lang="en-US" altLang="ko-KR" sz="2400" b="1" dirty="0"/>
              <a:t>.</a:t>
            </a:r>
            <a:endParaRPr lang="ko-KR" altLang="ko-KR" sz="2400" dirty="0"/>
          </a:p>
          <a:p>
            <a:pPr fontAlgn="base"/>
            <a:r>
              <a:rPr lang="en-US" altLang="ko-KR" sz="2400" b="1" dirty="0"/>
              <a:t>       </a:t>
            </a:r>
            <a:r>
              <a:rPr lang="ko-KR" altLang="ko-KR" sz="2400" b="1" dirty="0"/>
              <a:t>→</a:t>
            </a:r>
            <a:endParaRPr lang="ko-KR" altLang="ko-KR" sz="2400" dirty="0"/>
          </a:p>
          <a:p>
            <a:pPr fontAlgn="base"/>
            <a:endParaRPr lang="en-US" altLang="ko-KR" sz="2400" b="1" dirty="0"/>
          </a:p>
          <a:p>
            <a:pPr fontAlgn="base"/>
            <a:r>
              <a:rPr lang="en-US" altLang="ko-KR" sz="2400" b="1" dirty="0"/>
              <a:t>      </a:t>
            </a:r>
            <a:r>
              <a:rPr lang="ko-KR" altLang="ko-KR" sz="2400" b="1" dirty="0" err="1"/>
              <a:t>기뻐</a:t>
            </a:r>
            <a:r>
              <a:rPr lang="ko-KR" altLang="en-US" sz="2400" b="1" dirty="0" err="1"/>
              <a:t>다</a:t>
            </a:r>
            <a:r>
              <a:rPr lang="en-US" altLang="ko-KR" sz="2400" b="1" dirty="0"/>
              <a:t>.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___ </a:t>
            </a:r>
            <a:r>
              <a:rPr lang="ko-KR" altLang="ko-KR" sz="2400" b="1" dirty="0"/>
              <a:t>친구에게 전화했어요</a:t>
            </a:r>
            <a:r>
              <a:rPr lang="en-US" altLang="ko-KR" sz="2400" b="1" dirty="0"/>
              <a:t>. </a:t>
            </a:r>
            <a:endParaRPr lang="ko-KR" altLang="ko-KR" sz="2400" dirty="0"/>
          </a:p>
          <a:p>
            <a:pPr fontAlgn="base"/>
            <a:r>
              <a:rPr lang="en-US" altLang="ko-KR" sz="2400" b="1" dirty="0"/>
              <a:t>      </a:t>
            </a:r>
            <a:r>
              <a:rPr lang="ko-KR" altLang="ko-KR" sz="2400" b="1" dirty="0"/>
              <a:t>→</a:t>
            </a:r>
            <a:endParaRPr lang="ko-KR" altLang="ko-KR" sz="2400" dirty="0"/>
          </a:p>
          <a:p>
            <a:pPr fontAlgn="base"/>
            <a:endParaRPr lang="en-US" altLang="ko-KR" sz="2400" b="1" dirty="0"/>
          </a:p>
          <a:p>
            <a:pPr fontAlgn="base"/>
            <a:r>
              <a:rPr lang="en-US" altLang="ko-KR" sz="2400" b="1" dirty="0"/>
              <a:t>      </a:t>
            </a:r>
            <a:r>
              <a:rPr lang="ko-KR" altLang="ko-KR" sz="2400" b="1" dirty="0"/>
              <a:t>비가 오</a:t>
            </a:r>
            <a:r>
              <a:rPr lang="ko-KR" altLang="en-US" sz="2400" b="1" dirty="0"/>
              <a:t>다</a:t>
            </a:r>
            <a:r>
              <a:rPr lang="en-US" altLang="ko-KR" sz="2400" b="1" dirty="0"/>
              <a:t>. ___ </a:t>
            </a:r>
            <a:r>
              <a:rPr lang="ko-KR" altLang="ko-KR" sz="2400" b="1" dirty="0"/>
              <a:t>우산을 가져갔어요</a:t>
            </a:r>
            <a:r>
              <a:rPr lang="en-US" altLang="ko-KR" sz="2400" b="1" dirty="0"/>
              <a:t>. </a:t>
            </a:r>
            <a:endParaRPr lang="ko-KR" altLang="ko-KR" sz="2400" dirty="0"/>
          </a:p>
          <a:p>
            <a:pPr fontAlgn="base"/>
            <a:r>
              <a:rPr lang="en-US" altLang="ko-KR" sz="2400" b="1" dirty="0"/>
              <a:t>      </a:t>
            </a:r>
            <a:r>
              <a:rPr lang="ko-KR" altLang="ko-KR" sz="2400" b="1" dirty="0"/>
              <a:t>→</a:t>
            </a:r>
            <a:endParaRPr lang="ko-KR" altLang="ko-KR" sz="2400" dirty="0"/>
          </a:p>
          <a:p>
            <a:pPr fontAlgn="base"/>
            <a:endParaRPr lang="en-US" altLang="ko-KR" sz="2400" b="1" dirty="0"/>
          </a:p>
          <a:p>
            <a:pPr fontAlgn="base"/>
            <a:r>
              <a:rPr lang="en-US" altLang="ko-KR" sz="2400" b="1" dirty="0"/>
              <a:t>     </a:t>
            </a:r>
            <a:r>
              <a:rPr lang="ko-KR" altLang="ko-KR" sz="2400" b="1" dirty="0"/>
              <a:t>친구가 합격했</a:t>
            </a:r>
            <a:r>
              <a:rPr lang="ko-KR" altLang="en-US" sz="2400" b="1" dirty="0"/>
              <a:t>다</a:t>
            </a:r>
            <a:r>
              <a:rPr lang="en-US" altLang="ko-KR" sz="2400" b="1" dirty="0"/>
              <a:t>. ___ </a:t>
            </a:r>
            <a:r>
              <a:rPr lang="ko-KR" altLang="ko-KR" sz="2400" b="1" dirty="0"/>
              <a:t>선물을 샀어요</a:t>
            </a:r>
            <a:r>
              <a:rPr lang="en-US" altLang="ko-KR" sz="2400" b="1" dirty="0"/>
              <a:t>.</a:t>
            </a:r>
            <a:endParaRPr lang="ko-KR" altLang="ko-KR" sz="2400" dirty="0"/>
          </a:p>
          <a:p>
            <a:pPr fontAlgn="base"/>
            <a:r>
              <a:rPr lang="en-US" altLang="ko-KR" sz="2400" b="1" dirty="0"/>
              <a:t>     </a:t>
            </a:r>
            <a:r>
              <a:rPr lang="ko-KR" altLang="ko-KR" sz="2400" b="1" dirty="0"/>
              <a:t>→</a:t>
            </a:r>
            <a:endParaRPr lang="en-US" altLang="ko-KR" sz="2400" b="1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b="1" dirty="0"/>
              <a:t> </a:t>
            </a:r>
          </a:p>
        </p:txBody>
      </p:sp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0EF92E5A-BFFB-1F0D-73D2-AFB3CF41D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6569615-8478-5699-CA7D-7A8A56A0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5A706E-79A8-E009-548C-D97B3A2C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3D2573DC-C700-F055-D792-109CD81CD215}"/>
              </a:ext>
            </a:extLst>
          </p:cNvPr>
          <p:cNvGrpSpPr/>
          <p:nvPr/>
        </p:nvGrpSpPr>
        <p:grpSpPr>
          <a:xfrm>
            <a:off x="57461" y="916663"/>
            <a:ext cx="5111439" cy="695204"/>
            <a:chOff x="284594" y="1484351"/>
            <a:chExt cx="2770264" cy="571791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FB27551E-47CA-ECCF-36FE-DE558148AB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AC4CDB73-0476-5685-DD74-9CB176B65C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08E25D49-66F9-FA8B-BFD5-A5499C76A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379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2)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문장 완성하기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3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29E12977-80C8-88A6-FCCF-39390C599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432176" y="1421657"/>
            <a:ext cx="11067407" cy="128035"/>
          </a:xfrm>
          <a:prstGeom prst="rect">
            <a:avLst/>
          </a:prstGeom>
          <a:noFill/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FF92A84C-CFAA-7CA8-CDA5-D17941B43DDA}"/>
              </a:ext>
            </a:extLst>
          </p:cNvPr>
          <p:cNvSpPr/>
          <p:nvPr/>
        </p:nvSpPr>
        <p:spPr>
          <a:xfrm>
            <a:off x="911678" y="69066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b="1" dirty="0">
                <a:solidFill>
                  <a:prstClr val="black"/>
                </a:solidFill>
              </a:rPr>
              <a:t>활동 </a:t>
            </a:r>
            <a:r>
              <a:rPr lang="en-US" altLang="ko-KR" sz="3600" b="1" dirty="0">
                <a:solidFill>
                  <a:prstClr val="black"/>
                </a:solidFill>
              </a:rPr>
              <a:t>:  –(</a:t>
            </a:r>
            <a:r>
              <a:rPr lang="ko-KR" altLang="en-US" sz="3600" b="1" dirty="0">
                <a:solidFill>
                  <a:prstClr val="black"/>
                </a:solidFill>
              </a:rPr>
              <a:t>으</a:t>
            </a:r>
            <a:r>
              <a:rPr lang="en-US" altLang="ko-KR" sz="3600" b="1" dirty="0">
                <a:solidFill>
                  <a:prstClr val="black"/>
                </a:solidFill>
              </a:rPr>
              <a:t>)</a:t>
            </a:r>
            <a:r>
              <a:rPr lang="ko-KR" altLang="en-US" sz="3600" b="1" dirty="0">
                <a:solidFill>
                  <a:prstClr val="black"/>
                </a:solidFill>
              </a:rPr>
              <a:t>니까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8A72A-D3D2-BF48-E7F2-E7AB786D4AC6}"/>
              </a:ext>
            </a:extLst>
          </p:cNvPr>
          <p:cNvSpPr txBox="1"/>
          <p:nvPr/>
        </p:nvSpPr>
        <p:spPr>
          <a:xfrm>
            <a:off x="2024743" y="2817845"/>
            <a:ext cx="34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생일이니까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97F48-AB76-E769-C7EE-9F2BCCE7245B}"/>
              </a:ext>
            </a:extLst>
          </p:cNvPr>
          <p:cNvSpPr txBox="1"/>
          <p:nvPr/>
        </p:nvSpPr>
        <p:spPr>
          <a:xfrm>
            <a:off x="1925216" y="3910011"/>
            <a:ext cx="34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기쁘니까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C52AF-1DAE-DB4E-AC1A-E67672D78608}"/>
              </a:ext>
            </a:extLst>
          </p:cNvPr>
          <p:cNvSpPr txBox="1"/>
          <p:nvPr/>
        </p:nvSpPr>
        <p:spPr>
          <a:xfrm>
            <a:off x="1914761" y="5002177"/>
            <a:ext cx="34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오니까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572A8-7122-A536-1C8A-0B2F91066AF5}"/>
              </a:ext>
            </a:extLst>
          </p:cNvPr>
          <p:cNvSpPr txBox="1"/>
          <p:nvPr/>
        </p:nvSpPr>
        <p:spPr>
          <a:xfrm>
            <a:off x="1914761" y="6077434"/>
            <a:ext cx="34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합격했으니까</a:t>
            </a:r>
          </a:p>
        </p:txBody>
      </p:sp>
    </p:spTree>
    <p:extLst>
      <p:ext uri="{BB962C8B-B14F-4D97-AF65-F5344CB8AC3E}">
        <p14:creationId xmlns:p14="http://schemas.microsoft.com/office/powerpoint/2010/main" val="6678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22F0-02E8-647A-F6D7-65F45222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9">
            <a:extLst>
              <a:ext uri="{FF2B5EF4-FFF2-40B4-BE49-F238E27FC236}">
                <a16:creationId xmlns:a16="http://schemas.microsoft.com/office/drawing/2014/main" id="{E638BD55-A226-EF97-1AEE-AA7EC58F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92" y="1814319"/>
            <a:ext cx="8119641" cy="4943476"/>
          </a:xfrm>
          <a:prstGeom prst="roundRect">
            <a:avLst>
              <a:gd name="adj" fmla="val 4690"/>
            </a:avLst>
          </a:prstGeom>
          <a:solidFill>
            <a:srgbClr val="3333FF">
              <a:alpha val="10196"/>
            </a:srgbClr>
          </a:solidFill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b="1" dirty="0"/>
              <a:t> </a:t>
            </a:r>
          </a:p>
        </p:txBody>
      </p:sp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96F2987B-6CD8-7B52-9E38-EDB6C11A1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2409770-5E56-050A-7426-6C7EABE4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2976D5-6FD4-849E-1344-66AE1597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6E26817B-E264-98B9-0097-94D01F804ACF}"/>
              </a:ext>
            </a:extLst>
          </p:cNvPr>
          <p:cNvGrpSpPr/>
          <p:nvPr/>
        </p:nvGrpSpPr>
        <p:grpSpPr>
          <a:xfrm>
            <a:off x="57461" y="916663"/>
            <a:ext cx="5111439" cy="695204"/>
            <a:chOff x="284594" y="1484351"/>
            <a:chExt cx="2770264" cy="571791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572CE968-D53F-D315-8167-A80DF379A8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837B2BD8-7639-F790-701B-871778AC1C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29B96E69-E87B-54D9-E9BB-2BA538247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379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2)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그림보고 말하기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3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E9BC3949-5EC0-868F-14BF-04A819D4A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432176" y="1421657"/>
            <a:ext cx="11067407" cy="128035"/>
          </a:xfrm>
          <a:prstGeom prst="rect">
            <a:avLst/>
          </a:prstGeom>
          <a:noFill/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F9E1705F-D4F8-76AF-9100-331537887BEB}"/>
              </a:ext>
            </a:extLst>
          </p:cNvPr>
          <p:cNvSpPr/>
          <p:nvPr/>
        </p:nvSpPr>
        <p:spPr>
          <a:xfrm>
            <a:off x="911678" y="69066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b="1" dirty="0">
                <a:solidFill>
                  <a:prstClr val="black"/>
                </a:solidFill>
              </a:rPr>
              <a:t>활동 </a:t>
            </a:r>
            <a:r>
              <a:rPr lang="en-US" altLang="ko-KR" sz="3600" b="1" dirty="0">
                <a:solidFill>
                  <a:prstClr val="black"/>
                </a:solidFill>
              </a:rPr>
              <a:t>:  –(</a:t>
            </a:r>
            <a:r>
              <a:rPr lang="ko-KR" altLang="en-US" sz="3600" b="1" dirty="0">
                <a:solidFill>
                  <a:prstClr val="black"/>
                </a:solidFill>
              </a:rPr>
              <a:t>으</a:t>
            </a:r>
            <a:r>
              <a:rPr lang="en-US" altLang="ko-KR" sz="3600" b="1" dirty="0">
                <a:solidFill>
                  <a:prstClr val="black"/>
                </a:solidFill>
              </a:rPr>
              <a:t>)</a:t>
            </a:r>
            <a:r>
              <a:rPr lang="ko-KR" altLang="en-US" sz="3600" b="1" dirty="0">
                <a:solidFill>
                  <a:prstClr val="black"/>
                </a:solidFill>
              </a:rPr>
              <a:t>니까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C45A94-D92D-FC64-7960-A7C60E510847}"/>
              </a:ext>
            </a:extLst>
          </p:cNvPr>
          <p:cNvSpPr txBox="1"/>
          <p:nvPr/>
        </p:nvSpPr>
        <p:spPr>
          <a:xfrm>
            <a:off x="5101527" y="2517234"/>
            <a:ext cx="4057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/>
              <a:t>1. </a:t>
            </a:r>
            <a:r>
              <a:rPr lang="ko-KR" altLang="ko-KR" sz="2400" b="1" dirty="0"/>
              <a:t>피곤하니까 쉬었어요</a:t>
            </a:r>
            <a:r>
              <a:rPr lang="en-US" altLang="ko-KR" sz="2400" b="1" dirty="0"/>
              <a:t>.</a:t>
            </a:r>
            <a:endParaRPr lang="ko-KR" altLang="ko-KR" sz="2400" dirty="0"/>
          </a:p>
          <a:p>
            <a:pPr fontAlgn="base"/>
            <a:endParaRPr lang="en-US" altLang="ko-KR" sz="2400" b="1" dirty="0"/>
          </a:p>
          <a:p>
            <a:pPr fontAlgn="base"/>
            <a:r>
              <a:rPr lang="en-US" altLang="ko-KR" sz="2400" b="1" dirty="0"/>
              <a:t>2. </a:t>
            </a:r>
            <a:r>
              <a:rPr lang="ko-KR" altLang="ko-KR" sz="2400" b="1" dirty="0"/>
              <a:t>친구가 생일이니까 </a:t>
            </a:r>
            <a:endParaRPr lang="en-US" altLang="ko-KR" sz="2400" b="1" dirty="0"/>
          </a:p>
          <a:p>
            <a:pPr fontAlgn="base"/>
            <a:r>
              <a:rPr lang="en-US" altLang="ko-KR" sz="2400" b="1" dirty="0"/>
              <a:t>    </a:t>
            </a:r>
            <a:r>
              <a:rPr lang="ko-KR" altLang="ko-KR" sz="2400" b="1" dirty="0"/>
              <a:t>선물을 샀어요</a:t>
            </a:r>
            <a:r>
              <a:rPr lang="en-US" altLang="ko-KR" sz="2400" b="1" dirty="0"/>
              <a:t>.</a:t>
            </a:r>
            <a:endParaRPr lang="ko-KR" altLang="ko-KR" sz="2400" dirty="0"/>
          </a:p>
          <a:p>
            <a:pPr fontAlgn="base"/>
            <a:endParaRPr lang="en-US" altLang="ko-KR" sz="2400" b="1" dirty="0"/>
          </a:p>
          <a:p>
            <a:pPr fontAlgn="base"/>
            <a:r>
              <a:rPr lang="en-US" altLang="ko-KR" sz="2400" b="1" dirty="0"/>
              <a:t>3. </a:t>
            </a:r>
            <a:r>
              <a:rPr lang="ko-KR" altLang="ko-KR" sz="2400" b="1" dirty="0"/>
              <a:t>졸업했으니까 </a:t>
            </a:r>
            <a:endParaRPr lang="en-US" altLang="ko-KR" sz="2400" b="1" dirty="0"/>
          </a:p>
          <a:p>
            <a:pPr fontAlgn="base"/>
            <a:r>
              <a:rPr lang="en-US" altLang="ko-KR" sz="2400" b="1" dirty="0"/>
              <a:t>     </a:t>
            </a:r>
            <a:r>
              <a:rPr lang="ko-KR" altLang="ko-KR" sz="2400" b="1" dirty="0" err="1"/>
              <a:t>파티했어요</a:t>
            </a:r>
            <a:r>
              <a:rPr lang="en-US" altLang="ko-KR" sz="2400" b="1" dirty="0"/>
              <a:t>.</a:t>
            </a:r>
            <a:endParaRPr lang="ko-KR" altLang="ko-KR" sz="2400" dirty="0"/>
          </a:p>
          <a:p>
            <a:pPr fontAlgn="base"/>
            <a:endParaRPr lang="en-US" altLang="ko-KR" sz="2400" b="1" dirty="0"/>
          </a:p>
          <a:p>
            <a:pPr fontAlgn="base"/>
            <a:r>
              <a:rPr lang="en-US" altLang="ko-KR" sz="2400" b="1" dirty="0"/>
              <a:t>4. </a:t>
            </a:r>
            <a:r>
              <a:rPr lang="ko-KR" altLang="ko-KR" sz="2400" b="1" dirty="0"/>
              <a:t>맛있으니까 더 먹었어요</a:t>
            </a:r>
            <a:r>
              <a:rPr lang="en-US" altLang="ko-KR" sz="2400" b="1" dirty="0"/>
              <a:t>.</a:t>
            </a:r>
            <a:endParaRPr lang="ko-KR" altLang="ko-KR" sz="2400" dirty="0"/>
          </a:p>
          <a:p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BDE2F9F-DB23-4EE4-6613-77F893C4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70" y="2476262"/>
            <a:ext cx="1796164" cy="136358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0F32D6E-9F4A-15E6-24F9-AE5E1928A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70" y="4311750"/>
            <a:ext cx="1796164" cy="165514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C896896-25C5-E084-A67D-81D1575B1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0199" y="2476262"/>
            <a:ext cx="1958878" cy="136358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7FEC423-C21F-98D4-BBD0-197741983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556" y="4286057"/>
            <a:ext cx="2110163" cy="1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53422-2989-2DBA-E8BE-81879961A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9">
            <a:extLst>
              <a:ext uri="{FF2B5EF4-FFF2-40B4-BE49-F238E27FC236}">
                <a16:creationId xmlns:a16="http://schemas.microsoft.com/office/drawing/2014/main" id="{240017FC-1A82-F21D-607B-C98F23818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92" y="1814319"/>
            <a:ext cx="8119641" cy="4943476"/>
          </a:xfrm>
          <a:prstGeom prst="roundRect">
            <a:avLst>
              <a:gd name="adj" fmla="val 4690"/>
            </a:avLst>
          </a:prstGeom>
          <a:solidFill>
            <a:srgbClr val="3333FF">
              <a:alpha val="10196"/>
            </a:srgbClr>
          </a:solidFill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200" b="1" dirty="0"/>
              <a:t>      T: </a:t>
            </a:r>
            <a:r>
              <a:rPr lang="ko-KR" altLang="ko-KR" sz="3200" b="1" dirty="0"/>
              <a:t>왜 늦었어요</a:t>
            </a:r>
            <a:r>
              <a:rPr lang="en-US" altLang="ko-KR" sz="3200" b="1" dirty="0"/>
              <a:t>? </a:t>
            </a:r>
            <a:endParaRPr lang="ko-KR" altLang="ko-KR" sz="3200" dirty="0"/>
          </a:p>
          <a:p>
            <a:pPr fontAlgn="base"/>
            <a:r>
              <a:rPr lang="en-US" altLang="ko-KR" sz="3200" b="1" dirty="0"/>
              <a:t>      S: </a:t>
            </a:r>
            <a:r>
              <a:rPr lang="ko-KR" altLang="ko-KR" sz="3200" b="1" dirty="0"/>
              <a:t>비가 오니까요</a:t>
            </a:r>
            <a:r>
              <a:rPr lang="en-US" altLang="ko-KR" sz="3200" b="1" dirty="0"/>
              <a:t>.</a:t>
            </a:r>
            <a:endParaRPr lang="ko-KR" altLang="ko-KR" sz="3200" dirty="0"/>
          </a:p>
          <a:p>
            <a:pPr fontAlgn="base"/>
            <a:r>
              <a:rPr lang="en-US" altLang="ko-KR" sz="3200" b="1" dirty="0"/>
              <a:t>      T: </a:t>
            </a:r>
            <a:r>
              <a:rPr lang="ko-KR" altLang="ko-KR" sz="3200" b="1" dirty="0"/>
              <a:t>왜 기분이 좋아요</a:t>
            </a:r>
            <a:r>
              <a:rPr lang="en-US" altLang="ko-KR" sz="3200" b="1" dirty="0"/>
              <a:t>? </a:t>
            </a:r>
            <a:endParaRPr lang="ko-KR" altLang="ko-KR" sz="3200" dirty="0"/>
          </a:p>
          <a:p>
            <a:pPr fontAlgn="base"/>
            <a:r>
              <a:rPr lang="en-US" altLang="ko-KR" sz="3200" b="1" dirty="0"/>
              <a:t>      S: </a:t>
            </a:r>
            <a:r>
              <a:rPr lang="ko-KR" altLang="ko-KR" sz="3200" b="1" dirty="0"/>
              <a:t>좋은 소식을 들었으니까요</a:t>
            </a:r>
            <a:r>
              <a:rPr lang="en-US" altLang="ko-KR" sz="3200" b="1" dirty="0"/>
              <a:t>. </a:t>
            </a:r>
            <a:endParaRPr lang="ko-KR" altLang="ko-KR" sz="3200" dirty="0"/>
          </a:p>
          <a:p>
            <a:pPr fontAlgn="base"/>
            <a:r>
              <a:rPr lang="en-US" altLang="ko-KR" sz="3200" b="1" dirty="0"/>
              <a:t>      T: </a:t>
            </a:r>
            <a:r>
              <a:rPr lang="ko-KR" altLang="ko-KR" sz="3200" b="1" dirty="0"/>
              <a:t>왜 선물을 샀어요</a:t>
            </a:r>
            <a:r>
              <a:rPr lang="en-US" altLang="ko-KR" sz="3200" b="1" dirty="0"/>
              <a:t>? </a:t>
            </a:r>
            <a:endParaRPr lang="ko-KR" altLang="ko-KR" sz="3200" dirty="0"/>
          </a:p>
          <a:p>
            <a:pPr fontAlgn="base"/>
            <a:r>
              <a:rPr lang="en-US" altLang="ko-KR" sz="3200" b="1" dirty="0"/>
              <a:t>      S: </a:t>
            </a:r>
            <a:r>
              <a:rPr lang="ko-KR" altLang="ko-KR" sz="3200" b="1" dirty="0"/>
              <a:t>친구 생일이니까요</a:t>
            </a:r>
            <a:r>
              <a:rPr lang="en-US" altLang="ko-KR" sz="3200" b="1" dirty="0"/>
              <a:t>. </a:t>
            </a:r>
            <a:endParaRPr lang="ko-KR" altLang="ko-KR" sz="3200" dirty="0"/>
          </a:p>
          <a:p>
            <a:pPr fontAlgn="base"/>
            <a:r>
              <a:rPr lang="en-US" altLang="ko-KR" sz="3200" b="1" dirty="0"/>
              <a:t>      T: </a:t>
            </a:r>
            <a:r>
              <a:rPr lang="ko-KR" altLang="ko-KR" sz="3200" b="1" dirty="0"/>
              <a:t>왜 쉬었어요</a:t>
            </a:r>
            <a:r>
              <a:rPr lang="en-US" altLang="ko-KR" sz="3200" b="1" dirty="0"/>
              <a:t>? </a:t>
            </a:r>
            <a:endParaRPr lang="ko-KR" altLang="ko-KR" sz="3200" dirty="0"/>
          </a:p>
          <a:p>
            <a:pPr fontAlgn="base"/>
            <a:r>
              <a:rPr lang="en-US" altLang="ko-KR" sz="3200" b="1" dirty="0"/>
              <a:t>      S: </a:t>
            </a:r>
            <a:r>
              <a:rPr lang="ko-KR" altLang="ko-KR" sz="3200" b="1" dirty="0"/>
              <a:t>피곤하니까요</a:t>
            </a:r>
            <a:r>
              <a:rPr lang="en-US" altLang="ko-KR" sz="3200" b="1" dirty="0"/>
              <a:t>.</a:t>
            </a:r>
            <a:endParaRPr lang="ko-KR" altLang="ko-KR" sz="3200" dirty="0"/>
          </a:p>
        </p:txBody>
      </p:sp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3EC6B820-2BFC-25E5-6DFB-0FE46C826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9DD911F-99F9-3000-BFE8-2399879B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7E2EAF6-CD55-21A1-C4FB-E36D55937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3223F9F4-E515-EE4A-9884-64A86A8FCF4D}"/>
              </a:ext>
            </a:extLst>
          </p:cNvPr>
          <p:cNvGrpSpPr/>
          <p:nvPr/>
        </p:nvGrpSpPr>
        <p:grpSpPr>
          <a:xfrm>
            <a:off x="57461" y="916663"/>
            <a:ext cx="5111439" cy="1069331"/>
            <a:chOff x="284594" y="1484351"/>
            <a:chExt cx="2770264" cy="879503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222ACF41-8526-DB90-1421-873AF6B129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964168B6-F51D-F919-5FE1-A8F4EA4A49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42BE45E8-BFAD-5527-9CDD-B7CE4C126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83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2)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질문</a:t>
              </a: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대답</a:t>
              </a: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kumimoji="0" lang="ko-KR" altLang="en-US" sz="2400" b="1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짝활동</a:t>
              </a: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algn="ctr" eaLnBrk="1" hangingPunct="1">
                <a:spcBef>
                  <a:spcPct val="50000"/>
                </a:spcBef>
              </a:pP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3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4F0640F4-4DC7-7811-E07A-49CAD9F19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432176" y="1421657"/>
            <a:ext cx="11067407" cy="128035"/>
          </a:xfrm>
          <a:prstGeom prst="rect">
            <a:avLst/>
          </a:prstGeom>
          <a:noFill/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EE24DA3-B976-C62F-8B3E-80D3F964E347}"/>
              </a:ext>
            </a:extLst>
          </p:cNvPr>
          <p:cNvSpPr/>
          <p:nvPr/>
        </p:nvSpPr>
        <p:spPr>
          <a:xfrm>
            <a:off x="911678" y="69066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b="1" dirty="0">
                <a:solidFill>
                  <a:prstClr val="black"/>
                </a:solidFill>
              </a:rPr>
              <a:t>연습 </a:t>
            </a:r>
            <a:r>
              <a:rPr lang="en-US" altLang="ko-KR" sz="3600" b="1" dirty="0">
                <a:solidFill>
                  <a:prstClr val="black"/>
                </a:solidFill>
              </a:rPr>
              <a:t>:  –(</a:t>
            </a:r>
            <a:r>
              <a:rPr lang="ko-KR" altLang="en-US" sz="3600" b="1" dirty="0">
                <a:solidFill>
                  <a:prstClr val="black"/>
                </a:solidFill>
              </a:rPr>
              <a:t>으</a:t>
            </a:r>
            <a:r>
              <a:rPr lang="en-US" altLang="ko-KR" sz="3600" b="1" dirty="0">
                <a:solidFill>
                  <a:prstClr val="black"/>
                </a:solidFill>
              </a:rPr>
              <a:t>)</a:t>
            </a:r>
            <a:r>
              <a:rPr lang="ko-KR" altLang="en-US" sz="3600" b="1" dirty="0">
                <a:solidFill>
                  <a:prstClr val="black"/>
                </a:solidFill>
              </a:rPr>
              <a:t>니까 </a:t>
            </a:r>
          </a:p>
        </p:txBody>
      </p:sp>
    </p:spTree>
    <p:extLst>
      <p:ext uri="{BB962C8B-B14F-4D97-AF65-F5344CB8AC3E}">
        <p14:creationId xmlns:p14="http://schemas.microsoft.com/office/powerpoint/2010/main" val="10123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1B46-4AF7-7D14-0B6F-65B29DF22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B8F3DBD-58EC-3266-13B7-D849363D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3" y="1495499"/>
            <a:ext cx="8617619" cy="52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1C7E3D1E-6827-C3BC-937D-9479A22C8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F62F6D-5EDD-89DC-201B-AB117C24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E7EB00-04CC-9296-931C-1AD12D8C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C56CD799-B556-C781-8B12-7C3682C2925F}"/>
              </a:ext>
            </a:extLst>
          </p:cNvPr>
          <p:cNvGrpSpPr/>
          <p:nvPr/>
        </p:nvGrpSpPr>
        <p:grpSpPr>
          <a:xfrm>
            <a:off x="57461" y="916663"/>
            <a:ext cx="5111439" cy="1069331"/>
            <a:chOff x="284594" y="1484351"/>
            <a:chExt cx="2770264" cy="879503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027259E8-5D56-7569-03C8-F235DF14F6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3A92E394-180B-D80E-D32D-9CCAC1447D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87B5AC28-58E2-A3A5-DED3-67C79A548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83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457200" indent="-457200" algn="ctr" eaLnBrk="1" hangingPunct="1">
                <a:spcBef>
                  <a:spcPct val="50000"/>
                </a:spcBef>
                <a:buAutoNum type="arabicParenR"/>
              </a:pP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축하카드 작성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6680C66-6B37-A15F-60D7-B6863D26762D}"/>
              </a:ext>
            </a:extLst>
          </p:cNvPr>
          <p:cNvGrpSpPr/>
          <p:nvPr/>
        </p:nvGrpSpPr>
        <p:grpSpPr>
          <a:xfrm>
            <a:off x="-432176" y="69066"/>
            <a:ext cx="11067407" cy="1480626"/>
            <a:chOff x="-634608" y="239825"/>
            <a:chExt cx="11231107" cy="1480626"/>
          </a:xfrm>
        </p:grpSpPr>
        <p:pic>
          <p:nvPicPr>
            <p:cNvPr id="13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B96B973F-3531-B26E-34B0-E88992C08D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5DFC8F5-5281-EEE9-3D0C-5353CDC53A82}"/>
                </a:ext>
              </a:extLst>
            </p:cNvPr>
            <p:cNvSpPr/>
            <p:nvPr/>
          </p:nvSpPr>
          <p:spPr>
            <a:xfrm>
              <a:off x="729123" y="23982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3600" b="1" dirty="0">
                  <a:solidFill>
                    <a:prstClr val="black"/>
                  </a:solidFill>
                </a:rPr>
                <a:t>활동 </a:t>
              </a:r>
              <a:r>
                <a:rPr lang="en-US" altLang="ko-KR" sz="3600" b="1" dirty="0">
                  <a:solidFill>
                    <a:prstClr val="black"/>
                  </a:solidFill>
                </a:rPr>
                <a:t>: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축하하는 글 쓰기</a:t>
              </a: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9E21C4F4-A0D0-2F57-1D3A-6D67351A3527}"/>
              </a:ext>
            </a:extLst>
          </p:cNvPr>
          <p:cNvSpPr/>
          <p:nvPr/>
        </p:nvSpPr>
        <p:spPr>
          <a:xfrm>
            <a:off x="-1012107" y="3095844"/>
            <a:ext cx="9109359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>
                <a:solidFill>
                  <a:prstClr val="black"/>
                </a:solidFill>
              </a:rPr>
              <a:t>OO</a:t>
            </a:r>
            <a:r>
              <a:rPr lang="ko-KR" altLang="en-US" sz="3200" b="1" dirty="0">
                <a:solidFill>
                  <a:prstClr val="black"/>
                </a:solidFill>
              </a:rPr>
              <a:t>아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r>
              <a:rPr lang="ko-KR" altLang="en-US" sz="3200" b="1" dirty="0">
                <a:solidFill>
                  <a:prstClr val="black"/>
                </a:solidFill>
              </a:rPr>
              <a:t> 생일 축하해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3200" b="1" dirty="0">
                <a:solidFill>
                  <a:prstClr val="black"/>
                </a:solidFill>
              </a:rPr>
              <a:t>                 생일이니까 즐거운 시간 보내자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algn="ctr"/>
            <a:endParaRPr lang="ko-KR" altLang="en-US" sz="3600" b="1" u="sng" dirty="0">
              <a:solidFill>
                <a:prstClr val="black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747CFCC-2715-BCFA-0C32-A7279E4DE4BD}"/>
              </a:ext>
            </a:extLst>
          </p:cNvPr>
          <p:cNvSpPr/>
          <p:nvPr/>
        </p:nvSpPr>
        <p:spPr>
          <a:xfrm>
            <a:off x="1594416" y="4522767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b="1" dirty="0">
                <a:solidFill>
                  <a:prstClr val="black"/>
                </a:solidFill>
              </a:rPr>
              <a:t>너는 꽃을 좋아하니까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3200" b="1" dirty="0">
                <a:solidFill>
                  <a:prstClr val="black"/>
                </a:solidFill>
              </a:rPr>
              <a:t>꽃을 </a:t>
            </a:r>
            <a:r>
              <a:rPr lang="ko-KR" altLang="en-US" sz="3200" b="1" dirty="0" err="1">
                <a:solidFill>
                  <a:prstClr val="black"/>
                </a:solidFill>
              </a:rPr>
              <a:t>준비했어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algn="ctr"/>
            <a:endParaRPr lang="ko-KR" altLang="en-US" sz="36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3C57E-D566-3E59-F348-91231CF7B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9">
            <a:extLst>
              <a:ext uri="{FF2B5EF4-FFF2-40B4-BE49-F238E27FC236}">
                <a16:creationId xmlns:a16="http://schemas.microsoft.com/office/drawing/2014/main" id="{C910DD7F-F6D6-13E0-DD24-302B0DBF2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92" y="1814319"/>
            <a:ext cx="8119641" cy="4943476"/>
          </a:xfrm>
          <a:prstGeom prst="roundRect">
            <a:avLst>
              <a:gd name="adj" fmla="val 4690"/>
            </a:avLst>
          </a:prstGeom>
          <a:solidFill>
            <a:srgbClr val="3333FF">
              <a:alpha val="10196"/>
            </a:srgbClr>
          </a:solidFill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sz="3200" b="1" dirty="0"/>
              <a:t>과제 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오늘 배운 문법 사용하여 </a:t>
            </a:r>
            <a:endParaRPr lang="en-US" altLang="ko-KR" sz="32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3200" b="1" dirty="0"/>
              <a:t>   2-3</a:t>
            </a:r>
            <a:r>
              <a:rPr lang="ko-KR" altLang="en-US" sz="3200" b="1" dirty="0"/>
              <a:t>문장으로 써오기</a:t>
            </a:r>
            <a:br>
              <a:rPr lang="en-US" altLang="ko-KR" sz="3200" b="1" dirty="0"/>
            </a:br>
            <a:r>
              <a:rPr lang="ko-KR" altLang="en-US" sz="2800" b="1" dirty="0"/>
              <a:t>예문</a:t>
            </a:r>
            <a:r>
              <a:rPr lang="en-US" altLang="ko-KR" sz="2800" b="1" dirty="0"/>
              <a:t>) </a:t>
            </a:r>
            <a:r>
              <a:rPr lang="ko-KR" altLang="en-US" sz="2800" b="1" dirty="0"/>
              <a:t>어제는 제 생일이었어요</a:t>
            </a:r>
            <a:r>
              <a:rPr lang="en-US" altLang="ko-KR" sz="2800" b="1" dirty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800" b="1" dirty="0"/>
              <a:t>생일이니까 친구들을 초대했어요</a:t>
            </a:r>
            <a:r>
              <a:rPr lang="en-US" altLang="ko-KR" sz="2800" b="1" dirty="0"/>
              <a:t>.</a:t>
            </a:r>
          </a:p>
        </p:txBody>
      </p:sp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CA6DCCAA-3D3A-6D6A-B112-2D9F47BFD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9DFC8E3-576B-E3D0-4945-4DAF739D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5C0EA3-D3E1-F2A8-3970-6DF0A077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524BFC3C-8CA3-2516-6F51-74AAA052B169}"/>
              </a:ext>
            </a:extLst>
          </p:cNvPr>
          <p:cNvGrpSpPr/>
          <p:nvPr/>
        </p:nvGrpSpPr>
        <p:grpSpPr>
          <a:xfrm>
            <a:off x="57461" y="916663"/>
            <a:ext cx="5111439" cy="695204"/>
            <a:chOff x="284594" y="1484351"/>
            <a:chExt cx="2770264" cy="571791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9F8D0221-F658-1EA9-929E-825550AD0B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A91BF15B-EAF2-650B-AB7B-57FB36CF9E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3E42D58C-70A9-E106-76A3-864321089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379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마무리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3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8325DE39-0E09-39E0-8900-6CAC9CD61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432176" y="1421657"/>
            <a:ext cx="11067407" cy="128035"/>
          </a:xfrm>
          <a:prstGeom prst="rect">
            <a:avLst/>
          </a:prstGeom>
          <a:noFill/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21068BE-CE5B-841F-6DF7-D57F02D69BF1}"/>
              </a:ext>
            </a:extLst>
          </p:cNvPr>
          <p:cNvSpPr/>
          <p:nvPr/>
        </p:nvSpPr>
        <p:spPr>
          <a:xfrm>
            <a:off x="911678" y="69066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b="1" dirty="0">
                <a:solidFill>
                  <a:prstClr val="black"/>
                </a:solidFill>
              </a:rPr>
              <a:t>마무리 </a:t>
            </a:r>
          </a:p>
        </p:txBody>
      </p:sp>
    </p:spTree>
    <p:extLst>
      <p:ext uri="{BB962C8B-B14F-4D97-AF65-F5344CB8AC3E}">
        <p14:creationId xmlns:p14="http://schemas.microsoft.com/office/powerpoint/2010/main" val="21822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2C2C7-3073-7631-6300-DA15050D2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D9BC09DE-5E39-AD82-A9D0-81C4E9943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7624377-91DF-E9DB-BA16-B0EDC4D8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2</a:t>
            </a:fld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CE93708-5F46-9D8D-D30B-4E2B6529549B}"/>
              </a:ext>
            </a:extLst>
          </p:cNvPr>
          <p:cNvGrpSpPr/>
          <p:nvPr/>
        </p:nvGrpSpPr>
        <p:grpSpPr>
          <a:xfrm>
            <a:off x="0" y="916663"/>
            <a:ext cx="5168900" cy="695204"/>
            <a:chOff x="253452" y="1484351"/>
            <a:chExt cx="2801406" cy="571791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A5B6B634-E671-94F9-75EE-D21D405115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858DB200-E5F3-A0E8-94FE-FE47A9523A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FAB94111-77A9-4F63-F747-BBD8DD113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52" y="1552845"/>
              <a:ext cx="2356853" cy="38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무슨 사진일까요</a:t>
              </a: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?</a:t>
              </a:r>
            </a:p>
          </p:txBody>
        </p:sp>
      </p:grpSp>
      <p:pic>
        <p:nvPicPr>
          <p:cNvPr id="15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E88E5BAB-B546-583B-D151-179D8A620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EB3B26A-D84F-0372-6178-DC7390F9F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56" y="1898058"/>
            <a:ext cx="4214137" cy="235670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E1C7CB3-8A95-8C58-DE78-A5A221883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1898058"/>
            <a:ext cx="3416258" cy="389863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1821A0C-7774-BD26-92C2-331CD0EE8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839" y="3568540"/>
            <a:ext cx="4794007" cy="29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92"/>
    </mc:Choice>
    <mc:Fallback xmlns="">
      <p:transition spd="slow" advTm="326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60E22-18A4-BA18-8914-6DDB6700E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30A6F87F-2232-1F7C-7F89-6FB58FC6E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E59FD03-D1C6-06EF-CFDE-5891C631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BAC842-C394-1622-B503-CC49EAC4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042697C-DF01-BD98-6791-A935DC6C9FD3}"/>
              </a:ext>
            </a:extLst>
          </p:cNvPr>
          <p:cNvSpPr/>
          <p:nvPr/>
        </p:nvSpPr>
        <p:spPr>
          <a:xfrm>
            <a:off x="619990" y="1722979"/>
            <a:ext cx="8333510" cy="4957260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endParaRPr lang="en-US" altLang="ko-KR" sz="2400" b="1" spc="-11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AutoShape 59">
            <a:extLst>
              <a:ext uri="{FF2B5EF4-FFF2-40B4-BE49-F238E27FC236}">
                <a16:creationId xmlns:a16="http://schemas.microsoft.com/office/drawing/2014/main" id="{CB9D64B1-81F4-98E3-0C88-2B8DE6F5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92" y="1814319"/>
            <a:ext cx="8119641" cy="4943476"/>
          </a:xfrm>
          <a:prstGeom prst="roundRect">
            <a:avLst>
              <a:gd name="adj" fmla="val 4690"/>
            </a:avLst>
          </a:prstGeom>
          <a:solidFill>
            <a:srgbClr val="3333FF">
              <a:alpha val="10196"/>
            </a:srgbClr>
          </a:solidFill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2800" b="1" dirty="0"/>
              <a:t>‘-(</a:t>
            </a:r>
            <a:r>
              <a:rPr lang="ko-KR" altLang="en-US" sz="2800" b="1" dirty="0"/>
              <a:t>으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니까</a:t>
            </a:r>
            <a:r>
              <a:rPr lang="en-US" altLang="ko-KR" sz="2800" b="1" dirty="0"/>
              <a:t>’</a:t>
            </a:r>
            <a:r>
              <a:rPr lang="ko-KR" altLang="en-US" sz="2800" b="1" dirty="0"/>
              <a:t>는 이유나 원인을 나타내는 연결어미</a:t>
            </a:r>
            <a:endParaRPr lang="en-US" altLang="ko-KR" sz="28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2800" b="1" dirty="0"/>
              <a:t>예문</a:t>
            </a:r>
            <a:r>
              <a:rPr lang="en-US" altLang="ko-KR" sz="2800" b="1" dirty="0"/>
              <a:t>) </a:t>
            </a:r>
            <a:r>
              <a:rPr lang="ko-KR" altLang="en-US" sz="2800" b="1" dirty="0"/>
              <a:t>비가 오니까 </a:t>
            </a:r>
            <a:r>
              <a:rPr lang="en-US" altLang="ko-KR" sz="2800" b="1" dirty="0"/>
              <a:t>/ </a:t>
            </a:r>
            <a:r>
              <a:rPr lang="ko-KR" altLang="en-US" sz="2800" b="1" dirty="0"/>
              <a:t>우산을 가져가요</a:t>
            </a:r>
            <a:r>
              <a:rPr lang="en-US" altLang="ko-KR" sz="2800" b="1" dirty="0"/>
              <a:t>.</a:t>
            </a:r>
            <a:endParaRPr lang="en-US" altLang="ko-KR" sz="4000" b="1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en-US" altLang="ko-KR" sz="40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5D219C8-0D4E-C997-221F-7273FBE4B42E}"/>
              </a:ext>
            </a:extLst>
          </p:cNvPr>
          <p:cNvGrpSpPr/>
          <p:nvPr/>
        </p:nvGrpSpPr>
        <p:grpSpPr>
          <a:xfrm>
            <a:off x="57461" y="916663"/>
            <a:ext cx="5111439" cy="1069331"/>
            <a:chOff x="284594" y="1484351"/>
            <a:chExt cx="2770264" cy="879503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29A598EA-44CC-5A85-8884-0281CBC9AC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7A6CA861-76DE-CDAD-324C-9FF48500B8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17108049-03B9-387E-A0F9-F6A608CB3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83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1)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설명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A48A4FDD-7E76-1E90-0775-97FEE3EE7DEC}"/>
              </a:ext>
            </a:extLst>
          </p:cNvPr>
          <p:cNvGrpSpPr/>
          <p:nvPr/>
        </p:nvGrpSpPr>
        <p:grpSpPr>
          <a:xfrm>
            <a:off x="-432176" y="69066"/>
            <a:ext cx="11067407" cy="1480626"/>
            <a:chOff x="-634608" y="239825"/>
            <a:chExt cx="11231107" cy="1480626"/>
          </a:xfrm>
        </p:grpSpPr>
        <p:pic>
          <p:nvPicPr>
            <p:cNvPr id="13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B4C00A07-8ED0-BB17-D27C-75B7487CB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8A47E3A-D9A2-4492-6F8E-5AA716C063A2}"/>
                </a:ext>
              </a:extLst>
            </p:cNvPr>
            <p:cNvSpPr/>
            <p:nvPr/>
          </p:nvSpPr>
          <p:spPr>
            <a:xfrm>
              <a:off x="729123" y="23982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3600" b="1" dirty="0">
                  <a:solidFill>
                    <a:prstClr val="black"/>
                  </a:solidFill>
                </a:rPr>
                <a:t>문법 </a:t>
              </a:r>
              <a:r>
                <a:rPr lang="en-US" altLang="ko-KR" sz="3600" b="1" dirty="0">
                  <a:solidFill>
                    <a:prstClr val="black"/>
                  </a:solidFill>
                </a:rPr>
                <a:t>:  –(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으</a:t>
              </a:r>
              <a:r>
                <a:rPr lang="en-US" altLang="ko-KR" sz="3600" b="1" dirty="0">
                  <a:solidFill>
                    <a:prstClr val="black"/>
                  </a:solidFill>
                </a:rPr>
                <a:t>)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니까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7954D9-1240-95D0-619B-B654CA36EC96}"/>
              </a:ext>
            </a:extLst>
          </p:cNvPr>
          <p:cNvSpPr txBox="1"/>
          <p:nvPr/>
        </p:nvSpPr>
        <p:spPr>
          <a:xfrm>
            <a:off x="2343663" y="46873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이유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DAB17-F2DB-17CB-7190-2B3172BD05D8}"/>
              </a:ext>
            </a:extLst>
          </p:cNvPr>
          <p:cNvSpPr txBox="1"/>
          <p:nvPr/>
        </p:nvSpPr>
        <p:spPr>
          <a:xfrm>
            <a:off x="4721847" y="46873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결과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6B2C4A9E-998F-0483-51FC-35E5E7195A37}"/>
              </a:ext>
            </a:extLst>
          </p:cNvPr>
          <p:cNvCxnSpPr/>
          <p:nvPr/>
        </p:nvCxnSpPr>
        <p:spPr>
          <a:xfrm>
            <a:off x="1911082" y="4507107"/>
            <a:ext cx="0" cy="3649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92CA571-D13C-CA59-6DFD-2C9C9FA0E54E}"/>
              </a:ext>
            </a:extLst>
          </p:cNvPr>
          <p:cNvCxnSpPr>
            <a:cxnSpLocks/>
          </p:cNvCxnSpPr>
          <p:nvPr/>
        </p:nvCxnSpPr>
        <p:spPr>
          <a:xfrm flipH="1">
            <a:off x="1893385" y="4872007"/>
            <a:ext cx="5132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774E3FB-4375-07AA-AAD6-BF725730DD0C}"/>
              </a:ext>
            </a:extLst>
          </p:cNvPr>
          <p:cNvCxnSpPr>
            <a:cxnSpLocks/>
          </p:cNvCxnSpPr>
          <p:nvPr/>
        </p:nvCxnSpPr>
        <p:spPr>
          <a:xfrm>
            <a:off x="3555659" y="4507107"/>
            <a:ext cx="0" cy="3649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D23C5B5F-B96B-F46F-83CE-EDA30AA9B8D9}"/>
              </a:ext>
            </a:extLst>
          </p:cNvPr>
          <p:cNvCxnSpPr>
            <a:cxnSpLocks/>
          </p:cNvCxnSpPr>
          <p:nvPr/>
        </p:nvCxnSpPr>
        <p:spPr>
          <a:xfrm flipH="1">
            <a:off x="3060786" y="4872007"/>
            <a:ext cx="5132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04835DC-18F3-5AC3-01B5-529C14A155BE}"/>
              </a:ext>
            </a:extLst>
          </p:cNvPr>
          <p:cNvCxnSpPr/>
          <p:nvPr/>
        </p:nvCxnSpPr>
        <p:spPr>
          <a:xfrm>
            <a:off x="4206239" y="4507107"/>
            <a:ext cx="0" cy="3649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A8F84A7D-240A-1FD5-FAFE-230F10ABBC75}"/>
              </a:ext>
            </a:extLst>
          </p:cNvPr>
          <p:cNvCxnSpPr>
            <a:cxnSpLocks/>
          </p:cNvCxnSpPr>
          <p:nvPr/>
        </p:nvCxnSpPr>
        <p:spPr>
          <a:xfrm flipH="1">
            <a:off x="4188542" y="4872007"/>
            <a:ext cx="5132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E078C8A9-EABB-8515-6772-2444F9247801}"/>
              </a:ext>
            </a:extLst>
          </p:cNvPr>
          <p:cNvCxnSpPr>
            <a:cxnSpLocks/>
          </p:cNvCxnSpPr>
          <p:nvPr/>
        </p:nvCxnSpPr>
        <p:spPr>
          <a:xfrm>
            <a:off x="5850816" y="4507107"/>
            <a:ext cx="0" cy="3649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B2C812D1-CE97-6956-EC18-0B2186410E1A}"/>
              </a:ext>
            </a:extLst>
          </p:cNvPr>
          <p:cNvCxnSpPr>
            <a:cxnSpLocks/>
          </p:cNvCxnSpPr>
          <p:nvPr/>
        </p:nvCxnSpPr>
        <p:spPr>
          <a:xfrm flipH="1">
            <a:off x="5355943" y="4872007"/>
            <a:ext cx="5132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83E17-08AB-C4BB-1EFB-87D5D4274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0ADCAA8D-47E3-104A-91F5-50F3F3BAC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D55D461-4FBD-18EF-10E0-30B3C748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895FE5-0D30-36EF-F781-7B5E3450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4DE5712-24D9-1204-5185-0CB268471F64}"/>
              </a:ext>
            </a:extLst>
          </p:cNvPr>
          <p:cNvSpPr/>
          <p:nvPr/>
        </p:nvSpPr>
        <p:spPr>
          <a:xfrm>
            <a:off x="619990" y="1722979"/>
            <a:ext cx="8333510" cy="4957260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endParaRPr lang="en-US" altLang="ko-KR" sz="2400" b="1" spc="-11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76FE483-763D-4B5F-2B03-4094A886D21F}"/>
              </a:ext>
            </a:extLst>
          </p:cNvPr>
          <p:cNvGrpSpPr/>
          <p:nvPr/>
        </p:nvGrpSpPr>
        <p:grpSpPr>
          <a:xfrm>
            <a:off x="57461" y="916663"/>
            <a:ext cx="5111439" cy="1069331"/>
            <a:chOff x="284594" y="1484351"/>
            <a:chExt cx="2770264" cy="879503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AE8E4C94-5C67-4486-D67C-B0D9507B4F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4F342E5E-6DF3-87CD-9C7E-67F0CF407C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48810BBB-C977-4EB4-0048-B3C3A1C50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83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1)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설명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3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568C3500-EB19-D5D6-A3D0-86CE7F02A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432176" y="1421657"/>
            <a:ext cx="11067407" cy="128035"/>
          </a:xfrm>
          <a:prstGeom prst="rect">
            <a:avLst/>
          </a:prstGeom>
          <a:noFill/>
        </p:spPr>
      </p:pic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F71EB969-DC99-E036-CA29-1A4D43058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5694"/>
              </p:ext>
            </p:extLst>
          </p:nvPr>
        </p:nvGraphicFramePr>
        <p:xfrm>
          <a:off x="911676" y="2116862"/>
          <a:ext cx="7807568" cy="39962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03784">
                  <a:extLst>
                    <a:ext uri="{9D8B030D-6E8A-4147-A177-3AD203B41FA5}">
                      <a16:colId xmlns:a16="http://schemas.microsoft.com/office/drawing/2014/main" val="2622985742"/>
                    </a:ext>
                  </a:extLst>
                </a:gridCol>
                <a:gridCol w="3903784">
                  <a:extLst>
                    <a:ext uri="{9D8B030D-6E8A-4147-A177-3AD203B41FA5}">
                      <a16:colId xmlns:a16="http://schemas.microsoft.com/office/drawing/2014/main" val="517178429"/>
                    </a:ext>
                  </a:extLst>
                </a:gridCol>
              </a:tblGrid>
              <a:tr h="47061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받침 있는 동사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/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형용사 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+ -</a:t>
                      </a:r>
                      <a:r>
                        <a:rPr lang="ko-KR" altLang="en-US" sz="2000" dirty="0" err="1">
                          <a:solidFill>
                            <a:sysClr val="windowText" lastClr="000000"/>
                          </a:solidFill>
                        </a:rPr>
                        <a:t>으니까</a:t>
                      </a:r>
                      <a:endParaRPr lang="ko-KR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받침 없는 동사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/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형용사 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+ -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니까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57252"/>
                  </a:ext>
                </a:extLst>
              </a:tr>
              <a:tr h="35256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3600" dirty="0"/>
                        <a:t>먹다 → 먹으니까</a:t>
                      </a:r>
                      <a:endParaRPr lang="en-US" altLang="ko-KR" sz="3600" dirty="0"/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3600" dirty="0"/>
                        <a:t>작다 → 작으니까</a:t>
                      </a:r>
                      <a:endParaRPr lang="en-US" altLang="ko-KR" sz="36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dirty="0"/>
                        <a:t>많다 → 많으니까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dirty="0"/>
                        <a:t>가다 → 가니까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dirty="0"/>
                        <a:t>크다 → 크니까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3600" dirty="0"/>
                        <a:t>주다 → 주니까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154943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D9E12614-396C-8F58-480D-41BCD7DECD2F}"/>
              </a:ext>
            </a:extLst>
          </p:cNvPr>
          <p:cNvSpPr/>
          <p:nvPr/>
        </p:nvSpPr>
        <p:spPr>
          <a:xfrm>
            <a:off x="911678" y="69066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b="1" dirty="0">
                <a:solidFill>
                  <a:prstClr val="black"/>
                </a:solidFill>
              </a:rPr>
              <a:t>문법 </a:t>
            </a:r>
            <a:r>
              <a:rPr lang="en-US" altLang="ko-KR" sz="3600" b="1" dirty="0">
                <a:solidFill>
                  <a:prstClr val="black"/>
                </a:solidFill>
              </a:rPr>
              <a:t>:  –(</a:t>
            </a:r>
            <a:r>
              <a:rPr lang="ko-KR" altLang="en-US" sz="3600" b="1" dirty="0">
                <a:solidFill>
                  <a:prstClr val="black"/>
                </a:solidFill>
              </a:rPr>
              <a:t>으</a:t>
            </a:r>
            <a:r>
              <a:rPr lang="en-US" altLang="ko-KR" sz="3600" b="1" dirty="0">
                <a:solidFill>
                  <a:prstClr val="black"/>
                </a:solidFill>
              </a:rPr>
              <a:t>)</a:t>
            </a:r>
            <a:r>
              <a:rPr lang="ko-KR" altLang="en-US" sz="3600" b="1" dirty="0">
                <a:solidFill>
                  <a:prstClr val="black"/>
                </a:solidFill>
              </a:rPr>
              <a:t>니까 </a:t>
            </a:r>
          </a:p>
        </p:txBody>
      </p:sp>
    </p:spTree>
    <p:extLst>
      <p:ext uri="{BB962C8B-B14F-4D97-AF65-F5344CB8AC3E}">
        <p14:creationId xmlns:p14="http://schemas.microsoft.com/office/powerpoint/2010/main" val="34390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8F33E-4CCE-5721-FFD9-C6F96A811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E4770E12-90BF-04DC-0C1A-38D0353FF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E284DA-AF88-E64E-423F-17C5D6AD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EA0670-D27F-5660-AD8A-DE20182A3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835578-57C8-CBB3-8E8C-3DAF1B07512F}"/>
              </a:ext>
            </a:extLst>
          </p:cNvPr>
          <p:cNvSpPr/>
          <p:nvPr/>
        </p:nvSpPr>
        <p:spPr>
          <a:xfrm>
            <a:off x="619990" y="1722979"/>
            <a:ext cx="8333510" cy="4957260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endParaRPr lang="en-US" altLang="ko-KR" sz="2400" b="1" spc="-11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5374C69-3501-2773-DD3E-7BACC524AACF}"/>
              </a:ext>
            </a:extLst>
          </p:cNvPr>
          <p:cNvGrpSpPr/>
          <p:nvPr/>
        </p:nvGrpSpPr>
        <p:grpSpPr>
          <a:xfrm>
            <a:off x="57461" y="916663"/>
            <a:ext cx="5111439" cy="1069331"/>
            <a:chOff x="284594" y="1484351"/>
            <a:chExt cx="2770264" cy="879503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17E988AB-9789-3C12-B19C-B88C5769E8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A2598F6C-2ED8-B20C-B4E0-9DF1BA1DD3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A50B65EC-F240-7A7E-390A-9C2153A16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83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1)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설명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3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4703ADDA-B1CC-544D-DA4C-7BFE9F12C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432176" y="1421657"/>
            <a:ext cx="11067407" cy="128035"/>
          </a:xfrm>
          <a:prstGeom prst="rect">
            <a:avLst/>
          </a:prstGeom>
          <a:noFill/>
        </p:spPr>
      </p:pic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F854FBB9-E0A1-9012-740A-77C03B72A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44252"/>
              </p:ext>
            </p:extLst>
          </p:nvPr>
        </p:nvGraphicFramePr>
        <p:xfrm>
          <a:off x="911676" y="2116863"/>
          <a:ext cx="7483106" cy="42229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83106">
                  <a:extLst>
                    <a:ext uri="{9D8B030D-6E8A-4147-A177-3AD203B41FA5}">
                      <a16:colId xmlns:a16="http://schemas.microsoft.com/office/drawing/2014/main" val="2622985742"/>
                    </a:ext>
                  </a:extLst>
                </a:gridCol>
              </a:tblGrid>
              <a:tr h="3510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동사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/ 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형용사 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‘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ㄹ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’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받침 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+ -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니까 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단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, ‘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ㄹ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’</a:t>
                      </a:r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탈락</a:t>
                      </a:r>
                      <a:r>
                        <a:rPr lang="en-US" altLang="ko-KR" sz="20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ko-KR" alt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57252"/>
                  </a:ext>
                </a:extLst>
              </a:tr>
              <a:tr h="38267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5400" dirty="0"/>
                        <a:t>길다 → 기니까</a:t>
                      </a:r>
                      <a:endParaRPr lang="en-US" altLang="ko-KR" sz="54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dirty="0"/>
                        <a:t>멀다 → 머니까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154943"/>
                  </a:ext>
                </a:extLst>
              </a:tr>
            </a:tbl>
          </a:graphicData>
        </a:graphic>
      </p:graphicFrame>
      <p:sp>
        <p:nvSpPr>
          <p:cNvPr id="5" name="타원 4">
            <a:extLst>
              <a:ext uri="{FF2B5EF4-FFF2-40B4-BE49-F238E27FC236}">
                <a16:creationId xmlns:a16="http://schemas.microsoft.com/office/drawing/2014/main" id="{F0B5D72F-F8D2-F399-44D3-E90E560EA717}"/>
              </a:ext>
            </a:extLst>
          </p:cNvPr>
          <p:cNvSpPr/>
          <p:nvPr/>
        </p:nvSpPr>
        <p:spPr>
          <a:xfrm>
            <a:off x="2560320" y="3451648"/>
            <a:ext cx="584035" cy="536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786321F6-7EFC-747F-B7B6-D3303EDA0A05}"/>
              </a:ext>
            </a:extLst>
          </p:cNvPr>
          <p:cNvSpPr/>
          <p:nvPr/>
        </p:nvSpPr>
        <p:spPr>
          <a:xfrm>
            <a:off x="2560320" y="5115266"/>
            <a:ext cx="584035" cy="536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1B79E14-F4C4-59FF-D898-5F80EC204C1A}"/>
              </a:ext>
            </a:extLst>
          </p:cNvPr>
          <p:cNvSpPr/>
          <p:nvPr/>
        </p:nvSpPr>
        <p:spPr>
          <a:xfrm>
            <a:off x="911678" y="69066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b="1" dirty="0">
                <a:solidFill>
                  <a:prstClr val="black"/>
                </a:solidFill>
              </a:rPr>
              <a:t>문법 </a:t>
            </a:r>
            <a:r>
              <a:rPr lang="en-US" altLang="ko-KR" sz="3600" b="1" dirty="0">
                <a:solidFill>
                  <a:prstClr val="black"/>
                </a:solidFill>
              </a:rPr>
              <a:t>:  –(</a:t>
            </a:r>
            <a:r>
              <a:rPr lang="ko-KR" altLang="en-US" sz="3600" b="1" dirty="0">
                <a:solidFill>
                  <a:prstClr val="black"/>
                </a:solidFill>
              </a:rPr>
              <a:t>으</a:t>
            </a:r>
            <a:r>
              <a:rPr lang="en-US" altLang="ko-KR" sz="3600" b="1" dirty="0">
                <a:solidFill>
                  <a:prstClr val="black"/>
                </a:solidFill>
              </a:rPr>
              <a:t>)</a:t>
            </a:r>
            <a:r>
              <a:rPr lang="ko-KR" altLang="en-US" sz="3600" b="1" dirty="0">
                <a:solidFill>
                  <a:prstClr val="black"/>
                </a:solidFill>
              </a:rPr>
              <a:t>니까 </a:t>
            </a:r>
          </a:p>
        </p:txBody>
      </p:sp>
    </p:spTree>
    <p:extLst>
      <p:ext uri="{BB962C8B-B14F-4D97-AF65-F5344CB8AC3E}">
        <p14:creationId xmlns:p14="http://schemas.microsoft.com/office/powerpoint/2010/main" val="15349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E9AAB-4403-AD6B-95A9-7215CFBB2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860CB910-1AE7-E758-02C3-15CE48C6B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1D2DC97-E7E8-E30E-A5E2-EA02A677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2AC584-E824-F611-1922-F3BC5544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74FE28B-2D91-5ED7-798E-6E1A1E0E5459}"/>
              </a:ext>
            </a:extLst>
          </p:cNvPr>
          <p:cNvSpPr/>
          <p:nvPr/>
        </p:nvSpPr>
        <p:spPr>
          <a:xfrm>
            <a:off x="619990" y="1722979"/>
            <a:ext cx="8333510" cy="4957260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endParaRPr lang="en-US" altLang="ko-KR" sz="2400" b="1" spc="-11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4DAF73E-7AF4-065C-8076-A4B0349D63EA}"/>
              </a:ext>
            </a:extLst>
          </p:cNvPr>
          <p:cNvGrpSpPr/>
          <p:nvPr/>
        </p:nvGrpSpPr>
        <p:grpSpPr>
          <a:xfrm>
            <a:off x="57461" y="916663"/>
            <a:ext cx="5111439" cy="1069331"/>
            <a:chOff x="284594" y="1484351"/>
            <a:chExt cx="2770264" cy="879503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CF8A49F2-FF35-55FB-CAF2-EED3E15B26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10257BBC-39E4-2608-BEE6-9E795EF6FC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81288C15-380B-8BC0-7FA8-C0A87A701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83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1)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설명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3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5174B3E6-3BC8-0F64-99E7-E07DCFC9C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432176" y="1421657"/>
            <a:ext cx="11067407" cy="128035"/>
          </a:xfrm>
          <a:prstGeom prst="rect">
            <a:avLst/>
          </a:prstGeom>
          <a:noFill/>
        </p:spPr>
      </p:pic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E7895989-DD5D-DC99-A03F-673925102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36042"/>
              </p:ext>
            </p:extLst>
          </p:nvPr>
        </p:nvGraphicFramePr>
        <p:xfrm>
          <a:off x="883633" y="1937738"/>
          <a:ext cx="7741223" cy="42229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41223">
                  <a:extLst>
                    <a:ext uri="{9D8B030D-6E8A-4147-A177-3AD203B41FA5}">
                      <a16:colId xmlns:a16="http://schemas.microsoft.com/office/drawing/2014/main" val="2622985742"/>
                    </a:ext>
                  </a:extLst>
                </a:gridCol>
              </a:tblGrid>
              <a:tr h="3510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solidFill>
                            <a:sysClr val="windowText" lastClr="000000"/>
                          </a:solidFill>
                        </a:rPr>
                        <a:t>불규칙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57252"/>
                  </a:ext>
                </a:extLst>
              </a:tr>
              <a:tr h="38267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36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3600" dirty="0"/>
                        <a:t>듣다 → </a:t>
                      </a:r>
                      <a:r>
                        <a:rPr lang="ko-KR" altLang="en-US" sz="3600" dirty="0">
                          <a:solidFill>
                            <a:srgbClr val="FF0000"/>
                          </a:solidFill>
                        </a:rPr>
                        <a:t>들으니까</a:t>
                      </a:r>
                      <a:endParaRPr lang="en-US" altLang="ko-KR" sz="36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dirty="0"/>
                        <a:t>춥다 → </a:t>
                      </a:r>
                      <a:r>
                        <a:rPr lang="ko-KR" altLang="en-US" sz="3600" dirty="0">
                          <a:solidFill>
                            <a:srgbClr val="FF0000"/>
                          </a:solidFill>
                        </a:rPr>
                        <a:t>추우니까</a:t>
                      </a:r>
                      <a:endParaRPr lang="en-US" altLang="ko-KR" sz="36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dirty="0"/>
                        <a:t>짓다 → </a:t>
                      </a:r>
                      <a:r>
                        <a:rPr lang="ko-KR" altLang="en-US" sz="3600" dirty="0">
                          <a:solidFill>
                            <a:srgbClr val="FF0000"/>
                          </a:solidFill>
                        </a:rPr>
                        <a:t>지으니까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154943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F1B58033-F97B-0E71-DFA2-5B570C4DD3B2}"/>
              </a:ext>
            </a:extLst>
          </p:cNvPr>
          <p:cNvSpPr/>
          <p:nvPr/>
        </p:nvSpPr>
        <p:spPr>
          <a:xfrm>
            <a:off x="911678" y="69066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b="1" dirty="0">
                <a:solidFill>
                  <a:prstClr val="black"/>
                </a:solidFill>
              </a:rPr>
              <a:t>문법 </a:t>
            </a:r>
            <a:r>
              <a:rPr lang="en-US" altLang="ko-KR" sz="3600" b="1" dirty="0">
                <a:solidFill>
                  <a:prstClr val="black"/>
                </a:solidFill>
              </a:rPr>
              <a:t>:  –(</a:t>
            </a:r>
            <a:r>
              <a:rPr lang="ko-KR" altLang="en-US" sz="3600" b="1" dirty="0">
                <a:solidFill>
                  <a:prstClr val="black"/>
                </a:solidFill>
              </a:rPr>
              <a:t>으</a:t>
            </a:r>
            <a:r>
              <a:rPr lang="en-US" altLang="ko-KR" sz="3600" b="1" dirty="0">
                <a:solidFill>
                  <a:prstClr val="black"/>
                </a:solidFill>
              </a:rPr>
              <a:t>)</a:t>
            </a:r>
            <a:r>
              <a:rPr lang="ko-KR" altLang="en-US" sz="3600" b="1" dirty="0">
                <a:solidFill>
                  <a:prstClr val="black"/>
                </a:solidFill>
              </a:rPr>
              <a:t>니까 </a:t>
            </a:r>
          </a:p>
        </p:txBody>
      </p:sp>
    </p:spTree>
    <p:extLst>
      <p:ext uri="{BB962C8B-B14F-4D97-AF65-F5344CB8AC3E}">
        <p14:creationId xmlns:p14="http://schemas.microsoft.com/office/powerpoint/2010/main" val="16431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75996-57B4-C5C9-EF63-9D504C211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DAF893F8-ECF5-B7AA-6986-1D1B334D3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363334F-CDD7-3F96-4012-88E7AC91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BDC9A9-13BD-F2B9-BB32-65F610268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F9D3D73-1990-265A-719C-4C4FC237A374}"/>
              </a:ext>
            </a:extLst>
          </p:cNvPr>
          <p:cNvSpPr/>
          <p:nvPr/>
        </p:nvSpPr>
        <p:spPr>
          <a:xfrm>
            <a:off x="619990" y="1722979"/>
            <a:ext cx="8333510" cy="4957260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endParaRPr lang="en-US" altLang="ko-KR" sz="2400" b="1" spc="-11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AutoShape 59">
            <a:extLst>
              <a:ext uri="{FF2B5EF4-FFF2-40B4-BE49-F238E27FC236}">
                <a16:creationId xmlns:a16="http://schemas.microsoft.com/office/drawing/2014/main" id="{1A510E7B-E914-05B8-19A9-5D0A2A75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92" y="1814319"/>
            <a:ext cx="8119641" cy="4943476"/>
          </a:xfrm>
          <a:prstGeom prst="roundRect">
            <a:avLst>
              <a:gd name="adj" fmla="val 4690"/>
            </a:avLst>
          </a:prstGeom>
          <a:solidFill>
            <a:srgbClr val="3333FF">
              <a:alpha val="10196"/>
            </a:srgbClr>
          </a:solidFill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 fontAlgn="base"/>
            <a:r>
              <a:rPr lang="en-US" altLang="ko-KR" b="1" dirty="0"/>
              <a:t>-</a:t>
            </a:r>
            <a:r>
              <a:rPr lang="ko-KR" altLang="ko-KR" b="1" dirty="0"/>
              <a:t>니까 </a:t>
            </a:r>
            <a:r>
              <a:rPr lang="en-US" altLang="ko-KR" b="1" dirty="0"/>
              <a:t>vs </a:t>
            </a:r>
            <a:r>
              <a:rPr lang="ko-KR" altLang="ko-KR" b="1" dirty="0"/>
              <a:t>–어서</a:t>
            </a:r>
            <a:r>
              <a:rPr lang="en-US" altLang="ko-KR" b="1" dirty="0"/>
              <a:t>/</a:t>
            </a:r>
            <a:r>
              <a:rPr lang="ko-KR" altLang="ko-KR" b="1" dirty="0"/>
              <a:t>아서</a:t>
            </a:r>
            <a:r>
              <a:rPr lang="en-US" altLang="ko-KR" b="1" dirty="0"/>
              <a:t>/“-</a:t>
            </a:r>
            <a:r>
              <a:rPr lang="ko-KR" altLang="ko-KR" b="1" dirty="0"/>
              <a:t>니까</a:t>
            </a:r>
            <a:r>
              <a:rPr lang="en-US" altLang="ko-KR" b="1" dirty="0"/>
              <a:t>”</a:t>
            </a:r>
            <a:r>
              <a:rPr lang="ko-KR" altLang="ko-KR" b="1" dirty="0"/>
              <a:t>는 주로 말하는 사람의 판단이나 </a:t>
            </a:r>
            <a:r>
              <a:rPr lang="ko-KR" altLang="ko-KR" b="1"/>
              <a:t>이유 제시</a:t>
            </a:r>
            <a:endParaRPr lang="ko-KR" altLang="ko-KR" dirty="0"/>
          </a:p>
          <a:p>
            <a:pPr fontAlgn="base"/>
            <a:r>
              <a:rPr lang="en-US" altLang="ko-KR" b="1" dirty="0"/>
              <a:t>“-</a:t>
            </a:r>
            <a:r>
              <a:rPr lang="ko-KR" altLang="ko-KR" b="1" dirty="0"/>
              <a:t>어서</a:t>
            </a:r>
            <a:r>
              <a:rPr lang="en-US" altLang="ko-KR" b="1" dirty="0"/>
              <a:t>/</a:t>
            </a:r>
            <a:r>
              <a:rPr lang="ko-KR" altLang="ko-KR" b="1" dirty="0"/>
              <a:t>아서</a:t>
            </a:r>
            <a:r>
              <a:rPr lang="en-US" altLang="ko-KR" b="1" dirty="0"/>
              <a:t>”</a:t>
            </a:r>
            <a:r>
              <a:rPr lang="ko-KR" altLang="ko-KR" b="1" dirty="0"/>
              <a:t>는 단순한 원인</a:t>
            </a:r>
            <a:r>
              <a:rPr lang="en-US" altLang="ko-KR" b="1" dirty="0"/>
              <a:t>·</a:t>
            </a:r>
            <a:r>
              <a:rPr lang="ko-KR" altLang="ko-KR" b="1" dirty="0"/>
              <a:t>결과</a:t>
            </a:r>
            <a:r>
              <a:rPr lang="en-US" altLang="ko-KR" b="1" dirty="0"/>
              <a:t> 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b="1" dirty="0"/>
              <a:t>  </a:t>
            </a:r>
            <a:endParaRPr lang="en-US" altLang="ko-KR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3200" b="1" dirty="0"/>
              <a:t> </a:t>
            </a:r>
            <a:r>
              <a:rPr lang="ko-KR" altLang="en-US" sz="3200" b="1" dirty="0"/>
              <a:t>가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배고파서 밥을 먹었어요</a:t>
            </a:r>
            <a:r>
              <a:rPr lang="en-US" altLang="ko-KR" sz="3200" b="1" dirty="0"/>
              <a:t>.</a:t>
            </a:r>
            <a:r>
              <a:rPr lang="en-US" altLang="ko-KR" b="1" dirty="0"/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ko-KR" b="1" dirty="0">
                <a:solidFill>
                  <a:srgbClr val="FF0000"/>
                </a:solidFill>
              </a:rPr>
              <a:t>단순한 원인과 결과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  <a:endParaRPr lang="en-US" altLang="ko-KR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200" b="1" dirty="0"/>
              <a:t> 나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배고프니까 밥을 먹었어요</a:t>
            </a:r>
            <a:r>
              <a:rPr lang="en-US" altLang="ko-KR" sz="3200" b="1" dirty="0"/>
              <a:t>.</a:t>
            </a: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ko-KR" b="1" dirty="0">
                <a:solidFill>
                  <a:srgbClr val="FF0000"/>
                </a:solidFill>
              </a:rPr>
              <a:t>화자의 판단 강조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  <a:endParaRPr lang="ko-KR" altLang="ko-K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200" b="1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b="1" dirty="0"/>
              <a:t> 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5286054-8153-8953-BC86-898F132887E6}"/>
              </a:ext>
            </a:extLst>
          </p:cNvPr>
          <p:cNvGrpSpPr/>
          <p:nvPr/>
        </p:nvGrpSpPr>
        <p:grpSpPr>
          <a:xfrm>
            <a:off x="57461" y="916663"/>
            <a:ext cx="5111439" cy="1069331"/>
            <a:chOff x="284594" y="1484351"/>
            <a:chExt cx="2770264" cy="879503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35EEBD39-43C9-AA2D-8005-A596B74E2D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26534D8F-F3CF-DB0E-6567-4B18DF4EBC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99CC6F97-D84F-201F-192E-FE8E1D64C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83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2)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비교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498E0A86-D534-C19F-8A56-9CEC5260ABCE}"/>
              </a:ext>
            </a:extLst>
          </p:cNvPr>
          <p:cNvGrpSpPr/>
          <p:nvPr/>
        </p:nvGrpSpPr>
        <p:grpSpPr>
          <a:xfrm>
            <a:off x="-432176" y="1421657"/>
            <a:ext cx="11067407" cy="1332736"/>
            <a:chOff x="-634608" y="1592416"/>
            <a:chExt cx="11231107" cy="1332736"/>
          </a:xfrm>
        </p:grpSpPr>
        <p:pic>
          <p:nvPicPr>
            <p:cNvPr id="13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17AF89C1-D62D-310D-8EAB-F1FDE4624A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253B6D9-2479-D30C-FB54-F5FE4AA149B4}"/>
                </a:ext>
              </a:extLst>
            </p:cNvPr>
            <p:cNvSpPr/>
            <p:nvPr/>
          </p:nvSpPr>
          <p:spPr>
            <a:xfrm>
              <a:off x="334674" y="2171777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 </a:t>
              </a:r>
              <a:r>
                <a:rPr lang="en-US" altLang="ko-KR" sz="3600" b="1" u="sng" dirty="0">
                  <a:solidFill>
                    <a:prstClr val="black"/>
                  </a:solidFill>
                </a:rPr>
                <a:t>–(</a:t>
              </a:r>
              <a:r>
                <a:rPr lang="ko-KR" altLang="en-US" sz="3600" b="1" u="sng" dirty="0">
                  <a:solidFill>
                    <a:prstClr val="black"/>
                  </a:solidFill>
                </a:rPr>
                <a:t>으</a:t>
              </a:r>
              <a:r>
                <a:rPr lang="en-US" altLang="ko-KR" sz="3600" b="1" u="sng" dirty="0">
                  <a:solidFill>
                    <a:prstClr val="black"/>
                  </a:solidFill>
                </a:rPr>
                <a:t>)</a:t>
              </a:r>
              <a:r>
                <a:rPr lang="ko-KR" altLang="en-US" sz="3600" b="1" u="sng" dirty="0">
                  <a:solidFill>
                    <a:prstClr val="black"/>
                  </a:solidFill>
                </a:rPr>
                <a:t>니까 </a:t>
              </a:r>
              <a:r>
                <a:rPr lang="en-US" altLang="ko-KR" sz="3600" b="1" u="sng" dirty="0">
                  <a:solidFill>
                    <a:prstClr val="black"/>
                  </a:solidFill>
                </a:rPr>
                <a:t>vs –</a:t>
              </a:r>
              <a:r>
                <a:rPr lang="ko-KR" altLang="en-US" sz="3600" b="1" u="sng" dirty="0">
                  <a:solidFill>
                    <a:prstClr val="black"/>
                  </a:solidFill>
                </a:rPr>
                <a:t>아서</a:t>
              </a:r>
              <a:r>
                <a:rPr lang="en-US" altLang="ko-KR" sz="3600" b="1" u="sng" dirty="0">
                  <a:solidFill>
                    <a:prstClr val="black"/>
                  </a:solidFill>
                </a:rPr>
                <a:t>/-</a:t>
              </a:r>
              <a:r>
                <a:rPr lang="ko-KR" altLang="en-US" sz="3600" b="1" u="sng" dirty="0">
                  <a:solidFill>
                    <a:prstClr val="black"/>
                  </a:solidFill>
                </a:rPr>
                <a:t>어서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5BE33022-AA64-D0B4-CAA8-32F2F6AE98EE}"/>
              </a:ext>
            </a:extLst>
          </p:cNvPr>
          <p:cNvSpPr/>
          <p:nvPr/>
        </p:nvSpPr>
        <p:spPr>
          <a:xfrm>
            <a:off x="911678" y="69066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b="1" dirty="0">
                <a:solidFill>
                  <a:prstClr val="black"/>
                </a:solidFill>
              </a:rPr>
              <a:t>문법 </a:t>
            </a:r>
            <a:r>
              <a:rPr lang="en-US" altLang="ko-KR" sz="3600" b="1" dirty="0">
                <a:solidFill>
                  <a:prstClr val="black"/>
                </a:solidFill>
              </a:rPr>
              <a:t>:  –(</a:t>
            </a:r>
            <a:r>
              <a:rPr lang="ko-KR" altLang="en-US" sz="3600" b="1" dirty="0">
                <a:solidFill>
                  <a:prstClr val="black"/>
                </a:solidFill>
              </a:rPr>
              <a:t>으</a:t>
            </a:r>
            <a:r>
              <a:rPr lang="en-US" altLang="ko-KR" sz="3600" b="1" dirty="0">
                <a:solidFill>
                  <a:prstClr val="black"/>
                </a:solidFill>
              </a:rPr>
              <a:t>)</a:t>
            </a:r>
            <a:r>
              <a:rPr lang="ko-KR" altLang="en-US" sz="3600" b="1" dirty="0">
                <a:solidFill>
                  <a:prstClr val="black"/>
                </a:solidFill>
              </a:rPr>
              <a:t>니까 </a:t>
            </a:r>
          </a:p>
        </p:txBody>
      </p:sp>
    </p:spTree>
    <p:extLst>
      <p:ext uri="{BB962C8B-B14F-4D97-AF65-F5344CB8AC3E}">
        <p14:creationId xmlns:p14="http://schemas.microsoft.com/office/powerpoint/2010/main" val="10811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CA8E1-A71C-1629-8B98-1D3782AC6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9">
            <a:extLst>
              <a:ext uri="{FF2B5EF4-FFF2-40B4-BE49-F238E27FC236}">
                <a16:creationId xmlns:a16="http://schemas.microsoft.com/office/drawing/2014/main" id="{420081DF-59E3-0576-655B-39E819CF7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92" y="1814319"/>
            <a:ext cx="8119641" cy="4943476"/>
          </a:xfrm>
          <a:prstGeom prst="roundRect">
            <a:avLst>
              <a:gd name="adj" fmla="val 4690"/>
            </a:avLst>
          </a:prstGeom>
          <a:solidFill>
            <a:srgbClr val="3333FF">
              <a:alpha val="10196"/>
            </a:srgbClr>
          </a:solidFill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3200" b="1" dirty="0"/>
              <a:t>  </a:t>
            </a:r>
            <a:r>
              <a:rPr lang="en-US" altLang="ko-KR" sz="3200" b="1" dirty="0"/>
              <a:t>-</a:t>
            </a:r>
            <a:r>
              <a:rPr lang="ko-KR" altLang="en-US" sz="3200" b="1" dirty="0"/>
              <a:t>아프다</a:t>
            </a:r>
            <a:endParaRPr lang="en-US" altLang="ko-KR" sz="32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3200" b="1" dirty="0"/>
              <a:t>  몸이 아프</a:t>
            </a:r>
            <a:r>
              <a:rPr lang="en-US" altLang="ko-KR" sz="3200" b="1" dirty="0"/>
              <a:t>___  </a:t>
            </a:r>
            <a:r>
              <a:rPr lang="ko-KR" altLang="en-US" sz="3200" b="1" dirty="0"/>
              <a:t>약을 먹어요</a:t>
            </a:r>
            <a:r>
              <a:rPr lang="en-US" altLang="ko-KR" sz="3200" b="1" dirty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3200" b="1" dirty="0"/>
              <a:t>  </a:t>
            </a:r>
            <a:r>
              <a:rPr lang="en-US" altLang="ko-KR" sz="3200" b="1" dirty="0"/>
              <a:t>-</a:t>
            </a:r>
            <a:r>
              <a:rPr lang="ko-KR" altLang="en-US" sz="3200" b="1" dirty="0"/>
              <a:t>비가 오다</a:t>
            </a:r>
            <a:endParaRPr lang="en-US" altLang="ko-KR" sz="32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3200" b="1"/>
              <a:t>  비가 </a:t>
            </a:r>
            <a:r>
              <a:rPr lang="ko-KR" altLang="en-US" sz="3200" b="1" dirty="0"/>
              <a:t>오</a:t>
            </a:r>
            <a:r>
              <a:rPr lang="en-US" altLang="ko-KR" sz="3200" b="1" dirty="0"/>
              <a:t>____ </a:t>
            </a:r>
            <a:r>
              <a:rPr lang="ko-KR" altLang="en-US" sz="3200" b="1" dirty="0"/>
              <a:t>우산을 써요</a:t>
            </a:r>
            <a:r>
              <a:rPr lang="en-US" altLang="ko-KR" sz="3200" b="1" dirty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3200" b="1" dirty="0"/>
              <a:t>  </a:t>
            </a:r>
            <a:r>
              <a:rPr lang="en-US" altLang="ko-KR" sz="3200" b="1" dirty="0"/>
              <a:t>-</a:t>
            </a:r>
            <a:r>
              <a:rPr lang="ko-KR" altLang="en-US" sz="3200" b="1" dirty="0"/>
              <a:t>합격했다</a:t>
            </a:r>
            <a:endParaRPr lang="en-US" altLang="ko-KR" sz="32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3200" b="1" dirty="0"/>
              <a:t>  친구가 합격했</a:t>
            </a:r>
            <a:r>
              <a:rPr lang="en-US" altLang="ko-KR" sz="3200" b="1" dirty="0"/>
              <a:t>____    </a:t>
            </a:r>
            <a:r>
              <a:rPr lang="ko-KR" altLang="en-US" sz="3200" b="1" dirty="0"/>
              <a:t>선물을 샀어요</a:t>
            </a:r>
            <a:r>
              <a:rPr lang="en-US" altLang="ko-KR" sz="3200" b="1" dirty="0"/>
              <a:t>. </a:t>
            </a:r>
          </a:p>
        </p:txBody>
      </p:sp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91D3C5E8-4896-DF40-9C57-9600B3B90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AA979B9-AEC5-2479-EC20-A3AD7EE3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4E0DED-DDB8-DC32-10F5-39048DDCC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0B7A4E34-0FE4-B359-7D25-B1D38DAA9CAA}"/>
              </a:ext>
            </a:extLst>
          </p:cNvPr>
          <p:cNvGrpSpPr/>
          <p:nvPr/>
        </p:nvGrpSpPr>
        <p:grpSpPr>
          <a:xfrm>
            <a:off x="57461" y="916663"/>
            <a:ext cx="5111439" cy="1069331"/>
            <a:chOff x="284594" y="1484351"/>
            <a:chExt cx="2770264" cy="879503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276A5652-B0DF-B755-C136-BE6C192902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4E5D2E57-1BB5-EE69-7B84-A38BEF30D2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FAD6B0F4-43B2-9E7C-F2B4-78BD36C9C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83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1)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빈칸 채우기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3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376CFD93-4C7A-32F5-646E-CDF1A6729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432176" y="1421657"/>
            <a:ext cx="11067407" cy="128035"/>
          </a:xfrm>
          <a:prstGeom prst="rect">
            <a:avLst/>
          </a:prstGeom>
          <a:noFill/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627F4BD4-1CFB-B289-49B0-938980DF7C26}"/>
              </a:ext>
            </a:extLst>
          </p:cNvPr>
          <p:cNvSpPr/>
          <p:nvPr/>
        </p:nvSpPr>
        <p:spPr>
          <a:xfrm>
            <a:off x="911678" y="69066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b="1" dirty="0">
                <a:solidFill>
                  <a:prstClr val="black"/>
                </a:solidFill>
              </a:rPr>
              <a:t>연습 </a:t>
            </a:r>
            <a:r>
              <a:rPr lang="en-US" altLang="ko-KR" sz="3600" b="1" dirty="0">
                <a:solidFill>
                  <a:prstClr val="black"/>
                </a:solidFill>
              </a:rPr>
              <a:t>:  –(</a:t>
            </a:r>
            <a:r>
              <a:rPr lang="ko-KR" altLang="en-US" sz="3600" b="1" dirty="0">
                <a:solidFill>
                  <a:prstClr val="black"/>
                </a:solidFill>
              </a:rPr>
              <a:t>으</a:t>
            </a:r>
            <a:r>
              <a:rPr lang="en-US" altLang="ko-KR" sz="3600" b="1" dirty="0">
                <a:solidFill>
                  <a:prstClr val="black"/>
                </a:solidFill>
              </a:rPr>
              <a:t>)</a:t>
            </a:r>
            <a:r>
              <a:rPr lang="ko-KR" altLang="en-US" sz="3600" b="1" dirty="0">
                <a:solidFill>
                  <a:prstClr val="black"/>
                </a:solidFill>
              </a:rPr>
              <a:t>니까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D9963-086F-46B9-EF40-39AD94E6E03A}"/>
              </a:ext>
            </a:extLst>
          </p:cNvPr>
          <p:cNvSpPr txBox="1"/>
          <p:nvPr/>
        </p:nvSpPr>
        <p:spPr>
          <a:xfrm>
            <a:off x="3411618" y="3002114"/>
            <a:ext cx="1080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rgbClr val="FF0000"/>
                </a:solidFill>
              </a:rPr>
              <a:t>니까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5E566B-829F-E5E1-5E1E-D931ACF6BE4C}"/>
              </a:ext>
            </a:extLst>
          </p:cNvPr>
          <p:cNvSpPr txBox="1"/>
          <p:nvPr/>
        </p:nvSpPr>
        <p:spPr>
          <a:xfrm>
            <a:off x="3093606" y="4482296"/>
            <a:ext cx="1080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rgbClr val="FF0000"/>
                </a:solidFill>
              </a:rPr>
              <a:t>니까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9815E8-5CA7-13E6-9D8F-E5267321B0E4}"/>
              </a:ext>
            </a:extLst>
          </p:cNvPr>
          <p:cNvSpPr txBox="1"/>
          <p:nvPr/>
        </p:nvSpPr>
        <p:spPr>
          <a:xfrm>
            <a:off x="3586049" y="5954138"/>
            <a:ext cx="164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rgbClr val="FF0000"/>
                </a:solidFill>
              </a:rPr>
              <a:t>으니까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ABD1-112D-2855-5741-4E59B500E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9">
            <a:extLst>
              <a:ext uri="{FF2B5EF4-FFF2-40B4-BE49-F238E27FC236}">
                <a16:creationId xmlns:a16="http://schemas.microsoft.com/office/drawing/2014/main" id="{C96BE358-0EA1-E0AB-2F4B-6A306A70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92" y="1814319"/>
            <a:ext cx="8119641" cy="4943476"/>
          </a:xfrm>
          <a:prstGeom prst="roundRect">
            <a:avLst>
              <a:gd name="adj" fmla="val 4690"/>
            </a:avLst>
          </a:prstGeom>
          <a:solidFill>
            <a:srgbClr val="3333FF">
              <a:alpha val="10196"/>
            </a:srgbClr>
          </a:solidFill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b="1" dirty="0"/>
              <a:t>가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시험 합격했</a:t>
            </a:r>
            <a:r>
              <a:rPr lang="ko-KR" altLang="en-US" sz="3600" b="1" dirty="0">
                <a:solidFill>
                  <a:srgbClr val="FF0000"/>
                </a:solidFill>
              </a:rPr>
              <a:t>으니까 </a:t>
            </a:r>
            <a:r>
              <a:rPr lang="ko-KR" altLang="en-US" sz="3600" b="1" dirty="0"/>
              <a:t>신나게 놀자</a:t>
            </a:r>
            <a:endParaRPr lang="en-US" altLang="ko-KR" sz="36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3600" b="1" dirty="0"/>
              <a:t>나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결혼했</a:t>
            </a:r>
            <a:r>
              <a:rPr lang="ko-KR" altLang="en-US" sz="3600" b="1" dirty="0">
                <a:solidFill>
                  <a:srgbClr val="FF0000"/>
                </a:solidFill>
              </a:rPr>
              <a:t>으니까</a:t>
            </a:r>
            <a:r>
              <a:rPr lang="ko-KR" altLang="en-US" sz="3600" b="1" dirty="0"/>
              <a:t> 행복하게 살아요</a:t>
            </a:r>
            <a:endParaRPr lang="en-US" altLang="ko-KR" sz="36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3600" b="1" dirty="0"/>
              <a:t>다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상을 받았</a:t>
            </a:r>
            <a:r>
              <a:rPr lang="ko-KR" altLang="en-US" sz="3600" b="1" dirty="0">
                <a:solidFill>
                  <a:srgbClr val="FF0000"/>
                </a:solidFill>
              </a:rPr>
              <a:t>으니까</a:t>
            </a:r>
            <a:r>
              <a:rPr lang="ko-KR" altLang="en-US" sz="3600" b="1" dirty="0"/>
              <a:t> 축하파티를 하자</a:t>
            </a:r>
            <a:endParaRPr lang="en-US" altLang="ko-KR" sz="4000" b="1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en-US" altLang="ko-KR" sz="2000" b="1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b="1" dirty="0"/>
              <a:t> </a:t>
            </a:r>
          </a:p>
        </p:txBody>
      </p:sp>
      <p:pic>
        <p:nvPicPr>
          <p:cNvPr id="16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3F51DC33-DF10-D4F8-D073-C71A2983A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564627" y="780566"/>
            <a:ext cx="11067407" cy="128035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E9D5DE5-3B4C-FE5F-116D-CBB9ECB0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7B124A-7263-6890-BD87-E828C8266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315A3DBF-EC3B-9C27-B7C9-8A5285F24BA7}"/>
              </a:ext>
            </a:extLst>
          </p:cNvPr>
          <p:cNvGrpSpPr/>
          <p:nvPr/>
        </p:nvGrpSpPr>
        <p:grpSpPr>
          <a:xfrm>
            <a:off x="57461" y="916663"/>
            <a:ext cx="5111439" cy="1069331"/>
            <a:chOff x="284594" y="1484351"/>
            <a:chExt cx="2770264" cy="879503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0E86A37D-1C01-F7D8-8655-99A537E32E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7E200C56-334D-11ED-CFF0-E49A21467B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72AFDB53-F9EB-9C4E-F766-87C386644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94" y="1528492"/>
              <a:ext cx="2356853" cy="83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2)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축하하는 표현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3" name="Picture 5" descr="C:\Users\yangyang\Desktop\청명한하늘과 들판\나무한그루.PNG">
            <a:extLst>
              <a:ext uri="{FF2B5EF4-FFF2-40B4-BE49-F238E27FC236}">
                <a16:creationId xmlns:a16="http://schemas.microsoft.com/office/drawing/2014/main" id="{65D7CA8E-2101-7465-AE47-EEDC93F77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7215"/>
          <a:stretch/>
        </p:blipFill>
        <p:spPr bwMode="auto">
          <a:xfrm>
            <a:off x="-432176" y="1421657"/>
            <a:ext cx="11067407" cy="128035"/>
          </a:xfrm>
          <a:prstGeom prst="rect">
            <a:avLst/>
          </a:prstGeom>
          <a:noFill/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4EB181-ABEE-BD07-49BB-0D75565145BF}"/>
              </a:ext>
            </a:extLst>
          </p:cNvPr>
          <p:cNvSpPr/>
          <p:nvPr/>
        </p:nvSpPr>
        <p:spPr>
          <a:xfrm>
            <a:off x="911678" y="69066"/>
            <a:ext cx="7766267" cy="75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b="1" dirty="0">
                <a:solidFill>
                  <a:prstClr val="black"/>
                </a:solidFill>
              </a:rPr>
              <a:t>연습 </a:t>
            </a:r>
            <a:r>
              <a:rPr lang="en-US" altLang="ko-KR" sz="3600" b="1" dirty="0">
                <a:solidFill>
                  <a:prstClr val="black"/>
                </a:solidFill>
              </a:rPr>
              <a:t>:  –(</a:t>
            </a:r>
            <a:r>
              <a:rPr lang="ko-KR" altLang="en-US" sz="3600" b="1" dirty="0">
                <a:solidFill>
                  <a:prstClr val="black"/>
                </a:solidFill>
              </a:rPr>
              <a:t>으</a:t>
            </a:r>
            <a:r>
              <a:rPr lang="en-US" altLang="ko-KR" sz="3600" b="1" dirty="0">
                <a:solidFill>
                  <a:prstClr val="black"/>
                </a:solidFill>
              </a:rPr>
              <a:t>)</a:t>
            </a:r>
            <a:r>
              <a:rPr lang="ko-KR" altLang="en-US" sz="3600" b="1" dirty="0">
                <a:solidFill>
                  <a:prstClr val="black"/>
                </a:solidFill>
              </a:rPr>
              <a:t>니까 </a:t>
            </a:r>
          </a:p>
        </p:txBody>
      </p:sp>
    </p:spTree>
    <p:extLst>
      <p:ext uri="{BB962C8B-B14F-4D97-AF65-F5344CB8AC3E}">
        <p14:creationId xmlns:p14="http://schemas.microsoft.com/office/powerpoint/2010/main" val="25288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42"/>
    </mc:Choice>
    <mc:Fallback xmlns="">
      <p:transition spd="slow" advTm="131842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4405</TotalTime>
  <Words>512</Words>
  <Application>Microsoft Office PowerPoint</Application>
  <PresentationFormat>화면 슬라이드 쇼(4:3)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맑은 고딕</vt:lpstr>
      <vt:lpstr>-윤고딕330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김정진</dc:creator>
  <cp:lastModifiedBy>jaehyeok lee</cp:lastModifiedBy>
  <cp:revision>339</cp:revision>
  <dcterms:created xsi:type="dcterms:W3CDTF">2016-01-14T07:27:53Z</dcterms:created>
  <dcterms:modified xsi:type="dcterms:W3CDTF">2026-05-31T03:15:01Z</dcterms:modified>
</cp:coreProperties>
</file>