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381" r:id="rId9"/>
    <p:sldId id="271" r:id="rId10"/>
    <p:sldId id="272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73" r:id="rId22"/>
    <p:sldId id="274" r:id="rId23"/>
    <p:sldId id="275" r:id="rId24"/>
    <p:sldId id="276" r:id="rId25"/>
    <p:sldId id="292" r:id="rId26"/>
    <p:sldId id="277" r:id="rId27"/>
    <p:sldId id="293" r:id="rId28"/>
    <p:sldId id="294" r:id="rId29"/>
    <p:sldId id="278" r:id="rId30"/>
    <p:sldId id="279" r:id="rId31"/>
    <p:sldId id="296" r:id="rId32"/>
    <p:sldId id="295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280" r:id="rId57"/>
    <p:sldId id="320" r:id="rId58"/>
    <p:sldId id="321" r:id="rId59"/>
    <p:sldId id="322" r:id="rId60"/>
    <p:sldId id="324" r:id="rId61"/>
    <p:sldId id="323" r:id="rId62"/>
    <p:sldId id="281" r:id="rId63"/>
    <p:sldId id="328" r:id="rId64"/>
    <p:sldId id="329" r:id="rId65"/>
    <p:sldId id="333" r:id="rId66"/>
    <p:sldId id="330" r:id="rId67"/>
    <p:sldId id="331" r:id="rId68"/>
    <p:sldId id="332" r:id="rId69"/>
    <p:sldId id="325" r:id="rId70"/>
    <p:sldId id="382" r:id="rId71"/>
    <p:sldId id="334" r:id="rId72"/>
    <p:sldId id="335" r:id="rId73"/>
    <p:sldId id="326" r:id="rId74"/>
    <p:sldId id="336" r:id="rId75"/>
    <p:sldId id="337" r:id="rId76"/>
    <p:sldId id="383" r:id="rId77"/>
    <p:sldId id="339" r:id="rId78"/>
    <p:sldId id="340" r:id="rId79"/>
    <p:sldId id="327" r:id="rId80"/>
    <p:sldId id="341" r:id="rId81"/>
    <p:sldId id="338" r:id="rId82"/>
    <p:sldId id="342" r:id="rId83"/>
    <p:sldId id="345" r:id="rId84"/>
    <p:sldId id="343" r:id="rId85"/>
    <p:sldId id="344" r:id="rId86"/>
    <p:sldId id="346" r:id="rId87"/>
    <p:sldId id="347" r:id="rId88"/>
    <p:sldId id="353" r:id="rId89"/>
    <p:sldId id="352" r:id="rId90"/>
    <p:sldId id="354" r:id="rId91"/>
    <p:sldId id="348" r:id="rId92"/>
    <p:sldId id="355" r:id="rId93"/>
    <p:sldId id="356" r:id="rId94"/>
    <p:sldId id="349" r:id="rId95"/>
    <p:sldId id="350" r:id="rId96"/>
    <p:sldId id="351" r:id="rId97"/>
    <p:sldId id="357" r:id="rId98"/>
    <p:sldId id="367" r:id="rId99"/>
    <p:sldId id="369" r:id="rId100"/>
    <p:sldId id="370" r:id="rId101"/>
    <p:sldId id="368" r:id="rId102"/>
    <p:sldId id="358" r:id="rId103"/>
    <p:sldId id="359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60" r:id="rId114"/>
    <p:sldId id="380" r:id="rId115"/>
  </p:sldIdLst>
  <p:sldSz cx="12190413" cy="6859588"/>
  <p:notesSz cx="6858000" cy="9144000"/>
  <p:defaultTextStyle>
    <a:defPPr>
      <a:defRPr lang="ko-KR"/>
    </a:defPPr>
    <a:lvl1pPr marL="0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BEEF4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>
        <p:scale>
          <a:sx n="80" d="100"/>
          <a:sy n="80" d="100"/>
        </p:scale>
        <p:origin x="-792" y="-163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8194" y="-11417"/>
            <a:ext cx="10415685" cy="20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※ </a:t>
            </a:r>
            <a:r>
              <a:rPr lang="ko-KR" altLang="en-US" sz="700" b="1" u="none" dirty="0" smtClean="0">
                <a:solidFill>
                  <a:schemeClr val="tx1"/>
                </a:solidFill>
                <a:effectLst/>
              </a:rPr>
              <a:t>불법전재나 불법복제 행위는 저작권법 제 </a:t>
            </a:r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136</a:t>
            </a:r>
            <a:r>
              <a:rPr lang="ko-KR" altLang="en-US" sz="700" b="1" u="none" dirty="0" smtClean="0">
                <a:solidFill>
                  <a:schemeClr val="tx1"/>
                </a:solidFill>
                <a:effectLst/>
              </a:rPr>
              <a:t>조</a:t>
            </a:r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(</a:t>
            </a:r>
            <a:r>
              <a:rPr lang="ko-KR" altLang="en-US" sz="700" b="1" u="none" dirty="0" smtClean="0">
                <a:solidFill>
                  <a:schemeClr val="tx1"/>
                </a:solidFill>
                <a:effectLst/>
              </a:rPr>
              <a:t>권리의 </a:t>
            </a:r>
            <a:r>
              <a:rPr lang="ko-KR" altLang="en-US" sz="700" b="1" u="none" dirty="0" err="1" smtClean="0">
                <a:solidFill>
                  <a:schemeClr val="tx1"/>
                </a:solidFill>
                <a:effectLst/>
              </a:rPr>
              <a:t>침해죄</a:t>
            </a:r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)</a:t>
            </a:r>
            <a:r>
              <a:rPr lang="ko-KR" altLang="en-US" sz="700" b="1" u="none" dirty="0" smtClean="0">
                <a:solidFill>
                  <a:schemeClr val="tx1"/>
                </a:solidFill>
                <a:effectLst/>
              </a:rPr>
              <a:t>에 의거</a:t>
            </a:r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, 5</a:t>
            </a:r>
            <a:r>
              <a:rPr lang="ko-KR" altLang="en-US" sz="700" b="1" u="none" dirty="0" smtClean="0">
                <a:solidFill>
                  <a:schemeClr val="tx1"/>
                </a:solidFill>
                <a:effectLst/>
              </a:rPr>
              <a:t>년 이하의 징역 또는 </a:t>
            </a:r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5</a:t>
            </a:r>
            <a:r>
              <a:rPr lang="ko-KR" altLang="en-US" sz="700" b="1" u="none" dirty="0" smtClean="0">
                <a:solidFill>
                  <a:schemeClr val="tx1"/>
                </a:solidFill>
                <a:effectLst/>
              </a:rPr>
              <a:t>천만 원 이하의 벌금에 처하거나 이를 병과할 수 있습니다</a:t>
            </a:r>
            <a:r>
              <a:rPr lang="en-US" altLang="ko-KR" sz="700" b="1" u="none" dirty="0" smtClean="0">
                <a:solidFill>
                  <a:schemeClr val="tx1"/>
                </a:solidFill>
                <a:effectLst/>
              </a:rPr>
              <a:t>.</a:t>
            </a:r>
            <a:endParaRPr lang="ko-KR" altLang="en-US" sz="700" b="1" u="none" dirty="0">
              <a:solidFill>
                <a:schemeClr val="tx1"/>
              </a:solidFill>
              <a:effectLst/>
            </a:endParaRPr>
          </a:p>
        </p:txBody>
      </p:sp>
      <p:sp>
        <p:nvSpPr>
          <p:cNvPr id="54" name="부제목 2"/>
          <p:cNvSpPr>
            <a:spLocks noGrp="1"/>
          </p:cNvSpPr>
          <p:nvPr>
            <p:ph type="subTitle" idx="1"/>
          </p:nvPr>
        </p:nvSpPr>
        <p:spPr>
          <a:xfrm>
            <a:off x="1" y="5302436"/>
            <a:ext cx="12190413" cy="864296"/>
          </a:xfrm>
          <a:solidFill>
            <a:schemeClr val="accent3">
              <a:lumMod val="20000"/>
              <a:lumOff val="80000"/>
              <a:alpha val="70588"/>
            </a:schemeClr>
          </a:solidFill>
        </p:spPr>
        <p:txBody>
          <a:bodyPr>
            <a:noAutofit/>
          </a:bodyPr>
          <a:lstStyle>
            <a:lvl1pPr marL="0" indent="0" algn="ctr">
              <a:buNone/>
              <a:defRPr sz="4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3333FF"/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"/>
          <a:stretch/>
        </p:blipFill>
        <p:spPr bwMode="auto">
          <a:xfrm>
            <a:off x="5658983" y="2283191"/>
            <a:ext cx="6531431" cy="30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432852" y="980956"/>
            <a:ext cx="6022394" cy="638711"/>
            <a:chOff x="478582" y="980724"/>
            <a:chExt cx="6022394" cy="638563"/>
          </a:xfrm>
        </p:grpSpPr>
        <p:pic>
          <p:nvPicPr>
            <p:cNvPr id="1028" name="Picture 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82" y="980728"/>
              <a:ext cx="2736304" cy="63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3"/>
            <a:stretch/>
          </p:blipFill>
          <p:spPr bwMode="auto">
            <a:xfrm>
              <a:off x="3214886" y="980727"/>
              <a:ext cx="1448509" cy="63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3"/>
            <a:stretch/>
          </p:blipFill>
          <p:spPr bwMode="auto">
            <a:xfrm>
              <a:off x="4655046" y="980725"/>
              <a:ext cx="1448509" cy="63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3"/>
            <a:stretch/>
          </p:blipFill>
          <p:spPr bwMode="auto">
            <a:xfrm>
              <a:off x="5052467" y="980724"/>
              <a:ext cx="1448509" cy="63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1773227"/>
            <a:ext cx="6120680" cy="155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90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sp>
        <p:nvSpPr>
          <p:cNvPr id="37" name="Freeform 8"/>
          <p:cNvSpPr>
            <a:spLocks noEditPoints="1"/>
          </p:cNvSpPr>
          <p:nvPr/>
        </p:nvSpPr>
        <p:spPr bwMode="auto">
          <a:xfrm>
            <a:off x="-13889" y="0"/>
            <a:ext cx="12210118" cy="260708"/>
          </a:xfrm>
          <a:prstGeom prst="rect">
            <a:avLst/>
          </a:prstGeom>
          <a:solidFill>
            <a:srgbClr val="CEB9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0" name="Freeform 12"/>
          <p:cNvSpPr>
            <a:spLocks/>
          </p:cNvSpPr>
          <p:nvPr/>
        </p:nvSpPr>
        <p:spPr bwMode="auto">
          <a:xfrm>
            <a:off x="406574" y="620832"/>
            <a:ext cx="0" cy="12539"/>
          </a:xfrm>
          <a:custGeom>
            <a:avLst/>
            <a:gdLst>
              <a:gd name="T0" fmla="*/ 0 h 9"/>
              <a:gd name="T1" fmla="*/ 9 h 9"/>
              <a:gd name="T2" fmla="*/ 2 h 9"/>
              <a:gd name="T3" fmla="*/ 0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9">
                <a:moveTo>
                  <a:pt x="0" y="0"/>
                </a:moveTo>
                <a:cubicBezTo>
                  <a:pt x="0" y="3"/>
                  <a:pt x="0" y="6"/>
                  <a:pt x="0" y="9"/>
                </a:cubicBezTo>
                <a:cubicBezTo>
                  <a:pt x="0" y="6"/>
                  <a:pt x="0" y="4"/>
                  <a:pt x="0" y="2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0089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833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90550" y="116660"/>
            <a:ext cx="2016224" cy="488200"/>
          </a:xfrm>
          <a:prstGeom prst="round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62558" y="143088"/>
            <a:ext cx="1944216" cy="46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다음강의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911" y="764881"/>
            <a:ext cx="12182503" cy="1080370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defRPr sz="48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함초롬돋움" panose="020B0604000101010101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46" y="2493473"/>
            <a:ext cx="6192688" cy="3699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69059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294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70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604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531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114" y="273115"/>
            <a:ext cx="6814779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521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5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306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/>
        </p:nvSpPr>
        <p:spPr>
          <a:xfrm>
            <a:off x="0" y="6416986"/>
            <a:ext cx="12192000" cy="397968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22"/>
          <p:cNvSpPr/>
          <p:nvPr/>
        </p:nvSpPr>
        <p:spPr>
          <a:xfrm>
            <a:off x="9344202" y="6271273"/>
            <a:ext cx="291356" cy="291423"/>
          </a:xfrm>
          <a:prstGeom prst="ellipse">
            <a:avLst/>
          </a:prstGeom>
          <a:solidFill>
            <a:srgbClr val="F39C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2590230" y="6271273"/>
            <a:ext cx="291356" cy="291423"/>
          </a:xfrm>
          <a:prstGeom prst="ellipse">
            <a:avLst/>
          </a:prstGeom>
          <a:solidFill>
            <a:srgbClr val="00A39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21"/>
          <p:cNvSpPr/>
          <p:nvPr/>
        </p:nvSpPr>
        <p:spPr>
          <a:xfrm>
            <a:off x="5964717" y="6271273"/>
            <a:ext cx="291356" cy="291423"/>
          </a:xfrm>
          <a:prstGeom prst="ellipse">
            <a:avLst/>
          </a:prstGeom>
          <a:solidFill>
            <a:srgbClr val="82B7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90551" y="260709"/>
            <a:ext cx="2545358" cy="2088233"/>
            <a:chOff x="296485" y="116632"/>
            <a:chExt cx="2716553" cy="2303774"/>
          </a:xfrm>
        </p:grpSpPr>
        <p:sp>
          <p:nvSpPr>
            <p:cNvPr id="21" name="Oval 40"/>
            <p:cNvSpPr/>
            <p:nvPr userDrawn="1"/>
          </p:nvSpPr>
          <p:spPr>
            <a:xfrm>
              <a:off x="895916" y="1664703"/>
              <a:ext cx="755703" cy="755703"/>
            </a:xfrm>
            <a:prstGeom prst="ellipse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5"/>
            <p:cNvSpPr/>
            <p:nvPr userDrawn="1"/>
          </p:nvSpPr>
          <p:spPr>
            <a:xfrm>
              <a:off x="1795972" y="533568"/>
              <a:ext cx="1217066" cy="1217066"/>
            </a:xfrm>
            <a:prstGeom prst="ellipse">
              <a:avLst/>
            </a:prstGeom>
            <a:solidFill>
              <a:srgbClr val="F39C11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3"/>
            <p:cNvSpPr/>
            <p:nvPr userDrawn="1"/>
          </p:nvSpPr>
          <p:spPr>
            <a:xfrm>
              <a:off x="296485" y="116632"/>
              <a:ext cx="1217066" cy="1217066"/>
            </a:xfrm>
            <a:prstGeom prst="ellipse">
              <a:avLst/>
            </a:prstGeom>
            <a:solidFill>
              <a:srgbClr val="00A39E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0"/>
            <p:cNvSpPr/>
            <p:nvPr userDrawn="1"/>
          </p:nvSpPr>
          <p:spPr>
            <a:xfrm>
              <a:off x="622598" y="260648"/>
              <a:ext cx="1781907" cy="1781907"/>
            </a:xfrm>
            <a:prstGeom prst="ellipse">
              <a:avLst/>
            </a:prstGeom>
            <a:solidFill>
              <a:srgbClr val="82B7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직사각형 2"/>
            <p:cNvSpPr/>
            <p:nvPr userDrawn="1"/>
          </p:nvSpPr>
          <p:spPr>
            <a:xfrm>
              <a:off x="675935" y="692695"/>
              <a:ext cx="1675232" cy="101863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5400" b="1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차례</a:t>
              </a:r>
              <a:endParaRPr lang="en-US" altLang="ko-KR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926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32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3" cy="585288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22" y="274703"/>
            <a:ext cx="8025355" cy="585288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7930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36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10781"/>
            <a:ext cx="12190413" cy="54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4"/>
            <a:ext cx="12190413" cy="304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3062998"/>
            <a:ext cx="876300" cy="7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668328" y="1269054"/>
            <a:ext cx="10657184" cy="36012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6598146"/>
            <a:ext cx="12190413" cy="58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3889">
                        <a14:backgroundMark x1="4815" y1="11355" x2="5000" y2="63147"/>
                        <a14:backgroundMark x1="3148" y1="7769" x2="52593" y2="1793"/>
                        <a14:backgroundMark x1="22778" y1="7371" x2="27593" y2="24701"/>
                        <a14:backgroundMark x1="24444" y1="26494" x2="23148" y2="30677"/>
                        <a14:backgroundMark x1="39074" y1="8367" x2="58889" y2="996"/>
                        <a14:backgroundMark x1="47963" y1="5777" x2="46481" y2="25498"/>
                        <a14:backgroundMark x1="58704" y1="2789" x2="91852" y2="2789"/>
                        <a14:backgroundMark x1="75185" y1="3386" x2="68519" y2="17729"/>
                        <a14:backgroundMark x1="61667" y1="63944" x2="62407" y2="82271"/>
                        <a14:backgroundMark x1="80185" y1="7171" x2="88333" y2="25896"/>
                        <a14:backgroundMark x1="26481" y1="57570" x2="27407" y2="62351"/>
                        <a14:backgroundMark x1="1667" y1="84661" x2="11111" y2="84861"/>
                        <a14:backgroundMark x1="22037" y1="85458" x2="29074" y2="84064"/>
                        <a14:backgroundMark x1="34630" y1="83865" x2="35741" y2="83865"/>
                        <a14:backgroundMark x1="40000" y1="84861" x2="42037" y2="85060"/>
                        <a14:backgroundMark x1="40556" y1="81873" x2="42407" y2="83068"/>
                        <a14:backgroundMark x1="34444" y1="63546" x2="34815" y2="67928"/>
                        <a14:backgroundMark x1="48148" y1="81673" x2="48333" y2="84861"/>
                        <a14:backgroundMark x1="55556" y1="82869" x2="55370" y2="85657"/>
                        <a14:backgroundMark x1="61481" y1="84263" x2="63148" y2="84263"/>
                        <a14:backgroundMark x1="69074" y1="84064" x2="71296" y2="83865"/>
                        <a14:backgroundMark x1="79630" y1="85259" x2="82407" y2="84661"/>
                        <a14:backgroundMark x1="70185" y1="59562" x2="70556" y2="62351"/>
                        <a14:backgroundMark x1="88333" y1="54781" x2="88889" y2="58964"/>
                        <a14:backgroundMark x1="91296" y1="84861" x2="94074" y2="84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93" y="3600614"/>
            <a:ext cx="3147021" cy="292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278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24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76918" y="161522"/>
            <a:ext cx="452368" cy="6464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altLang="ko-KR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="" xmlns:a16="http://schemas.microsoft.com/office/drawing/2014/main" id="{8A592495-0ED1-44CB-9D07-3A2682E8AA2E}"/>
              </a:ext>
            </a:extLst>
          </p:cNvPr>
          <p:cNvGrpSpPr/>
          <p:nvPr/>
        </p:nvGrpSpPr>
        <p:grpSpPr>
          <a:xfrm>
            <a:off x="-33544" y="6382806"/>
            <a:ext cx="12249430" cy="476782"/>
            <a:chOff x="0" y="0"/>
            <a:chExt cx="12192001" cy="1005840"/>
          </a:xfrm>
        </p:grpSpPr>
        <p:pic>
          <p:nvPicPr>
            <p:cNvPr id="30" name="그림 29">
              <a:extLst>
                <a:ext uri="{FF2B5EF4-FFF2-40B4-BE49-F238E27FC236}">
                  <a16:creationId xmlns="" xmlns:a16="http://schemas.microsoft.com/office/drawing/2014/main" id="{D05EE295-7DAD-4370-944A-0A01C794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2" t="2986" r="6743" b="91196"/>
            <a:stretch/>
          </p:blipFill>
          <p:spPr>
            <a:xfrm>
              <a:off x="1" y="0"/>
              <a:ext cx="12192000" cy="1005840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="" xmlns:a16="http://schemas.microsoft.com/office/drawing/2014/main" id="{4E9A6ED7-A6E6-4C85-8145-2890B2CD92B9}"/>
                </a:ext>
              </a:extLst>
            </p:cNvPr>
            <p:cNvSpPr/>
            <p:nvPr/>
          </p:nvSpPr>
          <p:spPr>
            <a:xfrm>
              <a:off x="0" y="0"/>
              <a:ext cx="12192000" cy="10058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88000"/>
                  </a:schemeClr>
                </a:gs>
                <a:gs pos="99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Medium" pitchFamily="2" charset="-127"/>
                <a:ea typeface="KoPub돋움체 Medium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8543" y="69281"/>
            <a:ext cx="11875197" cy="832102"/>
            <a:chOff x="118542" y="69265"/>
            <a:chExt cx="11875197" cy="983471"/>
          </a:xfrm>
        </p:grpSpPr>
        <p:grpSp>
          <p:nvGrpSpPr>
            <p:cNvPr id="33" name="Group 12"/>
            <p:cNvGrpSpPr/>
            <p:nvPr userDrawn="1"/>
          </p:nvGrpSpPr>
          <p:grpSpPr>
            <a:xfrm>
              <a:off x="118542" y="69265"/>
              <a:ext cx="4098334" cy="982124"/>
              <a:chOff x="1208088" y="2171700"/>
              <a:chExt cx="9658566" cy="2314576"/>
            </a:xfrm>
          </p:grpSpPr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1208088" y="2171700"/>
                <a:ext cx="2305050" cy="2314575"/>
              </a:xfrm>
              <a:custGeom>
                <a:avLst/>
                <a:gdLst>
                  <a:gd name="T0" fmla="*/ 307 w 614"/>
                  <a:gd name="T1" fmla="*/ 0 h 614"/>
                  <a:gd name="T2" fmla="*/ 0 w 614"/>
                  <a:gd name="T3" fmla="*/ 307 h 614"/>
                  <a:gd name="T4" fmla="*/ 307 w 614"/>
                  <a:gd name="T5" fmla="*/ 614 h 614"/>
                  <a:gd name="T6" fmla="*/ 614 w 614"/>
                  <a:gd name="T7" fmla="*/ 307 h 614"/>
                  <a:gd name="T8" fmla="*/ 307 w 614"/>
                  <a:gd name="T9" fmla="*/ 0 h 614"/>
                  <a:gd name="T10" fmla="*/ 307 w 614"/>
                  <a:gd name="T11" fmla="*/ 492 h 614"/>
                  <a:gd name="T12" fmla="*/ 122 w 614"/>
                  <a:gd name="T13" fmla="*/ 307 h 614"/>
                  <a:gd name="T14" fmla="*/ 307 w 614"/>
                  <a:gd name="T15" fmla="*/ 123 h 614"/>
                  <a:gd name="T16" fmla="*/ 492 w 614"/>
                  <a:gd name="T17" fmla="*/ 307 h 614"/>
                  <a:gd name="T18" fmla="*/ 307 w 614"/>
                  <a:gd name="T19" fmla="*/ 492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" h="614">
                    <a:moveTo>
                      <a:pt x="307" y="0"/>
                    </a:moveTo>
                    <a:cubicBezTo>
                      <a:pt x="137" y="0"/>
                      <a:pt x="0" y="138"/>
                      <a:pt x="0" y="307"/>
                    </a:cubicBezTo>
                    <a:cubicBezTo>
                      <a:pt x="0" y="477"/>
                      <a:pt x="137" y="614"/>
                      <a:pt x="307" y="614"/>
                    </a:cubicBezTo>
                    <a:cubicBezTo>
                      <a:pt x="476" y="614"/>
                      <a:pt x="614" y="477"/>
                      <a:pt x="614" y="307"/>
                    </a:cubicBezTo>
                    <a:cubicBezTo>
                      <a:pt x="614" y="138"/>
                      <a:pt x="476" y="0"/>
                      <a:pt x="307" y="0"/>
                    </a:cubicBezTo>
                    <a:close/>
                    <a:moveTo>
                      <a:pt x="307" y="492"/>
                    </a:moveTo>
                    <a:cubicBezTo>
                      <a:pt x="205" y="492"/>
                      <a:pt x="122" y="409"/>
                      <a:pt x="122" y="307"/>
                    </a:cubicBezTo>
                    <a:cubicBezTo>
                      <a:pt x="122" y="205"/>
                      <a:pt x="205" y="123"/>
                      <a:pt x="307" y="123"/>
                    </a:cubicBezTo>
                    <a:cubicBezTo>
                      <a:pt x="409" y="123"/>
                      <a:pt x="492" y="205"/>
                      <a:pt x="492" y="307"/>
                    </a:cubicBezTo>
                    <a:cubicBezTo>
                      <a:pt x="492" y="409"/>
                      <a:pt x="409" y="492"/>
                      <a:pt x="307" y="492"/>
                    </a:cubicBez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2960688" y="3340100"/>
                <a:ext cx="323850" cy="792163"/>
              </a:xfrm>
              <a:custGeom>
                <a:avLst/>
                <a:gdLst>
                  <a:gd name="T0" fmla="*/ 86 w 86"/>
                  <a:gd name="T1" fmla="*/ 181 h 210"/>
                  <a:gd name="T2" fmla="*/ 85 w 86"/>
                  <a:gd name="T3" fmla="*/ 182 h 210"/>
                  <a:gd name="T4" fmla="*/ 79 w 86"/>
                  <a:gd name="T5" fmla="*/ 189 h 210"/>
                  <a:gd name="T6" fmla="*/ 76 w 86"/>
                  <a:gd name="T7" fmla="*/ 194 h 210"/>
                  <a:gd name="T8" fmla="*/ 76 w 86"/>
                  <a:gd name="T9" fmla="*/ 194 h 210"/>
                  <a:gd name="T10" fmla="*/ 71 w 86"/>
                  <a:gd name="T11" fmla="*/ 199 h 210"/>
                  <a:gd name="T12" fmla="*/ 66 w 86"/>
                  <a:gd name="T13" fmla="*/ 205 h 210"/>
                  <a:gd name="T14" fmla="*/ 61 w 86"/>
                  <a:gd name="T15" fmla="*/ 210 h 210"/>
                  <a:gd name="T16" fmla="*/ 0 w 86"/>
                  <a:gd name="T17" fmla="*/ 89 h 210"/>
                  <a:gd name="T18" fmla="*/ 12 w 86"/>
                  <a:gd name="T19" fmla="*/ 64 h 210"/>
                  <a:gd name="T20" fmla="*/ 13 w 86"/>
                  <a:gd name="T21" fmla="*/ 61 h 210"/>
                  <a:gd name="T22" fmla="*/ 17 w 86"/>
                  <a:gd name="T23" fmla="*/ 50 h 210"/>
                  <a:gd name="T24" fmla="*/ 18 w 86"/>
                  <a:gd name="T25" fmla="*/ 46 h 210"/>
                  <a:gd name="T26" fmla="*/ 19 w 86"/>
                  <a:gd name="T27" fmla="*/ 42 h 210"/>
                  <a:gd name="T28" fmla="*/ 20 w 86"/>
                  <a:gd name="T29" fmla="*/ 39 h 210"/>
                  <a:gd name="T30" fmla="*/ 21 w 86"/>
                  <a:gd name="T31" fmla="*/ 34 h 210"/>
                  <a:gd name="T32" fmla="*/ 21 w 86"/>
                  <a:gd name="T33" fmla="*/ 32 h 210"/>
                  <a:gd name="T34" fmla="*/ 22 w 86"/>
                  <a:gd name="T35" fmla="*/ 28 h 210"/>
                  <a:gd name="T36" fmla="*/ 24 w 86"/>
                  <a:gd name="T37" fmla="*/ 11 h 210"/>
                  <a:gd name="T38" fmla="*/ 24 w 86"/>
                  <a:gd name="T39" fmla="*/ 7 h 210"/>
                  <a:gd name="T40" fmla="*/ 24 w 86"/>
                  <a:gd name="T41" fmla="*/ 6 h 210"/>
                  <a:gd name="T42" fmla="*/ 24 w 86"/>
                  <a:gd name="T43" fmla="*/ 2 h 210"/>
                  <a:gd name="T44" fmla="*/ 25 w 86"/>
                  <a:gd name="T45" fmla="*/ 0 h 210"/>
                  <a:gd name="T46" fmla="*/ 86 w 86"/>
                  <a:gd name="T47" fmla="*/ 18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210">
                    <a:moveTo>
                      <a:pt x="86" y="181"/>
                    </a:moveTo>
                    <a:cubicBezTo>
                      <a:pt x="85" y="182"/>
                      <a:pt x="85" y="182"/>
                      <a:pt x="85" y="182"/>
                    </a:cubicBezTo>
                    <a:cubicBezTo>
                      <a:pt x="83" y="185"/>
                      <a:pt x="81" y="187"/>
                      <a:pt x="79" y="189"/>
                    </a:cubicBezTo>
                    <a:cubicBezTo>
                      <a:pt x="78" y="191"/>
                      <a:pt x="77" y="192"/>
                      <a:pt x="76" y="194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4" y="196"/>
                      <a:pt x="73" y="197"/>
                      <a:pt x="71" y="199"/>
                    </a:cubicBezTo>
                    <a:cubicBezTo>
                      <a:pt x="69" y="201"/>
                      <a:pt x="68" y="203"/>
                      <a:pt x="66" y="205"/>
                    </a:cubicBezTo>
                    <a:cubicBezTo>
                      <a:pt x="64" y="207"/>
                      <a:pt x="63" y="208"/>
                      <a:pt x="61" y="210"/>
                    </a:cubicBezTo>
                    <a:cubicBezTo>
                      <a:pt x="34" y="174"/>
                      <a:pt x="12" y="134"/>
                      <a:pt x="0" y="89"/>
                    </a:cubicBezTo>
                    <a:cubicBezTo>
                      <a:pt x="5" y="81"/>
                      <a:pt x="9" y="73"/>
                      <a:pt x="12" y="64"/>
                    </a:cubicBezTo>
                    <a:cubicBezTo>
                      <a:pt x="12" y="63"/>
                      <a:pt x="13" y="62"/>
                      <a:pt x="13" y="61"/>
                    </a:cubicBezTo>
                    <a:cubicBezTo>
                      <a:pt x="15" y="58"/>
                      <a:pt x="16" y="54"/>
                      <a:pt x="17" y="50"/>
                    </a:cubicBezTo>
                    <a:cubicBezTo>
                      <a:pt x="17" y="49"/>
                      <a:pt x="18" y="48"/>
                      <a:pt x="18" y="46"/>
                    </a:cubicBezTo>
                    <a:cubicBezTo>
                      <a:pt x="18" y="45"/>
                      <a:pt x="19" y="44"/>
                      <a:pt x="19" y="42"/>
                    </a:cubicBezTo>
                    <a:cubicBezTo>
                      <a:pt x="19" y="41"/>
                      <a:pt x="20" y="40"/>
                      <a:pt x="20" y="39"/>
                    </a:cubicBezTo>
                    <a:cubicBezTo>
                      <a:pt x="20" y="37"/>
                      <a:pt x="21" y="36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3" y="22"/>
                      <a:pt x="24" y="17"/>
                      <a:pt x="24" y="11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ubicBezTo>
                      <a:pt x="24" y="5"/>
                      <a:pt x="24" y="4"/>
                      <a:pt x="24" y="2"/>
                    </a:cubicBezTo>
                    <a:cubicBezTo>
                      <a:pt x="24" y="1"/>
                      <a:pt x="25" y="0"/>
                      <a:pt x="25" y="0"/>
                    </a:cubicBezTo>
                    <a:cubicBezTo>
                      <a:pt x="25" y="68"/>
                      <a:pt x="48" y="130"/>
                      <a:pt x="86" y="181"/>
                    </a:cubicBezTo>
                    <a:close/>
                  </a:path>
                </a:pathLst>
              </a:custGeom>
              <a:solidFill>
                <a:srgbClr val="CEB96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3054350" y="3328988"/>
                <a:ext cx="7812304" cy="1157288"/>
              </a:xfrm>
              <a:custGeom>
                <a:avLst/>
                <a:gdLst>
                  <a:gd name="T0" fmla="*/ 306 w 2112"/>
                  <a:gd name="T1" fmla="*/ 185 h 307"/>
                  <a:gd name="T2" fmla="*/ 306 w 2112"/>
                  <a:gd name="T3" fmla="*/ 185 h 307"/>
                  <a:gd name="T4" fmla="*/ 122 w 2112"/>
                  <a:gd name="T5" fmla="*/ 0 h 307"/>
                  <a:gd name="T6" fmla="*/ 0 w 2112"/>
                  <a:gd name="T7" fmla="*/ 0 h 307"/>
                  <a:gd name="T8" fmla="*/ 306 w 2112"/>
                  <a:gd name="T9" fmla="*/ 307 h 307"/>
                  <a:gd name="T10" fmla="*/ 2014 w 2112"/>
                  <a:gd name="T11" fmla="*/ 307 h 307"/>
                  <a:gd name="T12" fmla="*/ 2112 w 2112"/>
                  <a:gd name="T13" fmla="*/ 209 h 307"/>
                  <a:gd name="T14" fmla="*/ 2112 w 2112"/>
                  <a:gd name="T15" fmla="*/ 185 h 307"/>
                  <a:gd name="T16" fmla="*/ 306 w 2112"/>
                  <a:gd name="T17" fmla="*/ 18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2" h="307">
                    <a:moveTo>
                      <a:pt x="306" y="185"/>
                    </a:moveTo>
                    <a:cubicBezTo>
                      <a:pt x="306" y="185"/>
                      <a:pt x="306" y="185"/>
                      <a:pt x="306" y="185"/>
                    </a:cubicBezTo>
                    <a:cubicBezTo>
                      <a:pt x="205" y="185"/>
                      <a:pt x="122" y="102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137" y="307"/>
                      <a:pt x="306" y="307"/>
                    </a:cubicBezTo>
                    <a:cubicBezTo>
                      <a:pt x="2014" y="307"/>
                      <a:pt x="2014" y="307"/>
                      <a:pt x="2014" y="307"/>
                    </a:cubicBezTo>
                    <a:cubicBezTo>
                      <a:pt x="2068" y="307"/>
                      <a:pt x="2112" y="263"/>
                      <a:pt x="2112" y="209"/>
                    </a:cubicBezTo>
                    <a:cubicBezTo>
                      <a:pt x="2112" y="185"/>
                      <a:pt x="2112" y="185"/>
                      <a:pt x="2112" y="185"/>
                    </a:cubicBezTo>
                    <a:lnTo>
                      <a:pt x="306" y="185"/>
                    </a:lnTo>
                    <a:close/>
                  </a:path>
                </a:pathLst>
              </a:custGeom>
              <a:solidFill>
                <a:srgbClr val="CEB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3513138" y="3332163"/>
                <a:ext cx="0" cy="34925"/>
              </a:xfrm>
              <a:custGeom>
                <a:avLst/>
                <a:gdLst>
                  <a:gd name="T0" fmla="*/ 0 h 9"/>
                  <a:gd name="T1" fmla="*/ 9 h 9"/>
                  <a:gd name="T2" fmla="*/ 2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89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Light" panose="020B0502040204020203" pitchFamily="34" charset="-122"/>
                  <a:ea typeface="Microsoft YaHei Light" panose="020B0502040204020203" pitchFamily="34" charset="-122"/>
                </a:endParaRPr>
              </a:p>
            </p:txBody>
          </p:sp>
        </p:grp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2994018" y="561674"/>
              <a:ext cx="8999721" cy="491062"/>
            </a:xfrm>
            <a:custGeom>
              <a:avLst/>
              <a:gdLst>
                <a:gd name="T0" fmla="*/ 306 w 2112"/>
                <a:gd name="T1" fmla="*/ 185 h 307"/>
                <a:gd name="T2" fmla="*/ 306 w 2112"/>
                <a:gd name="T3" fmla="*/ 185 h 307"/>
                <a:gd name="T4" fmla="*/ 122 w 2112"/>
                <a:gd name="T5" fmla="*/ 0 h 307"/>
                <a:gd name="T6" fmla="*/ 0 w 2112"/>
                <a:gd name="T7" fmla="*/ 0 h 307"/>
                <a:gd name="T8" fmla="*/ 306 w 2112"/>
                <a:gd name="T9" fmla="*/ 307 h 307"/>
                <a:gd name="T10" fmla="*/ 2014 w 2112"/>
                <a:gd name="T11" fmla="*/ 307 h 307"/>
                <a:gd name="T12" fmla="*/ 2112 w 2112"/>
                <a:gd name="T13" fmla="*/ 209 h 307"/>
                <a:gd name="T14" fmla="*/ 2112 w 2112"/>
                <a:gd name="T15" fmla="*/ 185 h 307"/>
                <a:gd name="T16" fmla="*/ 306 w 2112"/>
                <a:gd name="T17" fmla="*/ 18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2" h="307">
                  <a:moveTo>
                    <a:pt x="306" y="185"/>
                  </a:moveTo>
                  <a:cubicBezTo>
                    <a:pt x="306" y="185"/>
                    <a:pt x="306" y="185"/>
                    <a:pt x="306" y="185"/>
                  </a:cubicBezTo>
                  <a:cubicBezTo>
                    <a:pt x="205" y="185"/>
                    <a:pt x="122" y="102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"/>
                    <a:pt x="137" y="307"/>
                    <a:pt x="306" y="307"/>
                  </a:cubicBezTo>
                  <a:cubicBezTo>
                    <a:pt x="2014" y="307"/>
                    <a:pt x="2014" y="307"/>
                    <a:pt x="2014" y="307"/>
                  </a:cubicBezTo>
                  <a:cubicBezTo>
                    <a:pt x="2068" y="307"/>
                    <a:pt x="2112" y="263"/>
                    <a:pt x="2112" y="209"/>
                  </a:cubicBezTo>
                  <a:cubicBezTo>
                    <a:pt x="2112" y="185"/>
                    <a:pt x="2112" y="185"/>
                    <a:pt x="2112" y="185"/>
                  </a:cubicBezTo>
                  <a:lnTo>
                    <a:pt x="306" y="185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7" name="직사각형 6"/>
            <p:cNvSpPr/>
            <p:nvPr userDrawn="1"/>
          </p:nvSpPr>
          <p:spPr>
            <a:xfrm>
              <a:off x="1768604" y="453986"/>
              <a:ext cx="3314926" cy="39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679" y="44635"/>
            <a:ext cx="10139387" cy="602515"/>
          </a:xfrm>
        </p:spPr>
        <p:txBody>
          <a:bodyPr>
            <a:noAutofit/>
          </a:bodyPr>
          <a:lstStyle>
            <a:lvl1pPr marL="0" indent="0" algn="ctr">
              <a:buClr>
                <a:srgbClr val="3333FF"/>
              </a:buClr>
              <a:buFont typeface="+mj-lt"/>
              <a:buNone/>
              <a:defRPr sz="32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7607374" y="6363637"/>
            <a:ext cx="456920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Work with Families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67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76869-B045-446D-A8A6-FC0E1BD5576A}" type="datetimeFigureOut">
              <a:rPr lang="ko-KR" altLang="en-US" smtClean="0"/>
              <a:t>2024-01-09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E06B-620F-46DD-8399-1A4F530869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4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/>
              <a:t>제</a:t>
            </a:r>
            <a:r>
              <a:rPr lang="en-US" altLang="ko-KR" dirty="0"/>
              <a:t>7</a:t>
            </a:r>
            <a:r>
              <a:rPr lang="ko-KR" altLang="en-US" dirty="0" smtClean="0"/>
              <a:t>장 가족복지실천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89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427887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075959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976056"/>
            <a:ext cx="11082373" cy="4262049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24031"/>
            <a:ext cx="587185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760615"/>
            <a:ext cx="5761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사회복지사와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클라이언트와의 관계 </a:t>
            </a:r>
            <a:r>
              <a:rPr lang="ko-KR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유형</a:t>
            </a:r>
            <a:endParaRPr lang="ko-KR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26654" y="2516119"/>
            <a:ext cx="25875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 err="1">
                <a:solidFill>
                  <a:srgbClr val="00B050"/>
                </a:solidFill>
                <a:latin typeface="+mn-ea"/>
              </a:rPr>
              <a:t>의뢰방문형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 관계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26654" y="3092182"/>
            <a:ext cx="10339227" cy="29298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176295" y="3092182"/>
            <a:ext cx="102895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사례로 </a:t>
            </a:r>
            <a:r>
              <a:rPr lang="ko-KR" altLang="en-US" sz="1600" spc="-150" dirty="0">
                <a:latin typeface="+mn-ea"/>
              </a:rPr>
              <a:t>의뢰되어 클라이언트가 방문한 </a:t>
            </a:r>
            <a:r>
              <a:rPr lang="ko-KR" altLang="en-US" sz="1600" spc="-150" dirty="0" smtClean="0">
                <a:latin typeface="+mn-ea"/>
              </a:rPr>
              <a:t>경우임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독특한 </a:t>
            </a:r>
            <a:r>
              <a:rPr lang="ko-KR" altLang="en-US" sz="1600" spc="-150" dirty="0">
                <a:latin typeface="+mn-ea"/>
              </a:rPr>
              <a:t>특성 중 하나는 클라이언트가 스스로 도움을 원하며 찾아온 것이 아닐 때가 많다는 </a:t>
            </a:r>
            <a:r>
              <a:rPr lang="ko-KR" altLang="en-US" sz="1600" spc="-150" dirty="0" smtClean="0">
                <a:latin typeface="+mn-ea"/>
              </a:rPr>
              <a:t>것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오히려 </a:t>
            </a:r>
            <a:r>
              <a:rPr lang="ko-KR" altLang="en-US" sz="1600" spc="-150" dirty="0">
                <a:latin typeface="+mn-ea"/>
              </a:rPr>
              <a:t>주변의 권유나 의뢰로 인해 도움을 받게 된 경우가 많으므로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본인에게는 </a:t>
            </a:r>
            <a:r>
              <a:rPr lang="ko-KR" altLang="en-US" sz="1600" spc="-150" dirty="0">
                <a:latin typeface="+mn-ea"/>
              </a:rPr>
              <a:t>큰 문제가 없다고 생각하기도 </a:t>
            </a:r>
            <a:r>
              <a:rPr lang="ko-KR" altLang="en-US" sz="1600" spc="-150" dirty="0" smtClean="0">
                <a:latin typeface="+mn-ea"/>
              </a:rPr>
              <a:t>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이러한 </a:t>
            </a:r>
            <a:r>
              <a:rPr lang="ko-KR" altLang="en-US" sz="1600" spc="-150" dirty="0">
                <a:latin typeface="+mn-ea"/>
              </a:rPr>
              <a:t>상황에서는 클라이언트의 동기부여가 </a:t>
            </a:r>
            <a:r>
              <a:rPr lang="ko-KR" altLang="en-US" sz="1600" spc="-150" dirty="0" smtClean="0">
                <a:latin typeface="+mn-ea"/>
              </a:rPr>
              <a:t>부족하고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변화에 대한 기대감이 크지 않을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따라서 </a:t>
            </a:r>
            <a:r>
              <a:rPr lang="ko-KR" altLang="en-US" sz="1600" spc="-150" dirty="0">
                <a:latin typeface="+mn-ea"/>
              </a:rPr>
              <a:t>이런 경우에는 </a:t>
            </a:r>
            <a:r>
              <a:rPr lang="ko-KR" altLang="en-US" sz="1600" spc="-150" dirty="0" err="1">
                <a:latin typeface="+mn-ea"/>
              </a:rPr>
              <a:t>사회복지사가</a:t>
            </a:r>
            <a:r>
              <a:rPr lang="ko-KR" altLang="en-US" sz="1600" spc="-150" dirty="0">
                <a:latin typeface="+mn-ea"/>
              </a:rPr>
              <a:t> </a:t>
            </a:r>
            <a:r>
              <a:rPr lang="ko-KR" altLang="en-US" sz="1600" spc="-150" dirty="0" smtClean="0">
                <a:latin typeface="+mn-ea"/>
              </a:rPr>
              <a:t>클라이언트를 </a:t>
            </a:r>
            <a:r>
              <a:rPr lang="ko-KR" altLang="en-US" sz="1600" spc="-150" dirty="0">
                <a:latin typeface="+mn-ea"/>
              </a:rPr>
              <a:t>정성껏 대하며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비록 그들이 초기에는 비자발적으로 도움을 받았다 </a:t>
            </a:r>
            <a:r>
              <a:rPr lang="ko-KR" altLang="en-US" sz="1600" spc="-150" dirty="0" smtClean="0">
                <a:latin typeface="+mn-ea"/>
              </a:rPr>
              <a:t>   할지라도 </a:t>
            </a:r>
            <a:r>
              <a:rPr lang="ko-KR" altLang="en-US" sz="1600" spc="-150" dirty="0">
                <a:latin typeface="+mn-ea"/>
              </a:rPr>
              <a:t>그들의 노력과 존재를 긍정적으로 인정하며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그들의 긍정적인 변화나 노력을 </a:t>
            </a:r>
            <a:r>
              <a:rPr lang="ko-KR" altLang="en-US" sz="1600" spc="-150" dirty="0" smtClean="0">
                <a:latin typeface="+mn-ea"/>
              </a:rPr>
              <a:t>지속적으로 </a:t>
            </a:r>
            <a:r>
              <a:rPr lang="ko-KR" altLang="en-US" sz="1600" spc="-150" dirty="0">
                <a:latin typeface="+mn-ea"/>
              </a:rPr>
              <a:t>고무시키는 것이 중요</a:t>
            </a: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50590" y="549474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65144" y="1197546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55979" y="2091256"/>
            <a:ext cx="10955851" cy="393082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91767" y="1875233"/>
            <a:ext cx="5867535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21517" y="1911818"/>
            <a:ext cx="5577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개입을 통해 획득한 효과의 유지와 강화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946859" y="2493690"/>
            <a:ext cx="105489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원조 </a:t>
            </a:r>
            <a:r>
              <a:rPr lang="ko-KR" altLang="en-US" sz="2000" spc="-150" dirty="0">
                <a:latin typeface="+mn-ea"/>
              </a:rPr>
              <a:t>과정의 종결은 가족과 함께 이루어져야 </a:t>
            </a:r>
            <a:r>
              <a:rPr lang="ko-KR" altLang="en-US" sz="2000" spc="-150" dirty="0" smtClean="0">
                <a:latin typeface="+mn-ea"/>
              </a:rPr>
              <a:t>함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성공적인 </a:t>
            </a:r>
            <a:r>
              <a:rPr lang="ko-KR" altLang="en-US" sz="2000" spc="-150" dirty="0">
                <a:latin typeface="+mn-ea"/>
              </a:rPr>
              <a:t>원조 종결은 가족의 </a:t>
            </a:r>
            <a:r>
              <a:rPr lang="ko-KR" altLang="en-US" sz="2000" spc="-150" dirty="0" smtClean="0">
                <a:latin typeface="+mn-ea"/>
              </a:rPr>
              <a:t>변화를 </a:t>
            </a:r>
            <a:r>
              <a:rPr lang="ko-KR" altLang="en-US" sz="2000" spc="-150" dirty="0">
                <a:latin typeface="+mn-ea"/>
              </a:rPr>
              <a:t>더욱 강조하고 </a:t>
            </a:r>
            <a:r>
              <a:rPr lang="ko-KR" altLang="en-US" sz="2000" spc="-150" dirty="0" smtClean="0">
                <a:latin typeface="+mn-ea"/>
              </a:rPr>
              <a:t>강화</a:t>
            </a:r>
            <a:endParaRPr lang="en-US" altLang="ko-KR" sz="20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다른 </a:t>
            </a:r>
            <a:r>
              <a:rPr lang="ko-KR" altLang="en-US" sz="2000" spc="-150" dirty="0">
                <a:latin typeface="+mn-ea"/>
              </a:rPr>
              <a:t>기관을 통한 가족 욕구와 문제해결을 </a:t>
            </a:r>
            <a:r>
              <a:rPr lang="ko-KR" altLang="en-US" sz="2000" spc="-150" dirty="0" smtClean="0">
                <a:latin typeface="+mn-ea"/>
              </a:rPr>
              <a:t>찾아 나서더라도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성공적인 종결은 </a:t>
            </a:r>
            <a:r>
              <a:rPr lang="ko-KR" altLang="en-US" sz="2000" spc="-150" dirty="0" err="1">
                <a:latin typeface="+mn-ea"/>
              </a:rPr>
              <a:t>가족원들이</a:t>
            </a:r>
            <a:r>
              <a:rPr lang="ko-KR" altLang="en-US" sz="2000" spc="-150" dirty="0">
                <a:latin typeface="+mn-ea"/>
              </a:rPr>
              <a:t> 보다 </a:t>
            </a:r>
            <a:r>
              <a:rPr lang="ko-KR" altLang="en-US" sz="2000" spc="-150" dirty="0" smtClean="0">
                <a:latin typeface="+mn-ea"/>
              </a:rPr>
              <a:t>   생산적이고 </a:t>
            </a:r>
            <a:r>
              <a:rPr lang="ko-KR" altLang="en-US" sz="2000" spc="-150" dirty="0">
                <a:latin typeface="+mn-ea"/>
              </a:rPr>
              <a:t>긍정적인 대처 전략을 활용할 </a:t>
            </a:r>
            <a:r>
              <a:rPr lang="ko-KR" altLang="en-US" sz="2000" spc="-150" dirty="0" smtClean="0">
                <a:latin typeface="+mn-ea"/>
              </a:rPr>
              <a:t>가능성을 높임</a:t>
            </a:r>
            <a:endParaRPr lang="en-US" altLang="ko-KR" sz="20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실천 </a:t>
            </a:r>
            <a:r>
              <a:rPr lang="ko-KR" altLang="en-US" sz="2000" spc="-150" dirty="0">
                <a:latin typeface="+mn-ea"/>
              </a:rPr>
              <a:t>과정을 통해 가족들의 변화와 그들의 기여를 확인하게 되면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가족은 </a:t>
            </a:r>
            <a:r>
              <a:rPr lang="ko-KR" altLang="en-US" sz="2000" spc="-150" dirty="0">
                <a:latin typeface="+mn-ea"/>
              </a:rPr>
              <a:t>성취감과 자부심을 </a:t>
            </a:r>
            <a:r>
              <a:rPr lang="ko-KR" altLang="en-US" sz="2000" spc="-150" dirty="0" smtClean="0">
                <a:latin typeface="+mn-ea"/>
              </a:rPr>
              <a:t>     느끼게 </a:t>
            </a:r>
            <a:r>
              <a:rPr lang="ko-KR" altLang="en-US" sz="2000" spc="-150" dirty="0">
                <a:latin typeface="+mn-ea"/>
              </a:rPr>
              <a:t>되며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달성한 변화를 지속하고 앞으로의 도전에 </a:t>
            </a:r>
            <a:r>
              <a:rPr lang="ko-KR" altLang="en-US" sz="2000" spc="-150" dirty="0" smtClean="0">
                <a:latin typeface="+mn-ea"/>
              </a:rPr>
              <a:t>대비하는 </a:t>
            </a:r>
            <a:r>
              <a:rPr lang="ko-KR" altLang="en-US" sz="2000" spc="-150" dirty="0" err="1">
                <a:latin typeface="+mn-ea"/>
              </a:rPr>
              <a:t>자기효능감을</a:t>
            </a:r>
            <a:r>
              <a:rPr lang="ko-KR" altLang="en-US" sz="2000" spc="-150" dirty="0">
                <a:latin typeface="+mn-ea"/>
              </a:rPr>
              <a:t> 얻게 됨</a:t>
            </a:r>
          </a:p>
        </p:txBody>
      </p:sp>
    </p:spTree>
    <p:extLst>
      <p:ext uri="{BB962C8B-B14F-4D97-AF65-F5344CB8AC3E}">
        <p14:creationId xmlns:p14="http://schemas.microsoft.com/office/powerpoint/2010/main" val="31620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50590" y="405458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65144" y="1053530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55979" y="1845616"/>
            <a:ext cx="11171875" cy="4298417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91767" y="1629594"/>
            <a:ext cx="5867535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21517" y="1666179"/>
            <a:ext cx="5577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개입을 통해 획득한 효과의 유지와 강화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919452" y="2266049"/>
            <a:ext cx="1079237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종결 </a:t>
            </a:r>
            <a:r>
              <a:rPr lang="ko-KR" altLang="en-US" sz="2000" spc="-150" dirty="0">
                <a:latin typeface="+mn-ea"/>
              </a:rPr>
              <a:t>후 </a:t>
            </a:r>
            <a:r>
              <a:rPr lang="ko-KR" altLang="en-US" sz="2000" spc="-150" dirty="0" err="1">
                <a:latin typeface="+mn-ea"/>
              </a:rPr>
              <a:t>사회복지사는</a:t>
            </a:r>
            <a:r>
              <a:rPr lang="ko-KR" altLang="en-US" sz="2000" spc="-150" dirty="0">
                <a:latin typeface="+mn-ea"/>
              </a:rPr>
              <a:t> 가족과 사후관리를 위해 만나는 것이 </a:t>
            </a:r>
            <a:r>
              <a:rPr lang="ko-KR" altLang="en-US" sz="2000" spc="-150" dirty="0" smtClean="0">
                <a:latin typeface="+mn-ea"/>
              </a:rPr>
              <a:t>바람직함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사후관리는 종결 </a:t>
            </a:r>
            <a:r>
              <a:rPr lang="ko-KR" altLang="en-US" sz="2000" spc="-150" dirty="0">
                <a:latin typeface="+mn-ea"/>
              </a:rPr>
              <a:t>후 일정 시간이 경과한 뒤에 가족이 잘 적응하고 있는지를 대면</a:t>
            </a:r>
            <a:r>
              <a:rPr lang="en-US" altLang="ko-KR" sz="2000" spc="-150" dirty="0">
                <a:latin typeface="+mn-ea"/>
              </a:rPr>
              <a:t>, SNS, </a:t>
            </a:r>
            <a:r>
              <a:rPr lang="ko-KR" altLang="en-US" sz="2000" spc="-150" dirty="0" err="1">
                <a:latin typeface="+mn-ea"/>
              </a:rPr>
              <a:t>이메일</a:t>
            </a:r>
            <a:r>
              <a:rPr lang="ko-KR" altLang="en-US" sz="2000" spc="-150" dirty="0">
                <a:latin typeface="+mn-ea"/>
              </a:rPr>
              <a:t> </a:t>
            </a:r>
            <a:r>
              <a:rPr lang="ko-KR" altLang="en-US" sz="2000" spc="-150" dirty="0" smtClean="0">
                <a:latin typeface="+mn-ea"/>
              </a:rPr>
              <a:t>등을 </a:t>
            </a:r>
            <a:r>
              <a:rPr lang="ko-KR" altLang="en-US" sz="2000" spc="-150" dirty="0">
                <a:latin typeface="+mn-ea"/>
              </a:rPr>
              <a:t>통해서 확인하는 </a:t>
            </a:r>
            <a:r>
              <a:rPr lang="ko-KR" altLang="en-US" sz="2000" spc="-150" dirty="0" smtClean="0">
                <a:latin typeface="+mn-ea"/>
              </a:rPr>
              <a:t>과정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이는 </a:t>
            </a:r>
            <a:r>
              <a:rPr lang="ko-KR" altLang="en-US" sz="2000" spc="-150" dirty="0">
                <a:latin typeface="+mn-ea"/>
              </a:rPr>
              <a:t>변화의 지속성을 확인하고 가족의 능력을 </a:t>
            </a:r>
            <a:r>
              <a:rPr lang="ko-KR" altLang="en-US" sz="2000" spc="-150" dirty="0" smtClean="0">
                <a:latin typeface="+mn-ea"/>
              </a:rPr>
              <a:t>지속적으로 </a:t>
            </a:r>
            <a:r>
              <a:rPr lang="ko-KR" altLang="en-US" sz="2000" spc="-150" dirty="0">
                <a:latin typeface="+mn-ea"/>
              </a:rPr>
              <a:t>강화하거나 유지하려는 노력의 </a:t>
            </a:r>
            <a:r>
              <a:rPr lang="ko-KR" altLang="en-US" sz="2000" spc="-150" dirty="0" smtClean="0">
                <a:latin typeface="+mn-ea"/>
              </a:rPr>
              <a:t>일환   </a:t>
            </a:r>
            <a:r>
              <a:rPr lang="ko-KR" altLang="en-US" sz="2000" spc="-150" dirty="0" err="1" smtClean="0">
                <a:latin typeface="+mn-ea"/>
              </a:rPr>
              <a:t>으로</a:t>
            </a:r>
            <a:r>
              <a:rPr lang="ko-KR" altLang="en-US" sz="2000" spc="-150" dirty="0" smtClean="0">
                <a:latin typeface="+mn-ea"/>
              </a:rPr>
              <a:t> </a:t>
            </a:r>
            <a:r>
              <a:rPr lang="ko-KR" altLang="en-US" sz="2000" spc="-150" dirty="0">
                <a:latin typeface="+mn-ea"/>
              </a:rPr>
              <a:t>볼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사후관리는 주로 </a:t>
            </a:r>
            <a:r>
              <a:rPr lang="ko-KR" altLang="en-US" sz="2000" spc="-150" dirty="0">
                <a:latin typeface="+mn-ea"/>
              </a:rPr>
              <a:t>종결 후 </a:t>
            </a:r>
            <a:r>
              <a:rPr lang="en-US" altLang="ko-KR" sz="2000" spc="-150" dirty="0">
                <a:latin typeface="+mn-ea"/>
              </a:rPr>
              <a:t>1~6</a:t>
            </a:r>
            <a:r>
              <a:rPr lang="ko-KR" altLang="en-US" sz="2000" spc="-150" dirty="0">
                <a:latin typeface="+mn-ea"/>
              </a:rPr>
              <a:t>개월 사이에 </a:t>
            </a:r>
            <a:r>
              <a:rPr lang="ko-KR" altLang="en-US" sz="2000" spc="-150" dirty="0" smtClean="0">
                <a:latin typeface="+mn-ea"/>
              </a:rPr>
              <a:t>이루어짐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>
                <a:latin typeface="+mn-ea"/>
              </a:rPr>
              <a:t>종결 시 사후관리 계획을 세우면 가족 </a:t>
            </a:r>
            <a:r>
              <a:rPr lang="ko-KR" altLang="en-US" sz="2000" spc="-150" dirty="0" smtClean="0">
                <a:latin typeface="+mn-ea"/>
              </a:rPr>
              <a:t>                  구성원의 </a:t>
            </a:r>
            <a:r>
              <a:rPr lang="ko-KR" altLang="en-US" sz="2000" spc="-150" dirty="0">
                <a:latin typeface="+mn-ea"/>
              </a:rPr>
              <a:t>종결에 대한 불안감도 </a:t>
            </a:r>
            <a:r>
              <a:rPr lang="ko-KR" altLang="en-US" sz="2000" spc="-150" dirty="0" smtClean="0">
                <a:latin typeface="+mn-ea"/>
              </a:rPr>
              <a:t>줄어듦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38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06574" y="333450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21128" y="981522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83971" y="1773608"/>
            <a:ext cx="10955851" cy="4464497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19759" y="1557586"/>
            <a:ext cx="1475047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49509" y="1594171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의뢰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12167" y="2239771"/>
            <a:ext cx="8323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sz="2000" b="1" dirty="0" smtClean="0">
                <a:latin typeface="+mn-ea"/>
              </a:rPr>
              <a:t>가족이 </a:t>
            </a:r>
            <a:r>
              <a:rPr lang="ko-KR" altLang="en-US" sz="2000" b="1" dirty="0">
                <a:latin typeface="+mn-ea"/>
              </a:rPr>
              <a:t>다른 </a:t>
            </a:r>
            <a:r>
              <a:rPr lang="ko-KR" altLang="en-US" sz="2000" b="1" dirty="0" smtClean="0">
                <a:latin typeface="+mn-ea"/>
              </a:rPr>
              <a:t>전문가나 </a:t>
            </a:r>
            <a:r>
              <a:rPr lang="ko-KR" altLang="en-US" sz="2000" b="1" dirty="0">
                <a:latin typeface="+mn-ea"/>
              </a:rPr>
              <a:t>기관에 연계되는 주요한 </a:t>
            </a:r>
            <a:r>
              <a:rPr lang="ko-KR" altLang="en-US" sz="2000" b="1" dirty="0" smtClean="0">
                <a:latin typeface="+mn-ea"/>
              </a:rPr>
              <a:t>이유</a:t>
            </a:r>
            <a:endParaRPr lang="en-US" altLang="ko-KR" sz="2000" b="1" dirty="0" smtClean="0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02828" y="2781722"/>
            <a:ext cx="10220969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70837" y="2790428"/>
            <a:ext cx="998095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spc="-150" dirty="0">
                <a:latin typeface="+mn-ea"/>
              </a:rPr>
              <a:t>∙ 가족의 상황이 특별한 전문 지식을 필요로 할 </a:t>
            </a:r>
            <a:r>
              <a:rPr lang="ko-KR" altLang="en-US" sz="1800" spc="-150" dirty="0" smtClean="0">
                <a:latin typeface="+mn-ea"/>
              </a:rPr>
              <a:t>때</a:t>
            </a:r>
            <a:endParaRPr lang="en-US" altLang="ko-KR" sz="18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err="1" smtClean="0">
                <a:latin typeface="+mn-ea"/>
              </a:rPr>
              <a:t>사회복지사가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모든 문제에 대해 전문가로 대응하기는 </a:t>
            </a:r>
            <a:r>
              <a:rPr lang="ko-KR" altLang="en-US" sz="1600" spc="-150" dirty="0" smtClean="0">
                <a:latin typeface="+mn-ea"/>
              </a:rPr>
              <a:t>어려움</a:t>
            </a:r>
            <a:endParaRPr lang="en-US" altLang="ko-KR" sz="16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특히 </a:t>
            </a:r>
            <a:r>
              <a:rPr lang="ko-KR" altLang="en-US" sz="1600" spc="-150" dirty="0">
                <a:latin typeface="+mn-ea"/>
              </a:rPr>
              <a:t>문제가 복잡한 경우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다른 전문가의 지원이 </a:t>
            </a:r>
            <a:r>
              <a:rPr lang="ko-KR" altLang="en-US" sz="1600" spc="-150" dirty="0" smtClean="0">
                <a:latin typeface="+mn-ea"/>
              </a:rPr>
              <a:t>필요</a:t>
            </a:r>
            <a:endParaRPr lang="en-US" altLang="ko-KR" sz="16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이때의 </a:t>
            </a:r>
            <a:r>
              <a:rPr lang="ko-KR" altLang="en-US" sz="1600" spc="-150" dirty="0" err="1">
                <a:latin typeface="+mn-ea"/>
              </a:rPr>
              <a:t>사회복지사는</a:t>
            </a:r>
            <a:r>
              <a:rPr lang="ko-KR" altLang="en-US" sz="1600" spc="-150" dirty="0">
                <a:latin typeface="+mn-ea"/>
              </a:rPr>
              <a:t> 치료협력자나 전임 원조자와 같은 다양한 역할을 </a:t>
            </a:r>
            <a:r>
              <a:rPr lang="ko-KR" altLang="en-US" sz="1600" spc="-150" dirty="0" smtClean="0">
                <a:latin typeface="+mn-ea"/>
              </a:rPr>
              <a:t>수행할 </a:t>
            </a:r>
            <a:r>
              <a:rPr lang="ko-KR" altLang="en-US" sz="1600" spc="-150" dirty="0">
                <a:latin typeface="+mn-ea"/>
              </a:rPr>
              <a:t>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800" spc="-150" dirty="0">
                <a:latin typeface="+mn-ea"/>
              </a:rPr>
              <a:t>∙ 가족의 문제나 욕구가 특수한 상황이나 자원을 보유한 기관에서 해결되어야 할 </a:t>
            </a:r>
            <a:r>
              <a:rPr lang="ko-KR" altLang="en-US" sz="1800" spc="-150" dirty="0" smtClean="0">
                <a:latin typeface="+mn-ea"/>
              </a:rPr>
              <a:t>때</a:t>
            </a:r>
            <a:r>
              <a:rPr lang="en-US" altLang="ko-KR" sz="1800" spc="-150" dirty="0" smtClean="0">
                <a:latin typeface="+mn-ea"/>
              </a:rPr>
              <a:t> </a:t>
            </a:r>
            <a:endParaRPr lang="en-US" altLang="ko-KR" sz="18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800" spc="-150" dirty="0" smtClean="0">
                <a:latin typeface="+mn-ea"/>
              </a:rPr>
              <a:t>∙ </a:t>
            </a:r>
            <a:r>
              <a:rPr lang="ko-KR" altLang="en-US" sz="1800" spc="-150" dirty="0">
                <a:latin typeface="+mn-ea"/>
              </a:rPr>
              <a:t>가족이 사회복지사의 담당 지역을 벗어나 다른 곳으로 </a:t>
            </a:r>
            <a:r>
              <a:rPr lang="ko-KR" altLang="en-US" sz="1800" spc="-150" dirty="0" err="1">
                <a:latin typeface="+mn-ea"/>
              </a:rPr>
              <a:t>이사가더라도</a:t>
            </a:r>
            <a:r>
              <a:rPr lang="ko-KR" altLang="en-US" sz="1800" spc="-150" dirty="0">
                <a:latin typeface="+mn-ea"/>
              </a:rPr>
              <a:t> 지속적인 </a:t>
            </a:r>
            <a:r>
              <a:rPr lang="ko-KR" altLang="en-US" sz="1800" spc="-150" dirty="0" smtClean="0">
                <a:latin typeface="+mn-ea"/>
              </a:rPr>
              <a:t>원조가 필요할 경우</a:t>
            </a:r>
            <a:r>
              <a:rPr lang="en-US" altLang="ko-KR" sz="1800" spc="-150" dirty="0" smtClean="0">
                <a:latin typeface="+mn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</a:t>
            </a:r>
            <a:r>
              <a:rPr lang="ko-KR" altLang="en-US" sz="1800" spc="-150" dirty="0" smtClean="0">
                <a:latin typeface="+mn-ea"/>
              </a:rPr>
              <a:t>그 지역의 새로운 </a:t>
            </a:r>
            <a:r>
              <a:rPr lang="ko-KR" altLang="en-US" sz="1800" spc="-150" dirty="0" err="1" smtClean="0">
                <a:latin typeface="+mn-ea"/>
              </a:rPr>
              <a:t>사회복지사에게</a:t>
            </a:r>
            <a:r>
              <a:rPr lang="ko-KR" altLang="en-US" sz="1800" spc="-150" dirty="0" smtClean="0">
                <a:latin typeface="+mn-ea"/>
              </a:rPr>
              <a:t> 연계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62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06574" y="1413569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26395" y="2080805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평가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281305" y="2709714"/>
            <a:ext cx="95050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dirty="0">
                <a:latin typeface="+mn-ea"/>
              </a:rPr>
              <a:t>가족복지실천 </a:t>
            </a:r>
            <a:r>
              <a:rPr lang="ko-KR" altLang="en-US" sz="2200" dirty="0" smtClean="0">
                <a:latin typeface="+mn-ea"/>
              </a:rPr>
              <a:t>평가 </a:t>
            </a:r>
            <a:r>
              <a:rPr lang="en-US" altLang="ko-KR" sz="2200" dirty="0" smtClean="0">
                <a:latin typeface="+mn-ea"/>
              </a:rPr>
              <a:t>: </a:t>
            </a:r>
            <a:r>
              <a:rPr lang="ko-KR" altLang="en-US" sz="2200" dirty="0" smtClean="0">
                <a:latin typeface="+mn-ea"/>
              </a:rPr>
              <a:t>개입의 </a:t>
            </a:r>
            <a:r>
              <a:rPr lang="ko-KR" altLang="en-US" sz="2200" dirty="0">
                <a:latin typeface="+mn-ea"/>
              </a:rPr>
              <a:t>과정과 결과를 검토하고 분석하는 활동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766614" y="3625492"/>
            <a:ext cx="10955851" cy="210855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102403" y="3409468"/>
            <a:ext cx="3480636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32152" y="3446053"/>
            <a:ext cx="30219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프로그램 기획 평가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982638" y="4011081"/>
            <a:ext cx="10513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프로그램이 </a:t>
            </a:r>
            <a:r>
              <a:rPr lang="ko-KR" altLang="en-US" sz="2000" spc="-150" dirty="0">
                <a:latin typeface="+mn-ea"/>
              </a:rPr>
              <a:t>과학적인 이론과 정보를 기반으로 </a:t>
            </a:r>
            <a:r>
              <a:rPr lang="ko-KR" altLang="en-US" sz="2000" spc="-150" dirty="0" err="1">
                <a:latin typeface="+mn-ea"/>
              </a:rPr>
              <a:t>했는지와</a:t>
            </a:r>
            <a:r>
              <a:rPr lang="ko-KR" altLang="en-US" sz="2000" spc="-150" dirty="0">
                <a:latin typeface="+mn-ea"/>
              </a:rPr>
              <a:t> 대상의 특정 욕구를 잘 </a:t>
            </a:r>
            <a:r>
              <a:rPr lang="ko-KR" altLang="en-US" sz="2000" spc="-150" dirty="0" smtClean="0">
                <a:latin typeface="+mn-ea"/>
              </a:rPr>
              <a:t>반영했는지 검토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프로그램의 </a:t>
            </a:r>
            <a:r>
              <a:rPr lang="ko-KR" altLang="en-US" sz="2000" spc="-150" dirty="0">
                <a:latin typeface="+mn-ea"/>
              </a:rPr>
              <a:t>과학적 근거와 연구의 타당성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그리고 잠재적 효율성을 </a:t>
            </a:r>
            <a:r>
              <a:rPr lang="ko-KR" altLang="en-US" sz="2000" spc="-150" dirty="0" smtClean="0">
                <a:latin typeface="+mn-ea"/>
              </a:rPr>
              <a:t>함께 평가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모든 </a:t>
            </a:r>
            <a:r>
              <a:rPr lang="ko-KR" altLang="en-US" sz="2000" spc="-150" dirty="0">
                <a:latin typeface="+mn-ea"/>
              </a:rPr>
              <a:t>프로그램은 그 주제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내용 및 방법의 연관성에 대한 증거를 </a:t>
            </a:r>
            <a:r>
              <a:rPr lang="ko-KR" altLang="en-US" sz="2000" spc="-150" dirty="0" smtClean="0">
                <a:latin typeface="+mn-ea"/>
              </a:rPr>
              <a:t>제시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62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67947" y="1845618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87768" y="251285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평가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7987" y="3357787"/>
            <a:ext cx="10955851" cy="2016223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163775" y="3141763"/>
            <a:ext cx="477677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93525" y="3178348"/>
            <a:ext cx="45320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참가자의 프로그램 이용도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72003" y="3752666"/>
            <a:ext cx="10729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프로그램의 </a:t>
            </a:r>
            <a:r>
              <a:rPr lang="ko-KR" altLang="en-US" sz="2000" spc="-150" dirty="0">
                <a:latin typeface="+mn-ea"/>
              </a:rPr>
              <a:t>이용도는 프로그램의 비용을 결정짓는 요인 중 </a:t>
            </a:r>
            <a:r>
              <a:rPr lang="ko-KR" altLang="en-US" sz="2000" spc="-150" dirty="0" smtClean="0">
                <a:latin typeface="+mn-ea"/>
              </a:rPr>
              <a:t>하나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프로그램에 </a:t>
            </a:r>
            <a:r>
              <a:rPr lang="ko-KR" altLang="en-US" sz="2000" spc="-150" dirty="0">
                <a:latin typeface="+mn-ea"/>
              </a:rPr>
              <a:t>참여 </a:t>
            </a:r>
            <a:r>
              <a:rPr lang="ko-KR" altLang="en-US" sz="2000" spc="-150" dirty="0" smtClean="0">
                <a:latin typeface="+mn-ea"/>
              </a:rPr>
              <a:t>할 </a:t>
            </a:r>
            <a:r>
              <a:rPr lang="ko-KR" altLang="en-US" sz="2000" spc="-150" dirty="0">
                <a:latin typeface="+mn-ea"/>
              </a:rPr>
              <a:t>잠재적 참가자들의 이용도를 </a:t>
            </a:r>
            <a:r>
              <a:rPr lang="ko-KR" altLang="en-US" sz="2000" spc="-150" dirty="0" smtClean="0">
                <a:latin typeface="+mn-ea"/>
              </a:rPr>
              <a:t>확인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참가자들이 </a:t>
            </a:r>
            <a:r>
              <a:rPr lang="ko-KR" altLang="en-US" sz="2000" spc="-150" dirty="0">
                <a:latin typeface="+mn-ea"/>
              </a:rPr>
              <a:t>참여하지 않을 것으로 예상되는 </a:t>
            </a:r>
            <a:r>
              <a:rPr lang="ko-KR" altLang="en-US" sz="2000" spc="-150" dirty="0" smtClean="0">
                <a:latin typeface="+mn-ea"/>
              </a:rPr>
              <a:t>활동이 </a:t>
            </a:r>
            <a:r>
              <a:rPr lang="ko-KR" altLang="en-US" sz="2000" spc="-150" dirty="0">
                <a:latin typeface="+mn-ea"/>
              </a:rPr>
              <a:t>있다면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해당 활동의 내용을 수정하거나 취소</a:t>
            </a:r>
          </a:p>
        </p:txBody>
      </p:sp>
    </p:spTree>
    <p:extLst>
      <p:ext uri="{BB962C8B-B14F-4D97-AF65-F5344CB8AC3E}">
        <p14:creationId xmlns:p14="http://schemas.microsoft.com/office/powerpoint/2010/main" val="13633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67947" y="1629594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87768" y="229683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평가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7987" y="3213771"/>
            <a:ext cx="10955851" cy="2232247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163775" y="2997747"/>
            <a:ext cx="2051111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93525" y="3034332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형성평가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054646" y="3645818"/>
            <a:ext cx="103691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가족복지실천 </a:t>
            </a:r>
            <a:r>
              <a:rPr lang="ko-KR" altLang="en-US" sz="2000" spc="-150" dirty="0">
                <a:latin typeface="+mn-ea"/>
              </a:rPr>
              <a:t>프로그램의 진행 과정 중 내용 및 구성을 검토하는 </a:t>
            </a:r>
            <a:r>
              <a:rPr lang="ko-KR" altLang="en-US" sz="2000" spc="-150" dirty="0" smtClean="0">
                <a:latin typeface="+mn-ea"/>
              </a:rPr>
              <a:t>과정평가</a:t>
            </a:r>
            <a:r>
              <a:rPr lang="en-US" altLang="ko-KR" sz="2000" spc="-150" dirty="0">
                <a:latin typeface="+mn-ea"/>
              </a:rPr>
              <a:t>(process evaluation</a:t>
            </a:r>
            <a:r>
              <a:rPr lang="en-US" altLang="ko-KR" sz="2000" spc="-150" dirty="0" smtClean="0">
                <a:latin typeface="+mn-ea"/>
              </a:rPr>
              <a:t>)</a:t>
            </a:r>
            <a:endParaRPr lang="en-US" altLang="ko-KR" sz="2000" spc="-150" dirty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형성평가의 목적 </a:t>
            </a:r>
            <a:r>
              <a:rPr lang="en-US" altLang="ko-KR" sz="2000" spc="-150" dirty="0" smtClean="0">
                <a:latin typeface="+mn-ea"/>
              </a:rPr>
              <a:t>: </a:t>
            </a:r>
            <a:r>
              <a:rPr lang="ko-KR" altLang="en-US" sz="2000" spc="-150" dirty="0" smtClean="0">
                <a:latin typeface="+mn-ea"/>
              </a:rPr>
              <a:t>프로그램의 </a:t>
            </a:r>
            <a:r>
              <a:rPr lang="ko-KR" altLang="en-US" sz="2000" spc="-150" dirty="0">
                <a:latin typeface="+mn-ea"/>
              </a:rPr>
              <a:t>질 관리와 현재의 문제를 </a:t>
            </a:r>
            <a:r>
              <a:rPr lang="ko-KR" altLang="en-US" sz="2000" spc="-150" dirty="0" smtClean="0">
                <a:latin typeface="+mn-ea"/>
              </a:rPr>
              <a:t>검토하고 </a:t>
            </a:r>
            <a:r>
              <a:rPr lang="ko-KR" altLang="en-US" sz="2000" spc="-150" dirty="0">
                <a:latin typeface="+mn-ea"/>
              </a:rPr>
              <a:t>수정하여 프로그램의 질을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                            </a:t>
            </a:r>
            <a:r>
              <a:rPr lang="ko-KR" altLang="en-US" sz="2000" spc="-150" dirty="0" smtClean="0">
                <a:latin typeface="+mn-ea"/>
              </a:rPr>
              <a:t>확보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42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67947" y="1053530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87768" y="1720766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평가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7987" y="2565698"/>
            <a:ext cx="10955851" cy="352839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163775" y="2349674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93525" y="2386259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54646" y="3069753"/>
            <a:ext cx="1051316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가족복지실천 </a:t>
            </a:r>
            <a:r>
              <a:rPr lang="ko-KR" altLang="en-US" sz="2000" spc="-150" dirty="0">
                <a:latin typeface="+mn-ea"/>
              </a:rPr>
              <a:t>프로그램의 효과성은 프로그램 목표 달성을 기준으로 성공 여부를 </a:t>
            </a:r>
            <a:r>
              <a:rPr lang="ko-KR" altLang="en-US" sz="2000" spc="-150" dirty="0" smtClean="0">
                <a:latin typeface="+mn-ea"/>
              </a:rPr>
              <a:t>판단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err="1" smtClean="0">
                <a:latin typeface="+mn-ea"/>
              </a:rPr>
              <a:t>효과성</a:t>
            </a:r>
            <a:r>
              <a:rPr lang="ko-KR" altLang="en-US" sz="2000" spc="-150" dirty="0" smtClean="0">
                <a:latin typeface="+mn-ea"/>
              </a:rPr>
              <a:t> </a:t>
            </a:r>
            <a:r>
              <a:rPr lang="ko-KR" altLang="en-US" sz="2000" spc="-150" dirty="0">
                <a:latin typeface="+mn-ea"/>
              </a:rPr>
              <a:t>평가는 참가자들의 문제해결과 삶의 질 향상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그리고 프로그램의 지속 </a:t>
            </a:r>
            <a:r>
              <a:rPr lang="ko-KR" altLang="en-US" sz="2000" spc="-150" dirty="0" smtClean="0">
                <a:latin typeface="+mn-ea"/>
              </a:rPr>
              <a:t>가능성을 중점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프로그램의 </a:t>
            </a:r>
            <a:r>
              <a:rPr lang="ko-KR" altLang="en-US" sz="2000" spc="-150" dirty="0">
                <a:latin typeface="+mn-ea"/>
              </a:rPr>
              <a:t>효과성은 경험적 조사 설계의 분석을 통해 검증되며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이를 </a:t>
            </a:r>
            <a:r>
              <a:rPr lang="ko-KR" altLang="en-US" sz="2000" spc="-150" dirty="0" smtClean="0">
                <a:latin typeface="+mn-ea"/>
              </a:rPr>
              <a:t>총괄평가라고도 함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총괄평가는 </a:t>
            </a:r>
            <a:r>
              <a:rPr lang="ko-KR" altLang="en-US" sz="2000" spc="-150" dirty="0">
                <a:latin typeface="+mn-ea"/>
              </a:rPr>
              <a:t>프로그램의 종합적인 목적과 목표 달성을 평가하며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이를 통해 </a:t>
            </a:r>
            <a:r>
              <a:rPr lang="ko-KR" altLang="en-US" sz="2000" spc="-150" dirty="0" smtClean="0">
                <a:latin typeface="+mn-ea"/>
              </a:rPr>
              <a:t>후속 </a:t>
            </a:r>
            <a:r>
              <a:rPr lang="ko-KR" altLang="en-US" sz="2000" spc="-150" dirty="0">
                <a:latin typeface="+mn-ea"/>
              </a:rPr>
              <a:t>프로그램 전략 및 유지를 결정</a:t>
            </a:r>
          </a:p>
        </p:txBody>
      </p:sp>
    </p:spTree>
    <p:extLst>
      <p:ext uri="{BB962C8B-B14F-4D97-AF65-F5344CB8AC3E}">
        <p14:creationId xmlns:p14="http://schemas.microsoft.com/office/powerpoint/2010/main" val="10626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94606" y="765498"/>
            <a:ext cx="10955851" cy="532859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30394" y="549474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60144" y="586059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94606" y="1358112"/>
            <a:ext cx="10955851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latin typeface="+mn-ea"/>
              </a:rPr>
              <a:t>사전</a:t>
            </a:r>
            <a:r>
              <a:rPr lang="en-US" altLang="ko-KR" b="1" dirty="0">
                <a:latin typeface="+mn-ea"/>
              </a:rPr>
              <a:t>/</a:t>
            </a:r>
            <a:r>
              <a:rPr lang="ko-KR" altLang="en-US" b="1" dirty="0">
                <a:latin typeface="+mn-ea"/>
              </a:rPr>
              <a:t>사후 평가를 분석하기 위한 조사설계 방법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910630" y="2061642"/>
            <a:ext cx="4039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단일집단 사전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-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사후 검사 설계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126654" y="2617024"/>
            <a:ext cx="10208706" cy="32610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61614" y="2637706"/>
            <a:ext cx="10073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실험집단에 </a:t>
            </a:r>
            <a:r>
              <a:rPr lang="ko-KR" altLang="en-US" sz="1400" spc="-150" dirty="0">
                <a:latin typeface="+mn-ea"/>
              </a:rPr>
              <a:t>대해서만 특정 처치</a:t>
            </a:r>
            <a:r>
              <a:rPr lang="en-US" altLang="ko-KR" sz="1400" spc="-150" dirty="0">
                <a:latin typeface="+mn-ea"/>
              </a:rPr>
              <a:t>(</a:t>
            </a:r>
            <a:r>
              <a:rPr lang="ko-KR" altLang="en-US" sz="1400" spc="-150" dirty="0">
                <a:latin typeface="+mn-ea"/>
              </a:rPr>
              <a:t>가족복지실천의 개입</a:t>
            </a:r>
            <a:r>
              <a:rPr lang="en-US" altLang="ko-KR" sz="1400" spc="-150" dirty="0">
                <a:latin typeface="+mn-ea"/>
              </a:rPr>
              <a:t>)</a:t>
            </a:r>
            <a:r>
              <a:rPr lang="ko-KR" altLang="en-US" sz="1400" spc="-150" dirty="0">
                <a:latin typeface="+mn-ea"/>
              </a:rPr>
              <a:t>를 실시하고 그 전후의 </a:t>
            </a:r>
            <a:r>
              <a:rPr lang="ko-KR" altLang="en-US" sz="1400" spc="-150" dirty="0" smtClean="0">
                <a:latin typeface="+mn-ea"/>
              </a:rPr>
              <a:t>변화를 </a:t>
            </a:r>
            <a:r>
              <a:rPr lang="ko-KR" altLang="en-US" sz="1400" spc="-150" dirty="0">
                <a:latin typeface="+mn-ea"/>
              </a:rPr>
              <a:t>분석하여 프로그램의 효과를 평가하는 </a:t>
            </a:r>
            <a:r>
              <a:rPr lang="ko-KR" altLang="en-US" sz="1400" spc="-150" dirty="0" smtClean="0">
                <a:latin typeface="+mn-ea"/>
              </a:rPr>
              <a:t>방식</a:t>
            </a:r>
            <a:endParaRPr lang="en-US" altLang="ko-KR" sz="14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특히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통제집단이 없는 이 </a:t>
            </a:r>
            <a:r>
              <a:rPr lang="ko-KR" altLang="en-US" sz="1400" spc="-150" dirty="0" smtClean="0">
                <a:latin typeface="+mn-ea"/>
              </a:rPr>
              <a:t>설계에서는 </a:t>
            </a:r>
            <a:r>
              <a:rPr lang="ko-KR" altLang="en-US" sz="1400" spc="-150" dirty="0">
                <a:latin typeface="+mn-ea"/>
              </a:rPr>
              <a:t>처치 전의 사전검사와 처치 후의 사후검사를 통해 차이를 파악함으로써 해당 </a:t>
            </a:r>
            <a:r>
              <a:rPr lang="ko-KR" altLang="en-US" sz="1400" spc="-150" dirty="0" smtClean="0">
                <a:latin typeface="+mn-ea"/>
              </a:rPr>
              <a:t>프로그램 </a:t>
            </a:r>
            <a:r>
              <a:rPr lang="ko-KR" altLang="en-US" sz="1400" spc="-150" dirty="0">
                <a:latin typeface="+mn-ea"/>
              </a:rPr>
              <a:t>또는 개입의 영향을 </a:t>
            </a:r>
            <a:r>
              <a:rPr lang="ko-KR" altLang="en-US" sz="1400" spc="-150" dirty="0" smtClean="0">
                <a:latin typeface="+mn-ea"/>
              </a:rPr>
              <a:t>평가</a:t>
            </a:r>
            <a:endParaRPr lang="en-US" altLang="ko-KR" sz="14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err="1" smtClean="0">
                <a:latin typeface="+mn-ea"/>
              </a:rPr>
              <a:t>제한점</a:t>
            </a:r>
            <a:endParaRPr lang="en-US" altLang="ko-KR" sz="1400" spc="-150" dirty="0" smtClean="0">
              <a:latin typeface="+mn-ea"/>
            </a:endParaRPr>
          </a:p>
          <a:p>
            <a:pPr marL="715701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spc="-150" dirty="0" smtClean="0">
                <a:latin typeface="+mn-ea"/>
              </a:rPr>
              <a:t>통제집단이 </a:t>
            </a:r>
            <a:r>
              <a:rPr lang="ko-KR" altLang="en-US" sz="1200" spc="-150" dirty="0">
                <a:latin typeface="+mn-ea"/>
              </a:rPr>
              <a:t>없기 때문에 다른 외부적 </a:t>
            </a:r>
            <a:r>
              <a:rPr lang="ko-KR" altLang="en-US" sz="1200" spc="-150" dirty="0" smtClean="0">
                <a:latin typeface="+mn-ea"/>
              </a:rPr>
              <a:t>요인들이 </a:t>
            </a:r>
            <a:r>
              <a:rPr lang="ko-KR" altLang="en-US" sz="1200" spc="-150" dirty="0">
                <a:latin typeface="+mn-ea"/>
              </a:rPr>
              <a:t>결과에 영향을 미쳤는지 확실하게 알 수 </a:t>
            </a:r>
            <a:r>
              <a:rPr lang="ko-KR" altLang="en-US" sz="1200" spc="-150" dirty="0" smtClean="0">
                <a:latin typeface="+mn-ea"/>
              </a:rPr>
              <a:t>없음</a:t>
            </a:r>
            <a:endParaRPr lang="en-US" altLang="ko-KR" sz="1200" spc="-15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spc="-150" dirty="0" smtClean="0">
                <a:latin typeface="+mn-ea"/>
              </a:rPr>
              <a:t>     → 프로그램의 </a:t>
            </a:r>
            <a:r>
              <a:rPr lang="ko-KR" altLang="en-US" sz="1200" spc="-150" dirty="0" err="1">
                <a:latin typeface="+mn-ea"/>
              </a:rPr>
              <a:t>효과성을</a:t>
            </a:r>
            <a:r>
              <a:rPr lang="ko-KR" altLang="en-US" sz="1200" spc="-150" dirty="0">
                <a:latin typeface="+mn-ea"/>
              </a:rPr>
              <a:t> 깊이 </a:t>
            </a:r>
            <a:r>
              <a:rPr lang="ko-KR" altLang="en-US" sz="1200" spc="-150" dirty="0" smtClean="0">
                <a:latin typeface="+mn-ea"/>
              </a:rPr>
              <a:t>있게 </a:t>
            </a:r>
            <a:r>
              <a:rPr lang="ko-KR" altLang="en-US" sz="1200" spc="-150" dirty="0">
                <a:latin typeface="+mn-ea"/>
              </a:rPr>
              <a:t>분석하기 위해서는 다양한 검사 설계와 조절 변수를 고려한 방법론의 도입이 </a:t>
            </a:r>
            <a:r>
              <a:rPr lang="ko-KR" altLang="en-US" sz="1200" spc="-150" dirty="0" smtClean="0">
                <a:latin typeface="+mn-ea"/>
              </a:rPr>
              <a:t>필요</a:t>
            </a:r>
            <a:endParaRPr lang="ko-KR" altLang="en-US" sz="1200" spc="-150" dirty="0">
              <a:latin typeface="+mn-ea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23" y="5065410"/>
            <a:ext cx="2952328" cy="637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015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94606" y="765498"/>
            <a:ext cx="10955851" cy="532859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30394" y="549474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60144" y="586059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94606" y="1358112"/>
            <a:ext cx="10955851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latin typeface="+mn-ea"/>
              </a:rPr>
              <a:t>사전</a:t>
            </a:r>
            <a:r>
              <a:rPr lang="en-US" altLang="ko-KR" b="1" dirty="0">
                <a:latin typeface="+mn-ea"/>
              </a:rPr>
              <a:t>/</a:t>
            </a:r>
            <a:r>
              <a:rPr lang="ko-KR" altLang="en-US" b="1" dirty="0">
                <a:latin typeface="+mn-ea"/>
              </a:rPr>
              <a:t>사후 평가를 분석하기 위한 조사설계 방법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910630" y="2061642"/>
            <a:ext cx="1970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 err="1">
                <a:solidFill>
                  <a:srgbClr val="00B050"/>
                </a:solidFill>
                <a:latin typeface="+mn-ea"/>
              </a:rPr>
              <a:t>시계열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 설계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126654" y="2617024"/>
            <a:ext cx="10208706" cy="32610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70670" y="2683580"/>
            <a:ext cx="9793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특정 </a:t>
            </a:r>
            <a:r>
              <a:rPr lang="ko-KR" altLang="en-US" sz="1400" spc="-150" dirty="0">
                <a:latin typeface="+mn-ea"/>
              </a:rPr>
              <a:t>개인이나 집단의 변화를 주기적으로 측정하면서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이 측정 </a:t>
            </a:r>
            <a:r>
              <a:rPr lang="ko-KR" altLang="en-US" sz="1400" spc="-150" dirty="0" smtClean="0">
                <a:latin typeface="+mn-ea"/>
              </a:rPr>
              <a:t>과정 중간에 </a:t>
            </a:r>
            <a:r>
              <a:rPr lang="ko-KR" altLang="en-US" sz="1400" spc="-150" dirty="0">
                <a:latin typeface="+mn-ea"/>
              </a:rPr>
              <a:t>특정 처치</a:t>
            </a:r>
            <a:r>
              <a:rPr lang="en-US" altLang="ko-KR" sz="1400" spc="-150" dirty="0">
                <a:latin typeface="+mn-ea"/>
              </a:rPr>
              <a:t>(</a:t>
            </a:r>
            <a:r>
              <a:rPr lang="ko-KR" altLang="en-US" sz="1400" spc="-150" dirty="0">
                <a:latin typeface="+mn-ea"/>
              </a:rPr>
              <a:t>가족복지실천의 개입</a:t>
            </a:r>
            <a:r>
              <a:rPr lang="en-US" altLang="ko-KR" sz="1400" spc="-150" dirty="0">
                <a:latin typeface="+mn-ea"/>
              </a:rPr>
              <a:t>)</a:t>
            </a:r>
            <a:r>
              <a:rPr lang="ko-KR" altLang="en-US" sz="1400" spc="-150" dirty="0">
                <a:latin typeface="+mn-ea"/>
              </a:rPr>
              <a:t>를 가하여 그 효과를 분석하는 </a:t>
            </a:r>
            <a:r>
              <a:rPr lang="ko-KR" altLang="en-US" sz="1400" spc="-150" dirty="0" smtClean="0">
                <a:latin typeface="+mn-ea"/>
              </a:rPr>
              <a:t>방식</a:t>
            </a:r>
            <a:endParaRPr lang="en-US" altLang="ko-KR" sz="14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이 설계에서는 </a:t>
            </a:r>
            <a:r>
              <a:rPr lang="ko-KR" altLang="en-US" sz="1400" spc="-150" dirty="0">
                <a:latin typeface="+mn-ea"/>
              </a:rPr>
              <a:t>처치 전후의 변화 추세를 비교함으로써 해당 개입의 효과를 </a:t>
            </a:r>
            <a:r>
              <a:rPr lang="ko-KR" altLang="en-US" sz="1400" spc="-150" dirty="0" smtClean="0">
                <a:latin typeface="+mn-ea"/>
              </a:rPr>
              <a:t>평가</a:t>
            </a:r>
            <a:endParaRPr lang="en-US" altLang="ko-KR" sz="14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한계점</a:t>
            </a:r>
            <a:endParaRPr lang="ko-KR" altLang="en-US" sz="1400" spc="-150" dirty="0"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58702" y="4365898"/>
            <a:ext cx="957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spc="-150" dirty="0">
                <a:latin typeface="+mn-ea"/>
              </a:rPr>
              <a:t>외부 요인</a:t>
            </a:r>
            <a:r>
              <a:rPr lang="en-US" altLang="ko-KR" sz="1200" spc="-150" dirty="0">
                <a:latin typeface="+mn-ea"/>
              </a:rPr>
              <a:t>, </a:t>
            </a:r>
            <a:r>
              <a:rPr lang="ko-KR" altLang="en-US" sz="1200" spc="-150" dirty="0">
                <a:latin typeface="+mn-ea"/>
              </a:rPr>
              <a:t>예를 들면 시간의 흐름에 따른 개인의 </a:t>
            </a:r>
            <a:r>
              <a:rPr lang="ko-KR" altLang="en-US" sz="1200" spc="-150" dirty="0" smtClean="0">
                <a:latin typeface="+mn-ea"/>
              </a:rPr>
              <a:t>성장</a:t>
            </a:r>
            <a:r>
              <a:rPr lang="en-US" altLang="ko-KR" sz="1200" spc="-150" dirty="0">
                <a:latin typeface="+mn-ea"/>
              </a:rPr>
              <a:t>(</a:t>
            </a:r>
            <a:r>
              <a:rPr lang="ko-KR" altLang="en-US" sz="1200" spc="-150" dirty="0">
                <a:latin typeface="+mn-ea"/>
              </a:rPr>
              <a:t>성숙</a:t>
            </a:r>
            <a:r>
              <a:rPr lang="en-US" altLang="ko-KR" sz="1200" spc="-150" dirty="0">
                <a:latin typeface="+mn-ea"/>
              </a:rPr>
              <a:t>)</a:t>
            </a:r>
            <a:r>
              <a:rPr lang="ko-KR" altLang="en-US" sz="1200" spc="-150" dirty="0">
                <a:latin typeface="+mn-ea"/>
              </a:rPr>
              <a:t>이나 다른 미처 예측하지 못한 요인</a:t>
            </a:r>
            <a:r>
              <a:rPr lang="en-US" altLang="ko-KR" sz="1200" spc="-150" dirty="0">
                <a:latin typeface="+mn-ea"/>
              </a:rPr>
              <a:t>(</a:t>
            </a:r>
            <a:r>
              <a:rPr lang="ko-KR" altLang="en-US" sz="1200" spc="-150" dirty="0">
                <a:latin typeface="+mn-ea"/>
              </a:rPr>
              <a:t>역사</a:t>
            </a:r>
            <a:r>
              <a:rPr lang="en-US" altLang="ko-KR" sz="1200" spc="-150" dirty="0">
                <a:latin typeface="+mn-ea"/>
              </a:rPr>
              <a:t>) </a:t>
            </a:r>
            <a:r>
              <a:rPr lang="ko-KR" altLang="en-US" sz="1200" spc="-150" dirty="0">
                <a:latin typeface="+mn-ea"/>
              </a:rPr>
              <a:t>등이 결과에 영향을 줄 수 있으며</a:t>
            </a:r>
            <a:r>
              <a:rPr lang="en-US" altLang="ko-KR" sz="1200" spc="-150" dirty="0">
                <a:latin typeface="+mn-ea"/>
              </a:rPr>
              <a:t>, </a:t>
            </a:r>
            <a:r>
              <a:rPr lang="ko-KR" altLang="en-US" sz="1200" spc="-150" dirty="0" smtClean="0">
                <a:latin typeface="+mn-ea"/>
              </a:rPr>
              <a:t>이를 </a:t>
            </a:r>
            <a:r>
              <a:rPr lang="ko-KR" altLang="en-US" sz="1200" spc="-150" dirty="0">
                <a:latin typeface="+mn-ea"/>
              </a:rPr>
              <a:t>완벽하게 통제하는 것이 </a:t>
            </a:r>
            <a:r>
              <a:rPr lang="ko-KR" altLang="en-US" sz="1200" spc="-150" dirty="0" smtClean="0">
                <a:latin typeface="+mn-ea"/>
              </a:rPr>
              <a:t>어려움</a:t>
            </a:r>
            <a:endParaRPr lang="ko-KR" altLang="en-US" sz="1200" spc="-150" dirty="0">
              <a:latin typeface="+mn-e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70" y="4941962"/>
            <a:ext cx="2838934" cy="720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479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981522"/>
            <a:ext cx="10955851" cy="511256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58386" y="765498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802083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22598" y="1574136"/>
            <a:ext cx="10955851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latin typeface="+mn-ea"/>
              </a:rPr>
              <a:t>사전</a:t>
            </a:r>
            <a:r>
              <a:rPr lang="en-US" altLang="ko-KR" b="1" dirty="0">
                <a:latin typeface="+mn-ea"/>
              </a:rPr>
              <a:t>/</a:t>
            </a:r>
            <a:r>
              <a:rPr lang="ko-KR" altLang="en-US" b="1" dirty="0">
                <a:latin typeface="+mn-ea"/>
              </a:rPr>
              <a:t>사후 평가를 분석하기 위한 조사설계 방법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38622" y="2277666"/>
            <a:ext cx="334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통제집단 사후검사 설계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54646" y="2833048"/>
            <a:ext cx="10208706" cy="29730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98662" y="2925738"/>
            <a:ext cx="9937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참여자들을 </a:t>
            </a:r>
            <a:r>
              <a:rPr lang="ko-KR" altLang="en-US" sz="1600" spc="-150" dirty="0">
                <a:latin typeface="+mn-ea"/>
              </a:rPr>
              <a:t>실험집단과 통제집단으로 분류하여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실험집단에만 특정 처치 </a:t>
            </a:r>
            <a:r>
              <a:rPr lang="en-US" altLang="ko-KR" sz="1600" spc="-150" dirty="0" smtClean="0">
                <a:latin typeface="+mn-ea"/>
              </a:rPr>
              <a:t>(</a:t>
            </a:r>
            <a:r>
              <a:rPr lang="ko-KR" altLang="en-US" sz="1600" spc="-150" dirty="0">
                <a:latin typeface="+mn-ea"/>
              </a:rPr>
              <a:t>가족복지실천의 개입</a:t>
            </a:r>
            <a:r>
              <a:rPr lang="en-US" altLang="ko-KR" sz="1600" spc="-150" dirty="0">
                <a:latin typeface="+mn-ea"/>
              </a:rPr>
              <a:t>)</a:t>
            </a:r>
            <a:r>
              <a:rPr lang="ko-KR" altLang="en-US" sz="1600" spc="-150" dirty="0">
                <a:latin typeface="+mn-ea"/>
              </a:rPr>
              <a:t>를 적용한 후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두 집단 </a:t>
            </a:r>
            <a:r>
              <a:rPr lang="ko-KR" altLang="en-US" sz="1600" spc="-150" dirty="0" smtClean="0">
                <a:latin typeface="+mn-ea"/>
              </a:rPr>
              <a:t>모두에 </a:t>
            </a:r>
            <a:r>
              <a:rPr lang="ko-KR" altLang="en-US" sz="1600" spc="-150" dirty="0">
                <a:latin typeface="+mn-ea"/>
              </a:rPr>
              <a:t>대해 사후검사를 진행함으로써 </a:t>
            </a:r>
            <a:r>
              <a:rPr lang="ko-KR" altLang="en-US" sz="1600" spc="-150" dirty="0" smtClean="0">
                <a:latin typeface="+mn-ea"/>
              </a:rPr>
              <a:t>프로그램의 </a:t>
            </a:r>
            <a:r>
              <a:rPr lang="ko-KR" altLang="en-US" sz="1600" spc="-150" dirty="0">
                <a:latin typeface="+mn-ea"/>
              </a:rPr>
              <a:t>효과를 평가하는 방식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414686" y="4013488"/>
            <a:ext cx="9505056" cy="1504538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663158" y="3821192"/>
            <a:ext cx="936104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07174" y="3832241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장 점</a:t>
            </a:r>
            <a:endParaRPr lang="ko-KR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58702" y="4356046"/>
            <a:ext cx="91450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spc="-150" dirty="0">
                <a:latin typeface="+mn-ea"/>
              </a:rPr>
              <a:t>∙ 무작위로 참여자들을 두 집단으로 분류함으로써 발생할 수 있는 외부 변수들의 </a:t>
            </a:r>
            <a:r>
              <a:rPr lang="ko-KR" altLang="en-US" sz="1400" spc="-150" dirty="0" smtClean="0">
                <a:latin typeface="+mn-ea"/>
              </a:rPr>
              <a:t>영향을 최소화</a:t>
            </a:r>
            <a:endParaRPr lang="en-US" altLang="ko-KR" sz="14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150" dirty="0">
                <a:latin typeface="+mn-ea"/>
              </a:rPr>
              <a:t>∙ </a:t>
            </a:r>
            <a:r>
              <a:rPr lang="ko-KR" altLang="en-US" sz="1400" spc="-150" dirty="0">
                <a:latin typeface="+mn-ea"/>
              </a:rPr>
              <a:t>통제집단을 통해 실험 처치 외의 다른 요인들이 결과에 미치는 영향을 통제하게 됨</a:t>
            </a:r>
            <a:endParaRPr lang="en-US" altLang="ko-KR" sz="14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150" dirty="0">
                <a:latin typeface="+mn-ea"/>
              </a:rPr>
              <a:t>∙ </a:t>
            </a:r>
            <a:r>
              <a:rPr lang="ko-KR" altLang="en-US" sz="1400" spc="-150" dirty="0">
                <a:latin typeface="+mn-ea"/>
              </a:rPr>
              <a:t>사전검사를 진행하지 않기 때문에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그로 인한 영향을 통제할 수 </a:t>
            </a:r>
            <a:r>
              <a:rPr lang="ko-KR" altLang="en-US" sz="1400" spc="-150" dirty="0" smtClean="0">
                <a:latin typeface="+mn-ea"/>
              </a:rPr>
              <a:t>있음</a:t>
            </a:r>
            <a:endParaRPr lang="ko-KR" altLang="en-US" sz="14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6101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427887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075959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976057"/>
            <a:ext cx="11082373" cy="397401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24031"/>
            <a:ext cx="587185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760615"/>
            <a:ext cx="5761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사회복지사와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클라이언트와의 관계 </a:t>
            </a:r>
            <a:r>
              <a:rPr lang="ko-KR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유형</a:t>
            </a:r>
            <a:endParaRPr lang="ko-KR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26654" y="2516119"/>
            <a:ext cx="23294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온정주의 관계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26654" y="3092183"/>
            <a:ext cx="10339227" cy="25698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76295" y="3186619"/>
            <a:ext cx="10289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ko-KR" altLang="en-US" sz="1600" spc="-150" dirty="0" err="1" smtClean="0">
                <a:latin typeface="+mn-ea"/>
              </a:rPr>
              <a:t>사회복지사가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도움이 필요한 가족에 개입하여 </a:t>
            </a:r>
            <a:r>
              <a:rPr lang="ko-KR" altLang="en-US" sz="1600" spc="-150" dirty="0" smtClean="0">
                <a:latin typeface="+mn-ea"/>
              </a:rPr>
              <a:t>돕기 </a:t>
            </a:r>
            <a:r>
              <a:rPr lang="ko-KR" altLang="en-US" sz="1600" spc="-150" dirty="0">
                <a:latin typeface="+mn-ea"/>
              </a:rPr>
              <a:t>위해 지시적이고 주도적인 역할을 하는 상황을 </a:t>
            </a:r>
            <a:r>
              <a:rPr lang="ko-KR" altLang="en-US" sz="1600" spc="-150" dirty="0" smtClean="0">
                <a:latin typeface="+mn-ea"/>
              </a:rPr>
              <a:t>의미</a:t>
            </a:r>
            <a:endParaRPr lang="en-US" altLang="ko-KR" sz="16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이러한 </a:t>
            </a:r>
            <a:r>
              <a:rPr lang="ko-KR" altLang="en-US" sz="1600" spc="-150" dirty="0">
                <a:latin typeface="+mn-ea"/>
              </a:rPr>
              <a:t>관계에서 </a:t>
            </a:r>
            <a:r>
              <a:rPr lang="ko-KR" altLang="en-US" sz="1600" spc="-150" dirty="0" err="1" smtClean="0">
                <a:latin typeface="+mn-ea"/>
              </a:rPr>
              <a:t>사회복지사는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전문가로서의 지위를 앞세워 자신의 결정이나 서비스 제공 방식을 가족에게 </a:t>
            </a:r>
            <a:r>
              <a:rPr lang="ko-KR" altLang="en-US" sz="1600" spc="-150" dirty="0" smtClean="0">
                <a:latin typeface="+mn-ea"/>
              </a:rPr>
              <a:t>강요하게 </a:t>
            </a:r>
            <a:r>
              <a:rPr lang="ko-KR" altLang="en-US" sz="1600" spc="-150" dirty="0">
                <a:latin typeface="+mn-ea"/>
              </a:rPr>
              <a:t>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이렇게 </a:t>
            </a:r>
            <a:r>
              <a:rPr lang="ko-KR" altLang="en-US" sz="1600" spc="-150" dirty="0">
                <a:latin typeface="+mn-ea"/>
              </a:rPr>
              <a:t>되면 가족은 자신의 의견을 제대로 표현하지 못하게 </a:t>
            </a:r>
            <a:r>
              <a:rPr lang="ko-KR" altLang="en-US" sz="1600" spc="-150" dirty="0" smtClean="0">
                <a:latin typeface="+mn-ea"/>
              </a:rPr>
              <a:t>되고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이로 인해 의존적인 상황에 놓일 수 </a:t>
            </a:r>
            <a:r>
              <a:rPr lang="ko-KR" altLang="en-US" sz="1600" spc="-150" dirty="0" smtClean="0">
                <a:latin typeface="+mn-ea"/>
              </a:rPr>
              <a:t>있음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그 </a:t>
            </a:r>
            <a:r>
              <a:rPr lang="ko-KR" altLang="en-US" sz="1600" spc="-150" dirty="0">
                <a:latin typeface="+mn-ea"/>
              </a:rPr>
              <a:t>결과로 </a:t>
            </a:r>
            <a:r>
              <a:rPr lang="ko-KR" altLang="en-US" sz="1600" spc="-150" dirty="0" smtClean="0">
                <a:latin typeface="+mn-ea"/>
              </a:rPr>
              <a:t>     가족의 </a:t>
            </a:r>
            <a:r>
              <a:rPr lang="ko-KR" altLang="en-US" sz="1600" spc="-150" dirty="0" err="1">
                <a:latin typeface="+mn-ea"/>
              </a:rPr>
              <a:t>자존감이</a:t>
            </a:r>
            <a:r>
              <a:rPr lang="ko-KR" altLang="en-US" sz="1600" spc="-150" dirty="0">
                <a:latin typeface="+mn-ea"/>
              </a:rPr>
              <a:t> </a:t>
            </a:r>
            <a:r>
              <a:rPr lang="ko-KR" altLang="en-US" sz="1600" spc="-150" dirty="0" smtClean="0">
                <a:latin typeface="+mn-ea"/>
              </a:rPr>
              <a:t>손상 받을 </a:t>
            </a:r>
            <a:r>
              <a:rPr lang="ko-KR" altLang="en-US" sz="1600" spc="-150" dirty="0">
                <a:latin typeface="+mn-ea"/>
              </a:rPr>
              <a:t>수 </a:t>
            </a:r>
            <a:r>
              <a:rPr lang="ko-KR" altLang="en-US" sz="1600" spc="-150" dirty="0" smtClean="0">
                <a:latin typeface="+mn-ea"/>
              </a:rPr>
              <a:t>있으며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이는 서비스 제공의 본래 목적에서 벗어나는 결과를 초래할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981522"/>
            <a:ext cx="10955851" cy="511256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58386" y="765498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802083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22598" y="1574136"/>
            <a:ext cx="10955851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latin typeface="+mn-ea"/>
              </a:rPr>
              <a:t>사전</a:t>
            </a:r>
            <a:r>
              <a:rPr lang="en-US" altLang="ko-KR" b="1" dirty="0">
                <a:latin typeface="+mn-ea"/>
              </a:rPr>
              <a:t>/</a:t>
            </a:r>
            <a:r>
              <a:rPr lang="ko-KR" altLang="en-US" b="1" dirty="0">
                <a:latin typeface="+mn-ea"/>
              </a:rPr>
              <a:t>사후 평가를 분석하기 위한 조사설계 방법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38622" y="2277666"/>
            <a:ext cx="334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통제집단 사후검사 설계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54646" y="2833048"/>
            <a:ext cx="10208706" cy="29730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20" y="3285778"/>
            <a:ext cx="9420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0097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909514"/>
            <a:ext cx="10955851" cy="525658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58386" y="693490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730075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22598" y="1502128"/>
            <a:ext cx="10955851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latin typeface="+mn-ea"/>
              </a:rPr>
              <a:t>사전</a:t>
            </a:r>
            <a:r>
              <a:rPr lang="en-US" altLang="ko-KR" b="1" dirty="0">
                <a:latin typeface="+mn-ea"/>
              </a:rPr>
              <a:t>/</a:t>
            </a:r>
            <a:r>
              <a:rPr lang="ko-KR" altLang="en-US" b="1" dirty="0">
                <a:latin typeface="+mn-ea"/>
              </a:rPr>
              <a:t>사후 평가를 분석하기 위한 조사설계 방법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38622" y="2205658"/>
            <a:ext cx="4051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통제집단 사전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-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사후 검사 설계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54646" y="2761040"/>
            <a:ext cx="10208706" cy="31170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26654" y="2853730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참여자들을 </a:t>
            </a:r>
            <a:r>
              <a:rPr lang="ko-KR" altLang="en-US" sz="1600" spc="-150" dirty="0">
                <a:latin typeface="+mn-ea"/>
              </a:rPr>
              <a:t>무작위로 실험집단과 통제집단으로 나눈 후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사전검사를 </a:t>
            </a:r>
            <a:r>
              <a:rPr lang="ko-KR" altLang="en-US" sz="1600" spc="-150" dirty="0" smtClean="0">
                <a:latin typeface="+mn-ea"/>
              </a:rPr>
              <a:t>진행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그 </a:t>
            </a:r>
            <a:r>
              <a:rPr lang="ko-KR" altLang="en-US" sz="1600" spc="-150" dirty="0">
                <a:latin typeface="+mn-ea"/>
              </a:rPr>
              <a:t>후 실험집단에만 특정 처치</a:t>
            </a:r>
            <a:r>
              <a:rPr lang="en-US" altLang="ko-KR" sz="1600" spc="-150" dirty="0">
                <a:latin typeface="+mn-ea"/>
              </a:rPr>
              <a:t>(</a:t>
            </a:r>
            <a:r>
              <a:rPr lang="ko-KR" altLang="en-US" sz="1600" spc="-150" dirty="0">
                <a:latin typeface="+mn-ea"/>
              </a:rPr>
              <a:t>가족복지실천의 개입</a:t>
            </a:r>
            <a:r>
              <a:rPr lang="en-US" altLang="ko-KR" sz="1600" spc="-150" dirty="0">
                <a:latin typeface="+mn-ea"/>
              </a:rPr>
              <a:t>)</a:t>
            </a:r>
            <a:r>
              <a:rPr lang="ko-KR" altLang="en-US" sz="1600" spc="-150" dirty="0">
                <a:latin typeface="+mn-ea"/>
              </a:rPr>
              <a:t>를 적용하며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통제집단에는 </a:t>
            </a:r>
            <a:r>
              <a:rPr lang="ko-KR" altLang="en-US" sz="1600" spc="-150" dirty="0" smtClean="0">
                <a:latin typeface="+mn-ea"/>
              </a:rPr>
              <a:t>어떠한 </a:t>
            </a:r>
            <a:r>
              <a:rPr lang="ko-KR" altLang="en-US" sz="1600" spc="-150" dirty="0">
                <a:latin typeface="+mn-ea"/>
              </a:rPr>
              <a:t>개입도 하지 </a:t>
            </a:r>
            <a:r>
              <a:rPr lang="ko-KR" altLang="en-US" sz="1600" spc="-150" dirty="0" smtClean="0">
                <a:latin typeface="+mn-ea"/>
              </a:rPr>
              <a:t>않음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일정 </a:t>
            </a:r>
            <a:r>
              <a:rPr lang="ko-KR" altLang="en-US" sz="1600" spc="-150" dirty="0">
                <a:latin typeface="+mn-ea"/>
              </a:rPr>
              <a:t>시간 경과 후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두 집단 모두에 대해 사후검사를 통해 </a:t>
            </a:r>
            <a:r>
              <a:rPr lang="ko-KR" altLang="en-US" sz="1600" spc="-150" dirty="0" smtClean="0">
                <a:latin typeface="+mn-ea"/>
              </a:rPr>
              <a:t> 프로그램의 </a:t>
            </a:r>
            <a:r>
              <a:rPr lang="ko-KR" altLang="en-US" sz="1600" spc="-150" dirty="0" err="1">
                <a:latin typeface="+mn-ea"/>
              </a:rPr>
              <a:t>효과성을</a:t>
            </a:r>
            <a:r>
              <a:rPr lang="ko-KR" altLang="en-US" sz="1600" spc="-150" dirty="0">
                <a:latin typeface="+mn-ea"/>
              </a:rPr>
              <a:t> 평가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342678" y="4445536"/>
            <a:ext cx="9505056" cy="1216506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591150" y="4253240"/>
            <a:ext cx="936104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735166" y="4264289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장 점</a:t>
            </a:r>
            <a:endParaRPr lang="ko-KR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86694" y="4788094"/>
            <a:ext cx="9145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spc="-150" dirty="0">
                <a:latin typeface="+mn-ea"/>
              </a:rPr>
              <a:t>∙ 무작위 배정을 통해 참여자의 특성에 따른 편향을 최소화하여 두 집단의 기본적인 </a:t>
            </a:r>
            <a:r>
              <a:rPr lang="ko-KR" altLang="en-US" sz="1400" spc="-150" dirty="0" smtClean="0">
                <a:latin typeface="+mn-ea"/>
              </a:rPr>
              <a:t>특성을 </a:t>
            </a:r>
            <a:r>
              <a:rPr lang="ko-KR" altLang="en-US" sz="1400" spc="-150" dirty="0">
                <a:latin typeface="+mn-ea"/>
              </a:rPr>
              <a:t>균등하게 </a:t>
            </a:r>
            <a:r>
              <a:rPr lang="ko-KR" altLang="en-US" sz="1400" spc="-150" dirty="0" smtClean="0">
                <a:latin typeface="+mn-ea"/>
              </a:rPr>
              <a:t>만듦</a:t>
            </a:r>
            <a:endParaRPr lang="en-US" altLang="ko-KR" sz="14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150" dirty="0">
                <a:latin typeface="+mn-ea"/>
              </a:rPr>
              <a:t>∙ </a:t>
            </a:r>
            <a:r>
              <a:rPr lang="ko-KR" altLang="en-US" sz="1400" spc="-150" dirty="0">
                <a:latin typeface="+mn-ea"/>
              </a:rPr>
              <a:t>통제집단의 존재로 인해 실험처치 외의 외부 요인들이 결과에 미치는 영향을 통제 </a:t>
            </a:r>
            <a:r>
              <a:rPr lang="ko-KR" altLang="en-US" sz="1400" spc="-150" dirty="0" smtClean="0">
                <a:latin typeface="+mn-ea"/>
              </a:rPr>
              <a:t>할 </a:t>
            </a:r>
            <a:r>
              <a:rPr lang="ko-KR" altLang="en-US" sz="1400" spc="-150" dirty="0">
                <a:latin typeface="+mn-ea"/>
              </a:rPr>
              <a:t>수 </a:t>
            </a:r>
            <a:r>
              <a:rPr lang="ko-KR" altLang="en-US" sz="1400" spc="-150" dirty="0" smtClean="0">
                <a:latin typeface="+mn-ea"/>
              </a:rPr>
              <a:t>있음</a:t>
            </a:r>
            <a:endParaRPr lang="ko-KR" altLang="en-US" sz="14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52210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1125538"/>
            <a:ext cx="10955851" cy="475252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58386" y="909514"/>
            <a:ext cx="233914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946099"/>
            <a:ext cx="2076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효과성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22598" y="1718152"/>
            <a:ext cx="10955851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latin typeface="+mn-ea"/>
              </a:rPr>
              <a:t>사전</a:t>
            </a:r>
            <a:r>
              <a:rPr lang="en-US" altLang="ko-KR" b="1" dirty="0">
                <a:latin typeface="+mn-ea"/>
              </a:rPr>
              <a:t>/</a:t>
            </a:r>
            <a:r>
              <a:rPr lang="ko-KR" altLang="en-US" b="1" dirty="0">
                <a:latin typeface="+mn-ea"/>
              </a:rPr>
              <a:t>사후 평가를 분석하기 위한 조사설계 방법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38622" y="2421682"/>
            <a:ext cx="4051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통제집단 사전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-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사후 검사 설계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54646" y="2977064"/>
            <a:ext cx="10208706" cy="26129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8" y="3357786"/>
            <a:ext cx="7762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63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67947" y="1269554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87768" y="193679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평가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27987" y="2853731"/>
            <a:ext cx="10955851" cy="301737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163775" y="2637707"/>
            <a:ext cx="3275247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93525" y="2674292"/>
            <a:ext cx="30219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⑤ 서비스 만족도 평가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82638" y="3206805"/>
            <a:ext cx="106694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가족복지 </a:t>
            </a:r>
            <a:r>
              <a:rPr lang="ko-KR" altLang="en-US" sz="2000" spc="-150" dirty="0">
                <a:latin typeface="+mn-ea"/>
              </a:rPr>
              <a:t>프로그램을 진행하며 제공되는 서비스가 수혜가족들의 기대치를 얼마나 충족시키고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있는지를 </a:t>
            </a:r>
            <a:r>
              <a:rPr lang="ko-KR" altLang="en-US" sz="2000" spc="-150" dirty="0">
                <a:latin typeface="+mn-ea"/>
              </a:rPr>
              <a:t>서비스 이용자들의 시각에서 직접 평가하는 가장 직접적인 </a:t>
            </a:r>
            <a:r>
              <a:rPr lang="ko-KR" altLang="en-US" sz="2000" spc="-150" dirty="0" smtClean="0">
                <a:latin typeface="+mn-ea"/>
              </a:rPr>
              <a:t>수단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서비스 </a:t>
            </a:r>
            <a:r>
              <a:rPr lang="ko-KR" altLang="en-US" sz="2000" spc="-150" dirty="0">
                <a:latin typeface="+mn-ea"/>
              </a:rPr>
              <a:t>만족도 조사는 대개 프로그램 또는 서비스의 마무리 단계에서 실시되는 것이 </a:t>
            </a:r>
            <a:r>
              <a:rPr lang="ko-KR" altLang="en-US" sz="2000" spc="-150" dirty="0" smtClean="0">
                <a:latin typeface="+mn-ea"/>
              </a:rPr>
              <a:t>보통이며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이를 통해 </a:t>
            </a:r>
            <a:r>
              <a:rPr lang="ko-KR" altLang="en-US" sz="2000" spc="-150" dirty="0">
                <a:latin typeface="+mn-ea"/>
              </a:rPr>
              <a:t>전반적인 서비스의 효과나 결과를 측정하는 데에도 사용될 수 </a:t>
            </a:r>
            <a:r>
              <a:rPr lang="ko-KR" altLang="en-US" sz="2000" spc="-150" dirty="0" smtClean="0">
                <a:latin typeface="+mn-ea"/>
              </a:rPr>
              <a:t>있다는 </a:t>
            </a:r>
            <a:r>
              <a:rPr lang="ko-KR" altLang="en-US" sz="2000" spc="-150" dirty="0">
                <a:latin typeface="+mn-ea"/>
              </a:rPr>
              <a:t>점에서 그 가치가 인정</a:t>
            </a:r>
          </a:p>
        </p:txBody>
      </p:sp>
    </p:spTree>
    <p:extLst>
      <p:ext uri="{BB962C8B-B14F-4D97-AF65-F5344CB8AC3E}">
        <p14:creationId xmlns:p14="http://schemas.microsoft.com/office/powerpoint/2010/main" val="23862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910" y="693240"/>
            <a:ext cx="12182503" cy="1080370"/>
          </a:xfrm>
        </p:spPr>
        <p:txBody>
          <a:bodyPr/>
          <a:lstStyle/>
          <a:p>
            <a:r>
              <a:rPr lang="ko-KR" altLang="en-US" sz="4400" dirty="0" smtClean="0"/>
              <a:t>제</a:t>
            </a:r>
            <a:r>
              <a:rPr lang="en-US" altLang="ko-KR" sz="4400" dirty="0" smtClean="0"/>
              <a:t>8</a:t>
            </a:r>
            <a:r>
              <a:rPr lang="ko-KR" altLang="en-US" sz="4400" dirty="0" smtClean="0"/>
              <a:t>장 가족치료와 가족생활교육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61598600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427887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075959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976056"/>
            <a:ext cx="11082373" cy="4262049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24031"/>
            <a:ext cx="587185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760615"/>
            <a:ext cx="5761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사회복지사와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클라이언트와의 관계 </a:t>
            </a:r>
            <a:r>
              <a:rPr lang="ko-KR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유형</a:t>
            </a:r>
            <a:endParaRPr lang="ko-KR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26654" y="2516119"/>
            <a:ext cx="23294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온정주의 관계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26654" y="3092182"/>
            <a:ext cx="10469959" cy="28578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26654" y="3164190"/>
            <a:ext cx="104699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온정주의 </a:t>
            </a:r>
            <a:r>
              <a:rPr lang="ko-KR" altLang="en-US" sz="1600" spc="-150" dirty="0">
                <a:latin typeface="+mn-ea"/>
              </a:rPr>
              <a:t>관계에 있어 클라이언트는 주로 다른 사람을 문제의 원인으로 지목하며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그 </a:t>
            </a:r>
            <a:r>
              <a:rPr lang="ko-KR" altLang="en-US" sz="1600" spc="-150" dirty="0">
                <a:latin typeface="+mn-ea"/>
              </a:rPr>
              <a:t>결과로 자신을 피해자로 간주하게 </a:t>
            </a:r>
            <a:r>
              <a:rPr lang="ko-KR" altLang="en-US" sz="1600" spc="-150" dirty="0" smtClean="0">
                <a:latin typeface="+mn-ea"/>
              </a:rPr>
              <a:t>됨</a:t>
            </a:r>
            <a:r>
              <a:rPr lang="en-US" altLang="ko-KR" sz="1600" spc="-150" dirty="0" smtClean="0">
                <a:latin typeface="+mn-ea"/>
              </a:rPr>
              <a:t>.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</a:t>
            </a:r>
            <a:r>
              <a:rPr lang="ko-KR" altLang="en-US" sz="1600" spc="-150" dirty="0" smtClean="0">
                <a:latin typeface="+mn-ea"/>
              </a:rPr>
              <a:t>이런 </a:t>
            </a:r>
            <a:r>
              <a:rPr lang="ko-KR" altLang="en-US" sz="1600" spc="-150" dirty="0">
                <a:latin typeface="+mn-ea"/>
              </a:rPr>
              <a:t>경우에는 자신을 변화시키려는 </a:t>
            </a:r>
            <a:r>
              <a:rPr lang="ko-KR" altLang="en-US" sz="1600" spc="-150" dirty="0" smtClean="0">
                <a:latin typeface="+mn-ea"/>
              </a:rPr>
              <a:t>동기보다는 </a:t>
            </a:r>
            <a:r>
              <a:rPr lang="ko-KR" altLang="en-US" sz="1600" spc="-150" dirty="0">
                <a:latin typeface="+mn-ea"/>
              </a:rPr>
              <a:t>주변의 다른 사람들에게 변화를 요구하는 경향이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>
              <a:latin typeface="+mn-ea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ko-KR" altLang="en-US" sz="1600" spc="-150" dirty="0" err="1" smtClean="0">
                <a:latin typeface="+mn-ea"/>
              </a:rPr>
              <a:t>사회복지사는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클라이언트의 느낌과 생각을 진심으로 이해하고 공감해야 </a:t>
            </a:r>
            <a:r>
              <a:rPr lang="ko-KR" altLang="en-US" sz="1600" spc="-150" dirty="0" smtClean="0">
                <a:latin typeface="+mn-ea"/>
              </a:rPr>
              <a:t>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그리고 클라이언트가 </a:t>
            </a:r>
            <a:r>
              <a:rPr lang="ko-KR" altLang="en-US" sz="1600" spc="-150" dirty="0">
                <a:latin typeface="+mn-ea"/>
              </a:rPr>
              <a:t>이미 잘 수행하고 있는 </a:t>
            </a:r>
            <a:r>
              <a:rPr lang="ko-KR" altLang="en-US" sz="1600" spc="-150" dirty="0" smtClean="0">
                <a:latin typeface="+mn-ea"/>
              </a:rPr>
              <a:t>   </a:t>
            </a:r>
            <a:endParaRPr lang="en-US" altLang="ko-KR" sz="1600" spc="-150" dirty="0" smtClean="0">
              <a:latin typeface="+mn-ea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</a:t>
            </a:r>
            <a:r>
              <a:rPr lang="ko-KR" altLang="en-US" sz="1600" spc="-150" dirty="0" smtClean="0">
                <a:latin typeface="+mn-ea"/>
              </a:rPr>
              <a:t>부분에 </a:t>
            </a:r>
            <a:r>
              <a:rPr lang="ko-KR" altLang="en-US" sz="1600" spc="-150" dirty="0">
                <a:latin typeface="+mn-ea"/>
              </a:rPr>
              <a:t>대해 긍정적인 피드백을 주어 그의 </a:t>
            </a:r>
            <a:r>
              <a:rPr lang="ko-KR" altLang="en-US" sz="1600" spc="-150" dirty="0" err="1">
                <a:latin typeface="+mn-ea"/>
              </a:rPr>
              <a:t>자존감을</a:t>
            </a:r>
            <a:r>
              <a:rPr lang="ko-KR" altLang="en-US" sz="1600" spc="-150" dirty="0">
                <a:latin typeface="+mn-ea"/>
              </a:rPr>
              <a:t> </a:t>
            </a:r>
            <a:r>
              <a:rPr lang="ko-KR" altLang="en-US" sz="1600" spc="-150" dirty="0" smtClean="0">
                <a:latin typeface="+mn-ea"/>
              </a:rPr>
              <a:t>높여주는 </a:t>
            </a:r>
            <a:r>
              <a:rPr lang="ko-KR" altLang="en-US" sz="1600" spc="-150" dirty="0">
                <a:latin typeface="+mn-ea"/>
              </a:rPr>
              <a:t>것이 </a:t>
            </a:r>
            <a:r>
              <a:rPr lang="ko-KR" altLang="en-US" sz="1600" spc="-150" dirty="0" smtClean="0">
                <a:latin typeface="+mn-ea"/>
              </a:rPr>
              <a:t>중요</a:t>
            </a:r>
            <a:endParaRPr lang="en-US" altLang="ko-KR" sz="1600" spc="-150" dirty="0">
              <a:latin typeface="+mn-ea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 </a:t>
            </a:r>
            <a:r>
              <a:rPr lang="ko-KR" altLang="en-US" sz="1600" spc="-150" dirty="0">
                <a:latin typeface="+mn-ea"/>
              </a:rPr>
              <a:t>구성원 각자가 원하는 변화에 대해 주관적으로 </a:t>
            </a:r>
            <a:r>
              <a:rPr lang="ko-KR" altLang="en-US" sz="1600" spc="-150" dirty="0" smtClean="0">
                <a:latin typeface="+mn-ea"/>
              </a:rPr>
              <a:t>관찰하거나 </a:t>
            </a:r>
            <a:r>
              <a:rPr lang="ko-KR" altLang="en-US" sz="1600" spc="-150" dirty="0">
                <a:latin typeface="+mn-ea"/>
              </a:rPr>
              <a:t>생각해 볼 수 있도록 지도하면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가족 간의 관계 개선 </a:t>
            </a:r>
            <a:endParaRPr lang="en-US" altLang="ko-KR" sz="1600" spc="-150" dirty="0" smtClean="0">
              <a:latin typeface="+mn-ea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</a:t>
            </a:r>
            <a:r>
              <a:rPr lang="ko-KR" altLang="en-US" sz="1600" spc="-150" dirty="0" smtClean="0">
                <a:latin typeface="+mn-ea"/>
              </a:rPr>
              <a:t>및 자기 </a:t>
            </a:r>
            <a:r>
              <a:rPr lang="ko-KR" altLang="en-US" sz="1600" spc="-150" dirty="0">
                <a:latin typeface="+mn-ea"/>
              </a:rPr>
              <a:t>반성의 </a:t>
            </a:r>
            <a:r>
              <a:rPr lang="ko-KR" altLang="en-US" sz="1600" spc="-150" dirty="0" smtClean="0">
                <a:latin typeface="+mn-ea"/>
              </a:rPr>
              <a:t>기회가 될 </a:t>
            </a:r>
            <a:r>
              <a:rPr lang="ko-KR" altLang="en-US" sz="1600" spc="-150" dirty="0">
                <a:latin typeface="+mn-ea"/>
              </a:rPr>
              <a:t>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77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427887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075959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976056"/>
            <a:ext cx="11082373" cy="4118033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24031"/>
            <a:ext cx="587185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760615"/>
            <a:ext cx="5761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사회복지사와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클라이언트와의 관계 </a:t>
            </a:r>
            <a:r>
              <a:rPr lang="ko-KR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유형</a:t>
            </a:r>
            <a:endParaRPr lang="ko-KR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26654" y="2421682"/>
            <a:ext cx="20601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 err="1">
                <a:solidFill>
                  <a:srgbClr val="00B050"/>
                </a:solidFill>
                <a:latin typeface="+mn-ea"/>
              </a:rPr>
              <a:t>고객형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 관계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26654" y="2925737"/>
            <a:ext cx="10469959" cy="30243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70670" y="2997746"/>
            <a:ext cx="10153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가족을 </a:t>
            </a:r>
            <a:r>
              <a:rPr lang="ko-KR" altLang="en-US" sz="1600" spc="-150" dirty="0">
                <a:latin typeface="+mn-ea"/>
              </a:rPr>
              <a:t>중심에 둔 사회복지 개입으로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 smtClean="0">
                <a:latin typeface="+mn-ea"/>
              </a:rPr>
              <a:t>사회복지사는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가족의 요구와 의견을 최우선으로 </a:t>
            </a:r>
            <a:r>
              <a:rPr lang="ko-KR" altLang="en-US" sz="1600" spc="-150" dirty="0" smtClean="0">
                <a:latin typeface="+mn-ea"/>
              </a:rPr>
              <a:t>고려</a:t>
            </a:r>
            <a:r>
              <a:rPr lang="en-US" altLang="ko-KR" sz="1600" spc="-150" dirty="0" smtClean="0">
                <a:latin typeface="+mn-ea"/>
              </a:rPr>
              <a:t> </a:t>
            </a:r>
            <a:endParaRPr lang="en-US" altLang="ko-KR" sz="16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err="1" smtClean="0">
                <a:latin typeface="+mn-ea"/>
              </a:rPr>
              <a:t>사회복지사는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가족이 </a:t>
            </a:r>
            <a:r>
              <a:rPr lang="ko-KR" altLang="en-US" sz="1600" spc="-150" dirty="0" smtClean="0">
                <a:latin typeface="+mn-ea"/>
              </a:rPr>
              <a:t>필요로 </a:t>
            </a:r>
            <a:r>
              <a:rPr lang="ko-KR" altLang="en-US" sz="1600" spc="-150" dirty="0">
                <a:latin typeface="+mn-ea"/>
              </a:rPr>
              <a:t>하는 서비스를 제공하며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반대로 가족은 서비스를 받아들이거나 선택에 따라 </a:t>
            </a:r>
            <a:r>
              <a:rPr lang="ko-KR" altLang="en-US" sz="1600" spc="-150" dirty="0" smtClean="0">
                <a:latin typeface="+mn-ea"/>
              </a:rPr>
              <a:t>거부할 </a:t>
            </a:r>
            <a:r>
              <a:rPr lang="ko-KR" altLang="en-US" sz="1600" spc="-150" dirty="0">
                <a:latin typeface="+mn-ea"/>
              </a:rPr>
              <a:t>수 </a:t>
            </a:r>
            <a:r>
              <a:rPr lang="ko-KR" altLang="en-US" sz="1600" spc="-150" dirty="0" smtClean="0">
                <a:latin typeface="+mn-ea"/>
              </a:rPr>
              <a:t>   있음</a:t>
            </a:r>
            <a:endParaRPr lang="en-US" altLang="ko-KR" sz="16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장점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smtClean="0">
                <a:latin typeface="+mn-ea"/>
              </a:rPr>
              <a:t>가족의 </a:t>
            </a:r>
            <a:r>
              <a:rPr lang="ko-KR" altLang="en-US" sz="1600" spc="-150" dirty="0">
                <a:latin typeface="+mn-ea"/>
              </a:rPr>
              <a:t>자율성과 선택권을 존중한다는 </a:t>
            </a:r>
            <a:r>
              <a:rPr lang="ko-KR" altLang="en-US" sz="1600" spc="-150" dirty="0" smtClean="0">
                <a:latin typeface="+mn-ea"/>
              </a:rPr>
              <a:t>것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단점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smtClean="0">
                <a:latin typeface="+mn-ea"/>
              </a:rPr>
              <a:t>동시에 </a:t>
            </a:r>
            <a:r>
              <a:rPr lang="ko-KR" altLang="en-US" sz="1600" spc="-150" dirty="0">
                <a:latin typeface="+mn-ea"/>
              </a:rPr>
              <a:t>가족이 필요로 하는 서비스를 정확히 파악하지 못하는 경우나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제한된 </a:t>
            </a:r>
            <a:r>
              <a:rPr lang="ko-KR" altLang="en-US" sz="1600" spc="-150" dirty="0">
                <a:latin typeface="+mn-ea"/>
              </a:rPr>
              <a:t>자원으로 인해 모든 서비스 요청을 </a:t>
            </a:r>
            <a:endParaRPr lang="en-US" altLang="ko-KR" sz="1600" spc="-150" dirty="0" smtClean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</a:t>
            </a:r>
            <a:r>
              <a:rPr lang="ko-KR" altLang="en-US" sz="1600" spc="-150" dirty="0" smtClean="0">
                <a:latin typeface="+mn-ea"/>
              </a:rPr>
              <a:t>만족시키기 </a:t>
            </a:r>
            <a:r>
              <a:rPr lang="ko-KR" altLang="en-US" sz="1600" spc="-150" dirty="0">
                <a:latin typeface="+mn-ea"/>
              </a:rPr>
              <a:t>어려운 경우도 발생할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76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859934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508006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408104"/>
            <a:ext cx="11082373" cy="332594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156078"/>
            <a:ext cx="587185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192662"/>
            <a:ext cx="5761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사회복지사와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클라이언트와의 관계 </a:t>
            </a:r>
            <a:r>
              <a:rPr lang="ko-KR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유형</a:t>
            </a:r>
            <a:endParaRPr lang="ko-KR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26654" y="2853729"/>
            <a:ext cx="20601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 err="1">
                <a:solidFill>
                  <a:srgbClr val="00B050"/>
                </a:solidFill>
                <a:latin typeface="+mn-ea"/>
              </a:rPr>
              <a:t>고객형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 관계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26654" y="3357785"/>
            <a:ext cx="10513168" cy="19442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95759" y="3452731"/>
            <a:ext cx="10444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클라이언트는 </a:t>
            </a:r>
            <a:r>
              <a:rPr lang="ko-KR" altLang="en-US" sz="1600" spc="-150" dirty="0">
                <a:latin typeface="+mn-ea"/>
              </a:rPr>
              <a:t>자신의 문제 상황을 분명히 인식하고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이를 해결하기 </a:t>
            </a:r>
            <a:r>
              <a:rPr lang="ko-KR" altLang="en-US" sz="1600" spc="-150" dirty="0" smtClean="0">
                <a:latin typeface="+mn-ea"/>
              </a:rPr>
              <a:t>위한 </a:t>
            </a:r>
            <a:r>
              <a:rPr lang="ko-KR" altLang="en-US" sz="1600" spc="-150" dirty="0">
                <a:latin typeface="+mn-ea"/>
              </a:rPr>
              <a:t>의지와 행동을 </a:t>
            </a:r>
            <a:r>
              <a:rPr lang="ko-KR" altLang="en-US" sz="1600" spc="-150" dirty="0" smtClean="0">
                <a:latin typeface="+mn-ea"/>
              </a:rPr>
              <a:t>보임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이로 </a:t>
            </a:r>
            <a:r>
              <a:rPr lang="ko-KR" altLang="en-US" sz="1600" spc="-150" dirty="0">
                <a:latin typeface="+mn-ea"/>
              </a:rPr>
              <a:t>인해 </a:t>
            </a:r>
            <a:r>
              <a:rPr lang="ko-KR" altLang="en-US" sz="1600" spc="-150" dirty="0" err="1">
                <a:latin typeface="+mn-ea"/>
              </a:rPr>
              <a:t>사회복지사와의</a:t>
            </a:r>
            <a:r>
              <a:rPr lang="ko-KR" altLang="en-US" sz="1600" spc="-150" dirty="0">
                <a:latin typeface="+mn-ea"/>
              </a:rPr>
              <a:t> </a:t>
            </a:r>
            <a:endParaRPr lang="en-US" altLang="ko-KR" sz="16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</a:t>
            </a:r>
            <a:r>
              <a:rPr lang="ko-KR" altLang="en-US" sz="1600" spc="-150" dirty="0" smtClean="0">
                <a:latin typeface="+mn-ea"/>
              </a:rPr>
              <a:t>관계는 </a:t>
            </a:r>
            <a:r>
              <a:rPr lang="ko-KR" altLang="en-US" sz="1600" spc="-150" dirty="0">
                <a:latin typeface="+mn-ea"/>
              </a:rPr>
              <a:t>보다 협력적이며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상호 </a:t>
            </a:r>
            <a:r>
              <a:rPr lang="ko-KR" altLang="en-US" sz="1600" spc="-150" dirty="0" smtClean="0">
                <a:latin typeface="+mn-ea"/>
              </a:rPr>
              <a:t>존중의 </a:t>
            </a:r>
            <a:r>
              <a:rPr lang="ko-KR" altLang="en-US" sz="1600" spc="-150" dirty="0">
                <a:latin typeface="+mn-ea"/>
              </a:rPr>
              <a:t>기반이 </a:t>
            </a:r>
            <a:r>
              <a:rPr lang="ko-KR" altLang="en-US" sz="1600" spc="-150" dirty="0" smtClean="0">
                <a:latin typeface="+mn-ea"/>
              </a:rPr>
              <a:t>형성됨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err="1" smtClean="0">
                <a:latin typeface="+mn-ea"/>
              </a:rPr>
              <a:t>사회복지사는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이런 관계에서 클라이언트의 능력과 노력을 </a:t>
            </a:r>
            <a:r>
              <a:rPr lang="ko-KR" altLang="en-US" sz="1600" spc="-150" dirty="0" smtClean="0">
                <a:latin typeface="+mn-ea"/>
              </a:rPr>
              <a:t>높이 평가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</a:t>
            </a:r>
            <a:r>
              <a:rPr lang="ko-KR" altLang="en-US" sz="1600" spc="-150" dirty="0" smtClean="0">
                <a:latin typeface="+mn-ea"/>
              </a:rPr>
              <a:t>하고 </a:t>
            </a:r>
            <a:r>
              <a:rPr lang="ko-KR" altLang="en-US" sz="1600" spc="-150" dirty="0">
                <a:latin typeface="+mn-ea"/>
              </a:rPr>
              <a:t>지지해야 </a:t>
            </a:r>
            <a:r>
              <a:rPr lang="ko-KR" altLang="en-US" sz="1600" spc="-150" dirty="0" smtClean="0">
                <a:latin typeface="+mn-ea"/>
              </a:rPr>
              <a:t>함</a:t>
            </a:r>
            <a:endParaRPr lang="en-US" altLang="ko-KR" sz="16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클라이언트 </a:t>
            </a:r>
            <a:r>
              <a:rPr lang="ko-KR" altLang="en-US" sz="1600" spc="-150" dirty="0">
                <a:latin typeface="+mn-ea"/>
              </a:rPr>
              <a:t>스스로의 </a:t>
            </a:r>
            <a:r>
              <a:rPr lang="ko-KR" altLang="en-US" sz="1600" spc="-150" dirty="0" smtClean="0">
                <a:latin typeface="+mn-ea"/>
              </a:rPr>
              <a:t>변화와 </a:t>
            </a:r>
            <a:r>
              <a:rPr lang="ko-KR" altLang="en-US" sz="1600" spc="-150" dirty="0">
                <a:latin typeface="+mn-ea"/>
              </a:rPr>
              <a:t>성장을 지향하며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 과정에서의 노력을 지속적으로 관찰하고 평가하는 </a:t>
            </a:r>
            <a:r>
              <a:rPr lang="ko-KR" altLang="en-US" sz="1600" spc="-150" dirty="0" smtClean="0">
                <a:latin typeface="+mn-ea"/>
              </a:rPr>
              <a:t>것이 중요</a:t>
            </a:r>
            <a:endParaRPr lang="en-US" altLang="ko-KR" sz="1600" spc="-15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2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83750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485578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385676"/>
            <a:ext cx="11082373" cy="349239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133650"/>
            <a:ext cx="1479225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170234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계약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054646" y="2759294"/>
            <a:ext cx="10585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계약 </a:t>
            </a:r>
            <a:r>
              <a:rPr lang="ko-KR" altLang="en-US" sz="2000" spc="-150" dirty="0">
                <a:latin typeface="+mn-ea"/>
              </a:rPr>
              <a:t>과정에서 중요한 것은 클라이언트와 </a:t>
            </a:r>
            <a:r>
              <a:rPr lang="ko-KR" altLang="en-US" sz="2000" spc="-150" dirty="0" err="1">
                <a:latin typeface="+mn-ea"/>
              </a:rPr>
              <a:t>사회복지사가</a:t>
            </a:r>
            <a:r>
              <a:rPr lang="ko-KR" altLang="en-US" sz="2000" spc="-150" dirty="0">
                <a:latin typeface="+mn-ea"/>
              </a:rPr>
              <a:t> 각자의 권리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의무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그리고 </a:t>
            </a:r>
            <a:r>
              <a:rPr lang="ko-KR" altLang="en-US" sz="2000" spc="-150" dirty="0">
                <a:latin typeface="+mn-ea"/>
              </a:rPr>
              <a:t>목표와 기대에 </a:t>
            </a:r>
            <a:r>
              <a:rPr lang="ko-KR" altLang="en-US" sz="2000" spc="-150" dirty="0" smtClean="0">
                <a:latin typeface="+mn-ea"/>
              </a:rPr>
              <a:t>대하여 </a:t>
            </a:r>
            <a:r>
              <a:rPr lang="ko-KR" altLang="en-US" sz="2000" spc="-150" dirty="0">
                <a:latin typeface="+mn-ea"/>
              </a:rPr>
              <a:t>명확히 이해하고 합의하는 것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596394" y="4437907"/>
            <a:ext cx="10000219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02581" y="4527917"/>
            <a:ext cx="9549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계약이 체결되기 시작할 때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클라이언트와 </a:t>
            </a:r>
            <a:r>
              <a:rPr lang="ko-KR" altLang="en-US" sz="1800" spc="-150" dirty="0" err="1">
                <a:latin typeface="+mn-ea"/>
              </a:rPr>
              <a:t>사회복지사는</a:t>
            </a:r>
            <a:r>
              <a:rPr lang="ko-KR" altLang="en-US" sz="1800" spc="-150" dirty="0">
                <a:latin typeface="+mn-ea"/>
              </a:rPr>
              <a:t> 현재의 </a:t>
            </a:r>
            <a:r>
              <a:rPr lang="ko-KR" altLang="en-US" sz="1800" spc="-150" dirty="0" smtClean="0">
                <a:latin typeface="+mn-ea"/>
              </a:rPr>
              <a:t>문제점과 </a:t>
            </a:r>
            <a:r>
              <a:rPr lang="ko-KR" altLang="en-US" sz="1800" spc="-150" dirty="0">
                <a:latin typeface="+mn-ea"/>
              </a:rPr>
              <a:t>향후 달성하고자 하는 목표에 대해 상호 간에 명확히 이해하고 합의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359382" y="3933850"/>
            <a:ext cx="21435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목적 및 목표</a:t>
            </a:r>
          </a:p>
        </p:txBody>
      </p:sp>
    </p:spTree>
    <p:extLst>
      <p:ext uri="{BB962C8B-B14F-4D97-AF65-F5344CB8AC3E}">
        <p14:creationId xmlns:p14="http://schemas.microsoft.com/office/powerpoint/2010/main" val="16539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549474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197546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097644"/>
            <a:ext cx="11082373" cy="392443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845618"/>
            <a:ext cx="1479225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882202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계약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613187" y="3141762"/>
            <a:ext cx="10000219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71875" y="2619703"/>
            <a:ext cx="29626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서비스 제공의 범위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742468" y="3208541"/>
            <a:ext cx="9969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제공될 서비스와 지원의 종류를 </a:t>
            </a:r>
            <a:r>
              <a:rPr lang="ko-KR" altLang="en-US" sz="1800" spc="-150" dirty="0" smtClean="0">
                <a:latin typeface="+mn-ea"/>
              </a:rPr>
              <a:t>명시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상담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교육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자원 제공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긴급 지원 등이 포함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93182" y="4509914"/>
            <a:ext cx="20489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기대와 권리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567595" y="5023738"/>
            <a:ext cx="10000219" cy="6383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22284" y="5148694"/>
            <a:ext cx="9845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800" dirty="0">
                <a:latin typeface="+mn-ea"/>
              </a:rPr>
              <a:t>클라이언트가 </a:t>
            </a:r>
            <a:r>
              <a:rPr lang="ko-KR" altLang="en-US" sz="1800" dirty="0" err="1">
                <a:latin typeface="+mn-ea"/>
              </a:rPr>
              <a:t>사회복지사로부터</a:t>
            </a:r>
            <a:r>
              <a:rPr lang="ko-KR" altLang="en-US" sz="1800" dirty="0">
                <a:latin typeface="+mn-ea"/>
              </a:rPr>
              <a:t> 기대하는 서비스와 그에 따른 권리에 대해 합의</a:t>
            </a:r>
          </a:p>
        </p:txBody>
      </p:sp>
    </p:spTree>
    <p:extLst>
      <p:ext uri="{BB962C8B-B14F-4D97-AF65-F5344CB8AC3E}">
        <p14:creationId xmlns:p14="http://schemas.microsoft.com/office/powerpoint/2010/main" val="2593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83750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485578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385676"/>
            <a:ext cx="11082373" cy="349239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133650"/>
            <a:ext cx="1479225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170234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계약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613187" y="3429794"/>
            <a:ext cx="10000219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71875" y="2907735"/>
            <a:ext cx="20601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비밀의 보장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742468" y="3496573"/>
            <a:ext cx="99693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계약에는 양 당사자 간의 정보 비밀유지와 개인정보 보호에 관한 </a:t>
            </a:r>
            <a:r>
              <a:rPr lang="ko-KR" altLang="en-US" sz="1800" spc="-150" dirty="0" smtClean="0">
                <a:latin typeface="+mn-ea"/>
              </a:rPr>
              <a:t>사항이 </a:t>
            </a:r>
            <a:r>
              <a:rPr lang="ko-KR" altLang="en-US" sz="1800" spc="-150" dirty="0">
                <a:latin typeface="+mn-ea"/>
              </a:rPr>
              <a:t>포함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93182" y="4365898"/>
            <a:ext cx="35958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마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개인정보의 수집 및 활용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567595" y="4879722"/>
            <a:ext cx="10000219" cy="6383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22284" y="4941962"/>
            <a:ext cx="98455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클라이언트로부터 어떠한 개인정보를 수집하고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 </a:t>
            </a:r>
            <a:r>
              <a:rPr lang="ko-KR" altLang="en-US" sz="1800" spc="-150" dirty="0" smtClean="0">
                <a:latin typeface="+mn-ea"/>
              </a:rPr>
              <a:t>정보를 </a:t>
            </a:r>
            <a:r>
              <a:rPr lang="ko-KR" altLang="en-US" sz="1800" spc="-150" dirty="0">
                <a:latin typeface="+mn-ea"/>
              </a:rPr>
              <a:t>어떻게 활용할지에 대한 합의 사항을 포함</a:t>
            </a:r>
          </a:p>
        </p:txBody>
      </p:sp>
    </p:spTree>
    <p:extLst>
      <p:ext uri="{BB962C8B-B14F-4D97-AF65-F5344CB8AC3E}">
        <p14:creationId xmlns:p14="http://schemas.microsoft.com/office/powerpoint/2010/main" val="6229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83750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485578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385676"/>
            <a:ext cx="11082373" cy="349239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133650"/>
            <a:ext cx="1479225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170234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계약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613187" y="3429794"/>
            <a:ext cx="10000219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71875" y="2907735"/>
            <a:ext cx="27879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바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계약 기간 및 종료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742468" y="3496573"/>
            <a:ext cx="99693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계약의 유효 기간과 그 이후의 조치들에 대해 명시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93182" y="4365898"/>
            <a:ext cx="21547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사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합의 및 서명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567595" y="4879722"/>
            <a:ext cx="10000219" cy="6383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22284" y="4941962"/>
            <a:ext cx="98455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양 당사자가 계약 내용에 동의하였을 경우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 내용을 </a:t>
            </a:r>
            <a:r>
              <a:rPr lang="ko-KR" altLang="en-US" sz="1800" spc="-150" dirty="0" smtClean="0">
                <a:latin typeface="+mn-ea"/>
              </a:rPr>
              <a:t>서면으로 작성하여 </a:t>
            </a:r>
            <a:r>
              <a:rPr lang="ko-KR" altLang="en-US" sz="1800" spc="-150" dirty="0">
                <a:latin typeface="+mn-ea"/>
              </a:rPr>
              <a:t>서명함으로써 합의를 마무리</a:t>
            </a:r>
          </a:p>
        </p:txBody>
      </p:sp>
    </p:spTree>
    <p:extLst>
      <p:ext uri="{BB962C8B-B14F-4D97-AF65-F5344CB8AC3E}">
        <p14:creationId xmlns:p14="http://schemas.microsoft.com/office/powerpoint/2010/main" val="12127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40545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1053530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881620"/>
            <a:ext cx="11082373" cy="428447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6" y="1629594"/>
            <a:ext cx="2664120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666178"/>
            <a:ext cx="23583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신뢰관계 형성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486694" y="2925738"/>
            <a:ext cx="10058893" cy="29929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71875" y="2403679"/>
            <a:ext cx="17908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 초점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576225" y="2964061"/>
            <a:ext cx="996936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가족복지실천을 위해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err="1">
                <a:latin typeface="+mn-ea"/>
              </a:rPr>
              <a:t>사회복지사는</a:t>
            </a:r>
            <a:r>
              <a:rPr lang="ko-KR" altLang="en-US" sz="1800" spc="-150" dirty="0">
                <a:latin typeface="+mn-ea"/>
              </a:rPr>
              <a:t> 단순히 문제를 겪는 개별 구성원에만 집중하는 </a:t>
            </a:r>
            <a:r>
              <a:rPr lang="ko-KR" altLang="en-US" sz="1800" spc="-150" dirty="0" smtClean="0">
                <a:latin typeface="+mn-ea"/>
              </a:rPr>
              <a:t>것이 </a:t>
            </a:r>
            <a:r>
              <a:rPr lang="ko-KR" altLang="en-US" sz="1800" spc="-150" dirty="0">
                <a:latin typeface="+mn-ea"/>
              </a:rPr>
              <a:t>아니라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en-US" altLang="ko-KR" sz="1800" spc="-150" dirty="0" smtClean="0">
                <a:latin typeface="+mn-ea"/>
              </a:rPr>
              <a:t>            </a:t>
            </a: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간의 관계와 그 가족과 외부 환경 간의 상호작용에 주목해야 </a:t>
            </a:r>
            <a:r>
              <a:rPr lang="ko-KR" altLang="en-US" sz="1800" spc="-150" dirty="0" smtClean="0">
                <a:latin typeface="+mn-ea"/>
              </a:rPr>
              <a:t>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이러한 접근법은 </a:t>
            </a:r>
            <a:r>
              <a:rPr lang="ko-KR" altLang="en-US" sz="1800" b="1" spc="-150" dirty="0">
                <a:latin typeface="+mn-ea"/>
              </a:rPr>
              <a:t>‘가족 중심의 접근’</a:t>
            </a:r>
            <a:r>
              <a:rPr lang="ko-KR" altLang="en-US" sz="1800" spc="-150" dirty="0">
                <a:latin typeface="+mn-ea"/>
              </a:rPr>
              <a:t>이라고 할 수 있으며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이는 개별 가족 구성원의 </a:t>
            </a:r>
            <a:r>
              <a:rPr lang="ko-KR" altLang="en-US" sz="1800" spc="-150" dirty="0" smtClean="0">
                <a:latin typeface="+mn-ea"/>
              </a:rPr>
              <a:t>문제보다는 </a:t>
            </a:r>
            <a:r>
              <a:rPr lang="ko-KR" altLang="en-US" sz="1800" spc="-150" dirty="0">
                <a:latin typeface="+mn-ea"/>
              </a:rPr>
              <a:t>전체 </a:t>
            </a:r>
            <a:r>
              <a:rPr lang="ko-KR" altLang="en-US" sz="1800" spc="-150" dirty="0" smtClean="0">
                <a:latin typeface="+mn-ea"/>
              </a:rPr>
              <a:t>    가족체계에 </a:t>
            </a:r>
            <a:r>
              <a:rPr lang="ko-KR" altLang="en-US" sz="1800" spc="-150" dirty="0">
                <a:latin typeface="+mn-ea"/>
              </a:rPr>
              <a:t>대한 이해를 </a:t>
            </a:r>
            <a:r>
              <a:rPr lang="ko-KR" altLang="en-US" sz="1800" spc="-150" dirty="0" smtClean="0">
                <a:latin typeface="+mn-ea"/>
              </a:rPr>
              <a:t>강조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중심의 접근에서 중요한 것은 </a:t>
            </a:r>
            <a:r>
              <a:rPr lang="ko-KR" altLang="en-US" sz="1800" spc="-150" dirty="0" smtClean="0">
                <a:latin typeface="+mn-ea"/>
              </a:rPr>
              <a:t>모든 </a:t>
            </a:r>
            <a:r>
              <a:rPr lang="ko-KR" altLang="en-US" sz="1800" spc="-150" dirty="0">
                <a:latin typeface="+mn-ea"/>
              </a:rPr>
              <a:t>가족 구성원이 항상 참여하는 것이 필수적이라는 것이 아니라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가족의 문제가 </a:t>
            </a:r>
            <a:r>
              <a:rPr lang="ko-KR" altLang="en-US" sz="1800" spc="-150" dirty="0" smtClean="0">
                <a:latin typeface="+mn-ea"/>
              </a:rPr>
              <a:t>그 체계 </a:t>
            </a:r>
            <a:r>
              <a:rPr lang="ko-KR" altLang="en-US" sz="1800" spc="-150" dirty="0">
                <a:latin typeface="+mn-ea"/>
              </a:rPr>
              <a:t>전체의 문제로 인식되어야 한다는 점</a:t>
            </a:r>
          </a:p>
        </p:txBody>
      </p:sp>
    </p:spTree>
    <p:extLst>
      <p:ext uri="{BB962C8B-B14F-4D97-AF65-F5344CB8AC3E}">
        <p14:creationId xmlns:p14="http://schemas.microsoft.com/office/powerpoint/2010/main" val="31393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159102" y="1985566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800" b="1" dirty="0" smtClean="0">
                <a:latin typeface="+mn-ea"/>
              </a:rPr>
              <a:t>1. </a:t>
            </a:r>
            <a:r>
              <a:rPr lang="ko-KR" altLang="en-US" sz="4800" dirty="0" smtClean="0">
                <a:latin typeface="+mn-ea"/>
              </a:rPr>
              <a:t>가족복지실천의 </a:t>
            </a:r>
            <a:r>
              <a:rPr lang="ko-KR" altLang="en-US" sz="4800" dirty="0">
                <a:latin typeface="+mn-ea"/>
              </a:rPr>
              <a:t>이해 </a:t>
            </a:r>
            <a:endParaRPr lang="en-US" altLang="ko-KR" sz="4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4800" b="1" dirty="0" smtClean="0">
                <a:latin typeface="+mn-ea"/>
              </a:rPr>
              <a:t>2</a:t>
            </a:r>
            <a:r>
              <a:rPr lang="en-US" altLang="ko-KR" sz="4800" b="1" dirty="0">
                <a:latin typeface="+mn-ea"/>
              </a:rPr>
              <a:t>. </a:t>
            </a:r>
            <a:r>
              <a:rPr lang="ko-KR" altLang="en-US" sz="4800" dirty="0">
                <a:latin typeface="+mn-ea"/>
              </a:rPr>
              <a:t>가족복지실천의 과정</a:t>
            </a:r>
          </a:p>
        </p:txBody>
      </p:sp>
    </p:spTree>
    <p:extLst>
      <p:ext uri="{BB962C8B-B14F-4D97-AF65-F5344CB8AC3E}">
        <p14:creationId xmlns:p14="http://schemas.microsoft.com/office/powerpoint/2010/main" val="23294947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31428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909514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665596"/>
            <a:ext cx="11082373" cy="464451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6" y="1413570"/>
            <a:ext cx="2664120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450154"/>
            <a:ext cx="23583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신뢰관계 형성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486694" y="2565698"/>
            <a:ext cx="10058893" cy="35548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71875" y="2089220"/>
            <a:ext cx="23294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신뢰관계 형성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630710" y="2637707"/>
            <a:ext cx="972108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관계 형성 과정에서 </a:t>
            </a:r>
            <a:r>
              <a:rPr lang="ko-KR" altLang="en-US" sz="1800" b="1" spc="-150" dirty="0">
                <a:latin typeface="+mn-ea"/>
              </a:rPr>
              <a:t>‘합류</a:t>
            </a:r>
            <a:r>
              <a:rPr lang="en-US" altLang="ko-KR" sz="1800" b="1" spc="-150" dirty="0">
                <a:latin typeface="+mn-ea"/>
              </a:rPr>
              <a:t>(joining)’</a:t>
            </a:r>
            <a:r>
              <a:rPr lang="ko-KR" altLang="en-US" sz="1800" spc="-150" dirty="0">
                <a:latin typeface="+mn-ea"/>
              </a:rPr>
              <a:t>라는 전략이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>
                <a:latin typeface="+mn-ea"/>
              </a:rPr>
              <a:t>‘합류’는 </a:t>
            </a:r>
            <a:r>
              <a:rPr lang="ko-KR" altLang="en-US" sz="1800" spc="-150" dirty="0" err="1">
                <a:latin typeface="+mn-ea"/>
              </a:rPr>
              <a:t>사회복지사가</a:t>
            </a:r>
            <a:r>
              <a:rPr lang="ko-KR" altLang="en-US" sz="1800" spc="-150" dirty="0">
                <a:latin typeface="+mn-ea"/>
              </a:rPr>
              <a:t> 가족과의 관계를 형성하고자 할 때 취하는 태도와 행동을 </a:t>
            </a:r>
            <a:r>
              <a:rPr lang="ko-KR" altLang="en-US" sz="1800" spc="-150" dirty="0" smtClean="0">
                <a:latin typeface="+mn-ea"/>
              </a:rPr>
              <a:t>의미하며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 핵심은 가족을 이해하고 존중하는 동시에 그들의 신뢰를 얻는 </a:t>
            </a:r>
            <a:r>
              <a:rPr lang="ko-KR" altLang="en-US" sz="1800" spc="-150" dirty="0" smtClean="0">
                <a:latin typeface="+mn-ea"/>
              </a:rPr>
              <a:t>것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긍정적인 </a:t>
            </a:r>
            <a:r>
              <a:rPr lang="ko-KR" altLang="en-US" sz="1800" spc="-150" dirty="0">
                <a:latin typeface="+mn-ea"/>
              </a:rPr>
              <a:t>상호작용을 통해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err="1">
                <a:latin typeface="+mn-ea"/>
              </a:rPr>
              <a:t>사회복지사와</a:t>
            </a:r>
            <a:r>
              <a:rPr lang="ko-KR" altLang="en-US" sz="1800" spc="-150" dirty="0">
                <a:latin typeface="+mn-ea"/>
              </a:rPr>
              <a:t> 가족 간에는 상호 협력의 기반이 </a:t>
            </a:r>
            <a:r>
              <a:rPr lang="ko-KR" altLang="en-US" sz="1800" spc="-150" dirty="0" smtClean="0">
                <a:latin typeface="+mn-ea"/>
              </a:rPr>
              <a:t>형성되며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 결과로 </a:t>
            </a:r>
            <a:r>
              <a:rPr lang="ko-KR" altLang="en-US" sz="1800" spc="-150" dirty="0" smtClean="0">
                <a:latin typeface="+mn-ea"/>
              </a:rPr>
              <a:t>               </a:t>
            </a:r>
            <a:r>
              <a:rPr lang="ko-KR" altLang="en-US" sz="1800" spc="-150" dirty="0" err="1" smtClean="0">
                <a:latin typeface="+mn-ea"/>
              </a:rPr>
              <a:t>사회복지사는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필요한 정보를 얻게 되고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가족의 상황을 더 정확히 파악 </a:t>
            </a:r>
            <a:r>
              <a:rPr lang="ko-KR" altLang="en-US" sz="1800" spc="-150" dirty="0" smtClean="0">
                <a:latin typeface="+mn-ea"/>
              </a:rPr>
              <a:t>할 </a:t>
            </a:r>
            <a:r>
              <a:rPr lang="ko-KR" altLang="en-US" sz="1800" spc="-150" dirty="0">
                <a:latin typeface="+mn-ea"/>
              </a:rPr>
              <a:t>수 있게 </a:t>
            </a:r>
            <a:r>
              <a:rPr lang="ko-KR" altLang="en-US" sz="1800" spc="-150" dirty="0" smtClean="0">
                <a:latin typeface="+mn-ea"/>
              </a:rPr>
              <a:t>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이 </a:t>
            </a:r>
            <a:r>
              <a:rPr lang="ko-KR" altLang="en-US" sz="1800" spc="-150" dirty="0">
                <a:latin typeface="+mn-ea"/>
              </a:rPr>
              <a:t>과정에서 </a:t>
            </a:r>
            <a:r>
              <a:rPr lang="ko-KR" altLang="en-US" sz="1800" spc="-150" dirty="0" err="1">
                <a:latin typeface="+mn-ea"/>
              </a:rPr>
              <a:t>사회복지사는</a:t>
            </a:r>
            <a:r>
              <a:rPr lang="ko-KR" altLang="en-US" sz="1800" spc="-150" dirty="0">
                <a:latin typeface="+mn-ea"/>
              </a:rPr>
              <a:t> 상호관계의 중심에 있으면서도 가족의 </a:t>
            </a:r>
            <a:r>
              <a:rPr lang="ko-KR" altLang="en-US" sz="1800" spc="-150" dirty="0" smtClean="0">
                <a:latin typeface="+mn-ea"/>
              </a:rPr>
              <a:t>구조와 </a:t>
            </a:r>
            <a:r>
              <a:rPr lang="ko-KR" altLang="en-US" sz="1800" spc="-150" dirty="0">
                <a:latin typeface="+mn-ea"/>
              </a:rPr>
              <a:t>상황을 객관적이고 </a:t>
            </a:r>
            <a:r>
              <a:rPr lang="ko-KR" altLang="en-US" sz="1800" spc="-150" dirty="0" smtClean="0">
                <a:latin typeface="+mn-ea"/>
              </a:rPr>
              <a:t>            적극적인 </a:t>
            </a:r>
            <a:r>
              <a:rPr lang="ko-KR" altLang="en-US" sz="1800" spc="-150" dirty="0">
                <a:latin typeface="+mn-ea"/>
              </a:rPr>
              <a:t>시각에서 바라보며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가족과 함께 그들의 문제해결을 </a:t>
            </a:r>
            <a:r>
              <a:rPr lang="ko-KR" altLang="en-US" sz="1800" spc="-150" dirty="0" smtClean="0">
                <a:latin typeface="+mn-ea"/>
              </a:rPr>
              <a:t>위한 </a:t>
            </a:r>
            <a:r>
              <a:rPr lang="ko-KR" altLang="en-US" sz="1800" spc="-150" dirty="0">
                <a:latin typeface="+mn-ea"/>
              </a:rPr>
              <a:t>길을 찾아 나가야 함</a:t>
            </a:r>
          </a:p>
        </p:txBody>
      </p:sp>
    </p:spTree>
    <p:extLst>
      <p:ext uri="{BB962C8B-B14F-4D97-AF65-F5344CB8AC3E}">
        <p14:creationId xmlns:p14="http://schemas.microsoft.com/office/powerpoint/2010/main" val="7381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22598" y="2997746"/>
            <a:ext cx="11305256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93568" y="161043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50590" y="234967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982638" y="3023691"/>
            <a:ext cx="1080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>
                <a:latin typeface="+mn-ea"/>
              </a:rPr>
              <a:t>가족 사정</a:t>
            </a:r>
            <a:r>
              <a:rPr lang="en-US" altLang="ko-KR" sz="2200" spc="-150" dirty="0">
                <a:latin typeface="+mn-ea"/>
              </a:rPr>
              <a:t>(assessment)</a:t>
            </a:r>
            <a:r>
              <a:rPr lang="ko-KR" altLang="en-US" sz="2200" spc="-150" dirty="0">
                <a:latin typeface="+mn-ea"/>
              </a:rPr>
              <a:t>은 가족 구성원들의 현재 상황과 상태를 깊이 있게 이해하고 </a:t>
            </a:r>
            <a:r>
              <a:rPr lang="ko-KR" altLang="en-US" sz="2200" spc="-150" dirty="0" smtClean="0">
                <a:latin typeface="+mn-ea"/>
              </a:rPr>
              <a:t>분석   하는 </a:t>
            </a:r>
            <a:r>
              <a:rPr lang="ko-KR" altLang="en-US" sz="2200" spc="-150" dirty="0">
                <a:latin typeface="+mn-ea"/>
              </a:rPr>
              <a:t>과정을 </a:t>
            </a:r>
            <a:r>
              <a:rPr lang="ko-KR" altLang="en-US" sz="2200" spc="-150" dirty="0" smtClean="0">
                <a:latin typeface="+mn-ea"/>
              </a:rPr>
              <a:t>의미</a:t>
            </a:r>
            <a:endParaRPr lang="en-US" altLang="ko-KR" sz="22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이 </a:t>
            </a:r>
            <a:r>
              <a:rPr lang="ko-KR" altLang="en-US" sz="2200" spc="-150" dirty="0">
                <a:latin typeface="+mn-ea"/>
              </a:rPr>
              <a:t>과정을 통해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가족의 잠재적 강점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현존하는 문제점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 smtClean="0">
                <a:latin typeface="+mn-ea"/>
              </a:rPr>
              <a:t>필요한 </a:t>
            </a:r>
            <a:r>
              <a:rPr lang="ko-KR" altLang="en-US" sz="2200" spc="-150" dirty="0">
                <a:latin typeface="+mn-ea"/>
              </a:rPr>
              <a:t>지원 서비스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그리고 발전의 가능성 등을 파악하여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최적화된 지원과 서비스 제공을 </a:t>
            </a:r>
            <a:r>
              <a:rPr lang="ko-KR" altLang="en-US" sz="2200" spc="-150" dirty="0" smtClean="0">
                <a:latin typeface="+mn-ea"/>
              </a:rPr>
              <a:t>위한 </a:t>
            </a:r>
            <a:r>
              <a:rPr lang="ko-KR" altLang="en-US" sz="2200" spc="-150" dirty="0">
                <a:latin typeface="+mn-ea"/>
              </a:rPr>
              <a:t>계획을 세울 수 </a:t>
            </a:r>
            <a:r>
              <a:rPr lang="ko-KR" altLang="en-US" sz="2200" spc="-150" dirty="0" smtClean="0">
                <a:latin typeface="+mn-ea"/>
              </a:rPr>
              <a:t>있음</a:t>
            </a:r>
            <a:endParaRPr lang="ko-KR" altLang="en-US" sz="22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3568" y="47746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50590" y="121671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양쪽 모서리가 둥근 사각형 4"/>
          <p:cNvSpPr/>
          <p:nvPr/>
        </p:nvSpPr>
        <p:spPr>
          <a:xfrm>
            <a:off x="4367014" y="1711184"/>
            <a:ext cx="3672408" cy="52322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583038" y="1763157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 사정의 주요 목적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50590" y="2234404"/>
            <a:ext cx="11233248" cy="37876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94606" y="2349674"/>
            <a:ext cx="109452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spc="-150" dirty="0">
                <a:latin typeface="+mn-ea"/>
              </a:rPr>
              <a:t>∙ 문제의 </a:t>
            </a:r>
            <a:r>
              <a:rPr lang="ko-KR" altLang="en-US" sz="2000" b="1" spc="-150" dirty="0" smtClean="0">
                <a:latin typeface="+mn-ea"/>
              </a:rPr>
              <a:t>인식 </a:t>
            </a:r>
            <a:r>
              <a:rPr lang="en-US" altLang="ko-KR" sz="2000" spc="-150" dirty="0" smtClean="0">
                <a:latin typeface="+mn-ea"/>
              </a:rPr>
              <a:t>: </a:t>
            </a:r>
            <a:r>
              <a:rPr lang="ko-KR" altLang="en-US" sz="2000" spc="-150" dirty="0">
                <a:latin typeface="+mn-ea"/>
              </a:rPr>
              <a:t>가족 내 발생하는 문제나 도전을 정확히 파악하고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그 원인과 </a:t>
            </a:r>
            <a:r>
              <a:rPr lang="ko-KR" altLang="en-US" sz="2000" spc="-150" dirty="0" smtClean="0">
                <a:latin typeface="+mn-ea"/>
              </a:rPr>
              <a:t>가능한 </a:t>
            </a:r>
            <a:r>
              <a:rPr lang="ko-KR" altLang="en-US" sz="2000" spc="-150" dirty="0">
                <a:latin typeface="+mn-ea"/>
              </a:rPr>
              <a:t>해결책을 </a:t>
            </a:r>
            <a:r>
              <a:rPr lang="ko-KR" altLang="en-US" sz="2000" spc="-150" dirty="0" smtClean="0">
                <a:latin typeface="+mn-ea"/>
              </a:rPr>
              <a:t>모색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>
                <a:latin typeface="+mn-ea"/>
              </a:rPr>
              <a:t>∙ </a:t>
            </a:r>
            <a:r>
              <a:rPr lang="ko-KR" altLang="en-US" sz="2000" b="1" spc="-150" dirty="0">
                <a:latin typeface="+mn-ea"/>
              </a:rPr>
              <a:t>자원의 </a:t>
            </a:r>
            <a:r>
              <a:rPr lang="ko-KR" altLang="en-US" sz="2000" b="1" spc="-150" dirty="0" smtClean="0">
                <a:latin typeface="+mn-ea"/>
              </a:rPr>
              <a:t>확인 </a:t>
            </a:r>
            <a:r>
              <a:rPr lang="en-US" altLang="ko-KR" sz="2000" spc="-150" dirty="0" smtClean="0">
                <a:latin typeface="+mn-ea"/>
              </a:rPr>
              <a:t>: </a:t>
            </a:r>
            <a:r>
              <a:rPr lang="ko-KR" altLang="en-US" sz="2000" spc="-150" dirty="0">
                <a:latin typeface="+mn-ea"/>
              </a:rPr>
              <a:t>가족의 내재적 강점과 자원을 확인하여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이들을 바탕으로 </a:t>
            </a:r>
            <a:r>
              <a:rPr lang="ko-KR" altLang="en-US" sz="2000" spc="-150" dirty="0" smtClean="0">
                <a:latin typeface="+mn-ea"/>
              </a:rPr>
              <a:t>문제해결과 </a:t>
            </a:r>
            <a:r>
              <a:rPr lang="ko-KR" altLang="en-US" sz="2000" spc="-150" dirty="0">
                <a:latin typeface="+mn-ea"/>
              </a:rPr>
              <a:t>가족의 성장을 </a:t>
            </a:r>
            <a:r>
              <a:rPr lang="ko-KR" altLang="en-US" sz="2000" spc="-150" dirty="0" smtClean="0">
                <a:latin typeface="+mn-ea"/>
              </a:rPr>
              <a:t>지원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>
                <a:latin typeface="+mn-ea"/>
              </a:rPr>
              <a:t>∙ </a:t>
            </a:r>
            <a:r>
              <a:rPr lang="ko-KR" altLang="en-US" sz="2000" b="1" spc="-150" dirty="0">
                <a:latin typeface="+mn-ea"/>
              </a:rPr>
              <a:t>개인 및 관계적 요인 </a:t>
            </a:r>
            <a:r>
              <a:rPr lang="ko-KR" altLang="en-US" sz="2000" b="1" spc="-150" dirty="0" smtClean="0">
                <a:latin typeface="+mn-ea"/>
              </a:rPr>
              <a:t>평가 </a:t>
            </a:r>
            <a:r>
              <a:rPr lang="en-US" altLang="ko-KR" sz="2000" spc="-150" dirty="0" smtClean="0">
                <a:latin typeface="+mn-ea"/>
              </a:rPr>
              <a:t>: </a:t>
            </a:r>
            <a:r>
              <a:rPr lang="ko-KR" altLang="en-US" sz="2000" spc="-150" dirty="0">
                <a:latin typeface="+mn-ea"/>
              </a:rPr>
              <a:t>각 가족 구성원의 개인적 상황과 가족 간의 관계 및 </a:t>
            </a:r>
            <a:r>
              <a:rPr lang="ko-KR" altLang="en-US" sz="2000" spc="-150" dirty="0" smtClean="0">
                <a:latin typeface="+mn-ea"/>
              </a:rPr>
              <a:t>상호작용을 분석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2000" b="1" spc="-150" dirty="0">
                <a:latin typeface="+mn-ea"/>
              </a:rPr>
              <a:t>∙ 가족체계의 </a:t>
            </a:r>
            <a:r>
              <a:rPr lang="ko-KR" altLang="en-US" sz="2000" b="1" spc="-150" dirty="0" smtClean="0">
                <a:latin typeface="+mn-ea"/>
              </a:rPr>
              <a:t>이해 </a:t>
            </a:r>
            <a:r>
              <a:rPr lang="en-US" altLang="ko-KR" sz="2000" spc="-150" dirty="0" smtClean="0">
                <a:latin typeface="+mn-ea"/>
              </a:rPr>
              <a:t>: </a:t>
            </a:r>
            <a:r>
              <a:rPr lang="ko-KR" altLang="en-US" sz="2000" spc="-150" dirty="0">
                <a:latin typeface="+mn-ea"/>
              </a:rPr>
              <a:t>가족 간의 상호작용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의사소통 방식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역할 분배 등 가족의 전반적인 체계를 깊이 있게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                        </a:t>
            </a:r>
            <a:r>
              <a:rPr lang="ko-KR" altLang="en-US" sz="2000" spc="-150" dirty="0" smtClean="0">
                <a:latin typeface="+mn-ea"/>
              </a:rPr>
              <a:t>평가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2000" b="1" spc="-150" dirty="0">
                <a:latin typeface="+mn-ea"/>
              </a:rPr>
              <a:t>∙ </a:t>
            </a:r>
            <a:r>
              <a:rPr lang="ko-KR" altLang="en-US" sz="2000" b="1" spc="-150" dirty="0">
                <a:latin typeface="+mn-ea"/>
              </a:rPr>
              <a:t>개입 계획의 </a:t>
            </a:r>
            <a:r>
              <a:rPr lang="ko-KR" altLang="en-US" sz="2000" b="1" spc="-150" dirty="0" smtClean="0">
                <a:latin typeface="+mn-ea"/>
              </a:rPr>
              <a:t>수립 </a:t>
            </a:r>
            <a:r>
              <a:rPr lang="en-US" altLang="ko-KR" sz="2000" spc="-150" dirty="0" smtClean="0">
                <a:latin typeface="+mn-ea"/>
              </a:rPr>
              <a:t>: </a:t>
            </a:r>
            <a:r>
              <a:rPr lang="ko-KR" altLang="en-US" sz="2000" spc="-150" dirty="0">
                <a:latin typeface="+mn-ea"/>
              </a:rPr>
              <a:t>파악된 문제점과 강점을 바탕으로 가족에게 필요한 지원과 </a:t>
            </a:r>
            <a:r>
              <a:rPr lang="ko-KR" altLang="en-US" sz="2000" spc="-150" dirty="0" smtClean="0">
                <a:latin typeface="+mn-ea"/>
              </a:rPr>
              <a:t>서비스의 </a:t>
            </a:r>
            <a:r>
              <a:rPr lang="ko-KR" altLang="en-US" sz="2000" spc="-150" dirty="0">
                <a:latin typeface="+mn-ea"/>
              </a:rPr>
              <a:t>계획을 </a:t>
            </a:r>
            <a:r>
              <a:rPr lang="ko-KR" altLang="en-US" sz="2000" spc="-150" dirty="0" smtClean="0">
                <a:latin typeface="+mn-ea"/>
              </a:rPr>
              <a:t>세움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982638" y="3285778"/>
            <a:ext cx="107291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21482" y="191762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78504" y="265687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198662" y="3353718"/>
            <a:ext cx="1036915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>
                <a:latin typeface="+mn-ea"/>
              </a:rPr>
              <a:t>사정은 가족복지의 실천과정에서 가족의 기능을 지속적으로 재평가하고 체계적으로 </a:t>
            </a:r>
            <a:r>
              <a:rPr lang="ko-KR" altLang="en-US" sz="2200" spc="-150" dirty="0" smtClean="0">
                <a:latin typeface="+mn-ea"/>
              </a:rPr>
              <a:t>    이해하는 과정</a:t>
            </a:r>
            <a:endParaRPr lang="en-US" altLang="ko-KR" sz="22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사정은 </a:t>
            </a:r>
            <a:r>
              <a:rPr lang="ko-KR" altLang="en-US" sz="2200" spc="-150" dirty="0">
                <a:latin typeface="+mn-ea"/>
              </a:rPr>
              <a:t>첫 면접에서부터 시작되어 가족을 만나는 과정 동안에 </a:t>
            </a:r>
            <a:r>
              <a:rPr lang="ko-KR" altLang="en-US" sz="2200" spc="-150" dirty="0" smtClean="0">
                <a:latin typeface="+mn-ea"/>
              </a:rPr>
              <a:t>이루어짐</a:t>
            </a:r>
            <a:endParaRPr lang="ko-KR" altLang="en-US" sz="22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47746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125538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953628"/>
            <a:ext cx="11082373" cy="421247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0160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73818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사정 방법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54646" y="2422843"/>
            <a:ext cx="1204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면접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486694" y="2997746"/>
            <a:ext cx="10058893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558702" y="2997746"/>
            <a:ext cx="98650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면접</a:t>
            </a:r>
            <a:r>
              <a:rPr lang="en-US" altLang="ko-KR" sz="1800" spc="-150" dirty="0">
                <a:latin typeface="+mn-ea"/>
              </a:rPr>
              <a:t>(Interview)</a:t>
            </a:r>
            <a:r>
              <a:rPr lang="ko-KR" altLang="en-US" sz="1800" spc="-150" dirty="0">
                <a:latin typeface="+mn-ea"/>
              </a:rPr>
              <a:t>은 전문가가 가족 구성원들과 대면하여 상호작용하면서 기본 </a:t>
            </a:r>
            <a:r>
              <a:rPr lang="ko-KR" altLang="en-US" sz="1800" spc="-150" dirty="0" smtClean="0">
                <a:latin typeface="+mn-ea"/>
              </a:rPr>
              <a:t>상담기술을 </a:t>
            </a:r>
            <a:r>
              <a:rPr lang="ko-KR" altLang="en-US" sz="1800" spc="-150" dirty="0">
                <a:latin typeface="+mn-ea"/>
              </a:rPr>
              <a:t>활용하여 </a:t>
            </a:r>
            <a:r>
              <a:rPr lang="ko-KR" altLang="en-US" sz="1800" spc="-150" dirty="0" smtClean="0">
                <a:latin typeface="+mn-ea"/>
              </a:rPr>
              <a:t>     정보를 수집하는 </a:t>
            </a:r>
            <a:r>
              <a:rPr lang="ko-KR" altLang="en-US" sz="1800" spc="-150" dirty="0">
                <a:latin typeface="+mn-ea"/>
              </a:rPr>
              <a:t>도구로 </a:t>
            </a:r>
            <a:r>
              <a:rPr lang="ko-KR" altLang="en-US" sz="1800" spc="-150" dirty="0" smtClean="0">
                <a:latin typeface="+mn-ea"/>
              </a:rPr>
              <a:t>사용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 </a:t>
            </a:r>
            <a:r>
              <a:rPr lang="ko-KR" altLang="en-US" sz="1800" spc="-150" dirty="0">
                <a:latin typeface="+mn-ea"/>
              </a:rPr>
              <a:t>과정에서 구성원들의 생각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감정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경험 </a:t>
            </a:r>
            <a:r>
              <a:rPr lang="ko-KR" altLang="en-US" sz="1800" spc="-150" dirty="0">
                <a:latin typeface="+mn-ea"/>
              </a:rPr>
              <a:t>및 관계를 이해하기 위해 구조적 및 비구조적 질문을 </a:t>
            </a:r>
            <a:r>
              <a:rPr lang="ko-KR" altLang="en-US" sz="1800" spc="-150" dirty="0" smtClean="0">
                <a:latin typeface="+mn-ea"/>
              </a:rPr>
              <a:t>활용     하여 상담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효과적인 </a:t>
            </a:r>
            <a:r>
              <a:rPr lang="ko-KR" altLang="en-US" sz="1800" spc="-150" dirty="0">
                <a:latin typeface="+mn-ea"/>
              </a:rPr>
              <a:t>관계 형성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개방적인 질문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경청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공감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재인용 등의 상담기술을 </a:t>
            </a:r>
            <a:r>
              <a:rPr lang="ko-KR" altLang="en-US" sz="1800" spc="-150" dirty="0" smtClean="0">
                <a:latin typeface="+mn-ea"/>
              </a:rPr>
              <a:t>사용하여 </a:t>
            </a:r>
            <a:r>
              <a:rPr lang="ko-KR" altLang="en-US" sz="1800" spc="-150" dirty="0">
                <a:latin typeface="+mn-ea"/>
              </a:rPr>
              <a:t>문제의 원인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가족의 기능 및 발달 단계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그리고 환경과의 상호작용에 대한 </a:t>
            </a:r>
            <a:r>
              <a:rPr lang="ko-KR" altLang="en-US" sz="1800" spc="-150" dirty="0" smtClean="0">
                <a:latin typeface="+mn-ea"/>
              </a:rPr>
              <a:t>데이터를 </a:t>
            </a:r>
            <a:r>
              <a:rPr lang="ko-KR" altLang="en-US" sz="1800" spc="-150" dirty="0">
                <a:latin typeface="+mn-ea"/>
              </a:rPr>
              <a:t>수집하고 </a:t>
            </a:r>
            <a:r>
              <a:rPr lang="ko-KR" altLang="en-US" sz="1800" spc="-150" dirty="0" smtClean="0">
                <a:latin typeface="+mn-ea"/>
              </a:rPr>
              <a:t>분석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40545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981522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809612"/>
            <a:ext cx="11082373" cy="442849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55758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59417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사정 방법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54646" y="2259080"/>
            <a:ext cx="1204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면접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436913" y="2853730"/>
            <a:ext cx="10058893" cy="31880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36913" y="2902509"/>
            <a:ext cx="99489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사회복지사는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면접을 보다 효과적으로 진행하기 위해 가계도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생태도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가족조각과 </a:t>
            </a:r>
            <a:r>
              <a:rPr lang="ko-KR" altLang="en-US" sz="1800" spc="-150" dirty="0" smtClean="0">
                <a:latin typeface="+mn-ea"/>
              </a:rPr>
              <a:t>같은 </a:t>
            </a:r>
            <a:r>
              <a:rPr lang="ko-KR" altLang="en-US" sz="1800" spc="-150" dirty="0">
                <a:latin typeface="+mn-ea"/>
              </a:rPr>
              <a:t>다양한 평가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도구를 </a:t>
            </a:r>
            <a:r>
              <a:rPr lang="ko-KR" altLang="en-US" sz="1800" spc="-150" dirty="0">
                <a:latin typeface="+mn-ea"/>
              </a:rPr>
              <a:t>사용하기도 </a:t>
            </a:r>
            <a:r>
              <a:rPr lang="ko-KR" altLang="en-US" sz="1800" spc="-150" dirty="0" smtClean="0">
                <a:latin typeface="+mn-ea"/>
              </a:rPr>
              <a:t>함</a:t>
            </a:r>
            <a:endParaRPr lang="en-US" altLang="ko-KR" sz="18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면접을 </a:t>
            </a:r>
            <a:r>
              <a:rPr lang="ko-KR" altLang="en-US" sz="1800" spc="-150" dirty="0">
                <a:latin typeface="+mn-ea"/>
              </a:rPr>
              <a:t>진행하기 전에 면접 계획을 수립하는 것은 </a:t>
            </a:r>
            <a:r>
              <a:rPr lang="ko-KR" altLang="en-US" sz="1800" spc="-150" dirty="0" smtClean="0">
                <a:latin typeface="+mn-ea"/>
              </a:rPr>
              <a:t>필수적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계획은 </a:t>
            </a:r>
            <a:r>
              <a:rPr lang="ko-KR" altLang="en-US" sz="1800" spc="-150" dirty="0">
                <a:latin typeface="+mn-ea"/>
              </a:rPr>
              <a:t>면접의 </a:t>
            </a:r>
            <a:r>
              <a:rPr lang="ko-KR" altLang="en-US" sz="1800" spc="-150" dirty="0" smtClean="0">
                <a:latin typeface="+mn-ea"/>
              </a:rPr>
              <a:t>목적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방법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대상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시간 배치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사용할 기술 및 도구를 포함하여 세부적으로 </a:t>
            </a:r>
            <a:r>
              <a:rPr lang="ko-KR" altLang="en-US" sz="1800" spc="-150" dirty="0" smtClean="0">
                <a:latin typeface="+mn-ea"/>
              </a:rPr>
              <a:t>구성되어야 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이렇게 </a:t>
            </a:r>
            <a:r>
              <a:rPr lang="ko-KR" altLang="en-US" sz="1800" spc="-150" dirty="0">
                <a:latin typeface="+mn-ea"/>
              </a:rPr>
              <a:t>체계적으로 계획된 면접은 전문성과 </a:t>
            </a:r>
            <a:r>
              <a:rPr lang="ko-KR" altLang="en-US" sz="1800" spc="-150" dirty="0" err="1">
                <a:latin typeface="+mn-ea"/>
              </a:rPr>
              <a:t>효과성을</a:t>
            </a:r>
            <a:r>
              <a:rPr lang="ko-KR" altLang="en-US" sz="1800" spc="-150" dirty="0">
                <a:latin typeface="+mn-ea"/>
              </a:rPr>
              <a:t> 높일 뿐만 아니라 클라이언트에게 안정감과 </a:t>
            </a:r>
            <a:r>
              <a:rPr lang="ko-KR" altLang="en-US" sz="1800" spc="-150" dirty="0" smtClean="0">
                <a:latin typeface="+mn-ea"/>
              </a:rPr>
              <a:t>      신뢰감을 </a:t>
            </a:r>
            <a:r>
              <a:rPr lang="ko-KR" altLang="en-US" sz="1800" spc="-150" dirty="0">
                <a:latin typeface="+mn-ea"/>
              </a:rPr>
              <a:t>줄 수 </a:t>
            </a:r>
            <a:r>
              <a:rPr lang="ko-KR" altLang="en-US" sz="1800" spc="-150" dirty="0" smtClean="0">
                <a:latin typeface="+mn-ea"/>
              </a:rPr>
              <a:t>있음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80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93490" y="1341562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917626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745716"/>
            <a:ext cx="11082373" cy="313235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49369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53027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사정 방법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3195184"/>
            <a:ext cx="1204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관찰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789835"/>
            <a:ext cx="10058893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86694" y="3861842"/>
            <a:ext cx="98650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관찰</a:t>
            </a:r>
            <a:r>
              <a:rPr lang="en-US" altLang="ko-KR" sz="1800" spc="-150" dirty="0">
                <a:latin typeface="+mn-ea"/>
              </a:rPr>
              <a:t>(Observation)</a:t>
            </a:r>
            <a:r>
              <a:rPr lang="ko-KR" altLang="en-US" sz="1800" spc="-150" dirty="0">
                <a:latin typeface="+mn-ea"/>
              </a:rPr>
              <a:t>은 전문가가 가족 구성원들의 상호작용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의사소통 패턴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갈등 해결 </a:t>
            </a:r>
            <a:r>
              <a:rPr lang="ko-KR" altLang="en-US" sz="1800" spc="-150" dirty="0" smtClean="0">
                <a:latin typeface="+mn-ea"/>
              </a:rPr>
              <a:t>방식 </a:t>
            </a:r>
            <a:r>
              <a:rPr lang="ko-KR" altLang="en-US" sz="1800" spc="-150" dirty="0">
                <a:latin typeface="+mn-ea"/>
              </a:rPr>
              <a:t>등의 행동을 </a:t>
            </a:r>
            <a:r>
              <a:rPr lang="ko-KR" altLang="en-US" sz="1800" spc="-150" dirty="0" smtClean="0">
                <a:latin typeface="+mn-ea"/>
              </a:rPr>
              <a:t>실시간으로 </a:t>
            </a:r>
            <a:r>
              <a:rPr lang="ko-KR" altLang="en-US" sz="1800" spc="-150" dirty="0">
                <a:latin typeface="+mn-ea"/>
              </a:rPr>
              <a:t>이해하고 분석하는 </a:t>
            </a:r>
            <a:r>
              <a:rPr lang="ko-KR" altLang="en-US" sz="1800" spc="-150" dirty="0" smtClean="0">
                <a:latin typeface="+mn-ea"/>
              </a:rPr>
              <a:t>방법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 </a:t>
            </a:r>
            <a:r>
              <a:rPr lang="ko-KR" altLang="en-US" sz="1800" spc="-150" dirty="0">
                <a:latin typeface="+mn-ea"/>
              </a:rPr>
              <a:t>기법은 가족 구성원들 </a:t>
            </a:r>
            <a:r>
              <a:rPr lang="ko-KR" altLang="en-US" sz="1800" spc="-150" dirty="0" smtClean="0">
                <a:latin typeface="+mn-ea"/>
              </a:rPr>
              <a:t>간의 </a:t>
            </a:r>
            <a:r>
              <a:rPr lang="ko-KR" altLang="en-US" sz="1800" spc="-150" dirty="0">
                <a:latin typeface="+mn-ea"/>
              </a:rPr>
              <a:t>실질적인 상호작용과 현장에서의 반응을 직접 살펴보기 위해 사용</a:t>
            </a: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621482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197546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025636"/>
            <a:ext cx="11082373" cy="406845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7361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81019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사정 방법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475104"/>
            <a:ext cx="1204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관찰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069755"/>
            <a:ext cx="10058893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630710" y="3213770"/>
            <a:ext cx="5596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000" b="1" dirty="0" err="1">
                <a:latin typeface="+mn-ea"/>
              </a:rPr>
              <a:t>핀커스와</a:t>
            </a:r>
            <a:r>
              <a:rPr lang="ko-KR" altLang="en-US" sz="2000" b="1" dirty="0">
                <a:latin typeface="+mn-ea"/>
              </a:rPr>
              <a:t> </a:t>
            </a:r>
            <a:r>
              <a:rPr lang="ko-KR" altLang="en-US" sz="2000" b="1" dirty="0" err="1">
                <a:latin typeface="+mn-ea"/>
              </a:rPr>
              <a:t>미나한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altLang="ko-KR" sz="2000" b="1" dirty="0" err="1">
                <a:latin typeface="+mn-ea"/>
              </a:rPr>
              <a:t>Pincus</a:t>
            </a:r>
            <a:r>
              <a:rPr lang="en-US" altLang="ko-KR" sz="2000" b="1" dirty="0">
                <a:latin typeface="+mn-ea"/>
              </a:rPr>
              <a:t> &amp; </a:t>
            </a:r>
            <a:r>
              <a:rPr lang="en-US" altLang="ko-KR" sz="2000" b="1" dirty="0" err="1">
                <a:latin typeface="+mn-ea"/>
              </a:rPr>
              <a:t>Minahan</a:t>
            </a:r>
            <a:r>
              <a:rPr lang="en-US" altLang="ko-KR" sz="2000" b="1" dirty="0">
                <a:latin typeface="+mn-ea"/>
              </a:rPr>
              <a:t>, 1973)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92718" y="3645818"/>
            <a:ext cx="9433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관찰은 </a:t>
            </a:r>
            <a:r>
              <a:rPr lang="ko-KR" altLang="en-US" sz="1600" spc="-150" dirty="0">
                <a:latin typeface="+mn-ea"/>
              </a:rPr>
              <a:t>자연적 관찰과 구조화된 관찰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즉흥적 관찰과 형식적 관찰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그리고 참여하는 </a:t>
            </a:r>
            <a:r>
              <a:rPr lang="ko-KR" altLang="en-US" sz="1600" spc="-150" dirty="0" smtClean="0">
                <a:latin typeface="+mn-ea"/>
              </a:rPr>
              <a:t>관찰과 </a:t>
            </a:r>
            <a:r>
              <a:rPr lang="ko-KR" altLang="en-US" sz="1600" spc="-150" dirty="0">
                <a:latin typeface="+mn-ea"/>
              </a:rPr>
              <a:t>참여하지 않는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</a:t>
            </a:r>
            <a:r>
              <a:rPr lang="ko-KR" altLang="en-US" sz="1600" spc="-150" dirty="0" smtClean="0">
                <a:latin typeface="+mn-ea"/>
              </a:rPr>
              <a:t>관찰로 나뉨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이 </a:t>
            </a:r>
            <a:r>
              <a:rPr lang="ko-KR" altLang="en-US" sz="1600" spc="-150" dirty="0">
                <a:latin typeface="+mn-ea"/>
              </a:rPr>
              <a:t>중에서 면접 상황에서는 주로 가족의 </a:t>
            </a:r>
            <a:r>
              <a:rPr lang="ko-KR" altLang="en-US" sz="1600" spc="-150" dirty="0" smtClean="0">
                <a:latin typeface="+mn-ea"/>
              </a:rPr>
              <a:t>자연스러운 </a:t>
            </a:r>
            <a:r>
              <a:rPr lang="ko-KR" altLang="en-US" sz="1600" spc="-150" dirty="0">
                <a:latin typeface="+mn-ea"/>
              </a:rPr>
              <a:t>상호작용과 구성원 간의 관계 역동성을 주시하게 </a:t>
            </a:r>
            <a:r>
              <a:rPr lang="ko-KR" altLang="en-US" sz="1600" spc="-150" dirty="0" smtClean="0">
                <a:latin typeface="+mn-ea"/>
              </a:rPr>
              <a:t>됨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그러나 </a:t>
            </a:r>
            <a:r>
              <a:rPr lang="ko-KR" altLang="en-US" sz="1600" spc="-150" dirty="0">
                <a:latin typeface="+mn-ea"/>
              </a:rPr>
              <a:t>특정 정보나 행동 </a:t>
            </a:r>
            <a:r>
              <a:rPr lang="ko-KR" altLang="en-US" sz="1600" spc="-150" dirty="0" smtClean="0">
                <a:latin typeface="+mn-ea"/>
              </a:rPr>
              <a:t>패턴에 </a:t>
            </a:r>
            <a:r>
              <a:rPr lang="ko-KR" altLang="en-US" sz="1600" spc="-150" dirty="0">
                <a:latin typeface="+mn-ea"/>
              </a:rPr>
              <a:t>집중하고자 할 때는 구조화된 관찰 방법을 채택하여 좀 더 특정한 정보를 수집</a:t>
            </a:r>
          </a:p>
        </p:txBody>
      </p:sp>
    </p:spTree>
    <p:extLst>
      <p:ext uri="{BB962C8B-B14F-4D97-AF65-F5344CB8AC3E}">
        <p14:creationId xmlns:p14="http://schemas.microsoft.com/office/powerpoint/2010/main" val="14594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621482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197546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025636"/>
            <a:ext cx="11082373" cy="406845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77361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81019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사정 방법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475104"/>
            <a:ext cx="21499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도구의 사용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069754"/>
            <a:ext cx="10058893" cy="26642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86694" y="3069754"/>
            <a:ext cx="993710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도구</a:t>
            </a:r>
            <a:r>
              <a:rPr lang="en-US" altLang="ko-KR" sz="1800" spc="-150" dirty="0">
                <a:latin typeface="+mn-ea"/>
              </a:rPr>
              <a:t>(Assessment Tools) </a:t>
            </a:r>
            <a:r>
              <a:rPr lang="ko-KR" altLang="en-US" sz="1800" spc="-150" dirty="0">
                <a:latin typeface="+mn-ea"/>
              </a:rPr>
              <a:t>사용은 다양한 평가 도구나 검사를 활용하여 가족의 상태를 </a:t>
            </a:r>
            <a:r>
              <a:rPr lang="ko-KR" altLang="en-US" sz="1800" spc="-150" dirty="0" smtClean="0">
                <a:latin typeface="+mn-ea"/>
              </a:rPr>
              <a:t>정량적으로 파악     하는 </a:t>
            </a:r>
            <a:r>
              <a:rPr lang="ko-KR" altLang="en-US" sz="1800" spc="-150" dirty="0">
                <a:latin typeface="+mn-ea"/>
              </a:rPr>
              <a:t>방법을 </a:t>
            </a:r>
            <a:r>
              <a:rPr lang="ko-KR" altLang="en-US" sz="1800" spc="-150" dirty="0" smtClean="0">
                <a:latin typeface="+mn-ea"/>
              </a:rPr>
              <a:t>지칭</a:t>
            </a:r>
            <a:endParaRPr lang="en-US" altLang="ko-KR" sz="1800" spc="-150" dirty="0"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예시 </a:t>
            </a:r>
            <a:r>
              <a:rPr lang="en-US" altLang="ko-KR" sz="1800" spc="-150" dirty="0" smtClean="0">
                <a:latin typeface="+mn-ea"/>
              </a:rPr>
              <a:t>: </a:t>
            </a: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기능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스트레스 수준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만족도 등을 </a:t>
            </a:r>
            <a:r>
              <a:rPr lang="ko-KR" altLang="en-US" sz="1800" spc="-150" dirty="0" smtClean="0">
                <a:latin typeface="+mn-ea"/>
              </a:rPr>
              <a:t>평가하는 </a:t>
            </a:r>
            <a:r>
              <a:rPr lang="ko-KR" altLang="en-US" sz="1800" spc="-150" dirty="0">
                <a:latin typeface="+mn-ea"/>
              </a:rPr>
              <a:t>표준화된 </a:t>
            </a:r>
            <a:r>
              <a:rPr lang="ko-KR" altLang="en-US" sz="1800" spc="-150" dirty="0" smtClean="0">
                <a:latin typeface="+mn-ea"/>
              </a:rPr>
              <a:t>도구들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이런 </a:t>
            </a:r>
            <a:r>
              <a:rPr lang="ko-KR" altLang="en-US" sz="1800" spc="-150" dirty="0">
                <a:latin typeface="+mn-ea"/>
              </a:rPr>
              <a:t>표준화된 평가 도구를 통해 </a:t>
            </a:r>
            <a:r>
              <a:rPr lang="ko-KR" altLang="en-US" sz="1800" spc="-150" dirty="0" smtClean="0">
                <a:latin typeface="+mn-ea"/>
              </a:rPr>
              <a:t>전문가는 </a:t>
            </a:r>
            <a:r>
              <a:rPr lang="ko-KR" altLang="en-US" sz="1800" spc="-150" dirty="0">
                <a:latin typeface="+mn-ea"/>
              </a:rPr>
              <a:t>가족의 현 상황과 문제점을 상세히 이해하며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이를 기반으로 효과적인 개입 </a:t>
            </a:r>
            <a:r>
              <a:rPr lang="ko-KR" altLang="en-US" sz="1800" spc="-150" dirty="0" smtClean="0">
                <a:latin typeface="+mn-ea"/>
              </a:rPr>
              <a:t>계획을 </a:t>
            </a:r>
            <a:r>
              <a:rPr lang="ko-KR" altLang="en-US" sz="1800" spc="-150" dirty="0">
                <a:latin typeface="+mn-ea"/>
              </a:rPr>
              <a:t>수립하는 데 도움을 받게 됨</a:t>
            </a:r>
          </a:p>
        </p:txBody>
      </p:sp>
    </p:spTree>
    <p:extLst>
      <p:ext uri="{BB962C8B-B14F-4D97-AF65-F5344CB8AC3E}">
        <p14:creationId xmlns:p14="http://schemas.microsoft.com/office/powerpoint/2010/main" val="374383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93490" y="1269554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845618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673708"/>
            <a:ext cx="11082373" cy="327636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4216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45826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3123176"/>
            <a:ext cx="21499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구성원 정보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717827"/>
            <a:ext cx="10058893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86694" y="3789834"/>
            <a:ext cx="9937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구성원의 기본 정보와 그들의 개별적 특성을 수집하는 것이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성명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성별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연령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직업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학력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건강 상태와 같은 기본적인 인적 사항이 </a:t>
            </a:r>
            <a:r>
              <a:rPr lang="ko-KR" altLang="en-US" sz="1800" spc="-150" dirty="0" smtClean="0">
                <a:latin typeface="+mn-ea"/>
              </a:rPr>
              <a:t>포함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정보는 </a:t>
            </a:r>
            <a:r>
              <a:rPr lang="ko-KR" altLang="en-US" sz="1800" spc="-150" dirty="0">
                <a:latin typeface="+mn-ea"/>
              </a:rPr>
              <a:t>가족 내의 각 구성원을 이해하는 데 </a:t>
            </a:r>
            <a:r>
              <a:rPr lang="ko-KR" altLang="en-US" sz="1800" spc="-150" dirty="0" smtClean="0">
                <a:latin typeface="+mn-ea"/>
              </a:rPr>
              <a:t>필수적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구성원들의 </a:t>
            </a:r>
            <a:r>
              <a:rPr lang="ko-KR" altLang="en-US" sz="1800" spc="-150" dirty="0">
                <a:latin typeface="+mn-ea"/>
              </a:rPr>
              <a:t>성격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취향 </a:t>
            </a:r>
            <a:r>
              <a:rPr lang="ko-KR" altLang="en-US" sz="1800" spc="-150" dirty="0">
                <a:latin typeface="+mn-ea"/>
              </a:rPr>
              <a:t>및 관심사와 같은 개인적 특성도 중요한 평가 자료로 활용</a:t>
            </a: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94606" y="2321798"/>
            <a:ext cx="10585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600" b="1" dirty="0" smtClean="0">
                <a:solidFill>
                  <a:srgbClr val="002060"/>
                </a:solidFill>
                <a:latin typeface="+mn-ea"/>
              </a:rPr>
              <a:t>1. </a:t>
            </a:r>
            <a:r>
              <a:rPr lang="ko-KR" altLang="en-US" sz="6600" b="1" dirty="0" smtClean="0">
                <a:solidFill>
                  <a:srgbClr val="002060"/>
                </a:solidFill>
                <a:latin typeface="+mn-ea"/>
              </a:rPr>
              <a:t>가족복지실천의 이해</a:t>
            </a:r>
            <a:endParaRPr lang="en-US" altLang="ko-KR" sz="6600" b="1" dirty="0" smtClean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097485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93490" y="112553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701602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529692"/>
            <a:ext cx="11082373" cy="356439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27766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31425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979160"/>
            <a:ext cx="3759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가족의 욕구와 문제 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573811"/>
            <a:ext cx="10058893" cy="22322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58702" y="3659316"/>
            <a:ext cx="9937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사회복지사는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이러한 다양한 문제 상황에서 단순히 특정 가족 구성원의 문제에만 </a:t>
            </a:r>
            <a:r>
              <a:rPr lang="ko-KR" altLang="en-US" sz="1800" spc="-150" dirty="0" smtClean="0">
                <a:latin typeface="+mn-ea"/>
              </a:rPr>
              <a:t>초점을 맞추지       않고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전체의 상호작용과 문제의 본질을 이해하려고 </a:t>
            </a:r>
            <a:r>
              <a:rPr lang="ko-KR" altLang="en-US" sz="1800" spc="-150" dirty="0" smtClean="0">
                <a:latin typeface="+mn-ea"/>
              </a:rPr>
              <a:t>노력</a:t>
            </a:r>
            <a:endParaRPr lang="en-US" altLang="ko-KR" sz="1800" spc="-150" dirty="0"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간의 </a:t>
            </a:r>
            <a:r>
              <a:rPr lang="ko-KR" altLang="en-US" sz="1800" spc="-150" dirty="0">
                <a:latin typeface="+mn-ea"/>
              </a:rPr>
              <a:t>갈등이 발생하더라도 그것은 단순히 개별 구성원의 문제가 아니라 전체 </a:t>
            </a:r>
            <a:r>
              <a:rPr lang="ko-KR" altLang="en-US" sz="1800" spc="-150" dirty="0" smtClean="0">
                <a:latin typeface="+mn-ea"/>
              </a:rPr>
              <a:t>가족의 상호관계와 </a:t>
            </a:r>
            <a:r>
              <a:rPr lang="ko-KR" altLang="en-US" sz="1800" spc="-150" dirty="0">
                <a:latin typeface="+mn-ea"/>
              </a:rPr>
              <a:t>상황에 따른 </a:t>
            </a:r>
            <a:r>
              <a:rPr lang="ko-KR" altLang="en-US" sz="1800" spc="-150" dirty="0" smtClean="0">
                <a:latin typeface="+mn-ea"/>
              </a:rPr>
              <a:t>반응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47746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05353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881620"/>
            <a:ext cx="11082373" cy="435648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62959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66617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331088"/>
            <a:ext cx="3759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가족의 욕구와 문제 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2853729"/>
            <a:ext cx="10058893" cy="31804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57099" y="2917893"/>
            <a:ext cx="9966699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</a:t>
            </a:r>
            <a:r>
              <a:rPr lang="ko-KR" altLang="en-US" sz="2000" spc="-150" dirty="0">
                <a:latin typeface="+mn-ea"/>
              </a:rPr>
              <a:t>욕구는 크게 두 가지로 </a:t>
            </a:r>
            <a:r>
              <a:rPr lang="ko-KR" altLang="en-US" sz="2000" spc="-150" dirty="0" smtClean="0">
                <a:latin typeface="+mn-ea"/>
              </a:rPr>
              <a:t>구분</a:t>
            </a:r>
            <a:endParaRPr lang="en-US" altLang="ko-KR" sz="2000" spc="-150" dirty="0" smtClean="0">
              <a:latin typeface="+mn-ea"/>
            </a:endParaRPr>
          </a:p>
          <a:p>
            <a:pPr marL="887151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첫째</a:t>
            </a:r>
            <a:r>
              <a:rPr lang="en-US" altLang="ko-KR" sz="1800" spc="-150" dirty="0" smtClean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의</a:t>
            </a:r>
            <a:r>
              <a:rPr lang="en-US" altLang="ko-KR" sz="1800" spc="-150" dirty="0">
                <a:latin typeface="+mn-ea"/>
              </a:rPr>
              <a:t>·</a:t>
            </a:r>
            <a:r>
              <a:rPr lang="ko-KR" altLang="en-US" sz="1800" spc="-150" dirty="0">
                <a:latin typeface="+mn-ea"/>
              </a:rPr>
              <a:t>식</a:t>
            </a:r>
            <a:r>
              <a:rPr lang="en-US" altLang="ko-KR" sz="1800" spc="-150" dirty="0">
                <a:latin typeface="+mn-ea"/>
              </a:rPr>
              <a:t>·</a:t>
            </a:r>
            <a:r>
              <a:rPr lang="ko-KR" altLang="en-US" sz="1800" spc="-150" dirty="0">
                <a:latin typeface="+mn-ea"/>
              </a:rPr>
              <a:t>주와 같이 생존을 </a:t>
            </a:r>
            <a:r>
              <a:rPr lang="ko-KR" altLang="en-US" sz="1800" spc="-150" dirty="0" smtClean="0">
                <a:latin typeface="+mn-ea"/>
              </a:rPr>
              <a:t>위해 </a:t>
            </a:r>
            <a:r>
              <a:rPr lang="ko-KR" altLang="en-US" sz="1800" spc="-150" dirty="0">
                <a:latin typeface="+mn-ea"/>
              </a:rPr>
              <a:t>충족되어야 하는 기본적 </a:t>
            </a:r>
            <a:r>
              <a:rPr lang="ko-KR" altLang="en-US" sz="1800" spc="-150" dirty="0" smtClean="0">
                <a:latin typeface="+mn-ea"/>
              </a:rPr>
              <a:t>욕구</a:t>
            </a:r>
            <a:endParaRPr lang="en-US" altLang="ko-KR" sz="1800" spc="-150" dirty="0" smtClean="0">
              <a:latin typeface="+mn-ea"/>
            </a:endParaRPr>
          </a:p>
          <a:p>
            <a:pPr marL="887151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 smtClean="0">
              <a:latin typeface="+mn-ea"/>
            </a:endParaRPr>
          </a:p>
          <a:p>
            <a:pPr marL="887151" lvl="1" indent="-342900" algn="di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둘째</a:t>
            </a:r>
            <a:r>
              <a:rPr lang="en-US" altLang="ko-KR" sz="1800" spc="-150" dirty="0" smtClean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발달적 </a:t>
            </a:r>
            <a:r>
              <a:rPr lang="ko-KR" altLang="en-US" sz="1800" spc="-150" dirty="0">
                <a:latin typeface="+mn-ea"/>
              </a:rPr>
              <a:t>욕구로서 이는 자녀의 </a:t>
            </a:r>
            <a:r>
              <a:rPr lang="ko-KR" altLang="en-US" sz="1800" spc="-150" dirty="0" smtClean="0">
                <a:latin typeface="+mn-ea"/>
              </a:rPr>
              <a:t>출산이나 </a:t>
            </a:r>
            <a:r>
              <a:rPr lang="ko-KR" altLang="en-US" sz="1800" spc="-150" dirty="0">
                <a:latin typeface="+mn-ea"/>
              </a:rPr>
              <a:t>독립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성인으로서의 발달과정에서 발생하는 변화에 </a:t>
            </a:r>
            <a:endParaRPr lang="en-US" altLang="ko-KR" sz="1800" spc="-150" dirty="0" smtClean="0">
              <a:latin typeface="+mn-ea"/>
            </a:endParaRPr>
          </a:p>
          <a:p>
            <a:pPr lvl="1" algn="just"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         </a:t>
            </a:r>
            <a:r>
              <a:rPr lang="ko-KR" altLang="en-US" sz="1800" spc="-150" dirty="0" smtClean="0">
                <a:latin typeface="+mn-ea"/>
              </a:rPr>
              <a:t>대한 </a:t>
            </a:r>
            <a:r>
              <a:rPr lang="ko-KR" altLang="en-US" sz="1800" spc="-150" dirty="0">
                <a:latin typeface="+mn-ea"/>
              </a:rPr>
              <a:t>적응 스트레스에 </a:t>
            </a:r>
            <a:r>
              <a:rPr lang="ko-KR" altLang="en-US" sz="1800" spc="-150" dirty="0" smtClean="0">
                <a:latin typeface="+mn-ea"/>
              </a:rPr>
              <a:t>의해 생겨남</a:t>
            </a:r>
            <a:endParaRPr lang="en-US" altLang="ko-KR" sz="1800" spc="-150" dirty="0">
              <a:latin typeface="+mn-ea"/>
            </a:endParaRPr>
          </a:p>
          <a:p>
            <a:pPr lvl="1" algn="dist">
              <a:lnSpc>
                <a:spcPct val="150000"/>
              </a:lnSpc>
            </a:pPr>
            <a:endParaRPr lang="en-US" altLang="ko-KR" sz="900" spc="-150" dirty="0" smtClean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이러한 </a:t>
            </a:r>
            <a:r>
              <a:rPr lang="ko-KR" altLang="en-US" sz="2000" spc="-150" dirty="0">
                <a:latin typeface="+mn-ea"/>
              </a:rPr>
              <a:t>가족의 욕구는 현대 사회의 변화 </a:t>
            </a:r>
            <a:r>
              <a:rPr lang="ko-KR" altLang="en-US" sz="2000" spc="-150" dirty="0" smtClean="0">
                <a:latin typeface="+mn-ea"/>
              </a:rPr>
              <a:t>과정에서 다양한 긴장과 갈등을 경험하게 되면서 </a:t>
            </a: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더욱 복잡해질 수 있음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89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47746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05353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881620"/>
            <a:ext cx="11082373" cy="435648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62959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66617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331088"/>
            <a:ext cx="3759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가족의 욕구와 문제 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2853729"/>
            <a:ext cx="10058893" cy="31804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436913" y="2853730"/>
            <a:ext cx="998688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그 </a:t>
            </a:r>
            <a:r>
              <a:rPr lang="ko-KR" altLang="en-US" sz="2000" spc="-150" dirty="0">
                <a:latin typeface="+mn-ea"/>
              </a:rPr>
              <a:t>외에도 부부갈등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부모−자녀의 세대갈등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가정폭력 등 가족의 관계상의 욕구도 </a:t>
            </a:r>
            <a:r>
              <a:rPr lang="ko-KR" altLang="en-US" sz="2000" spc="-150" dirty="0" smtClean="0">
                <a:latin typeface="+mn-ea"/>
              </a:rPr>
              <a:t>매우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높아지고 있음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가족복지실천의 </a:t>
            </a:r>
            <a:r>
              <a:rPr lang="ko-KR" altLang="en-US" sz="2000" spc="-150" dirty="0">
                <a:latin typeface="+mn-ea"/>
              </a:rPr>
              <a:t>중심에는 가족의 문제와 욕구를 어떻게 인식하고 그 차이를 어떻게 </a:t>
            </a:r>
            <a:r>
              <a:rPr lang="ko-KR" altLang="en-US" sz="2000" spc="-150" dirty="0" smtClean="0">
                <a:latin typeface="+mn-ea"/>
              </a:rPr>
              <a:t>다루며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환경체계는 </a:t>
            </a:r>
            <a:r>
              <a:rPr lang="ko-KR" altLang="en-US" sz="2000" spc="-150" dirty="0">
                <a:latin typeface="+mn-ea"/>
              </a:rPr>
              <a:t>가족의 문제에 어떤 관점으로 접근하는지가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이에 </a:t>
            </a:r>
            <a:r>
              <a:rPr lang="ko-KR" altLang="en-US" sz="2000" spc="-150" dirty="0">
                <a:latin typeface="+mn-ea"/>
              </a:rPr>
              <a:t>대한 이해는 부모의 행동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의사소통 방식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 규칙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역할 및 권력구조를 포함하여 </a:t>
            </a:r>
            <a:r>
              <a:rPr lang="ko-KR" altLang="en-US" sz="2000" spc="-150" dirty="0" smtClean="0">
                <a:latin typeface="+mn-ea"/>
              </a:rPr>
              <a:t>           가족의 다양한 </a:t>
            </a:r>
            <a:r>
              <a:rPr lang="ko-KR" altLang="en-US" sz="2000" spc="-150" dirty="0">
                <a:latin typeface="+mn-ea"/>
              </a:rPr>
              <a:t>요소를 아우르는 방식으로 탐색해야 </a:t>
            </a:r>
            <a:r>
              <a:rPr lang="ko-KR" altLang="en-US" sz="2000" spc="-150" dirty="0" smtClean="0">
                <a:latin typeface="+mn-ea"/>
              </a:rPr>
              <a:t>함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95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33345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90951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737604"/>
            <a:ext cx="11082373" cy="450050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48557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52216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133650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2656291"/>
            <a:ext cx="10058893" cy="34377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259415" y="1977805"/>
            <a:ext cx="420999" cy="2066005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64212" y="2800308"/>
            <a:ext cx="18950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㉠ 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자아존중감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630710" y="3301018"/>
            <a:ext cx="9793088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개인이 </a:t>
            </a:r>
            <a:r>
              <a:rPr lang="ko-KR" altLang="en-US" sz="1600" spc="-150" dirty="0">
                <a:latin typeface="+mn-ea"/>
              </a:rPr>
              <a:t>자신을 어떻게 평가하는지에 대한 감각으로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우리 </a:t>
            </a:r>
            <a:r>
              <a:rPr lang="ko-KR" altLang="en-US" sz="1600" spc="-150" dirty="0" smtClean="0">
                <a:latin typeface="+mn-ea"/>
              </a:rPr>
              <a:t>자신을 </a:t>
            </a:r>
            <a:r>
              <a:rPr lang="ko-KR" altLang="en-US" sz="1600" spc="-150" dirty="0">
                <a:latin typeface="+mn-ea"/>
              </a:rPr>
              <a:t>가치 있게 여기고 행복과 </a:t>
            </a:r>
            <a:r>
              <a:rPr lang="ko-KR" altLang="en-US" sz="1600" spc="-150" dirty="0" smtClean="0">
                <a:latin typeface="+mn-ea"/>
              </a:rPr>
              <a:t>성취를 느끼는 </a:t>
            </a:r>
            <a:r>
              <a:rPr lang="ko-KR" altLang="en-US" sz="1600" spc="-150" dirty="0">
                <a:latin typeface="+mn-ea"/>
              </a:rPr>
              <a:t>믿음을 </a:t>
            </a:r>
            <a:r>
              <a:rPr lang="ko-KR" altLang="en-US" sz="1600" spc="-150" dirty="0" smtClean="0">
                <a:latin typeface="+mn-ea"/>
              </a:rPr>
              <a:t>     나타냄</a:t>
            </a:r>
            <a:endParaRPr lang="en-US" altLang="ko-KR" sz="1600" spc="-150" dirty="0"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en-US" altLang="ko-KR" sz="7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이것은 </a:t>
            </a:r>
            <a:r>
              <a:rPr lang="ko-KR" altLang="en-US" sz="1600" spc="-150" dirty="0">
                <a:latin typeface="+mn-ea"/>
              </a:rPr>
              <a:t>모든 </a:t>
            </a:r>
            <a:r>
              <a:rPr lang="ko-KR" altLang="en-US" sz="1600" spc="-150" dirty="0" smtClean="0">
                <a:latin typeface="+mn-ea"/>
              </a:rPr>
              <a:t>인간에게 </a:t>
            </a:r>
            <a:r>
              <a:rPr lang="ko-KR" altLang="en-US" sz="1600" spc="-150" dirty="0">
                <a:latin typeface="+mn-ea"/>
              </a:rPr>
              <a:t>필수적이며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우리가 자신의 존재와 가치를 인식하고 인정하는 데 큰 역할을 </a:t>
            </a:r>
            <a:r>
              <a:rPr lang="ko-KR" altLang="en-US" sz="1600" spc="-150" dirty="0" smtClean="0">
                <a:latin typeface="+mn-ea"/>
              </a:rPr>
              <a:t>함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7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주로 </a:t>
            </a:r>
            <a:r>
              <a:rPr lang="ko-KR" altLang="en-US" sz="1600" spc="-150" dirty="0">
                <a:latin typeface="+mn-ea"/>
              </a:rPr>
              <a:t>어릴 때 부모와의 관계와 의사소통 방식에 따라 </a:t>
            </a:r>
            <a:r>
              <a:rPr lang="ko-KR" altLang="en-US" sz="1600" spc="-150" dirty="0" smtClean="0">
                <a:latin typeface="+mn-ea"/>
              </a:rPr>
              <a:t>형성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7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사회복지사의 </a:t>
            </a:r>
            <a:r>
              <a:rPr lang="ko-KR" altLang="en-US" sz="1600" spc="-150" dirty="0">
                <a:latin typeface="+mn-ea"/>
              </a:rPr>
              <a:t>역할은 가족 구성원들이 자신의 가치를 다시 인식하고 서로를 </a:t>
            </a:r>
            <a:r>
              <a:rPr lang="ko-KR" altLang="en-US" sz="1600" spc="-150" dirty="0" smtClean="0">
                <a:latin typeface="+mn-ea"/>
              </a:rPr>
              <a:t>존중하는 </a:t>
            </a:r>
            <a:r>
              <a:rPr lang="ko-KR" altLang="en-US" sz="1600" spc="-150" dirty="0">
                <a:latin typeface="+mn-ea"/>
              </a:rPr>
              <a:t>건강한 관계를 형성할 수 </a:t>
            </a:r>
            <a:r>
              <a:rPr lang="ko-KR" altLang="en-US" sz="1600" spc="-150" dirty="0" smtClean="0">
                <a:latin typeface="+mn-ea"/>
              </a:rPr>
              <a:t>       있도록 </a:t>
            </a:r>
            <a:r>
              <a:rPr lang="ko-KR" altLang="en-US" sz="1600" spc="-150" dirty="0">
                <a:latin typeface="+mn-ea"/>
              </a:rPr>
              <a:t>지원하는 것</a:t>
            </a:r>
          </a:p>
        </p:txBody>
      </p:sp>
    </p:spTree>
    <p:extLst>
      <p:ext uri="{BB962C8B-B14F-4D97-AF65-F5344CB8AC3E}">
        <p14:creationId xmlns:p14="http://schemas.microsoft.com/office/powerpoint/2010/main" val="11203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69349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26955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097644"/>
            <a:ext cx="11082373" cy="399644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84561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88220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493690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016331"/>
            <a:ext cx="10058893" cy="27897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392381" y="2258300"/>
            <a:ext cx="420999" cy="233193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64212" y="3213770"/>
            <a:ext cx="225895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㉡ 가족 의사소통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483634" y="3771248"/>
            <a:ext cx="9796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 </a:t>
            </a:r>
            <a:r>
              <a:rPr lang="ko-KR" altLang="en-US" sz="1600" spc="-150" dirty="0">
                <a:latin typeface="+mn-ea"/>
              </a:rPr>
              <a:t>구성원 간의 의사소통</a:t>
            </a:r>
            <a:r>
              <a:rPr lang="en-US" altLang="ko-KR" sz="1600" spc="-150" dirty="0">
                <a:latin typeface="+mn-ea"/>
              </a:rPr>
              <a:t>(communication) </a:t>
            </a:r>
            <a:r>
              <a:rPr lang="ko-KR" altLang="en-US" sz="1600" spc="-150" dirty="0">
                <a:latin typeface="+mn-ea"/>
              </a:rPr>
              <a:t>패턴과 능력을 </a:t>
            </a:r>
            <a:r>
              <a:rPr lang="ko-KR" altLang="en-US" sz="1600" spc="-150" dirty="0" smtClean="0">
                <a:latin typeface="+mn-ea"/>
              </a:rPr>
              <a:t>살펴봄</a:t>
            </a:r>
            <a:endParaRPr lang="en-US" altLang="ko-KR" sz="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 </a:t>
            </a:r>
            <a:r>
              <a:rPr lang="ko-KR" altLang="en-US" sz="1600" spc="-150" dirty="0">
                <a:latin typeface="+mn-ea"/>
              </a:rPr>
              <a:t>내에서 </a:t>
            </a:r>
            <a:r>
              <a:rPr lang="ko-KR" altLang="en-US" sz="1600" spc="-150" dirty="0" smtClean="0">
                <a:latin typeface="+mn-ea"/>
              </a:rPr>
              <a:t>어떻게 </a:t>
            </a:r>
            <a:r>
              <a:rPr lang="ko-KR" altLang="en-US" sz="1600" spc="-150" dirty="0">
                <a:latin typeface="+mn-ea"/>
              </a:rPr>
              <a:t>대화하고 상호작용하는지를 관찰하여 그들의 의사소통 방식을 </a:t>
            </a:r>
            <a:r>
              <a:rPr lang="ko-KR" altLang="en-US" sz="1600" spc="-150" dirty="0" smtClean="0">
                <a:latin typeface="+mn-ea"/>
              </a:rPr>
              <a:t>파악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효과적인 가족은 </a:t>
            </a:r>
            <a:r>
              <a:rPr lang="ko-KR" altLang="en-US" sz="1600" spc="-150" dirty="0">
                <a:latin typeface="+mn-ea"/>
              </a:rPr>
              <a:t>구성원들 사이에 </a:t>
            </a:r>
            <a:r>
              <a:rPr lang="ko-KR" altLang="en-US" sz="1600" spc="-150" dirty="0" smtClean="0">
                <a:latin typeface="+mn-ea"/>
              </a:rPr>
              <a:t>균형 잡힌 </a:t>
            </a:r>
            <a:r>
              <a:rPr lang="ko-KR" altLang="en-US" sz="1600" spc="-150" dirty="0">
                <a:latin typeface="+mn-ea"/>
              </a:rPr>
              <a:t>상호작용과 </a:t>
            </a:r>
            <a:r>
              <a:rPr lang="ko-KR" altLang="en-US" sz="1600" spc="-150" dirty="0" err="1">
                <a:latin typeface="+mn-ea"/>
              </a:rPr>
              <a:t>연결감이</a:t>
            </a:r>
            <a:r>
              <a:rPr lang="ko-KR" altLang="en-US" sz="1600" spc="-150" dirty="0">
                <a:latin typeface="+mn-ea"/>
              </a:rPr>
              <a:t> 있으며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변화에 빠르게 </a:t>
            </a:r>
            <a:r>
              <a:rPr lang="ko-KR" altLang="en-US" sz="1600" spc="-150" dirty="0" smtClean="0">
                <a:latin typeface="+mn-ea"/>
              </a:rPr>
              <a:t>반응하고 </a:t>
            </a:r>
            <a:r>
              <a:rPr lang="ko-KR" altLang="en-US" sz="1600" spc="-150" dirty="0">
                <a:latin typeface="+mn-ea"/>
              </a:rPr>
              <a:t>적응할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r>
              <a:rPr lang="en-US" altLang="ko-KR" sz="1600" spc="-150" dirty="0" smtClean="0">
                <a:latin typeface="+mn-ea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그들은 </a:t>
            </a:r>
            <a:r>
              <a:rPr lang="ko-KR" altLang="en-US" sz="1600" spc="-150" dirty="0">
                <a:latin typeface="+mn-ea"/>
              </a:rPr>
              <a:t>명확한 의사소통 체계를 갖추고 있으며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각자의 생각과 </a:t>
            </a:r>
            <a:r>
              <a:rPr lang="ko-KR" altLang="en-US" sz="1600" spc="-150" dirty="0" smtClean="0">
                <a:latin typeface="+mn-ea"/>
              </a:rPr>
              <a:t>감정을 </a:t>
            </a:r>
            <a:r>
              <a:rPr lang="ko-KR" altLang="en-US" sz="1600" spc="-150" dirty="0">
                <a:latin typeface="+mn-ea"/>
              </a:rPr>
              <a:t>자유롭게 나눌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 </a:t>
            </a:r>
            <a:r>
              <a:rPr lang="ko-KR" altLang="en-US" sz="1600" spc="-150" dirty="0">
                <a:latin typeface="+mn-ea"/>
              </a:rPr>
              <a:t>간의 결속력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적응력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그리고 </a:t>
            </a:r>
            <a:r>
              <a:rPr lang="ko-KR" altLang="en-US" sz="1600" spc="-150" dirty="0" smtClean="0">
                <a:latin typeface="+mn-ea"/>
              </a:rPr>
              <a:t>의사소통능력은 </a:t>
            </a:r>
            <a:r>
              <a:rPr lang="ko-KR" altLang="en-US" sz="1600" spc="-150" dirty="0">
                <a:latin typeface="+mn-ea"/>
              </a:rPr>
              <a:t>가족의 건강한 기능을 나타내는 핵심 지표</a:t>
            </a:r>
          </a:p>
        </p:txBody>
      </p:sp>
    </p:spTree>
    <p:extLst>
      <p:ext uri="{BB962C8B-B14F-4D97-AF65-F5344CB8AC3E}">
        <p14:creationId xmlns:p14="http://schemas.microsoft.com/office/powerpoint/2010/main" val="25952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105353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62959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457684"/>
            <a:ext cx="11082373" cy="320435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20565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24224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853730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3376371"/>
            <a:ext cx="10058893" cy="19256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863370" y="3147350"/>
            <a:ext cx="420999" cy="127391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64212" y="3573810"/>
            <a:ext cx="10871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㉢ 경계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558702" y="4149874"/>
            <a:ext cx="9721080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가족체계의 </a:t>
            </a:r>
            <a:r>
              <a:rPr lang="ko-KR" altLang="en-US" sz="1800" spc="-150" dirty="0">
                <a:latin typeface="+mn-ea"/>
              </a:rPr>
              <a:t>중요한 특성 중 하나는 ‘경계</a:t>
            </a:r>
            <a:r>
              <a:rPr lang="en-US" altLang="ko-KR" sz="1800" spc="-150" dirty="0">
                <a:latin typeface="+mn-ea"/>
              </a:rPr>
              <a:t>(boundary</a:t>
            </a:r>
            <a:r>
              <a:rPr lang="en-US" altLang="ko-KR" sz="1800" spc="-150" dirty="0" smtClean="0">
                <a:latin typeface="+mn-ea"/>
              </a:rPr>
              <a:t>)’</a:t>
            </a:r>
            <a:endParaRPr lang="en-US" altLang="ko-KR" sz="1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경계는 </a:t>
            </a:r>
            <a:r>
              <a:rPr lang="ko-KR" altLang="en-US" sz="1800" spc="-150" dirty="0">
                <a:latin typeface="+mn-ea"/>
              </a:rPr>
              <a:t>가족체계와 외부 </a:t>
            </a:r>
            <a:r>
              <a:rPr lang="ko-KR" altLang="en-US" sz="1800" spc="-150" dirty="0" smtClean="0">
                <a:latin typeface="+mn-ea"/>
              </a:rPr>
              <a:t>세계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그리고 가족 구성원 사이의 관계를 구분 지어주는 무형의 선</a:t>
            </a:r>
          </a:p>
        </p:txBody>
      </p:sp>
    </p:spTree>
    <p:extLst>
      <p:ext uri="{BB962C8B-B14F-4D97-AF65-F5344CB8AC3E}">
        <p14:creationId xmlns:p14="http://schemas.microsoft.com/office/powerpoint/2010/main" val="40815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1089532"/>
            <a:ext cx="11082373" cy="486054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0730" y="83750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1076" y="87409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03771" y="1485578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70673" y="2061643"/>
            <a:ext cx="10058893" cy="36724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697130" y="1832622"/>
            <a:ext cx="420999" cy="127391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97972" y="2259082"/>
            <a:ext cx="10871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㉢ 경계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547591" y="2974017"/>
            <a:ext cx="9505056" cy="2573642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39477" y="2781722"/>
            <a:ext cx="3305713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639477" y="2781722"/>
            <a:ext cx="3305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‘경계’에 </a:t>
            </a:r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따른 가족체계의 유형</a:t>
            </a:r>
            <a:endParaRPr lang="ko-KR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608486" y="3270693"/>
            <a:ext cx="93875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개방형 </a:t>
            </a:r>
            <a:r>
              <a:rPr lang="ko-KR" altLang="en-US" sz="1600" b="1" spc="-150" dirty="0" smtClean="0">
                <a:latin typeface="+mn-ea"/>
              </a:rPr>
              <a:t>가족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이들은 외부와의 경계가 명확하면서도 그 경계를 유연하게 </a:t>
            </a:r>
            <a:r>
              <a:rPr lang="ko-KR" altLang="en-US" sz="1600" spc="-150" dirty="0" smtClean="0">
                <a:latin typeface="+mn-ea"/>
              </a:rPr>
              <a:t>조절함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이런 </a:t>
            </a:r>
            <a:r>
              <a:rPr lang="ko-KR" altLang="en-US" sz="1600" spc="-150" dirty="0">
                <a:latin typeface="+mn-ea"/>
              </a:rPr>
              <a:t>가족은 지역사회와의 정보</a:t>
            </a:r>
            <a:r>
              <a:rPr lang="en-US" altLang="ko-KR" sz="1600" spc="-150" dirty="0">
                <a:latin typeface="+mn-ea"/>
              </a:rPr>
              <a:t>,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</a:t>
            </a:r>
            <a:r>
              <a:rPr lang="ko-KR" altLang="en-US" sz="1600" spc="-150" dirty="0" smtClean="0">
                <a:latin typeface="+mn-ea"/>
              </a:rPr>
              <a:t>자원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에너지의 교류가 활성화되어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600" b="1" spc="-150" dirty="0">
                <a:latin typeface="+mn-ea"/>
              </a:rPr>
              <a:t>∙ </a:t>
            </a:r>
            <a:r>
              <a:rPr lang="ko-KR" altLang="en-US" sz="1600" b="1" spc="-150" dirty="0">
                <a:latin typeface="+mn-ea"/>
              </a:rPr>
              <a:t>폐쇄형 </a:t>
            </a:r>
            <a:r>
              <a:rPr lang="ko-KR" altLang="en-US" sz="1600" b="1" spc="-150" dirty="0" smtClean="0">
                <a:latin typeface="+mn-ea"/>
              </a:rPr>
              <a:t>가족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smtClean="0">
                <a:latin typeface="+mn-ea"/>
              </a:rPr>
              <a:t>이러한 </a:t>
            </a:r>
            <a:r>
              <a:rPr lang="ko-KR" altLang="en-US" sz="1600" spc="-150" dirty="0">
                <a:latin typeface="+mn-ea"/>
              </a:rPr>
              <a:t>가족은 외부 세계와의 교류가 </a:t>
            </a:r>
            <a:r>
              <a:rPr lang="ko-KR" altLang="en-US" sz="1600" spc="-150" dirty="0" smtClean="0">
                <a:latin typeface="+mn-ea"/>
              </a:rPr>
              <a:t>제한적임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그들은 </a:t>
            </a:r>
            <a:r>
              <a:rPr lang="ko-KR" altLang="en-US" sz="1600" spc="-150" dirty="0">
                <a:latin typeface="+mn-ea"/>
              </a:rPr>
              <a:t>외부 </a:t>
            </a:r>
            <a:r>
              <a:rPr lang="ko-KR" altLang="en-US" sz="1600" spc="-150" dirty="0" smtClean="0">
                <a:latin typeface="+mn-ea"/>
              </a:rPr>
              <a:t>세계와의 </a:t>
            </a:r>
            <a:r>
              <a:rPr lang="ko-KR" altLang="en-US" sz="1600" spc="-150" dirty="0">
                <a:latin typeface="+mn-ea"/>
              </a:rPr>
              <a:t>정보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자원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에너지 교류를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</a:t>
            </a:r>
            <a:r>
              <a:rPr lang="ko-KR" altLang="en-US" sz="1600" spc="-150" dirty="0" smtClean="0">
                <a:latin typeface="+mn-ea"/>
              </a:rPr>
              <a:t>피하려 함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ko-KR" altLang="en-US" sz="1600" spc="-150" dirty="0"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608486" y="4971035"/>
            <a:ext cx="9376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방임형 </a:t>
            </a:r>
            <a:r>
              <a:rPr lang="ko-KR" altLang="en-US" sz="1600" b="1" spc="-150" dirty="0" smtClean="0">
                <a:latin typeface="+mn-ea"/>
              </a:rPr>
              <a:t>가족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외부 세계와의 경계가 </a:t>
            </a:r>
            <a:r>
              <a:rPr lang="ko-KR" altLang="en-US" sz="1600" spc="-150" dirty="0" smtClean="0">
                <a:latin typeface="+mn-ea"/>
              </a:rPr>
              <a:t>모호함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가족 </a:t>
            </a:r>
            <a:r>
              <a:rPr lang="ko-KR" altLang="en-US" sz="1600" spc="-150" dirty="0">
                <a:latin typeface="+mn-ea"/>
              </a:rPr>
              <a:t>구성원들은 자신들만의 </a:t>
            </a:r>
            <a:r>
              <a:rPr lang="ko-KR" altLang="en-US" sz="1600" spc="-150" dirty="0" smtClean="0">
                <a:latin typeface="+mn-ea"/>
              </a:rPr>
              <a:t>방식으로 </a:t>
            </a:r>
            <a:r>
              <a:rPr lang="ko-KR" altLang="en-US" sz="1600" spc="-150" dirty="0">
                <a:latin typeface="+mn-ea"/>
              </a:rPr>
              <a:t>외부와의 관계나 접촉을 </a:t>
            </a:r>
            <a:r>
              <a:rPr lang="ko-KR" altLang="en-US" sz="1600" spc="-150" dirty="0" smtClean="0">
                <a:latin typeface="+mn-ea"/>
              </a:rPr>
              <a:t>유지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47746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05353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1881620"/>
            <a:ext cx="11082373" cy="428447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62959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66617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277666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29126" y="2800307"/>
            <a:ext cx="10058893" cy="31497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863370" y="2571286"/>
            <a:ext cx="420999" cy="127391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64212" y="2997746"/>
            <a:ext cx="10871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㉢ 경계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713831" y="3611041"/>
            <a:ext cx="9505056" cy="2160240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231110" y="3418745"/>
            <a:ext cx="2657641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276680" y="3429794"/>
            <a:ext cx="250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 내부의 </a:t>
            </a:r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경계 구분</a:t>
            </a:r>
            <a:endParaRPr lang="ko-KR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785839" y="3861842"/>
            <a:ext cx="9349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유리된 </a:t>
            </a:r>
            <a:r>
              <a:rPr lang="ko-KR" altLang="en-US" sz="1600" b="1" spc="-150" dirty="0" smtClean="0">
                <a:latin typeface="+mn-ea"/>
              </a:rPr>
              <a:t>관계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가족 구성원 사이의 경계가 강하게 그어져 </a:t>
            </a:r>
            <a:r>
              <a:rPr lang="ko-KR" altLang="en-US" sz="1600" spc="-150" dirty="0" smtClean="0">
                <a:latin typeface="+mn-ea"/>
              </a:rPr>
              <a:t>있음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이로 </a:t>
            </a:r>
            <a:r>
              <a:rPr lang="ko-KR" altLang="en-US" sz="1600" spc="-150" dirty="0">
                <a:latin typeface="+mn-ea"/>
              </a:rPr>
              <a:t>인해 각 </a:t>
            </a:r>
            <a:r>
              <a:rPr lang="ko-KR" altLang="en-US" sz="1600" spc="-150" dirty="0" smtClean="0">
                <a:latin typeface="+mn-ea"/>
              </a:rPr>
              <a:t>구성원은 </a:t>
            </a:r>
            <a:r>
              <a:rPr lang="ko-KR" altLang="en-US" sz="1600" spc="-150" dirty="0">
                <a:latin typeface="+mn-ea"/>
              </a:rPr>
              <a:t>서로에게 무관심할 수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</a:t>
            </a:r>
            <a:r>
              <a:rPr lang="ko-KR" altLang="en-US" sz="1600" spc="-150" dirty="0" smtClean="0">
                <a:latin typeface="+mn-ea"/>
              </a:rPr>
              <a:t>있으며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상호작용이 </a:t>
            </a:r>
            <a:r>
              <a:rPr lang="ko-KR" altLang="en-US" sz="1600" spc="-150" dirty="0" smtClean="0">
                <a:latin typeface="+mn-ea"/>
              </a:rPr>
              <a:t>제한적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600" b="1" spc="-150" dirty="0">
                <a:latin typeface="+mn-ea"/>
              </a:rPr>
              <a:t>∙ </a:t>
            </a:r>
            <a:r>
              <a:rPr lang="ko-KR" altLang="en-US" sz="1600" b="1" spc="-150" dirty="0">
                <a:latin typeface="+mn-ea"/>
              </a:rPr>
              <a:t>밀착된 </a:t>
            </a:r>
            <a:r>
              <a:rPr lang="ko-KR" altLang="en-US" sz="1600" b="1" spc="-150" dirty="0" smtClean="0">
                <a:latin typeface="+mn-ea"/>
              </a:rPr>
              <a:t>관계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가족 구성원들 사이에는 거의 경계가 </a:t>
            </a:r>
            <a:r>
              <a:rPr lang="ko-KR" altLang="en-US" sz="1600" spc="-150" dirty="0" smtClean="0">
                <a:latin typeface="+mn-ea"/>
              </a:rPr>
              <a:t>없음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err="1" smtClean="0">
                <a:latin typeface="+mn-ea"/>
              </a:rPr>
              <a:t>가족원이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서로 지나치게 </a:t>
            </a:r>
            <a:r>
              <a:rPr lang="ko-KR" altLang="en-US" sz="1600" spc="-150" dirty="0" smtClean="0">
                <a:latin typeface="+mn-ea"/>
              </a:rPr>
              <a:t>관여하고 </a:t>
            </a:r>
            <a:r>
              <a:rPr lang="ko-KR" altLang="en-US" sz="1600" spc="-150" dirty="0">
                <a:latin typeface="+mn-ea"/>
              </a:rPr>
              <a:t>간섭하기 때문에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</a:t>
            </a:r>
            <a:r>
              <a:rPr lang="ko-KR" altLang="en-US" sz="1600" spc="-150" dirty="0" smtClean="0">
                <a:latin typeface="+mn-ea"/>
              </a:rPr>
              <a:t>각 </a:t>
            </a:r>
            <a:r>
              <a:rPr lang="ko-KR" altLang="en-US" sz="1600" spc="-150" dirty="0">
                <a:latin typeface="+mn-ea"/>
              </a:rPr>
              <a:t>개인의 본래의 모습이 약화되고 개인으로서 </a:t>
            </a:r>
            <a:r>
              <a:rPr lang="ko-KR" altLang="en-US" sz="1600" spc="-150" dirty="0" smtClean="0">
                <a:latin typeface="+mn-ea"/>
              </a:rPr>
              <a:t>자율적이고 </a:t>
            </a:r>
            <a:r>
              <a:rPr lang="ko-KR" altLang="en-US" sz="1600" spc="-150" dirty="0">
                <a:latin typeface="+mn-ea"/>
              </a:rPr>
              <a:t>독립적인 활동을 </a:t>
            </a:r>
            <a:r>
              <a:rPr lang="ko-KR" altLang="en-US" sz="1600" spc="-150" dirty="0" smtClean="0">
                <a:latin typeface="+mn-ea"/>
              </a:rPr>
              <a:t>방해 받음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86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105353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62959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421682"/>
            <a:ext cx="11082373" cy="338437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220565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224224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997746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29126" y="3573810"/>
            <a:ext cx="10058893" cy="19256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863370" y="3344789"/>
            <a:ext cx="420999" cy="127391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64212" y="3771249"/>
            <a:ext cx="10871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㉢ 경계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630710" y="4347313"/>
            <a:ext cx="9721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경계의 </a:t>
            </a:r>
            <a:r>
              <a:rPr lang="ko-KR" altLang="en-US" sz="1800" spc="-150" dirty="0">
                <a:latin typeface="+mn-ea"/>
              </a:rPr>
              <a:t>유형은 극단적으로 나타나기보다는 연속적인 스펙트럼상에 </a:t>
            </a:r>
            <a:r>
              <a:rPr lang="ko-KR" altLang="en-US" sz="1800" spc="-150" dirty="0" smtClean="0">
                <a:latin typeface="+mn-ea"/>
              </a:rPr>
              <a:t>위치함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 </a:t>
            </a:r>
            <a:r>
              <a:rPr lang="ko-KR" altLang="en-US" sz="1800" spc="-150" dirty="0" smtClean="0">
                <a:latin typeface="+mn-ea"/>
              </a:rPr>
              <a:t>→ 대부분의 </a:t>
            </a:r>
            <a:r>
              <a:rPr lang="ko-KR" altLang="en-US" sz="1800" spc="-150" dirty="0">
                <a:latin typeface="+mn-ea"/>
              </a:rPr>
              <a:t>가족들은 위의 양 극단 사이의 중간 지점에 위치한다고 볼 수 </a:t>
            </a:r>
            <a:r>
              <a:rPr lang="ko-KR" altLang="en-US" sz="1800" spc="-150" dirty="0" smtClean="0">
                <a:latin typeface="+mn-ea"/>
              </a:rPr>
              <a:t>있음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46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93490" y="69349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54387" y="1269554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73473" y="2061642"/>
            <a:ext cx="11082373" cy="388843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231605" y="184561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41951" y="188220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54646" y="2637706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29126" y="3213770"/>
            <a:ext cx="10058893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151401" y="2696717"/>
            <a:ext cx="420999" cy="1849984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64212" y="3411209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㉣ 하위체계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702718" y="3963174"/>
            <a:ext cx="957706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체계 </a:t>
            </a:r>
            <a:r>
              <a:rPr lang="ko-KR" altLang="en-US" sz="1800" spc="-150" dirty="0">
                <a:latin typeface="+mn-ea"/>
              </a:rPr>
              <a:t>내부의 구조이며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구성원 간의 </a:t>
            </a:r>
            <a:r>
              <a:rPr lang="ko-KR" altLang="en-US" sz="1800" spc="-150" dirty="0" err="1">
                <a:latin typeface="+mn-ea"/>
              </a:rPr>
              <a:t>연결망을</a:t>
            </a:r>
            <a:r>
              <a:rPr lang="ko-KR" altLang="en-US" sz="1800" spc="-150" dirty="0">
                <a:latin typeface="+mn-ea"/>
              </a:rPr>
              <a:t> </a:t>
            </a:r>
            <a:r>
              <a:rPr lang="ko-KR" altLang="en-US" sz="1800" spc="-150" dirty="0" smtClean="0">
                <a:latin typeface="+mn-ea"/>
              </a:rPr>
              <a:t>의미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가족이라는 </a:t>
            </a:r>
            <a:r>
              <a:rPr lang="ko-KR" altLang="en-US" sz="1800" spc="-150" dirty="0">
                <a:latin typeface="+mn-ea"/>
              </a:rPr>
              <a:t>동적 체계는 </a:t>
            </a:r>
            <a:r>
              <a:rPr lang="ko-KR" altLang="en-US" sz="1800" spc="-150" dirty="0" err="1">
                <a:latin typeface="+mn-ea"/>
              </a:rPr>
              <a:t>젠더</a:t>
            </a:r>
            <a:r>
              <a:rPr lang="en-US" altLang="ko-KR" sz="1800" spc="-150" dirty="0">
                <a:latin typeface="+mn-ea"/>
              </a:rPr>
              <a:t>(gender), </a:t>
            </a:r>
            <a:r>
              <a:rPr lang="ko-KR" altLang="en-US" sz="1800" spc="-150" dirty="0">
                <a:latin typeface="+mn-ea"/>
              </a:rPr>
              <a:t>세대</a:t>
            </a:r>
            <a:r>
              <a:rPr lang="en-US" altLang="ko-KR" sz="1800" spc="-150" dirty="0">
                <a:latin typeface="+mn-ea"/>
              </a:rPr>
              <a:t>(generation) </a:t>
            </a:r>
            <a:r>
              <a:rPr lang="ko-KR" altLang="en-US" sz="1800" spc="-150" dirty="0">
                <a:latin typeface="+mn-ea"/>
              </a:rPr>
              <a:t>및 다른 가족 구성원들을 포함하여 </a:t>
            </a: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생존에 필수적인 기능을 중심으로 하위체계를 확장</a:t>
            </a:r>
          </a:p>
        </p:txBody>
      </p:sp>
    </p:spTree>
    <p:extLst>
      <p:ext uri="{BB962C8B-B14F-4D97-AF65-F5344CB8AC3E}">
        <p14:creationId xmlns:p14="http://schemas.microsoft.com/office/powerpoint/2010/main" val="265940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양쪽 모서리가 둥근 사각형 3"/>
          <p:cNvSpPr/>
          <p:nvPr/>
        </p:nvSpPr>
        <p:spPr>
          <a:xfrm>
            <a:off x="3646934" y="1701602"/>
            <a:ext cx="4824536" cy="52322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9" y="90975"/>
            <a:ext cx="10139387" cy="602515"/>
          </a:xfrm>
        </p:spPr>
        <p:txBody>
          <a:bodyPr/>
          <a:lstStyle/>
          <a:p>
            <a:r>
              <a:rPr lang="ko-KR" altLang="en-US" dirty="0" smtClean="0"/>
              <a:t>가족복지실천의 이해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867706" y="1701602"/>
            <a:ext cx="4387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가족복지실천의 주요 목표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50590" y="2224822"/>
            <a:ext cx="11233248" cy="35092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66614" y="2512854"/>
            <a:ext cx="37481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첫째</a:t>
            </a:r>
            <a:r>
              <a:rPr lang="en-US" altLang="ko-KR" sz="2200" b="1" dirty="0">
                <a:solidFill>
                  <a:srgbClr val="3333FF"/>
                </a:solidFill>
                <a:latin typeface="+mn-ea"/>
              </a:rPr>
              <a:t>, </a:t>
            </a:r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가족의 관계 기능 강화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468343" y="2944902"/>
            <a:ext cx="9523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구성원 간의 소통과 상호 이해를 증진하여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가정 내의 유대감이 높아지도록 </a:t>
            </a:r>
            <a:r>
              <a:rPr lang="ko-KR" altLang="en-US" sz="1800" spc="-150" dirty="0" smtClean="0">
                <a:latin typeface="+mn-ea"/>
              </a:rPr>
              <a:t>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 </a:t>
            </a:r>
            <a:r>
              <a:rPr lang="ko-KR" altLang="en-US" sz="1800" spc="-150" dirty="0">
                <a:latin typeface="+mn-ea"/>
              </a:rPr>
              <a:t>과정에서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서로에 대한 이해와 지지가 강화될 수 있도록 </a:t>
            </a:r>
            <a:r>
              <a:rPr lang="ko-KR" altLang="en-US" sz="1800" spc="-150" dirty="0" smtClean="0">
                <a:latin typeface="+mn-ea"/>
              </a:rPr>
              <a:t>도와줌</a:t>
            </a:r>
            <a:endParaRPr lang="ko-KR" altLang="en-US" sz="1800" spc="-150" dirty="0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66614" y="4244238"/>
            <a:ext cx="40414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둘째</a:t>
            </a:r>
            <a:r>
              <a:rPr lang="en-US" altLang="ko-KR" sz="2200" b="1" dirty="0">
                <a:solidFill>
                  <a:srgbClr val="3333FF"/>
                </a:solidFill>
                <a:latin typeface="+mn-ea"/>
              </a:rPr>
              <a:t>, </a:t>
            </a:r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부모와 자녀의 능력 향상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63010" y="4666704"/>
            <a:ext cx="10104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모든 </a:t>
            </a:r>
            <a:r>
              <a:rPr lang="ko-KR" altLang="en-US" sz="1800" spc="-150" dirty="0">
                <a:latin typeface="+mn-ea"/>
              </a:rPr>
              <a:t>가족 구성원이 안정된 삶을 살 수 있도록 지원하며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부모를 위한 교육 </a:t>
            </a:r>
            <a:r>
              <a:rPr lang="ko-KR" altLang="en-US" sz="1800" spc="-150" dirty="0" smtClean="0">
                <a:latin typeface="+mn-ea"/>
              </a:rPr>
              <a:t>프로그램 </a:t>
            </a:r>
            <a:r>
              <a:rPr lang="ko-KR" altLang="en-US" sz="1800" spc="-150" dirty="0">
                <a:latin typeface="+mn-ea"/>
              </a:rPr>
              <a:t>및 양육 지침 제공을 </a:t>
            </a:r>
            <a:r>
              <a:rPr lang="ko-KR" altLang="en-US" sz="1800" spc="-150" dirty="0" smtClean="0">
                <a:latin typeface="+mn-ea"/>
              </a:rPr>
              <a:t>포함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4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0590" y="981522"/>
            <a:ext cx="11082373" cy="518457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08722" y="76549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19068" y="80208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1763" y="1557586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2133650"/>
            <a:ext cx="10058893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928518" y="1616597"/>
            <a:ext cx="420999" cy="1849984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1329" y="2331089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㉣ 하위체계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486694" y="3160408"/>
            <a:ext cx="9505056" cy="2357618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938620" y="2968113"/>
            <a:ext cx="2823881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995059" y="2968113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각 가족의 하위체계 특성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569813" y="3497734"/>
            <a:ext cx="9288926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부부 </a:t>
            </a:r>
            <a:r>
              <a:rPr lang="ko-KR" altLang="en-US" sz="1600" b="1" spc="-150" dirty="0" smtClean="0">
                <a:latin typeface="+mn-ea"/>
              </a:rPr>
              <a:t>하위체계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이 체계는 부부 간의 관계에 중점을 </a:t>
            </a:r>
            <a:r>
              <a:rPr lang="ko-KR" altLang="en-US" sz="1600" spc="-150" dirty="0" smtClean="0">
                <a:latin typeface="+mn-ea"/>
              </a:rPr>
              <a:t>둠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부부간의 </a:t>
            </a:r>
            <a:r>
              <a:rPr lang="ko-KR" altLang="en-US" sz="1600" spc="-150" dirty="0">
                <a:latin typeface="+mn-ea"/>
              </a:rPr>
              <a:t>상호작용은 </a:t>
            </a:r>
            <a:r>
              <a:rPr lang="ko-KR" altLang="en-US" sz="1600" spc="-150" dirty="0" smtClean="0">
                <a:latin typeface="+mn-ea"/>
              </a:rPr>
              <a:t>서로의 </a:t>
            </a:r>
            <a:r>
              <a:rPr lang="ko-KR" altLang="en-US" sz="1600" spc="-150" dirty="0">
                <a:latin typeface="+mn-ea"/>
              </a:rPr>
              <a:t>개인적 발달과 성장을 </a:t>
            </a:r>
            <a:r>
              <a:rPr lang="ko-KR" altLang="en-US" sz="1600" spc="-150" dirty="0" smtClean="0">
                <a:latin typeface="+mn-ea"/>
              </a:rPr>
              <a:t>지원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 </a:t>
            </a:r>
            <a:r>
              <a:rPr lang="ko-KR" altLang="en-US" sz="1600" spc="-150" dirty="0" smtClean="0">
                <a:latin typeface="+mn-ea"/>
              </a:rPr>
              <a:t>하는 </a:t>
            </a:r>
            <a:r>
              <a:rPr lang="ko-KR" altLang="en-US" sz="1600" spc="-150" dirty="0">
                <a:latin typeface="+mn-ea"/>
              </a:rPr>
              <a:t>환경을 제공하며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부부간의 욕구와 역할 </a:t>
            </a:r>
            <a:r>
              <a:rPr lang="ko-KR" altLang="en-US" sz="1600" spc="-150" dirty="0" smtClean="0">
                <a:latin typeface="+mn-ea"/>
              </a:rPr>
              <a:t>충족을 </a:t>
            </a:r>
            <a:r>
              <a:rPr lang="ko-KR" altLang="en-US" sz="1600" spc="-150" dirty="0">
                <a:latin typeface="+mn-ea"/>
              </a:rPr>
              <a:t>통한 상호 만족감을 </a:t>
            </a:r>
            <a:r>
              <a:rPr lang="ko-KR" altLang="en-US" sz="1600" spc="-150" dirty="0" smtClean="0">
                <a:latin typeface="+mn-ea"/>
              </a:rPr>
              <a:t>추구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부모 </a:t>
            </a:r>
            <a:r>
              <a:rPr lang="ko-KR" altLang="en-US" sz="1600" b="1" spc="-150" dirty="0" smtClean="0">
                <a:latin typeface="+mn-ea"/>
              </a:rPr>
              <a:t>하위체계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부모의 주요 역할은 아이들을 양육하고 교육하는 </a:t>
            </a:r>
            <a:r>
              <a:rPr lang="ko-KR" altLang="en-US" sz="1600" spc="-150" dirty="0" smtClean="0">
                <a:latin typeface="+mn-ea"/>
              </a:rPr>
              <a:t>것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>
                <a:latin typeface="+mn-ea"/>
              </a:rPr>
              <a:t>이 하위 </a:t>
            </a:r>
            <a:r>
              <a:rPr lang="ko-KR" altLang="en-US" sz="1600" spc="-150" dirty="0" smtClean="0">
                <a:latin typeface="+mn-ea"/>
              </a:rPr>
              <a:t>체계는 </a:t>
            </a:r>
            <a:r>
              <a:rPr lang="ko-KR" altLang="en-US" sz="1600" spc="-150" dirty="0">
                <a:latin typeface="+mn-ea"/>
              </a:rPr>
              <a:t>아이들의 성장과 발달에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  </a:t>
            </a:r>
            <a:r>
              <a:rPr lang="ko-KR" altLang="en-US" sz="1600" spc="-150" dirty="0" smtClean="0">
                <a:latin typeface="+mn-ea"/>
              </a:rPr>
              <a:t>필요한 </a:t>
            </a:r>
            <a:r>
              <a:rPr lang="ko-KR" altLang="en-US" sz="1600" spc="-150" dirty="0">
                <a:latin typeface="+mn-ea"/>
              </a:rPr>
              <a:t>환경과 지원을 제공하는 책임을 </a:t>
            </a:r>
            <a:r>
              <a:rPr lang="ko-KR" altLang="en-US" sz="1600" spc="-150" dirty="0" smtClean="0">
                <a:latin typeface="+mn-ea"/>
              </a:rPr>
              <a:t>지님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7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0590" y="981522"/>
            <a:ext cx="11082373" cy="518457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08722" y="76549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19068" y="80208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1763" y="1557586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2133650"/>
            <a:ext cx="10058893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928518" y="1616597"/>
            <a:ext cx="420999" cy="1849984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1329" y="2331089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㉣ 하위체계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483161" y="3283688"/>
            <a:ext cx="9505056" cy="2357618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871070" y="3069754"/>
            <a:ext cx="2823881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927509" y="3069754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각 가족의 하위체계 특성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58702" y="3603443"/>
            <a:ext cx="9217024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부모</a:t>
            </a:r>
            <a:r>
              <a:rPr lang="en-US" altLang="ko-KR" sz="1600" b="1" spc="-150" dirty="0">
                <a:latin typeface="+mn-ea"/>
              </a:rPr>
              <a:t>-</a:t>
            </a:r>
            <a:r>
              <a:rPr lang="ko-KR" altLang="en-US" sz="1600" b="1" spc="-150" dirty="0">
                <a:latin typeface="+mn-ea"/>
              </a:rPr>
              <a:t>자녀 </a:t>
            </a:r>
            <a:r>
              <a:rPr lang="ko-KR" altLang="en-US" sz="1600" b="1" spc="-150" dirty="0" smtClean="0">
                <a:latin typeface="+mn-ea"/>
              </a:rPr>
              <a:t>하위체계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부모와 자녀 간의 관계는 아이의 성장과 발달에 큰 영향을 </a:t>
            </a:r>
            <a:r>
              <a:rPr lang="ko-KR" altLang="en-US" sz="1600" spc="-150" dirty="0" smtClean="0">
                <a:latin typeface="+mn-ea"/>
              </a:rPr>
              <a:t>미침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 </a:t>
            </a:r>
            <a:r>
              <a:rPr lang="ko-KR" altLang="en-US" sz="1600" spc="-150" dirty="0">
                <a:latin typeface="+mn-ea"/>
              </a:rPr>
              <a:t>체계에서는 부모의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           </a:t>
            </a:r>
            <a:r>
              <a:rPr lang="ko-KR" altLang="en-US" sz="1600" spc="-150" dirty="0" smtClean="0">
                <a:latin typeface="+mn-ea"/>
              </a:rPr>
              <a:t>통제와 </a:t>
            </a:r>
            <a:r>
              <a:rPr lang="ko-KR" altLang="en-US" sz="1600" spc="-150" dirty="0">
                <a:latin typeface="+mn-ea"/>
              </a:rPr>
              <a:t>허용의 균형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그리고 부모와 자녀 간의 </a:t>
            </a:r>
            <a:r>
              <a:rPr lang="ko-KR" altLang="en-US" sz="1600" spc="-150" dirty="0" smtClean="0">
                <a:latin typeface="+mn-ea"/>
              </a:rPr>
              <a:t>적절한 </a:t>
            </a:r>
            <a:r>
              <a:rPr lang="ko-KR" altLang="en-US" sz="1600" spc="-150" dirty="0">
                <a:latin typeface="+mn-ea"/>
              </a:rPr>
              <a:t>관계 구축이 </a:t>
            </a:r>
            <a:r>
              <a:rPr lang="ko-KR" altLang="en-US" sz="1600" spc="-150" dirty="0" smtClean="0">
                <a:latin typeface="+mn-ea"/>
              </a:rPr>
              <a:t>중요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∙ 형제</a:t>
            </a:r>
            <a:r>
              <a:rPr lang="en-US" altLang="ko-KR" sz="1600" b="1" spc="-150" dirty="0">
                <a:latin typeface="+mn-ea"/>
              </a:rPr>
              <a:t>-</a:t>
            </a:r>
            <a:r>
              <a:rPr lang="ko-KR" altLang="en-US" sz="1600" b="1" spc="-150" dirty="0">
                <a:latin typeface="+mn-ea"/>
              </a:rPr>
              <a:t>자매 </a:t>
            </a:r>
            <a:r>
              <a:rPr lang="ko-KR" altLang="en-US" sz="1600" b="1" spc="-150" dirty="0" smtClean="0">
                <a:latin typeface="+mn-ea"/>
              </a:rPr>
              <a:t>하위체계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형제나 자매 사이의 관계는 또래 그룹 내에서 상호작용과 </a:t>
            </a:r>
            <a:r>
              <a:rPr lang="ko-KR" altLang="en-US" sz="1600" spc="-150" dirty="0" smtClean="0">
                <a:latin typeface="+mn-ea"/>
              </a:rPr>
              <a:t>친밀감을 </a:t>
            </a:r>
            <a:r>
              <a:rPr lang="ko-KR" altLang="en-US" sz="1600" spc="-150" dirty="0">
                <a:latin typeface="+mn-ea"/>
              </a:rPr>
              <a:t>형성하는 데 중요한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          </a:t>
            </a:r>
            <a:r>
              <a:rPr lang="ko-KR" altLang="en-US" sz="1600" spc="-150" dirty="0" smtClean="0">
                <a:latin typeface="+mn-ea"/>
              </a:rPr>
              <a:t>역할을 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이들 </a:t>
            </a:r>
            <a:r>
              <a:rPr lang="ko-KR" altLang="en-US" sz="1600" spc="-150" dirty="0">
                <a:latin typeface="+mn-ea"/>
              </a:rPr>
              <a:t>사이에서는 협동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경쟁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상호 </a:t>
            </a:r>
            <a:r>
              <a:rPr lang="ko-KR" altLang="en-US" sz="1600" spc="-150" dirty="0" smtClean="0">
                <a:latin typeface="+mn-ea"/>
              </a:rPr>
              <a:t>지지 </a:t>
            </a:r>
            <a:r>
              <a:rPr lang="ko-KR" altLang="en-US" sz="1600" spc="-150" dirty="0">
                <a:latin typeface="+mn-ea"/>
              </a:rPr>
              <a:t>등 다양한 감정과 행동이 </a:t>
            </a:r>
            <a:r>
              <a:rPr lang="ko-KR" altLang="en-US" sz="1600" spc="-150" dirty="0" smtClean="0">
                <a:latin typeface="+mn-ea"/>
              </a:rPr>
              <a:t>나타남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39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1465" y="2349674"/>
            <a:ext cx="11082373" cy="345638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159597" y="213365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69943" y="217023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82638" y="2925738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57118" y="3501802"/>
            <a:ext cx="10058893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079393" y="2984749"/>
            <a:ext cx="420999" cy="1849984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2204" y="3699241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㉣ 하위체계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486694" y="4286339"/>
            <a:ext cx="9922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dirty="0" smtClean="0">
                <a:latin typeface="+mn-ea"/>
              </a:rPr>
              <a:t>가족 </a:t>
            </a:r>
            <a:r>
              <a:rPr lang="ko-KR" altLang="en-US" sz="2000" dirty="0">
                <a:latin typeface="+mn-ea"/>
              </a:rPr>
              <a:t>내의 각 하위체계를 이해하고 적절하게 </a:t>
            </a:r>
            <a:r>
              <a:rPr lang="ko-KR" altLang="en-US" sz="2000" dirty="0" smtClean="0">
                <a:latin typeface="+mn-ea"/>
              </a:rPr>
              <a:t>관리하는 </a:t>
            </a:r>
            <a:r>
              <a:rPr lang="ko-KR" altLang="en-US" sz="2000" dirty="0">
                <a:latin typeface="+mn-ea"/>
              </a:rPr>
              <a:t>것은 가족의 건강한 기능과 </a:t>
            </a:r>
            <a:r>
              <a:rPr lang="ko-KR" altLang="en-US" sz="2000" dirty="0" smtClean="0">
                <a:latin typeface="+mn-ea"/>
              </a:rPr>
              <a:t>발달을 지원하는 </a:t>
            </a:r>
            <a:r>
              <a:rPr lang="ko-KR" altLang="en-US" sz="2000" dirty="0">
                <a:latin typeface="+mn-ea"/>
              </a:rPr>
              <a:t>데 매우 중요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65498" y="909514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826395" y="1485578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</p:spTree>
    <p:extLst>
      <p:ext uri="{BB962C8B-B14F-4D97-AF65-F5344CB8AC3E}">
        <p14:creationId xmlns:p14="http://schemas.microsoft.com/office/powerpoint/2010/main" val="18956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765498"/>
            <a:ext cx="11082373" cy="540060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0730" y="54947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1076" y="58605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1763" y="1269554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1845618"/>
            <a:ext cx="10217555" cy="41764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396571" y="860513"/>
            <a:ext cx="420998" cy="278608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1329" y="2043057"/>
            <a:ext cx="26228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㉤ 가족 규칙과 신념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320196" y="2554079"/>
            <a:ext cx="99595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규칙</a:t>
            </a:r>
            <a:r>
              <a:rPr lang="en-US" altLang="ko-KR" sz="1800" spc="-150" dirty="0">
                <a:latin typeface="+mn-ea"/>
              </a:rPr>
              <a:t>(family rules)</a:t>
            </a:r>
            <a:r>
              <a:rPr lang="ko-KR" altLang="en-US" sz="1800" spc="-150" dirty="0">
                <a:latin typeface="+mn-ea"/>
              </a:rPr>
              <a:t>은 가족 간의 행동과 관계를 안내하고 조절하는 데 중요한 </a:t>
            </a:r>
            <a:r>
              <a:rPr lang="ko-KR" altLang="en-US" sz="1800" spc="-150" dirty="0" smtClean="0">
                <a:latin typeface="+mn-ea"/>
              </a:rPr>
              <a:t>역할을 </a:t>
            </a:r>
            <a:r>
              <a:rPr lang="ko-KR" altLang="en-US" sz="1800" spc="-150" dirty="0">
                <a:latin typeface="+mn-ea"/>
              </a:rPr>
              <a:t>하는 행동 </a:t>
            </a:r>
            <a:r>
              <a:rPr lang="ko-KR" altLang="en-US" sz="1800" spc="-150" dirty="0" smtClean="0">
                <a:latin typeface="+mn-ea"/>
              </a:rPr>
              <a:t>지침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 </a:t>
            </a:r>
            <a:r>
              <a:rPr lang="ko-KR" altLang="en-US" sz="1800" spc="-150" dirty="0">
                <a:latin typeface="+mn-ea"/>
              </a:rPr>
              <a:t>규칙들은 종종 묵시적으로 통용되며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구성원 간의 </a:t>
            </a:r>
            <a:r>
              <a:rPr lang="ko-KR" altLang="en-US" sz="1800" spc="-150" dirty="0" smtClean="0">
                <a:latin typeface="+mn-ea"/>
              </a:rPr>
              <a:t>지속적인 </a:t>
            </a:r>
            <a:r>
              <a:rPr lang="ko-KR" altLang="en-US" sz="1800" spc="-150" dirty="0">
                <a:latin typeface="+mn-ea"/>
              </a:rPr>
              <a:t>상호작용을 통해 자연스럽게 </a:t>
            </a:r>
            <a:r>
              <a:rPr lang="ko-KR" altLang="en-US" sz="1800" spc="-150" dirty="0" smtClean="0">
                <a:latin typeface="+mn-ea"/>
              </a:rPr>
              <a:t>발전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이러한 </a:t>
            </a:r>
            <a:r>
              <a:rPr lang="ko-KR" altLang="en-US" sz="1800" spc="-150" dirty="0">
                <a:latin typeface="+mn-ea"/>
              </a:rPr>
              <a:t>규칙은 가족 간의 역할기대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권한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그리고 책임을 명확하게 </a:t>
            </a:r>
            <a:r>
              <a:rPr lang="ko-KR" altLang="en-US" sz="1800" spc="-150" dirty="0" smtClean="0">
                <a:latin typeface="+mn-ea"/>
              </a:rPr>
              <a:t>해줌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사회복지사의 </a:t>
            </a:r>
            <a:r>
              <a:rPr lang="ko-KR" altLang="en-US" sz="1800" spc="-150" dirty="0">
                <a:latin typeface="+mn-ea"/>
              </a:rPr>
              <a:t>관점에서 보면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구성원의 지위와 역할에 관한 신념</a:t>
            </a:r>
            <a:r>
              <a:rPr lang="en-US" altLang="ko-KR" sz="1800" spc="-150" dirty="0">
                <a:latin typeface="+mn-ea"/>
              </a:rPr>
              <a:t>(belief)</a:t>
            </a:r>
            <a:r>
              <a:rPr lang="ko-KR" altLang="en-US" sz="1800" spc="-150" dirty="0">
                <a:latin typeface="+mn-ea"/>
              </a:rPr>
              <a:t>과 태도를 </a:t>
            </a:r>
            <a:r>
              <a:rPr lang="ko-KR" altLang="en-US" sz="1800" spc="-150" dirty="0" smtClean="0">
                <a:latin typeface="+mn-ea"/>
              </a:rPr>
              <a:t>이해하는 </a:t>
            </a:r>
            <a:r>
              <a:rPr lang="ko-KR" altLang="en-US" sz="1800" spc="-150" dirty="0">
                <a:latin typeface="+mn-ea"/>
              </a:rPr>
              <a:t>것은 근본적으로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이런 </a:t>
            </a:r>
            <a:r>
              <a:rPr lang="ko-KR" altLang="en-US" sz="1800" spc="-150" dirty="0">
                <a:latin typeface="+mn-ea"/>
              </a:rPr>
              <a:t>정보는 </a:t>
            </a:r>
            <a:r>
              <a:rPr lang="ko-KR" altLang="en-US" sz="1800" spc="-150" dirty="0" err="1" smtClean="0">
                <a:latin typeface="+mn-ea"/>
              </a:rPr>
              <a:t>사회복지사가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가족과 함께 더 효과적이고 적절한 개입 전략을 설계하고 실행하는 데 기여</a:t>
            </a:r>
          </a:p>
        </p:txBody>
      </p:sp>
    </p:spTree>
    <p:extLst>
      <p:ext uri="{BB962C8B-B14F-4D97-AF65-F5344CB8AC3E}">
        <p14:creationId xmlns:p14="http://schemas.microsoft.com/office/powerpoint/2010/main" val="36446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0590" y="1341562"/>
            <a:ext cx="11082373" cy="439248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08722" y="112553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19068" y="116212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59755" y="1845618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134235" y="2421682"/>
            <a:ext cx="10217555" cy="29930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324563" y="1527170"/>
            <a:ext cx="420998" cy="278608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69321" y="2709714"/>
            <a:ext cx="26228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㉥ 가족의 권력구조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270670" y="3312566"/>
            <a:ext cx="10009112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내의 권력구조</a:t>
            </a:r>
            <a:r>
              <a:rPr lang="en-US" altLang="ko-KR" sz="1800" spc="-150" dirty="0">
                <a:latin typeface="+mn-ea"/>
              </a:rPr>
              <a:t>(power structure)</a:t>
            </a:r>
            <a:r>
              <a:rPr lang="ko-KR" altLang="en-US" sz="1800" spc="-150" dirty="0">
                <a:latin typeface="+mn-ea"/>
              </a:rPr>
              <a:t>는 가족 구성원 간의 영향력을 반영하며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얼마나 각 </a:t>
            </a:r>
            <a:r>
              <a:rPr lang="ko-KR" altLang="en-US" sz="1800" spc="-150" dirty="0" smtClean="0">
                <a:latin typeface="+mn-ea"/>
              </a:rPr>
              <a:t>구성원이 </a:t>
            </a:r>
            <a:r>
              <a:rPr lang="ko-KR" altLang="en-US" sz="1800" spc="-150" dirty="0">
                <a:latin typeface="+mn-ea"/>
              </a:rPr>
              <a:t>가족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내의 </a:t>
            </a:r>
            <a:r>
              <a:rPr lang="ko-KR" altLang="en-US" sz="1800" spc="-150" dirty="0">
                <a:latin typeface="+mn-ea"/>
              </a:rPr>
              <a:t>행동과 결정에 영향을 주는지를 </a:t>
            </a:r>
            <a:r>
              <a:rPr lang="ko-KR" altLang="en-US" sz="1800" spc="-150" dirty="0" smtClean="0">
                <a:latin typeface="+mn-ea"/>
              </a:rPr>
              <a:t>나타냄</a:t>
            </a:r>
            <a:endParaRPr lang="en-US" altLang="ko-KR" sz="18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구조는 </a:t>
            </a:r>
            <a:r>
              <a:rPr lang="ko-KR" altLang="en-US" sz="1800" spc="-150" dirty="0" smtClean="0">
                <a:latin typeface="+mn-ea"/>
              </a:rPr>
              <a:t>권력 </a:t>
            </a:r>
            <a:r>
              <a:rPr lang="ko-KR" altLang="en-US" sz="1800" spc="-150" dirty="0">
                <a:latin typeface="+mn-ea"/>
              </a:rPr>
              <a:t>분배를 통해 구성원의 행동을 특정 방향으로 유도하거나 </a:t>
            </a:r>
            <a:r>
              <a:rPr lang="ko-KR" altLang="en-US" sz="1800" spc="-150" dirty="0" smtClean="0">
                <a:latin typeface="+mn-ea"/>
              </a:rPr>
              <a:t>통제함</a:t>
            </a:r>
            <a:r>
              <a:rPr lang="en-US" altLang="ko-KR" sz="1800" spc="-150" dirty="0" smtClean="0">
                <a:latin typeface="+mn-ea"/>
              </a:rPr>
              <a:t>. </a:t>
            </a:r>
            <a:r>
              <a:rPr lang="ko-KR" altLang="en-US" sz="1800" spc="-150" dirty="0" smtClean="0">
                <a:latin typeface="+mn-ea"/>
              </a:rPr>
              <a:t>하지만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권력 </a:t>
            </a:r>
            <a:r>
              <a:rPr lang="ko-KR" altLang="en-US" sz="1800" spc="-150" dirty="0" smtClean="0">
                <a:latin typeface="+mn-ea"/>
              </a:rPr>
              <a:t>              분배가 불균형할 </a:t>
            </a:r>
            <a:r>
              <a:rPr lang="ko-KR" altLang="en-US" sz="1800" spc="-150" dirty="0">
                <a:latin typeface="+mn-ea"/>
              </a:rPr>
              <a:t>경우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갈등이나 가정 내 폭력 같은 문제가 </a:t>
            </a:r>
            <a:r>
              <a:rPr lang="ko-KR" altLang="en-US" sz="1800" spc="-150" dirty="0" smtClean="0">
                <a:latin typeface="+mn-ea"/>
              </a:rPr>
              <a:t>발생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86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837506"/>
            <a:ext cx="11082373" cy="525658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6214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65806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341562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13102" y="1917626"/>
            <a:ext cx="10217555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403430" y="932521"/>
            <a:ext cx="420998" cy="278608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115065"/>
            <a:ext cx="26228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㉥ 가족의 권력구조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270670" y="2709714"/>
            <a:ext cx="1008112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구성원 각자의 권력은 자신이 갖는 자원과 연관되어 있으며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자원이 많은 구성원은 자연스럽게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큰 </a:t>
            </a:r>
            <a:r>
              <a:rPr lang="ko-KR" altLang="en-US" sz="1800" spc="-150" dirty="0">
                <a:latin typeface="+mn-ea"/>
              </a:rPr>
              <a:t>권력을 갖게 </a:t>
            </a:r>
            <a:r>
              <a:rPr lang="ko-KR" altLang="en-US" sz="1800" spc="-150" dirty="0" smtClean="0">
                <a:latin typeface="+mn-ea"/>
              </a:rPr>
              <a:t>됨</a:t>
            </a:r>
            <a:r>
              <a:rPr lang="en-US" altLang="ko-KR" sz="1800" spc="-150" dirty="0" smtClean="0">
                <a:latin typeface="+mn-ea"/>
              </a:rPr>
              <a:t>. </a:t>
            </a:r>
            <a:r>
              <a:rPr lang="ko-KR" altLang="en-US" sz="1800" spc="-150" dirty="0" smtClean="0">
                <a:latin typeface="+mn-ea"/>
              </a:rPr>
              <a:t>이런 </a:t>
            </a:r>
            <a:r>
              <a:rPr lang="ko-KR" altLang="en-US" sz="1800" spc="-150" dirty="0">
                <a:latin typeface="+mn-ea"/>
              </a:rPr>
              <a:t>권력의 흐름과 분배는 가족의 생존과 유지에 결정적인 </a:t>
            </a:r>
            <a:r>
              <a:rPr lang="ko-KR" altLang="en-US" sz="1800" spc="-150" dirty="0" smtClean="0">
                <a:latin typeface="+mn-ea"/>
              </a:rPr>
              <a:t>역할을 함</a:t>
            </a:r>
            <a:endParaRPr lang="en-US" altLang="ko-KR" sz="18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사회복지 </a:t>
            </a:r>
            <a:r>
              <a:rPr lang="ko-KR" altLang="en-US" sz="1800" spc="-150" dirty="0">
                <a:latin typeface="+mn-ea"/>
              </a:rPr>
              <a:t>전문가나 </a:t>
            </a:r>
            <a:r>
              <a:rPr lang="ko-KR" altLang="en-US" sz="1800" spc="-150" dirty="0" err="1">
                <a:latin typeface="+mn-ea"/>
              </a:rPr>
              <a:t>상담사는</a:t>
            </a:r>
            <a:r>
              <a:rPr lang="ko-KR" altLang="en-US" sz="1800" spc="-150" dirty="0">
                <a:latin typeface="+mn-ea"/>
              </a:rPr>
              <a:t> 가족의 권력구조를 평가할 때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권력의 분배와 활용 방식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smtClean="0">
                <a:latin typeface="+mn-ea"/>
              </a:rPr>
              <a:t>그리고 </a:t>
            </a:r>
            <a:r>
              <a:rPr lang="ko-KR" altLang="en-US" sz="1800" spc="-150" dirty="0">
                <a:latin typeface="+mn-ea"/>
              </a:rPr>
              <a:t>그 결과로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내에서 미치는 영향을 깊게 </a:t>
            </a:r>
            <a:r>
              <a:rPr lang="ko-KR" altLang="en-US" sz="1800" spc="-150" dirty="0" smtClean="0">
                <a:latin typeface="+mn-ea"/>
              </a:rPr>
              <a:t>파악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 </a:t>
            </a:r>
            <a:r>
              <a:rPr lang="ko-KR" altLang="en-US" sz="1800" spc="-150" dirty="0">
                <a:latin typeface="+mn-ea"/>
              </a:rPr>
              <a:t>지식을 바탕으로 </a:t>
            </a: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문제를 진단하고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건강하며 균형 잡힌 가족관계를 형성하는 데 도움을 줄 수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있음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66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765498"/>
            <a:ext cx="11082373" cy="532859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54947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58605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269554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13102" y="1845618"/>
            <a:ext cx="10217555" cy="3991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971381" y="1292560"/>
            <a:ext cx="421000" cy="1921993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043057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㉦ 가족역할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342678" y="2698095"/>
            <a:ext cx="98650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내에서의 역할</a:t>
            </a:r>
            <a:r>
              <a:rPr lang="en-US" altLang="ko-KR" sz="1800" spc="-150" dirty="0">
                <a:latin typeface="+mn-ea"/>
              </a:rPr>
              <a:t>(roles)</a:t>
            </a:r>
            <a:r>
              <a:rPr lang="ko-KR" altLang="en-US" sz="1800" spc="-150" dirty="0">
                <a:latin typeface="+mn-ea"/>
              </a:rPr>
              <a:t>은 그 구성원들 사이의 상호작용과 기대를 규정하는 행동 </a:t>
            </a:r>
            <a:r>
              <a:rPr lang="ko-KR" altLang="en-US" sz="1800" spc="-150" dirty="0" smtClean="0">
                <a:latin typeface="+mn-ea"/>
              </a:rPr>
              <a:t>패턴으로 나타남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내 상호 인식과 기대를 뒷받침하며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구성원 </a:t>
            </a:r>
            <a:r>
              <a:rPr lang="ko-KR" altLang="en-US" sz="1800" spc="-150" dirty="0" smtClean="0">
                <a:latin typeface="+mn-ea"/>
              </a:rPr>
              <a:t>간의 </a:t>
            </a:r>
            <a:r>
              <a:rPr lang="ko-KR" altLang="en-US" sz="1800" spc="-150" dirty="0">
                <a:latin typeface="+mn-ea"/>
              </a:rPr>
              <a:t>관계와 의사소통의 원활함에 크게 </a:t>
            </a:r>
            <a:r>
              <a:rPr lang="ko-KR" altLang="en-US" sz="1800" spc="-150" dirty="0" smtClean="0">
                <a:latin typeface="+mn-ea"/>
              </a:rPr>
              <a:t>기여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구성원들의 삶의 변화나 다양한 상황들로 인해 그들의 </a:t>
            </a:r>
            <a:r>
              <a:rPr lang="ko-KR" altLang="en-US" sz="1800" spc="-150" dirty="0" smtClean="0">
                <a:latin typeface="+mn-ea"/>
              </a:rPr>
              <a:t>역할이 </a:t>
            </a:r>
            <a:r>
              <a:rPr lang="ko-KR" altLang="en-US" sz="1800" spc="-150" dirty="0">
                <a:latin typeface="+mn-ea"/>
              </a:rPr>
              <a:t>시간에 따라 변화할 수 있으며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en-US" altLang="ko-KR" sz="1800" spc="-150" dirty="0" smtClean="0">
                <a:latin typeface="+mn-ea"/>
              </a:rPr>
              <a:t>     </a:t>
            </a:r>
            <a:r>
              <a:rPr lang="ko-KR" altLang="en-US" sz="1800" spc="-150" dirty="0" smtClean="0">
                <a:latin typeface="+mn-ea"/>
              </a:rPr>
              <a:t>이런 </a:t>
            </a:r>
            <a:r>
              <a:rPr lang="ko-KR" altLang="en-US" sz="1800" spc="-150" dirty="0">
                <a:latin typeface="+mn-ea"/>
              </a:rPr>
              <a:t>변화와 조정에 적응하는 것도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en-US" altLang="ko-KR" sz="1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>
                <a:latin typeface="+mn-ea"/>
              </a:rPr>
              <a:t>각 구성원 간에는 때로는 역할에 대한 갈등이 발생할 수 있으며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이것은 가족 내의 </a:t>
            </a:r>
            <a:r>
              <a:rPr lang="ko-KR" altLang="en-US" sz="1800" spc="-150" dirty="0" smtClean="0">
                <a:latin typeface="+mn-ea"/>
              </a:rPr>
              <a:t>관계에 </a:t>
            </a:r>
            <a:r>
              <a:rPr lang="ko-KR" altLang="en-US" sz="1800" spc="-150" dirty="0">
                <a:latin typeface="+mn-ea"/>
              </a:rPr>
              <a:t>문제나 </a:t>
            </a:r>
            <a:r>
              <a:rPr lang="ko-KR" altLang="en-US" sz="1800" spc="-150" dirty="0" smtClean="0">
                <a:latin typeface="+mn-ea"/>
              </a:rPr>
              <a:t>            갈등을 </a:t>
            </a:r>
            <a:r>
              <a:rPr lang="ko-KR" altLang="en-US" sz="1800" spc="-150" dirty="0">
                <a:latin typeface="+mn-ea"/>
              </a:rPr>
              <a:t>야기할 수 </a:t>
            </a:r>
            <a:r>
              <a:rPr lang="ko-KR" altLang="en-US" sz="1800" spc="-150" dirty="0" smtClean="0">
                <a:latin typeface="+mn-ea"/>
              </a:rPr>
              <a:t>있음</a:t>
            </a:r>
            <a:r>
              <a:rPr lang="en-US" altLang="ko-KR" sz="1800" spc="-150" dirty="0" smtClean="0">
                <a:latin typeface="+mn-ea"/>
              </a:rPr>
              <a:t>. </a:t>
            </a:r>
            <a:r>
              <a:rPr lang="ko-KR" altLang="en-US" sz="1800" spc="-150" dirty="0" smtClean="0">
                <a:latin typeface="+mn-ea"/>
              </a:rPr>
              <a:t>이런 </a:t>
            </a:r>
            <a:r>
              <a:rPr lang="ko-KR" altLang="en-US" sz="1800" spc="-150" dirty="0">
                <a:latin typeface="+mn-ea"/>
              </a:rPr>
              <a:t>역할 갈등을 해결하고 조정하는 것이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74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1269554"/>
            <a:ext cx="11082373" cy="439248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105353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109011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773610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13102" y="2349674"/>
            <a:ext cx="10217555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971381" y="1796616"/>
            <a:ext cx="421000" cy="1921993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547113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㉦ 가족역할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414686" y="3141762"/>
            <a:ext cx="9865096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사회복지사는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가족 구성원들이 각자의 역할을 이해하고 수행하며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서로를 지지하고 </a:t>
            </a:r>
            <a:r>
              <a:rPr lang="ko-KR" altLang="en-US" sz="1800" spc="-150" dirty="0" smtClean="0">
                <a:latin typeface="+mn-ea"/>
              </a:rPr>
              <a:t>존중하도록 지원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해야 함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구성원들이 </a:t>
            </a:r>
            <a:r>
              <a:rPr lang="ko-KR" altLang="en-US" sz="1800" spc="-150" dirty="0">
                <a:latin typeface="+mn-ea"/>
              </a:rPr>
              <a:t>갈등해결과 상호작용에서 서로를 지지하도록 </a:t>
            </a:r>
            <a:r>
              <a:rPr lang="ko-KR" altLang="en-US" sz="1800" spc="-150" dirty="0" smtClean="0">
                <a:latin typeface="+mn-ea"/>
              </a:rPr>
              <a:t>도움을 </a:t>
            </a:r>
            <a:r>
              <a:rPr lang="ko-KR" altLang="en-US" sz="1800" spc="-150" dirty="0">
                <a:latin typeface="+mn-ea"/>
              </a:rPr>
              <a:t>주면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전체의 건강과 안정성이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증진될 </a:t>
            </a:r>
            <a:r>
              <a:rPr lang="ko-KR" altLang="en-US" sz="1800" spc="-150" dirty="0">
                <a:latin typeface="+mn-ea"/>
              </a:rPr>
              <a:t>것</a:t>
            </a:r>
          </a:p>
        </p:txBody>
      </p:sp>
    </p:spTree>
    <p:extLst>
      <p:ext uri="{BB962C8B-B14F-4D97-AF65-F5344CB8AC3E}">
        <p14:creationId xmlns:p14="http://schemas.microsoft.com/office/powerpoint/2010/main" val="27953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1053530"/>
            <a:ext cx="11082373" cy="496855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83750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87409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557586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13102" y="2133650"/>
            <a:ext cx="10217555" cy="352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043390" y="1508585"/>
            <a:ext cx="420998" cy="206600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331089"/>
            <a:ext cx="2038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㉧ 가족결속력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414686" y="2925738"/>
            <a:ext cx="9721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내의 결속력</a:t>
            </a:r>
            <a:r>
              <a:rPr lang="en-US" altLang="ko-KR" sz="1800" spc="-150" dirty="0">
                <a:latin typeface="+mn-ea"/>
              </a:rPr>
              <a:t>(cohesion)</a:t>
            </a:r>
            <a:r>
              <a:rPr lang="ko-KR" altLang="en-US" sz="1800" spc="-150" dirty="0">
                <a:latin typeface="+mn-ea"/>
              </a:rPr>
              <a:t>은 구성원 간의 감정적 연결과 유대를 나타내는 중요한 </a:t>
            </a:r>
            <a:r>
              <a:rPr lang="ko-KR" altLang="en-US" sz="1800" spc="-150" dirty="0" smtClean="0">
                <a:latin typeface="+mn-ea"/>
              </a:rPr>
              <a:t>지표</a:t>
            </a:r>
            <a:endParaRPr lang="en-US" altLang="ko-KR" sz="1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올슨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등</a:t>
            </a:r>
            <a:r>
              <a:rPr lang="en-US" altLang="ko-KR" sz="1800" spc="-150" dirty="0">
                <a:latin typeface="+mn-ea"/>
              </a:rPr>
              <a:t>(Olson et al., 1983</a:t>
            </a:r>
            <a:r>
              <a:rPr lang="en-US" altLang="ko-KR" sz="1800" spc="-150" dirty="0" smtClean="0">
                <a:latin typeface="+mn-ea"/>
              </a:rPr>
              <a:t>)</a:t>
            </a:r>
          </a:p>
          <a:p>
            <a:pPr marL="830001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>
                <a:latin typeface="+mn-ea"/>
              </a:rPr>
              <a:t>가족 결속력은 가족 구성원 간에 느껴지는 </a:t>
            </a:r>
            <a:r>
              <a:rPr lang="ko-KR" altLang="en-US" sz="1600" spc="-150" dirty="0" smtClean="0">
                <a:latin typeface="+mn-ea"/>
              </a:rPr>
              <a:t>감정적 </a:t>
            </a:r>
            <a:r>
              <a:rPr lang="ko-KR" altLang="en-US" sz="1600" spc="-150" dirty="0">
                <a:latin typeface="+mn-ea"/>
              </a:rPr>
              <a:t>유대를 </a:t>
            </a:r>
            <a:r>
              <a:rPr lang="ko-KR" altLang="en-US" sz="1600" spc="-150" dirty="0" smtClean="0">
                <a:latin typeface="+mn-ea"/>
              </a:rPr>
              <a:t>의미</a:t>
            </a:r>
            <a:endParaRPr lang="en-US" altLang="ko-KR" sz="1600" spc="-150" dirty="0" smtClean="0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14686" y="4509914"/>
            <a:ext cx="99371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결속력은 적정 수준에서 유지될 때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구성원 간의 독립성과 애착의 균형이 </a:t>
            </a:r>
            <a:r>
              <a:rPr lang="ko-KR" altLang="en-US" sz="1800" spc="-150" dirty="0" smtClean="0">
                <a:latin typeface="+mn-ea"/>
              </a:rPr>
              <a:t>이루어짐</a:t>
            </a:r>
            <a:r>
              <a:rPr lang="en-US" altLang="ko-KR" sz="1800" spc="-150" dirty="0" smtClean="0">
                <a:latin typeface="+mn-ea"/>
              </a:rPr>
              <a:t> </a:t>
            </a:r>
            <a:endParaRPr lang="ko-KR" altLang="en-US" sz="1800" spc="-150" dirty="0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918742" y="4941962"/>
            <a:ext cx="907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>
                <a:latin typeface="+mn-ea"/>
              </a:rPr>
              <a:t>적정 수준의 결속력을 가진 가족들은 서로 </a:t>
            </a:r>
            <a:r>
              <a:rPr lang="ko-KR" altLang="en-US" sz="1600" spc="-150" dirty="0" smtClean="0">
                <a:latin typeface="+mn-ea"/>
              </a:rPr>
              <a:t>간의 </a:t>
            </a:r>
            <a:r>
              <a:rPr lang="ko-KR" altLang="en-US" sz="1600" spc="-150" dirty="0">
                <a:latin typeface="+mn-ea"/>
              </a:rPr>
              <a:t>친밀함을 느끼면서도 동시에 개인의 자율성을 </a:t>
            </a:r>
            <a:r>
              <a:rPr lang="ko-KR" altLang="en-US" sz="1600" spc="-150" dirty="0" smtClean="0">
                <a:latin typeface="+mn-ea"/>
              </a:rPr>
              <a:t>존중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91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765498"/>
            <a:ext cx="11082373" cy="540060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54947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58605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269554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1917626"/>
            <a:ext cx="10217555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043390" y="1220553"/>
            <a:ext cx="420998" cy="206600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043057"/>
            <a:ext cx="2038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㉧ 가족결속력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593235" y="2702743"/>
            <a:ext cx="2771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1800" dirty="0" smtClean="0">
                <a:latin typeface="+mn-ea"/>
              </a:rPr>
              <a:t>결속력이 </a:t>
            </a:r>
            <a:r>
              <a:rPr lang="ko-KR" altLang="en-US" sz="1800" dirty="0">
                <a:latin typeface="+mn-ea"/>
              </a:rPr>
              <a:t>부족한 </a:t>
            </a:r>
            <a:r>
              <a:rPr lang="ko-KR" altLang="en-US" sz="1800" dirty="0" smtClean="0">
                <a:latin typeface="+mn-ea"/>
              </a:rPr>
              <a:t>가족</a:t>
            </a:r>
            <a:endParaRPr lang="en-US" altLang="ko-KR" sz="1800" dirty="0" smtClean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990750" y="3030845"/>
            <a:ext cx="936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>
                <a:latin typeface="+mn-ea"/>
              </a:rPr>
              <a:t>각 구성원이 서로에게 무관심하며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고립되거나 </a:t>
            </a:r>
            <a:r>
              <a:rPr lang="ko-KR" altLang="en-US" sz="1600" spc="-150" dirty="0" err="1" smtClean="0">
                <a:latin typeface="+mn-ea"/>
              </a:rPr>
              <a:t>연결감이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부족할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이들은 </a:t>
            </a:r>
            <a:r>
              <a:rPr lang="ko-KR" altLang="en-US" sz="1600" spc="-150" dirty="0">
                <a:latin typeface="+mn-ea"/>
              </a:rPr>
              <a:t>서로를 독립적으로 여기지만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가족으로서의 유대감이나 </a:t>
            </a:r>
            <a:r>
              <a:rPr lang="ko-KR" altLang="en-US" sz="1600" spc="-150" dirty="0" err="1" smtClean="0">
                <a:latin typeface="+mn-ea"/>
              </a:rPr>
              <a:t>연결감이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ko-KR" altLang="en-US" sz="1600" spc="-150" dirty="0">
                <a:latin typeface="+mn-ea"/>
              </a:rPr>
              <a:t>크게 약화되어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558702" y="4027924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800" dirty="0" smtClean="0">
                <a:latin typeface="+mn-ea"/>
              </a:rPr>
              <a:t>과도하게 </a:t>
            </a:r>
            <a:r>
              <a:rPr lang="ko-KR" altLang="en-US" sz="1800" dirty="0">
                <a:latin typeface="+mn-ea"/>
              </a:rPr>
              <a:t>높은 결속력을 가진 </a:t>
            </a:r>
            <a:r>
              <a:rPr lang="ko-KR" altLang="en-US" sz="1800" dirty="0" smtClean="0">
                <a:latin typeface="+mn-ea"/>
              </a:rPr>
              <a:t>가족</a:t>
            </a:r>
            <a:endParaRPr lang="en-US" altLang="ko-KR" sz="1800" dirty="0" smtClean="0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90750" y="4421063"/>
            <a:ext cx="9145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>
                <a:latin typeface="+mn-ea"/>
              </a:rPr>
              <a:t>구성원 간의 경계가 모호해지며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과도한 </a:t>
            </a:r>
            <a:r>
              <a:rPr lang="ko-KR" altLang="en-US" sz="1600" spc="-150" dirty="0">
                <a:latin typeface="+mn-ea"/>
              </a:rPr>
              <a:t>애착과 충성을 </a:t>
            </a:r>
            <a:r>
              <a:rPr lang="ko-KR" altLang="en-US" sz="1600" spc="-150" dirty="0" smtClean="0">
                <a:latin typeface="+mn-ea"/>
              </a:rPr>
              <a:t>요구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밀착된 </a:t>
            </a:r>
            <a:r>
              <a:rPr lang="ko-KR" altLang="en-US" sz="1600" spc="-150" dirty="0">
                <a:latin typeface="+mn-ea"/>
              </a:rPr>
              <a:t>가족구조에서는 개인의 독립성이나 다양한 </a:t>
            </a:r>
            <a:r>
              <a:rPr lang="ko-KR" altLang="en-US" sz="1600" spc="-150" dirty="0" smtClean="0">
                <a:latin typeface="+mn-ea"/>
              </a:rPr>
              <a:t>의견을 </a:t>
            </a:r>
            <a:r>
              <a:rPr lang="ko-KR" altLang="en-US" sz="1600" spc="-150" dirty="0">
                <a:latin typeface="+mn-ea"/>
              </a:rPr>
              <a:t>수용하는 것이 어려울 수 있으며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 결과 갈등이 발생할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53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양쪽 모서리가 둥근 사각형 3"/>
          <p:cNvSpPr/>
          <p:nvPr/>
        </p:nvSpPr>
        <p:spPr>
          <a:xfrm>
            <a:off x="3646934" y="1557586"/>
            <a:ext cx="4824536" cy="52322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9" y="90975"/>
            <a:ext cx="10139387" cy="602515"/>
          </a:xfrm>
        </p:spPr>
        <p:txBody>
          <a:bodyPr/>
          <a:lstStyle/>
          <a:p>
            <a:r>
              <a:rPr lang="ko-KR" altLang="en-US" dirty="0" smtClean="0"/>
              <a:t>가족복지실천의 이해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867706" y="1557586"/>
            <a:ext cx="4387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가족복지실천의 주요 목표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50590" y="2080806"/>
            <a:ext cx="11233248" cy="37252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94606" y="2421682"/>
            <a:ext cx="36487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셋째</a:t>
            </a:r>
            <a:r>
              <a:rPr lang="en-US" altLang="ko-KR" sz="2200" b="1" dirty="0">
                <a:solidFill>
                  <a:srgbClr val="3333FF"/>
                </a:solidFill>
                <a:latin typeface="+mn-ea"/>
              </a:rPr>
              <a:t>, </a:t>
            </a:r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가족복지 서비스 확대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486694" y="2853730"/>
            <a:ext cx="10009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다양한 욕구에 대응하여 복지 서비스를 제공하고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특히 어려움을 겪고 있는 </a:t>
            </a:r>
            <a:r>
              <a:rPr lang="ko-KR" altLang="en-US" sz="1800" spc="-150" dirty="0" smtClean="0">
                <a:latin typeface="+mn-ea"/>
              </a:rPr>
              <a:t>가족들에게 </a:t>
            </a:r>
            <a:r>
              <a:rPr lang="ko-KR" altLang="en-US" sz="1800" spc="-150" dirty="0">
                <a:latin typeface="+mn-ea"/>
              </a:rPr>
              <a:t>필요한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지원을 해줌</a:t>
            </a:r>
            <a:endParaRPr lang="ko-KR" altLang="en-US" sz="1800" spc="-150" dirty="0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01080" y="4159456"/>
            <a:ext cx="47933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넷째</a:t>
            </a:r>
            <a:r>
              <a:rPr lang="en-US" altLang="ko-KR" sz="2200" b="1" dirty="0">
                <a:solidFill>
                  <a:srgbClr val="3333FF"/>
                </a:solidFill>
                <a:latin typeface="+mn-ea"/>
              </a:rPr>
              <a:t>, </a:t>
            </a:r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가족 중심의 정책 마련 및 실행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465734" y="4590343"/>
            <a:ext cx="988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국가 </a:t>
            </a:r>
            <a:r>
              <a:rPr lang="ko-KR" altLang="en-US" sz="1800" spc="-150" dirty="0">
                <a:latin typeface="+mn-ea"/>
              </a:rPr>
              <a:t>및 사회적 기관이 가족의 복지와 권익을 중심으로 한 정책을 구상하고 이를 </a:t>
            </a:r>
            <a:r>
              <a:rPr lang="ko-KR" altLang="en-US" sz="1800" spc="-150" dirty="0" smtClean="0">
                <a:latin typeface="+mn-ea"/>
              </a:rPr>
              <a:t>실천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육아 </a:t>
            </a:r>
            <a:r>
              <a:rPr lang="ko-KR" altLang="en-US" sz="1800" spc="-150" dirty="0">
                <a:latin typeface="+mn-ea"/>
              </a:rPr>
              <a:t>휴직과 같은 가족친화적인 제도가 포함</a:t>
            </a:r>
          </a:p>
        </p:txBody>
      </p:sp>
    </p:spTree>
    <p:extLst>
      <p:ext uri="{BB962C8B-B14F-4D97-AF65-F5344CB8AC3E}">
        <p14:creationId xmlns:p14="http://schemas.microsoft.com/office/powerpoint/2010/main" val="14277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1701602"/>
            <a:ext cx="11082373" cy="345638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148557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152216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2205658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2853730"/>
            <a:ext cx="10217555" cy="1980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043390" y="2156657"/>
            <a:ext cx="420998" cy="206600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979161"/>
            <a:ext cx="2038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㉧ 가족결속력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270670" y="3573810"/>
            <a:ext cx="9937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결속력을 평가하는 것은 그 구성원들 간의 건강한 관계를 이해하고 </a:t>
            </a:r>
            <a:r>
              <a:rPr lang="ko-KR" altLang="en-US" sz="1800" spc="-150" dirty="0" smtClean="0">
                <a:latin typeface="+mn-ea"/>
              </a:rPr>
              <a:t>지원하는 </a:t>
            </a:r>
            <a:r>
              <a:rPr lang="ko-KR" altLang="en-US" sz="1800" spc="-150" dirty="0">
                <a:latin typeface="+mn-ea"/>
              </a:rPr>
              <a:t>데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사회복지사나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 err="1">
                <a:latin typeface="+mn-ea"/>
              </a:rPr>
              <a:t>상담사는</a:t>
            </a:r>
            <a:r>
              <a:rPr lang="ko-KR" altLang="en-US" sz="1800" spc="-150" dirty="0">
                <a:latin typeface="+mn-ea"/>
              </a:rPr>
              <a:t> 가족의 결속력을 파악하여 적절한 </a:t>
            </a:r>
            <a:r>
              <a:rPr lang="ko-KR" altLang="en-US" sz="1800" spc="-150" dirty="0" smtClean="0">
                <a:latin typeface="+mn-ea"/>
              </a:rPr>
              <a:t>지원과 </a:t>
            </a:r>
            <a:r>
              <a:rPr lang="ko-KR" altLang="en-US" sz="1800" spc="-150" dirty="0">
                <a:latin typeface="+mn-ea"/>
              </a:rPr>
              <a:t>개입을 계획할 수 </a:t>
            </a:r>
            <a:r>
              <a:rPr lang="ko-KR" altLang="en-US" sz="1800" spc="-150" dirty="0" smtClean="0">
                <a:latin typeface="+mn-ea"/>
              </a:rPr>
              <a:t>있음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89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621482"/>
            <a:ext cx="11082373" cy="561662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40545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44204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125538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1680690"/>
            <a:ext cx="10217555" cy="43413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043390" y="983618"/>
            <a:ext cx="420998" cy="206600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1806122"/>
            <a:ext cx="2038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㉨ 가족적응력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342678" y="2328763"/>
            <a:ext cx="99371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가족의 적응력은 가족 </a:t>
            </a:r>
            <a:r>
              <a:rPr lang="ko-KR" altLang="en-US" sz="1800" spc="-150" dirty="0">
                <a:latin typeface="+mn-ea"/>
              </a:rPr>
              <a:t>구성원들이 변화와 스트레스 상황에 어떻게 </a:t>
            </a:r>
            <a:r>
              <a:rPr lang="ko-KR" altLang="en-US" sz="1800" spc="-150" dirty="0" smtClean="0">
                <a:latin typeface="+mn-ea"/>
              </a:rPr>
              <a:t>대응하고 </a:t>
            </a:r>
            <a:r>
              <a:rPr lang="ko-KR" altLang="en-US" sz="1800" spc="-150" dirty="0">
                <a:latin typeface="+mn-ea"/>
              </a:rPr>
              <a:t>적응하는지의 능력을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나타냄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올슨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등</a:t>
            </a:r>
            <a:r>
              <a:rPr lang="en-US" altLang="ko-KR" sz="1800" spc="-150" dirty="0">
                <a:latin typeface="+mn-ea"/>
              </a:rPr>
              <a:t>(Olson et al., 1983</a:t>
            </a:r>
            <a:r>
              <a:rPr lang="en-US" altLang="ko-KR" sz="1800" spc="-150" dirty="0" smtClean="0">
                <a:latin typeface="+mn-ea"/>
              </a:rPr>
              <a:t>)</a:t>
            </a:r>
            <a:endParaRPr lang="en-US" altLang="ko-KR" sz="1800" spc="-150" dirty="0">
              <a:latin typeface="+mn-ea"/>
            </a:endParaRPr>
          </a:p>
          <a:p>
            <a:pPr marL="830001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가족적응력은 부부 </a:t>
            </a:r>
            <a:r>
              <a:rPr lang="ko-KR" altLang="en-US" sz="1600" spc="-150" dirty="0">
                <a:latin typeface="+mn-ea"/>
              </a:rPr>
              <a:t>또는 가족체계가 다양한 스트레스에 대응하여 그들의 관계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역할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그리고 규칙을 </a:t>
            </a:r>
            <a:r>
              <a:rPr lang="ko-KR" altLang="en-US" sz="1600" spc="-150" dirty="0" smtClean="0">
                <a:latin typeface="+mn-ea"/>
              </a:rPr>
              <a:t>조절하는 </a:t>
            </a:r>
            <a:r>
              <a:rPr lang="ko-KR" altLang="en-US" sz="1600" spc="-150" dirty="0">
                <a:latin typeface="+mn-ea"/>
              </a:rPr>
              <a:t>능력을 </a:t>
            </a:r>
            <a:r>
              <a:rPr lang="ko-KR" altLang="en-US" sz="1600" spc="-150" dirty="0" smtClean="0">
                <a:latin typeface="+mn-ea"/>
              </a:rPr>
              <a:t>의미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적절한 </a:t>
            </a:r>
            <a:r>
              <a:rPr lang="ko-KR" altLang="en-US" sz="1800" spc="-150" dirty="0">
                <a:latin typeface="+mn-ea"/>
              </a:rPr>
              <a:t>적응력을 가진 가족들은 변화나 스트레스에 봉착했을 때 유연하게 문제를 </a:t>
            </a:r>
            <a:r>
              <a:rPr lang="ko-KR" altLang="en-US" sz="1800" spc="-150" dirty="0" smtClean="0">
                <a:latin typeface="+mn-ea"/>
              </a:rPr>
              <a:t>해결하고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새로운 </a:t>
            </a:r>
            <a:endParaRPr lang="en-US" altLang="ko-KR" sz="18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상황에 </a:t>
            </a:r>
            <a:r>
              <a:rPr lang="ko-KR" altLang="en-US" sz="1800" spc="-150" dirty="0">
                <a:latin typeface="+mn-ea"/>
              </a:rPr>
              <a:t>효과적으로 대응할 수 </a:t>
            </a:r>
            <a:r>
              <a:rPr lang="ko-KR" altLang="en-US" sz="1800" spc="-150" dirty="0" smtClean="0">
                <a:latin typeface="+mn-ea"/>
              </a:rPr>
              <a:t>있음</a:t>
            </a:r>
            <a:r>
              <a:rPr lang="en-US" altLang="ko-KR" sz="1800" spc="-150" dirty="0" smtClean="0">
                <a:latin typeface="+mn-ea"/>
              </a:rPr>
              <a:t>. </a:t>
            </a:r>
            <a:r>
              <a:rPr lang="ko-KR" altLang="en-US" sz="1800" spc="-150" dirty="0" smtClean="0">
                <a:latin typeface="+mn-ea"/>
              </a:rPr>
              <a:t>이러한 </a:t>
            </a:r>
            <a:r>
              <a:rPr lang="ko-KR" altLang="en-US" sz="1800" spc="-150" dirty="0">
                <a:latin typeface="+mn-ea"/>
              </a:rPr>
              <a:t>가족들은 유연성과 안정성 </a:t>
            </a:r>
            <a:r>
              <a:rPr lang="ko-KR" altLang="en-US" sz="1800" spc="-150" dirty="0" smtClean="0">
                <a:latin typeface="+mn-ea"/>
              </a:rPr>
              <a:t>사이에서 </a:t>
            </a:r>
            <a:r>
              <a:rPr lang="ko-KR" altLang="en-US" sz="1800" spc="-150" dirty="0">
                <a:latin typeface="+mn-ea"/>
              </a:rPr>
              <a:t>균형을 이루며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 </a:t>
            </a:r>
            <a:r>
              <a:rPr lang="ko-KR" altLang="en-US" sz="1800" spc="-150" dirty="0" smtClean="0">
                <a:latin typeface="+mn-ea"/>
              </a:rPr>
              <a:t>스트레스 </a:t>
            </a:r>
            <a:r>
              <a:rPr lang="ko-KR" altLang="en-US" sz="1800" spc="-150" dirty="0">
                <a:latin typeface="+mn-ea"/>
              </a:rPr>
              <a:t>상황에서도 가족 간의 유대를 유지하며 함께 성장</a:t>
            </a:r>
          </a:p>
        </p:txBody>
      </p:sp>
    </p:spTree>
    <p:extLst>
      <p:ext uri="{BB962C8B-B14F-4D97-AF65-F5344CB8AC3E}">
        <p14:creationId xmlns:p14="http://schemas.microsoft.com/office/powerpoint/2010/main" val="39682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0590" y="837506"/>
            <a:ext cx="11082373" cy="540060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08722" y="6214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19068" y="65806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59755" y="1341562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127376" y="1896715"/>
            <a:ext cx="10217555" cy="39813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1964523" y="1199642"/>
            <a:ext cx="420998" cy="206600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69321" y="2022146"/>
            <a:ext cx="2038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㉨ 가족적응력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263811" y="2565698"/>
            <a:ext cx="993710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지나치게 </a:t>
            </a:r>
            <a:r>
              <a:rPr lang="ko-KR" altLang="en-US" sz="1800" spc="-150" dirty="0">
                <a:latin typeface="+mn-ea"/>
              </a:rPr>
              <a:t>경직된 </a:t>
            </a:r>
            <a:r>
              <a:rPr lang="ko-KR" altLang="en-US" sz="1800" spc="-150" dirty="0" smtClean="0">
                <a:latin typeface="+mn-ea"/>
              </a:rPr>
              <a:t>가족구조</a:t>
            </a:r>
            <a:endParaRPr lang="en-US" altLang="ko-KR" sz="1800" spc="-150" dirty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변화나 </a:t>
            </a:r>
            <a:r>
              <a:rPr lang="ko-KR" altLang="en-US" sz="1600" spc="-150" dirty="0">
                <a:latin typeface="+mn-ea"/>
              </a:rPr>
              <a:t>스트레스 상황에 대한 적절한 대응이 </a:t>
            </a:r>
            <a:r>
              <a:rPr lang="ko-KR" altLang="en-US" sz="1600" spc="-150" dirty="0" smtClean="0">
                <a:latin typeface="+mn-ea"/>
              </a:rPr>
              <a:t>어려움</a:t>
            </a:r>
            <a:endParaRPr lang="en-US" altLang="ko-KR" sz="16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이들은 </a:t>
            </a:r>
            <a:r>
              <a:rPr lang="ko-KR" altLang="en-US" sz="1600" spc="-150" dirty="0">
                <a:latin typeface="+mn-ea"/>
              </a:rPr>
              <a:t>그들이 이미 알고 있는 방식을 고수하려고 하기 때문에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새로운 문제나 </a:t>
            </a:r>
            <a:r>
              <a:rPr lang="ko-KR" altLang="en-US" sz="1600" spc="-150" dirty="0" smtClean="0">
                <a:latin typeface="+mn-ea"/>
              </a:rPr>
              <a:t>상황에 </a:t>
            </a:r>
            <a:r>
              <a:rPr lang="ko-KR" altLang="en-US" sz="1600" spc="-150" dirty="0">
                <a:latin typeface="+mn-ea"/>
              </a:rPr>
              <a:t>유연하게 대응하는 것이 </a:t>
            </a:r>
            <a:r>
              <a:rPr lang="ko-KR" altLang="en-US" sz="1600" spc="-150" dirty="0" smtClean="0">
                <a:latin typeface="+mn-ea"/>
              </a:rPr>
              <a:t>어려움</a:t>
            </a:r>
            <a:endParaRPr lang="ko-KR" altLang="en-US" sz="1600" spc="-150" dirty="0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14411" y="4428614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800" dirty="0" smtClean="0">
                <a:latin typeface="+mn-ea"/>
              </a:rPr>
              <a:t>너무 </a:t>
            </a:r>
            <a:r>
              <a:rPr lang="ko-KR" altLang="en-US" sz="1800" dirty="0">
                <a:latin typeface="+mn-ea"/>
              </a:rPr>
              <a:t>유연한 </a:t>
            </a:r>
            <a:r>
              <a:rPr lang="ko-KR" altLang="en-US" sz="1800" dirty="0" smtClean="0">
                <a:latin typeface="+mn-ea"/>
              </a:rPr>
              <a:t>가족구조</a:t>
            </a:r>
            <a:endParaRPr lang="en-US" altLang="ko-KR" sz="1800" dirty="0" smtClean="0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39875" y="4804926"/>
            <a:ext cx="9289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>
                <a:latin typeface="+mn-ea"/>
              </a:rPr>
              <a:t>지나치게 많은 변화를 추구하게 되어 가족 </a:t>
            </a:r>
            <a:r>
              <a:rPr lang="ko-KR" altLang="en-US" sz="1600" spc="-150" dirty="0" smtClean="0">
                <a:latin typeface="+mn-ea"/>
              </a:rPr>
              <a:t>구성원들 </a:t>
            </a:r>
            <a:r>
              <a:rPr lang="ko-KR" altLang="en-US" sz="1600" spc="-150" dirty="0">
                <a:latin typeface="+mn-ea"/>
              </a:rPr>
              <a:t>사이에서 규칙이나 경계가 모호해질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이로 </a:t>
            </a:r>
            <a:r>
              <a:rPr lang="ko-KR" altLang="en-US" sz="1600" spc="-150" dirty="0">
                <a:latin typeface="+mn-ea"/>
              </a:rPr>
              <a:t>인해 가족 구성원들은 안정감을 </a:t>
            </a:r>
            <a:r>
              <a:rPr lang="ko-KR" altLang="en-US" sz="1600" spc="-150" dirty="0" smtClean="0">
                <a:latin typeface="+mn-ea"/>
              </a:rPr>
              <a:t>느끼기 </a:t>
            </a:r>
            <a:r>
              <a:rPr lang="ko-KR" altLang="en-US" sz="1600" spc="-150" dirty="0">
                <a:latin typeface="+mn-ea"/>
              </a:rPr>
              <a:t>어려워지며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예측할 수 없는 상황이 빈번히 발생할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82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9457" y="1269554"/>
            <a:ext cx="11082373" cy="446449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87589" y="105353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97935" y="109011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38622" y="1773610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206243" y="2400771"/>
            <a:ext cx="10217555" cy="30452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043390" y="1703698"/>
            <a:ext cx="420998" cy="2066009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48188" y="2526202"/>
            <a:ext cx="2038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㉨ 가족적응력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421545" y="3141762"/>
            <a:ext cx="97930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 </a:t>
            </a:r>
            <a:r>
              <a:rPr lang="ko-KR" altLang="en-US" sz="2000" spc="-150" dirty="0">
                <a:latin typeface="+mn-ea"/>
              </a:rPr>
              <a:t>적응력을 평가할 때는 경직성과 유연성 사이의 균형을 유지하는 </a:t>
            </a:r>
            <a:r>
              <a:rPr lang="ko-KR" altLang="en-US" sz="2000" spc="-150" dirty="0" smtClean="0">
                <a:latin typeface="+mn-ea"/>
              </a:rPr>
              <a:t>능력을 </a:t>
            </a:r>
            <a:r>
              <a:rPr lang="ko-KR" altLang="en-US" sz="2000" spc="-150" dirty="0">
                <a:latin typeface="+mn-ea"/>
              </a:rPr>
              <a:t>중점적으로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살펴보는 </a:t>
            </a:r>
            <a:r>
              <a:rPr lang="ko-KR" altLang="en-US" sz="2000" spc="-150" dirty="0">
                <a:latin typeface="+mn-ea"/>
              </a:rPr>
              <a:t>것이 </a:t>
            </a:r>
            <a:r>
              <a:rPr lang="ko-KR" altLang="en-US" sz="2000" spc="-150" dirty="0" smtClean="0">
                <a:latin typeface="+mn-ea"/>
              </a:rPr>
              <a:t>중요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이를 </a:t>
            </a:r>
            <a:r>
              <a:rPr lang="ko-KR" altLang="en-US" sz="2000" spc="-150" dirty="0">
                <a:latin typeface="+mn-ea"/>
              </a:rPr>
              <a:t>통해 가족이 건강하게 변화와 </a:t>
            </a:r>
            <a:r>
              <a:rPr lang="ko-KR" altLang="en-US" sz="2000" spc="-150" dirty="0" smtClean="0">
                <a:latin typeface="+mn-ea"/>
              </a:rPr>
              <a:t>스트레스를 </a:t>
            </a:r>
            <a:r>
              <a:rPr lang="ko-KR" altLang="en-US" sz="2000" spc="-150" dirty="0">
                <a:latin typeface="+mn-ea"/>
              </a:rPr>
              <a:t>관리하고 대응하는 방법을 찾아내도록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도움을 </a:t>
            </a:r>
            <a:r>
              <a:rPr lang="ko-KR" altLang="en-US" sz="2000" spc="-150" dirty="0">
                <a:latin typeface="+mn-ea"/>
              </a:rPr>
              <a:t>줄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87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7449" y="1197546"/>
            <a:ext cx="11082373" cy="475252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15581" y="98152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25927" y="101810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66614" y="1701602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134235" y="2328763"/>
            <a:ext cx="10217555" cy="326127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475438" y="1250186"/>
            <a:ext cx="420998" cy="3074121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76180" y="2576746"/>
            <a:ext cx="36228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㉩ 가족의 강점과 자원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342678" y="3146986"/>
            <a:ext cx="9793088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</a:t>
            </a:r>
            <a:r>
              <a:rPr lang="ko-KR" altLang="en-US" sz="2000" spc="-150" dirty="0">
                <a:latin typeface="+mn-ea"/>
              </a:rPr>
              <a:t>강점</a:t>
            </a:r>
            <a:r>
              <a:rPr lang="en-US" altLang="ko-KR" sz="2000" spc="-150" dirty="0">
                <a:latin typeface="+mn-ea"/>
              </a:rPr>
              <a:t>(strength)</a:t>
            </a:r>
            <a:r>
              <a:rPr lang="ko-KR" altLang="en-US" sz="2000" spc="-150" dirty="0">
                <a:latin typeface="+mn-ea"/>
              </a:rPr>
              <a:t>과 능력을 중심으로 한 접근법은 문제 중심의 전통적인 </a:t>
            </a:r>
            <a:r>
              <a:rPr lang="ko-KR" altLang="en-US" sz="2000" spc="-150" dirty="0" smtClean="0">
                <a:latin typeface="+mn-ea"/>
              </a:rPr>
              <a:t>접근에서 </a:t>
            </a:r>
            <a:endParaRPr lang="ko-KR" altLang="en-US" sz="20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50" dirty="0" smtClean="0">
                <a:latin typeface="+mn-ea"/>
              </a:rPr>
              <a:t>     벗어나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가족의 잠재력과 자원을 최대한 활용하는 것에 초점을 </a:t>
            </a:r>
            <a:r>
              <a:rPr lang="ko-KR" altLang="en-US" sz="2000" spc="-150" dirty="0" smtClean="0">
                <a:latin typeface="+mn-ea"/>
              </a:rPr>
              <a:t>맞춤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50" dirty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</a:t>
            </a:r>
            <a:r>
              <a:rPr lang="ko-KR" altLang="en-US" sz="2000" spc="-150" dirty="0">
                <a:latin typeface="+mn-ea"/>
              </a:rPr>
              <a:t>강점을 </a:t>
            </a:r>
            <a:r>
              <a:rPr lang="ko-KR" altLang="en-US" sz="2000" spc="-150" dirty="0" smtClean="0">
                <a:latin typeface="+mn-ea"/>
              </a:rPr>
              <a:t>인식하고 </a:t>
            </a:r>
            <a:r>
              <a:rPr lang="ko-KR" altLang="en-US" sz="2000" spc="-150" dirty="0">
                <a:latin typeface="+mn-ea"/>
              </a:rPr>
              <a:t>강화하는 것은 개인과 가족 모두의 자기 </a:t>
            </a:r>
            <a:r>
              <a:rPr lang="ko-KR" altLang="en-US" sz="2000" spc="-150" dirty="0" err="1">
                <a:latin typeface="+mn-ea"/>
              </a:rPr>
              <a:t>효능감을</a:t>
            </a:r>
            <a:r>
              <a:rPr lang="ko-KR" altLang="en-US" sz="2000" spc="-150" dirty="0">
                <a:latin typeface="+mn-ea"/>
              </a:rPr>
              <a:t> 높이며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해결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중심의 대화와 </a:t>
            </a:r>
            <a:r>
              <a:rPr lang="ko-KR" altLang="en-US" sz="2000" spc="-150" dirty="0">
                <a:latin typeface="+mn-ea"/>
              </a:rPr>
              <a:t>상호작용을 촉진</a:t>
            </a:r>
          </a:p>
        </p:txBody>
      </p:sp>
    </p:spTree>
    <p:extLst>
      <p:ext uri="{BB962C8B-B14F-4D97-AF65-F5344CB8AC3E}">
        <p14:creationId xmlns:p14="http://schemas.microsoft.com/office/powerpoint/2010/main" val="18213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7449" y="621482"/>
            <a:ext cx="11082373" cy="561662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15581" y="405458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25927" y="442042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66614" y="1125538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가족체계의 특성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134235" y="1720755"/>
            <a:ext cx="10217555" cy="42293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475438" y="642178"/>
            <a:ext cx="420998" cy="3074121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76180" y="1968738"/>
            <a:ext cx="36228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㉩ 가족의 강점과 자원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270670" y="2533754"/>
            <a:ext cx="99371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</a:t>
            </a:r>
            <a:r>
              <a:rPr lang="ko-KR" altLang="en-US" sz="2000" spc="-150" dirty="0">
                <a:latin typeface="+mn-ea"/>
              </a:rPr>
              <a:t>외부 자원</a:t>
            </a:r>
            <a:r>
              <a:rPr lang="en-US" altLang="ko-KR" sz="2000" spc="-150" dirty="0">
                <a:latin typeface="+mn-ea"/>
              </a:rPr>
              <a:t>(resources)</a:t>
            </a:r>
            <a:r>
              <a:rPr lang="ko-KR" altLang="en-US" sz="2000" spc="-150" dirty="0">
                <a:latin typeface="+mn-ea"/>
              </a:rPr>
              <a:t>을 탐색하고 활용하는 것도 </a:t>
            </a:r>
            <a:r>
              <a:rPr lang="ko-KR" altLang="en-US" sz="2000" spc="-150" dirty="0" smtClean="0">
                <a:latin typeface="+mn-ea"/>
              </a:rPr>
              <a:t>중요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지지체계는 가족이 </a:t>
            </a:r>
            <a:r>
              <a:rPr lang="ko-KR" altLang="en-US" sz="2000" spc="-150" dirty="0">
                <a:latin typeface="+mn-ea"/>
              </a:rPr>
              <a:t>대면하는 어려움이나 스트레스를 극복하는 데 큰 도움을 줄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친구들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지역사회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학교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교회 등 다양한 외부 자원은 가족의 안정감을 강화하고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en-US" altLang="ko-KR" sz="2000" spc="-150" dirty="0" smtClean="0">
                <a:latin typeface="+mn-ea"/>
              </a:rPr>
              <a:t>            </a:t>
            </a:r>
            <a:r>
              <a:rPr lang="ko-KR" altLang="en-US" sz="2000" spc="-150" dirty="0" smtClean="0">
                <a:latin typeface="+mn-ea"/>
              </a:rPr>
              <a:t>새로운 해결책이나 </a:t>
            </a:r>
            <a:r>
              <a:rPr lang="ko-KR" altLang="en-US" sz="2000" spc="-150" dirty="0">
                <a:latin typeface="+mn-ea"/>
              </a:rPr>
              <a:t>전략을 찾는 데 기여할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따라서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가족의 내재적 강점과 외부 자원을 적극적으로 찾아내고 강화하는 접근법은 </a:t>
            </a:r>
            <a:r>
              <a:rPr lang="ko-KR" altLang="en-US" sz="2000" spc="-150" dirty="0" smtClean="0">
                <a:latin typeface="+mn-ea"/>
              </a:rPr>
              <a:t>            가족의 </a:t>
            </a:r>
            <a:r>
              <a:rPr lang="ko-KR" altLang="en-US" sz="2000" spc="-150" dirty="0">
                <a:latin typeface="+mn-ea"/>
              </a:rPr>
              <a:t>문제를 해결하는 데 있어 더 효과적이며 지속 가능한 변화를 가져올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91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701465" y="2637706"/>
            <a:ext cx="11082373" cy="345638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59597" y="24216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69943" y="245826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82638" y="3213770"/>
            <a:ext cx="2332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가족생활주기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57118" y="3789834"/>
            <a:ext cx="10058893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5498" y="119754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826395" y="1816001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480580" y="3933850"/>
            <a:ext cx="5841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000" dirty="0" err="1" smtClean="0">
                <a:latin typeface="+mn-ea"/>
              </a:rPr>
              <a:t>카터와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>
                <a:latin typeface="+mn-ea"/>
              </a:rPr>
              <a:t>맥골드릭</a:t>
            </a:r>
            <a:r>
              <a:rPr lang="en-US" altLang="ko-KR" sz="2000" dirty="0">
                <a:latin typeface="+mn-ea"/>
              </a:rPr>
              <a:t>(Carter &amp; </a:t>
            </a:r>
            <a:r>
              <a:rPr lang="en-US" altLang="ko-KR" sz="2000" dirty="0" err="1">
                <a:latin typeface="+mn-ea"/>
              </a:rPr>
              <a:t>MacGoldrick</a:t>
            </a:r>
            <a:r>
              <a:rPr lang="en-US" altLang="ko-KR" sz="2000" dirty="0">
                <a:latin typeface="+mn-ea"/>
              </a:rPr>
              <a:t>, 1999</a:t>
            </a:r>
            <a:r>
              <a:rPr lang="en-US" altLang="ko-KR" sz="2000" dirty="0" smtClean="0">
                <a:latin typeface="+mn-ea"/>
              </a:rPr>
              <a:t>)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846734" y="4325972"/>
            <a:ext cx="9433048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>
                <a:latin typeface="+mn-ea"/>
              </a:rPr>
              <a:t>가족생활주기</a:t>
            </a:r>
            <a:r>
              <a:rPr lang="en-US" altLang="ko-KR" sz="1600" spc="-150" dirty="0">
                <a:latin typeface="+mn-ea"/>
              </a:rPr>
              <a:t>(family life cycle)</a:t>
            </a:r>
            <a:r>
              <a:rPr lang="ko-KR" altLang="en-US" sz="1600" spc="-150" dirty="0">
                <a:latin typeface="+mn-ea"/>
              </a:rPr>
              <a:t>는 </a:t>
            </a:r>
            <a:r>
              <a:rPr lang="ko-KR" altLang="en-US" sz="1600" spc="-150" dirty="0" smtClean="0">
                <a:latin typeface="+mn-ea"/>
              </a:rPr>
              <a:t>부부의 </a:t>
            </a:r>
            <a:r>
              <a:rPr lang="ko-KR" altLang="en-US" sz="1600" spc="-150" dirty="0">
                <a:latin typeface="+mn-ea"/>
              </a:rPr>
              <a:t>결혼으로 시작하여 종결될 때까지 다양한 발달 과업을 포함하는 주기를 </a:t>
            </a:r>
            <a:r>
              <a:rPr lang="ko-KR" altLang="en-US" sz="1600" spc="-150" dirty="0" smtClean="0">
                <a:latin typeface="+mn-ea"/>
              </a:rPr>
              <a:t>말함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9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>
                <a:latin typeface="+mn-ea"/>
              </a:rPr>
              <a:t>이 주기를 </a:t>
            </a:r>
            <a:r>
              <a:rPr lang="ko-KR" altLang="en-US" sz="1600" spc="-150" dirty="0">
                <a:latin typeface="+mn-ea"/>
              </a:rPr>
              <a:t>통해 가족의 기능과 본질을 탐색하고 이해하는 구조적 틀을 제시</a:t>
            </a: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701465" y="2637706"/>
            <a:ext cx="11082373" cy="338437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59597" y="24216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69943" y="245826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82638" y="3213770"/>
            <a:ext cx="2332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가족생활주기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57118" y="3789834"/>
            <a:ext cx="10058893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5498" y="119754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826395" y="1816001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414686" y="3861842"/>
            <a:ext cx="979920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가족생활주기의 </a:t>
            </a:r>
            <a:r>
              <a:rPr lang="ko-KR" altLang="en-US" sz="2000" spc="-150" dirty="0">
                <a:latin typeface="+mn-ea"/>
              </a:rPr>
              <a:t>각 단계는 가족 구성원들의 상호관계와 역할에 따라 그 </a:t>
            </a:r>
            <a:r>
              <a:rPr lang="ko-KR" altLang="en-US" sz="2000" spc="-150" dirty="0" smtClean="0">
                <a:latin typeface="+mn-ea"/>
              </a:rPr>
              <a:t>특성이 결정</a:t>
            </a:r>
            <a:r>
              <a:rPr lang="en-US" altLang="ko-KR" sz="2000" spc="-150" dirty="0" smtClean="0">
                <a:latin typeface="+mn-ea"/>
              </a:rPr>
              <a:t>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</a:t>
            </a:r>
            <a:r>
              <a:rPr lang="ko-KR" altLang="en-US" sz="2000" spc="-150" dirty="0">
                <a:latin typeface="+mn-ea"/>
              </a:rPr>
              <a:t>규모나 경제 상태에 따라 가족생활주기는 </a:t>
            </a:r>
            <a:r>
              <a:rPr lang="en-US" altLang="ko-KR" sz="2000" spc="-150" dirty="0">
                <a:latin typeface="+mn-ea"/>
              </a:rPr>
              <a:t>2</a:t>
            </a:r>
            <a:r>
              <a:rPr lang="ko-KR" altLang="en-US" sz="2000" spc="-150" dirty="0">
                <a:latin typeface="+mn-ea"/>
              </a:rPr>
              <a:t>단계에서 최대 </a:t>
            </a:r>
            <a:r>
              <a:rPr lang="en-US" altLang="ko-KR" sz="2000" spc="-150" dirty="0">
                <a:latin typeface="+mn-ea"/>
              </a:rPr>
              <a:t>24</a:t>
            </a:r>
            <a:r>
              <a:rPr lang="ko-KR" altLang="en-US" sz="2000" spc="-150" dirty="0" smtClean="0">
                <a:latin typeface="+mn-ea"/>
              </a:rPr>
              <a:t>단계까지 </a:t>
            </a:r>
            <a:r>
              <a:rPr lang="ko-KR" altLang="en-US" sz="2000" spc="-150" dirty="0">
                <a:latin typeface="+mn-ea"/>
              </a:rPr>
              <a:t>다양하게 분류될 수 있으며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학자마다 그 구성이나 과업에 대한 정의가 다를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31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34" y="549474"/>
            <a:ext cx="856215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896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846734" y="405458"/>
            <a:ext cx="8650897" cy="5861917"/>
            <a:chOff x="1846734" y="549474"/>
            <a:chExt cx="8650897" cy="586191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623"/>
            <a:stretch/>
          </p:blipFill>
          <p:spPr bwMode="auto">
            <a:xfrm>
              <a:off x="1846734" y="549474"/>
              <a:ext cx="8562151" cy="85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206" y="1402080"/>
              <a:ext cx="8523679" cy="2615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472" y="4017679"/>
              <a:ext cx="8634159" cy="23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286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양쪽 모서리가 둥근 사각형 3"/>
          <p:cNvSpPr/>
          <p:nvPr/>
        </p:nvSpPr>
        <p:spPr>
          <a:xfrm>
            <a:off x="3646934" y="2340092"/>
            <a:ext cx="4824536" cy="52322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9" y="90975"/>
            <a:ext cx="10139387" cy="602515"/>
          </a:xfrm>
        </p:spPr>
        <p:txBody>
          <a:bodyPr/>
          <a:lstStyle/>
          <a:p>
            <a:r>
              <a:rPr lang="ko-KR" altLang="en-US" dirty="0" smtClean="0"/>
              <a:t>가족복지실천의 이해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867706" y="2340092"/>
            <a:ext cx="4387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가족복지실천의 주요 목표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50590" y="2863312"/>
            <a:ext cx="11233248" cy="18626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94606" y="3132180"/>
            <a:ext cx="4693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다섯째</a:t>
            </a:r>
            <a:r>
              <a:rPr lang="en-US" altLang="ko-KR" sz="2200" b="1" dirty="0">
                <a:solidFill>
                  <a:srgbClr val="3333FF"/>
                </a:solidFill>
                <a:latin typeface="+mn-ea"/>
              </a:rPr>
              <a:t>, </a:t>
            </a:r>
            <a:r>
              <a:rPr lang="ko-KR" altLang="en-US" sz="2200" b="1" dirty="0">
                <a:solidFill>
                  <a:srgbClr val="3333FF"/>
                </a:solidFill>
                <a:latin typeface="+mn-ea"/>
              </a:rPr>
              <a:t>가족 내 평등과 다양성 인정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702718" y="3564228"/>
            <a:ext cx="9721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 </a:t>
            </a:r>
            <a:r>
              <a:rPr lang="ko-KR" altLang="en-US" sz="1800" spc="-150" dirty="0">
                <a:latin typeface="+mn-ea"/>
              </a:rPr>
              <a:t>내에서의 성별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연령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인종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문화와 같은 다양한 요소에 대한 존중과 인정을 </a:t>
            </a:r>
            <a:r>
              <a:rPr lang="ko-KR" altLang="en-US" sz="1800" spc="-150" dirty="0" smtClean="0">
                <a:latin typeface="+mn-ea"/>
              </a:rPr>
              <a:t>통해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모든 구성원이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 smtClean="0">
                <a:latin typeface="+mn-ea"/>
              </a:rPr>
              <a:t>     </a:t>
            </a:r>
            <a:r>
              <a:rPr lang="ko-KR" altLang="en-US" sz="1800" spc="-150" dirty="0" smtClean="0">
                <a:latin typeface="+mn-ea"/>
              </a:rPr>
              <a:t>평등하게 </a:t>
            </a:r>
            <a:r>
              <a:rPr lang="ko-KR" altLang="en-US" sz="1800" spc="-150" dirty="0">
                <a:latin typeface="+mn-ea"/>
              </a:rPr>
              <a:t>대우받을 수 있도록 함</a:t>
            </a:r>
          </a:p>
        </p:txBody>
      </p:sp>
    </p:spTree>
    <p:extLst>
      <p:ext uri="{BB962C8B-B14F-4D97-AF65-F5344CB8AC3E}">
        <p14:creationId xmlns:p14="http://schemas.microsoft.com/office/powerpoint/2010/main" val="18600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20"/>
          <a:stretch/>
        </p:blipFill>
        <p:spPr bwMode="auto">
          <a:xfrm>
            <a:off x="1630710" y="1269554"/>
            <a:ext cx="9106445" cy="411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250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628829" y="704176"/>
            <a:ext cx="9147820" cy="5246760"/>
            <a:chOff x="1566767" y="837506"/>
            <a:chExt cx="9147820" cy="52467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19"/>
            <a:stretch/>
          </p:blipFill>
          <p:spPr bwMode="auto">
            <a:xfrm>
              <a:off x="1608142" y="837506"/>
              <a:ext cx="9106445" cy="924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3"/>
            <a:stretch/>
          </p:blipFill>
          <p:spPr bwMode="auto">
            <a:xfrm>
              <a:off x="1566767" y="1762120"/>
              <a:ext cx="9147820" cy="432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413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1465" y="1773610"/>
            <a:ext cx="11082373" cy="439248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59597" y="155758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69943" y="159417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82638" y="2349674"/>
            <a:ext cx="2332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가족생활주기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57118" y="2925738"/>
            <a:ext cx="10058893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5498" y="40545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26395" y="981522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630710" y="3501802"/>
            <a:ext cx="9505056" cy="2160240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790950" y="3309506"/>
            <a:ext cx="5328592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862958" y="3320555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가족생활주기 </a:t>
            </a:r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접근의 실질적이며 </a:t>
            </a:r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핵심적인 이점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774726" y="3763700"/>
            <a:ext cx="9073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첫째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가족의 발달 단계에 따른 욕구와 과제를 인식하고 이를 바탕으로 효과적인 </a:t>
            </a:r>
            <a:r>
              <a:rPr lang="ko-KR" altLang="en-US" sz="1600" spc="-150" dirty="0" smtClean="0">
                <a:latin typeface="+mn-ea"/>
              </a:rPr>
              <a:t>지원 </a:t>
            </a:r>
            <a:r>
              <a:rPr lang="ko-KR" altLang="en-US" sz="1600" spc="-150" dirty="0">
                <a:latin typeface="+mn-ea"/>
              </a:rPr>
              <a:t>방안을 찾아내는 데 큰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</a:t>
            </a:r>
            <a:r>
              <a:rPr lang="ko-KR" altLang="en-US" sz="1600" spc="-150" dirty="0" smtClean="0">
                <a:latin typeface="+mn-ea"/>
              </a:rPr>
              <a:t>도움을 줌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둘째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가족의 조직 및 구성원들의 역할 변화가 가족 간의 관계와 상호작용에 어떻게 </a:t>
            </a:r>
            <a:r>
              <a:rPr lang="ko-KR" altLang="en-US" sz="1600" spc="-150" dirty="0" smtClean="0">
                <a:latin typeface="+mn-ea"/>
              </a:rPr>
              <a:t>영향을 </a:t>
            </a:r>
            <a:r>
              <a:rPr lang="ko-KR" altLang="en-US" sz="1600" spc="-150" dirty="0">
                <a:latin typeface="+mn-ea"/>
              </a:rPr>
              <a:t>미치는지 파악하는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</a:t>
            </a:r>
            <a:r>
              <a:rPr lang="ko-KR" altLang="en-US" sz="1600" spc="-150" dirty="0" smtClean="0">
                <a:latin typeface="+mn-ea"/>
              </a:rPr>
              <a:t>데 </a:t>
            </a:r>
            <a:r>
              <a:rPr lang="ko-KR" altLang="en-US" sz="1600" spc="-150" dirty="0">
                <a:latin typeface="+mn-ea"/>
              </a:rPr>
              <a:t>깊은 통찰력을 제공</a:t>
            </a:r>
          </a:p>
        </p:txBody>
      </p:sp>
    </p:spTree>
    <p:extLst>
      <p:ext uri="{BB962C8B-B14F-4D97-AF65-F5344CB8AC3E}">
        <p14:creationId xmlns:p14="http://schemas.microsoft.com/office/powerpoint/2010/main" val="3491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765498"/>
            <a:ext cx="11082373" cy="532859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80730" y="549474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91076" y="586058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03771" y="1341562"/>
            <a:ext cx="2332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2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200" b="1" dirty="0">
                <a:solidFill>
                  <a:srgbClr val="00B050"/>
                </a:solidFill>
                <a:latin typeface="+mn-ea"/>
              </a:rPr>
              <a:t>가족생활주기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78251" y="1917626"/>
            <a:ext cx="10058893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555169" y="2497108"/>
            <a:ext cx="9505056" cy="3236941"/>
          </a:xfrm>
          <a:prstGeom prst="roundRect">
            <a:avLst>
              <a:gd name="adj" fmla="val 7345"/>
            </a:avLst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655046" y="2301394"/>
            <a:ext cx="3312368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727054" y="2312443"/>
            <a:ext cx="3118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가족생활주기의 </a:t>
            </a:r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접근법 한계</a:t>
            </a:r>
            <a:endParaRPr lang="ko-KR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03621" y="2781722"/>
            <a:ext cx="90652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spc="-150" dirty="0">
                <a:latin typeface="+mn-ea"/>
              </a:rPr>
              <a:t>첫째</a:t>
            </a:r>
            <a:r>
              <a:rPr lang="en-US" altLang="ko-KR" sz="1800" b="1" spc="-150" dirty="0">
                <a:latin typeface="+mn-ea"/>
              </a:rPr>
              <a:t>, </a:t>
            </a:r>
            <a:r>
              <a:rPr lang="ko-KR" altLang="en-US" sz="1800" b="1" spc="-150" dirty="0">
                <a:latin typeface="+mn-ea"/>
              </a:rPr>
              <a:t>현대 사회에서 나타나는 다양한 가족 형태와 그 특성을 모두 반영하고 있지 </a:t>
            </a:r>
            <a:r>
              <a:rPr lang="ko-KR" altLang="en-US" sz="1800" b="1" spc="-150" dirty="0" smtClean="0">
                <a:latin typeface="+mn-ea"/>
              </a:rPr>
              <a:t>않음</a:t>
            </a:r>
            <a:r>
              <a:rPr lang="en-US" altLang="ko-KR" sz="1800" b="1" spc="-150" dirty="0" smtClean="0">
                <a:latin typeface="+mn-ea"/>
              </a:rPr>
              <a:t> </a:t>
            </a:r>
            <a:endParaRPr lang="ko-KR" altLang="en-US" sz="1800" b="1" spc="-150" dirty="0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271923" y="321377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예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smtClean="0">
                <a:latin typeface="+mn-ea"/>
              </a:rPr>
              <a:t>가족의 </a:t>
            </a:r>
            <a:r>
              <a:rPr lang="ko-KR" altLang="en-US" sz="1600" spc="-150" dirty="0">
                <a:latin typeface="+mn-ea"/>
              </a:rPr>
              <a:t>붕괴와 재혼 같은 가족 형태의 발달과 역할에 대한 세밀한 </a:t>
            </a:r>
            <a:r>
              <a:rPr lang="ko-KR" altLang="en-US" sz="1600" spc="-150" dirty="0" smtClean="0">
                <a:latin typeface="+mn-ea"/>
              </a:rPr>
              <a:t>고려가 부족</a:t>
            </a:r>
            <a:endParaRPr lang="en-US" altLang="ko-KR" sz="1600" spc="-150" dirty="0" smtClean="0"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703621" y="3861842"/>
            <a:ext cx="91891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800" b="1" spc="-150" dirty="0">
                <a:latin typeface="+mn-ea"/>
              </a:rPr>
              <a:t>둘째</a:t>
            </a:r>
            <a:r>
              <a:rPr lang="en-US" altLang="ko-KR" sz="1800" b="1" spc="-150" dirty="0">
                <a:latin typeface="+mn-ea"/>
              </a:rPr>
              <a:t>, </a:t>
            </a:r>
            <a:r>
              <a:rPr lang="ko-KR" altLang="en-US" sz="1800" b="1" spc="-150" dirty="0">
                <a:latin typeface="+mn-ea"/>
              </a:rPr>
              <a:t>생애주기 접근법을 통해 다양한 가족 형태를 분석하려 할 때</a:t>
            </a:r>
            <a:r>
              <a:rPr lang="en-US" altLang="ko-KR" sz="1800" b="1" spc="-150" dirty="0">
                <a:latin typeface="+mn-ea"/>
              </a:rPr>
              <a:t>, ‘</a:t>
            </a:r>
            <a:r>
              <a:rPr lang="ko-KR" altLang="en-US" sz="1800" b="1" spc="-150" dirty="0">
                <a:latin typeface="+mn-ea"/>
              </a:rPr>
              <a:t>가족’이라는 </a:t>
            </a:r>
            <a:r>
              <a:rPr lang="ko-KR" altLang="en-US" sz="1800" b="1" spc="-150" dirty="0" smtClean="0">
                <a:latin typeface="+mn-ea"/>
              </a:rPr>
              <a:t>개념 </a:t>
            </a:r>
            <a:r>
              <a:rPr lang="ko-KR" altLang="en-US" sz="1800" b="1" spc="-150" dirty="0">
                <a:latin typeface="+mn-ea"/>
              </a:rPr>
              <a:t>자체의 </a:t>
            </a:r>
            <a:endParaRPr lang="en-US" altLang="ko-KR" sz="1800" b="1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b="1" spc="-150" dirty="0">
                <a:latin typeface="+mn-ea"/>
              </a:rPr>
              <a:t> </a:t>
            </a:r>
            <a:r>
              <a:rPr lang="en-US" altLang="ko-KR" sz="1800" b="1" spc="-150" dirty="0" smtClean="0">
                <a:latin typeface="+mn-ea"/>
              </a:rPr>
              <a:t>       </a:t>
            </a:r>
            <a:r>
              <a:rPr lang="ko-KR" altLang="en-US" sz="1800" b="1" spc="-150" dirty="0" smtClean="0">
                <a:latin typeface="+mn-ea"/>
              </a:rPr>
              <a:t>정의에 </a:t>
            </a:r>
            <a:r>
              <a:rPr lang="ko-KR" altLang="en-US" sz="1800" b="1" spc="-150" dirty="0">
                <a:latin typeface="+mn-ea"/>
              </a:rPr>
              <a:t>대한 어려움이 </a:t>
            </a:r>
            <a:r>
              <a:rPr lang="ko-KR" altLang="en-US" sz="1800" b="1" spc="-150" dirty="0" smtClean="0">
                <a:latin typeface="+mn-ea"/>
              </a:rPr>
              <a:t>발생</a:t>
            </a:r>
            <a:endParaRPr lang="en-US" altLang="ko-KR" sz="1800" b="1" spc="-150" dirty="0" smtClean="0">
              <a:latin typeface="+mn-ea"/>
            </a:endParaRPr>
          </a:p>
          <a:p>
            <a:pPr marL="830001" lvl="1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예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smtClean="0">
                <a:latin typeface="+mn-ea"/>
              </a:rPr>
              <a:t>가족의 </a:t>
            </a:r>
            <a:r>
              <a:rPr lang="ko-KR" altLang="en-US" sz="1600" spc="-150" dirty="0">
                <a:latin typeface="+mn-ea"/>
              </a:rPr>
              <a:t>정의가 전통적인 구조와는 다르게 </a:t>
            </a:r>
            <a:r>
              <a:rPr lang="ko-KR" altLang="en-US" sz="1600" spc="-150" dirty="0" smtClean="0">
                <a:latin typeface="+mn-ea"/>
              </a:rPr>
              <a:t>확장되고 </a:t>
            </a:r>
            <a:r>
              <a:rPr lang="ko-KR" altLang="en-US" sz="1600" spc="-150" dirty="0">
                <a:latin typeface="+mn-ea"/>
              </a:rPr>
              <a:t>변화함에 따라 가족생활주기적 접근의 </a:t>
            </a:r>
            <a:endParaRPr lang="en-US" altLang="ko-KR" sz="1600" spc="-15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</a:t>
            </a:r>
            <a:r>
              <a:rPr lang="ko-KR" altLang="en-US" sz="1600" spc="-150" dirty="0" smtClean="0">
                <a:latin typeface="+mn-ea"/>
              </a:rPr>
              <a:t>한계가 드러남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81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693490"/>
            <a:ext cx="11082373" cy="554461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1080730" y="47746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191076" y="51405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② 사정 내용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78251" y="1773609"/>
            <a:ext cx="10058893" cy="42484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120515" y="1197546"/>
            <a:ext cx="2318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</a:rPr>
              <a:t>마</a:t>
            </a:r>
            <a:r>
              <a:rPr lang="en-US" altLang="ko-KR" b="1" dirty="0">
                <a:solidFill>
                  <a:srgbClr val="00B050"/>
                </a:solidFill>
              </a:rPr>
              <a:t>. </a:t>
            </a:r>
            <a:r>
              <a:rPr lang="ko-KR" altLang="en-US" b="1" dirty="0">
                <a:solidFill>
                  <a:srgbClr val="00B050"/>
                </a:solidFill>
              </a:rPr>
              <a:t>생태학적 요소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14686" y="1795090"/>
            <a:ext cx="97930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/>
              <a:t>생태체계이론은 </a:t>
            </a:r>
            <a:r>
              <a:rPr lang="ko-KR" altLang="en-US" sz="1800" spc="-150" dirty="0"/>
              <a:t>사회환경과 인간의 상호관계를 탐구하기 위해 생태학적 관점</a:t>
            </a:r>
            <a:r>
              <a:rPr lang="en-US" altLang="ko-KR" sz="1800" spc="-150" dirty="0"/>
              <a:t>(ecological </a:t>
            </a:r>
            <a:r>
              <a:rPr lang="en-US" altLang="ko-KR" sz="1800" spc="-150" dirty="0" smtClean="0"/>
              <a:t>perspective</a:t>
            </a:r>
            <a:r>
              <a:rPr lang="en-US" altLang="ko-KR" sz="1800" spc="-150" dirty="0"/>
              <a:t>)</a:t>
            </a:r>
            <a:r>
              <a:rPr lang="ko-KR" altLang="en-US" sz="1800" spc="-150" dirty="0"/>
              <a:t>과 </a:t>
            </a:r>
            <a:endParaRPr lang="en-US" altLang="ko-KR" sz="1800" spc="-150" dirty="0" smtClean="0"/>
          </a:p>
          <a:p>
            <a:pPr>
              <a:lnSpc>
                <a:spcPct val="150000"/>
              </a:lnSpc>
            </a:pPr>
            <a:r>
              <a:rPr lang="en-US" altLang="ko-KR" sz="1800" spc="-150" dirty="0"/>
              <a:t> </a:t>
            </a:r>
            <a:r>
              <a:rPr lang="en-US" altLang="ko-KR" sz="1800" spc="-150" dirty="0" smtClean="0"/>
              <a:t>    </a:t>
            </a:r>
            <a:r>
              <a:rPr lang="ko-KR" altLang="en-US" sz="1800" spc="-150" dirty="0" smtClean="0"/>
              <a:t>일반체계이론</a:t>
            </a:r>
            <a:r>
              <a:rPr lang="en-US" altLang="ko-KR" sz="1800" spc="-150" dirty="0"/>
              <a:t>(general system theory)</a:t>
            </a:r>
            <a:r>
              <a:rPr lang="ko-KR" altLang="en-US" sz="1800" spc="-150" dirty="0"/>
              <a:t>을 통합한 연구 </a:t>
            </a:r>
            <a:r>
              <a:rPr lang="ko-KR" altLang="en-US" sz="1800" spc="-150" dirty="0" smtClean="0"/>
              <a:t>방법</a:t>
            </a:r>
            <a:endParaRPr lang="en-US" altLang="ko-KR" sz="1800" spc="-150" dirty="0" smtClean="0"/>
          </a:p>
          <a:p>
            <a:pPr>
              <a:lnSpc>
                <a:spcPct val="150000"/>
              </a:lnSpc>
            </a:pPr>
            <a:endParaRPr lang="en-US" altLang="ko-KR" sz="900" spc="-15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/>
              <a:t>생태학적 관점</a:t>
            </a:r>
            <a:endParaRPr lang="en-US" altLang="ko-KR" sz="1800" spc="-150" dirty="0" smtClean="0"/>
          </a:p>
          <a:p>
            <a:pPr marL="830001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/>
              <a:t>유기체가 </a:t>
            </a:r>
            <a:r>
              <a:rPr lang="ko-KR" altLang="en-US" sz="1600" spc="-150" dirty="0"/>
              <a:t>그들의 환경에 적응하는 방식을 연구하며</a:t>
            </a:r>
            <a:r>
              <a:rPr lang="en-US" altLang="ko-KR" sz="1600" spc="-150" dirty="0"/>
              <a:t>, </a:t>
            </a:r>
            <a:r>
              <a:rPr lang="ko-KR" altLang="en-US" sz="1600" spc="-150" dirty="0"/>
              <a:t>이러한 적응은 시간이 </a:t>
            </a:r>
            <a:r>
              <a:rPr lang="ko-KR" altLang="en-US" sz="1600" spc="-150" dirty="0" smtClean="0"/>
              <a:t>지남에 따라 </a:t>
            </a:r>
            <a:r>
              <a:rPr lang="ko-KR" altLang="en-US" sz="1600" spc="-150" dirty="0"/>
              <a:t>발생하는 것을 중점으로 </a:t>
            </a:r>
            <a:r>
              <a:rPr lang="ko-KR" altLang="en-US" sz="1600" spc="-150" dirty="0" smtClean="0"/>
              <a:t>함</a:t>
            </a:r>
            <a:endParaRPr lang="en-US" altLang="ko-KR" sz="1600" spc="-150" dirty="0" smtClean="0"/>
          </a:p>
          <a:p>
            <a:pPr marL="715701" lvl="1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700" spc="-150" dirty="0"/>
          </a:p>
          <a:p>
            <a:pPr marL="830001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/>
              <a:t>여기서 </a:t>
            </a:r>
            <a:r>
              <a:rPr lang="ko-KR" altLang="en-US" sz="1600" spc="-150" dirty="0"/>
              <a:t>인간은 환경에 적응하는 것뿐만 아니라</a:t>
            </a:r>
            <a:r>
              <a:rPr lang="en-US" altLang="ko-KR" sz="1600" spc="-150" dirty="0"/>
              <a:t>, </a:t>
            </a:r>
            <a:r>
              <a:rPr lang="ko-KR" altLang="en-US" sz="1600" spc="-150" dirty="0" smtClean="0"/>
              <a:t>그들의 </a:t>
            </a:r>
            <a:r>
              <a:rPr lang="ko-KR" altLang="en-US" sz="1600" spc="-150" dirty="0"/>
              <a:t>필요와 욕구를 충족시키기 위해 환경을 </a:t>
            </a:r>
            <a:r>
              <a:rPr lang="ko-KR" altLang="en-US" sz="1600" spc="-150" dirty="0" smtClean="0"/>
              <a:t>변경하는       방식도 고려</a:t>
            </a:r>
            <a:endParaRPr lang="en-US" altLang="ko-KR" sz="1600" spc="-150" dirty="0"/>
          </a:p>
          <a:p>
            <a:pPr>
              <a:lnSpc>
                <a:spcPct val="150000"/>
              </a:lnSpc>
            </a:pPr>
            <a:endParaRPr lang="en-US" altLang="ko-KR" sz="800" spc="-150" dirty="0" smtClean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/>
              <a:t>일반체계이론</a:t>
            </a:r>
            <a:endParaRPr lang="en-US" altLang="ko-KR" sz="1800" spc="-150" dirty="0" smtClean="0"/>
          </a:p>
          <a:p>
            <a:pPr marL="830001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spc="-150" dirty="0" smtClean="0"/>
              <a:t>체계의 </a:t>
            </a:r>
            <a:r>
              <a:rPr lang="ko-KR" altLang="en-US" sz="1600" spc="-150" dirty="0"/>
              <a:t>여러 특성</a:t>
            </a:r>
            <a:r>
              <a:rPr lang="en-US" altLang="ko-KR" sz="1600" spc="-150" dirty="0"/>
              <a:t>, </a:t>
            </a:r>
            <a:r>
              <a:rPr lang="ko-KR" altLang="en-US" sz="1600" spc="-150" dirty="0"/>
              <a:t>예를 들면 체계의 개방성</a:t>
            </a:r>
            <a:r>
              <a:rPr lang="en-US" altLang="ko-KR" sz="1600" spc="-150" dirty="0"/>
              <a:t>, </a:t>
            </a:r>
            <a:r>
              <a:rPr lang="ko-KR" altLang="en-US" sz="1600" spc="-150" dirty="0"/>
              <a:t>폐쇄성</a:t>
            </a:r>
            <a:r>
              <a:rPr lang="en-US" altLang="ko-KR" sz="1600" spc="-150" dirty="0"/>
              <a:t>, </a:t>
            </a:r>
            <a:r>
              <a:rPr lang="ko-KR" altLang="en-US" sz="1600" spc="-150" dirty="0"/>
              <a:t>위계적 구조</a:t>
            </a:r>
            <a:r>
              <a:rPr lang="en-US" altLang="ko-KR" sz="1600" spc="-150" dirty="0"/>
              <a:t>, </a:t>
            </a:r>
            <a:r>
              <a:rPr lang="ko-KR" altLang="en-US" sz="1600" spc="-150" dirty="0"/>
              <a:t>항상성 및 </a:t>
            </a:r>
            <a:r>
              <a:rPr lang="ko-KR" altLang="en-US" sz="1600" spc="-150" dirty="0" smtClean="0"/>
              <a:t>정보 피드백 </a:t>
            </a:r>
            <a:r>
              <a:rPr lang="ko-KR" altLang="en-US" sz="1600" spc="-150" dirty="0"/>
              <a:t>등을 </a:t>
            </a:r>
            <a:r>
              <a:rPr lang="ko-KR" altLang="en-US" sz="1600" spc="-150" dirty="0" smtClean="0"/>
              <a:t>다룸</a:t>
            </a:r>
            <a:endParaRPr lang="ko-KR" altLang="en-US" sz="1600" spc="-150" dirty="0"/>
          </a:p>
        </p:txBody>
      </p:sp>
    </p:spTree>
    <p:extLst>
      <p:ext uri="{BB962C8B-B14F-4D97-AF65-F5344CB8AC3E}">
        <p14:creationId xmlns:p14="http://schemas.microsoft.com/office/powerpoint/2010/main" val="17278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18" y="348348"/>
            <a:ext cx="8591024" cy="58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222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2277666"/>
            <a:ext cx="11082373" cy="345638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80730" y="206164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91076" y="2098226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78251" y="3357785"/>
            <a:ext cx="10058893" cy="2016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20515" y="2781722"/>
            <a:ext cx="2318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마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생태학적 요소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342678" y="3645818"/>
            <a:ext cx="9865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 </a:t>
            </a:r>
            <a:r>
              <a:rPr lang="ko-KR" altLang="en-US" sz="2000" spc="-150" dirty="0">
                <a:latin typeface="+mn-ea"/>
              </a:rPr>
              <a:t>두 이론을 결합하여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생태체계이론은 개인과 가족의 생활이 시간에 따라 어떻게 </a:t>
            </a:r>
            <a:r>
              <a:rPr lang="ko-KR" altLang="en-US" sz="2000" spc="-150" dirty="0" smtClean="0">
                <a:latin typeface="+mn-ea"/>
              </a:rPr>
              <a:t>변화</a:t>
            </a:r>
            <a:endParaRPr lang="en-US" altLang="ko-KR" sz="20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하는지 </a:t>
            </a:r>
            <a:r>
              <a:rPr lang="ko-KR" altLang="en-US" sz="2000" spc="-150" dirty="0">
                <a:latin typeface="+mn-ea"/>
              </a:rPr>
              <a:t>파악하고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그들을 둘러싼 환경의 다양한 수준과 그 사이의 상호작용을 </a:t>
            </a:r>
            <a:r>
              <a:rPr lang="ko-KR" altLang="en-US" sz="2000" spc="-150" dirty="0" smtClean="0">
                <a:latin typeface="+mn-ea"/>
              </a:rPr>
              <a:t>이해하는 </a:t>
            </a:r>
            <a:r>
              <a:rPr lang="ko-KR" altLang="en-US" sz="2000" spc="-150" dirty="0">
                <a:latin typeface="+mn-ea"/>
              </a:rPr>
              <a:t>데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중요한 </a:t>
            </a:r>
            <a:r>
              <a:rPr lang="ko-KR" altLang="en-US" sz="2000" spc="-150" dirty="0">
                <a:latin typeface="+mn-ea"/>
              </a:rPr>
              <a:t>도구로 사용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365498" y="879897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26395" y="1455961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</p:spTree>
    <p:extLst>
      <p:ext uri="{BB962C8B-B14F-4D97-AF65-F5344CB8AC3E}">
        <p14:creationId xmlns:p14="http://schemas.microsoft.com/office/powerpoint/2010/main" val="1907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1947243"/>
            <a:ext cx="11082373" cy="4218855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80730" y="173122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91076" y="176780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78251" y="3027363"/>
            <a:ext cx="10058893" cy="277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20515" y="2451300"/>
            <a:ext cx="2318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마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생태학적 요소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365498" y="549475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26395" y="1125539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630710" y="3478074"/>
            <a:ext cx="9505056" cy="2160240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638822" y="3285778"/>
            <a:ext cx="7128792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710830" y="3296827"/>
            <a:ext cx="685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브론펜브레너</a:t>
            </a:r>
            <a:r>
              <a:rPr lang="en-US" altLang="ko-K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(Bronfenbrenner, 1979</a:t>
            </a:r>
            <a:r>
              <a:rPr lang="en-US" altLang="ko-K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)- </a:t>
            </a:r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네 </a:t>
            </a:r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가지 수준의 환경체계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774726" y="3789834"/>
            <a:ext cx="9073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㉠ 미시체계</a:t>
            </a:r>
            <a:r>
              <a:rPr lang="en-US" altLang="ko-KR" sz="1600" b="1" spc="-150" dirty="0">
                <a:latin typeface="+mn-ea"/>
              </a:rPr>
              <a:t>(micro system</a:t>
            </a:r>
            <a:r>
              <a:rPr lang="en-US" altLang="ko-KR" sz="1600" b="1" spc="-150" dirty="0" smtClean="0">
                <a:latin typeface="+mn-ea"/>
              </a:rPr>
              <a:t>)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개인이나 가족이 직접적으로 참여하고 활동하는 가장 </a:t>
            </a:r>
            <a:r>
              <a:rPr lang="ko-KR" altLang="en-US" sz="1600" spc="-150" dirty="0" smtClean="0">
                <a:latin typeface="+mn-ea"/>
              </a:rPr>
              <a:t>가까운 </a:t>
            </a:r>
            <a:r>
              <a:rPr lang="ko-KR" altLang="en-US" sz="1600" spc="-150" dirty="0">
                <a:latin typeface="+mn-ea"/>
              </a:rPr>
              <a:t>환경을 </a:t>
            </a:r>
            <a:r>
              <a:rPr lang="ko-KR" altLang="en-US" sz="1600" spc="-150" dirty="0" smtClean="0">
                <a:latin typeface="+mn-ea"/>
              </a:rPr>
              <a:t>의미함</a:t>
            </a:r>
            <a:endParaRPr lang="en-US" altLang="ko-KR" sz="1600" spc="-150" dirty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예 </a:t>
            </a:r>
            <a:r>
              <a:rPr lang="en-US" altLang="ko-KR" sz="1400" spc="-150" dirty="0" smtClean="0">
                <a:latin typeface="+mn-ea"/>
              </a:rPr>
              <a:t>: </a:t>
            </a:r>
            <a:r>
              <a:rPr lang="ko-KR" altLang="en-US" sz="1400" spc="-150" dirty="0" smtClean="0">
                <a:latin typeface="+mn-ea"/>
              </a:rPr>
              <a:t>가정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 smtClean="0">
                <a:latin typeface="+mn-ea"/>
              </a:rPr>
              <a:t>학교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이웃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보육시설 등이 이에 </a:t>
            </a:r>
            <a:r>
              <a:rPr lang="ko-KR" altLang="en-US" sz="1400" spc="-150" dirty="0" smtClean="0">
                <a:latin typeface="+mn-ea"/>
              </a:rPr>
              <a:t>해당</a:t>
            </a:r>
            <a:endParaRPr lang="en-US" altLang="ko-KR" sz="14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㉡ 중간체계</a:t>
            </a:r>
            <a:r>
              <a:rPr lang="en-US" altLang="ko-KR" sz="1600" b="1" spc="-150" dirty="0">
                <a:latin typeface="+mn-ea"/>
              </a:rPr>
              <a:t>(</a:t>
            </a:r>
            <a:r>
              <a:rPr lang="en-US" altLang="ko-KR" sz="1600" b="1" spc="-150" dirty="0" err="1">
                <a:latin typeface="+mn-ea"/>
              </a:rPr>
              <a:t>meso</a:t>
            </a:r>
            <a:r>
              <a:rPr lang="en-US" altLang="ko-KR" sz="1600" b="1" spc="-150" dirty="0">
                <a:latin typeface="+mn-ea"/>
              </a:rPr>
              <a:t> system</a:t>
            </a:r>
            <a:r>
              <a:rPr lang="en-US" altLang="ko-KR" sz="1600" b="1" spc="-150" dirty="0" smtClean="0">
                <a:latin typeface="+mn-ea"/>
              </a:rPr>
              <a:t>)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두 개 이상의 미시체계 간의 상호작용을 포함하는 </a:t>
            </a:r>
            <a:r>
              <a:rPr lang="ko-KR" altLang="en-US" sz="1600" spc="-150" dirty="0" smtClean="0">
                <a:latin typeface="+mn-ea"/>
              </a:rPr>
              <a:t>환경</a:t>
            </a:r>
            <a:endParaRPr lang="en-US" altLang="ko-KR" sz="1600" spc="-150" dirty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예 </a:t>
            </a:r>
            <a:r>
              <a:rPr lang="en-US" altLang="ko-KR" sz="1400" spc="-150" dirty="0" smtClean="0">
                <a:latin typeface="+mn-ea"/>
              </a:rPr>
              <a:t>: </a:t>
            </a:r>
            <a:r>
              <a:rPr lang="ko-KR" altLang="en-US" sz="1400" spc="-150" dirty="0" smtClean="0">
                <a:latin typeface="+mn-ea"/>
              </a:rPr>
              <a:t>가정과 </a:t>
            </a:r>
            <a:r>
              <a:rPr lang="ko-KR" altLang="en-US" sz="1400" spc="-150" dirty="0">
                <a:latin typeface="+mn-ea"/>
              </a:rPr>
              <a:t>학교 사이의 관계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가정과 종교단체 사이의 관계 </a:t>
            </a:r>
            <a:r>
              <a:rPr lang="ko-KR" altLang="en-US" sz="1400" spc="-150" dirty="0" smtClean="0">
                <a:latin typeface="+mn-ea"/>
              </a:rPr>
              <a:t>등</a:t>
            </a:r>
            <a:endParaRPr lang="en-US" altLang="ko-KR" sz="1400" spc="-15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7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1947243"/>
            <a:ext cx="11082373" cy="4218855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80730" y="173122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91076" y="1767804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사정 내용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78251" y="3027363"/>
            <a:ext cx="10058893" cy="277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20515" y="2451300"/>
            <a:ext cx="2318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마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생태학적 요소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365498" y="549475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26395" y="1125539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630710" y="3478074"/>
            <a:ext cx="9505056" cy="2160240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638822" y="3285778"/>
            <a:ext cx="7128792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710830" y="3296827"/>
            <a:ext cx="685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브론펜브레너</a:t>
            </a:r>
            <a:r>
              <a:rPr lang="en-US" altLang="ko-K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(Bronfenbrenner, 1979</a:t>
            </a:r>
            <a:r>
              <a:rPr lang="en-US" altLang="ko-K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)- </a:t>
            </a:r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네 </a:t>
            </a:r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가지 수준의 환경체계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774726" y="3856033"/>
            <a:ext cx="921702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50" dirty="0">
                <a:latin typeface="+mn-ea"/>
              </a:rPr>
              <a:t>㉢ </a:t>
            </a:r>
            <a:r>
              <a:rPr lang="ko-KR" altLang="en-US" sz="1600" b="1" spc="-150" dirty="0" err="1">
                <a:latin typeface="+mn-ea"/>
              </a:rPr>
              <a:t>외체계</a:t>
            </a:r>
            <a:r>
              <a:rPr lang="en-US" altLang="ko-KR" sz="1600" b="1" spc="-150" dirty="0">
                <a:latin typeface="+mn-ea"/>
              </a:rPr>
              <a:t>(</a:t>
            </a:r>
            <a:r>
              <a:rPr lang="en-US" altLang="ko-KR" sz="1600" b="1" spc="-150" dirty="0" err="1">
                <a:latin typeface="+mn-ea"/>
              </a:rPr>
              <a:t>exo</a:t>
            </a:r>
            <a:r>
              <a:rPr lang="en-US" altLang="ko-KR" sz="1600" b="1" spc="-150" dirty="0">
                <a:latin typeface="+mn-ea"/>
              </a:rPr>
              <a:t> system</a:t>
            </a:r>
            <a:r>
              <a:rPr lang="en-US" altLang="ko-KR" sz="1600" b="1" spc="-150" dirty="0" smtClean="0">
                <a:latin typeface="+mn-ea"/>
              </a:rPr>
              <a:t>)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>
                <a:latin typeface="+mn-ea"/>
              </a:rPr>
              <a:t>개인이나 가족이 직접 참여하지 않지만 그들의 생활에 영향을 </a:t>
            </a:r>
            <a:r>
              <a:rPr lang="ko-KR" altLang="en-US" sz="1600" spc="-150" dirty="0" smtClean="0">
                <a:latin typeface="+mn-ea"/>
              </a:rPr>
              <a:t>주는 </a:t>
            </a:r>
            <a:r>
              <a:rPr lang="ko-KR" altLang="en-US" sz="1600" spc="-150" dirty="0">
                <a:latin typeface="+mn-ea"/>
              </a:rPr>
              <a:t>외부 환경을 </a:t>
            </a:r>
            <a:r>
              <a:rPr lang="ko-KR" altLang="en-US" sz="1600" spc="-150" dirty="0" smtClean="0">
                <a:latin typeface="+mn-ea"/>
              </a:rPr>
              <a:t>의미</a:t>
            </a:r>
            <a:endParaRPr lang="en-US" altLang="ko-KR" sz="16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예 </a:t>
            </a:r>
            <a:r>
              <a:rPr lang="en-US" altLang="ko-KR" sz="1400" spc="-150" dirty="0" smtClean="0">
                <a:latin typeface="+mn-ea"/>
              </a:rPr>
              <a:t>: </a:t>
            </a:r>
            <a:r>
              <a:rPr lang="ko-KR" altLang="en-US" sz="1400" spc="-150" dirty="0" smtClean="0">
                <a:latin typeface="+mn-ea"/>
              </a:rPr>
              <a:t>부모의 </a:t>
            </a:r>
            <a:r>
              <a:rPr lang="ko-KR" altLang="en-US" sz="1400" spc="-150" dirty="0">
                <a:latin typeface="+mn-ea"/>
              </a:rPr>
              <a:t>직장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교육 기관</a:t>
            </a:r>
            <a:r>
              <a:rPr lang="en-US" altLang="ko-KR" sz="1400" spc="-150" dirty="0">
                <a:latin typeface="+mn-ea"/>
              </a:rPr>
              <a:t>, </a:t>
            </a:r>
            <a:r>
              <a:rPr lang="ko-KR" altLang="en-US" sz="1400" spc="-150" dirty="0">
                <a:latin typeface="+mn-ea"/>
              </a:rPr>
              <a:t>정부 기관 등이 </a:t>
            </a:r>
            <a:r>
              <a:rPr lang="ko-KR" altLang="en-US" sz="1400" spc="-150" dirty="0" smtClean="0">
                <a:latin typeface="+mn-ea"/>
              </a:rPr>
              <a:t>포함</a:t>
            </a:r>
            <a:endParaRPr lang="en-US" altLang="ko-KR" sz="1400" spc="-1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spc="-150" dirty="0" smtClean="0">
                <a:latin typeface="+mn-ea"/>
              </a:rPr>
              <a:t>㉣ </a:t>
            </a:r>
            <a:r>
              <a:rPr lang="ko-KR" altLang="en-US" sz="1600" b="1" spc="-150" dirty="0">
                <a:latin typeface="+mn-ea"/>
              </a:rPr>
              <a:t>거시체계</a:t>
            </a:r>
            <a:r>
              <a:rPr lang="en-US" altLang="ko-KR" sz="1600" b="1" spc="-150" dirty="0">
                <a:latin typeface="+mn-ea"/>
              </a:rPr>
              <a:t>(macro  system</a:t>
            </a:r>
            <a:r>
              <a:rPr lang="en-US" altLang="ko-KR" sz="1600" spc="-150" dirty="0" smtClean="0">
                <a:latin typeface="+mn-ea"/>
              </a:rPr>
              <a:t>) : </a:t>
            </a:r>
            <a:r>
              <a:rPr lang="ko-KR" altLang="en-US" sz="1600" spc="-150" dirty="0">
                <a:latin typeface="+mn-ea"/>
              </a:rPr>
              <a:t>사회적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문화적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경제적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정치적 맥락을 포함한 광범위한 </a:t>
            </a:r>
            <a:r>
              <a:rPr lang="ko-KR" altLang="en-US" sz="1600" spc="-150" dirty="0" smtClean="0">
                <a:latin typeface="+mn-ea"/>
              </a:rPr>
              <a:t>환경</a:t>
            </a:r>
            <a:endParaRPr lang="en-US" altLang="ko-KR" sz="16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Tx/>
              <a:buChar char="-"/>
            </a:pPr>
            <a:r>
              <a:rPr lang="ko-KR" altLang="en-US" sz="1400" spc="-150" dirty="0" smtClean="0">
                <a:latin typeface="+mn-ea"/>
              </a:rPr>
              <a:t>거시체계 </a:t>
            </a:r>
            <a:r>
              <a:rPr lang="ko-KR" altLang="en-US" sz="1400" spc="-150" dirty="0">
                <a:latin typeface="+mn-ea"/>
              </a:rPr>
              <a:t>환경은 개인에게 직접적이지 않을 수 있지만 큰 영향을 </a:t>
            </a:r>
            <a:r>
              <a:rPr lang="ko-KR" altLang="en-US" sz="1400" spc="-150" dirty="0" smtClean="0">
                <a:latin typeface="+mn-ea"/>
              </a:rPr>
              <a:t>미칠 수 있음</a:t>
            </a:r>
            <a:endParaRPr lang="en-US" altLang="ko-KR" sz="1400" spc="-15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71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63674" y="3264583"/>
            <a:ext cx="11082373" cy="1677379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21806" y="304856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32152" y="3085144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06574" y="1866815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67471" y="2442879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23714" y="3739022"/>
            <a:ext cx="10441160" cy="99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pc="-150" dirty="0" smtClean="0">
                <a:latin typeface="+mn-ea"/>
              </a:rPr>
              <a:t>가족 </a:t>
            </a:r>
            <a:r>
              <a:rPr lang="ko-KR" altLang="en-US" spc="-150" dirty="0">
                <a:latin typeface="+mn-ea"/>
              </a:rPr>
              <a:t>내부의 문제점을 명확히 인식하고</a:t>
            </a:r>
            <a:r>
              <a:rPr lang="en-US" altLang="ko-KR" spc="-150" dirty="0">
                <a:latin typeface="+mn-ea"/>
              </a:rPr>
              <a:t>, </a:t>
            </a:r>
            <a:r>
              <a:rPr lang="ko-KR" altLang="en-US" spc="-150" dirty="0">
                <a:latin typeface="+mn-ea"/>
              </a:rPr>
              <a:t>그에 대한 적절한 해결 </a:t>
            </a:r>
            <a:r>
              <a:rPr lang="ko-KR" altLang="en-US" spc="-150" dirty="0" smtClean="0">
                <a:latin typeface="+mn-ea"/>
              </a:rPr>
              <a:t>방안을 </a:t>
            </a:r>
            <a:r>
              <a:rPr lang="ko-KR" altLang="en-US" spc="-150" dirty="0">
                <a:latin typeface="+mn-ea"/>
              </a:rPr>
              <a:t>마련하는 데 필요한 </a:t>
            </a:r>
            <a:endParaRPr lang="en-US" altLang="ko-KR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pc="-150" dirty="0">
                <a:latin typeface="+mn-ea"/>
              </a:rPr>
              <a:t> </a:t>
            </a:r>
            <a:r>
              <a:rPr lang="en-US" altLang="ko-KR" spc="-150" dirty="0" smtClean="0">
                <a:latin typeface="+mn-ea"/>
              </a:rPr>
              <a:t>   </a:t>
            </a:r>
            <a:r>
              <a:rPr lang="ko-KR" altLang="en-US" spc="-150" dirty="0" smtClean="0">
                <a:latin typeface="+mn-ea"/>
              </a:rPr>
              <a:t>정보를 </a:t>
            </a:r>
            <a:r>
              <a:rPr lang="ko-KR" altLang="en-US" spc="-150" dirty="0">
                <a:latin typeface="+mn-ea"/>
              </a:rPr>
              <a:t>얻을 수 </a:t>
            </a:r>
            <a:r>
              <a:rPr lang="ko-KR" altLang="en-US" spc="-150" dirty="0" smtClean="0">
                <a:latin typeface="+mn-ea"/>
              </a:rPr>
              <a:t>있음</a:t>
            </a:r>
            <a:endParaRPr lang="ko-KR" altLang="en-US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52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94606" y="2321798"/>
            <a:ext cx="10585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>
                <a:solidFill>
                  <a:srgbClr val="002060"/>
                </a:solidFill>
                <a:latin typeface="+mn-ea"/>
              </a:rPr>
              <a:t>2</a:t>
            </a:r>
            <a:r>
              <a:rPr lang="en-US" altLang="ko-KR" sz="6000" b="1" dirty="0" smtClean="0">
                <a:solidFill>
                  <a:srgbClr val="002060"/>
                </a:solidFill>
                <a:latin typeface="+mn-ea"/>
              </a:rPr>
              <a:t>. </a:t>
            </a:r>
            <a:r>
              <a:rPr lang="ko-KR" altLang="en-US" sz="6000" b="1" dirty="0" smtClean="0">
                <a:solidFill>
                  <a:srgbClr val="002060"/>
                </a:solidFill>
                <a:latin typeface="+mn-ea"/>
              </a:rPr>
              <a:t>가족복지실천의 과정</a:t>
            </a:r>
            <a:endParaRPr lang="en-US" altLang="ko-KR" sz="6000" b="1" dirty="0" smtClean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5792795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63674" y="837504"/>
            <a:ext cx="11082373" cy="5328593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21806" y="6214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32152" y="658066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82638" y="1311945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가계도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232152" y="1818148"/>
            <a:ext cx="10058893" cy="41319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74" y="2688064"/>
            <a:ext cx="9574048" cy="229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6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63674" y="837504"/>
            <a:ext cx="11082373" cy="5328593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21806" y="621482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32152" y="658066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82638" y="1311945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가계도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232152" y="1818148"/>
            <a:ext cx="10058893" cy="41319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13" y="1968824"/>
            <a:ext cx="8363693" cy="383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3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63674" y="2883346"/>
            <a:ext cx="11082373" cy="292271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21806" y="2667323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32152" y="2703907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06574" y="148557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67471" y="2061642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82638" y="3357786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가계도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342678" y="3935998"/>
            <a:ext cx="10058893" cy="16540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25212" y="4035182"/>
            <a:ext cx="964907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가계도는 </a:t>
            </a:r>
            <a:r>
              <a:rPr lang="ko-KR" altLang="en-US" sz="1800" spc="-150" dirty="0" err="1">
                <a:latin typeface="+mn-ea"/>
              </a:rPr>
              <a:t>가족원을</a:t>
            </a:r>
            <a:r>
              <a:rPr lang="ko-KR" altLang="en-US" sz="1800" spc="-150" dirty="0">
                <a:latin typeface="+mn-ea"/>
              </a:rPr>
              <a:t> 표시하는 기호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간략한 정보 기입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관계를 나타내는 상징을 </a:t>
            </a:r>
            <a:r>
              <a:rPr lang="ko-KR" altLang="en-US" sz="1800" spc="-150" dirty="0" smtClean="0">
                <a:latin typeface="+mn-ea"/>
              </a:rPr>
              <a:t>활용하여 </a:t>
            </a:r>
            <a:r>
              <a:rPr lang="ko-KR" altLang="en-US" sz="1800" spc="-150" dirty="0">
                <a:latin typeface="+mn-ea"/>
              </a:rPr>
              <a:t>작성하며</a:t>
            </a:r>
            <a:r>
              <a:rPr lang="en-US" altLang="ko-KR" sz="1800" spc="-150" dirty="0">
                <a:latin typeface="+mn-ea"/>
              </a:rPr>
              <a:t>, </a:t>
            </a:r>
            <a:endParaRPr lang="en-US" altLang="ko-KR" sz="18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인구사회학적 정보</a:t>
            </a:r>
            <a:r>
              <a:rPr lang="en-US" altLang="ko-KR" sz="1800" spc="-150" dirty="0">
                <a:latin typeface="+mn-ea"/>
              </a:rPr>
              <a:t>(</a:t>
            </a:r>
            <a:r>
              <a:rPr lang="ko-KR" altLang="en-US" sz="1800" spc="-150" dirty="0">
                <a:latin typeface="+mn-ea"/>
              </a:rPr>
              <a:t>연령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성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직업</a:t>
            </a:r>
            <a:r>
              <a:rPr lang="en-US" altLang="ko-KR" sz="1800" spc="-150" dirty="0">
                <a:latin typeface="+mn-ea"/>
              </a:rPr>
              <a:t>)</a:t>
            </a:r>
            <a:r>
              <a:rPr lang="ko-KR" altLang="en-US" sz="1800" spc="-150" dirty="0">
                <a:latin typeface="+mn-ea"/>
              </a:rPr>
              <a:t>와 가족에 나타난 중요한 </a:t>
            </a:r>
            <a:r>
              <a:rPr lang="ko-KR" altLang="en-US" sz="1800" spc="-150" dirty="0" smtClean="0">
                <a:latin typeface="+mn-ea"/>
              </a:rPr>
              <a:t>생활사건</a:t>
            </a:r>
            <a:r>
              <a:rPr lang="en-US" altLang="ko-KR" sz="1800" spc="-150" dirty="0">
                <a:latin typeface="+mn-ea"/>
              </a:rPr>
              <a:t>(</a:t>
            </a:r>
            <a:r>
              <a:rPr lang="ko-KR" altLang="en-US" sz="1800" spc="-150" dirty="0">
                <a:latin typeface="+mn-ea"/>
              </a:rPr>
              <a:t>결혼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별거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이혼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사망</a:t>
            </a:r>
            <a:r>
              <a:rPr lang="en-US" altLang="ko-KR" sz="1800" spc="-150" dirty="0">
                <a:latin typeface="+mn-ea"/>
              </a:rPr>
              <a:t>,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입양</a:t>
            </a:r>
            <a:r>
              <a:rPr lang="en-US" altLang="ko-KR" sz="1800" spc="-150" dirty="0">
                <a:latin typeface="+mn-ea"/>
              </a:rPr>
              <a:t>)</a:t>
            </a:r>
            <a:r>
              <a:rPr lang="ko-KR" altLang="en-US" sz="1800" spc="-150" dirty="0">
                <a:latin typeface="+mn-ea"/>
              </a:rPr>
              <a:t>에 대한 기술을 포함</a:t>
            </a:r>
          </a:p>
        </p:txBody>
      </p:sp>
    </p:spTree>
    <p:extLst>
      <p:ext uri="{BB962C8B-B14F-4D97-AF65-F5344CB8AC3E}">
        <p14:creationId xmlns:p14="http://schemas.microsoft.com/office/powerpoint/2010/main" val="1245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63674" y="2523306"/>
            <a:ext cx="11082373" cy="364279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121806" y="2307283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32152" y="2343867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06574" y="112553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67471" y="1701602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82638" y="2997746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가계도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232152" y="3503950"/>
            <a:ext cx="10058893" cy="25181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70670" y="3501802"/>
            <a:ext cx="1004099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가족복지실천에서는 </a:t>
            </a:r>
            <a:r>
              <a:rPr lang="ko-KR" altLang="en-US" sz="1800" spc="-150" dirty="0">
                <a:latin typeface="+mn-ea"/>
              </a:rPr>
              <a:t>가계도</a:t>
            </a:r>
            <a:r>
              <a:rPr lang="en-US" altLang="ko-KR" sz="1800" spc="-150" dirty="0">
                <a:latin typeface="+mn-ea"/>
              </a:rPr>
              <a:t>(genogram)</a:t>
            </a:r>
            <a:r>
              <a:rPr lang="ko-KR" altLang="en-US" sz="1800" spc="-150" dirty="0">
                <a:latin typeface="+mn-ea"/>
              </a:rPr>
              <a:t>의 활용이 매우 </a:t>
            </a:r>
            <a:r>
              <a:rPr lang="ko-KR" altLang="en-US" sz="1800" spc="-150" dirty="0" smtClean="0">
                <a:latin typeface="+mn-ea"/>
              </a:rPr>
              <a:t>중요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가계도란 </a:t>
            </a:r>
            <a:r>
              <a:rPr lang="ko-KR" altLang="en-US" sz="1800" spc="-150" dirty="0">
                <a:latin typeface="+mn-ea"/>
              </a:rPr>
              <a:t>최소 </a:t>
            </a:r>
            <a:r>
              <a:rPr lang="en-US" altLang="ko-KR" sz="1800" spc="-150" dirty="0">
                <a:latin typeface="+mn-ea"/>
              </a:rPr>
              <a:t>3</a:t>
            </a:r>
            <a:r>
              <a:rPr lang="ko-KR" altLang="en-US" sz="1800" spc="-150" dirty="0" smtClean="0">
                <a:latin typeface="+mn-ea"/>
              </a:rPr>
              <a:t>세대에 </a:t>
            </a:r>
            <a:r>
              <a:rPr lang="ko-KR" altLang="en-US" sz="1800" spc="-150" dirty="0">
                <a:latin typeface="+mn-ea"/>
              </a:rPr>
              <a:t>이르는 </a:t>
            </a:r>
            <a:r>
              <a:rPr lang="ko-KR" altLang="en-US" sz="1800" spc="-150" dirty="0" err="1">
                <a:latin typeface="+mn-ea"/>
              </a:rPr>
              <a:t>가족원들과</a:t>
            </a:r>
            <a:r>
              <a:rPr lang="ko-KR" altLang="en-US" sz="1800" spc="-150" dirty="0">
                <a:latin typeface="+mn-ea"/>
              </a:rPr>
              <a:t> 그들 간의 관계를 도식화한 그림으로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복잡한 가족의 패턴과 </a:t>
            </a:r>
            <a:r>
              <a:rPr lang="ko-KR" altLang="en-US" sz="1800" spc="-150" dirty="0" smtClean="0">
                <a:latin typeface="+mn-ea"/>
              </a:rPr>
              <a:t>관계를 </a:t>
            </a:r>
            <a:r>
              <a:rPr lang="ko-KR" altLang="en-US" sz="1800" spc="-150" dirty="0">
                <a:latin typeface="+mn-ea"/>
              </a:rPr>
              <a:t>한눈에 파악할 수 있게 </a:t>
            </a:r>
            <a:r>
              <a:rPr lang="ko-KR" altLang="en-US" sz="1800" spc="-150" dirty="0" smtClean="0">
                <a:latin typeface="+mn-ea"/>
              </a:rPr>
              <a:t>도와줌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시간이 </a:t>
            </a:r>
            <a:r>
              <a:rPr lang="ko-KR" altLang="en-US" sz="1800" spc="-150" dirty="0">
                <a:latin typeface="+mn-ea"/>
              </a:rPr>
              <a:t>흐르면서 가족 맥락이 </a:t>
            </a:r>
            <a:r>
              <a:rPr lang="ko-KR" altLang="en-US" sz="1800" spc="-150" dirty="0" smtClean="0">
                <a:latin typeface="+mn-ea"/>
              </a:rPr>
              <a:t>어떠한 </a:t>
            </a:r>
            <a:r>
              <a:rPr lang="ko-KR" altLang="en-US" sz="1800" spc="-150" dirty="0">
                <a:latin typeface="+mn-ea"/>
              </a:rPr>
              <a:t>방식으로 발달하였는지의 연관성을 진단하고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그에 따른 개입 </a:t>
            </a:r>
            <a:r>
              <a:rPr lang="ko-KR" altLang="en-US" sz="1800" spc="-150" dirty="0" smtClean="0">
                <a:latin typeface="+mn-ea"/>
              </a:rPr>
              <a:t>    전략을 </a:t>
            </a:r>
            <a:r>
              <a:rPr lang="ko-KR" altLang="en-US" sz="1800" spc="-150" dirty="0">
                <a:latin typeface="+mn-ea"/>
              </a:rPr>
              <a:t>세울 수 </a:t>
            </a:r>
            <a:r>
              <a:rPr lang="ko-KR" altLang="en-US" sz="1800" spc="-150" dirty="0" smtClean="0">
                <a:latin typeface="+mn-ea"/>
              </a:rPr>
              <a:t>있음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52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02" y="621482"/>
            <a:ext cx="930255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6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22598" y="2595314"/>
            <a:ext cx="11082373" cy="3498776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977790" y="2379291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88136" y="2415875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62558" y="119754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23455" y="177361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38622" y="3069754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생태도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98662" y="3573810"/>
            <a:ext cx="10058893" cy="21935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342678" y="3643670"/>
            <a:ext cx="97703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가족의 </a:t>
            </a:r>
            <a:r>
              <a:rPr lang="ko-KR" altLang="en-US" sz="1800" spc="-150" dirty="0">
                <a:latin typeface="+mn-ea"/>
              </a:rPr>
              <a:t>환경 내 역동을 파악하기 위해 생태도</a:t>
            </a:r>
            <a:r>
              <a:rPr lang="en-US" altLang="ko-KR" sz="1800" spc="-150" dirty="0">
                <a:latin typeface="+mn-ea"/>
              </a:rPr>
              <a:t>(ecomap)</a:t>
            </a:r>
            <a:r>
              <a:rPr lang="ko-KR" altLang="en-US" sz="1800" spc="-150" dirty="0">
                <a:latin typeface="+mn-ea"/>
              </a:rPr>
              <a:t>가 </a:t>
            </a:r>
            <a:r>
              <a:rPr lang="ko-KR" altLang="en-US" sz="1800" spc="-150" dirty="0" smtClean="0">
                <a:latin typeface="+mn-ea"/>
              </a:rPr>
              <a:t>적용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err="1" smtClean="0">
                <a:latin typeface="+mn-ea"/>
              </a:rPr>
              <a:t>생태도는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개인 또는 가족체계와 그들의 외부 환경과의 관계를 도식화한 </a:t>
            </a:r>
            <a:r>
              <a:rPr lang="ko-KR" altLang="en-US" sz="1800" spc="-150" dirty="0" smtClean="0">
                <a:latin typeface="+mn-ea"/>
              </a:rPr>
              <a:t>그림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가족체계를 </a:t>
            </a:r>
            <a:r>
              <a:rPr lang="ko-KR" altLang="en-US" sz="1800" spc="-150" dirty="0">
                <a:latin typeface="+mn-ea"/>
              </a:rPr>
              <a:t>중점으로 할 때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구성원 간 혹은 가족과 외부체계 간의 에너지 흐름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자원교환</a:t>
            </a:r>
            <a:r>
              <a:rPr lang="en-US" altLang="ko-KR" sz="1800" spc="-150" dirty="0">
                <a:latin typeface="+mn-ea"/>
              </a:rPr>
              <a:t>,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스트레스 </a:t>
            </a:r>
            <a:r>
              <a:rPr lang="ko-KR" altLang="en-US" sz="1800" spc="-150" dirty="0">
                <a:latin typeface="+mn-ea"/>
              </a:rPr>
              <a:t>및 갈등의 정도를 조명하는 데 유용</a:t>
            </a:r>
          </a:p>
        </p:txBody>
      </p:sp>
    </p:spTree>
    <p:extLst>
      <p:ext uri="{BB962C8B-B14F-4D97-AF65-F5344CB8AC3E}">
        <p14:creationId xmlns:p14="http://schemas.microsoft.com/office/powerpoint/2010/main" val="36526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22598" y="909512"/>
            <a:ext cx="11082373" cy="5040561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977790" y="693490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88136" y="730074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38622" y="1383953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생태도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198662" y="1888008"/>
            <a:ext cx="10058893" cy="37740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59" y="2053569"/>
            <a:ext cx="7902897" cy="344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9784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1875234"/>
            <a:ext cx="11082373" cy="436287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977790" y="1659211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88136" y="1695795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62558" y="47746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23455" y="105353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38622" y="2349674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생태도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198662" y="2853730"/>
            <a:ext cx="10058893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486694" y="3365416"/>
            <a:ext cx="9505056" cy="2368634"/>
          </a:xfrm>
          <a:prstGeom prst="roundRect">
            <a:avLst/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574926" y="3173120"/>
            <a:ext cx="4968552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646934" y="3184169"/>
            <a:ext cx="4815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가족복지실천에서 생태체계이론의 활용 가치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558702" y="3610392"/>
            <a:ext cx="91450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첫째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>
                <a:latin typeface="+mn-ea"/>
              </a:rPr>
              <a:t>생태도를</a:t>
            </a:r>
            <a:r>
              <a:rPr lang="ko-KR" altLang="en-US" sz="1600" spc="-150" dirty="0">
                <a:latin typeface="+mn-ea"/>
              </a:rPr>
              <a:t> 통해 사회체계적 관점에서 가족 상태를 종합적으로 볼 수 있으며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다양한 </a:t>
            </a:r>
            <a:r>
              <a:rPr lang="ko-KR" altLang="en-US" sz="1600" spc="-150" dirty="0">
                <a:latin typeface="+mn-ea"/>
              </a:rPr>
              <a:t>체계 간의 관계를 </a:t>
            </a:r>
            <a:r>
              <a:rPr lang="ko-KR" altLang="en-US" sz="1600" spc="-150" dirty="0" smtClean="0">
                <a:latin typeface="+mn-ea"/>
              </a:rPr>
              <a:t>향상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</a:t>
            </a:r>
            <a:r>
              <a:rPr lang="ko-KR" altLang="en-US" sz="1600" spc="-150" dirty="0" smtClean="0">
                <a:latin typeface="+mn-ea"/>
              </a:rPr>
              <a:t>시키기 </a:t>
            </a:r>
            <a:r>
              <a:rPr lang="ko-KR" altLang="en-US" sz="1600" spc="-150" dirty="0">
                <a:latin typeface="+mn-ea"/>
              </a:rPr>
              <a:t>위한 변화의 방향성을 결정할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둘째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생태도의 활용은 가족문제를 사정하는 과정에서 한 개인의 정보 제공에만 의존 </a:t>
            </a:r>
            <a:r>
              <a:rPr lang="ko-KR" altLang="en-US" sz="1600" spc="-150" dirty="0" smtClean="0">
                <a:latin typeface="+mn-ea"/>
              </a:rPr>
              <a:t>하는 </a:t>
            </a:r>
            <a:r>
              <a:rPr lang="ko-KR" altLang="en-US" sz="1600" spc="-150" dirty="0">
                <a:latin typeface="+mn-ea"/>
              </a:rPr>
              <a:t>것이 아니라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문제와 </a:t>
            </a:r>
            <a:endParaRPr lang="en-US" altLang="ko-KR" sz="16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</a:t>
            </a:r>
            <a:r>
              <a:rPr lang="ko-KR" altLang="en-US" sz="1600" spc="-150" dirty="0" smtClean="0">
                <a:latin typeface="+mn-ea"/>
              </a:rPr>
              <a:t>관련된 </a:t>
            </a:r>
            <a:r>
              <a:rPr lang="ko-KR" altLang="en-US" sz="1600" spc="-150" dirty="0">
                <a:latin typeface="+mn-ea"/>
              </a:rPr>
              <a:t>다양한 체계들과의 접촉을 통해 광범위하고 객관적인 </a:t>
            </a:r>
            <a:r>
              <a:rPr lang="ko-KR" altLang="en-US" sz="1600" spc="-150" dirty="0" smtClean="0">
                <a:latin typeface="+mn-ea"/>
              </a:rPr>
              <a:t>정보를 </a:t>
            </a:r>
            <a:r>
              <a:rPr lang="ko-KR" altLang="en-US" sz="1600" spc="-150" dirty="0">
                <a:latin typeface="+mn-ea"/>
              </a:rPr>
              <a:t>수집할 수 있게 </a:t>
            </a:r>
            <a:r>
              <a:rPr lang="ko-KR" altLang="en-US" sz="1600" spc="-150" dirty="0" smtClean="0">
                <a:latin typeface="+mn-ea"/>
              </a:rPr>
              <a:t>함</a:t>
            </a:r>
            <a:r>
              <a:rPr lang="en-US" altLang="ko-KR" sz="1600" spc="-150" dirty="0" smtClean="0">
                <a:latin typeface="+mn-ea"/>
              </a:rPr>
              <a:t>. </a:t>
            </a:r>
            <a:r>
              <a:rPr lang="ko-KR" altLang="en-US" sz="1600" spc="-150" dirty="0" smtClean="0">
                <a:latin typeface="+mn-ea"/>
              </a:rPr>
              <a:t>이로 </a:t>
            </a:r>
            <a:r>
              <a:rPr lang="ko-KR" altLang="en-US" sz="1600" spc="-150" dirty="0">
                <a:latin typeface="+mn-ea"/>
              </a:rPr>
              <a:t>인해 </a:t>
            </a:r>
            <a:r>
              <a:rPr lang="ko-KR" altLang="en-US" sz="1600" spc="-150" dirty="0" smtClean="0">
                <a:latin typeface="+mn-ea"/>
              </a:rPr>
              <a:t>가족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</a:t>
            </a:r>
            <a:r>
              <a:rPr lang="ko-KR" altLang="en-US" sz="1600" spc="-150" dirty="0" smtClean="0">
                <a:latin typeface="+mn-ea"/>
              </a:rPr>
              <a:t>복지실천의 </a:t>
            </a:r>
            <a:r>
              <a:rPr lang="ko-KR" altLang="en-US" sz="1600" spc="-150" dirty="0">
                <a:latin typeface="+mn-ea"/>
              </a:rPr>
              <a:t>실행 범위를 넓힐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55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70" y="477466"/>
            <a:ext cx="93726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7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701465" y="2955354"/>
            <a:ext cx="11082373" cy="263468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56657" y="2739331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67003" y="2775915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41425" y="1557586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02322" y="2133650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17489" y="3501802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가족조각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64905" y="4005858"/>
            <a:ext cx="10058893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36913" y="4077866"/>
            <a:ext cx="9693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특정한 </a:t>
            </a:r>
            <a:r>
              <a:rPr lang="ko-KR" altLang="en-US" sz="2000" spc="-150" dirty="0">
                <a:latin typeface="+mn-ea"/>
              </a:rPr>
              <a:t>상황 설정 후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 중 한 명이 조각가 역할을 하여 </a:t>
            </a:r>
            <a:r>
              <a:rPr lang="ko-KR" altLang="en-US" sz="2000" spc="-150" dirty="0" smtClean="0">
                <a:latin typeface="+mn-ea"/>
              </a:rPr>
              <a:t>다른 </a:t>
            </a:r>
            <a:r>
              <a:rPr lang="ko-KR" altLang="en-US" sz="2000" spc="-150" dirty="0" err="1">
                <a:latin typeface="+mn-ea"/>
              </a:rPr>
              <a:t>가족원들의</a:t>
            </a:r>
            <a:r>
              <a:rPr lang="ko-KR" altLang="en-US" sz="2000" spc="-150" dirty="0">
                <a:latin typeface="+mn-ea"/>
              </a:rPr>
              <a:t> 위치나 신체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동작을 </a:t>
            </a:r>
            <a:r>
              <a:rPr lang="ko-KR" altLang="en-US" sz="2000" spc="-150" dirty="0">
                <a:latin typeface="+mn-ea"/>
              </a:rPr>
              <a:t>배열함으로써 가족의 내적 역동을 시각적으로 </a:t>
            </a:r>
            <a:r>
              <a:rPr lang="ko-KR" altLang="en-US" sz="2000" spc="-150" dirty="0" smtClean="0">
                <a:latin typeface="+mn-ea"/>
              </a:rPr>
              <a:t>나타내는 </a:t>
            </a:r>
            <a:r>
              <a:rPr lang="ko-KR" altLang="en-US" sz="2000" spc="-150" dirty="0">
                <a:latin typeface="+mn-ea"/>
              </a:rPr>
              <a:t>기법</a:t>
            </a:r>
          </a:p>
        </p:txBody>
      </p:sp>
    </p:spTree>
    <p:extLst>
      <p:ext uri="{BB962C8B-B14F-4D97-AF65-F5344CB8AC3E}">
        <p14:creationId xmlns:p14="http://schemas.microsoft.com/office/powerpoint/2010/main" val="34252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334566" y="1411829"/>
            <a:ext cx="11521280" cy="46085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549474"/>
            <a:ext cx="12190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002060"/>
                </a:solidFill>
                <a:latin typeface="+mn-ea"/>
              </a:rPr>
              <a:t>&lt;</a:t>
            </a:r>
            <a:r>
              <a:rPr lang="ko-KR" altLang="en-US" sz="3600" b="1" dirty="0" smtClean="0">
                <a:solidFill>
                  <a:srgbClr val="002060"/>
                </a:solidFill>
                <a:latin typeface="+mn-ea"/>
              </a:rPr>
              <a:t>가족복지실천의 과정</a:t>
            </a:r>
            <a:r>
              <a:rPr lang="en-US" altLang="ko-KR" sz="3600" b="1" dirty="0" smtClean="0">
                <a:solidFill>
                  <a:srgbClr val="002060"/>
                </a:solidFill>
                <a:latin typeface="+mn-ea"/>
              </a:rPr>
              <a:t>&gt;</a:t>
            </a:r>
            <a:endParaRPr lang="en-US" altLang="ko-KR" sz="3600" b="1" dirty="0">
              <a:solidFill>
                <a:srgbClr val="002060"/>
              </a:solidFill>
              <a:latin typeface="+mn-ea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941949" y="1821157"/>
            <a:ext cx="10121809" cy="1781908"/>
            <a:chOff x="894415" y="2295669"/>
            <a:chExt cx="10121809" cy="1781908"/>
          </a:xfrm>
        </p:grpSpPr>
        <p:sp>
          <p:nvSpPr>
            <p:cNvPr id="4" name="Oval 3"/>
            <p:cNvSpPr/>
            <p:nvPr/>
          </p:nvSpPr>
          <p:spPr>
            <a:xfrm>
              <a:off x="10101824" y="2729424"/>
              <a:ext cx="91440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5"/>
            <p:cNvSpPr/>
            <p:nvPr/>
          </p:nvSpPr>
          <p:spPr>
            <a:xfrm>
              <a:off x="7643389" y="2578091"/>
              <a:ext cx="1217066" cy="121706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6" name="Oval 4"/>
            <p:cNvSpPr/>
            <p:nvPr/>
          </p:nvSpPr>
          <p:spPr>
            <a:xfrm>
              <a:off x="8598927" y="2295670"/>
              <a:ext cx="1781907" cy="1781907"/>
            </a:xfrm>
            <a:prstGeom prst="ellips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>
            <a:xfrm>
              <a:off x="6725685" y="2729423"/>
              <a:ext cx="914400" cy="914400"/>
            </a:xfrm>
            <a:prstGeom prst="ellipse">
              <a:avLst/>
            </a:prstGeom>
            <a:solidFill>
              <a:srgbClr val="82B732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9"/>
            <p:cNvSpPr/>
            <p:nvPr/>
          </p:nvSpPr>
          <p:spPr>
            <a:xfrm>
              <a:off x="4267250" y="2578090"/>
              <a:ext cx="1217066" cy="1217066"/>
            </a:xfrm>
            <a:prstGeom prst="ellipse">
              <a:avLst/>
            </a:prstGeom>
            <a:solidFill>
              <a:srgbClr val="82B732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10"/>
            <p:cNvSpPr/>
            <p:nvPr/>
          </p:nvSpPr>
          <p:spPr>
            <a:xfrm>
              <a:off x="5222788" y="2295669"/>
              <a:ext cx="1781907" cy="1781907"/>
            </a:xfrm>
            <a:prstGeom prst="ellipse">
              <a:avLst/>
            </a:prstGeom>
            <a:solidFill>
              <a:srgbClr val="82B7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12"/>
            <p:cNvSpPr/>
            <p:nvPr/>
          </p:nvSpPr>
          <p:spPr>
            <a:xfrm>
              <a:off x="3352850" y="2729424"/>
              <a:ext cx="914400" cy="914400"/>
            </a:xfrm>
            <a:prstGeom prst="ellipse">
              <a:avLst/>
            </a:prstGeom>
            <a:solidFill>
              <a:srgbClr val="00A39E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val 13"/>
            <p:cNvSpPr/>
            <p:nvPr/>
          </p:nvSpPr>
          <p:spPr>
            <a:xfrm>
              <a:off x="894415" y="2578091"/>
              <a:ext cx="1217066" cy="1217066"/>
            </a:xfrm>
            <a:prstGeom prst="ellipse">
              <a:avLst/>
            </a:prstGeom>
            <a:solidFill>
              <a:srgbClr val="00A39E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2" name="Oval 14"/>
            <p:cNvSpPr/>
            <p:nvPr/>
          </p:nvSpPr>
          <p:spPr>
            <a:xfrm>
              <a:off x="1849953" y="2295670"/>
              <a:ext cx="1781907" cy="1781907"/>
            </a:xfrm>
            <a:prstGeom prst="ellipse">
              <a:avLst/>
            </a:prstGeom>
            <a:solidFill>
              <a:srgbClr val="00A39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6"/>
            <p:cNvSpPr/>
            <p:nvPr/>
          </p:nvSpPr>
          <p:spPr>
            <a:xfrm>
              <a:off x="3859822" y="2683701"/>
              <a:ext cx="1005840" cy="1005840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val 17"/>
            <p:cNvSpPr/>
            <p:nvPr/>
          </p:nvSpPr>
          <p:spPr>
            <a:xfrm>
              <a:off x="7229898" y="2683701"/>
              <a:ext cx="1005840" cy="1005840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4176615" y="3002513"/>
              <a:ext cx="351924" cy="368215"/>
            </a:xfrm>
            <a:custGeom>
              <a:avLst/>
              <a:gdLst>
                <a:gd name="T0" fmla="*/ 174 w 181"/>
                <a:gd name="T1" fmla="*/ 78 h 190"/>
                <a:gd name="T2" fmla="*/ 105 w 181"/>
                <a:gd name="T3" fmla="*/ 9 h 190"/>
                <a:gd name="T4" fmla="*/ 73 w 181"/>
                <a:gd name="T5" fmla="*/ 9 h 190"/>
                <a:gd name="T6" fmla="*/ 73 w 181"/>
                <a:gd name="T7" fmla="*/ 41 h 190"/>
                <a:gd name="T8" fmla="*/ 100 w 181"/>
                <a:gd name="T9" fmla="*/ 68 h 190"/>
                <a:gd name="T10" fmla="*/ 26 w 181"/>
                <a:gd name="T11" fmla="*/ 68 h 190"/>
                <a:gd name="T12" fmla="*/ 0 w 181"/>
                <a:gd name="T13" fmla="*/ 92 h 190"/>
                <a:gd name="T14" fmla="*/ 26 w 181"/>
                <a:gd name="T15" fmla="*/ 116 h 190"/>
                <a:gd name="T16" fmla="*/ 104 w 181"/>
                <a:gd name="T17" fmla="*/ 116 h 190"/>
                <a:gd name="T18" fmla="*/ 73 w 181"/>
                <a:gd name="T19" fmla="*/ 148 h 190"/>
                <a:gd name="T20" fmla="*/ 73 w 181"/>
                <a:gd name="T21" fmla="*/ 181 h 190"/>
                <a:gd name="T22" fmla="*/ 105 w 181"/>
                <a:gd name="T23" fmla="*/ 181 h 190"/>
                <a:gd name="T24" fmla="*/ 174 w 181"/>
                <a:gd name="T25" fmla="*/ 112 h 190"/>
                <a:gd name="T26" fmla="*/ 181 w 181"/>
                <a:gd name="T27" fmla="*/ 95 h 190"/>
                <a:gd name="T28" fmla="*/ 174 w 181"/>
                <a:gd name="T29" fmla="*/ 7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1" h="190">
                  <a:moveTo>
                    <a:pt x="174" y="78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96" y="0"/>
                    <a:pt x="82" y="0"/>
                    <a:pt x="73" y="9"/>
                  </a:cubicBezTo>
                  <a:cubicBezTo>
                    <a:pt x="64" y="18"/>
                    <a:pt x="64" y="32"/>
                    <a:pt x="73" y="41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12" y="68"/>
                    <a:pt x="0" y="78"/>
                    <a:pt x="0" y="92"/>
                  </a:cubicBezTo>
                  <a:cubicBezTo>
                    <a:pt x="0" y="106"/>
                    <a:pt x="12" y="116"/>
                    <a:pt x="26" y="116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64" y="157"/>
                    <a:pt x="64" y="172"/>
                    <a:pt x="73" y="181"/>
                  </a:cubicBezTo>
                  <a:cubicBezTo>
                    <a:pt x="82" y="190"/>
                    <a:pt x="96" y="190"/>
                    <a:pt x="105" y="1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9" y="107"/>
                    <a:pt x="181" y="101"/>
                    <a:pt x="181" y="95"/>
                  </a:cubicBezTo>
                  <a:cubicBezTo>
                    <a:pt x="181" y="89"/>
                    <a:pt x="179" y="83"/>
                    <a:pt x="174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7550112" y="3002513"/>
              <a:ext cx="351924" cy="368215"/>
            </a:xfrm>
            <a:custGeom>
              <a:avLst/>
              <a:gdLst>
                <a:gd name="T0" fmla="*/ 174 w 181"/>
                <a:gd name="T1" fmla="*/ 78 h 190"/>
                <a:gd name="T2" fmla="*/ 105 w 181"/>
                <a:gd name="T3" fmla="*/ 9 h 190"/>
                <a:gd name="T4" fmla="*/ 73 w 181"/>
                <a:gd name="T5" fmla="*/ 9 h 190"/>
                <a:gd name="T6" fmla="*/ 73 w 181"/>
                <a:gd name="T7" fmla="*/ 41 h 190"/>
                <a:gd name="T8" fmla="*/ 100 w 181"/>
                <a:gd name="T9" fmla="*/ 68 h 190"/>
                <a:gd name="T10" fmla="*/ 26 w 181"/>
                <a:gd name="T11" fmla="*/ 68 h 190"/>
                <a:gd name="T12" fmla="*/ 0 w 181"/>
                <a:gd name="T13" fmla="*/ 92 h 190"/>
                <a:gd name="T14" fmla="*/ 26 w 181"/>
                <a:gd name="T15" fmla="*/ 116 h 190"/>
                <a:gd name="T16" fmla="*/ 104 w 181"/>
                <a:gd name="T17" fmla="*/ 116 h 190"/>
                <a:gd name="T18" fmla="*/ 73 w 181"/>
                <a:gd name="T19" fmla="*/ 148 h 190"/>
                <a:gd name="T20" fmla="*/ 73 w 181"/>
                <a:gd name="T21" fmla="*/ 181 h 190"/>
                <a:gd name="T22" fmla="*/ 105 w 181"/>
                <a:gd name="T23" fmla="*/ 181 h 190"/>
                <a:gd name="T24" fmla="*/ 174 w 181"/>
                <a:gd name="T25" fmla="*/ 112 h 190"/>
                <a:gd name="T26" fmla="*/ 181 w 181"/>
                <a:gd name="T27" fmla="*/ 95 h 190"/>
                <a:gd name="T28" fmla="*/ 174 w 181"/>
                <a:gd name="T29" fmla="*/ 7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1" h="190">
                  <a:moveTo>
                    <a:pt x="174" y="78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96" y="0"/>
                    <a:pt x="82" y="0"/>
                    <a:pt x="73" y="9"/>
                  </a:cubicBezTo>
                  <a:cubicBezTo>
                    <a:pt x="64" y="18"/>
                    <a:pt x="64" y="32"/>
                    <a:pt x="73" y="41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12" y="68"/>
                    <a:pt x="0" y="78"/>
                    <a:pt x="0" y="92"/>
                  </a:cubicBezTo>
                  <a:cubicBezTo>
                    <a:pt x="0" y="106"/>
                    <a:pt x="12" y="116"/>
                    <a:pt x="26" y="116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64" y="157"/>
                    <a:pt x="64" y="172"/>
                    <a:pt x="73" y="181"/>
                  </a:cubicBezTo>
                  <a:cubicBezTo>
                    <a:pt x="82" y="190"/>
                    <a:pt x="96" y="190"/>
                    <a:pt x="105" y="1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9" y="107"/>
                    <a:pt x="181" y="101"/>
                    <a:pt x="181" y="95"/>
                  </a:cubicBezTo>
                  <a:cubicBezTo>
                    <a:pt x="181" y="89"/>
                    <a:pt x="179" y="83"/>
                    <a:pt x="174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1918742" y="2479388"/>
            <a:ext cx="1747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초기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단계</a:t>
            </a:r>
            <a:endParaRPr lang="en-US" altLang="ko-K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846734" y="4194007"/>
            <a:ext cx="17748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spc="-150" dirty="0" smtClean="0">
                <a:latin typeface="+mn-ea"/>
              </a:rPr>
              <a:t>초기 면접</a:t>
            </a:r>
            <a:endParaRPr lang="en-US" altLang="ko-KR" sz="24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spc="-150" dirty="0" smtClean="0">
                <a:latin typeface="+mn-ea"/>
              </a:rPr>
              <a:t>사정</a:t>
            </a:r>
            <a:endParaRPr lang="en-US" altLang="ko-KR" sz="24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spc="-150" dirty="0" smtClean="0">
                <a:latin typeface="+mn-ea"/>
              </a:rPr>
              <a:t>기획</a:t>
            </a:r>
            <a:endParaRPr lang="ko-KR" altLang="en-US" sz="2400" spc="-150" dirty="0"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641821" y="2479388"/>
            <a:ext cx="102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 입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8701882" y="2263944"/>
            <a:ext cx="16417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종결 및 </a:t>
            </a:r>
            <a:endParaRPr lang="en-US" altLang="ko-K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평가단계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601415" y="1843877"/>
            <a:ext cx="4491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1)</a:t>
            </a:r>
            <a:endParaRPr lang="en-US" altLang="ko-K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956519" y="1843877"/>
            <a:ext cx="4491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2</a:t>
            </a:r>
            <a:r>
              <a:rPr lang="en-US" altLang="ko-K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)</a:t>
            </a:r>
            <a:endParaRPr lang="en-US" altLang="ko-K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9313124" y="1843877"/>
            <a:ext cx="4491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)</a:t>
            </a:r>
            <a:endParaRPr lang="en-US" altLang="ko-K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792539" y="3603064"/>
            <a:ext cx="1" cy="442918"/>
          </a:xfrm>
          <a:prstGeom prst="line">
            <a:avLst/>
          </a:prstGeom>
          <a:noFill/>
          <a:ln w="6350" cap="flat" cmpd="sng" algn="ctr">
            <a:solidFill>
              <a:srgbClr val="44546A">
                <a:lumMod val="60000"/>
                <a:lumOff val="40000"/>
              </a:srgbClr>
            </a:solidFill>
            <a:prstDash val="sysDash"/>
            <a:miter lim="800000"/>
          </a:ln>
          <a:effectLst/>
        </p:spPr>
      </p:cxnSp>
      <p:sp>
        <p:nvSpPr>
          <p:cNvPr id="38" name="Oval 20"/>
          <p:cNvSpPr/>
          <p:nvPr/>
        </p:nvSpPr>
        <p:spPr>
          <a:xfrm>
            <a:off x="2646862" y="3916235"/>
            <a:ext cx="291356" cy="291356"/>
          </a:xfrm>
          <a:prstGeom prst="ellipse">
            <a:avLst/>
          </a:prstGeom>
          <a:solidFill>
            <a:srgbClr val="00A39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406574" y="333450"/>
            <a:ext cx="11233248" cy="5904656"/>
            <a:chOff x="406574" y="333450"/>
            <a:chExt cx="11233248" cy="5904656"/>
          </a:xfrm>
        </p:grpSpPr>
        <p:grpSp>
          <p:nvGrpSpPr>
            <p:cNvPr id="10" name="그룹 9"/>
            <p:cNvGrpSpPr/>
            <p:nvPr/>
          </p:nvGrpSpPr>
          <p:grpSpPr>
            <a:xfrm>
              <a:off x="406574" y="333450"/>
              <a:ext cx="11233248" cy="5904656"/>
              <a:chOff x="190550" y="522532"/>
              <a:chExt cx="11824970" cy="6341028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50" y="522532"/>
                <a:ext cx="5837208" cy="3098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그룹 3"/>
              <p:cNvGrpSpPr/>
              <p:nvPr/>
            </p:nvGrpSpPr>
            <p:grpSpPr>
              <a:xfrm>
                <a:off x="6167214" y="837506"/>
                <a:ext cx="5848306" cy="3437314"/>
                <a:chOff x="1119292" y="1231913"/>
                <a:chExt cx="9886950" cy="5731805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259" b="81852"/>
                <a:stretch/>
              </p:blipFill>
              <p:spPr bwMode="auto">
                <a:xfrm>
                  <a:off x="1119292" y="1231913"/>
                  <a:ext cx="9886950" cy="4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071"/>
                <a:stretch/>
              </p:blipFill>
              <p:spPr bwMode="auto">
                <a:xfrm>
                  <a:off x="1147868" y="1637567"/>
                  <a:ext cx="9829800" cy="53261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4907" y="4316368"/>
                <a:ext cx="5782965" cy="2547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직선 연결선 6"/>
              <p:cNvCxnSpPr/>
              <p:nvPr/>
            </p:nvCxnSpPr>
            <p:spPr>
              <a:xfrm>
                <a:off x="7247334" y="1085783"/>
                <a:ext cx="36004" cy="5440355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1" name="직사각형 10"/>
            <p:cNvSpPr/>
            <p:nvPr/>
          </p:nvSpPr>
          <p:spPr>
            <a:xfrm>
              <a:off x="6311230" y="2133650"/>
              <a:ext cx="64807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230" y="3050757"/>
              <a:ext cx="507902" cy="21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35650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1465" y="1773609"/>
            <a:ext cx="10938357" cy="443488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56657" y="1557586"/>
            <a:ext cx="205528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67003" y="1594170"/>
            <a:ext cx="1694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 사정도구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41425" y="405458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02322" y="981522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사정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17489" y="2320057"/>
            <a:ext cx="1111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라</a:t>
            </a:r>
            <a:r>
              <a:rPr lang="en-US" altLang="ko-KR" sz="2000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실연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436913" y="2824113"/>
            <a:ext cx="9914877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08921" y="2896121"/>
            <a:ext cx="96937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>
                <a:latin typeface="+mn-ea"/>
              </a:rPr>
              <a:t>실연</a:t>
            </a:r>
            <a:r>
              <a:rPr lang="en-US" altLang="ko-KR" sz="1800" spc="-150" dirty="0">
                <a:latin typeface="+mn-ea"/>
              </a:rPr>
              <a:t>(enactment)</a:t>
            </a:r>
            <a:r>
              <a:rPr lang="ko-KR" altLang="en-US" sz="1800" spc="-150" dirty="0">
                <a:latin typeface="+mn-ea"/>
              </a:rPr>
              <a:t>은 구조적 가족치료의 한 기법으로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내 권력관계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경계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갈등 </a:t>
            </a:r>
            <a:r>
              <a:rPr lang="ko-KR" altLang="en-US" sz="1800" spc="-150" dirty="0" smtClean="0">
                <a:latin typeface="+mn-ea"/>
              </a:rPr>
              <a:t>등의 </a:t>
            </a:r>
            <a:r>
              <a:rPr lang="ko-KR" altLang="en-US" sz="1800" spc="-150" dirty="0">
                <a:latin typeface="+mn-ea"/>
              </a:rPr>
              <a:t>상호작용이나 역동을 파악하는 데 도움을 </a:t>
            </a:r>
            <a:r>
              <a:rPr lang="ko-KR" altLang="en-US" sz="1800" spc="-150" dirty="0" smtClean="0">
                <a:latin typeface="+mn-ea"/>
              </a:rPr>
              <a:t>줌</a:t>
            </a:r>
            <a:endParaRPr lang="en-US" altLang="ko-KR" sz="1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실연은 </a:t>
            </a:r>
            <a:r>
              <a:rPr lang="ko-KR" altLang="en-US" sz="1800" spc="-150" dirty="0">
                <a:latin typeface="+mn-ea"/>
              </a:rPr>
              <a:t>가족들의 진술만을 통해 </a:t>
            </a:r>
            <a:r>
              <a:rPr lang="ko-KR" altLang="en-US" sz="1800" spc="-150" dirty="0" smtClean="0">
                <a:latin typeface="+mn-ea"/>
              </a:rPr>
              <a:t>얻은 </a:t>
            </a:r>
            <a:r>
              <a:rPr lang="ko-KR" altLang="en-US" sz="1800" spc="-150" dirty="0">
                <a:latin typeface="+mn-ea"/>
              </a:rPr>
              <a:t>정보 이상으로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가족의 실제 상황을 재연하여 행동 관찰을 </a:t>
            </a:r>
            <a:r>
              <a:rPr lang="ko-KR" altLang="en-US" sz="1800" spc="-150" dirty="0" smtClean="0">
                <a:latin typeface="+mn-ea"/>
              </a:rPr>
              <a:t>   통해 </a:t>
            </a:r>
            <a:r>
              <a:rPr lang="ko-KR" altLang="en-US" sz="1800" spc="-150" dirty="0">
                <a:latin typeface="+mn-ea"/>
              </a:rPr>
              <a:t>가족 상호작용에 </a:t>
            </a:r>
            <a:r>
              <a:rPr lang="ko-KR" altLang="en-US" sz="1800" spc="-150" dirty="0" smtClean="0">
                <a:latin typeface="+mn-ea"/>
              </a:rPr>
              <a:t>관한 </a:t>
            </a:r>
            <a:r>
              <a:rPr lang="ko-KR" altLang="en-US" sz="1800" spc="-150" dirty="0">
                <a:latin typeface="+mn-ea"/>
              </a:rPr>
              <a:t>깊은 정보를 </a:t>
            </a:r>
            <a:r>
              <a:rPr lang="ko-KR" altLang="en-US" sz="1800" spc="-150" dirty="0" smtClean="0">
                <a:latin typeface="+mn-ea"/>
              </a:rPr>
              <a:t>제공</a:t>
            </a:r>
            <a:endParaRPr lang="en-US" altLang="ko-KR" sz="18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1800" spc="-150" dirty="0">
                <a:latin typeface="+mn-ea"/>
              </a:rPr>
              <a:t>이 기법은 과거의 가족 상황 재연이나 역할 연습을 통해 </a:t>
            </a:r>
            <a:r>
              <a:rPr lang="ko-KR" altLang="en-US" sz="1800" spc="-150" dirty="0" err="1">
                <a:latin typeface="+mn-ea"/>
              </a:rPr>
              <a:t>가족원들</a:t>
            </a:r>
            <a:r>
              <a:rPr lang="ko-KR" altLang="en-US" sz="1800" spc="-150" dirty="0">
                <a:latin typeface="+mn-ea"/>
              </a:rPr>
              <a:t> 간의 관계나 </a:t>
            </a:r>
            <a:r>
              <a:rPr lang="ko-KR" altLang="en-US" sz="1800" spc="-150" dirty="0" smtClean="0">
                <a:latin typeface="+mn-ea"/>
              </a:rPr>
              <a:t>상호작용에 </a:t>
            </a:r>
            <a:r>
              <a:rPr lang="ko-KR" altLang="en-US" sz="1800" spc="-150" dirty="0">
                <a:latin typeface="+mn-ea"/>
              </a:rPr>
              <a:t>대한 </a:t>
            </a:r>
            <a:r>
              <a:rPr lang="ko-KR" altLang="en-US" sz="1800" spc="-150" dirty="0" smtClean="0">
                <a:latin typeface="+mn-ea"/>
              </a:rPr>
              <a:t>      통찰의 </a:t>
            </a:r>
            <a:r>
              <a:rPr lang="ko-KR" altLang="en-US" sz="1800" spc="-150" dirty="0">
                <a:latin typeface="+mn-ea"/>
              </a:rPr>
              <a:t>기회를 제공하며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내에서의 다양한 역동성을 관찰할 수 </a:t>
            </a:r>
            <a:r>
              <a:rPr lang="ko-KR" altLang="en-US" sz="1800" spc="-150" dirty="0" smtClean="0">
                <a:latin typeface="+mn-ea"/>
              </a:rPr>
              <a:t>있는 계기를 만듦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00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910630" y="2215317"/>
            <a:ext cx="11017224" cy="40227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18542" y="99763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43731" y="1629594"/>
            <a:ext cx="27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(3) </a:t>
            </a:r>
            <a:r>
              <a:rPr lang="ko-KR" altLang="en-US" sz="2400" b="1" dirty="0">
                <a:latin typeface="+mn-ea"/>
              </a:rPr>
              <a:t>개입 방안 기획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982638" y="2205658"/>
            <a:ext cx="10880068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>
                <a:latin typeface="+mn-ea"/>
              </a:rPr>
              <a:t>기획</a:t>
            </a:r>
            <a:r>
              <a:rPr lang="en-US" altLang="ko-KR" spc="-150" dirty="0">
                <a:latin typeface="+mn-ea"/>
              </a:rPr>
              <a:t>(plaining)</a:t>
            </a:r>
            <a:r>
              <a:rPr lang="ko-KR" altLang="en-US" spc="-150" dirty="0">
                <a:latin typeface="+mn-ea"/>
              </a:rPr>
              <a:t>은 사정평가에서 발견된 사항들에 대한 변화를 추진하기 위해 여러 개입 </a:t>
            </a:r>
            <a:r>
              <a:rPr lang="ko-KR" altLang="en-US" spc="-150" dirty="0" smtClean="0">
                <a:latin typeface="+mn-ea"/>
              </a:rPr>
              <a:t>전략을 </a:t>
            </a:r>
            <a:r>
              <a:rPr lang="ko-KR" altLang="en-US" spc="-150" dirty="0">
                <a:latin typeface="+mn-ea"/>
              </a:rPr>
              <a:t>수립하는 </a:t>
            </a:r>
            <a:r>
              <a:rPr lang="ko-KR" altLang="en-US" spc="-150" dirty="0" smtClean="0">
                <a:latin typeface="+mn-ea"/>
              </a:rPr>
              <a:t>과정</a:t>
            </a:r>
            <a:endParaRPr lang="en-US" altLang="ko-KR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+mn-ea"/>
              </a:rPr>
              <a:t>사정 </a:t>
            </a:r>
            <a:r>
              <a:rPr lang="ko-KR" altLang="en-US" spc="-150" dirty="0">
                <a:latin typeface="+mn-ea"/>
              </a:rPr>
              <a:t>단계를 통해</a:t>
            </a:r>
            <a:r>
              <a:rPr lang="en-US" altLang="ko-KR" spc="-150" dirty="0">
                <a:latin typeface="+mn-ea"/>
              </a:rPr>
              <a:t>, </a:t>
            </a:r>
            <a:r>
              <a:rPr lang="ko-KR" altLang="en-US" spc="-150" dirty="0" err="1">
                <a:latin typeface="+mn-ea"/>
              </a:rPr>
              <a:t>사회복지사는</a:t>
            </a:r>
            <a:r>
              <a:rPr lang="ko-KR" altLang="en-US" spc="-150" dirty="0">
                <a:latin typeface="+mn-ea"/>
              </a:rPr>
              <a:t> 모인 정보를 분석하며 </a:t>
            </a:r>
            <a:r>
              <a:rPr lang="ko-KR" altLang="en-US" spc="-150" dirty="0" smtClean="0">
                <a:latin typeface="+mn-ea"/>
              </a:rPr>
              <a:t>문제를 </a:t>
            </a:r>
            <a:r>
              <a:rPr lang="ko-KR" altLang="en-US" spc="-150" dirty="0">
                <a:latin typeface="+mn-ea"/>
              </a:rPr>
              <a:t>명확히 파악하고</a:t>
            </a:r>
            <a:r>
              <a:rPr lang="en-US" altLang="ko-KR" spc="-150" dirty="0">
                <a:latin typeface="+mn-ea"/>
              </a:rPr>
              <a:t>, </a:t>
            </a:r>
            <a:r>
              <a:rPr lang="ko-KR" altLang="en-US" spc="-150" dirty="0">
                <a:latin typeface="+mn-ea"/>
              </a:rPr>
              <a:t>이를 기반으로 개입목표를 </a:t>
            </a:r>
            <a:r>
              <a:rPr lang="ko-KR" altLang="en-US" spc="-150" dirty="0" smtClean="0">
                <a:latin typeface="+mn-ea"/>
              </a:rPr>
              <a:t>설정</a:t>
            </a:r>
            <a:endParaRPr lang="en-US" altLang="ko-KR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+mn-ea"/>
              </a:rPr>
              <a:t>이러한 </a:t>
            </a:r>
            <a:r>
              <a:rPr lang="ko-KR" altLang="en-US" spc="-150" dirty="0">
                <a:latin typeface="+mn-ea"/>
              </a:rPr>
              <a:t>목표 설정과 그에 </a:t>
            </a:r>
            <a:r>
              <a:rPr lang="ko-KR" altLang="en-US" spc="-150" dirty="0" smtClean="0">
                <a:latin typeface="+mn-ea"/>
              </a:rPr>
              <a:t>따른 </a:t>
            </a:r>
            <a:r>
              <a:rPr lang="ko-KR" altLang="en-US" spc="-150" dirty="0">
                <a:latin typeface="+mn-ea"/>
              </a:rPr>
              <a:t>구체적인 계획 수립은 사정의 결과를 바탕으로 변화 방향을 </a:t>
            </a:r>
            <a:r>
              <a:rPr lang="ko-KR" altLang="en-US" spc="-150" dirty="0" smtClean="0">
                <a:latin typeface="+mn-ea"/>
              </a:rPr>
              <a:t>           결정하는 단계</a:t>
            </a:r>
            <a:endParaRPr lang="en-US" altLang="ko-KR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>
                <a:latin typeface="+mn-ea"/>
              </a:rPr>
              <a:t>수집된 정보를 기반으로 가족문제를 해결하고 요구를 실현하기 위한 전략을 </a:t>
            </a:r>
            <a:r>
              <a:rPr lang="ko-KR" altLang="en-US" spc="-150" dirty="0" smtClean="0">
                <a:latin typeface="+mn-ea"/>
              </a:rPr>
              <a:t>세움</a:t>
            </a:r>
            <a:endParaRPr lang="ko-KR" altLang="en-US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1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910630" y="2431341"/>
            <a:ext cx="11017224" cy="359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18542" y="1213654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43731" y="1845618"/>
            <a:ext cx="27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(3) </a:t>
            </a:r>
            <a:r>
              <a:rPr lang="ko-KR" altLang="en-US" sz="2400" b="1" dirty="0">
                <a:latin typeface="+mn-ea"/>
              </a:rPr>
              <a:t>개입 방안 기획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107624" y="2680528"/>
            <a:ext cx="10676214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>
                <a:latin typeface="+mn-ea"/>
              </a:rPr>
              <a:t>목표 설정과 그것을 달성하기 위한 구체적인 과업과 활동을 기획하는 과정에서 </a:t>
            </a:r>
            <a:r>
              <a:rPr lang="ko-KR" altLang="en-US" spc="-150" dirty="0" smtClean="0">
                <a:latin typeface="+mn-ea"/>
              </a:rPr>
              <a:t>중요한 </a:t>
            </a:r>
            <a:r>
              <a:rPr lang="ko-KR" altLang="en-US" spc="-150" dirty="0">
                <a:latin typeface="+mn-ea"/>
              </a:rPr>
              <a:t>것은 가족의 필요와 욕구를 중심으로 하며</a:t>
            </a:r>
            <a:r>
              <a:rPr lang="en-US" altLang="ko-KR" spc="-150" dirty="0">
                <a:latin typeface="+mn-ea"/>
              </a:rPr>
              <a:t>, </a:t>
            </a:r>
            <a:r>
              <a:rPr lang="ko-KR" altLang="en-US" spc="-150" dirty="0">
                <a:latin typeface="+mn-ea"/>
              </a:rPr>
              <a:t>가족복지의 모든 활동은 가족의 동의를 </a:t>
            </a:r>
            <a:r>
              <a:rPr lang="ko-KR" altLang="en-US" spc="-150" dirty="0" smtClean="0">
                <a:latin typeface="+mn-ea"/>
              </a:rPr>
              <a:t>받아야 함</a:t>
            </a:r>
            <a:endParaRPr lang="en-US" altLang="ko-KR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>
                <a:latin typeface="+mn-ea"/>
              </a:rPr>
              <a:t>특히</a:t>
            </a:r>
            <a:r>
              <a:rPr lang="en-US" altLang="ko-KR" spc="-150" dirty="0">
                <a:latin typeface="+mn-ea"/>
              </a:rPr>
              <a:t>, </a:t>
            </a:r>
            <a:r>
              <a:rPr lang="ko-KR" altLang="en-US" spc="-150" dirty="0">
                <a:latin typeface="+mn-ea"/>
              </a:rPr>
              <a:t>기획 단계에서는 </a:t>
            </a:r>
            <a:r>
              <a:rPr lang="ko-KR" altLang="en-US" spc="-150" dirty="0" err="1">
                <a:latin typeface="+mn-ea"/>
              </a:rPr>
              <a:t>사회복지사가</a:t>
            </a:r>
            <a:r>
              <a:rPr lang="ko-KR" altLang="en-US" spc="-150" dirty="0">
                <a:latin typeface="+mn-ea"/>
              </a:rPr>
              <a:t> 가족과의 협력을 </a:t>
            </a:r>
            <a:r>
              <a:rPr lang="ko-KR" altLang="en-US" spc="-150" dirty="0" smtClean="0">
                <a:latin typeface="+mn-ea"/>
              </a:rPr>
              <a:t>강조</a:t>
            </a:r>
            <a:endParaRPr lang="en-US" altLang="ko-KR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 err="1" smtClean="0">
                <a:latin typeface="+mn-ea"/>
              </a:rPr>
              <a:t>사회복지사는</a:t>
            </a:r>
            <a:r>
              <a:rPr lang="ko-KR" altLang="en-US" spc="-150" dirty="0" smtClean="0">
                <a:latin typeface="+mn-ea"/>
              </a:rPr>
              <a:t> </a:t>
            </a:r>
            <a:r>
              <a:rPr lang="ko-KR" altLang="en-US" spc="-150" dirty="0">
                <a:latin typeface="+mn-ea"/>
              </a:rPr>
              <a:t>가족의 필요를 명확히 인식하며</a:t>
            </a:r>
            <a:r>
              <a:rPr lang="en-US" altLang="ko-KR" spc="-150" dirty="0">
                <a:latin typeface="+mn-ea"/>
              </a:rPr>
              <a:t>, </a:t>
            </a:r>
            <a:r>
              <a:rPr lang="ko-KR" altLang="en-US" spc="-150" dirty="0">
                <a:latin typeface="+mn-ea"/>
              </a:rPr>
              <a:t>효과적인 개입 방안과 성취 목표를 </a:t>
            </a:r>
            <a:r>
              <a:rPr lang="ko-KR" altLang="en-US" spc="-150" dirty="0" smtClean="0">
                <a:latin typeface="+mn-ea"/>
              </a:rPr>
              <a:t>세부화 함</a:t>
            </a:r>
            <a:endParaRPr lang="en-US" altLang="ko-KR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+mn-ea"/>
              </a:rPr>
              <a:t>가족 </a:t>
            </a:r>
            <a:r>
              <a:rPr lang="ko-KR" altLang="en-US" spc="-150" dirty="0">
                <a:latin typeface="+mn-ea"/>
              </a:rPr>
              <a:t>역시 성취 목표를 명확하게 이해하고 있어야 함</a:t>
            </a:r>
          </a:p>
        </p:txBody>
      </p:sp>
    </p:spTree>
    <p:extLst>
      <p:ext uri="{BB962C8B-B14F-4D97-AF65-F5344CB8AC3E}">
        <p14:creationId xmlns:p14="http://schemas.microsoft.com/office/powerpoint/2010/main" val="33268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910630" y="2421682"/>
            <a:ext cx="11017224" cy="359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62558" y="1184037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87747" y="1816001"/>
            <a:ext cx="27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(3) </a:t>
            </a:r>
            <a:r>
              <a:rPr lang="ko-KR" altLang="en-US" sz="2400" b="1" dirty="0">
                <a:latin typeface="+mn-ea"/>
              </a:rPr>
              <a:t>개입 방안 기획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198662" y="2503770"/>
            <a:ext cx="10513168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err="1">
                <a:latin typeface="+mn-ea"/>
              </a:rPr>
              <a:t>사회복지사와</a:t>
            </a:r>
            <a:r>
              <a:rPr lang="ko-KR" altLang="en-US" sz="2200" spc="-150" dirty="0">
                <a:latin typeface="+mn-ea"/>
              </a:rPr>
              <a:t> 가족은 설정된 목표에 대해 합의하며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이를 통한 공식적인 합의 </a:t>
            </a:r>
            <a:r>
              <a:rPr lang="ko-KR" altLang="en-US" sz="2200" spc="-150" dirty="0" smtClean="0">
                <a:latin typeface="+mn-ea"/>
              </a:rPr>
              <a:t>과정을 </a:t>
            </a:r>
            <a:r>
              <a:rPr lang="ko-KR" altLang="en-US" sz="2200" spc="-150" dirty="0">
                <a:latin typeface="+mn-ea"/>
              </a:rPr>
              <a:t>계약</a:t>
            </a:r>
            <a:r>
              <a:rPr lang="en-US" altLang="ko-KR" sz="2200" spc="-150" dirty="0">
                <a:latin typeface="+mn-ea"/>
              </a:rPr>
              <a:t>(contract)</a:t>
            </a:r>
            <a:r>
              <a:rPr lang="ko-KR" altLang="en-US" sz="2200" spc="-150" dirty="0">
                <a:latin typeface="+mn-ea"/>
              </a:rPr>
              <a:t>으로 </a:t>
            </a:r>
            <a:r>
              <a:rPr lang="ko-KR" altLang="en-US" sz="2200" spc="-150" dirty="0" smtClean="0">
                <a:latin typeface="+mn-ea"/>
              </a:rPr>
              <a:t>진행</a:t>
            </a:r>
            <a:endParaRPr lang="en-US" altLang="ko-KR" sz="22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계약은 </a:t>
            </a:r>
            <a:r>
              <a:rPr lang="ko-KR" altLang="en-US" sz="2200" spc="-150" dirty="0">
                <a:latin typeface="+mn-ea"/>
              </a:rPr>
              <a:t>개입 및 수단에 대한 목표를 구체화하는 </a:t>
            </a:r>
            <a:r>
              <a:rPr lang="ko-KR" altLang="en-US" sz="2200" spc="-150" dirty="0" smtClean="0">
                <a:latin typeface="+mn-ea"/>
              </a:rPr>
              <a:t>동의서로서</a:t>
            </a:r>
            <a:r>
              <a:rPr lang="en-US" altLang="ko-KR" sz="2200" spc="-150" dirty="0">
                <a:latin typeface="+mn-ea"/>
              </a:rPr>
              <a:t>(Collins et al., 1999), </a:t>
            </a:r>
            <a:r>
              <a:rPr lang="ko-KR" altLang="en-US" sz="2200" spc="-150" dirty="0">
                <a:latin typeface="+mn-ea"/>
              </a:rPr>
              <a:t>목표 </a:t>
            </a:r>
            <a:r>
              <a:rPr lang="ko-KR" altLang="en-US" sz="2200" spc="-150" dirty="0" smtClean="0">
                <a:latin typeface="+mn-ea"/>
              </a:rPr>
              <a:t>    설정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참여자의 역할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구체적 개입 방식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평가 방법 및 일정 </a:t>
            </a:r>
            <a:r>
              <a:rPr lang="ko-KR" altLang="en-US" sz="2200" spc="-150" dirty="0" smtClean="0">
                <a:latin typeface="+mn-ea"/>
              </a:rPr>
              <a:t>등을 포함</a:t>
            </a:r>
            <a:endParaRPr lang="en-US" altLang="ko-KR" sz="22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9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계약을 </a:t>
            </a:r>
            <a:r>
              <a:rPr lang="ko-KR" altLang="en-US" sz="2200" spc="-150" dirty="0">
                <a:latin typeface="+mn-ea"/>
              </a:rPr>
              <a:t>통해 가족 구성원과 </a:t>
            </a:r>
            <a:r>
              <a:rPr lang="ko-KR" altLang="en-US" sz="2200" spc="-150" dirty="0" err="1">
                <a:latin typeface="+mn-ea"/>
              </a:rPr>
              <a:t>사회복지사는</a:t>
            </a:r>
            <a:r>
              <a:rPr lang="ko-KR" altLang="en-US" sz="2200" spc="-150" dirty="0">
                <a:latin typeface="+mn-ea"/>
              </a:rPr>
              <a:t> 상호 책임감을 가지며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문제 </a:t>
            </a:r>
            <a:r>
              <a:rPr lang="ko-KR" altLang="en-US" sz="2200" spc="-150" dirty="0" smtClean="0">
                <a:latin typeface="+mn-ea"/>
              </a:rPr>
              <a:t>해결을 </a:t>
            </a:r>
            <a:r>
              <a:rPr lang="ko-KR" altLang="en-US" sz="2200" spc="-150" dirty="0">
                <a:latin typeface="+mn-ea"/>
              </a:rPr>
              <a:t>위한 </a:t>
            </a:r>
            <a:r>
              <a:rPr lang="ko-KR" altLang="en-US" sz="2200" spc="-150" dirty="0" smtClean="0">
                <a:latin typeface="+mn-ea"/>
              </a:rPr>
              <a:t>     다양한 </a:t>
            </a:r>
            <a:r>
              <a:rPr lang="ko-KR" altLang="en-US" sz="2200" spc="-150" dirty="0">
                <a:latin typeface="+mn-ea"/>
              </a:rPr>
              <a:t>실천 활동을 공식화</a:t>
            </a:r>
          </a:p>
        </p:txBody>
      </p:sp>
    </p:spTree>
    <p:extLst>
      <p:ext uri="{BB962C8B-B14F-4D97-AF65-F5344CB8AC3E}">
        <p14:creationId xmlns:p14="http://schemas.microsoft.com/office/powerpoint/2010/main" val="2821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316050" y="1773610"/>
            <a:ext cx="11672984" cy="42584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26109" y="477466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2)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개입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58157" y="1125538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개입의 원칙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3875304" y="1917626"/>
            <a:ext cx="4380142" cy="3793931"/>
            <a:chOff x="3596399" y="2588190"/>
            <a:chExt cx="2713203" cy="2435113"/>
          </a:xfrm>
        </p:grpSpPr>
        <p:sp>
          <p:nvSpPr>
            <p:cNvPr id="13" name="자유형 12"/>
            <p:cNvSpPr/>
            <p:nvPr/>
          </p:nvSpPr>
          <p:spPr>
            <a:xfrm>
              <a:off x="3596399" y="2588190"/>
              <a:ext cx="2713203" cy="2435113"/>
            </a:xfrm>
            <a:custGeom>
              <a:avLst/>
              <a:gdLst/>
              <a:ahLst/>
              <a:cxnLst/>
              <a:rect l="l" t="t" r="r" b="b"/>
              <a:pathLst>
                <a:path w="2713203" h="2435113">
                  <a:moveTo>
                    <a:pt x="1356601" y="551250"/>
                  </a:moveTo>
                  <a:cubicBezTo>
                    <a:pt x="988610" y="551250"/>
                    <a:pt x="690295" y="849565"/>
                    <a:pt x="690295" y="1217556"/>
                  </a:cubicBezTo>
                  <a:cubicBezTo>
                    <a:pt x="690295" y="1585547"/>
                    <a:pt x="988610" y="1883862"/>
                    <a:pt x="1356601" y="1883862"/>
                  </a:cubicBezTo>
                  <a:cubicBezTo>
                    <a:pt x="1724592" y="1883862"/>
                    <a:pt x="2022907" y="1585547"/>
                    <a:pt x="2022907" y="1217556"/>
                  </a:cubicBezTo>
                  <a:cubicBezTo>
                    <a:pt x="2022907" y="849565"/>
                    <a:pt x="1724592" y="551250"/>
                    <a:pt x="1356601" y="551250"/>
                  </a:cubicBezTo>
                  <a:close/>
                  <a:moveTo>
                    <a:pt x="828024" y="0"/>
                  </a:moveTo>
                  <a:cubicBezTo>
                    <a:pt x="926860" y="1"/>
                    <a:pt x="1014405" y="48355"/>
                    <a:pt x="1067658" y="123154"/>
                  </a:cubicBezTo>
                  <a:cubicBezTo>
                    <a:pt x="1137745" y="204960"/>
                    <a:pt x="1242030" y="255898"/>
                    <a:pt x="1358211" y="255898"/>
                  </a:cubicBezTo>
                  <a:cubicBezTo>
                    <a:pt x="1472650" y="255898"/>
                    <a:pt x="1575546" y="206477"/>
                    <a:pt x="1645223" y="126493"/>
                  </a:cubicBezTo>
                  <a:cubicBezTo>
                    <a:pt x="1698484" y="49886"/>
                    <a:pt x="1787222" y="0"/>
                    <a:pt x="1887612" y="0"/>
                  </a:cubicBezTo>
                  <a:cubicBezTo>
                    <a:pt x="2051386" y="1"/>
                    <a:pt x="2184150" y="132766"/>
                    <a:pt x="2184150" y="296540"/>
                  </a:cubicBezTo>
                  <a:cubicBezTo>
                    <a:pt x="2184151" y="317063"/>
                    <a:pt x="2182066" y="337099"/>
                    <a:pt x="2178082" y="356444"/>
                  </a:cubicBezTo>
                  <a:cubicBezTo>
                    <a:pt x="2177383" y="360354"/>
                    <a:pt x="2176545" y="364236"/>
                    <a:pt x="2174545" y="367841"/>
                  </a:cubicBezTo>
                  <a:cubicBezTo>
                    <a:pt x="2171513" y="384031"/>
                    <a:pt x="2166267" y="399483"/>
                    <a:pt x="2159628" y="414213"/>
                  </a:cubicBezTo>
                  <a:cubicBezTo>
                    <a:pt x="2159338" y="417118"/>
                    <a:pt x="2158215" y="419674"/>
                    <a:pt x="2157054" y="422214"/>
                  </a:cubicBezTo>
                  <a:cubicBezTo>
                    <a:pt x="2121251" y="523814"/>
                    <a:pt x="2129281" y="639596"/>
                    <a:pt x="2187371" y="740212"/>
                  </a:cubicBezTo>
                  <a:cubicBezTo>
                    <a:pt x="2244591" y="839319"/>
                    <a:pt x="2338839" y="903719"/>
                    <a:pt x="2442945" y="924069"/>
                  </a:cubicBezTo>
                  <a:cubicBezTo>
                    <a:pt x="2503387" y="929155"/>
                    <a:pt x="2561545" y="952870"/>
                    <a:pt x="2607300" y="994309"/>
                  </a:cubicBezTo>
                  <a:cubicBezTo>
                    <a:pt x="2610735" y="996229"/>
                    <a:pt x="2613642" y="998762"/>
                    <a:pt x="2616292" y="1001563"/>
                  </a:cubicBezTo>
                  <a:cubicBezTo>
                    <a:pt x="2627535" y="1009747"/>
                    <a:pt x="2637142" y="1019879"/>
                    <a:pt x="2644498" y="1032072"/>
                  </a:cubicBezTo>
                  <a:cubicBezTo>
                    <a:pt x="2651173" y="1038494"/>
                    <a:pt x="2656695" y="1045820"/>
                    <a:pt x="2661003" y="1053938"/>
                  </a:cubicBezTo>
                  <a:cubicBezTo>
                    <a:pt x="2666433" y="1058671"/>
                    <a:pt x="2670151" y="1064618"/>
                    <a:pt x="2673685" y="1070738"/>
                  </a:cubicBezTo>
                  <a:lnTo>
                    <a:pt x="2680283" y="1085390"/>
                  </a:lnTo>
                  <a:cubicBezTo>
                    <a:pt x="2683650" y="1090727"/>
                    <a:pt x="2686341" y="1096401"/>
                    <a:pt x="2687998" y="1102520"/>
                  </a:cubicBezTo>
                  <a:cubicBezTo>
                    <a:pt x="2694365" y="1113551"/>
                    <a:pt x="2698573" y="1125353"/>
                    <a:pt x="2701073" y="1137537"/>
                  </a:cubicBezTo>
                  <a:cubicBezTo>
                    <a:pt x="2703898" y="1145054"/>
                    <a:pt x="2705845" y="1152829"/>
                    <a:pt x="2706362" y="1160904"/>
                  </a:cubicBezTo>
                  <a:cubicBezTo>
                    <a:pt x="2709731" y="1170775"/>
                    <a:pt x="2711221" y="1180964"/>
                    <a:pt x="2711451" y="1191231"/>
                  </a:cubicBezTo>
                  <a:cubicBezTo>
                    <a:pt x="2713316" y="1202277"/>
                    <a:pt x="2713824" y="1213481"/>
                    <a:pt x="2712332" y="1224697"/>
                  </a:cubicBezTo>
                  <a:cubicBezTo>
                    <a:pt x="2713264" y="1231584"/>
                    <a:pt x="2712887" y="1238431"/>
                    <a:pt x="2711792" y="1245207"/>
                  </a:cubicBezTo>
                  <a:cubicBezTo>
                    <a:pt x="2711569" y="1259522"/>
                    <a:pt x="2709367" y="1273751"/>
                    <a:pt x="2704690" y="1287534"/>
                  </a:cubicBezTo>
                  <a:cubicBezTo>
                    <a:pt x="2704438" y="1291519"/>
                    <a:pt x="2703451" y="1295329"/>
                    <a:pt x="2702087" y="1299033"/>
                  </a:cubicBezTo>
                  <a:cubicBezTo>
                    <a:pt x="2698987" y="1314625"/>
                    <a:pt x="2693507" y="1329735"/>
                    <a:pt x="2685337" y="1343891"/>
                  </a:cubicBezTo>
                  <a:cubicBezTo>
                    <a:pt x="2684597" y="1346617"/>
                    <a:pt x="2683388" y="1349128"/>
                    <a:pt x="2681908" y="1351505"/>
                  </a:cubicBezTo>
                  <a:lnTo>
                    <a:pt x="2673934" y="1369213"/>
                  </a:lnTo>
                  <a:cubicBezTo>
                    <a:pt x="2669411" y="1377047"/>
                    <a:pt x="2664585" y="1384596"/>
                    <a:pt x="2657869" y="1390721"/>
                  </a:cubicBezTo>
                  <a:cubicBezTo>
                    <a:pt x="2655391" y="1395409"/>
                    <a:pt x="2652223" y="1399619"/>
                    <a:pt x="2648434" y="1403352"/>
                  </a:cubicBezTo>
                  <a:cubicBezTo>
                    <a:pt x="2639624" y="1417773"/>
                    <a:pt x="2628275" y="1429882"/>
                    <a:pt x="2614951" y="1439569"/>
                  </a:cubicBezTo>
                  <a:cubicBezTo>
                    <a:pt x="2613933" y="1440684"/>
                    <a:pt x="2612805" y="1441680"/>
                    <a:pt x="2611480" y="1442453"/>
                  </a:cubicBezTo>
                  <a:cubicBezTo>
                    <a:pt x="2568015" y="1483007"/>
                    <a:pt x="2512825" y="1507157"/>
                    <a:pt x="2454941" y="1513910"/>
                  </a:cubicBezTo>
                  <a:lnTo>
                    <a:pt x="2454474" y="1514719"/>
                  </a:lnTo>
                  <a:cubicBezTo>
                    <a:pt x="2346231" y="1533088"/>
                    <a:pt x="2247413" y="1598471"/>
                    <a:pt x="2188222" y="1700994"/>
                  </a:cubicBezTo>
                  <a:cubicBezTo>
                    <a:pt x="2130088" y="1801683"/>
                    <a:pt x="2122090" y="1917561"/>
                    <a:pt x="2158584" y="2018976"/>
                  </a:cubicBezTo>
                  <a:cubicBezTo>
                    <a:pt x="2168649" y="2040703"/>
                    <a:pt x="2175755" y="2063991"/>
                    <a:pt x="2179096" y="2088427"/>
                  </a:cubicBezTo>
                  <a:cubicBezTo>
                    <a:pt x="2179197" y="2088849"/>
                    <a:pt x="2179273" y="2089277"/>
                    <a:pt x="2179227" y="2089725"/>
                  </a:cubicBezTo>
                  <a:cubicBezTo>
                    <a:pt x="2182772" y="2105515"/>
                    <a:pt x="2184151" y="2121883"/>
                    <a:pt x="2184151" y="2138574"/>
                  </a:cubicBezTo>
                  <a:lnTo>
                    <a:pt x="2182996" y="2150037"/>
                  </a:lnTo>
                  <a:cubicBezTo>
                    <a:pt x="2183355" y="2155959"/>
                    <a:pt x="2182971" y="2161868"/>
                    <a:pt x="2181219" y="2167661"/>
                  </a:cubicBezTo>
                  <a:cubicBezTo>
                    <a:pt x="2181176" y="2183664"/>
                    <a:pt x="2178376" y="2199154"/>
                    <a:pt x="2173300" y="2213883"/>
                  </a:cubicBezTo>
                  <a:cubicBezTo>
                    <a:pt x="2172523" y="2220267"/>
                    <a:pt x="2170694" y="2226402"/>
                    <a:pt x="2167628" y="2232158"/>
                  </a:cubicBezTo>
                  <a:cubicBezTo>
                    <a:pt x="2163717" y="2248220"/>
                    <a:pt x="2157231" y="2263265"/>
                    <a:pt x="2148384" y="2276962"/>
                  </a:cubicBezTo>
                  <a:lnTo>
                    <a:pt x="2144140" y="2286843"/>
                  </a:lnTo>
                  <a:cubicBezTo>
                    <a:pt x="2142843" y="2289090"/>
                    <a:pt x="2141521" y="2291313"/>
                    <a:pt x="2139593" y="2293157"/>
                  </a:cubicBezTo>
                  <a:cubicBezTo>
                    <a:pt x="2133883" y="2304282"/>
                    <a:pt x="2126702" y="2314461"/>
                    <a:pt x="2117885" y="2323305"/>
                  </a:cubicBezTo>
                  <a:cubicBezTo>
                    <a:pt x="2114068" y="2329917"/>
                    <a:pt x="2109160" y="2335595"/>
                    <a:pt x="2103604" y="2340614"/>
                  </a:cubicBezTo>
                  <a:cubicBezTo>
                    <a:pt x="2096535" y="2349312"/>
                    <a:pt x="2088439" y="2357044"/>
                    <a:pt x="2079070" y="2363297"/>
                  </a:cubicBezTo>
                  <a:cubicBezTo>
                    <a:pt x="2073621" y="2369541"/>
                    <a:pt x="2067189" y="2374579"/>
                    <a:pt x="2060232" y="2378840"/>
                  </a:cubicBezTo>
                  <a:cubicBezTo>
                    <a:pt x="2051930" y="2385695"/>
                    <a:pt x="2042856" y="2391509"/>
                    <a:pt x="2032801" y="2395655"/>
                  </a:cubicBezTo>
                  <a:cubicBezTo>
                    <a:pt x="2026154" y="2400786"/>
                    <a:pt x="2018760" y="2404559"/>
                    <a:pt x="2010993" y="2407492"/>
                  </a:cubicBezTo>
                  <a:cubicBezTo>
                    <a:pt x="2001818" y="2412522"/>
                    <a:pt x="1992065" y="2416395"/>
                    <a:pt x="1981638" y="2418452"/>
                  </a:cubicBezTo>
                  <a:cubicBezTo>
                    <a:pt x="1973620" y="2422419"/>
                    <a:pt x="1965097" y="2424870"/>
                    <a:pt x="1956329" y="2426309"/>
                  </a:cubicBezTo>
                  <a:cubicBezTo>
                    <a:pt x="1947328" y="2429251"/>
                    <a:pt x="1937982" y="2431009"/>
                    <a:pt x="1928312" y="2431010"/>
                  </a:cubicBezTo>
                  <a:cubicBezTo>
                    <a:pt x="1918158" y="2433710"/>
                    <a:pt x="1907740" y="2434624"/>
                    <a:pt x="1897248" y="2434141"/>
                  </a:cubicBezTo>
                  <a:cubicBezTo>
                    <a:pt x="1894066" y="2435061"/>
                    <a:pt x="1890845" y="2435112"/>
                    <a:pt x="1887613" y="2435113"/>
                  </a:cubicBezTo>
                  <a:lnTo>
                    <a:pt x="1874319" y="2433538"/>
                  </a:lnTo>
                  <a:cubicBezTo>
                    <a:pt x="1859563" y="2434249"/>
                    <a:pt x="1844843" y="2432513"/>
                    <a:pt x="1830480" y="2428344"/>
                  </a:cubicBezTo>
                  <a:cubicBezTo>
                    <a:pt x="1822751" y="2428088"/>
                    <a:pt x="1815364" y="2426333"/>
                    <a:pt x="1808361" y="2423337"/>
                  </a:cubicBezTo>
                  <a:cubicBezTo>
                    <a:pt x="1794357" y="2420585"/>
                    <a:pt x="1780795" y="2415743"/>
                    <a:pt x="1768097" y="2408460"/>
                  </a:cubicBezTo>
                  <a:cubicBezTo>
                    <a:pt x="1761083" y="2406817"/>
                    <a:pt x="1754747" y="2403706"/>
                    <a:pt x="1748858" y="2399796"/>
                  </a:cubicBezTo>
                  <a:lnTo>
                    <a:pt x="1739060" y="2395383"/>
                  </a:lnTo>
                  <a:cubicBezTo>
                    <a:pt x="1725591" y="2387607"/>
                    <a:pt x="1712964" y="2378934"/>
                    <a:pt x="1701899" y="2368625"/>
                  </a:cubicBezTo>
                  <a:cubicBezTo>
                    <a:pt x="1700343" y="2367926"/>
                    <a:pt x="1699079" y="2366871"/>
                    <a:pt x="1697884" y="2365734"/>
                  </a:cubicBezTo>
                  <a:cubicBezTo>
                    <a:pt x="1678598" y="2350726"/>
                    <a:pt x="1662131" y="2333089"/>
                    <a:pt x="1648432" y="2313709"/>
                  </a:cubicBezTo>
                  <a:cubicBezTo>
                    <a:pt x="1578848" y="2231384"/>
                    <a:pt x="1474488" y="2180363"/>
                    <a:pt x="1358211" y="2180363"/>
                  </a:cubicBezTo>
                  <a:cubicBezTo>
                    <a:pt x="1239827" y="2180364"/>
                    <a:pt x="1133795" y="2233251"/>
                    <a:pt x="1063766" y="2317808"/>
                  </a:cubicBezTo>
                  <a:lnTo>
                    <a:pt x="1062832" y="2317808"/>
                  </a:lnTo>
                  <a:cubicBezTo>
                    <a:pt x="1040309" y="2348075"/>
                    <a:pt x="1012035" y="2373719"/>
                    <a:pt x="978784" y="2391826"/>
                  </a:cubicBezTo>
                  <a:cubicBezTo>
                    <a:pt x="977429" y="2393251"/>
                    <a:pt x="975792" y="2394216"/>
                    <a:pt x="974142" y="2395169"/>
                  </a:cubicBezTo>
                  <a:lnTo>
                    <a:pt x="972919" y="2395720"/>
                  </a:lnTo>
                  <a:cubicBezTo>
                    <a:pt x="960317" y="2404345"/>
                    <a:pt x="946443" y="2410875"/>
                    <a:pt x="931327" y="2414450"/>
                  </a:cubicBezTo>
                  <a:cubicBezTo>
                    <a:pt x="925441" y="2417817"/>
                    <a:pt x="919139" y="2419990"/>
                    <a:pt x="912624" y="2421361"/>
                  </a:cubicBezTo>
                  <a:cubicBezTo>
                    <a:pt x="901742" y="2426105"/>
                    <a:pt x="890166" y="2428831"/>
                    <a:pt x="878062" y="2429185"/>
                  </a:cubicBezTo>
                  <a:cubicBezTo>
                    <a:pt x="867015" y="2432333"/>
                    <a:pt x="855713" y="2433684"/>
                    <a:pt x="844342" y="2433179"/>
                  </a:cubicBezTo>
                  <a:cubicBezTo>
                    <a:pt x="838994" y="2434962"/>
                    <a:pt x="833527" y="2435112"/>
                    <a:pt x="828024" y="2435112"/>
                  </a:cubicBezTo>
                  <a:lnTo>
                    <a:pt x="816197" y="2433920"/>
                  </a:lnTo>
                  <a:cubicBezTo>
                    <a:pt x="805468" y="2434418"/>
                    <a:pt x="794813" y="2433480"/>
                    <a:pt x="784431" y="2430718"/>
                  </a:cubicBezTo>
                  <a:cubicBezTo>
                    <a:pt x="776233" y="2430718"/>
                    <a:pt x="768313" y="2429209"/>
                    <a:pt x="760667" y="2426730"/>
                  </a:cubicBezTo>
                  <a:cubicBezTo>
                    <a:pt x="747584" y="2424680"/>
                    <a:pt x="734897" y="2420908"/>
                    <a:pt x="722975" y="2415030"/>
                  </a:cubicBezTo>
                  <a:cubicBezTo>
                    <a:pt x="717910" y="2414042"/>
                    <a:pt x="713215" y="2412116"/>
                    <a:pt x="708741" y="2409715"/>
                  </a:cubicBezTo>
                  <a:cubicBezTo>
                    <a:pt x="692959" y="2404006"/>
                    <a:pt x="678096" y="2396064"/>
                    <a:pt x="664643" y="2385779"/>
                  </a:cubicBezTo>
                  <a:cubicBezTo>
                    <a:pt x="663455" y="2385297"/>
                    <a:pt x="662411" y="2384596"/>
                    <a:pt x="661427" y="2383808"/>
                  </a:cubicBezTo>
                  <a:cubicBezTo>
                    <a:pt x="624213" y="2360312"/>
                    <a:pt x="592548" y="2327304"/>
                    <a:pt x="569063" y="2286628"/>
                  </a:cubicBezTo>
                  <a:lnTo>
                    <a:pt x="556033" y="2256292"/>
                  </a:lnTo>
                  <a:cubicBezTo>
                    <a:pt x="555166" y="2254899"/>
                    <a:pt x="554533" y="2253404"/>
                    <a:pt x="554112" y="2251819"/>
                  </a:cubicBezTo>
                  <a:cubicBezTo>
                    <a:pt x="520861" y="2177794"/>
                    <a:pt x="522612" y="2095608"/>
                    <a:pt x="553248" y="2024626"/>
                  </a:cubicBezTo>
                  <a:lnTo>
                    <a:pt x="553174" y="2024499"/>
                  </a:lnTo>
                  <a:cubicBezTo>
                    <a:pt x="591388" y="1921573"/>
                    <a:pt x="584174" y="1803303"/>
                    <a:pt x="524982" y="1700779"/>
                  </a:cubicBezTo>
                  <a:cubicBezTo>
                    <a:pt x="465790" y="1598255"/>
                    <a:pt x="366972" y="1532873"/>
                    <a:pt x="258728" y="1514504"/>
                  </a:cubicBezTo>
                  <a:lnTo>
                    <a:pt x="258261" y="1513695"/>
                  </a:lnTo>
                  <a:cubicBezTo>
                    <a:pt x="200377" y="1506942"/>
                    <a:pt x="145186" y="1482791"/>
                    <a:pt x="101721" y="1442235"/>
                  </a:cubicBezTo>
                  <a:cubicBezTo>
                    <a:pt x="100397" y="1441463"/>
                    <a:pt x="99270" y="1440469"/>
                    <a:pt x="98253" y="1439354"/>
                  </a:cubicBezTo>
                  <a:cubicBezTo>
                    <a:pt x="84928" y="1429667"/>
                    <a:pt x="73578" y="1417557"/>
                    <a:pt x="64766" y="1403135"/>
                  </a:cubicBezTo>
                  <a:cubicBezTo>
                    <a:pt x="60980" y="1399404"/>
                    <a:pt x="57813" y="1395195"/>
                    <a:pt x="55336" y="1390509"/>
                  </a:cubicBezTo>
                  <a:cubicBezTo>
                    <a:pt x="48619" y="1384383"/>
                    <a:pt x="43793" y="1376832"/>
                    <a:pt x="39269" y="1368998"/>
                  </a:cubicBezTo>
                  <a:lnTo>
                    <a:pt x="31293" y="1351287"/>
                  </a:lnTo>
                  <a:cubicBezTo>
                    <a:pt x="29815" y="1348913"/>
                    <a:pt x="28608" y="1346405"/>
                    <a:pt x="27868" y="1343682"/>
                  </a:cubicBezTo>
                  <a:cubicBezTo>
                    <a:pt x="19697" y="1329523"/>
                    <a:pt x="14215" y="1314410"/>
                    <a:pt x="11115" y="1298815"/>
                  </a:cubicBezTo>
                  <a:cubicBezTo>
                    <a:pt x="9753" y="1295114"/>
                    <a:pt x="8766" y="1291308"/>
                    <a:pt x="8515" y="1287326"/>
                  </a:cubicBezTo>
                  <a:cubicBezTo>
                    <a:pt x="3837" y="1273540"/>
                    <a:pt x="1634" y="1259308"/>
                    <a:pt x="1411" y="1244989"/>
                  </a:cubicBezTo>
                  <a:cubicBezTo>
                    <a:pt x="316" y="1238216"/>
                    <a:pt x="-61" y="1231371"/>
                    <a:pt x="872" y="1224488"/>
                  </a:cubicBezTo>
                  <a:cubicBezTo>
                    <a:pt x="-621" y="1213270"/>
                    <a:pt x="-114" y="1202063"/>
                    <a:pt x="1753" y="1191013"/>
                  </a:cubicBezTo>
                  <a:cubicBezTo>
                    <a:pt x="1983" y="1180749"/>
                    <a:pt x="3472" y="1170563"/>
                    <a:pt x="6840" y="1160694"/>
                  </a:cubicBezTo>
                  <a:cubicBezTo>
                    <a:pt x="7357" y="1152617"/>
                    <a:pt x="9304" y="1144840"/>
                    <a:pt x="12131" y="1137320"/>
                  </a:cubicBezTo>
                  <a:cubicBezTo>
                    <a:pt x="14630" y="1125137"/>
                    <a:pt x="18838" y="1113338"/>
                    <a:pt x="25204" y="1102309"/>
                  </a:cubicBezTo>
                  <a:cubicBezTo>
                    <a:pt x="26861" y="1096188"/>
                    <a:pt x="29553" y="1090512"/>
                    <a:pt x="32920" y="1085173"/>
                  </a:cubicBezTo>
                  <a:cubicBezTo>
                    <a:pt x="34274" y="1079892"/>
                    <a:pt x="36825" y="1075186"/>
                    <a:pt x="39518" y="1070523"/>
                  </a:cubicBezTo>
                  <a:lnTo>
                    <a:pt x="52198" y="1053725"/>
                  </a:lnTo>
                  <a:cubicBezTo>
                    <a:pt x="56507" y="1045605"/>
                    <a:pt x="62030" y="1038278"/>
                    <a:pt x="68706" y="1031855"/>
                  </a:cubicBezTo>
                  <a:cubicBezTo>
                    <a:pt x="76061" y="1019664"/>
                    <a:pt x="85668" y="1009532"/>
                    <a:pt x="96910" y="1001349"/>
                  </a:cubicBezTo>
                  <a:cubicBezTo>
                    <a:pt x="99560" y="998546"/>
                    <a:pt x="102468" y="996013"/>
                    <a:pt x="105905" y="994092"/>
                  </a:cubicBezTo>
                  <a:cubicBezTo>
                    <a:pt x="151659" y="952655"/>
                    <a:pt x="209817" y="928939"/>
                    <a:pt x="270258" y="923855"/>
                  </a:cubicBezTo>
                  <a:cubicBezTo>
                    <a:pt x="374365" y="903504"/>
                    <a:pt x="468612" y="839105"/>
                    <a:pt x="525832" y="739997"/>
                  </a:cubicBezTo>
                  <a:cubicBezTo>
                    <a:pt x="583922" y="639382"/>
                    <a:pt x="591951" y="523599"/>
                    <a:pt x="556148" y="421999"/>
                  </a:cubicBezTo>
                  <a:cubicBezTo>
                    <a:pt x="531522" y="368088"/>
                    <a:pt x="523582" y="307312"/>
                    <a:pt x="536345" y="248339"/>
                  </a:cubicBezTo>
                  <a:cubicBezTo>
                    <a:pt x="536305" y="242717"/>
                    <a:pt x="537351" y="237299"/>
                    <a:pt x="538983" y="232033"/>
                  </a:cubicBezTo>
                  <a:cubicBezTo>
                    <a:pt x="540135" y="221867"/>
                    <a:pt x="543039" y="212056"/>
                    <a:pt x="548028" y="202894"/>
                  </a:cubicBezTo>
                  <a:cubicBezTo>
                    <a:pt x="551750" y="187413"/>
                    <a:pt x="557952" y="172907"/>
                    <a:pt x="566423" y="159679"/>
                  </a:cubicBezTo>
                  <a:lnTo>
                    <a:pt x="569312" y="152893"/>
                  </a:lnTo>
                  <a:lnTo>
                    <a:pt x="572539" y="148410"/>
                  </a:lnTo>
                  <a:cubicBezTo>
                    <a:pt x="622787" y="59412"/>
                    <a:pt x="718468" y="0"/>
                    <a:pt x="828024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4224896" y="2673083"/>
              <a:ext cx="394984" cy="3949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i="1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5" name="타원 14"/>
            <p:cNvSpPr/>
            <p:nvPr/>
          </p:nvSpPr>
          <p:spPr>
            <a:xfrm>
              <a:off x="5279504" y="2673083"/>
              <a:ext cx="394984" cy="39498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i="1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4224896" y="4532363"/>
              <a:ext cx="394984" cy="39498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i="1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5279504" y="4532363"/>
              <a:ext cx="394984" cy="3949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i="1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5804355" y="3608254"/>
              <a:ext cx="394984" cy="3949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i="1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3711572" y="3608254"/>
              <a:ext cx="394984" cy="3949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i="1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5126749" y="3400177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rgbClr val="3333FF"/>
                </a:solidFill>
                <a:latin typeface="+mn-ea"/>
              </a:rPr>
              <a:t>개입의 원칙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015086" y="3861842"/>
            <a:ext cx="20585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dirty="0" err="1">
                <a:latin typeface="+mn-ea"/>
              </a:rPr>
              <a:t>콜린스</a:t>
            </a:r>
            <a:r>
              <a:rPr lang="ko-KR" altLang="en-US" sz="1100" dirty="0">
                <a:latin typeface="+mn-ea"/>
              </a:rPr>
              <a:t> 등</a:t>
            </a:r>
            <a:r>
              <a:rPr lang="en-US" altLang="ko-KR" sz="1100" dirty="0">
                <a:latin typeface="+mn-ea"/>
              </a:rPr>
              <a:t>(Collins et al., 2010)</a:t>
            </a:r>
            <a:endParaRPr lang="ko-KR" altLang="en-US" sz="1100" dirty="0"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943078" y="210403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6671270" y="210403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7531627" y="357381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③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6671270" y="501397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④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962314" y="501958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⑤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4150990" y="357381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⑥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2134766" y="2133650"/>
            <a:ext cx="25282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accent2"/>
                </a:solidFill>
                <a:latin typeface="+mn-ea"/>
              </a:rPr>
              <a:t>가족의 욕구에 초점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7565198" y="2127116"/>
            <a:ext cx="36054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accent6"/>
                </a:solidFill>
                <a:latin typeface="+mn-ea"/>
              </a:rPr>
              <a:t>클라이언트의 자율성을 존중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8327454" y="3590360"/>
            <a:ext cx="36615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150" dirty="0">
                <a:solidFill>
                  <a:schemeClr val="accent5"/>
                </a:solidFill>
                <a:latin typeface="+mn-ea"/>
              </a:rPr>
              <a:t>의존성을 조장하는 것을 </a:t>
            </a:r>
            <a:r>
              <a:rPr lang="ko-KR" altLang="en-US" b="1" spc="-150" dirty="0" smtClean="0">
                <a:solidFill>
                  <a:schemeClr val="accent5"/>
                </a:solidFill>
                <a:latin typeface="+mn-ea"/>
              </a:rPr>
              <a:t>피하기</a:t>
            </a:r>
            <a:endParaRPr lang="ko-KR" altLang="en-US" b="1" spc="-15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463358" y="5102528"/>
            <a:ext cx="45079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accent4"/>
                </a:solidFill>
                <a:latin typeface="+mn-ea"/>
              </a:rPr>
              <a:t>클라이언트의 동기와 저항을 </a:t>
            </a:r>
            <a:r>
              <a:rPr lang="ko-KR" altLang="en-US" b="1" dirty="0" err="1">
                <a:solidFill>
                  <a:schemeClr val="accent4"/>
                </a:solidFill>
                <a:latin typeface="+mn-ea"/>
              </a:rPr>
              <a:t>재사정</a:t>
            </a:r>
            <a:endParaRPr lang="ko-KR" altLang="en-US" b="1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141807" y="5123379"/>
            <a:ext cx="25282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accent3"/>
                </a:solidFill>
                <a:latin typeface="+mn-ea"/>
              </a:rPr>
              <a:t>전문적 거리를 유지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334566" y="3577149"/>
            <a:ext cx="343074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tx2"/>
                </a:solidFill>
                <a:latin typeface="+mn-ea"/>
              </a:rPr>
              <a:t>적절한 기대를 </a:t>
            </a:r>
            <a:r>
              <a:rPr lang="ko-KR" altLang="en-US" b="1" dirty="0" smtClean="0">
                <a:solidFill>
                  <a:schemeClr val="tx2"/>
                </a:solidFill>
                <a:latin typeface="+mn-ea"/>
              </a:rPr>
              <a:t>갖도록 하기</a:t>
            </a:r>
            <a:endParaRPr lang="ko-KR" altLang="en-US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1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26109" y="1773610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2)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개입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94606" y="2440846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개입의 유형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50590" y="3334558"/>
            <a:ext cx="11082373" cy="1679412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56657" y="3118535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67003" y="3155119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가족 수준의 개입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198662" y="3789834"/>
            <a:ext cx="986509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pc="-150" dirty="0" smtClean="0">
                <a:latin typeface="+mn-ea"/>
              </a:rPr>
              <a:t>가족을 </a:t>
            </a:r>
            <a:r>
              <a:rPr lang="ko-KR" altLang="en-US" spc="-150" dirty="0">
                <a:latin typeface="+mn-ea"/>
              </a:rPr>
              <a:t>대상으로 직접적이고 개별적으로 제공될 수 있는 서비스의 다양한 </a:t>
            </a:r>
            <a:r>
              <a:rPr lang="ko-KR" altLang="en-US" spc="-150" dirty="0" smtClean="0">
                <a:latin typeface="+mn-ea"/>
              </a:rPr>
              <a:t>유형은               가족구성원들이 </a:t>
            </a:r>
            <a:r>
              <a:rPr lang="ko-KR" altLang="en-US" spc="-150" dirty="0">
                <a:latin typeface="+mn-ea"/>
              </a:rPr>
              <a:t>경험하는 다양하고 복합적인 욕구와 관련하여 통합적인 접근이 필요</a:t>
            </a:r>
          </a:p>
        </p:txBody>
      </p:sp>
    </p:spTree>
    <p:extLst>
      <p:ext uri="{BB962C8B-B14F-4D97-AF65-F5344CB8AC3E}">
        <p14:creationId xmlns:p14="http://schemas.microsoft.com/office/powerpoint/2010/main" val="2518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837504"/>
            <a:ext cx="11082373" cy="5328593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77790" y="621482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658066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가족 수준의 개입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10069" y="2061642"/>
            <a:ext cx="10058893" cy="38652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88136" y="1490762"/>
            <a:ext cx="168507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가족치료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430054" y="2133651"/>
            <a:ext cx="9770861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가족치료는 </a:t>
            </a:r>
            <a:r>
              <a:rPr lang="ko-KR" altLang="en-US" sz="1600" spc="-150" dirty="0">
                <a:latin typeface="+mn-ea"/>
              </a:rPr>
              <a:t>가족 구성원 간의 관계를 개선하고 가정 내 문제를 해결하는 데 중점을 </a:t>
            </a:r>
            <a:r>
              <a:rPr lang="ko-KR" altLang="en-US" sz="1600" spc="-150" dirty="0" smtClean="0">
                <a:latin typeface="+mn-ea"/>
              </a:rPr>
              <a:t>둔 </a:t>
            </a:r>
            <a:r>
              <a:rPr lang="ko-KR" altLang="en-US" sz="1600" spc="-150" dirty="0">
                <a:latin typeface="+mn-ea"/>
              </a:rPr>
              <a:t>심리적 </a:t>
            </a:r>
            <a:r>
              <a:rPr lang="ko-KR" altLang="en-US" sz="1600" spc="-150" dirty="0" smtClean="0">
                <a:latin typeface="+mn-ea"/>
              </a:rPr>
              <a:t>치료의 개입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7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개인치료와는 </a:t>
            </a:r>
            <a:r>
              <a:rPr lang="ko-KR" altLang="en-US" sz="1600" spc="-150" dirty="0">
                <a:latin typeface="+mn-ea"/>
              </a:rPr>
              <a:t>달리 가족치료는 가족 구성원이 나타내는 </a:t>
            </a:r>
            <a:r>
              <a:rPr lang="ko-KR" altLang="en-US" sz="1600" spc="-150" dirty="0" smtClean="0">
                <a:latin typeface="+mn-ea"/>
              </a:rPr>
              <a:t>문제행동을 </a:t>
            </a:r>
            <a:r>
              <a:rPr lang="ko-KR" altLang="en-US" sz="1600" spc="-150" dirty="0">
                <a:latin typeface="+mn-ea"/>
              </a:rPr>
              <a:t>개인의 문제가 아닌 가족 전체의 </a:t>
            </a:r>
            <a:r>
              <a:rPr lang="ko-KR" altLang="en-US" sz="1600" spc="-150" dirty="0" smtClean="0">
                <a:latin typeface="+mn-ea"/>
              </a:rPr>
              <a:t>맥락에서      발생하는 </a:t>
            </a:r>
            <a:r>
              <a:rPr lang="ko-KR" altLang="en-US" sz="1600" spc="-150" dirty="0">
                <a:latin typeface="+mn-ea"/>
              </a:rPr>
              <a:t>문제로 보고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가족관계의 </a:t>
            </a:r>
            <a:r>
              <a:rPr lang="ko-KR" altLang="en-US" sz="1600" spc="-150" dirty="0">
                <a:latin typeface="+mn-ea"/>
              </a:rPr>
              <a:t>변화를 시도하는 개입 방법을 </a:t>
            </a:r>
            <a:r>
              <a:rPr lang="ko-KR" altLang="en-US" sz="1600" spc="-150" dirty="0" smtClean="0">
                <a:latin typeface="+mn-ea"/>
              </a:rPr>
              <a:t>적용</a:t>
            </a:r>
            <a:endParaRPr lang="en-US" altLang="ko-KR" sz="16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가족치료의 </a:t>
            </a:r>
            <a:r>
              <a:rPr lang="ko-KR" altLang="en-US" sz="1600" spc="-150" dirty="0">
                <a:latin typeface="+mn-ea"/>
              </a:rPr>
              <a:t>대상은 가족 구성원 간의 의사 </a:t>
            </a:r>
            <a:r>
              <a:rPr lang="ko-KR" altLang="en-US" sz="1600" spc="-150" dirty="0" smtClean="0">
                <a:latin typeface="+mn-ea"/>
              </a:rPr>
              <a:t>소통 </a:t>
            </a:r>
            <a:r>
              <a:rPr lang="ko-KR" altLang="en-US" sz="1600" spc="-150" dirty="0">
                <a:latin typeface="+mn-ea"/>
              </a:rPr>
              <a:t>문제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가정폭력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이혼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부부 갈등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부모−자녀 간의 갈등 등 </a:t>
            </a:r>
            <a:r>
              <a:rPr lang="ko-KR" altLang="en-US" sz="1600" spc="-150" dirty="0" smtClean="0">
                <a:latin typeface="+mn-ea"/>
              </a:rPr>
              <a:t>다양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 </a:t>
            </a:r>
            <a:r>
              <a:rPr lang="ko-KR" altLang="en-US" sz="1600" spc="-150" dirty="0">
                <a:latin typeface="+mn-ea"/>
              </a:rPr>
              <a:t>세대 간 혹은 가족 구성원 간의 갈등과 문제를 해결하고 변화시키기 위한 개입 </a:t>
            </a:r>
            <a:r>
              <a:rPr lang="ko-KR" altLang="en-US" sz="1600" spc="-150" dirty="0" smtClean="0">
                <a:latin typeface="+mn-ea"/>
              </a:rPr>
              <a:t>기술과 </a:t>
            </a:r>
            <a:r>
              <a:rPr lang="ko-KR" altLang="en-US" sz="1600" spc="-150" dirty="0">
                <a:latin typeface="+mn-ea"/>
              </a:rPr>
              <a:t>기법도 다양할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>
                <a:latin typeface="+mn-ea"/>
              </a:rPr>
              <a:t>대표적인 가족치료의 </a:t>
            </a:r>
            <a:r>
              <a:rPr lang="ko-KR" altLang="en-US" sz="1600" spc="-150" dirty="0" smtClean="0">
                <a:latin typeface="+mn-ea"/>
              </a:rPr>
              <a:t>모델</a:t>
            </a: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err="1" smtClean="0">
                <a:latin typeface="+mn-ea"/>
              </a:rPr>
              <a:t>보웬</a:t>
            </a:r>
            <a:r>
              <a:rPr lang="ko-KR" altLang="en-US" sz="1600" spc="-150" dirty="0" smtClean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(</a:t>
            </a:r>
            <a:r>
              <a:rPr lang="en-US" altLang="ko-KR" sz="1600" spc="-150" dirty="0">
                <a:latin typeface="+mn-ea"/>
              </a:rPr>
              <a:t>Bowen)</a:t>
            </a:r>
            <a:r>
              <a:rPr lang="ko-KR" altLang="en-US" sz="1600" spc="-150" dirty="0">
                <a:latin typeface="+mn-ea"/>
              </a:rPr>
              <a:t>의 다세대 가족치료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>
                <a:latin typeface="+mn-ea"/>
              </a:rPr>
              <a:t>미뉴친</a:t>
            </a:r>
            <a:r>
              <a:rPr lang="en-US" altLang="ko-KR" sz="1600" spc="-150" dirty="0">
                <a:latin typeface="+mn-ea"/>
              </a:rPr>
              <a:t>(</a:t>
            </a:r>
            <a:r>
              <a:rPr lang="en-US" altLang="ko-KR" sz="1600" spc="-150" dirty="0" err="1">
                <a:latin typeface="+mn-ea"/>
              </a:rPr>
              <a:t>Minuchin</a:t>
            </a:r>
            <a:r>
              <a:rPr lang="en-US" altLang="ko-KR" sz="1600" spc="-150" dirty="0">
                <a:latin typeface="+mn-ea"/>
              </a:rPr>
              <a:t>)</a:t>
            </a:r>
            <a:r>
              <a:rPr lang="ko-KR" altLang="en-US" sz="1600" spc="-150" dirty="0">
                <a:latin typeface="+mn-ea"/>
              </a:rPr>
              <a:t>의 구조적 가족치료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>
                <a:latin typeface="+mn-ea"/>
              </a:rPr>
              <a:t>새티어</a:t>
            </a:r>
            <a:r>
              <a:rPr lang="en-US" altLang="ko-KR" sz="1600" spc="-150" dirty="0">
                <a:latin typeface="+mn-ea"/>
              </a:rPr>
              <a:t>(</a:t>
            </a:r>
            <a:r>
              <a:rPr lang="en-US" altLang="ko-KR" sz="1600" spc="-150" dirty="0" err="1">
                <a:latin typeface="+mn-ea"/>
              </a:rPr>
              <a:t>Satir</a:t>
            </a:r>
            <a:r>
              <a:rPr lang="en-US" altLang="ko-KR" sz="1600" spc="-150" dirty="0">
                <a:latin typeface="+mn-ea"/>
              </a:rPr>
              <a:t>)</a:t>
            </a:r>
            <a:r>
              <a:rPr lang="ko-KR" altLang="en-US" sz="1600" spc="-150" dirty="0">
                <a:latin typeface="+mn-ea"/>
              </a:rPr>
              <a:t>의 </a:t>
            </a:r>
            <a:endParaRPr lang="en-US" altLang="ko-KR" sz="1600" spc="-150" dirty="0" smtClean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                         </a:t>
            </a:r>
            <a:r>
              <a:rPr lang="ko-KR" altLang="en-US" sz="1600" spc="-150" dirty="0" smtClean="0">
                <a:latin typeface="+mn-ea"/>
              </a:rPr>
              <a:t>경험적</a:t>
            </a:r>
            <a:r>
              <a:rPr lang="en-US" altLang="ko-KR" sz="1600" spc="-150" dirty="0">
                <a:latin typeface="+mn-ea"/>
              </a:rPr>
              <a:t> </a:t>
            </a:r>
            <a:r>
              <a:rPr lang="ko-KR" altLang="en-US" sz="1600" spc="-150" dirty="0" smtClean="0">
                <a:latin typeface="+mn-ea"/>
              </a:rPr>
              <a:t>가족치료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>
                <a:latin typeface="+mn-ea"/>
              </a:rPr>
              <a:t>헤일리</a:t>
            </a:r>
            <a:r>
              <a:rPr lang="en-US" altLang="ko-KR" sz="1600" spc="-150" dirty="0">
                <a:latin typeface="+mn-ea"/>
              </a:rPr>
              <a:t>(Haley)  </a:t>
            </a:r>
            <a:r>
              <a:rPr lang="ko-KR" altLang="en-US" sz="1600" spc="-150" dirty="0">
                <a:latin typeface="+mn-ea"/>
              </a:rPr>
              <a:t>등의 전략적 가족치료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>
                <a:latin typeface="+mn-ea"/>
              </a:rPr>
              <a:t>드</a:t>
            </a:r>
            <a:r>
              <a:rPr lang="ko-KR" altLang="en-US" sz="1600" spc="-150" dirty="0">
                <a:latin typeface="+mn-ea"/>
              </a:rPr>
              <a:t> </a:t>
            </a:r>
            <a:r>
              <a:rPr lang="ko-KR" altLang="en-US" sz="1600" spc="-150" dirty="0" err="1">
                <a:latin typeface="+mn-ea"/>
              </a:rPr>
              <a:t>세이저</a:t>
            </a:r>
            <a:r>
              <a:rPr lang="en-US" altLang="ko-KR" sz="1600" spc="-150" dirty="0">
                <a:latin typeface="+mn-ea"/>
              </a:rPr>
              <a:t>(de  </a:t>
            </a:r>
            <a:r>
              <a:rPr lang="en-US" altLang="ko-KR" sz="1600" spc="-150" dirty="0" err="1">
                <a:latin typeface="+mn-ea"/>
              </a:rPr>
              <a:t>Shazer</a:t>
            </a:r>
            <a:r>
              <a:rPr lang="en-US" altLang="ko-KR" sz="1600" spc="-150" dirty="0">
                <a:latin typeface="+mn-ea"/>
              </a:rPr>
              <a:t>)</a:t>
            </a:r>
            <a:r>
              <a:rPr lang="ko-KR" altLang="en-US" sz="1600" spc="-150" dirty="0">
                <a:latin typeface="+mn-ea"/>
              </a:rPr>
              <a:t>의 </a:t>
            </a:r>
            <a:r>
              <a:rPr lang="ko-KR" altLang="en-US" sz="1600" spc="-150" dirty="0" smtClean="0">
                <a:latin typeface="+mn-ea"/>
              </a:rPr>
              <a:t>해결</a:t>
            </a:r>
            <a:endParaRPr lang="en-US" altLang="ko-KR" sz="1600" spc="-150" dirty="0" smtClean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                                   </a:t>
            </a:r>
            <a:r>
              <a:rPr lang="ko-KR" altLang="en-US" sz="1600" spc="-150" dirty="0" smtClean="0">
                <a:latin typeface="+mn-ea"/>
              </a:rPr>
              <a:t>중심 가족치료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그리고 화이트와 </a:t>
            </a:r>
            <a:r>
              <a:rPr lang="ko-KR" altLang="en-US" sz="1600" spc="-150" dirty="0" err="1">
                <a:latin typeface="+mn-ea"/>
              </a:rPr>
              <a:t>앱슨</a:t>
            </a:r>
            <a:r>
              <a:rPr lang="en-US" altLang="ko-KR" sz="1600" spc="-150" dirty="0">
                <a:latin typeface="+mn-ea"/>
              </a:rPr>
              <a:t>(White &amp; </a:t>
            </a:r>
            <a:r>
              <a:rPr lang="en-US" altLang="ko-KR" sz="1600" spc="-150" dirty="0" err="1">
                <a:latin typeface="+mn-ea"/>
              </a:rPr>
              <a:t>Epston</a:t>
            </a:r>
            <a:r>
              <a:rPr lang="en-US" altLang="ko-KR" sz="1600" spc="-150" dirty="0">
                <a:latin typeface="+mn-ea"/>
              </a:rPr>
              <a:t>)</a:t>
            </a:r>
            <a:r>
              <a:rPr lang="ko-KR" altLang="en-US" sz="1600" spc="-150" dirty="0">
                <a:latin typeface="+mn-ea"/>
              </a:rPr>
              <a:t>의 이야기 치료 등</a:t>
            </a:r>
          </a:p>
        </p:txBody>
      </p:sp>
    </p:spTree>
    <p:extLst>
      <p:ext uri="{BB962C8B-B14F-4D97-AF65-F5344CB8AC3E}">
        <p14:creationId xmlns:p14="http://schemas.microsoft.com/office/powerpoint/2010/main" val="2518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765496"/>
            <a:ext cx="11082373" cy="5328593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77790" y="549474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586058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가족 수준의 개입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10069" y="1840434"/>
            <a:ext cx="10058893" cy="4042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88136" y="1269554"/>
            <a:ext cx="22349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가족생활교육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414686" y="1912442"/>
            <a:ext cx="9865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가족복지실천의 </a:t>
            </a:r>
            <a:r>
              <a:rPr lang="ko-KR" altLang="en-US" sz="1600" spc="-150" dirty="0">
                <a:latin typeface="+mn-ea"/>
              </a:rPr>
              <a:t>방법 중에서 예방적인 측면의 대표적인 개입 방법이 </a:t>
            </a:r>
            <a:r>
              <a:rPr lang="ko-KR" altLang="en-US" sz="1600" spc="-150" dirty="0" smtClean="0">
                <a:latin typeface="+mn-ea"/>
              </a:rPr>
              <a:t>가족생활교육</a:t>
            </a:r>
            <a:endParaRPr lang="en-US" altLang="ko-KR" sz="16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일반적으로 </a:t>
            </a:r>
            <a:r>
              <a:rPr lang="ko-KR" altLang="en-US" sz="1600" spc="-150" dirty="0">
                <a:latin typeface="+mn-ea"/>
              </a:rPr>
              <a:t>가족생활교육은 일반 가족을 대상으로 하는 </a:t>
            </a:r>
            <a:r>
              <a:rPr lang="ko-KR" altLang="en-US" sz="1600" spc="-150" dirty="0" err="1">
                <a:latin typeface="+mn-ea"/>
              </a:rPr>
              <a:t>아웃리치</a:t>
            </a:r>
            <a:r>
              <a:rPr lang="ko-KR" altLang="en-US" sz="1600" spc="-150" dirty="0">
                <a:latin typeface="+mn-ea"/>
              </a:rPr>
              <a:t> 교육으로 </a:t>
            </a:r>
            <a:r>
              <a:rPr lang="ko-KR" altLang="en-US" sz="1600" spc="-150" dirty="0" smtClean="0">
                <a:latin typeface="+mn-ea"/>
              </a:rPr>
              <a:t>진행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가족생활교육 </a:t>
            </a:r>
            <a:r>
              <a:rPr lang="ko-KR" altLang="en-US" sz="1600" spc="-150" dirty="0">
                <a:latin typeface="+mn-ea"/>
              </a:rPr>
              <a:t>프로그램은 대상 가족의 특성에 따라 교육의 목적과 </a:t>
            </a:r>
            <a:r>
              <a:rPr lang="ko-KR" altLang="en-US" sz="1600" spc="-150" dirty="0" smtClean="0">
                <a:latin typeface="+mn-ea"/>
              </a:rPr>
              <a:t>하위목표를 </a:t>
            </a:r>
            <a:r>
              <a:rPr lang="ko-KR" altLang="en-US" sz="1600" spc="-150" dirty="0">
                <a:latin typeface="+mn-ea"/>
              </a:rPr>
              <a:t>유의미하게 설정하는 것이 매우 </a:t>
            </a:r>
            <a:r>
              <a:rPr lang="ko-KR" altLang="en-US" sz="1600" spc="-150" dirty="0" smtClean="0">
                <a:latin typeface="+mn-ea"/>
              </a:rPr>
              <a:t>중요</a:t>
            </a:r>
            <a:endParaRPr lang="en-US" altLang="ko-KR" sz="16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일반 </a:t>
            </a:r>
            <a:r>
              <a:rPr lang="ko-KR" altLang="en-US" sz="1600" spc="-150" dirty="0">
                <a:latin typeface="+mn-ea"/>
              </a:rPr>
              <a:t>가족을 대상으로 하는 가족생활교육 프로그램은 주로 예방교육에 초점을 두고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예방교육은 </a:t>
            </a:r>
            <a:r>
              <a:rPr lang="ko-KR" altLang="en-US" sz="1600" spc="-150" dirty="0">
                <a:latin typeface="+mn-ea"/>
              </a:rPr>
              <a:t>가족문제가 발생하기 이전에 가족 구성원의 잠재력을 개발하고 </a:t>
            </a:r>
            <a:r>
              <a:rPr lang="ko-KR" altLang="en-US" sz="1600" spc="-150" dirty="0" smtClean="0">
                <a:latin typeface="+mn-ea"/>
              </a:rPr>
              <a:t>성장을 </a:t>
            </a:r>
            <a:r>
              <a:rPr lang="ko-KR" altLang="en-US" sz="1600" spc="-150" dirty="0">
                <a:latin typeface="+mn-ea"/>
              </a:rPr>
              <a:t>촉진시켜 가족 구성원들이 </a:t>
            </a:r>
            <a:r>
              <a:rPr lang="ko-KR" altLang="en-US" sz="1600" spc="-150" dirty="0" smtClean="0">
                <a:latin typeface="+mn-ea"/>
              </a:rPr>
              <a:t>               현재의 </a:t>
            </a:r>
            <a:r>
              <a:rPr lang="ko-KR" altLang="en-US" sz="1600" spc="-150" dirty="0">
                <a:latin typeface="+mn-ea"/>
              </a:rPr>
              <a:t>삶에 더 잘 적응하고 미래에 발생할 수 있는 </a:t>
            </a:r>
            <a:r>
              <a:rPr lang="ko-KR" altLang="en-US" sz="1600" spc="-150" dirty="0" smtClean="0">
                <a:latin typeface="+mn-ea"/>
              </a:rPr>
              <a:t>문제에 </a:t>
            </a:r>
            <a:r>
              <a:rPr lang="ko-KR" altLang="en-US" sz="1600" spc="-150" dirty="0">
                <a:latin typeface="+mn-ea"/>
              </a:rPr>
              <a:t>더 잘 대처할 수 있도록 돕는 교육적 개입을 </a:t>
            </a:r>
            <a:r>
              <a:rPr lang="ko-KR" altLang="en-US" sz="1600" spc="-150" dirty="0" smtClean="0">
                <a:latin typeface="+mn-ea"/>
              </a:rPr>
              <a:t>의미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목적 </a:t>
            </a:r>
            <a:r>
              <a:rPr lang="en-US" altLang="ko-KR" sz="1600" spc="-150" dirty="0" smtClean="0">
                <a:latin typeface="+mn-ea"/>
              </a:rPr>
              <a:t>: </a:t>
            </a:r>
            <a:r>
              <a:rPr lang="ko-KR" altLang="en-US" sz="1600" spc="-150" dirty="0" smtClean="0">
                <a:latin typeface="+mn-ea"/>
              </a:rPr>
              <a:t>취약한 </a:t>
            </a:r>
            <a:r>
              <a:rPr lang="ko-KR" altLang="en-US" sz="1600" spc="-150" dirty="0">
                <a:latin typeface="+mn-ea"/>
              </a:rPr>
              <a:t>가족을 </a:t>
            </a:r>
            <a:r>
              <a:rPr lang="ko-KR" altLang="en-US" sz="1600" spc="-150" dirty="0" smtClean="0">
                <a:latin typeface="+mn-ea"/>
              </a:rPr>
              <a:t>대상으로 </a:t>
            </a:r>
            <a:r>
              <a:rPr lang="ko-KR" altLang="en-US" sz="1600" spc="-150" dirty="0">
                <a:latin typeface="+mn-ea"/>
              </a:rPr>
              <a:t>하는 사후 치료 차원의 교육은 현재의 문제에 대한 치료를 병행하여 가족을 </a:t>
            </a:r>
            <a:r>
              <a:rPr lang="ko-KR" altLang="en-US" sz="1600" spc="-150" dirty="0" smtClean="0">
                <a:latin typeface="+mn-ea"/>
              </a:rPr>
              <a:t>회복</a:t>
            </a:r>
            <a:endParaRPr lang="en-US" altLang="ko-KR" sz="1600" spc="-150" dirty="0" smtClean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   </a:t>
            </a:r>
            <a:r>
              <a:rPr lang="ko-KR" altLang="en-US" sz="1600" spc="-150" dirty="0" smtClean="0">
                <a:latin typeface="+mn-ea"/>
              </a:rPr>
              <a:t>시키고 </a:t>
            </a:r>
            <a:r>
              <a:rPr lang="ko-KR" altLang="en-US" sz="1600" spc="-150" dirty="0">
                <a:latin typeface="+mn-ea"/>
              </a:rPr>
              <a:t>더 건강한 방향으로 성장 및 발전시키는 </a:t>
            </a:r>
            <a:r>
              <a:rPr lang="ko-KR" altLang="en-US" sz="1600" spc="-150" dirty="0" smtClean="0">
                <a:latin typeface="+mn-ea"/>
              </a:rPr>
              <a:t>것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39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1197544"/>
            <a:ext cx="11082373" cy="475253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77790" y="981521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1018105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가족 수준의 개입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10069" y="2272481"/>
            <a:ext cx="10058893" cy="33895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88136" y="1701601"/>
            <a:ext cx="24240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 위기 개입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486694" y="2421681"/>
            <a:ext cx="97930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가족체계에서 </a:t>
            </a:r>
            <a:r>
              <a:rPr lang="ko-KR" altLang="en-US" sz="1800" spc="-150" dirty="0">
                <a:latin typeface="+mn-ea"/>
              </a:rPr>
              <a:t>위기 상황이 발생하면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 err="1">
                <a:latin typeface="+mn-ea"/>
              </a:rPr>
              <a:t>사회복지사는</a:t>
            </a:r>
            <a:r>
              <a:rPr lang="ko-KR" altLang="en-US" sz="1800" spc="-150" dirty="0">
                <a:latin typeface="+mn-ea"/>
              </a:rPr>
              <a:t> 그 체계의 평형을 회복하고 </a:t>
            </a:r>
            <a:r>
              <a:rPr lang="ko-KR" altLang="en-US" sz="1800" spc="-150" dirty="0" smtClean="0">
                <a:latin typeface="+mn-ea"/>
              </a:rPr>
              <a:t>원래의 </a:t>
            </a:r>
            <a:r>
              <a:rPr lang="ko-KR" altLang="en-US" sz="1800" spc="-150" dirty="0">
                <a:latin typeface="+mn-ea"/>
              </a:rPr>
              <a:t>기능을 </a:t>
            </a:r>
            <a:r>
              <a:rPr lang="ko-KR" altLang="en-US" sz="1800" spc="-150" dirty="0" smtClean="0">
                <a:latin typeface="+mn-ea"/>
              </a:rPr>
              <a:t>복귀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시키기 </a:t>
            </a:r>
            <a:r>
              <a:rPr lang="ko-KR" altLang="en-US" sz="1800" spc="-150" dirty="0">
                <a:latin typeface="+mn-ea"/>
              </a:rPr>
              <a:t>위해 </a:t>
            </a:r>
            <a:r>
              <a:rPr lang="ko-KR" altLang="en-US" sz="1800" spc="-150" dirty="0" smtClean="0">
                <a:latin typeface="+mn-ea"/>
              </a:rPr>
              <a:t>개입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가정 </a:t>
            </a:r>
            <a:r>
              <a:rPr lang="ko-KR" altLang="en-US" sz="1800" spc="-150" dirty="0">
                <a:latin typeface="+mn-ea"/>
              </a:rPr>
              <a:t>내 폭력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학대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구성원의 갑작스러운 </a:t>
            </a:r>
            <a:r>
              <a:rPr lang="ko-KR" altLang="en-US" sz="1800" spc="-150" dirty="0" smtClean="0">
                <a:latin typeface="+mn-ea"/>
              </a:rPr>
              <a:t>질병이나 </a:t>
            </a:r>
            <a:r>
              <a:rPr lang="ko-KR" altLang="en-US" sz="1800" spc="-150" dirty="0">
                <a:latin typeface="+mn-ea"/>
              </a:rPr>
              <a:t>사망과 같은 여러 가지 위기 상황이 </a:t>
            </a:r>
            <a:r>
              <a:rPr lang="ko-KR" altLang="en-US" sz="1800" spc="-150" dirty="0" smtClean="0">
                <a:latin typeface="+mn-ea"/>
              </a:rPr>
              <a:t>가족체계에서 </a:t>
            </a:r>
            <a:r>
              <a:rPr lang="ko-KR" altLang="en-US" sz="1800" spc="-150" dirty="0">
                <a:latin typeface="+mn-ea"/>
              </a:rPr>
              <a:t>일어날 수 </a:t>
            </a:r>
            <a:r>
              <a:rPr lang="ko-KR" altLang="en-US" sz="1800" spc="-150" dirty="0" smtClean="0">
                <a:latin typeface="+mn-ea"/>
              </a:rPr>
              <a:t>있음</a:t>
            </a:r>
            <a:endParaRPr lang="en-US" altLang="ko-KR" sz="18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dist">
              <a:lnSpc>
                <a:spcPct val="150000"/>
              </a:lnSpc>
              <a:buFontTx/>
              <a:buChar char="-"/>
            </a:pPr>
            <a:r>
              <a:rPr lang="ko-KR" altLang="en-US" sz="1800" spc="-150" dirty="0" smtClean="0">
                <a:latin typeface="+mn-ea"/>
              </a:rPr>
              <a:t>이런 위기들은 </a:t>
            </a:r>
            <a:r>
              <a:rPr lang="ko-KR" altLang="en-US" sz="1800" spc="-150" dirty="0">
                <a:latin typeface="+mn-ea"/>
              </a:rPr>
              <a:t>단순한 사건으로 끝나는 것이 아니라</a:t>
            </a:r>
            <a:r>
              <a:rPr lang="en-US" altLang="ko-KR" sz="1800" spc="-150" dirty="0">
                <a:latin typeface="+mn-ea"/>
              </a:rPr>
              <a:t>, </a:t>
            </a:r>
            <a:r>
              <a:rPr lang="ko-KR" altLang="en-US" sz="1800" spc="-150" dirty="0">
                <a:latin typeface="+mn-ea"/>
              </a:rPr>
              <a:t>가족 구성원들의 대응 능력과 감정의 </a:t>
            </a:r>
            <a:r>
              <a:rPr lang="ko-KR" altLang="en-US" sz="1800" spc="-150" dirty="0" smtClean="0">
                <a:latin typeface="+mn-ea"/>
              </a:rPr>
              <a:t>안정</a:t>
            </a:r>
            <a:r>
              <a:rPr lang="en-US" altLang="ko-KR" sz="1800" spc="-150" dirty="0">
                <a:latin typeface="+mn-ea"/>
              </a:rPr>
              <a:t>, </a:t>
            </a:r>
            <a:endParaRPr lang="en-US" altLang="ko-KR" sz="18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spc="-150" dirty="0">
                <a:latin typeface="+mn-ea"/>
              </a:rPr>
              <a:t> </a:t>
            </a:r>
            <a:r>
              <a:rPr lang="en-US" altLang="ko-KR" sz="1800" spc="-150" dirty="0" smtClean="0">
                <a:latin typeface="+mn-ea"/>
              </a:rPr>
              <a:t>    </a:t>
            </a:r>
            <a:r>
              <a:rPr lang="ko-KR" altLang="en-US" sz="1800" spc="-150" dirty="0" smtClean="0">
                <a:latin typeface="+mn-ea"/>
              </a:rPr>
              <a:t>그리고 </a:t>
            </a:r>
            <a:r>
              <a:rPr lang="ko-KR" altLang="en-US" sz="1800" spc="-150" dirty="0">
                <a:latin typeface="+mn-ea"/>
              </a:rPr>
              <a:t>삶의 균형을 위협하는 사건</a:t>
            </a:r>
          </a:p>
        </p:txBody>
      </p:sp>
    </p:spTree>
    <p:extLst>
      <p:ext uri="{BB962C8B-B14F-4D97-AF65-F5344CB8AC3E}">
        <p14:creationId xmlns:p14="http://schemas.microsoft.com/office/powerpoint/2010/main" val="229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93568" y="1413570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단계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초기 면접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사정</a:t>
            </a:r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기획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25616" y="2061642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</a:rPr>
              <a:t>⑴ 초기 면접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099956" y="2685331"/>
            <a:ext cx="9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dirty="0">
                <a:latin typeface="+mn-ea"/>
              </a:rPr>
              <a:t>가족복지실천의 초기 단계는 접수</a:t>
            </a:r>
            <a:r>
              <a:rPr lang="en-US" altLang="ko-KR" sz="2200" dirty="0">
                <a:latin typeface="+mn-ea"/>
              </a:rPr>
              <a:t>(</a:t>
            </a:r>
            <a:r>
              <a:rPr lang="ko-KR" altLang="en-US" sz="2200" dirty="0" err="1">
                <a:latin typeface="+mn-ea"/>
              </a:rPr>
              <a:t>인테이크</a:t>
            </a:r>
            <a:r>
              <a:rPr lang="en-US" altLang="ko-KR" sz="2200" dirty="0">
                <a:latin typeface="+mn-ea"/>
              </a:rPr>
              <a:t>: intake)</a:t>
            </a:r>
            <a:r>
              <a:rPr lang="ko-KR" altLang="en-US" sz="2200" dirty="0">
                <a:latin typeface="+mn-ea"/>
              </a:rPr>
              <a:t>로 시작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773473" y="3537804"/>
            <a:ext cx="11082373" cy="2412270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231605" y="3285778"/>
            <a:ext cx="587185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341951" y="3322362"/>
            <a:ext cx="5761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</a:t>
            </a:r>
            <a:r>
              <a:rPr lang="ko-KR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사회복지사와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클라이언트와의 관계 </a:t>
            </a:r>
            <a:r>
              <a:rPr lang="ko-KR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유형</a:t>
            </a:r>
            <a:endParaRPr lang="ko-KR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154655" y="3933850"/>
            <a:ext cx="1041315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초기 </a:t>
            </a:r>
            <a:r>
              <a:rPr lang="ko-KR" altLang="en-US" sz="2000" spc="-150" dirty="0">
                <a:latin typeface="+mn-ea"/>
              </a:rPr>
              <a:t>면접의 과정에서 </a:t>
            </a:r>
            <a:r>
              <a:rPr lang="ko-KR" altLang="en-US" sz="2000" spc="-150" dirty="0" err="1">
                <a:latin typeface="+mn-ea"/>
              </a:rPr>
              <a:t>사회복지사와</a:t>
            </a:r>
            <a:r>
              <a:rPr lang="ko-KR" altLang="en-US" sz="2000" spc="-150" dirty="0">
                <a:latin typeface="+mn-ea"/>
              </a:rPr>
              <a:t> </a:t>
            </a:r>
            <a:r>
              <a:rPr lang="ko-KR" altLang="en-US" sz="2000" spc="-150" dirty="0" err="1">
                <a:latin typeface="+mn-ea"/>
              </a:rPr>
              <a:t>클라언트와의</a:t>
            </a:r>
            <a:r>
              <a:rPr lang="ko-KR" altLang="en-US" sz="2000" spc="-150" dirty="0">
                <a:latin typeface="+mn-ea"/>
              </a:rPr>
              <a:t> 관계 유형은 크게 세 가지 </a:t>
            </a:r>
            <a:r>
              <a:rPr lang="ko-KR" altLang="en-US" sz="2000" spc="-150" dirty="0" smtClean="0">
                <a:latin typeface="+mn-ea"/>
              </a:rPr>
              <a:t>유형으로 설명</a:t>
            </a:r>
            <a:endParaRPr lang="en-US" altLang="ko-KR" sz="2000" spc="-150" dirty="0" smtClean="0">
              <a:latin typeface="+mn-ea"/>
            </a:endParaRPr>
          </a:p>
          <a:p>
            <a:pPr marL="830001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err="1" smtClean="0">
                <a:latin typeface="+mn-ea"/>
              </a:rPr>
              <a:t>의뢰방문형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관계</a:t>
            </a:r>
            <a:r>
              <a:rPr lang="en-US" altLang="ko-KR" sz="1800" spc="-150" dirty="0">
                <a:latin typeface="+mn-ea"/>
              </a:rPr>
              <a:t>(referral relationship</a:t>
            </a:r>
            <a:r>
              <a:rPr lang="en-US" altLang="ko-KR" sz="1800" spc="-150" dirty="0" smtClean="0">
                <a:latin typeface="+mn-ea"/>
              </a:rPr>
              <a:t>)</a:t>
            </a:r>
          </a:p>
          <a:p>
            <a:pPr marL="830001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smtClean="0">
                <a:latin typeface="+mn-ea"/>
              </a:rPr>
              <a:t>온정주의 </a:t>
            </a:r>
            <a:r>
              <a:rPr lang="ko-KR" altLang="en-US" sz="1800" spc="-150" dirty="0">
                <a:latin typeface="+mn-ea"/>
              </a:rPr>
              <a:t>관계</a:t>
            </a:r>
            <a:r>
              <a:rPr lang="en-US" altLang="ko-KR" sz="1800" spc="-150" dirty="0">
                <a:latin typeface="+mn-ea"/>
              </a:rPr>
              <a:t>(paternalistic relationship</a:t>
            </a:r>
            <a:r>
              <a:rPr lang="en-US" altLang="ko-KR" sz="1800" spc="-150" dirty="0" smtClean="0">
                <a:latin typeface="+mn-ea"/>
              </a:rPr>
              <a:t>)</a:t>
            </a:r>
          </a:p>
          <a:p>
            <a:pPr marL="830001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800" spc="-150" dirty="0" err="1" smtClean="0">
                <a:latin typeface="+mn-ea"/>
              </a:rPr>
              <a:t>고객형</a:t>
            </a:r>
            <a:r>
              <a:rPr lang="ko-KR" altLang="en-US" sz="1800" spc="-150" dirty="0" smtClean="0">
                <a:latin typeface="+mn-ea"/>
              </a:rPr>
              <a:t> </a:t>
            </a:r>
            <a:r>
              <a:rPr lang="ko-KR" altLang="en-US" sz="1800" spc="-150" dirty="0">
                <a:latin typeface="+mn-ea"/>
              </a:rPr>
              <a:t>관계</a:t>
            </a:r>
            <a:r>
              <a:rPr lang="en-US" altLang="ko-KR" sz="1800" spc="-150" dirty="0">
                <a:latin typeface="+mn-ea"/>
              </a:rPr>
              <a:t>(customer relationship)</a:t>
            </a:r>
            <a:endParaRPr lang="ko-KR" altLang="en-US" sz="1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85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2598" y="621480"/>
            <a:ext cx="11082373" cy="568863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77790" y="405458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442042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가족 수준의 개입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10069" y="1557586"/>
            <a:ext cx="10058893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88136" y="1053530"/>
            <a:ext cx="24240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다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 위기 개입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1558702" y="1893898"/>
            <a:ext cx="9505056" cy="4087534"/>
          </a:xfrm>
          <a:prstGeom prst="roundRect">
            <a:avLst>
              <a:gd name="adj" fmla="val 11520"/>
            </a:avLst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502918" y="1701602"/>
            <a:ext cx="5472608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74926" y="1712651"/>
            <a:ext cx="5210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사회복지사가</a:t>
            </a:r>
            <a:r>
              <a:rPr lang="ko-KR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가족 위기 개입에서 수행하는 역할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630710" y="2195780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600" spc="-150" dirty="0" smtClean="0">
                <a:latin typeface="+mn-ea"/>
              </a:rPr>
              <a:t>첫째</a:t>
            </a:r>
            <a:r>
              <a:rPr lang="en-US" altLang="ko-KR" sz="1600" spc="-150" dirty="0" smtClean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위기 </a:t>
            </a:r>
            <a:r>
              <a:rPr lang="ko-KR" altLang="en-US" sz="1600" spc="-150" dirty="0">
                <a:latin typeface="+mn-ea"/>
              </a:rPr>
              <a:t>발생 시 </a:t>
            </a:r>
            <a:r>
              <a:rPr lang="ko-KR" altLang="en-US" sz="1600" spc="-150" dirty="0" err="1">
                <a:latin typeface="+mn-ea"/>
              </a:rPr>
              <a:t>사회복지사는</a:t>
            </a:r>
            <a:r>
              <a:rPr lang="ko-KR" altLang="en-US" sz="1600" spc="-150" dirty="0">
                <a:latin typeface="+mn-ea"/>
              </a:rPr>
              <a:t> 신속하게 위기 상태에 있는 가족들의 문제에 대한 </a:t>
            </a:r>
            <a:r>
              <a:rPr lang="ko-KR" altLang="en-US" sz="1600" spc="-150" dirty="0" smtClean="0">
                <a:latin typeface="+mn-ea"/>
              </a:rPr>
              <a:t>사정을 </a:t>
            </a:r>
            <a:r>
              <a:rPr lang="ko-KR" altLang="en-US" sz="1600" spc="-150" dirty="0">
                <a:latin typeface="+mn-ea"/>
              </a:rPr>
              <a:t>평가하고 문제의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</a:t>
            </a:r>
            <a:r>
              <a:rPr lang="ko-KR" altLang="en-US" sz="1600" spc="-150" dirty="0" smtClean="0">
                <a:latin typeface="+mn-ea"/>
              </a:rPr>
              <a:t>근본 </a:t>
            </a:r>
            <a:r>
              <a:rPr lang="ko-KR" altLang="en-US" sz="1600" spc="-150" dirty="0">
                <a:latin typeface="+mn-ea"/>
              </a:rPr>
              <a:t>원인과 영향을 </a:t>
            </a:r>
            <a:r>
              <a:rPr lang="ko-KR" altLang="en-US" sz="1600" spc="-150" dirty="0" smtClean="0">
                <a:latin typeface="+mn-ea"/>
              </a:rPr>
              <a:t>파악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둘째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err="1">
                <a:latin typeface="+mn-ea"/>
              </a:rPr>
              <a:t>사회복지사는</a:t>
            </a:r>
            <a:r>
              <a:rPr lang="ko-KR" altLang="en-US" sz="1600" spc="-150" dirty="0">
                <a:latin typeface="+mn-ea"/>
              </a:rPr>
              <a:t> 지원이 필요한 구성원들에게 개별 상담을 제공하여 심리적인 </a:t>
            </a:r>
            <a:r>
              <a:rPr lang="ko-KR" altLang="en-US" sz="1600" spc="-150" dirty="0" smtClean="0">
                <a:latin typeface="+mn-ea"/>
              </a:rPr>
              <a:t>지지를 제공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셋째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가족 전체를 대상으로 한 가족치료 및 상담을 </a:t>
            </a:r>
            <a:r>
              <a:rPr lang="ko-KR" altLang="en-US" sz="1600" spc="-150" dirty="0" smtClean="0">
                <a:latin typeface="+mn-ea"/>
              </a:rPr>
              <a:t>제공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넷째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필요한 경우 </a:t>
            </a:r>
            <a:r>
              <a:rPr lang="ko-KR" altLang="en-US" sz="1600" spc="-150" dirty="0" err="1">
                <a:latin typeface="+mn-ea"/>
              </a:rPr>
              <a:t>사회복지사들은</a:t>
            </a:r>
            <a:r>
              <a:rPr lang="ko-KR" altLang="en-US" sz="1600" spc="-150" dirty="0">
                <a:latin typeface="+mn-ea"/>
              </a:rPr>
              <a:t> 가족 구성원들에게 다양한 지원 서비스와 자원을 </a:t>
            </a:r>
            <a:r>
              <a:rPr lang="ko-KR" altLang="en-US" sz="1600" spc="-150" dirty="0" smtClean="0">
                <a:latin typeface="+mn-ea"/>
              </a:rPr>
              <a:t>제공하고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기타 전문가들과의 </a:t>
            </a:r>
            <a:endParaRPr lang="en-US" altLang="ko-KR" sz="1600" spc="-150" dirty="0" smtClean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</a:t>
            </a:r>
            <a:r>
              <a:rPr lang="ko-KR" altLang="en-US" sz="1600" spc="-150" dirty="0" smtClean="0">
                <a:latin typeface="+mn-ea"/>
              </a:rPr>
              <a:t>연계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600" spc="-150" dirty="0">
                <a:latin typeface="+mn-ea"/>
              </a:rPr>
              <a:t>다섯째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위기 상태에서 벗어난 후에도 </a:t>
            </a:r>
            <a:r>
              <a:rPr lang="ko-KR" altLang="en-US" sz="1600" spc="-150" dirty="0" err="1">
                <a:latin typeface="+mn-ea"/>
              </a:rPr>
              <a:t>사회복지사들은</a:t>
            </a:r>
            <a:r>
              <a:rPr lang="ko-KR" altLang="en-US" sz="1600" spc="-150" dirty="0">
                <a:latin typeface="+mn-ea"/>
              </a:rPr>
              <a:t> 가족 구성원들에게 필요한 </a:t>
            </a:r>
            <a:r>
              <a:rPr lang="ko-KR" altLang="en-US" sz="1600" spc="-150" dirty="0" smtClean="0">
                <a:latin typeface="+mn-ea"/>
              </a:rPr>
              <a:t>후속 </a:t>
            </a:r>
            <a:r>
              <a:rPr lang="ko-KR" altLang="en-US" sz="1600" spc="-150" dirty="0">
                <a:latin typeface="+mn-ea"/>
              </a:rPr>
              <a:t>지원을 제공하여 재발을 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spc="-150" dirty="0">
                <a:latin typeface="+mn-ea"/>
              </a:rPr>
              <a:t> </a:t>
            </a:r>
            <a:r>
              <a:rPr lang="en-US" altLang="ko-KR" sz="1600" spc="-150" dirty="0" smtClean="0">
                <a:latin typeface="+mn-ea"/>
              </a:rPr>
              <a:t>           </a:t>
            </a:r>
            <a:r>
              <a:rPr lang="ko-KR" altLang="en-US" sz="1600" spc="-150" dirty="0" smtClean="0">
                <a:latin typeface="+mn-ea"/>
              </a:rPr>
              <a:t>방지하고 </a:t>
            </a:r>
            <a:r>
              <a:rPr lang="ko-KR" altLang="en-US" sz="1600" spc="-150" dirty="0">
                <a:latin typeface="+mn-ea"/>
              </a:rPr>
              <a:t>지속적인 개선을 지원하도록 노력</a:t>
            </a:r>
          </a:p>
        </p:txBody>
      </p:sp>
    </p:spTree>
    <p:extLst>
      <p:ext uri="{BB962C8B-B14F-4D97-AF65-F5344CB8AC3E}">
        <p14:creationId xmlns:p14="http://schemas.microsoft.com/office/powerpoint/2010/main" val="31765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701465" y="3285776"/>
            <a:ext cx="11082373" cy="1728194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56657" y="3069753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67003" y="3106337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환경 수준의 개입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89497" y="3789834"/>
            <a:ext cx="10585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가족에 </a:t>
            </a:r>
            <a:r>
              <a:rPr lang="ko-KR" altLang="en-US" sz="2000" spc="-150" dirty="0">
                <a:latin typeface="+mn-ea"/>
              </a:rPr>
              <a:t>대한 환경 수준의 개입은 가족 구성원들의 생활 환경과 사회적인 요인들을 </a:t>
            </a:r>
            <a:r>
              <a:rPr lang="ko-KR" altLang="en-US" sz="2000" spc="-150" dirty="0" smtClean="0">
                <a:latin typeface="+mn-ea"/>
              </a:rPr>
              <a:t>개선하고 보호하는 </a:t>
            </a:r>
            <a:r>
              <a:rPr lang="ko-KR" altLang="en-US" sz="2000" spc="-150" dirty="0">
                <a:latin typeface="+mn-ea"/>
              </a:rPr>
              <a:t>데 초점을 둔 개입 방법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04976" y="1773610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2)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개입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73473" y="2440846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(2) </a:t>
            </a:r>
            <a:r>
              <a:rPr lang="ko-KR" altLang="en-US" sz="2400" b="1" dirty="0">
                <a:latin typeface="+mn-ea"/>
              </a:rPr>
              <a:t>개입의 유형</a:t>
            </a:r>
          </a:p>
        </p:txBody>
      </p:sp>
    </p:spTree>
    <p:extLst>
      <p:ext uri="{BB962C8B-B14F-4D97-AF65-F5344CB8AC3E}">
        <p14:creationId xmlns:p14="http://schemas.microsoft.com/office/powerpoint/2010/main" val="2518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693488"/>
            <a:ext cx="11082373" cy="554461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977790" y="477466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88136" y="514050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환경 수준의 개입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310069" y="1701602"/>
            <a:ext cx="10058893" cy="42484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1197546"/>
            <a:ext cx="22349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가족사례관리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414686" y="1773610"/>
            <a:ext cx="9865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가족사례관리</a:t>
            </a:r>
            <a:r>
              <a:rPr lang="en-US" altLang="ko-KR" sz="1600" spc="-150" dirty="0">
                <a:latin typeface="+mn-ea"/>
              </a:rPr>
              <a:t>(family case management)</a:t>
            </a:r>
            <a:r>
              <a:rPr lang="ko-KR" altLang="en-US" sz="1600" spc="-150" dirty="0">
                <a:latin typeface="+mn-ea"/>
              </a:rPr>
              <a:t>는 가족의 각 구성원을 종합적으로 평가하여 </a:t>
            </a:r>
            <a:r>
              <a:rPr lang="ko-KR" altLang="en-US" sz="1600" spc="-150" dirty="0" smtClean="0">
                <a:latin typeface="+mn-ea"/>
              </a:rPr>
              <a:t>개별적인 </a:t>
            </a:r>
            <a:r>
              <a:rPr lang="ko-KR" altLang="en-US" sz="1600" spc="-150" dirty="0">
                <a:latin typeface="+mn-ea"/>
              </a:rPr>
              <a:t>문제</a:t>
            </a:r>
            <a:r>
              <a:rPr lang="en-US" altLang="ko-KR" sz="1600" spc="-150" dirty="0">
                <a:latin typeface="+mn-ea"/>
              </a:rPr>
              <a:t>(Individual Issues)</a:t>
            </a:r>
            <a:r>
              <a:rPr lang="ko-KR" altLang="en-US" sz="1600" spc="-150" dirty="0">
                <a:latin typeface="+mn-ea"/>
              </a:rPr>
              <a:t>를 </a:t>
            </a:r>
            <a:r>
              <a:rPr lang="ko-KR" altLang="en-US" sz="1600" spc="-150" dirty="0" smtClean="0">
                <a:latin typeface="+mn-ea"/>
              </a:rPr>
              <a:t>해결하도록 </a:t>
            </a:r>
            <a:r>
              <a:rPr lang="ko-KR" altLang="en-US" sz="1600" spc="-150" dirty="0">
                <a:latin typeface="+mn-ea"/>
              </a:rPr>
              <a:t>지원하는 개입 </a:t>
            </a:r>
            <a:r>
              <a:rPr lang="ko-KR" altLang="en-US" sz="1600" spc="-150" dirty="0" smtClean="0">
                <a:latin typeface="+mn-ea"/>
              </a:rPr>
              <a:t>방법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이를 </a:t>
            </a:r>
            <a:r>
              <a:rPr lang="ko-KR" altLang="en-US" sz="1600" spc="-150" dirty="0">
                <a:latin typeface="+mn-ea"/>
              </a:rPr>
              <a:t>통해 가족 </a:t>
            </a:r>
            <a:r>
              <a:rPr lang="ko-KR" altLang="en-US" sz="1600" spc="-150" dirty="0" smtClean="0">
                <a:latin typeface="+mn-ea"/>
              </a:rPr>
              <a:t>구성원들의 </a:t>
            </a:r>
            <a:r>
              <a:rPr lang="ko-KR" altLang="en-US" sz="1600" spc="-150" dirty="0">
                <a:latin typeface="+mn-ea"/>
              </a:rPr>
              <a:t>개별적인 문제를 파악하고 문제해결을 돕는 역할을 수행할 수 </a:t>
            </a:r>
            <a:r>
              <a:rPr lang="ko-KR" altLang="en-US" sz="1600" spc="-150" dirty="0" smtClean="0">
                <a:latin typeface="+mn-ea"/>
              </a:rPr>
              <a:t>있음</a:t>
            </a:r>
            <a:endParaRPr lang="en-US" altLang="ko-KR" sz="16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가족사례관리자들은 </a:t>
            </a:r>
            <a:r>
              <a:rPr lang="ko-KR" altLang="en-US" sz="1600" spc="-150" dirty="0">
                <a:latin typeface="+mn-ea"/>
              </a:rPr>
              <a:t>가족들과 함께 근거 기반의 평가를 통해 다양한 개별 문제를 파악하고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 smtClean="0">
                <a:latin typeface="+mn-ea"/>
              </a:rPr>
              <a:t>이에 </a:t>
            </a:r>
            <a:r>
              <a:rPr lang="ko-KR" altLang="en-US" sz="1600" spc="-150" dirty="0">
                <a:latin typeface="+mn-ea"/>
              </a:rPr>
              <a:t>대한 계획을 수립하고 필요한 서비스를 </a:t>
            </a:r>
            <a:r>
              <a:rPr lang="ko-KR" altLang="en-US" sz="1600" spc="-150" dirty="0" smtClean="0">
                <a:latin typeface="+mn-ea"/>
              </a:rPr>
              <a:t>제공</a:t>
            </a:r>
            <a:endParaRPr lang="en-US" altLang="ko-KR" sz="16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가족사례관리사는 </a:t>
            </a:r>
            <a:r>
              <a:rPr lang="ko-KR" altLang="en-US" sz="1600" spc="-150" dirty="0">
                <a:latin typeface="+mn-ea"/>
              </a:rPr>
              <a:t>가족의 개별 문제를 파악하고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필요한 서비스와 지원을 제공해야 </a:t>
            </a:r>
            <a:r>
              <a:rPr lang="ko-KR" altLang="en-US" sz="1600" spc="-150" dirty="0" smtClean="0">
                <a:latin typeface="+mn-ea"/>
              </a:rPr>
              <a:t>함</a:t>
            </a:r>
            <a:endParaRPr lang="en-US" altLang="ko-KR" sz="16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각각의 </a:t>
            </a:r>
            <a:r>
              <a:rPr lang="ko-KR" altLang="en-US" sz="1600" spc="-150" dirty="0">
                <a:latin typeface="+mn-ea"/>
              </a:rPr>
              <a:t>문제를 이해하고 존중하며</a:t>
            </a:r>
            <a:r>
              <a:rPr lang="en-US" altLang="ko-KR" sz="1600" spc="-150" dirty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가족 구성원들의 기능과 삶의 질을 </a:t>
            </a:r>
            <a:r>
              <a:rPr lang="ko-KR" altLang="en-US" sz="1600" spc="-150" dirty="0" smtClean="0">
                <a:latin typeface="+mn-ea"/>
              </a:rPr>
              <a:t>향상시키도록 </a:t>
            </a:r>
            <a:r>
              <a:rPr lang="ko-KR" altLang="en-US" sz="1600" spc="-150" dirty="0">
                <a:latin typeface="+mn-ea"/>
              </a:rPr>
              <a:t>지원하는 것이 매우 </a:t>
            </a:r>
            <a:r>
              <a:rPr lang="ko-KR" altLang="en-US" sz="1600" spc="-150" dirty="0" smtClean="0">
                <a:latin typeface="+mn-ea"/>
              </a:rPr>
              <a:t>중요</a:t>
            </a:r>
            <a:endParaRPr lang="en-US" altLang="ko-KR" sz="1600" spc="-15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altLang="ko-KR" sz="8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600" spc="-150" dirty="0" smtClean="0">
                <a:latin typeface="+mn-ea"/>
              </a:rPr>
              <a:t>가족사례관리사는 </a:t>
            </a:r>
            <a:r>
              <a:rPr lang="ko-KR" altLang="en-US" sz="1600" spc="-150" dirty="0">
                <a:latin typeface="+mn-ea"/>
              </a:rPr>
              <a:t>가족의 강점과 자원을 찾아내어 활용하고 강화하는 방법을 </a:t>
            </a:r>
            <a:r>
              <a:rPr lang="ko-KR" altLang="en-US" sz="1600" spc="-150" dirty="0" smtClean="0">
                <a:latin typeface="+mn-ea"/>
              </a:rPr>
              <a:t>제시해야 함</a:t>
            </a:r>
            <a:endParaRPr lang="ko-KR" altLang="en-US" sz="1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33703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22598" y="981520"/>
            <a:ext cx="11082373" cy="5184578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977790" y="765498"/>
            <a:ext cx="309433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88136" y="802082"/>
            <a:ext cx="2739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환경 수준의 개입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310069" y="1989634"/>
            <a:ext cx="10058893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88136" y="1485578"/>
            <a:ext cx="16962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.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가족옹호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486694" y="2061642"/>
            <a:ext cx="964907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가족의 </a:t>
            </a:r>
            <a:r>
              <a:rPr lang="ko-KR" altLang="en-US" sz="2000" spc="-150" dirty="0">
                <a:latin typeface="+mn-ea"/>
              </a:rPr>
              <a:t>권리와 이익을 보호하고 지지하는 </a:t>
            </a:r>
            <a:r>
              <a:rPr lang="ko-KR" altLang="en-US" sz="2000" spc="-150" dirty="0" smtClean="0">
                <a:latin typeface="+mn-ea"/>
              </a:rPr>
              <a:t>개입</a:t>
            </a:r>
            <a:endParaRPr lang="en-US" altLang="ko-KR" sz="2000" spc="-15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900" spc="-150" dirty="0" smtClean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가족 옹호는 </a:t>
            </a:r>
            <a:r>
              <a:rPr lang="ko-KR" altLang="en-US" sz="2000" spc="-150" dirty="0">
                <a:latin typeface="+mn-ea"/>
              </a:rPr>
              <a:t>공공 또는 민간 기관이 가족의 권리를 존중하고 개선하기 위해 서비스를 </a:t>
            </a:r>
            <a:r>
              <a:rPr lang="ko-KR" altLang="en-US" sz="2000" spc="-150" dirty="0" smtClean="0">
                <a:latin typeface="+mn-ea"/>
              </a:rPr>
              <a:t>    개선하거나 </a:t>
            </a:r>
            <a:r>
              <a:rPr lang="ko-KR" altLang="en-US" sz="2000" spc="-150" dirty="0">
                <a:latin typeface="+mn-ea"/>
              </a:rPr>
              <a:t>새로운 형태의 서비스를 개발하는 방식을 통해 지역사회의 변화를 추구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1558702" y="4050323"/>
            <a:ext cx="9505056" cy="1611719"/>
          </a:xfrm>
          <a:prstGeom prst="roundRect">
            <a:avLst>
              <a:gd name="adj" fmla="val 11520"/>
            </a:avLst>
          </a:prstGeom>
          <a:solidFill>
            <a:srgbClr val="DBEEF4">
              <a:alpha val="27843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511030" y="3858027"/>
            <a:ext cx="3240360" cy="3693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727054" y="3869076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가족옹호자들의 개입 방법</a:t>
            </a:r>
            <a:endParaRPr lang="ko-KR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05431" y="4365898"/>
            <a:ext cx="9214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50" dirty="0" smtClean="0">
                <a:latin typeface="+mn-ea"/>
              </a:rPr>
              <a:t>첫째</a:t>
            </a:r>
            <a:r>
              <a:rPr lang="en-US" altLang="ko-KR" sz="1600" spc="-150" dirty="0" smtClean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권리 보호 역할을 </a:t>
            </a:r>
            <a:r>
              <a:rPr lang="ko-KR" altLang="en-US" sz="1600" spc="-150" dirty="0" smtClean="0">
                <a:latin typeface="+mn-ea"/>
              </a:rPr>
              <a:t>수행함</a:t>
            </a:r>
            <a:endParaRPr lang="en-US" altLang="ko-KR" sz="16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spc="-150" dirty="0" smtClean="0">
                <a:latin typeface="+mn-ea"/>
              </a:rPr>
              <a:t>둘째</a:t>
            </a:r>
            <a:r>
              <a:rPr lang="en-US" altLang="ko-KR" sz="1600" spc="-150" dirty="0" smtClean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서비스 접근 돕기를 통해 가족들이 사회적 서비스에 접근하는 데 어려움을 </a:t>
            </a:r>
            <a:r>
              <a:rPr lang="ko-KR" altLang="en-US" sz="1600" spc="-150" dirty="0" smtClean="0">
                <a:latin typeface="+mn-ea"/>
              </a:rPr>
              <a:t>겪을 </a:t>
            </a:r>
            <a:r>
              <a:rPr lang="ko-KR" altLang="en-US" sz="1600" spc="-150" dirty="0">
                <a:latin typeface="+mn-ea"/>
              </a:rPr>
              <a:t>경우에 도움을 </a:t>
            </a:r>
            <a:r>
              <a:rPr lang="ko-KR" altLang="en-US" sz="1600" spc="-150" dirty="0" smtClean="0">
                <a:latin typeface="+mn-ea"/>
              </a:rPr>
              <a:t>제공</a:t>
            </a:r>
            <a:endParaRPr lang="en-US" altLang="ko-KR" sz="1600" spc="-1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spc="-150" dirty="0" smtClean="0">
                <a:latin typeface="+mn-ea"/>
              </a:rPr>
              <a:t>셋</a:t>
            </a:r>
            <a:r>
              <a:rPr lang="ko-KR" altLang="en-US" sz="1600" spc="-150" dirty="0">
                <a:latin typeface="+mn-ea"/>
              </a:rPr>
              <a:t>째</a:t>
            </a:r>
            <a:r>
              <a:rPr lang="en-US" altLang="ko-KR" sz="1600" spc="-150" dirty="0" smtClean="0">
                <a:latin typeface="+mn-ea"/>
              </a:rPr>
              <a:t>, </a:t>
            </a:r>
            <a:r>
              <a:rPr lang="ko-KR" altLang="en-US" sz="1600" spc="-150" dirty="0">
                <a:latin typeface="+mn-ea"/>
              </a:rPr>
              <a:t>사회적 지지를 제공하여 가족들이 문제를 해결하고 안정된 환경을 조성 </a:t>
            </a:r>
            <a:r>
              <a:rPr lang="ko-KR" altLang="en-US" sz="1600" spc="-150" dirty="0" smtClean="0">
                <a:latin typeface="+mn-ea"/>
              </a:rPr>
              <a:t>할 </a:t>
            </a:r>
            <a:r>
              <a:rPr lang="ko-KR" altLang="en-US" sz="1600" spc="-150" dirty="0">
                <a:latin typeface="+mn-ea"/>
              </a:rPr>
              <a:t>수 있도록 지원하는 것</a:t>
            </a:r>
          </a:p>
        </p:txBody>
      </p:sp>
    </p:spTree>
    <p:extLst>
      <p:ext uri="{BB962C8B-B14F-4D97-AF65-F5344CB8AC3E}">
        <p14:creationId xmlns:p14="http://schemas.microsoft.com/office/powerpoint/2010/main" val="3828126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80052" y="1840102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94606" y="2517205"/>
            <a:ext cx="1105809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>
                <a:latin typeface="+mn-ea"/>
              </a:rPr>
              <a:t>종결은 가족복지실천의 마지막 </a:t>
            </a:r>
            <a:r>
              <a:rPr lang="ko-KR" altLang="en-US" sz="2200" spc="-150" dirty="0" smtClean="0">
                <a:latin typeface="+mn-ea"/>
              </a:rPr>
              <a:t>단계</a:t>
            </a:r>
            <a:endParaRPr lang="en-US" altLang="ko-KR" sz="22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이 </a:t>
            </a:r>
            <a:r>
              <a:rPr lang="ko-KR" altLang="en-US" sz="2200" spc="-150" dirty="0">
                <a:latin typeface="+mn-ea"/>
              </a:rPr>
              <a:t>단계에서의 주요 과업은 제시된 가족문제가 해결되었는지 여부를 확인하고</a:t>
            </a:r>
            <a:r>
              <a:rPr lang="en-US" altLang="ko-KR" sz="2200" spc="-150" dirty="0">
                <a:latin typeface="+mn-ea"/>
              </a:rPr>
              <a:t>, </a:t>
            </a:r>
            <a:r>
              <a:rPr lang="ko-KR" altLang="en-US" sz="2200" spc="-150" dirty="0">
                <a:latin typeface="+mn-ea"/>
              </a:rPr>
              <a:t>개입의 </a:t>
            </a:r>
            <a:r>
              <a:rPr lang="ko-KR" altLang="en-US" sz="2200" spc="-150" dirty="0" smtClean="0">
                <a:latin typeface="+mn-ea"/>
              </a:rPr>
              <a:t>          성과가 </a:t>
            </a:r>
            <a:r>
              <a:rPr lang="ko-KR" altLang="en-US" sz="2200" spc="-150" dirty="0">
                <a:latin typeface="+mn-ea"/>
              </a:rPr>
              <a:t>지속될 수 있도록 사후관리 </a:t>
            </a:r>
            <a:r>
              <a:rPr lang="ko-KR" altLang="en-US" sz="2200" spc="-150" dirty="0" smtClean="0">
                <a:latin typeface="+mn-ea"/>
              </a:rPr>
              <a:t>계획을 </a:t>
            </a:r>
            <a:r>
              <a:rPr lang="ko-KR" altLang="en-US" sz="2200" spc="-150" dirty="0">
                <a:latin typeface="+mn-ea"/>
              </a:rPr>
              <a:t>수립하는 </a:t>
            </a:r>
            <a:r>
              <a:rPr lang="ko-KR" altLang="en-US" sz="2200" spc="-150" dirty="0" smtClean="0">
                <a:latin typeface="+mn-ea"/>
              </a:rPr>
              <a:t>것</a:t>
            </a:r>
            <a:endParaRPr lang="en-US" altLang="ko-KR" sz="22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>
                <a:latin typeface="+mn-ea"/>
              </a:rPr>
              <a:t>종결 단계는 클라이언트에게 제공되었던 사회복지실천의 과정을 완료하고 </a:t>
            </a:r>
            <a:r>
              <a:rPr lang="ko-KR" altLang="en-US" sz="2200" spc="-150" dirty="0" smtClean="0">
                <a:latin typeface="+mn-ea"/>
              </a:rPr>
              <a:t>지속적인 </a:t>
            </a:r>
            <a:r>
              <a:rPr lang="ko-KR" altLang="en-US" sz="2200" spc="-150" dirty="0">
                <a:latin typeface="+mn-ea"/>
              </a:rPr>
              <a:t>결과를 유지하기 위한 사후관리 계획을 수립하는 중요한 시기</a:t>
            </a:r>
          </a:p>
        </p:txBody>
      </p:sp>
    </p:spTree>
    <p:extLst>
      <p:ext uri="{BB962C8B-B14F-4D97-AF65-F5344CB8AC3E}">
        <p14:creationId xmlns:p14="http://schemas.microsoft.com/office/powerpoint/2010/main" val="2518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80052" y="1692742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16545" y="2346330"/>
            <a:ext cx="11039301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>
                <a:latin typeface="+mn-ea"/>
              </a:rPr>
              <a:t>평가 단계는 프로그램이 종결된 후에 사회복지실천의 개입 효과가 프로그램의 </a:t>
            </a:r>
            <a:r>
              <a:rPr lang="ko-KR" altLang="en-US" sz="2200" spc="-150" dirty="0" smtClean="0">
                <a:latin typeface="+mn-ea"/>
              </a:rPr>
              <a:t>목표에 </a:t>
            </a:r>
            <a:r>
              <a:rPr lang="ko-KR" altLang="en-US" sz="2200" spc="-150" dirty="0">
                <a:latin typeface="+mn-ea"/>
              </a:rPr>
              <a:t>부합하여 얼마나 효과적으로 이루어졌는가를 판단하는 </a:t>
            </a:r>
            <a:r>
              <a:rPr lang="ko-KR" altLang="en-US" sz="2200" spc="-150" dirty="0" smtClean="0">
                <a:latin typeface="+mn-ea"/>
              </a:rPr>
              <a:t>과정</a:t>
            </a:r>
            <a:endParaRPr lang="en-US" altLang="ko-KR" sz="22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이 단계에서는 </a:t>
            </a:r>
            <a:r>
              <a:rPr lang="ko-KR" altLang="en-US" sz="2200" spc="-150" dirty="0">
                <a:latin typeface="+mn-ea"/>
              </a:rPr>
              <a:t>초기에 설정한 목표와 개입 계획을 바탕으로 실제로 어느 정도의 성과를 </a:t>
            </a:r>
            <a:r>
              <a:rPr lang="ko-KR" altLang="en-US" sz="2200" spc="-150" dirty="0" smtClean="0">
                <a:latin typeface="+mn-ea"/>
              </a:rPr>
              <a:t>   이루었는가를 </a:t>
            </a:r>
            <a:r>
              <a:rPr lang="ko-KR" altLang="en-US" sz="2200" spc="-150" dirty="0">
                <a:latin typeface="+mn-ea"/>
              </a:rPr>
              <a:t>정량적 혹은 정성적으로 평가하게 </a:t>
            </a:r>
            <a:r>
              <a:rPr lang="ko-KR" altLang="en-US" sz="2200" spc="-150" dirty="0" smtClean="0">
                <a:latin typeface="+mn-ea"/>
              </a:rPr>
              <a:t>됨</a:t>
            </a:r>
            <a:endParaRPr lang="en-US" altLang="ko-KR" sz="2200" spc="-150" dirty="0" smtClean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ko-KR" sz="9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altLang="en-US" sz="2200" spc="-150" dirty="0" smtClean="0">
                <a:latin typeface="+mn-ea"/>
              </a:rPr>
              <a:t>평가 </a:t>
            </a:r>
            <a:r>
              <a:rPr lang="ko-KR" altLang="en-US" sz="2200" spc="-150" dirty="0">
                <a:latin typeface="+mn-ea"/>
              </a:rPr>
              <a:t>결과는 개입의 효과를 정확하게 </a:t>
            </a:r>
            <a:r>
              <a:rPr lang="ko-KR" altLang="en-US" sz="2200" spc="-150" dirty="0" smtClean="0">
                <a:latin typeface="+mn-ea"/>
              </a:rPr>
              <a:t>이해하고 </a:t>
            </a:r>
            <a:r>
              <a:rPr lang="ko-KR" altLang="en-US" sz="2200" spc="-150" dirty="0">
                <a:latin typeface="+mn-ea"/>
              </a:rPr>
              <a:t>개선할 수 있는 중요한 정보를 제공하는 </a:t>
            </a:r>
            <a:r>
              <a:rPr lang="ko-KR" altLang="en-US" sz="2200" spc="-150" dirty="0" smtClean="0">
                <a:latin typeface="+mn-ea"/>
              </a:rPr>
              <a:t>     과정</a:t>
            </a:r>
            <a:endParaRPr lang="ko-KR" altLang="en-US" sz="22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8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2558" y="477466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77112" y="1206406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982638" y="1917626"/>
            <a:ext cx="3958429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92984" y="1954210"/>
            <a:ext cx="36856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① 적절한 종결 시기의 결정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24" y="1845618"/>
            <a:ext cx="666164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96076" y="1557587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10630" y="2286527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01465" y="3180237"/>
            <a:ext cx="11082373" cy="2625821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37253" y="2964214"/>
            <a:ext cx="485942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67003" y="3000799"/>
            <a:ext cx="46313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종결에 대한 정서적 반응의 처리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89497" y="3684296"/>
            <a:ext cx="10585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>
                <a:latin typeface="+mn-ea"/>
              </a:rPr>
              <a:t>종결은 목표 달성을 의미하여 기본적으로 긍정적인 </a:t>
            </a:r>
            <a:r>
              <a:rPr lang="ko-KR" altLang="en-US" sz="2000" spc="-150" dirty="0" smtClean="0">
                <a:latin typeface="+mn-ea"/>
              </a:rPr>
              <a:t>단계</a:t>
            </a:r>
            <a:endParaRPr lang="en-US" altLang="ko-KR" sz="8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많은 </a:t>
            </a:r>
            <a:r>
              <a:rPr lang="ko-KR" altLang="en-US" sz="2000" spc="-150" dirty="0">
                <a:latin typeface="+mn-ea"/>
              </a:rPr>
              <a:t>가족들은 종결을 </a:t>
            </a:r>
            <a:r>
              <a:rPr lang="ko-KR" altLang="en-US" sz="2000" spc="-150" dirty="0" smtClean="0">
                <a:latin typeface="+mn-ea"/>
              </a:rPr>
              <a:t>자연스럽게 받아들임</a:t>
            </a:r>
            <a:endParaRPr lang="en-US" altLang="ko-KR" sz="2000" spc="-15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목표를 </a:t>
            </a:r>
            <a:r>
              <a:rPr lang="ko-KR" altLang="en-US" sz="2000" spc="-150" dirty="0">
                <a:latin typeface="+mn-ea"/>
              </a:rPr>
              <a:t>달성하면서 가족 구성원들은 자신의 능력에 대한 </a:t>
            </a:r>
            <a:r>
              <a:rPr lang="ko-KR" altLang="en-US" sz="2000" spc="-150" dirty="0" smtClean="0">
                <a:latin typeface="+mn-ea"/>
              </a:rPr>
              <a:t>기대와 </a:t>
            </a:r>
            <a:r>
              <a:rPr lang="ko-KR" altLang="en-US" sz="2000" spc="-150" dirty="0">
                <a:latin typeface="+mn-ea"/>
              </a:rPr>
              <a:t>신뢰가 높아지는 경향이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이때 </a:t>
            </a:r>
            <a:r>
              <a:rPr lang="ko-KR" altLang="en-US" sz="2000" spc="-150" dirty="0" err="1">
                <a:latin typeface="+mn-ea"/>
              </a:rPr>
              <a:t>사회복지사</a:t>
            </a:r>
            <a:r>
              <a:rPr lang="ko-KR" altLang="en-US" sz="2000" spc="-150" dirty="0">
                <a:latin typeface="+mn-ea"/>
              </a:rPr>
              <a:t> 역시 전문가로서의 성취감과 </a:t>
            </a:r>
            <a:r>
              <a:rPr lang="ko-KR" altLang="en-US" sz="2000" spc="-150" dirty="0" smtClean="0">
                <a:latin typeface="+mn-ea"/>
              </a:rPr>
              <a:t>전문적인 </a:t>
            </a:r>
            <a:r>
              <a:rPr lang="ko-KR" altLang="en-US" sz="2000" spc="-150" dirty="0">
                <a:latin typeface="+mn-ea"/>
              </a:rPr>
              <a:t>역량을 더욱 높이는 경험을 할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62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550590" y="1343303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65144" y="2072243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55979" y="2965953"/>
            <a:ext cx="10955851" cy="3056129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91767" y="2749930"/>
            <a:ext cx="485942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21517" y="2786515"/>
            <a:ext cx="46313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종결에 대한 정서적 반응의 처리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43067" y="3359527"/>
            <a:ext cx="105527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종결 </a:t>
            </a:r>
            <a:r>
              <a:rPr lang="ko-KR" altLang="en-US" sz="2000" spc="-150" dirty="0">
                <a:latin typeface="+mn-ea"/>
              </a:rPr>
              <a:t>시기에 가족과 </a:t>
            </a:r>
            <a:r>
              <a:rPr lang="ko-KR" altLang="en-US" sz="2000" spc="-150" dirty="0" err="1">
                <a:latin typeface="+mn-ea"/>
              </a:rPr>
              <a:t>사회복지사는</a:t>
            </a:r>
            <a:r>
              <a:rPr lang="ko-KR" altLang="en-US" sz="2000" spc="-150" dirty="0">
                <a:latin typeface="+mn-ea"/>
              </a:rPr>
              <a:t> 성취감과 자신감을 느끼는 한편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상실감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두려움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후회와 같은 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spc="-150" dirty="0">
                <a:latin typeface="+mn-ea"/>
              </a:rPr>
              <a:t> </a:t>
            </a:r>
            <a:r>
              <a:rPr lang="en-US" altLang="ko-KR" sz="2000" spc="-150" dirty="0" smtClean="0">
                <a:latin typeface="+mn-ea"/>
              </a:rPr>
              <a:t>    </a:t>
            </a:r>
            <a:r>
              <a:rPr lang="ko-KR" altLang="en-US" sz="2000" spc="-150" dirty="0" smtClean="0">
                <a:latin typeface="+mn-ea"/>
              </a:rPr>
              <a:t>다양한 </a:t>
            </a:r>
            <a:r>
              <a:rPr lang="ko-KR" altLang="en-US" sz="2000" spc="-150" dirty="0">
                <a:latin typeface="+mn-ea"/>
              </a:rPr>
              <a:t>감정을 경험할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종결은 </a:t>
            </a:r>
            <a:r>
              <a:rPr lang="ko-KR" altLang="en-US" sz="2000" spc="-150" dirty="0">
                <a:latin typeface="+mn-ea"/>
              </a:rPr>
              <a:t>초기에 설정한 목표를 </a:t>
            </a:r>
            <a:r>
              <a:rPr lang="ko-KR" altLang="en-US" sz="2000" spc="-150" dirty="0" smtClean="0">
                <a:latin typeface="+mn-ea"/>
              </a:rPr>
              <a:t>달성하는 </a:t>
            </a:r>
            <a:r>
              <a:rPr lang="ko-KR" altLang="en-US" sz="2000" spc="-150" dirty="0">
                <a:latin typeface="+mn-ea"/>
              </a:rPr>
              <a:t>긍정적인 경험일 수 있지만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가족과 </a:t>
            </a:r>
            <a:r>
              <a:rPr lang="ko-KR" altLang="en-US" sz="2000" spc="-150" dirty="0" err="1">
                <a:latin typeface="+mn-ea"/>
              </a:rPr>
              <a:t>사회복지사가</a:t>
            </a:r>
            <a:r>
              <a:rPr lang="ko-KR" altLang="en-US" sz="2000" spc="-150" dirty="0">
                <a:latin typeface="+mn-ea"/>
              </a:rPr>
              <a:t> </a:t>
            </a:r>
            <a:r>
              <a:rPr lang="ko-KR" altLang="en-US" sz="2000" spc="-150" dirty="0" smtClean="0">
                <a:latin typeface="+mn-ea"/>
              </a:rPr>
              <a:t>                    지나치게 종결에 </a:t>
            </a:r>
            <a:r>
              <a:rPr lang="ko-KR" altLang="en-US" sz="2000" spc="-150" dirty="0">
                <a:latin typeface="+mn-ea"/>
              </a:rPr>
              <a:t>의존하거나 </a:t>
            </a:r>
            <a:r>
              <a:rPr lang="ko-KR" altLang="en-US" sz="2000" spc="-150" dirty="0" smtClean="0">
                <a:latin typeface="+mn-ea"/>
              </a:rPr>
              <a:t>적절한 </a:t>
            </a:r>
            <a:r>
              <a:rPr lang="ko-KR" altLang="en-US" sz="2000" spc="-150" dirty="0">
                <a:latin typeface="+mn-ea"/>
              </a:rPr>
              <a:t>경계를 유지하지 못한 경우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불안과 </a:t>
            </a:r>
            <a:r>
              <a:rPr lang="ko-KR" altLang="en-US" sz="2000" spc="-150" dirty="0" err="1">
                <a:latin typeface="+mn-ea"/>
              </a:rPr>
              <a:t>손실감을</a:t>
            </a:r>
            <a:r>
              <a:rPr lang="ko-KR" altLang="en-US" sz="2000" spc="-150" dirty="0">
                <a:latin typeface="+mn-ea"/>
              </a:rPr>
              <a:t> 느낄 </a:t>
            </a:r>
            <a:r>
              <a:rPr lang="ko-KR" altLang="en-US" sz="2000" spc="-150" dirty="0" smtClean="0">
                <a:latin typeface="+mn-ea"/>
              </a:rPr>
              <a:t>수도      있음</a:t>
            </a:r>
            <a:endParaRPr lang="ko-KR" altLang="en-US" sz="20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11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678" y="45418"/>
            <a:ext cx="10139387" cy="602515"/>
          </a:xfrm>
        </p:spPr>
        <p:txBody>
          <a:bodyPr/>
          <a:lstStyle/>
          <a:p>
            <a:r>
              <a:rPr lang="ko-KR" altLang="en-US" smtClean="0"/>
              <a:t>가족복지실천의 과정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550590" y="1631335"/>
            <a:ext cx="351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종결 및 평가 단계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65144" y="2360275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+mn-ea"/>
              </a:rPr>
              <a:t>(1) </a:t>
            </a:r>
            <a:r>
              <a:rPr lang="ko-KR" altLang="en-US" sz="2400" b="1" dirty="0">
                <a:latin typeface="+mn-ea"/>
              </a:rPr>
              <a:t>종결의 과업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55979" y="3253985"/>
            <a:ext cx="10955851" cy="2264041"/>
          </a:xfrm>
          <a:prstGeom prst="rect">
            <a:avLst/>
          </a:prstGeom>
          <a:solidFill>
            <a:srgbClr val="DBEEF4">
              <a:alpha val="2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91767" y="3037962"/>
            <a:ext cx="4859423" cy="50405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21517" y="3074547"/>
            <a:ext cx="46313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② 종결에 대한 정서적 반응의 처리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15075" y="3717032"/>
            <a:ext cx="1040872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계획하지 </a:t>
            </a:r>
            <a:r>
              <a:rPr lang="ko-KR" altLang="en-US" sz="2000" spc="-150" dirty="0">
                <a:latin typeface="+mn-ea"/>
              </a:rPr>
              <a:t>않은 갑작스러운 종결의 경우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가족들은 미해결된 느낌과 관련된 </a:t>
            </a:r>
            <a:r>
              <a:rPr lang="ko-KR" altLang="en-US" sz="2000" spc="-150" dirty="0" smtClean="0">
                <a:latin typeface="+mn-ea"/>
              </a:rPr>
              <a:t>감정을 </a:t>
            </a:r>
            <a:r>
              <a:rPr lang="ko-KR" altLang="en-US" sz="2000" spc="-150" dirty="0">
                <a:latin typeface="+mn-ea"/>
              </a:rPr>
              <a:t>느낄 수 </a:t>
            </a:r>
            <a:r>
              <a:rPr lang="ko-KR" altLang="en-US" sz="2000" spc="-150" dirty="0" smtClean="0">
                <a:latin typeface="+mn-ea"/>
              </a:rPr>
              <a:t>있음</a:t>
            </a:r>
            <a:endParaRPr lang="en-US" altLang="ko-KR" sz="2000" spc="-15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altLang="ko-KR" sz="900" spc="-150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ko-KR" altLang="en-US" sz="2000" spc="-150" dirty="0" smtClean="0">
                <a:latin typeface="+mn-ea"/>
              </a:rPr>
              <a:t>이러한 </a:t>
            </a:r>
            <a:r>
              <a:rPr lang="ko-KR" altLang="en-US" sz="2000" spc="-150" dirty="0">
                <a:latin typeface="+mn-ea"/>
              </a:rPr>
              <a:t>상황에서 </a:t>
            </a:r>
            <a:r>
              <a:rPr lang="ko-KR" altLang="en-US" sz="2000" spc="-150" dirty="0" err="1">
                <a:latin typeface="+mn-ea"/>
              </a:rPr>
              <a:t>사회복지사는</a:t>
            </a:r>
            <a:r>
              <a:rPr lang="ko-KR" altLang="en-US" sz="2000" spc="-150" dirty="0">
                <a:latin typeface="+mn-ea"/>
              </a:rPr>
              <a:t> 가족과 솔직하게 이러한 감정들을 </a:t>
            </a:r>
            <a:r>
              <a:rPr lang="ko-KR" altLang="en-US" sz="2000" spc="-150" dirty="0" smtClean="0">
                <a:latin typeface="+mn-ea"/>
              </a:rPr>
              <a:t>다루어가며</a:t>
            </a:r>
            <a:r>
              <a:rPr lang="en-US" altLang="ko-KR" sz="2000" spc="-150" dirty="0">
                <a:latin typeface="+mn-ea"/>
              </a:rPr>
              <a:t>, </a:t>
            </a:r>
            <a:r>
              <a:rPr lang="ko-KR" altLang="en-US" sz="2000" spc="-150" dirty="0">
                <a:latin typeface="+mn-ea"/>
              </a:rPr>
              <a:t>가족 구성원이 스스로 문제를 해결하고 기능할 수 있는 능력을 점차적으로 </a:t>
            </a:r>
            <a:r>
              <a:rPr lang="ko-KR" altLang="en-US" sz="2000" spc="-150" dirty="0" smtClean="0">
                <a:latin typeface="+mn-ea"/>
              </a:rPr>
              <a:t>강화하도록 </a:t>
            </a:r>
            <a:r>
              <a:rPr lang="ko-KR" altLang="en-US" sz="2000" spc="-150" dirty="0">
                <a:latin typeface="+mn-ea"/>
              </a:rPr>
              <a:t>도와야 함</a:t>
            </a:r>
          </a:p>
        </p:txBody>
      </p:sp>
    </p:spTree>
    <p:extLst>
      <p:ext uri="{BB962C8B-B14F-4D97-AF65-F5344CB8AC3E}">
        <p14:creationId xmlns:p14="http://schemas.microsoft.com/office/powerpoint/2010/main" val="37225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가족복지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가족복지론테마</Template>
  <TotalTime>1248</TotalTime>
  <Words>6744</Words>
  <Application>Microsoft Office PowerPoint</Application>
  <PresentationFormat>사용자 지정</PresentationFormat>
  <Paragraphs>895</Paragraphs>
  <Slides>114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114</vt:i4>
      </vt:variant>
    </vt:vector>
  </HeadingPairs>
  <TitlesOfParts>
    <vt:vector size="115" baseType="lpstr">
      <vt:lpstr>가족복지론테마</vt:lpstr>
      <vt:lpstr>PowerPoint 프레젠테이션</vt:lpstr>
      <vt:lpstr>PowerPoint 프레젠테이션</vt:lpstr>
      <vt:lpstr>PowerPoint 프레젠테이션</vt:lpstr>
      <vt:lpstr>가족복지실천의 이해</vt:lpstr>
      <vt:lpstr>가족복지실천의 이해</vt:lpstr>
      <vt:lpstr>가족복지실천의 이해</vt:lpstr>
      <vt:lpstr>PowerPoint 프레젠테이션</vt:lpstr>
      <vt:lpstr>PowerPoint 프레젠테이션</vt:lpstr>
      <vt:lpstr>가족복지실천의 과정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가족복지실천의 과정</vt:lpstr>
      <vt:lpstr>PowerPoint 프레젠테이션</vt:lpstr>
      <vt:lpstr>가족복지실천의 과정</vt:lpstr>
      <vt:lpstr>PowerPoint 프레젠테이션</vt:lpstr>
      <vt:lpstr>PowerPoint 프레젠테이션</vt:lpstr>
      <vt:lpstr>가족복지실천의 과정</vt:lpstr>
      <vt:lpstr>PowerPoint 프레젠테이션</vt:lpstr>
      <vt:lpstr>PowerPoint 프레젠테이션</vt:lpstr>
      <vt:lpstr>가족복지실천의 과정</vt:lpstr>
      <vt:lpstr>가족복지실천의 과정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가족복지실천의 과정</vt:lpstr>
      <vt:lpstr>가족복지실천의 과정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가족복지실천의 과정</vt:lpstr>
      <vt:lpstr>PowerPoint 프레젠테이션</vt:lpstr>
      <vt:lpstr>PowerPoint 프레젠테이션</vt:lpstr>
      <vt:lpstr>가족복지실천의 과정</vt:lpstr>
      <vt:lpstr>가족복지실천의 과정</vt:lpstr>
      <vt:lpstr>PowerPoint 프레젠테이션</vt:lpstr>
      <vt:lpstr>가족복지실천의 과정</vt:lpstr>
      <vt:lpstr>PowerPoint 프레젠테이션</vt:lpstr>
      <vt:lpstr>PowerPoint 프레젠테이션</vt:lpstr>
      <vt:lpstr>PowerPoint 프레젠테이션</vt:lpstr>
      <vt:lpstr>가족복지실천의 과정</vt:lpstr>
      <vt:lpstr>PowerPoint 프레젠테이션</vt:lpstr>
      <vt:lpstr>PowerPoint 프레젠테이션</vt:lpstr>
      <vt:lpstr>가족복지실천의 과정</vt:lpstr>
      <vt:lpstr>가족복지실천의 과정</vt:lpstr>
      <vt:lpstr>가족복지실천의 과정</vt:lpstr>
      <vt:lpstr>PowerPoint 프레젠테이션</vt:lpstr>
      <vt:lpstr>가족복지실천의 과정</vt:lpstr>
      <vt:lpstr>PowerPoint 프레젠테이션</vt:lpstr>
      <vt:lpstr>PowerPoint 프레젠테이션</vt:lpstr>
      <vt:lpstr>PowerPoint 프레젠테이션</vt:lpstr>
      <vt:lpstr>PowerPoint 프레젠테이션</vt:lpstr>
      <vt:lpstr>가족복지실천의 과정</vt:lpstr>
      <vt:lpstr>PowerPoint 프레젠테이션</vt:lpstr>
      <vt:lpstr>PowerPoint 프레젠테이션</vt:lpstr>
      <vt:lpstr>가족복지실천의 과정</vt:lpstr>
      <vt:lpstr>가족복지실천의 과정</vt:lpstr>
      <vt:lpstr>PowerPoint 프레젠테이션</vt:lpstr>
      <vt:lpstr>가족복지실천의 과정</vt:lpstr>
      <vt:lpstr>가족복지실천의 과정</vt:lpstr>
      <vt:lpstr>가족복지실천의 과정</vt:lpstr>
      <vt:lpstr>PowerPoint 프레젠테이션</vt:lpstr>
      <vt:lpstr>PowerPoint 프레젠테이션</vt:lpstr>
      <vt:lpstr>PowerPoint 프레젠테이션</vt:lpstr>
      <vt:lpstr>가족복지실천의 과정</vt:lpstr>
      <vt:lpstr>가족복지실천의 과정</vt:lpstr>
      <vt:lpstr>가족복지실천의 과정</vt:lpstr>
      <vt:lpstr>가족복지실천의 과정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가족복지실천의 과정</vt:lpstr>
      <vt:lpstr>제8장 가족치료와 가족생활교육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Family</dc:creator>
  <cp:lastModifiedBy>Family</cp:lastModifiedBy>
  <cp:revision>357</cp:revision>
  <dcterms:created xsi:type="dcterms:W3CDTF">2023-12-29T07:11:17Z</dcterms:created>
  <dcterms:modified xsi:type="dcterms:W3CDTF">2024-01-09T09:14:33Z</dcterms:modified>
</cp:coreProperties>
</file>