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716" r:id="rId1"/>
  </p:sldMasterIdLst>
  <p:notesMasterIdLst>
    <p:notesMasterId r:id="rId15"/>
  </p:notesMasterIdLst>
  <p:sldIdLst>
    <p:sldId id="868" r:id="rId2"/>
    <p:sldId id="874" r:id="rId3"/>
    <p:sldId id="869" r:id="rId4"/>
    <p:sldId id="877" r:id="rId5"/>
    <p:sldId id="878" r:id="rId6"/>
    <p:sldId id="879" r:id="rId7"/>
    <p:sldId id="880" r:id="rId8"/>
    <p:sldId id="881" r:id="rId9"/>
    <p:sldId id="882" r:id="rId10"/>
    <p:sldId id="883" r:id="rId11"/>
    <p:sldId id="884" r:id="rId12"/>
    <p:sldId id="885" r:id="rId13"/>
    <p:sldId id="875" r:id="rId14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맑은 고딕" panose="020B0503020000020004" pitchFamily="50" charset="-127"/>
      <p:regular r:id="rId20"/>
      <p:bold r:id="rId2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59" userDrawn="1">
          <p15:clr>
            <a:srgbClr val="A4A3A4"/>
          </p15:clr>
        </p15:guide>
        <p15:guide id="2" pos="717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신민정(smj9882@sc.ac.kr)" initials="신" lastIdx="2" clrIdx="0">
    <p:extLst>
      <p:ext uri="{19B8F6BF-5375-455C-9EA6-DF929625EA0E}">
        <p15:presenceInfo xmlns:p15="http://schemas.microsoft.com/office/powerpoint/2012/main" userId="S-1-5-21-75588529-3522757481-2650270742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BF3C"/>
    <a:srgbClr val="EB5C62"/>
    <a:srgbClr val="FEECEB"/>
    <a:srgbClr val="0058A2"/>
    <a:srgbClr val="0598D1"/>
    <a:srgbClr val="FFFFFF"/>
    <a:srgbClr val="CCBE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7" autoAdjust="0"/>
    <p:restoredTop sz="94660"/>
  </p:normalViewPr>
  <p:slideViewPr>
    <p:cSldViewPr snapToGrid="0" showGuides="1">
      <p:cViewPr varScale="1">
        <p:scale>
          <a:sx n="57" d="100"/>
          <a:sy n="57" d="100"/>
        </p:scale>
        <p:origin x="60" y="248"/>
      </p:cViewPr>
      <p:guideLst>
        <p:guide orient="horz" pos="2659"/>
        <p:guide pos="717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301A1B-9A81-462F-A4BE-99432B6758B0}" type="datetimeFigureOut">
              <a:rPr lang="ko-KR" altLang="en-US" smtClean="0"/>
              <a:t>2023-01-07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F8C5B-F5ED-4B5B-B4AF-F6C45C96E1D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8844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0B076-EA3C-4431-AD19-8DFAB25923F3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4206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0B076-EA3C-4431-AD19-8DFAB25923F3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0071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0B076-EA3C-4431-AD19-8DFAB25923F3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8268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0B076-EA3C-4431-AD19-8DFAB25923F3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58031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0B076-EA3C-4431-AD19-8DFAB25923F3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70687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0B076-EA3C-4431-AD19-8DFAB25923F3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9931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0B076-EA3C-4431-AD19-8DFAB25923F3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12388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0B076-EA3C-4431-AD19-8DFAB25923F3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01011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0B076-EA3C-4431-AD19-8DFAB25923F3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0647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9680" y="1349114"/>
            <a:ext cx="8804221" cy="99911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800" b="1">
                <a:latin typeface="+mn-ea"/>
                <a:ea typeface="+mn-ea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78663" y="703105"/>
            <a:ext cx="6721840" cy="64767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000" b="1">
                <a:solidFill>
                  <a:srgbClr val="CDBF3C"/>
                </a:solidFill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/>
              <a:t>클릭하여 마스터 부제목 스타일 편집</a:t>
            </a:r>
            <a:endParaRPr lang="en-US" dirty="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430D971C-3653-487C-B558-C769ABB98E9D}"/>
              </a:ext>
            </a:extLst>
          </p:cNvPr>
          <p:cNvSpPr/>
          <p:nvPr userDrawn="1"/>
        </p:nvSpPr>
        <p:spPr>
          <a:xfrm>
            <a:off x="629032" y="948265"/>
            <a:ext cx="2269067" cy="383913"/>
          </a:xfrm>
          <a:prstGeom prst="rect">
            <a:avLst/>
          </a:prstGeom>
          <a:solidFill>
            <a:srgbClr val="CDBF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>
                <a:solidFill>
                  <a:schemeClr val="bg1"/>
                </a:solidFill>
                <a:latin typeface="+mn-ea"/>
                <a:ea typeface="+mn-ea"/>
              </a:rPr>
              <a:t>대학생이 읽는 그림책</a:t>
            </a:r>
          </a:p>
        </p:txBody>
      </p:sp>
    </p:spTree>
    <p:extLst>
      <p:ext uri="{BB962C8B-B14F-4D97-AF65-F5344CB8AC3E}">
        <p14:creationId xmlns:p14="http://schemas.microsoft.com/office/powerpoint/2010/main" val="2005947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차례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276" y="479684"/>
            <a:ext cx="5399374" cy="627557"/>
          </a:xfrm>
          <a:prstGeom prst="rect">
            <a:avLst/>
          </a:prstGeom>
        </p:spPr>
        <p:txBody>
          <a:bodyPr anchor="b"/>
          <a:lstStyle>
            <a:lvl1pPr>
              <a:defRPr sz="3200" b="1">
                <a:latin typeface="+mn-ea"/>
                <a:ea typeface="+mn-ea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3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내용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D0225009-58C9-4DFE-8A24-C687731FFCCA}"/>
              </a:ext>
            </a:extLst>
          </p:cNvPr>
          <p:cNvSpPr/>
          <p:nvPr userDrawn="1"/>
        </p:nvSpPr>
        <p:spPr>
          <a:xfrm>
            <a:off x="172387" y="1026826"/>
            <a:ext cx="11819744" cy="5466049"/>
          </a:xfrm>
          <a:prstGeom prst="rect">
            <a:avLst/>
          </a:prstGeom>
          <a:solidFill>
            <a:schemeClr val="bg1"/>
          </a:solidFill>
          <a:ln w="38100">
            <a:solidFill>
              <a:srgbClr val="0058A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575" y="395106"/>
            <a:ext cx="9437557" cy="48231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>
                <a:latin typeface="+mn-ea"/>
                <a:ea typeface="+mn-ea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597" y="1274164"/>
            <a:ext cx="10950314" cy="4954249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30000"/>
              </a:lnSpc>
              <a:spcBef>
                <a:spcPts val="500"/>
              </a:spcBef>
              <a:spcAft>
                <a:spcPts val="20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l"/>
              <a:defRPr sz="2000">
                <a:latin typeface="+mn-ea"/>
                <a:ea typeface="+mn-ea"/>
              </a:defRPr>
            </a:lvl1pPr>
            <a:lvl2pPr marL="685800" indent="-228600">
              <a:lnSpc>
                <a:spcPct val="130000"/>
              </a:lnSpc>
              <a:spcBef>
                <a:spcPts val="500"/>
              </a:spcBef>
              <a:spcAft>
                <a:spcPts val="20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 sz="2000">
                <a:latin typeface="+mn-ea"/>
                <a:ea typeface="+mn-ea"/>
              </a:defRPr>
            </a:lvl2pPr>
            <a:lvl3pPr marL="1143000" indent="-228600">
              <a:lnSpc>
                <a:spcPct val="130000"/>
              </a:lnSpc>
              <a:spcBef>
                <a:spcPts val="500"/>
              </a:spcBef>
              <a:spcAft>
                <a:spcPts val="20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 sz="2000">
                <a:latin typeface="+mn-ea"/>
                <a:ea typeface="+mn-ea"/>
              </a:defRPr>
            </a:lvl3pPr>
            <a:lvl4pPr marL="1600200" indent="-228600">
              <a:lnSpc>
                <a:spcPct val="130000"/>
              </a:lnSpc>
              <a:spcBef>
                <a:spcPts val="500"/>
              </a:spcBef>
              <a:spcAft>
                <a:spcPts val="20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 sz="2000">
                <a:latin typeface="+mn-ea"/>
                <a:ea typeface="+mn-ea"/>
              </a:defRPr>
            </a:lvl4pPr>
            <a:lvl5pPr marL="2057400" indent="-228600">
              <a:lnSpc>
                <a:spcPct val="130000"/>
              </a:lnSpc>
              <a:spcBef>
                <a:spcPts val="500"/>
              </a:spcBef>
              <a:spcAft>
                <a:spcPts val="20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 sz="2000">
                <a:latin typeface="+mn-ea"/>
                <a:ea typeface="+mn-ea"/>
              </a:defRPr>
            </a:lvl5pPr>
          </a:lstStyle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27632" y="6476087"/>
            <a:ext cx="763245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fld id="{48464016-8928-4CE6-90B5-23FED30578E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3525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4755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9" r:id="rId2"/>
    <p:sldLayoutId id="2147483718" r:id="rId3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C7AB4A00-E5C0-589F-5B58-2B3A6D3F310D}"/>
              </a:ext>
            </a:extLst>
          </p:cNvPr>
          <p:cNvSpPr/>
          <p:nvPr/>
        </p:nvSpPr>
        <p:spPr>
          <a:xfrm>
            <a:off x="1" y="67377"/>
            <a:ext cx="12192000" cy="335544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27456273-16D7-FCA8-442D-978E8E9A87EB}"/>
              </a:ext>
            </a:extLst>
          </p:cNvPr>
          <p:cNvSpPr/>
          <p:nvPr/>
        </p:nvSpPr>
        <p:spPr>
          <a:xfrm>
            <a:off x="489679" y="897513"/>
            <a:ext cx="3783937" cy="4516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6073AC25-93EA-48ED-8632-C51A7FFCFD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9578" y="1524170"/>
            <a:ext cx="5400981" cy="999118"/>
          </a:xfrm>
        </p:spPr>
        <p:txBody>
          <a:bodyPr/>
          <a:lstStyle/>
          <a:p>
            <a:r>
              <a:rPr lang="ko-KR" altLang="en-US" dirty="0"/>
              <a:t>사회복지학개론</a:t>
            </a:r>
            <a:endParaRPr lang="ko-KR" altLang="en-US" dirty="0">
              <a:solidFill>
                <a:schemeClr val="accent6"/>
              </a:solidFill>
            </a:endParaRP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B134CD4A-4FFC-41DD-9C6A-3779F9B81D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8120" y="735128"/>
            <a:ext cx="4380703" cy="647673"/>
          </a:xfrm>
        </p:spPr>
        <p:txBody>
          <a:bodyPr/>
          <a:lstStyle/>
          <a:p>
            <a:r>
              <a:rPr lang="en-US" altLang="ko-KR" dirty="0">
                <a:solidFill>
                  <a:srgbClr val="EB5C62"/>
                </a:solidFill>
              </a:rPr>
              <a:t>Introduction to Social Welfare</a:t>
            </a:r>
            <a:endParaRPr lang="ko-KR" altLang="en-US" dirty="0">
              <a:solidFill>
                <a:srgbClr val="EB5C62"/>
              </a:solidFill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17BF44A4-C8DE-3CBB-8070-6DC24B91C5D2}"/>
              </a:ext>
            </a:extLst>
          </p:cNvPr>
          <p:cNvSpPr/>
          <p:nvPr/>
        </p:nvSpPr>
        <p:spPr>
          <a:xfrm>
            <a:off x="-9026" y="3090"/>
            <a:ext cx="818147" cy="6858000"/>
          </a:xfrm>
          <a:prstGeom prst="rect">
            <a:avLst/>
          </a:prstGeom>
          <a:solidFill>
            <a:srgbClr val="EB5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부제목 2">
            <a:extLst>
              <a:ext uri="{FF2B5EF4-FFF2-40B4-BE49-F238E27FC236}">
                <a16:creationId xmlns:a16="http://schemas.microsoft.com/office/drawing/2014/main" id="{A2E1E0EB-3A75-8B0F-9D35-C82EDCDF8993}"/>
              </a:ext>
            </a:extLst>
          </p:cNvPr>
          <p:cNvSpPr txBox="1">
            <a:spLocks/>
          </p:cNvSpPr>
          <p:nvPr/>
        </p:nvSpPr>
        <p:spPr>
          <a:xfrm>
            <a:off x="1188120" y="443649"/>
            <a:ext cx="2017093" cy="412770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rgbClr val="CDBF3C"/>
                </a:solidFill>
                <a:latin typeface="+mn-ea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>
                <a:solidFill>
                  <a:schemeClr val="accent6">
                    <a:lumMod val="50000"/>
                  </a:schemeClr>
                </a:solidFill>
              </a:rPr>
              <a:t>윤정숙</a:t>
            </a:r>
            <a:r>
              <a:rPr lang="en-US" altLang="ko-KR" dirty="0">
                <a:solidFill>
                  <a:schemeClr val="accent6">
                    <a:lumMod val="50000"/>
                  </a:schemeClr>
                </a:solidFill>
              </a:rPr>
              <a:t>&amp;</a:t>
            </a:r>
            <a:r>
              <a:rPr lang="ko-KR" altLang="en-US" dirty="0">
                <a:solidFill>
                  <a:schemeClr val="accent6">
                    <a:lumMod val="50000"/>
                  </a:schemeClr>
                </a:solidFill>
              </a:rPr>
              <a:t>신민정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20E4C868-7481-9627-0297-D88BCB0A7D54}"/>
              </a:ext>
            </a:extLst>
          </p:cNvPr>
          <p:cNvSpPr/>
          <p:nvPr/>
        </p:nvSpPr>
        <p:spPr>
          <a:xfrm>
            <a:off x="1188120" y="2560597"/>
            <a:ext cx="4577410" cy="45719"/>
          </a:xfrm>
          <a:prstGeom prst="rect">
            <a:avLst/>
          </a:prstGeom>
          <a:solidFill>
            <a:srgbClr val="EB5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4C9CD868-2268-9676-10F4-56F8D5848B55}"/>
              </a:ext>
            </a:extLst>
          </p:cNvPr>
          <p:cNvSpPr/>
          <p:nvPr/>
        </p:nvSpPr>
        <p:spPr>
          <a:xfrm>
            <a:off x="809121" y="3019346"/>
            <a:ext cx="11382877" cy="3858587"/>
          </a:xfrm>
          <a:prstGeom prst="rect">
            <a:avLst/>
          </a:prstGeom>
          <a:pattFill prst="solidDmnd">
            <a:fgClr>
              <a:srgbClr val="FEECEB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678BBB27-A855-B136-D33D-7DAF856799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54"/>
          <a:stretch/>
        </p:blipFill>
        <p:spPr>
          <a:xfrm>
            <a:off x="809117" y="3019346"/>
            <a:ext cx="5899687" cy="3835564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A76C2D0C-2B00-B139-3D62-A32D8D53C1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768"/>
          <a:stretch/>
        </p:blipFill>
        <p:spPr>
          <a:xfrm>
            <a:off x="6708808" y="1"/>
            <a:ext cx="5483190" cy="3013166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9B092D19-E041-7FC8-58F1-BC70C3DBD7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67" t="86913" r="8096" b="3298"/>
          <a:stretch/>
        </p:blipFill>
        <p:spPr>
          <a:xfrm>
            <a:off x="10135402" y="-1"/>
            <a:ext cx="2056596" cy="80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157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C7FEA441-CF32-9A82-46CE-1A0B2E813806}"/>
              </a:ext>
            </a:extLst>
          </p:cNvPr>
          <p:cNvSpPr/>
          <p:nvPr/>
        </p:nvSpPr>
        <p:spPr>
          <a:xfrm>
            <a:off x="0" y="981777"/>
            <a:ext cx="12192000" cy="5876223"/>
          </a:xfrm>
          <a:prstGeom prst="rect">
            <a:avLst/>
          </a:prstGeom>
          <a:solidFill>
            <a:srgbClr val="FEE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</a:t>
            </a:r>
            <a:r>
              <a:rPr lang="ko-KR" altLang="en-US" dirty="0"/>
              <a:t>사회복지의 실천윤리</a:t>
            </a:r>
          </a:p>
        </p:txBody>
      </p:sp>
      <p:sp>
        <p:nvSpPr>
          <p:cNvPr id="15" name="슬라이드 번호 개체 틀 14">
            <a:extLst>
              <a:ext uri="{FF2B5EF4-FFF2-40B4-BE49-F238E27FC236}">
                <a16:creationId xmlns:a16="http://schemas.microsoft.com/office/drawing/2014/main" id="{8A36FAAD-0222-4270-B323-F63637799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dirty="0"/>
              <a:t>43</a:t>
            </a:r>
            <a:r>
              <a:rPr lang="ko-KR" altLang="en-US" dirty="0"/>
              <a:t>쪽</a:t>
            </a: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B3875F19-F943-BD37-8D11-C368D6E7D67B}"/>
              </a:ext>
            </a:extLst>
          </p:cNvPr>
          <p:cNvSpPr/>
          <p:nvPr/>
        </p:nvSpPr>
        <p:spPr>
          <a:xfrm>
            <a:off x="1020474" y="2263930"/>
            <a:ext cx="10683846" cy="4021367"/>
          </a:xfrm>
          <a:prstGeom prst="roundRect">
            <a:avLst>
              <a:gd name="adj" fmla="val 7011"/>
            </a:avLst>
          </a:prstGeom>
          <a:ln w="38100">
            <a:solidFill>
              <a:srgbClr val="CDBF3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800100" lvl="1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사회복지사는 어떠한 상황에서도 클라이언트의 이익을 최우선으로 생각해야 함</a:t>
            </a:r>
            <a:endParaRPr lang="en-US" altLang="ko-KR" sz="2000" b="1" kern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0100" lvl="1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800" b="1" kern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0100" lvl="1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또한 클라이언트가 스스로 결정을 할 수 있도록 돕고 존중해야 함</a:t>
            </a:r>
            <a:endParaRPr lang="en-US" altLang="ko-KR" sz="2000" b="1" kern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0100" lvl="1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800" b="1" kern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0100" lvl="1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클라이언트의 사생활을 보호하여야 함</a:t>
            </a:r>
            <a:endParaRPr lang="en-US" altLang="ko-KR" sz="2000" b="1" kern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0100" lvl="1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800" b="1" kern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0100" lvl="1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개인적인 정보 유출은 범죄라는 사실을 기억</a:t>
            </a:r>
            <a:r>
              <a:rPr lang="en-US" altLang="ko-KR" sz="20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20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필요한 경우 동의를 얻는 것이 중요함</a:t>
            </a:r>
            <a:endParaRPr lang="en-US" altLang="ko-KR" sz="2000" b="1" kern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0100" lvl="1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800" b="1" kern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0100" lvl="1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끝으로 사회복지사는 클라이언트의 다양성과 개별성을 인정하고 존중해야 함</a:t>
            </a:r>
            <a:r>
              <a:rPr lang="en-US" altLang="ko-KR" sz="20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0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클라이언트는 그가 처한 환경과 능력에 따라 개별적인 특성이 있다는 사실을 기억하고 개인에게 맞는 서비스 제공을 위해 노력해야 함</a:t>
            </a:r>
          </a:p>
        </p:txBody>
      </p:sp>
      <p:sp>
        <p:nvSpPr>
          <p:cNvPr id="2" name="부제목 2">
            <a:extLst>
              <a:ext uri="{FF2B5EF4-FFF2-40B4-BE49-F238E27FC236}">
                <a16:creationId xmlns:a16="http://schemas.microsoft.com/office/drawing/2014/main" id="{D2822D8D-3F3E-0E78-FED5-3F67A9F62C86}"/>
              </a:ext>
            </a:extLst>
          </p:cNvPr>
          <p:cNvSpPr txBox="1">
            <a:spLocks/>
          </p:cNvSpPr>
          <p:nvPr/>
        </p:nvSpPr>
        <p:spPr>
          <a:xfrm>
            <a:off x="1020472" y="1282153"/>
            <a:ext cx="5075527" cy="719902"/>
          </a:xfrm>
          <a:prstGeom prst="rect">
            <a:avLst/>
          </a:prstGeom>
          <a:gradFill flip="none" rotWithShape="1">
            <a:gsLst>
              <a:gs pos="0">
                <a:srgbClr val="EB5C62">
                  <a:shade val="30000"/>
                  <a:satMod val="115000"/>
                </a:srgbClr>
              </a:gs>
              <a:gs pos="50000">
                <a:srgbClr val="EB5C62">
                  <a:shade val="67500"/>
                  <a:satMod val="115000"/>
                </a:srgbClr>
              </a:gs>
              <a:gs pos="100000">
                <a:srgbClr val="EB5C62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  <a:cs typeface="+mn-cs"/>
              </a:defRPr>
            </a:lvl1pPr>
            <a:lvl2pPr marL="3429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sz="2400" b="1" dirty="0">
                <a:solidFill>
                  <a:schemeClr val="bg1"/>
                </a:solidFill>
                <a:latin typeface="+mn-ea"/>
                <a:ea typeface="+mn-ea"/>
              </a:rPr>
              <a:t>3) </a:t>
            </a:r>
            <a:r>
              <a:rPr lang="ko-KR" altLang="en-US" sz="2400" b="1" dirty="0">
                <a:solidFill>
                  <a:schemeClr val="bg1"/>
                </a:solidFill>
                <a:latin typeface="+mn-ea"/>
                <a:ea typeface="+mn-ea"/>
              </a:rPr>
              <a:t>클라이언트에 대한 윤리적 책임</a:t>
            </a:r>
          </a:p>
        </p:txBody>
      </p:sp>
    </p:spTree>
    <p:extLst>
      <p:ext uri="{BB962C8B-B14F-4D97-AF65-F5344CB8AC3E}">
        <p14:creationId xmlns:p14="http://schemas.microsoft.com/office/powerpoint/2010/main" val="3492665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337"/>
    </mc:Choice>
    <mc:Fallback xmlns="">
      <p:transition spd="slow" advTm="121337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C7FEA441-CF32-9A82-46CE-1A0B2E813806}"/>
              </a:ext>
            </a:extLst>
          </p:cNvPr>
          <p:cNvSpPr/>
          <p:nvPr/>
        </p:nvSpPr>
        <p:spPr>
          <a:xfrm>
            <a:off x="0" y="981777"/>
            <a:ext cx="12192000" cy="5876223"/>
          </a:xfrm>
          <a:prstGeom prst="rect">
            <a:avLst/>
          </a:prstGeom>
          <a:solidFill>
            <a:srgbClr val="FEE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/>
              <a:t>실천윤리와 윤리적 갈등</a:t>
            </a:r>
          </a:p>
        </p:txBody>
      </p:sp>
      <p:sp>
        <p:nvSpPr>
          <p:cNvPr id="15" name="슬라이드 번호 개체 틀 14">
            <a:extLst>
              <a:ext uri="{FF2B5EF4-FFF2-40B4-BE49-F238E27FC236}">
                <a16:creationId xmlns:a16="http://schemas.microsoft.com/office/drawing/2014/main" id="{8A36FAAD-0222-4270-B323-F63637799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dirty="0"/>
              <a:t>44</a:t>
            </a:r>
            <a:r>
              <a:rPr lang="ko-KR" altLang="en-US" dirty="0"/>
              <a:t>쪽</a:t>
            </a: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B3875F19-F943-BD37-8D11-C368D6E7D67B}"/>
              </a:ext>
            </a:extLst>
          </p:cNvPr>
          <p:cNvSpPr/>
          <p:nvPr/>
        </p:nvSpPr>
        <p:spPr>
          <a:xfrm>
            <a:off x="1174478" y="2564306"/>
            <a:ext cx="9442658" cy="3311917"/>
          </a:xfrm>
          <a:prstGeom prst="roundRect">
            <a:avLst>
              <a:gd name="adj" fmla="val 7011"/>
            </a:avLst>
          </a:prstGeom>
          <a:ln w="38100">
            <a:solidFill>
              <a:srgbClr val="CDBF3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800100" lvl="1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윤리원칙 </a:t>
            </a:r>
            <a:r>
              <a:rPr lang="en-US" altLang="ko-KR" sz="20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 : </a:t>
            </a:r>
            <a:r>
              <a:rPr lang="ko-KR" altLang="en-US" sz="20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생명보호의 원칙</a:t>
            </a:r>
          </a:p>
          <a:p>
            <a:pPr marL="800100" lvl="1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윤리원칙 </a:t>
            </a:r>
            <a:r>
              <a:rPr lang="en-US" altLang="ko-KR" sz="20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 : </a:t>
            </a:r>
            <a:r>
              <a:rPr lang="ko-KR" altLang="en-US" sz="20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평등과 불평등의 원칙</a:t>
            </a:r>
          </a:p>
          <a:p>
            <a:pPr marL="800100" lvl="1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윤리원칙 </a:t>
            </a:r>
            <a:r>
              <a:rPr lang="en-US" altLang="ko-KR" sz="20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 : </a:t>
            </a:r>
            <a:r>
              <a:rPr lang="ko-KR" altLang="en-US" sz="20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자율과 자유의 원칙</a:t>
            </a:r>
          </a:p>
          <a:p>
            <a:pPr marL="800100" lvl="1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윤리원칙 </a:t>
            </a:r>
            <a:r>
              <a:rPr lang="en-US" altLang="ko-KR" sz="20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 : </a:t>
            </a:r>
            <a:r>
              <a:rPr lang="ko-KR" altLang="en-US" sz="20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최소한 해악의 원칙</a:t>
            </a:r>
          </a:p>
          <a:p>
            <a:pPr marL="800100" lvl="1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윤리원칙 </a:t>
            </a:r>
            <a:r>
              <a:rPr lang="en-US" altLang="ko-KR" sz="20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 : </a:t>
            </a:r>
            <a:r>
              <a:rPr lang="ko-KR" altLang="en-US" sz="20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삶의 질 원칙</a:t>
            </a:r>
          </a:p>
          <a:p>
            <a:pPr marL="800100" lvl="1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윤리원칙 </a:t>
            </a:r>
            <a:r>
              <a:rPr lang="en-US" altLang="ko-KR" sz="20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6 : </a:t>
            </a:r>
            <a:r>
              <a:rPr lang="ko-KR" altLang="en-US" sz="20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사생활보호와 비밀보장의 원칙</a:t>
            </a:r>
          </a:p>
          <a:p>
            <a:pPr marL="800100" lvl="1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윤리원칙 </a:t>
            </a:r>
            <a:r>
              <a:rPr lang="en-US" altLang="ko-KR" sz="20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7 : </a:t>
            </a:r>
            <a:r>
              <a:rPr lang="ko-KR" altLang="en-US" sz="20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성실의 원칙</a:t>
            </a:r>
          </a:p>
        </p:txBody>
      </p:sp>
      <p:sp>
        <p:nvSpPr>
          <p:cNvPr id="2" name="부제목 2">
            <a:extLst>
              <a:ext uri="{FF2B5EF4-FFF2-40B4-BE49-F238E27FC236}">
                <a16:creationId xmlns:a16="http://schemas.microsoft.com/office/drawing/2014/main" id="{D2822D8D-3F3E-0E78-FED5-3F67A9F62C86}"/>
              </a:ext>
            </a:extLst>
          </p:cNvPr>
          <p:cNvSpPr txBox="1">
            <a:spLocks/>
          </p:cNvSpPr>
          <p:nvPr/>
        </p:nvSpPr>
        <p:spPr>
          <a:xfrm>
            <a:off x="1174478" y="1576654"/>
            <a:ext cx="8170858" cy="623649"/>
          </a:xfrm>
          <a:prstGeom prst="rect">
            <a:avLst/>
          </a:prstGeom>
          <a:gradFill flip="none" rotWithShape="1">
            <a:gsLst>
              <a:gs pos="0">
                <a:srgbClr val="EB5C62">
                  <a:shade val="30000"/>
                  <a:satMod val="115000"/>
                </a:srgbClr>
              </a:gs>
              <a:gs pos="50000">
                <a:srgbClr val="EB5C62">
                  <a:shade val="67500"/>
                  <a:satMod val="115000"/>
                </a:srgbClr>
              </a:gs>
              <a:gs pos="100000">
                <a:srgbClr val="EB5C62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  <a:cs typeface="+mn-cs"/>
              </a:defRPr>
            </a:lvl1pPr>
            <a:lvl2pPr marL="3429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sz="2400" b="1" dirty="0">
                <a:solidFill>
                  <a:schemeClr val="bg1"/>
                </a:solidFill>
                <a:latin typeface="+mn-ea"/>
                <a:ea typeface="+mn-ea"/>
              </a:rPr>
              <a:t>1) </a:t>
            </a:r>
            <a:r>
              <a:rPr lang="ko-KR" altLang="en-US" sz="2400" b="1" dirty="0">
                <a:solidFill>
                  <a:schemeClr val="bg1"/>
                </a:solidFill>
                <a:latin typeface="+mn-ea"/>
                <a:ea typeface="+mn-ea"/>
              </a:rPr>
              <a:t>윤리적 갈등해결을 위한 윤리지침 </a:t>
            </a:r>
            <a:r>
              <a:rPr lang="en-US" altLang="ko-KR" sz="2400" b="1" dirty="0">
                <a:solidFill>
                  <a:schemeClr val="bg1"/>
                </a:solidFill>
                <a:latin typeface="+mn-ea"/>
                <a:ea typeface="+mn-ea"/>
              </a:rPr>
              <a:t>(EPS :Ethical Principle Screen)</a:t>
            </a:r>
            <a:endParaRPr lang="ko-KR" altLang="en-US" sz="24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8606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337"/>
    </mc:Choice>
    <mc:Fallback xmlns="">
      <p:transition spd="slow" advTm="121337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C7FEA441-CF32-9A82-46CE-1A0B2E813806}"/>
              </a:ext>
            </a:extLst>
          </p:cNvPr>
          <p:cNvSpPr/>
          <p:nvPr/>
        </p:nvSpPr>
        <p:spPr>
          <a:xfrm>
            <a:off x="0" y="981777"/>
            <a:ext cx="12192000" cy="5876223"/>
          </a:xfrm>
          <a:prstGeom prst="rect">
            <a:avLst/>
          </a:prstGeom>
          <a:solidFill>
            <a:srgbClr val="FEE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/>
              <a:t>실천윤리와 윤리적 갈등</a:t>
            </a:r>
          </a:p>
        </p:txBody>
      </p:sp>
      <p:sp>
        <p:nvSpPr>
          <p:cNvPr id="15" name="슬라이드 번호 개체 틀 14">
            <a:extLst>
              <a:ext uri="{FF2B5EF4-FFF2-40B4-BE49-F238E27FC236}">
                <a16:creationId xmlns:a16="http://schemas.microsoft.com/office/drawing/2014/main" id="{8A36FAAD-0222-4270-B323-F63637799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dirty="0"/>
              <a:t>44</a:t>
            </a:r>
            <a:r>
              <a:rPr lang="ko-KR" altLang="en-US" dirty="0"/>
              <a:t>쪽</a:t>
            </a: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B3875F19-F943-BD37-8D11-C368D6E7D67B}"/>
              </a:ext>
            </a:extLst>
          </p:cNvPr>
          <p:cNvSpPr/>
          <p:nvPr/>
        </p:nvSpPr>
        <p:spPr>
          <a:xfrm>
            <a:off x="1174477" y="2262434"/>
            <a:ext cx="10053155" cy="3948796"/>
          </a:xfrm>
          <a:prstGeom prst="roundRect">
            <a:avLst>
              <a:gd name="adj" fmla="val 7011"/>
            </a:avLst>
          </a:prstGeom>
          <a:ln w="38100">
            <a:solidFill>
              <a:srgbClr val="CDBF3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1" fontAlgn="base">
              <a:lnSpc>
                <a:spcPct val="150000"/>
              </a:lnSpc>
            </a:pPr>
            <a:endParaRPr lang="en-US" altLang="ko-KR" sz="2000" b="1" kern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0100" lvl="1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첫째 </a:t>
            </a:r>
            <a:r>
              <a:rPr lang="en-US" altLang="ko-KR" sz="20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20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상충되는 가치와 의무가 무엇인가</a:t>
            </a:r>
            <a:r>
              <a:rPr lang="en-US" altLang="ko-KR" sz="20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0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윤리적 쟁점이 무엇인가를 확인</a:t>
            </a:r>
          </a:p>
          <a:p>
            <a:pPr marL="800100" lvl="1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둘째 </a:t>
            </a:r>
            <a:r>
              <a:rPr lang="en-US" altLang="ko-KR" sz="20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20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윤리적 결정으로 영향을 받을 대상이 누구인가 확인</a:t>
            </a:r>
            <a:endParaRPr lang="en-US" altLang="ko-KR" sz="2000" b="1" kern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0100" lvl="1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셋째 </a:t>
            </a:r>
            <a:r>
              <a:rPr lang="en-US" altLang="ko-KR" sz="20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20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가능한 실천활동이 주는 이익과 위험이 무엇인지 분명히 함</a:t>
            </a:r>
            <a:endParaRPr lang="en-US" altLang="ko-KR" sz="2000" b="1" kern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0100" lvl="1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넷째 </a:t>
            </a:r>
            <a:r>
              <a:rPr lang="en-US" altLang="ko-KR" sz="20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20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행동에 대한 찬성과 반대를 충분히 검토함</a:t>
            </a:r>
            <a:r>
              <a:rPr lang="en-US" altLang="ko-KR" sz="20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20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윤리이론</a:t>
            </a:r>
            <a:r>
              <a:rPr lang="en-US" altLang="ko-KR" sz="20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0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원칙</a:t>
            </a:r>
            <a:r>
              <a:rPr lang="en-US" altLang="ko-KR" sz="20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0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윤리강령</a:t>
            </a:r>
            <a:r>
              <a:rPr lang="en-US" altLang="ko-KR" sz="20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0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사회복지실천원칙 등을 검토함</a:t>
            </a:r>
            <a:endParaRPr lang="en-US" altLang="ko-KR" sz="2000" b="1" kern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0100" lvl="1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다섯째 </a:t>
            </a:r>
            <a:r>
              <a:rPr lang="en-US" altLang="ko-KR" sz="20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20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동료나 전문가</a:t>
            </a:r>
            <a:r>
              <a:rPr lang="en-US" altLang="ko-KR" sz="20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000" b="1" kern="0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슈퍼바이저와</a:t>
            </a:r>
            <a:r>
              <a:rPr lang="ko-KR" altLang="en-US" sz="20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상담을 통해 상의함</a:t>
            </a:r>
            <a:endParaRPr lang="en-US" altLang="ko-KR" sz="2000" b="1" kern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0100" lvl="1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여섯째 </a:t>
            </a:r>
            <a:r>
              <a:rPr lang="en-US" altLang="ko-KR" sz="20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20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결정된 사항과 관련된 의사결정과정을 기록함</a:t>
            </a:r>
            <a:endParaRPr lang="en-US" altLang="ko-KR" sz="2000" b="1" kern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0100" lvl="1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일곱째 </a:t>
            </a:r>
            <a:r>
              <a:rPr lang="en-US" altLang="ko-KR" sz="20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20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결정내용을 지속적을 모니터링하고 평가하고 기록함</a:t>
            </a:r>
            <a:endParaRPr lang="en-US" altLang="ko-KR" sz="2000" b="1" kern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0100" lvl="1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ko-KR" altLang="en-US" sz="2000" b="1" kern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부제목 2">
            <a:extLst>
              <a:ext uri="{FF2B5EF4-FFF2-40B4-BE49-F238E27FC236}">
                <a16:creationId xmlns:a16="http://schemas.microsoft.com/office/drawing/2014/main" id="{D2822D8D-3F3E-0E78-FED5-3F67A9F62C86}"/>
              </a:ext>
            </a:extLst>
          </p:cNvPr>
          <p:cNvSpPr txBox="1">
            <a:spLocks/>
          </p:cNvSpPr>
          <p:nvPr/>
        </p:nvSpPr>
        <p:spPr>
          <a:xfrm>
            <a:off x="1174478" y="1388118"/>
            <a:ext cx="5683522" cy="623649"/>
          </a:xfrm>
          <a:prstGeom prst="rect">
            <a:avLst/>
          </a:prstGeom>
          <a:gradFill flip="none" rotWithShape="1">
            <a:gsLst>
              <a:gs pos="0">
                <a:srgbClr val="EB5C62">
                  <a:shade val="30000"/>
                  <a:satMod val="115000"/>
                </a:srgbClr>
              </a:gs>
              <a:gs pos="50000">
                <a:srgbClr val="EB5C62">
                  <a:shade val="67500"/>
                  <a:satMod val="115000"/>
                </a:srgbClr>
              </a:gs>
              <a:gs pos="100000">
                <a:srgbClr val="EB5C62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  <a:cs typeface="+mn-cs"/>
              </a:defRPr>
            </a:lvl1pPr>
            <a:lvl2pPr marL="3429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ko-KR" altLang="en-US" sz="2400" b="1" dirty="0" err="1">
                <a:solidFill>
                  <a:schemeClr val="bg1"/>
                </a:solidFill>
                <a:latin typeface="+mn-ea"/>
                <a:ea typeface="+mn-ea"/>
              </a:rPr>
              <a:t>리머</a:t>
            </a:r>
            <a:r>
              <a:rPr lang="en-US" altLang="ko-KR" sz="2400" b="1" dirty="0">
                <a:solidFill>
                  <a:schemeClr val="bg1"/>
                </a:solidFill>
                <a:latin typeface="+mn-ea"/>
                <a:ea typeface="+mn-ea"/>
              </a:rPr>
              <a:t>(Reamer)</a:t>
            </a:r>
            <a:r>
              <a:rPr lang="ko-KR" altLang="en-US" sz="2400" b="1" dirty="0">
                <a:solidFill>
                  <a:schemeClr val="bg1"/>
                </a:solidFill>
                <a:latin typeface="+mn-ea"/>
                <a:ea typeface="+mn-ea"/>
              </a:rPr>
              <a:t>의</a:t>
            </a:r>
            <a:r>
              <a:rPr lang="en-US" altLang="ko-KR" sz="2400" b="1" dirty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ko-KR" altLang="en-US" sz="2400" b="1" dirty="0">
                <a:solidFill>
                  <a:schemeClr val="bg1"/>
                </a:solidFill>
                <a:latin typeface="+mn-ea"/>
                <a:ea typeface="+mn-ea"/>
              </a:rPr>
              <a:t>윤리적 의사결정과정</a:t>
            </a:r>
          </a:p>
        </p:txBody>
      </p:sp>
    </p:spTree>
    <p:extLst>
      <p:ext uri="{BB962C8B-B14F-4D97-AF65-F5344CB8AC3E}">
        <p14:creationId xmlns:p14="http://schemas.microsoft.com/office/powerpoint/2010/main" val="343667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337"/>
    </mc:Choice>
    <mc:Fallback xmlns="">
      <p:transition spd="slow" advTm="121337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E1082256-C1AB-BB19-8CC0-EB9ABFC5745C}"/>
              </a:ext>
            </a:extLst>
          </p:cNvPr>
          <p:cNvSpPr/>
          <p:nvPr/>
        </p:nvSpPr>
        <p:spPr>
          <a:xfrm>
            <a:off x="0" y="1264351"/>
            <a:ext cx="12192000" cy="5593649"/>
          </a:xfrm>
          <a:prstGeom prst="rect">
            <a:avLst/>
          </a:prstGeom>
          <a:solidFill>
            <a:srgbClr val="FEE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D6CE4A90-20B3-1B80-D990-8025D3D46D28}"/>
              </a:ext>
            </a:extLst>
          </p:cNvPr>
          <p:cNvSpPr/>
          <p:nvPr/>
        </p:nvSpPr>
        <p:spPr>
          <a:xfrm>
            <a:off x="2517463" y="2324365"/>
            <a:ext cx="6446588" cy="2209269"/>
          </a:xfrm>
          <a:prstGeom prst="roundRect">
            <a:avLst>
              <a:gd name="adj" fmla="val 10066"/>
            </a:avLst>
          </a:prstGeom>
          <a:ln w="38100"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2000" dirty="0">
              <a:latin typeface="+mn-ea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63D10725-7610-554A-64BF-C3CFAEBDD4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039" y="144379"/>
            <a:ext cx="1861961" cy="587141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81D15FED-17B2-462B-90F4-594E72AB9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1688" y="2975823"/>
            <a:ext cx="4100961" cy="906354"/>
          </a:xfrm>
        </p:spPr>
        <p:txBody>
          <a:bodyPr/>
          <a:lstStyle/>
          <a:p>
            <a:r>
              <a:rPr lang="en-US" altLang="ko-KR" sz="5400" dirty="0"/>
              <a:t>Thank you!</a:t>
            </a:r>
            <a:endParaRPr lang="ko-KR" altLang="en-US" sz="5400" dirty="0"/>
          </a:p>
        </p:txBody>
      </p:sp>
    </p:spTree>
    <p:extLst>
      <p:ext uri="{BB962C8B-B14F-4D97-AF65-F5344CB8AC3E}">
        <p14:creationId xmlns:p14="http://schemas.microsoft.com/office/powerpoint/2010/main" val="2515921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C7AB4A00-E5C0-589F-5B58-2B3A6D3F310D}"/>
              </a:ext>
            </a:extLst>
          </p:cNvPr>
          <p:cNvSpPr/>
          <p:nvPr/>
        </p:nvSpPr>
        <p:spPr>
          <a:xfrm>
            <a:off x="1" y="67377"/>
            <a:ext cx="12192000" cy="271141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27456273-16D7-FCA8-442D-978E8E9A87EB}"/>
              </a:ext>
            </a:extLst>
          </p:cNvPr>
          <p:cNvSpPr/>
          <p:nvPr/>
        </p:nvSpPr>
        <p:spPr>
          <a:xfrm>
            <a:off x="489679" y="897513"/>
            <a:ext cx="3783937" cy="4516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1D4C0BE7-EAFF-CFC4-3BC4-AB707E476A31}"/>
              </a:ext>
            </a:extLst>
          </p:cNvPr>
          <p:cNvSpPr/>
          <p:nvPr/>
        </p:nvSpPr>
        <p:spPr>
          <a:xfrm>
            <a:off x="773514" y="2482983"/>
            <a:ext cx="11418485" cy="4375017"/>
          </a:xfrm>
          <a:prstGeom prst="rect">
            <a:avLst/>
          </a:prstGeom>
          <a:solidFill>
            <a:srgbClr val="FEE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6073AC25-93EA-48ED-8632-C51A7FFCFD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1457" y="2593970"/>
            <a:ext cx="8804221" cy="999118"/>
          </a:xfrm>
        </p:spPr>
        <p:txBody>
          <a:bodyPr>
            <a:noAutofit/>
          </a:bodyPr>
          <a:lstStyle/>
          <a:p>
            <a:r>
              <a:rPr lang="en-US" altLang="ko-KR" sz="3600" dirty="0"/>
              <a:t>3</a:t>
            </a:r>
            <a:r>
              <a:rPr lang="ko-KR" altLang="en-US" sz="3600" dirty="0"/>
              <a:t>장</a:t>
            </a:r>
            <a:r>
              <a:rPr lang="en-US" altLang="ko-KR" sz="3600" dirty="0"/>
              <a:t>.</a:t>
            </a:r>
            <a:r>
              <a:rPr lang="ko-KR" altLang="en-US" sz="3600" dirty="0"/>
              <a:t> 사회복지의 기본가치와 윤리</a:t>
            </a:r>
            <a:endParaRPr lang="ko-KR" altLang="en-US" sz="3600" dirty="0">
              <a:solidFill>
                <a:schemeClr val="accent6"/>
              </a:solidFill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4285842B-5795-AFA5-2380-5CC7BACF57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038" y="0"/>
            <a:ext cx="1861961" cy="587141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BE575744-1001-6F96-F9BC-73A3C40EA538}"/>
              </a:ext>
            </a:extLst>
          </p:cNvPr>
          <p:cNvSpPr/>
          <p:nvPr/>
        </p:nvSpPr>
        <p:spPr>
          <a:xfrm>
            <a:off x="1563507" y="3506916"/>
            <a:ext cx="8437141" cy="66379"/>
          </a:xfrm>
          <a:prstGeom prst="rect">
            <a:avLst/>
          </a:prstGeom>
          <a:solidFill>
            <a:srgbClr val="EB5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부제목 2">
            <a:extLst>
              <a:ext uri="{FF2B5EF4-FFF2-40B4-BE49-F238E27FC236}">
                <a16:creationId xmlns:a16="http://schemas.microsoft.com/office/drawing/2014/main" id="{44535228-6089-565A-8574-099F9A59D4DC}"/>
              </a:ext>
            </a:extLst>
          </p:cNvPr>
          <p:cNvSpPr txBox="1">
            <a:spLocks/>
          </p:cNvSpPr>
          <p:nvPr/>
        </p:nvSpPr>
        <p:spPr>
          <a:xfrm>
            <a:off x="1471457" y="1506790"/>
            <a:ext cx="2017093" cy="412770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rgbClr val="CDBF3C"/>
                </a:solidFill>
                <a:latin typeface="+mn-ea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>
                <a:solidFill>
                  <a:schemeClr val="accent6">
                    <a:lumMod val="50000"/>
                  </a:schemeClr>
                </a:solidFill>
              </a:rPr>
              <a:t>윤정숙</a:t>
            </a:r>
            <a:r>
              <a:rPr lang="en-US" altLang="ko-KR" dirty="0">
                <a:solidFill>
                  <a:schemeClr val="accent6">
                    <a:lumMod val="50000"/>
                  </a:schemeClr>
                </a:solidFill>
              </a:rPr>
              <a:t>&amp;</a:t>
            </a:r>
            <a:r>
              <a:rPr lang="ko-KR" altLang="en-US" dirty="0" err="1">
                <a:solidFill>
                  <a:schemeClr val="accent6">
                    <a:lumMod val="50000"/>
                  </a:schemeClr>
                </a:solidFill>
              </a:rPr>
              <a:t>신민정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부제목 2">
            <a:extLst>
              <a:ext uri="{FF2B5EF4-FFF2-40B4-BE49-F238E27FC236}">
                <a16:creationId xmlns:a16="http://schemas.microsoft.com/office/drawing/2014/main" id="{FE77F7D0-9893-72AE-D6BA-35278BA28C37}"/>
              </a:ext>
            </a:extLst>
          </p:cNvPr>
          <p:cNvSpPr txBox="1">
            <a:spLocks/>
          </p:cNvSpPr>
          <p:nvPr/>
        </p:nvSpPr>
        <p:spPr>
          <a:xfrm>
            <a:off x="1471457" y="1835310"/>
            <a:ext cx="4380703" cy="647673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rgbClr val="CDBF3C"/>
                </a:solidFill>
                <a:latin typeface="+mn-ea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rgbClr val="EB5C62"/>
                </a:solidFill>
              </a:rPr>
              <a:t>Introduction to Social Welfare</a:t>
            </a:r>
            <a:endParaRPr lang="ko-KR" altLang="en-US" dirty="0">
              <a:solidFill>
                <a:srgbClr val="EB5C62"/>
              </a:solidFill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311744C4-D50F-AB8C-4D0D-44726FBA1C0C}"/>
              </a:ext>
            </a:extLst>
          </p:cNvPr>
          <p:cNvSpPr/>
          <p:nvPr/>
        </p:nvSpPr>
        <p:spPr>
          <a:xfrm>
            <a:off x="-9026" y="3090"/>
            <a:ext cx="818147" cy="6858000"/>
          </a:xfrm>
          <a:prstGeom prst="rect">
            <a:avLst/>
          </a:prstGeom>
          <a:solidFill>
            <a:srgbClr val="EB5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73879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7175E938-4ADE-9FD2-15F0-84202AF33236}"/>
              </a:ext>
            </a:extLst>
          </p:cNvPr>
          <p:cNvSpPr/>
          <p:nvPr/>
        </p:nvSpPr>
        <p:spPr>
          <a:xfrm>
            <a:off x="0" y="1264351"/>
            <a:ext cx="12192000" cy="5593649"/>
          </a:xfrm>
          <a:prstGeom prst="rect">
            <a:avLst/>
          </a:prstGeom>
          <a:solidFill>
            <a:srgbClr val="FEE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81D15FED-17B2-462B-90F4-594E72AB9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682" y="479684"/>
            <a:ext cx="4309776" cy="627557"/>
          </a:xfrm>
        </p:spPr>
        <p:txBody>
          <a:bodyPr/>
          <a:lstStyle/>
          <a:p>
            <a:r>
              <a:rPr lang="ko-KR" altLang="en-US" dirty="0"/>
              <a:t>차례</a:t>
            </a:r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35EFE4C2-6C4E-E9E3-B28A-AC9C9008BC51}"/>
              </a:ext>
            </a:extLst>
          </p:cNvPr>
          <p:cNvSpPr/>
          <p:nvPr/>
        </p:nvSpPr>
        <p:spPr>
          <a:xfrm>
            <a:off x="2912673" y="2473508"/>
            <a:ext cx="6501408" cy="755652"/>
          </a:xfrm>
          <a:prstGeom prst="roundRect">
            <a:avLst>
              <a:gd name="adj" fmla="val 10066"/>
            </a:avLst>
          </a:prstGeom>
          <a:ln w="38100"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400" b="1" dirty="0">
                <a:latin typeface="+mn-ea"/>
              </a:rPr>
              <a:t>사회복지의 가치</a:t>
            </a:r>
          </a:p>
        </p:txBody>
      </p:sp>
      <p:sp>
        <p:nvSpPr>
          <p:cNvPr id="4" name="모서리가 둥근 직사각형 24">
            <a:extLst>
              <a:ext uri="{FF2B5EF4-FFF2-40B4-BE49-F238E27FC236}">
                <a16:creationId xmlns:a16="http://schemas.microsoft.com/office/drawing/2014/main" id="{BE559105-3A25-46B8-98A7-895FF072308E}"/>
              </a:ext>
            </a:extLst>
          </p:cNvPr>
          <p:cNvSpPr/>
          <p:nvPr/>
        </p:nvSpPr>
        <p:spPr>
          <a:xfrm>
            <a:off x="2106083" y="2417814"/>
            <a:ext cx="1212864" cy="86704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EB5C62">
                  <a:shade val="30000"/>
                  <a:satMod val="115000"/>
                </a:srgbClr>
              </a:gs>
              <a:gs pos="50000">
                <a:srgbClr val="EB5C62">
                  <a:shade val="67500"/>
                  <a:satMod val="115000"/>
                </a:srgbClr>
              </a:gs>
              <a:gs pos="100000">
                <a:srgbClr val="EB5C62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anchor="ctr"/>
          <a:lstStyle/>
          <a:p>
            <a:pPr algn="ctr" eaLnBrk="1" latinLnBrk="1" hangingPunct="1">
              <a:defRPr/>
            </a:pPr>
            <a:r>
              <a:rPr lang="en-US" altLang="ko-KR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01</a:t>
            </a:r>
            <a:endParaRPr lang="ko-KR" altLang="en-US" sz="2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682D49DF-85AD-0C09-240A-60FFC5967097}"/>
              </a:ext>
            </a:extLst>
          </p:cNvPr>
          <p:cNvSpPr/>
          <p:nvPr/>
        </p:nvSpPr>
        <p:spPr>
          <a:xfrm>
            <a:off x="2912673" y="3613750"/>
            <a:ext cx="6501408" cy="755652"/>
          </a:xfrm>
          <a:prstGeom prst="roundRect">
            <a:avLst>
              <a:gd name="adj" fmla="val 10066"/>
            </a:avLst>
          </a:prstGeom>
          <a:ln w="38100"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400" b="1" dirty="0">
                <a:latin typeface="+mn-ea"/>
              </a:rPr>
              <a:t>사회복지의 실천윤리</a:t>
            </a:r>
          </a:p>
        </p:txBody>
      </p:sp>
      <p:sp>
        <p:nvSpPr>
          <p:cNvPr id="13" name="모서리가 둥근 직사각형 24">
            <a:extLst>
              <a:ext uri="{FF2B5EF4-FFF2-40B4-BE49-F238E27FC236}">
                <a16:creationId xmlns:a16="http://schemas.microsoft.com/office/drawing/2014/main" id="{B6C6E505-0F7A-20D2-F3C4-6070519D812E}"/>
              </a:ext>
            </a:extLst>
          </p:cNvPr>
          <p:cNvSpPr/>
          <p:nvPr/>
        </p:nvSpPr>
        <p:spPr>
          <a:xfrm>
            <a:off x="2106083" y="3558056"/>
            <a:ext cx="1212864" cy="86704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EB5C62">
                  <a:shade val="30000"/>
                  <a:satMod val="115000"/>
                </a:srgbClr>
              </a:gs>
              <a:gs pos="50000">
                <a:srgbClr val="EB5C62">
                  <a:shade val="67500"/>
                  <a:satMod val="115000"/>
                </a:srgbClr>
              </a:gs>
              <a:gs pos="100000">
                <a:srgbClr val="EB5C62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anchor="ctr"/>
          <a:lstStyle/>
          <a:p>
            <a:pPr algn="ctr" eaLnBrk="1" latinLnBrk="1" hangingPunct="1">
              <a:defRPr/>
            </a:pPr>
            <a:r>
              <a:rPr lang="en-US" altLang="ko-KR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02</a:t>
            </a:r>
            <a:endParaRPr lang="ko-KR" altLang="en-US" sz="2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16284716-7FA9-90D6-F045-150ABC55D137}"/>
              </a:ext>
            </a:extLst>
          </p:cNvPr>
          <p:cNvSpPr/>
          <p:nvPr/>
        </p:nvSpPr>
        <p:spPr>
          <a:xfrm>
            <a:off x="2912673" y="4789139"/>
            <a:ext cx="6501408" cy="755652"/>
          </a:xfrm>
          <a:prstGeom prst="roundRect">
            <a:avLst>
              <a:gd name="adj" fmla="val 10066"/>
            </a:avLst>
          </a:prstGeom>
          <a:ln w="38100"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400" b="1" dirty="0">
                <a:latin typeface="+mn-ea"/>
              </a:rPr>
              <a:t>실천윤리와 윤리적 갈등</a:t>
            </a:r>
          </a:p>
        </p:txBody>
      </p:sp>
      <p:sp>
        <p:nvSpPr>
          <p:cNvPr id="15" name="모서리가 둥근 직사각형 24">
            <a:extLst>
              <a:ext uri="{FF2B5EF4-FFF2-40B4-BE49-F238E27FC236}">
                <a16:creationId xmlns:a16="http://schemas.microsoft.com/office/drawing/2014/main" id="{606721D7-02CA-6ACB-C85E-AF5F199D1F91}"/>
              </a:ext>
            </a:extLst>
          </p:cNvPr>
          <p:cNvSpPr/>
          <p:nvPr/>
        </p:nvSpPr>
        <p:spPr>
          <a:xfrm>
            <a:off x="2106083" y="4733445"/>
            <a:ext cx="1212864" cy="86704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EB5C62">
                  <a:shade val="30000"/>
                  <a:satMod val="115000"/>
                </a:srgbClr>
              </a:gs>
              <a:gs pos="50000">
                <a:srgbClr val="EB5C62">
                  <a:shade val="67500"/>
                  <a:satMod val="115000"/>
                </a:srgbClr>
              </a:gs>
              <a:gs pos="100000">
                <a:srgbClr val="EB5C62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anchor="ctr"/>
          <a:lstStyle/>
          <a:p>
            <a:pPr algn="ctr" eaLnBrk="1" latinLnBrk="1" hangingPunct="1">
              <a:defRPr/>
            </a:pPr>
            <a:r>
              <a:rPr lang="en-US" altLang="ko-KR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03</a:t>
            </a:r>
            <a:endParaRPr lang="ko-KR" altLang="en-US" sz="2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CBD9FA37-63A5-F017-18D9-EAF58FC0F8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039" y="186113"/>
            <a:ext cx="1861961" cy="587141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CCF08E63-93CE-C83E-E8C2-9C802DD4AF59}"/>
              </a:ext>
            </a:extLst>
          </p:cNvPr>
          <p:cNvSpPr/>
          <p:nvPr/>
        </p:nvSpPr>
        <p:spPr>
          <a:xfrm>
            <a:off x="1255499" y="1205309"/>
            <a:ext cx="8437141" cy="66379"/>
          </a:xfrm>
          <a:prstGeom prst="rect">
            <a:avLst/>
          </a:prstGeom>
          <a:solidFill>
            <a:srgbClr val="EB5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86645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C7FEA441-CF32-9A82-46CE-1A0B2E813806}"/>
              </a:ext>
            </a:extLst>
          </p:cNvPr>
          <p:cNvSpPr/>
          <p:nvPr/>
        </p:nvSpPr>
        <p:spPr>
          <a:xfrm>
            <a:off x="0" y="981777"/>
            <a:ext cx="12192000" cy="5876223"/>
          </a:xfrm>
          <a:prstGeom prst="rect">
            <a:avLst/>
          </a:prstGeom>
          <a:solidFill>
            <a:srgbClr val="FEE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</a:t>
            </a:r>
            <a:r>
              <a:rPr lang="ko-KR" altLang="en-US" dirty="0"/>
              <a:t> 사회복지의 가치</a:t>
            </a:r>
          </a:p>
        </p:txBody>
      </p:sp>
      <p:sp>
        <p:nvSpPr>
          <p:cNvPr id="15" name="슬라이드 번호 개체 틀 14">
            <a:extLst>
              <a:ext uri="{FF2B5EF4-FFF2-40B4-BE49-F238E27FC236}">
                <a16:creationId xmlns:a16="http://schemas.microsoft.com/office/drawing/2014/main" id="{8A36FAAD-0222-4270-B323-F63637799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dirty="0"/>
              <a:t>38</a:t>
            </a:r>
            <a:r>
              <a:rPr lang="ko-KR" altLang="en-US" dirty="0"/>
              <a:t>쪽</a:t>
            </a: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B3875F19-F943-BD37-8D11-C368D6E7D67B}"/>
              </a:ext>
            </a:extLst>
          </p:cNvPr>
          <p:cNvSpPr/>
          <p:nvPr/>
        </p:nvSpPr>
        <p:spPr>
          <a:xfrm>
            <a:off x="1020474" y="2263930"/>
            <a:ext cx="10207157" cy="3612293"/>
          </a:xfrm>
          <a:prstGeom prst="roundRect">
            <a:avLst>
              <a:gd name="adj" fmla="val 7011"/>
            </a:avLst>
          </a:prstGeom>
          <a:ln w="38100">
            <a:solidFill>
              <a:srgbClr val="CDBF3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800100" lvl="1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사회복지실천에서는 사회복지사의 가치관이나 서비스 이용자들의 개인적인 가치</a:t>
            </a:r>
            <a:r>
              <a:rPr lang="en-US" altLang="ko-KR" sz="20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0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그리고 기관의 가치</a:t>
            </a:r>
            <a:r>
              <a:rPr lang="en-US" altLang="ko-KR" sz="20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0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사회적인 가치</a:t>
            </a:r>
            <a:r>
              <a:rPr lang="en-US" altLang="ko-KR" sz="20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000" b="1" kern="0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전문직으로서의</a:t>
            </a:r>
            <a:r>
              <a:rPr lang="ko-KR" altLang="en-US" sz="20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가치 등이 혼재함</a:t>
            </a:r>
            <a:endParaRPr lang="en-US" altLang="ko-KR" sz="2000" b="1" kern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0100" lvl="1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800" b="1" kern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0100" lvl="1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개인의 종교적인 신념이나 문화</a:t>
            </a:r>
            <a:r>
              <a:rPr lang="en-US" altLang="ko-KR" sz="20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0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교육</a:t>
            </a:r>
            <a:r>
              <a:rPr lang="en-US" altLang="ko-KR" sz="20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0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환경의 영향으로 형성된 개인적 가치는 다양하게 각기 다르게 표출됨</a:t>
            </a:r>
            <a:endParaRPr lang="en-US" altLang="ko-KR" sz="2000" b="1" kern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0100" lvl="1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800" b="1" kern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0100" lvl="1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따라서 사회복지사는 이러한 가치의 다양성을 인식하고 대응해 나가는 자세를 가져야 함</a:t>
            </a:r>
            <a:endParaRPr lang="en-US" altLang="ko-KR" sz="800" b="1" kern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부제목 2">
            <a:extLst>
              <a:ext uri="{FF2B5EF4-FFF2-40B4-BE49-F238E27FC236}">
                <a16:creationId xmlns:a16="http://schemas.microsoft.com/office/drawing/2014/main" id="{D2822D8D-3F3E-0E78-FED5-3F67A9F62C86}"/>
              </a:ext>
            </a:extLst>
          </p:cNvPr>
          <p:cNvSpPr txBox="1">
            <a:spLocks/>
          </p:cNvSpPr>
          <p:nvPr/>
        </p:nvSpPr>
        <p:spPr>
          <a:xfrm>
            <a:off x="1020474" y="1189901"/>
            <a:ext cx="2637126" cy="590773"/>
          </a:xfrm>
          <a:prstGeom prst="rect">
            <a:avLst/>
          </a:prstGeom>
          <a:gradFill flip="none" rotWithShape="1">
            <a:gsLst>
              <a:gs pos="0">
                <a:srgbClr val="EB5C62">
                  <a:shade val="30000"/>
                  <a:satMod val="115000"/>
                </a:srgbClr>
              </a:gs>
              <a:gs pos="50000">
                <a:srgbClr val="EB5C62">
                  <a:shade val="67500"/>
                  <a:satMod val="115000"/>
                </a:srgbClr>
              </a:gs>
              <a:gs pos="100000">
                <a:srgbClr val="EB5C62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  <a:cs typeface="+mn-cs"/>
              </a:defRPr>
            </a:lvl1pPr>
            <a:lvl2pPr marL="3429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sz="2400" b="1" dirty="0">
                <a:solidFill>
                  <a:schemeClr val="bg1"/>
                </a:solidFill>
                <a:latin typeface="+mn-ea"/>
                <a:ea typeface="+mn-ea"/>
              </a:rPr>
              <a:t>1) </a:t>
            </a:r>
            <a:r>
              <a:rPr lang="ko-KR" altLang="en-US" sz="2400" b="1" dirty="0">
                <a:solidFill>
                  <a:schemeClr val="bg1"/>
                </a:solidFill>
                <a:latin typeface="+mn-ea"/>
                <a:ea typeface="+mn-ea"/>
              </a:rPr>
              <a:t>가치의 다양성</a:t>
            </a:r>
          </a:p>
        </p:txBody>
      </p:sp>
    </p:spTree>
    <p:extLst>
      <p:ext uri="{BB962C8B-B14F-4D97-AF65-F5344CB8AC3E}">
        <p14:creationId xmlns:p14="http://schemas.microsoft.com/office/powerpoint/2010/main" val="353859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337"/>
    </mc:Choice>
    <mc:Fallback xmlns="">
      <p:transition spd="slow" advTm="121337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C7FEA441-CF32-9A82-46CE-1A0B2E813806}"/>
              </a:ext>
            </a:extLst>
          </p:cNvPr>
          <p:cNvSpPr/>
          <p:nvPr/>
        </p:nvSpPr>
        <p:spPr>
          <a:xfrm>
            <a:off x="0" y="981777"/>
            <a:ext cx="12192000" cy="5876223"/>
          </a:xfrm>
          <a:prstGeom prst="rect">
            <a:avLst/>
          </a:prstGeom>
          <a:solidFill>
            <a:srgbClr val="FEE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</a:t>
            </a:r>
            <a:r>
              <a:rPr lang="ko-KR" altLang="en-US" dirty="0"/>
              <a:t> 사회복지의 가치</a:t>
            </a:r>
          </a:p>
        </p:txBody>
      </p:sp>
      <p:sp>
        <p:nvSpPr>
          <p:cNvPr id="15" name="슬라이드 번호 개체 틀 14">
            <a:extLst>
              <a:ext uri="{FF2B5EF4-FFF2-40B4-BE49-F238E27FC236}">
                <a16:creationId xmlns:a16="http://schemas.microsoft.com/office/drawing/2014/main" id="{8A36FAAD-0222-4270-B323-F63637799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dirty="0"/>
              <a:t>38</a:t>
            </a:r>
            <a:r>
              <a:rPr lang="ko-KR" altLang="en-US" dirty="0"/>
              <a:t>쪽</a:t>
            </a: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B3875F19-F943-BD37-8D11-C368D6E7D67B}"/>
              </a:ext>
            </a:extLst>
          </p:cNvPr>
          <p:cNvSpPr/>
          <p:nvPr/>
        </p:nvSpPr>
        <p:spPr>
          <a:xfrm>
            <a:off x="1020475" y="2263930"/>
            <a:ext cx="10077454" cy="3404169"/>
          </a:xfrm>
          <a:prstGeom prst="roundRect">
            <a:avLst>
              <a:gd name="adj" fmla="val 7011"/>
            </a:avLst>
          </a:prstGeom>
          <a:ln w="38100">
            <a:solidFill>
              <a:srgbClr val="CDBF3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800100" lvl="1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한편 사회구성원들이 바람직하다고 생각하는 정서적인 판단기준인 사회적 가치는 시대 상황의 변화</a:t>
            </a:r>
            <a:r>
              <a:rPr lang="en-US" altLang="ko-KR" sz="20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0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교육이나 문화적</a:t>
            </a:r>
            <a:r>
              <a:rPr lang="en-US" altLang="ko-KR" sz="20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0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사회적인 환경에 따라 사회적 합의 기준이 달라짐</a:t>
            </a:r>
            <a:endParaRPr lang="en-US" altLang="ko-KR" sz="2000" b="1" kern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0100" lvl="1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800" b="1" kern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0100" lvl="1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효에 대한 가치판단이나 장례문화에 대한 가치판단</a:t>
            </a:r>
            <a:r>
              <a:rPr lang="en-US" altLang="ko-KR" sz="20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0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요양원 입소에 대한 인식의 변화가 하나의 예라고 할 수 있음</a:t>
            </a:r>
            <a:endParaRPr lang="en-US" altLang="ko-KR" sz="800" b="1" kern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부제목 2">
            <a:extLst>
              <a:ext uri="{FF2B5EF4-FFF2-40B4-BE49-F238E27FC236}">
                <a16:creationId xmlns:a16="http://schemas.microsoft.com/office/drawing/2014/main" id="{D2822D8D-3F3E-0E78-FED5-3F67A9F62C86}"/>
              </a:ext>
            </a:extLst>
          </p:cNvPr>
          <p:cNvSpPr txBox="1">
            <a:spLocks/>
          </p:cNvSpPr>
          <p:nvPr/>
        </p:nvSpPr>
        <p:spPr>
          <a:xfrm>
            <a:off x="1020474" y="1189901"/>
            <a:ext cx="2637126" cy="590773"/>
          </a:xfrm>
          <a:prstGeom prst="rect">
            <a:avLst/>
          </a:prstGeom>
          <a:gradFill flip="none" rotWithShape="1">
            <a:gsLst>
              <a:gs pos="0">
                <a:srgbClr val="EB5C62">
                  <a:shade val="30000"/>
                  <a:satMod val="115000"/>
                </a:srgbClr>
              </a:gs>
              <a:gs pos="50000">
                <a:srgbClr val="EB5C62">
                  <a:shade val="67500"/>
                  <a:satMod val="115000"/>
                </a:srgbClr>
              </a:gs>
              <a:gs pos="100000">
                <a:srgbClr val="EB5C62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  <a:cs typeface="+mn-cs"/>
              </a:defRPr>
            </a:lvl1pPr>
            <a:lvl2pPr marL="3429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sz="2400" b="1" dirty="0">
                <a:solidFill>
                  <a:schemeClr val="bg1"/>
                </a:solidFill>
                <a:latin typeface="+mn-ea"/>
                <a:ea typeface="+mn-ea"/>
              </a:rPr>
              <a:t>1) </a:t>
            </a:r>
            <a:r>
              <a:rPr lang="ko-KR" altLang="en-US" sz="2400" b="1" dirty="0">
                <a:solidFill>
                  <a:schemeClr val="bg1"/>
                </a:solidFill>
                <a:latin typeface="+mn-ea"/>
                <a:ea typeface="+mn-ea"/>
              </a:rPr>
              <a:t>가치의 다양성</a:t>
            </a:r>
          </a:p>
        </p:txBody>
      </p:sp>
    </p:spTree>
    <p:extLst>
      <p:ext uri="{BB962C8B-B14F-4D97-AF65-F5344CB8AC3E}">
        <p14:creationId xmlns:p14="http://schemas.microsoft.com/office/powerpoint/2010/main" val="200350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337"/>
    </mc:Choice>
    <mc:Fallback xmlns="">
      <p:transition spd="slow" advTm="121337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C7FEA441-CF32-9A82-46CE-1A0B2E813806}"/>
              </a:ext>
            </a:extLst>
          </p:cNvPr>
          <p:cNvSpPr/>
          <p:nvPr/>
        </p:nvSpPr>
        <p:spPr>
          <a:xfrm>
            <a:off x="0" y="981777"/>
            <a:ext cx="12192000" cy="5876223"/>
          </a:xfrm>
          <a:prstGeom prst="rect">
            <a:avLst/>
          </a:prstGeom>
          <a:solidFill>
            <a:srgbClr val="FEE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</a:t>
            </a:r>
            <a:r>
              <a:rPr lang="ko-KR" altLang="en-US" dirty="0"/>
              <a:t> 사회복지의 가치</a:t>
            </a:r>
          </a:p>
        </p:txBody>
      </p:sp>
      <p:sp>
        <p:nvSpPr>
          <p:cNvPr id="15" name="슬라이드 번호 개체 틀 14">
            <a:extLst>
              <a:ext uri="{FF2B5EF4-FFF2-40B4-BE49-F238E27FC236}">
                <a16:creationId xmlns:a16="http://schemas.microsoft.com/office/drawing/2014/main" id="{8A36FAAD-0222-4270-B323-F63637799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dirty="0"/>
              <a:t>39</a:t>
            </a:r>
            <a:r>
              <a:rPr lang="ko-KR" altLang="en-US" dirty="0"/>
              <a:t>쪽</a:t>
            </a: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B3875F19-F943-BD37-8D11-C368D6E7D67B}"/>
              </a:ext>
            </a:extLst>
          </p:cNvPr>
          <p:cNvSpPr/>
          <p:nvPr/>
        </p:nvSpPr>
        <p:spPr>
          <a:xfrm>
            <a:off x="1020474" y="2263930"/>
            <a:ext cx="10207157" cy="3612293"/>
          </a:xfrm>
          <a:prstGeom prst="roundRect">
            <a:avLst>
              <a:gd name="adj" fmla="val 7011"/>
            </a:avLst>
          </a:prstGeom>
          <a:ln w="38100">
            <a:solidFill>
              <a:srgbClr val="CDBF3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800100" lvl="1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사회복지기관들도 기관의 특성과 대상</a:t>
            </a:r>
            <a:r>
              <a:rPr lang="en-US" altLang="ko-KR" sz="20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0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역할</a:t>
            </a:r>
            <a:r>
              <a:rPr lang="en-US" altLang="ko-KR" sz="20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0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기능에 따라 고유한 가치체계를 가지고 있고 가치의 우선순위도 다르게 적용될 수 있음</a:t>
            </a:r>
            <a:endParaRPr lang="en-US" altLang="ko-KR" sz="2000" b="1" kern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0100" lvl="1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800" b="1" kern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0100" lvl="1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기관에서 일하는 사회복지사들은 기관의 가치와 전문직으로서 수행해야 할 가치 등과의 불일치를 경험할 수 있음</a:t>
            </a:r>
            <a:endParaRPr lang="en-US" altLang="ko-KR" sz="800" b="1" kern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부제목 2">
            <a:extLst>
              <a:ext uri="{FF2B5EF4-FFF2-40B4-BE49-F238E27FC236}">
                <a16:creationId xmlns:a16="http://schemas.microsoft.com/office/drawing/2014/main" id="{D2822D8D-3F3E-0E78-FED5-3F67A9F62C86}"/>
              </a:ext>
            </a:extLst>
          </p:cNvPr>
          <p:cNvSpPr txBox="1">
            <a:spLocks/>
          </p:cNvSpPr>
          <p:nvPr/>
        </p:nvSpPr>
        <p:spPr>
          <a:xfrm>
            <a:off x="1020474" y="1282153"/>
            <a:ext cx="2637126" cy="590773"/>
          </a:xfrm>
          <a:prstGeom prst="rect">
            <a:avLst/>
          </a:prstGeom>
          <a:gradFill flip="none" rotWithShape="1">
            <a:gsLst>
              <a:gs pos="0">
                <a:srgbClr val="EB5C62">
                  <a:shade val="30000"/>
                  <a:satMod val="115000"/>
                </a:srgbClr>
              </a:gs>
              <a:gs pos="50000">
                <a:srgbClr val="EB5C62">
                  <a:shade val="67500"/>
                  <a:satMod val="115000"/>
                </a:srgbClr>
              </a:gs>
              <a:gs pos="100000">
                <a:srgbClr val="EB5C62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  <a:cs typeface="+mn-cs"/>
              </a:defRPr>
            </a:lvl1pPr>
            <a:lvl2pPr marL="3429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sz="2400" b="1" dirty="0">
                <a:solidFill>
                  <a:schemeClr val="bg1"/>
                </a:solidFill>
                <a:latin typeface="+mn-ea"/>
                <a:ea typeface="+mn-ea"/>
              </a:rPr>
              <a:t>1) </a:t>
            </a:r>
            <a:r>
              <a:rPr lang="ko-KR" altLang="en-US" sz="2400" b="1" dirty="0">
                <a:solidFill>
                  <a:schemeClr val="bg1"/>
                </a:solidFill>
                <a:latin typeface="+mn-ea"/>
                <a:ea typeface="+mn-ea"/>
              </a:rPr>
              <a:t>가치의 다양성</a:t>
            </a:r>
          </a:p>
        </p:txBody>
      </p:sp>
    </p:spTree>
    <p:extLst>
      <p:ext uri="{BB962C8B-B14F-4D97-AF65-F5344CB8AC3E}">
        <p14:creationId xmlns:p14="http://schemas.microsoft.com/office/powerpoint/2010/main" val="12593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337"/>
    </mc:Choice>
    <mc:Fallback xmlns="">
      <p:transition spd="slow" advTm="121337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C7FEA441-CF32-9A82-46CE-1A0B2E813806}"/>
              </a:ext>
            </a:extLst>
          </p:cNvPr>
          <p:cNvSpPr/>
          <p:nvPr/>
        </p:nvSpPr>
        <p:spPr>
          <a:xfrm>
            <a:off x="0" y="981777"/>
            <a:ext cx="12192000" cy="5876223"/>
          </a:xfrm>
          <a:prstGeom prst="rect">
            <a:avLst/>
          </a:prstGeom>
          <a:solidFill>
            <a:srgbClr val="FEE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</a:t>
            </a:r>
            <a:r>
              <a:rPr lang="ko-KR" altLang="en-US" dirty="0"/>
              <a:t> 사회복지의 가치</a:t>
            </a:r>
          </a:p>
        </p:txBody>
      </p:sp>
      <p:sp>
        <p:nvSpPr>
          <p:cNvPr id="15" name="슬라이드 번호 개체 틀 14">
            <a:extLst>
              <a:ext uri="{FF2B5EF4-FFF2-40B4-BE49-F238E27FC236}">
                <a16:creationId xmlns:a16="http://schemas.microsoft.com/office/drawing/2014/main" id="{8A36FAAD-0222-4270-B323-F63637799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55166" y="6476087"/>
            <a:ext cx="1335711" cy="365125"/>
          </a:xfrm>
        </p:spPr>
        <p:txBody>
          <a:bodyPr/>
          <a:lstStyle/>
          <a:p>
            <a:r>
              <a:rPr lang="en-US" altLang="ko-KR" dirty="0"/>
              <a:t>39-41</a:t>
            </a:r>
            <a:r>
              <a:rPr lang="ko-KR" altLang="en-US" dirty="0"/>
              <a:t>쪽</a:t>
            </a: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B3875F19-F943-BD37-8D11-C368D6E7D67B}"/>
              </a:ext>
            </a:extLst>
          </p:cNvPr>
          <p:cNvSpPr/>
          <p:nvPr/>
        </p:nvSpPr>
        <p:spPr>
          <a:xfrm>
            <a:off x="501098" y="2263930"/>
            <a:ext cx="11489779" cy="4212157"/>
          </a:xfrm>
          <a:prstGeom prst="roundRect">
            <a:avLst>
              <a:gd name="adj" fmla="val 7011"/>
            </a:avLst>
          </a:prstGeom>
          <a:ln w="38100">
            <a:solidFill>
              <a:srgbClr val="CDBF3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1" fontAlgn="base">
              <a:lnSpc>
                <a:spcPct val="150000"/>
              </a:lnSpc>
            </a:pPr>
            <a:endParaRPr lang="en-US" altLang="ko-KR" sz="800" b="1" kern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부제목 2">
            <a:extLst>
              <a:ext uri="{FF2B5EF4-FFF2-40B4-BE49-F238E27FC236}">
                <a16:creationId xmlns:a16="http://schemas.microsoft.com/office/drawing/2014/main" id="{D2822D8D-3F3E-0E78-FED5-3F67A9F62C86}"/>
              </a:ext>
            </a:extLst>
          </p:cNvPr>
          <p:cNvSpPr txBox="1">
            <a:spLocks/>
          </p:cNvSpPr>
          <p:nvPr/>
        </p:nvSpPr>
        <p:spPr>
          <a:xfrm>
            <a:off x="501098" y="1290575"/>
            <a:ext cx="2637126" cy="590773"/>
          </a:xfrm>
          <a:prstGeom prst="rect">
            <a:avLst/>
          </a:prstGeom>
          <a:gradFill flip="none" rotWithShape="1">
            <a:gsLst>
              <a:gs pos="0">
                <a:srgbClr val="EB5C62">
                  <a:shade val="30000"/>
                  <a:satMod val="115000"/>
                </a:srgbClr>
              </a:gs>
              <a:gs pos="50000">
                <a:srgbClr val="EB5C62">
                  <a:shade val="67500"/>
                  <a:satMod val="115000"/>
                </a:srgbClr>
              </a:gs>
              <a:gs pos="100000">
                <a:srgbClr val="EB5C62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  <a:cs typeface="+mn-cs"/>
              </a:defRPr>
            </a:lvl1pPr>
            <a:lvl2pPr marL="3429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sz="2400" b="1" dirty="0">
                <a:solidFill>
                  <a:schemeClr val="bg1"/>
                </a:solidFill>
                <a:latin typeface="+mn-ea"/>
                <a:ea typeface="+mn-ea"/>
              </a:rPr>
              <a:t>2) </a:t>
            </a:r>
            <a:r>
              <a:rPr lang="ko-KR" altLang="en-US" sz="2400" b="1" dirty="0">
                <a:solidFill>
                  <a:schemeClr val="bg1"/>
                </a:solidFill>
                <a:latin typeface="+mn-ea"/>
                <a:ea typeface="+mn-ea"/>
              </a:rPr>
              <a:t>사회복지의 가치</a:t>
            </a: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942C5A59-043B-B816-FC3F-20C339FADD14}"/>
              </a:ext>
            </a:extLst>
          </p:cNvPr>
          <p:cNvSpPr/>
          <p:nvPr/>
        </p:nvSpPr>
        <p:spPr>
          <a:xfrm>
            <a:off x="1214916" y="2944636"/>
            <a:ext cx="4758207" cy="755652"/>
          </a:xfrm>
          <a:prstGeom prst="roundRect">
            <a:avLst>
              <a:gd name="adj" fmla="val 10066"/>
            </a:avLst>
          </a:prstGeom>
          <a:ln w="38100"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400" b="1" dirty="0">
                <a:latin typeface="+mn-ea"/>
              </a:rPr>
              <a:t>인간의 존엄성</a:t>
            </a:r>
          </a:p>
        </p:txBody>
      </p:sp>
      <p:sp>
        <p:nvSpPr>
          <p:cNvPr id="9" name="모서리가 둥근 직사각형 24">
            <a:extLst>
              <a:ext uri="{FF2B5EF4-FFF2-40B4-BE49-F238E27FC236}">
                <a16:creationId xmlns:a16="http://schemas.microsoft.com/office/drawing/2014/main" id="{B41C33CF-3AF7-A07B-5D5A-C6C48C23C11D}"/>
              </a:ext>
            </a:extLst>
          </p:cNvPr>
          <p:cNvSpPr/>
          <p:nvPr/>
        </p:nvSpPr>
        <p:spPr>
          <a:xfrm>
            <a:off x="735130" y="2857811"/>
            <a:ext cx="887663" cy="86704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EB5C62">
                  <a:shade val="30000"/>
                  <a:satMod val="115000"/>
                </a:srgbClr>
              </a:gs>
              <a:gs pos="50000">
                <a:srgbClr val="EB5C62">
                  <a:shade val="67500"/>
                  <a:satMod val="115000"/>
                </a:srgbClr>
              </a:gs>
              <a:gs pos="100000">
                <a:srgbClr val="EB5C62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anchor="ctr"/>
          <a:lstStyle/>
          <a:p>
            <a:pPr algn="ctr" eaLnBrk="1" latinLnBrk="1" hangingPunct="1">
              <a:defRPr/>
            </a:pPr>
            <a:r>
              <a:rPr lang="en-US" altLang="ko-KR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01</a:t>
            </a:r>
            <a:endParaRPr lang="ko-KR" altLang="en-US" sz="2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3799BBC0-18A3-7774-34CA-FDAFEB4F1D26}"/>
              </a:ext>
            </a:extLst>
          </p:cNvPr>
          <p:cNvSpPr/>
          <p:nvPr/>
        </p:nvSpPr>
        <p:spPr>
          <a:xfrm>
            <a:off x="1214916" y="3899242"/>
            <a:ext cx="4758207" cy="755652"/>
          </a:xfrm>
          <a:prstGeom prst="roundRect">
            <a:avLst>
              <a:gd name="adj" fmla="val 10066"/>
            </a:avLst>
          </a:prstGeom>
          <a:ln w="38100"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400" b="1" dirty="0">
                <a:latin typeface="+mn-ea"/>
              </a:rPr>
              <a:t>인간의 자기결정권</a:t>
            </a:r>
          </a:p>
        </p:txBody>
      </p:sp>
      <p:sp>
        <p:nvSpPr>
          <p:cNvPr id="11" name="모서리가 둥근 직사각형 24">
            <a:extLst>
              <a:ext uri="{FF2B5EF4-FFF2-40B4-BE49-F238E27FC236}">
                <a16:creationId xmlns:a16="http://schemas.microsoft.com/office/drawing/2014/main" id="{DE03D21A-4478-E667-8164-DFC5CA1B1EDB}"/>
              </a:ext>
            </a:extLst>
          </p:cNvPr>
          <p:cNvSpPr/>
          <p:nvPr/>
        </p:nvSpPr>
        <p:spPr>
          <a:xfrm>
            <a:off x="735130" y="3812417"/>
            <a:ext cx="887663" cy="86704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EB5C62">
                  <a:shade val="30000"/>
                  <a:satMod val="115000"/>
                </a:srgbClr>
              </a:gs>
              <a:gs pos="50000">
                <a:srgbClr val="EB5C62">
                  <a:shade val="67500"/>
                  <a:satMod val="115000"/>
                </a:srgbClr>
              </a:gs>
              <a:gs pos="100000">
                <a:srgbClr val="EB5C62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anchor="ctr"/>
          <a:lstStyle/>
          <a:p>
            <a:pPr algn="ctr" eaLnBrk="1" latinLnBrk="1" hangingPunct="1">
              <a:defRPr/>
            </a:pPr>
            <a:r>
              <a:rPr lang="en-US" altLang="ko-KR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02</a:t>
            </a:r>
            <a:endParaRPr lang="ko-KR" altLang="en-US" sz="2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FAE0650B-F6D9-4F28-33B8-DB9430168D0E}"/>
              </a:ext>
            </a:extLst>
          </p:cNvPr>
          <p:cNvSpPr/>
          <p:nvPr/>
        </p:nvSpPr>
        <p:spPr>
          <a:xfrm>
            <a:off x="1214916" y="4965236"/>
            <a:ext cx="4758207" cy="755652"/>
          </a:xfrm>
          <a:prstGeom prst="roundRect">
            <a:avLst>
              <a:gd name="adj" fmla="val 10066"/>
            </a:avLst>
          </a:prstGeom>
          <a:ln w="38100"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400" b="1" dirty="0">
                <a:latin typeface="+mn-ea"/>
              </a:rPr>
              <a:t>기회균등의 가치</a:t>
            </a:r>
          </a:p>
        </p:txBody>
      </p:sp>
      <p:sp>
        <p:nvSpPr>
          <p:cNvPr id="18" name="모서리가 둥근 직사각형 24">
            <a:extLst>
              <a:ext uri="{FF2B5EF4-FFF2-40B4-BE49-F238E27FC236}">
                <a16:creationId xmlns:a16="http://schemas.microsoft.com/office/drawing/2014/main" id="{4B7BD279-3CE6-AC00-CFB2-75D457BAFD8B}"/>
              </a:ext>
            </a:extLst>
          </p:cNvPr>
          <p:cNvSpPr/>
          <p:nvPr/>
        </p:nvSpPr>
        <p:spPr>
          <a:xfrm>
            <a:off x="735130" y="4878411"/>
            <a:ext cx="887663" cy="86704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EB5C62">
                  <a:shade val="30000"/>
                  <a:satMod val="115000"/>
                </a:srgbClr>
              </a:gs>
              <a:gs pos="50000">
                <a:srgbClr val="EB5C62">
                  <a:shade val="67500"/>
                  <a:satMod val="115000"/>
                </a:srgbClr>
              </a:gs>
              <a:gs pos="100000">
                <a:srgbClr val="EB5C62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anchor="ctr"/>
          <a:lstStyle/>
          <a:p>
            <a:pPr algn="ctr" eaLnBrk="1" latinLnBrk="1" hangingPunct="1">
              <a:defRPr/>
            </a:pPr>
            <a:r>
              <a:rPr lang="en-US" altLang="ko-KR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03</a:t>
            </a:r>
            <a:endParaRPr lang="ko-KR" altLang="en-US" sz="2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" name="사각형: 둥근 모서리 20">
            <a:extLst>
              <a:ext uri="{FF2B5EF4-FFF2-40B4-BE49-F238E27FC236}">
                <a16:creationId xmlns:a16="http://schemas.microsoft.com/office/drawing/2014/main" id="{E726BA84-118C-5F9D-7D1E-7092219176AA}"/>
              </a:ext>
            </a:extLst>
          </p:cNvPr>
          <p:cNvSpPr/>
          <p:nvPr/>
        </p:nvSpPr>
        <p:spPr>
          <a:xfrm>
            <a:off x="6842789" y="3546011"/>
            <a:ext cx="4758207" cy="755652"/>
          </a:xfrm>
          <a:prstGeom prst="roundRect">
            <a:avLst>
              <a:gd name="adj" fmla="val 10066"/>
            </a:avLst>
          </a:prstGeom>
          <a:ln w="38100"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400" b="1" dirty="0">
                <a:latin typeface="+mn-ea"/>
              </a:rPr>
              <a:t>사회적 책임성의 가치</a:t>
            </a:r>
          </a:p>
        </p:txBody>
      </p:sp>
      <p:sp>
        <p:nvSpPr>
          <p:cNvPr id="22" name="모서리가 둥근 직사각형 24">
            <a:extLst>
              <a:ext uri="{FF2B5EF4-FFF2-40B4-BE49-F238E27FC236}">
                <a16:creationId xmlns:a16="http://schemas.microsoft.com/office/drawing/2014/main" id="{23B550A6-656B-974F-7186-7A0477C2CB69}"/>
              </a:ext>
            </a:extLst>
          </p:cNvPr>
          <p:cNvSpPr/>
          <p:nvPr/>
        </p:nvSpPr>
        <p:spPr>
          <a:xfrm>
            <a:off x="6363003" y="3459186"/>
            <a:ext cx="887663" cy="86704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EB5C62">
                  <a:shade val="30000"/>
                  <a:satMod val="115000"/>
                </a:srgbClr>
              </a:gs>
              <a:gs pos="50000">
                <a:srgbClr val="EB5C62">
                  <a:shade val="67500"/>
                  <a:satMod val="115000"/>
                </a:srgbClr>
              </a:gs>
              <a:gs pos="100000">
                <a:srgbClr val="EB5C62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anchor="ctr"/>
          <a:lstStyle/>
          <a:p>
            <a:pPr algn="ctr" eaLnBrk="1" latinLnBrk="1" hangingPunct="1">
              <a:defRPr/>
            </a:pPr>
            <a:r>
              <a:rPr lang="en-US" altLang="ko-KR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04</a:t>
            </a:r>
            <a:endParaRPr lang="ko-KR" altLang="en-US" sz="2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3" name="사각형: 둥근 모서리 22">
            <a:extLst>
              <a:ext uri="{FF2B5EF4-FFF2-40B4-BE49-F238E27FC236}">
                <a16:creationId xmlns:a16="http://schemas.microsoft.com/office/drawing/2014/main" id="{56FB5E4E-9CEE-82E3-E956-76454EA209DD}"/>
              </a:ext>
            </a:extLst>
          </p:cNvPr>
          <p:cNvSpPr/>
          <p:nvPr/>
        </p:nvSpPr>
        <p:spPr>
          <a:xfrm>
            <a:off x="6842789" y="4500617"/>
            <a:ext cx="4758207" cy="755652"/>
          </a:xfrm>
          <a:prstGeom prst="roundRect">
            <a:avLst>
              <a:gd name="adj" fmla="val 10066"/>
            </a:avLst>
          </a:prstGeom>
          <a:ln w="38100"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400" b="1" dirty="0">
                <a:latin typeface="+mn-ea"/>
              </a:rPr>
              <a:t>사회정의의 가치</a:t>
            </a:r>
          </a:p>
        </p:txBody>
      </p:sp>
      <p:sp>
        <p:nvSpPr>
          <p:cNvPr id="24" name="모서리가 둥근 직사각형 24">
            <a:extLst>
              <a:ext uri="{FF2B5EF4-FFF2-40B4-BE49-F238E27FC236}">
                <a16:creationId xmlns:a16="http://schemas.microsoft.com/office/drawing/2014/main" id="{1BC3DFA2-CCC9-7F5E-F2A5-5788FE7B879C}"/>
              </a:ext>
            </a:extLst>
          </p:cNvPr>
          <p:cNvSpPr/>
          <p:nvPr/>
        </p:nvSpPr>
        <p:spPr>
          <a:xfrm>
            <a:off x="6363003" y="4413792"/>
            <a:ext cx="887663" cy="86704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EB5C62">
                  <a:shade val="30000"/>
                  <a:satMod val="115000"/>
                </a:srgbClr>
              </a:gs>
              <a:gs pos="50000">
                <a:srgbClr val="EB5C62">
                  <a:shade val="67500"/>
                  <a:satMod val="115000"/>
                </a:srgbClr>
              </a:gs>
              <a:gs pos="100000">
                <a:srgbClr val="EB5C62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anchor="ctr"/>
          <a:lstStyle/>
          <a:p>
            <a:pPr algn="ctr" eaLnBrk="1" latinLnBrk="1" hangingPunct="1">
              <a:defRPr/>
            </a:pPr>
            <a:r>
              <a:rPr lang="en-US" altLang="ko-KR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05</a:t>
            </a:r>
            <a:endParaRPr lang="ko-KR" altLang="en-US" sz="2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9336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337"/>
    </mc:Choice>
    <mc:Fallback xmlns="">
      <p:transition spd="slow" advTm="121337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C7FEA441-CF32-9A82-46CE-1A0B2E813806}"/>
              </a:ext>
            </a:extLst>
          </p:cNvPr>
          <p:cNvSpPr/>
          <p:nvPr/>
        </p:nvSpPr>
        <p:spPr>
          <a:xfrm>
            <a:off x="0" y="981777"/>
            <a:ext cx="12192000" cy="5876223"/>
          </a:xfrm>
          <a:prstGeom prst="rect">
            <a:avLst/>
          </a:prstGeom>
          <a:solidFill>
            <a:srgbClr val="FEE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</a:t>
            </a:r>
            <a:r>
              <a:rPr lang="ko-KR" altLang="en-US" dirty="0"/>
              <a:t>사회복지의 실천윤리</a:t>
            </a:r>
          </a:p>
        </p:txBody>
      </p:sp>
      <p:sp>
        <p:nvSpPr>
          <p:cNvPr id="15" name="슬라이드 번호 개체 틀 14">
            <a:extLst>
              <a:ext uri="{FF2B5EF4-FFF2-40B4-BE49-F238E27FC236}">
                <a16:creationId xmlns:a16="http://schemas.microsoft.com/office/drawing/2014/main" id="{8A36FAAD-0222-4270-B323-F63637799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dirty="0"/>
              <a:t>42</a:t>
            </a:r>
            <a:r>
              <a:rPr lang="ko-KR" altLang="en-US" dirty="0"/>
              <a:t>쪽</a:t>
            </a: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B3875F19-F943-BD37-8D11-C368D6E7D67B}"/>
              </a:ext>
            </a:extLst>
          </p:cNvPr>
          <p:cNvSpPr/>
          <p:nvPr/>
        </p:nvSpPr>
        <p:spPr>
          <a:xfrm>
            <a:off x="1020474" y="2263930"/>
            <a:ext cx="10520217" cy="4021367"/>
          </a:xfrm>
          <a:prstGeom prst="roundRect">
            <a:avLst>
              <a:gd name="adj" fmla="val 7011"/>
            </a:avLst>
          </a:prstGeom>
          <a:ln w="38100">
            <a:solidFill>
              <a:srgbClr val="CDBF3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800100" lvl="1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가치에 기반을 둔 행위로서 윤리는 실천가치를 어떻게 구체적으로 적용할 </a:t>
            </a:r>
          </a:p>
          <a:p>
            <a:pPr marL="800100" lvl="1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것인가에 대한 기준이 필요</a:t>
            </a:r>
            <a:endParaRPr lang="en-US" altLang="ko-KR" sz="2000" b="1" kern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0100" lvl="1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800" b="1" kern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0100" lvl="1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우리나라는 </a:t>
            </a:r>
            <a:r>
              <a:rPr lang="en-US" altLang="ko-KR" sz="20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1998</a:t>
            </a:r>
            <a:r>
              <a:rPr lang="ko-KR" altLang="en-US" sz="20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년에 사회복지사 윤리강령을 </a:t>
            </a:r>
            <a:r>
              <a:rPr lang="ko-KR" altLang="en-US" sz="2000" b="1" kern="0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제정ㆍ공포하고</a:t>
            </a:r>
            <a:r>
              <a:rPr lang="en-US" altLang="ko-KR" sz="20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2001</a:t>
            </a:r>
            <a:r>
              <a:rPr lang="ko-KR" altLang="en-US" sz="20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년에 개정을 거쳐 전문과 </a:t>
            </a:r>
            <a:r>
              <a:rPr lang="en-US" altLang="ko-KR" sz="20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</a:t>
            </a:r>
            <a:r>
              <a:rPr lang="ko-KR" altLang="en-US" sz="20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개의 윤리 기준</a:t>
            </a:r>
            <a:r>
              <a:rPr lang="en-US" altLang="ko-KR" sz="20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0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사회복지사 윤리위원회의 구성과 운영</a:t>
            </a:r>
            <a:r>
              <a:rPr lang="en-US" altLang="ko-KR" sz="20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0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사회복지사 선서 등이 포함된 윤리강령을 시행하고 있음</a:t>
            </a:r>
            <a:endParaRPr lang="en-US" altLang="ko-KR" sz="2000" b="1" kern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0100" lvl="1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800" b="1" kern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0100" lvl="1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윤리강령은 사회복지사가 어떤 가치와 윤리적 기준에 기초하여 사회복지전문직을 수행할 것인가를 제시해 주는 지침</a:t>
            </a:r>
            <a:endParaRPr lang="en-US" altLang="ko-KR" sz="800" b="1" kern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부제목 2">
            <a:extLst>
              <a:ext uri="{FF2B5EF4-FFF2-40B4-BE49-F238E27FC236}">
                <a16:creationId xmlns:a16="http://schemas.microsoft.com/office/drawing/2014/main" id="{D2822D8D-3F3E-0E78-FED5-3F67A9F62C86}"/>
              </a:ext>
            </a:extLst>
          </p:cNvPr>
          <p:cNvSpPr txBox="1">
            <a:spLocks/>
          </p:cNvSpPr>
          <p:nvPr/>
        </p:nvSpPr>
        <p:spPr>
          <a:xfrm>
            <a:off x="1020474" y="1282153"/>
            <a:ext cx="3192938" cy="690082"/>
          </a:xfrm>
          <a:prstGeom prst="rect">
            <a:avLst/>
          </a:prstGeom>
          <a:gradFill flip="none" rotWithShape="1">
            <a:gsLst>
              <a:gs pos="0">
                <a:srgbClr val="EB5C62">
                  <a:shade val="30000"/>
                  <a:satMod val="115000"/>
                </a:srgbClr>
              </a:gs>
              <a:gs pos="50000">
                <a:srgbClr val="EB5C62">
                  <a:shade val="67500"/>
                  <a:satMod val="115000"/>
                </a:srgbClr>
              </a:gs>
              <a:gs pos="100000">
                <a:srgbClr val="EB5C62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  <a:cs typeface="+mn-cs"/>
              </a:defRPr>
            </a:lvl1pPr>
            <a:lvl2pPr marL="3429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sz="2400" b="1" dirty="0">
                <a:solidFill>
                  <a:schemeClr val="bg1"/>
                </a:solidFill>
                <a:latin typeface="+mn-ea"/>
                <a:ea typeface="+mn-ea"/>
              </a:rPr>
              <a:t>1) </a:t>
            </a:r>
            <a:r>
              <a:rPr lang="ko-KR" altLang="en-US" sz="2400" b="1" dirty="0">
                <a:solidFill>
                  <a:schemeClr val="bg1"/>
                </a:solidFill>
                <a:latin typeface="+mn-ea"/>
                <a:ea typeface="+mn-ea"/>
              </a:rPr>
              <a:t>사회복지실천 윤리</a:t>
            </a:r>
          </a:p>
        </p:txBody>
      </p:sp>
    </p:spTree>
    <p:extLst>
      <p:ext uri="{BB962C8B-B14F-4D97-AF65-F5344CB8AC3E}">
        <p14:creationId xmlns:p14="http://schemas.microsoft.com/office/powerpoint/2010/main" val="180849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337"/>
    </mc:Choice>
    <mc:Fallback xmlns="">
      <p:transition spd="slow" advTm="121337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C7FEA441-CF32-9A82-46CE-1A0B2E813806}"/>
              </a:ext>
            </a:extLst>
          </p:cNvPr>
          <p:cNvSpPr/>
          <p:nvPr/>
        </p:nvSpPr>
        <p:spPr>
          <a:xfrm>
            <a:off x="0" y="981777"/>
            <a:ext cx="12192000" cy="5876223"/>
          </a:xfrm>
          <a:prstGeom prst="rect">
            <a:avLst/>
          </a:prstGeom>
          <a:solidFill>
            <a:srgbClr val="FEE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</a:t>
            </a:r>
            <a:r>
              <a:rPr lang="ko-KR" altLang="en-US" dirty="0"/>
              <a:t>사회복지의 실천윤리</a:t>
            </a:r>
          </a:p>
        </p:txBody>
      </p:sp>
      <p:sp>
        <p:nvSpPr>
          <p:cNvPr id="15" name="슬라이드 번호 개체 틀 14">
            <a:extLst>
              <a:ext uri="{FF2B5EF4-FFF2-40B4-BE49-F238E27FC236}">
                <a16:creationId xmlns:a16="http://schemas.microsoft.com/office/drawing/2014/main" id="{8A36FAAD-0222-4270-B323-F63637799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dirty="0"/>
              <a:t>42</a:t>
            </a:r>
            <a:r>
              <a:rPr lang="ko-KR" altLang="en-US" dirty="0"/>
              <a:t>쪽</a:t>
            </a: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B3875F19-F943-BD37-8D11-C368D6E7D67B}"/>
              </a:ext>
            </a:extLst>
          </p:cNvPr>
          <p:cNvSpPr/>
          <p:nvPr/>
        </p:nvSpPr>
        <p:spPr>
          <a:xfrm>
            <a:off x="1020474" y="2263930"/>
            <a:ext cx="10520217" cy="4021367"/>
          </a:xfrm>
          <a:prstGeom prst="roundRect">
            <a:avLst>
              <a:gd name="adj" fmla="val 7011"/>
            </a:avLst>
          </a:prstGeom>
          <a:ln w="38100">
            <a:solidFill>
              <a:srgbClr val="CDBF3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800100" lvl="1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첫째</a:t>
            </a:r>
            <a:r>
              <a:rPr lang="en-US" altLang="ko-KR" sz="20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0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인간에 대한 존중</a:t>
            </a:r>
            <a:endParaRPr lang="en-US" altLang="ko-KR" sz="2000" b="1" kern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0100" lvl="1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800" b="1" kern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0100" lvl="1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둘째</a:t>
            </a:r>
            <a:r>
              <a:rPr lang="en-US" altLang="ko-KR" sz="20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0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사회복지사가 가진 능력의 범위 안에서 행동해야 한다는 것</a:t>
            </a:r>
            <a:endParaRPr lang="en-US" altLang="ko-KR" sz="2000" b="1" kern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0100" lvl="1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800" b="1" kern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0100" lvl="1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셋째</a:t>
            </a:r>
            <a:r>
              <a:rPr lang="en-US" altLang="ko-KR" sz="20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0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사회정의를 추구해야 함</a:t>
            </a:r>
            <a:endParaRPr lang="en-US" altLang="ko-KR" sz="2000" b="1" kern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0100" lvl="1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800" b="1" kern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0100" lvl="1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넷째</a:t>
            </a:r>
            <a:r>
              <a:rPr lang="en-US" altLang="ko-KR" sz="20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0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클라이언트 중심의 클라이언트를 위한 서비스에 충실해야 함</a:t>
            </a:r>
            <a:endParaRPr lang="en-US" altLang="ko-KR" sz="2000" b="1" kern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0100" lvl="1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800" b="1" kern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0100" lvl="1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다섯째</a:t>
            </a:r>
            <a:r>
              <a:rPr lang="en-US" altLang="ko-KR" sz="20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0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사회복지의 판단이나 서비스가 클라이언트에게 미칠 영향을 고려하여 책임성을 가져야 함</a:t>
            </a:r>
            <a:r>
              <a:rPr lang="en-US" altLang="ko-KR" sz="20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ko-KR" altLang="en-US" sz="2000" b="1" kern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부제목 2">
            <a:extLst>
              <a:ext uri="{FF2B5EF4-FFF2-40B4-BE49-F238E27FC236}">
                <a16:creationId xmlns:a16="http://schemas.microsoft.com/office/drawing/2014/main" id="{D2822D8D-3F3E-0E78-FED5-3F67A9F62C86}"/>
              </a:ext>
            </a:extLst>
          </p:cNvPr>
          <p:cNvSpPr txBox="1">
            <a:spLocks/>
          </p:cNvSpPr>
          <p:nvPr/>
        </p:nvSpPr>
        <p:spPr>
          <a:xfrm>
            <a:off x="1020473" y="1282153"/>
            <a:ext cx="3849909" cy="652526"/>
          </a:xfrm>
          <a:prstGeom prst="rect">
            <a:avLst/>
          </a:prstGeom>
          <a:gradFill flip="none" rotWithShape="1">
            <a:gsLst>
              <a:gs pos="0">
                <a:srgbClr val="EB5C62">
                  <a:shade val="30000"/>
                  <a:satMod val="115000"/>
                </a:srgbClr>
              </a:gs>
              <a:gs pos="50000">
                <a:srgbClr val="EB5C62">
                  <a:shade val="67500"/>
                  <a:satMod val="115000"/>
                </a:srgbClr>
              </a:gs>
              <a:gs pos="100000">
                <a:srgbClr val="EB5C62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  <a:cs typeface="+mn-cs"/>
              </a:defRPr>
            </a:lvl1pPr>
            <a:lvl2pPr marL="3429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sz="2400" b="1" dirty="0">
                <a:solidFill>
                  <a:schemeClr val="bg1"/>
                </a:solidFill>
                <a:latin typeface="+mn-ea"/>
                <a:ea typeface="+mn-ea"/>
              </a:rPr>
              <a:t>2) </a:t>
            </a:r>
            <a:r>
              <a:rPr lang="ko-KR" altLang="en-US" sz="2400" b="1" dirty="0">
                <a:solidFill>
                  <a:schemeClr val="bg1"/>
                </a:solidFill>
                <a:latin typeface="+mn-ea"/>
                <a:ea typeface="+mn-ea"/>
              </a:rPr>
              <a:t>전문가로서 윤리적 책임</a:t>
            </a:r>
          </a:p>
        </p:txBody>
      </p:sp>
    </p:spTree>
    <p:extLst>
      <p:ext uri="{BB962C8B-B14F-4D97-AF65-F5344CB8AC3E}">
        <p14:creationId xmlns:p14="http://schemas.microsoft.com/office/powerpoint/2010/main" val="227508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337"/>
    </mc:Choice>
    <mc:Fallback xmlns="">
      <p:transition spd="slow" advTm="121337"/>
    </mc:Fallback>
  </mc:AlternateContent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9687</TotalTime>
  <Words>553</Words>
  <Application>Microsoft Office PowerPoint</Application>
  <PresentationFormat>와이드스크린</PresentationFormat>
  <Paragraphs>110</Paragraphs>
  <Slides>13</Slides>
  <Notes>9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8" baseType="lpstr">
      <vt:lpstr>맑은 고딕</vt:lpstr>
      <vt:lpstr>Wingdings</vt:lpstr>
      <vt:lpstr>Arial</vt:lpstr>
      <vt:lpstr>Calibri</vt:lpstr>
      <vt:lpstr>Office 테마</vt:lpstr>
      <vt:lpstr>사회복지학개론</vt:lpstr>
      <vt:lpstr>3장. 사회복지의 기본가치와 윤리</vt:lpstr>
      <vt:lpstr>차례</vt:lpstr>
      <vt:lpstr>1. 사회복지의 가치</vt:lpstr>
      <vt:lpstr>1. 사회복지의 가치</vt:lpstr>
      <vt:lpstr>1. 사회복지의 가치</vt:lpstr>
      <vt:lpstr>1. 사회복지의 가치</vt:lpstr>
      <vt:lpstr>2. 사회복지의 실천윤리</vt:lpstr>
      <vt:lpstr>2. 사회복지의 실천윤리</vt:lpstr>
      <vt:lpstr>2. 사회복지의 실천윤리</vt:lpstr>
      <vt:lpstr>3. 실천윤리와 윤리적 갈등</vt:lpstr>
      <vt:lpstr>3. 실천윤리와 윤리적 갈등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강의 개요</dc:title>
  <dc:creator>이지현</dc:creator>
  <cp:lastModifiedBy>김 슬우</cp:lastModifiedBy>
  <cp:revision>56</cp:revision>
  <dcterms:created xsi:type="dcterms:W3CDTF">2021-01-25T01:31:59Z</dcterms:created>
  <dcterms:modified xsi:type="dcterms:W3CDTF">2023-01-07T07:15:38Z</dcterms:modified>
</cp:coreProperties>
</file>