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776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1141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3517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676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8094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008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5756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649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7095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787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205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421A9-E1DB-4390-B62D-FC82A95AEDD4}" type="datetimeFigureOut">
              <a:rPr lang="ko-KR" altLang="en-US" smtClean="0"/>
              <a:t>2019-06-05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76AEC-3FB8-4F35-9FD5-12AADCBC99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3795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U34Ij76KDQ&amp;list=PLqQv1fkewpLO02CkzxEg0EWspEoCzQkE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298KCLkR6Iw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245040" y="4097910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noProof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20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노인</a:t>
            </a:r>
            <a:r>
              <a:rPr lang="ko-KR" altLang="en-US" sz="3000" b="1" kern="0" dirty="0">
                <a:solidFill>
                  <a:srgbClr val="C5D1D7">
                    <a:lumMod val="25000"/>
                  </a:srgbClr>
                </a:solidFill>
                <a:latin typeface="+mj-ea"/>
              </a:rPr>
              <a:t> 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관련 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474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급여의 제한 등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8517" y="849140"/>
            <a:ext cx="8847739" cy="294994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2818" y="7904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0326" y="7935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9484" y="1406784"/>
            <a:ext cx="841074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5060" y="1019405"/>
            <a:ext cx="45913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중복수급 금지 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시행규칙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19377" y="1411527"/>
            <a:ext cx="835085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수급자는</a:t>
            </a:r>
            <a:r>
              <a:rPr lang="ko-KR" altLang="en-US" sz="2000" kern="0" dirty="0">
                <a:latin typeface="+mn-ea"/>
                <a:cs typeface="+mj-cs"/>
              </a:rPr>
              <a:t> 재가급여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시설급여 및 특별현금급여를 중복하여 받을 수 없다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다만 </a:t>
            </a:r>
            <a:r>
              <a:rPr lang="ko-KR" altLang="en-US" sz="2000" kern="0" dirty="0" err="1">
                <a:latin typeface="+mn-ea"/>
                <a:cs typeface="+mj-cs"/>
              </a:rPr>
              <a:t>가족요양비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err="1">
                <a:latin typeface="+mn-ea"/>
                <a:cs typeface="+mj-cs"/>
              </a:rPr>
              <a:t>수급자</a:t>
            </a:r>
            <a:r>
              <a:rPr lang="ko-KR" altLang="en-US" sz="2000" kern="0" dirty="0">
                <a:latin typeface="+mn-ea"/>
                <a:cs typeface="+mj-cs"/>
              </a:rPr>
              <a:t> 중 기타 재가급여를 받는 경우에는 그러하지 </a:t>
            </a:r>
            <a:r>
              <a:rPr lang="ko-KR" altLang="en-US" sz="2000" kern="0" dirty="0" smtClean="0">
                <a:latin typeface="+mn-ea"/>
                <a:cs typeface="+mj-cs"/>
              </a:rPr>
              <a:t>아니하다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동일한 </a:t>
            </a:r>
            <a:r>
              <a:rPr lang="ko-KR" altLang="en-US" sz="2000" kern="0" dirty="0">
                <a:latin typeface="+mn-ea"/>
                <a:cs typeface="+mj-cs"/>
              </a:rPr>
              <a:t>시간에 방문요양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방문목욕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방문간호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주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야간보호 </a:t>
            </a:r>
            <a:r>
              <a:rPr lang="ko-KR" altLang="en-US" sz="2000" kern="0" dirty="0">
                <a:latin typeface="+mn-ea"/>
                <a:cs typeface="+mj-cs"/>
              </a:rPr>
              <a:t>또는 </a:t>
            </a:r>
            <a:r>
              <a:rPr lang="ko-KR" altLang="en-US" sz="2000" kern="0" dirty="0" smtClean="0">
                <a:latin typeface="+mn-ea"/>
                <a:cs typeface="+mj-cs"/>
              </a:rPr>
              <a:t>단기보호 </a:t>
            </a:r>
            <a:r>
              <a:rPr lang="ko-KR" altLang="en-US" sz="2000" kern="0" dirty="0" smtClean="0">
                <a:latin typeface="+mn-ea"/>
                <a:cs typeface="+mj-cs"/>
              </a:rPr>
              <a:t>급여를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가지 이상 받을 수 </a:t>
            </a:r>
            <a:r>
              <a:rPr lang="ko-KR" altLang="en-US" sz="2000" kern="0" dirty="0" smtClean="0">
                <a:latin typeface="+mn-ea"/>
                <a:cs typeface="+mj-cs"/>
              </a:rPr>
              <a:t>없다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0954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 및 위원회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4253184"/>
            <a:ext cx="8884877" cy="252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419444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419762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85924" y="4794346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1257" y="4428927"/>
            <a:ext cx="32528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등급판정위원회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83343" y="4788128"/>
            <a:ext cx="8676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장기요양인정 </a:t>
            </a:r>
            <a:r>
              <a:rPr lang="ko-KR" altLang="en-US" sz="2000" kern="0" dirty="0">
                <a:latin typeface="+mn-ea"/>
                <a:cs typeface="+mj-cs"/>
              </a:rPr>
              <a:t>및 장기요양등급 판정 등을 심의하기 위해 공단에 </a:t>
            </a:r>
            <a:r>
              <a:rPr lang="ko-KR" altLang="en-US" sz="2000" kern="0" dirty="0" smtClean="0">
                <a:latin typeface="+mn-ea"/>
                <a:cs typeface="+mj-cs"/>
              </a:rPr>
              <a:t>장기요양등급판정위원회를 </a:t>
            </a:r>
            <a:r>
              <a:rPr lang="ko-KR" altLang="en-US" sz="2000" kern="0" dirty="0">
                <a:latin typeface="+mn-ea"/>
                <a:cs typeface="+mj-cs"/>
              </a:rPr>
              <a:t>둔다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 </a:t>
            </a:r>
            <a:r>
              <a:rPr lang="ko-KR" altLang="en-US" sz="2000" kern="0" dirty="0">
                <a:latin typeface="+mn-ea"/>
                <a:cs typeface="+mj-cs"/>
              </a:rPr>
              <a:t>단위로 설치하나 인구 수 등을 고려하여 </a:t>
            </a:r>
            <a:r>
              <a:rPr lang="ko-KR" altLang="en-US" sz="2000" kern="0" dirty="0" smtClean="0">
                <a:latin typeface="+mn-ea"/>
                <a:cs typeface="+mj-cs"/>
              </a:rPr>
              <a:t>설치함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위원장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인을 포함하여 </a:t>
            </a:r>
            <a:r>
              <a:rPr lang="en-US" altLang="ko-KR" sz="2000" kern="0" dirty="0">
                <a:latin typeface="+mn-ea"/>
                <a:cs typeface="+mj-cs"/>
              </a:rPr>
              <a:t>15</a:t>
            </a:r>
            <a:r>
              <a:rPr lang="ko-KR" altLang="en-US" sz="2000" kern="0" dirty="0">
                <a:latin typeface="+mn-ea"/>
                <a:cs typeface="+mj-cs"/>
              </a:rPr>
              <a:t>인의 위원으로 구성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4591" y="750978"/>
            <a:ext cx="8884877" cy="11340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38893" y="692241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96401" y="695416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85924" y="1272042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21257" y="906623"/>
            <a:ext cx="2970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관리운영기관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48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08237" y="1359488"/>
            <a:ext cx="8676456" cy="411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장기요양사업의 관리운영기관은 국민건강보험공단으로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124591" y="2054264"/>
            <a:ext cx="8884877" cy="2044575"/>
            <a:chOff x="204" y="2296"/>
            <a:chExt cx="3584" cy="1860"/>
          </a:xfrm>
        </p:grpSpPr>
        <p:grpSp>
          <p:nvGrpSpPr>
            <p:cNvPr id="3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6" name="Group 12"/>
          <p:cNvGrpSpPr>
            <a:grpSpLocks/>
          </p:cNvGrpSpPr>
          <p:nvPr/>
        </p:nvGrpSpPr>
        <p:grpSpPr bwMode="auto">
          <a:xfrm>
            <a:off x="238893" y="1995528"/>
            <a:ext cx="88900" cy="200025"/>
            <a:chOff x="4314" y="2018"/>
            <a:chExt cx="69" cy="166"/>
          </a:xfrm>
        </p:grpSpPr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9" name="Group 15"/>
          <p:cNvGrpSpPr>
            <a:grpSpLocks/>
          </p:cNvGrpSpPr>
          <p:nvPr/>
        </p:nvGrpSpPr>
        <p:grpSpPr bwMode="auto">
          <a:xfrm>
            <a:off x="396401" y="1998703"/>
            <a:ext cx="87312" cy="200025"/>
            <a:chOff x="4314" y="2018"/>
            <a:chExt cx="69" cy="166"/>
          </a:xfrm>
        </p:grpSpPr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1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2" name="Line 18"/>
          <p:cNvSpPr>
            <a:spLocks noChangeShapeType="1"/>
          </p:cNvSpPr>
          <p:nvPr/>
        </p:nvSpPr>
        <p:spPr bwMode="auto">
          <a:xfrm>
            <a:off x="285924" y="259542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321257" y="2230006"/>
            <a:ext cx="32528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장기요양위원회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45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44" name="제목 39"/>
          <p:cNvSpPr txBox="1">
            <a:spLocks/>
          </p:cNvSpPr>
          <p:nvPr/>
        </p:nvSpPr>
        <p:spPr bwMode="auto">
          <a:xfrm>
            <a:off x="396401" y="2635947"/>
            <a:ext cx="8402623" cy="1425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보건복지부장관 소속으로 다음의 사항을 심의하기 위해 장기요양위원회를 둔다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>
                <a:latin typeface="+mn-ea"/>
                <a:cs typeface="+mj-cs"/>
              </a:rPr>
              <a:t>장기요양보험료율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가족요양비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특례요양비</a:t>
            </a:r>
            <a:r>
              <a:rPr lang="ko-KR" altLang="en-US" sz="1900" kern="0" dirty="0">
                <a:latin typeface="+mn-ea"/>
                <a:cs typeface="+mj-cs"/>
              </a:rPr>
              <a:t> 및 </a:t>
            </a:r>
            <a:r>
              <a:rPr lang="ko-KR" altLang="en-US" sz="1900" kern="0" dirty="0" smtClean="0">
                <a:latin typeface="+mn-ea"/>
                <a:cs typeface="+mj-cs"/>
              </a:rPr>
              <a:t>요양병원 </a:t>
            </a:r>
            <a:r>
              <a:rPr lang="ko-KR" altLang="en-US" sz="1900" kern="0" dirty="0" err="1" smtClean="0">
                <a:latin typeface="+mn-ea"/>
                <a:cs typeface="+mj-cs"/>
              </a:rPr>
              <a:t>간병비의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지급기준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재가 </a:t>
            </a:r>
            <a:r>
              <a:rPr lang="ko-KR" altLang="en-US" sz="1900" kern="0" dirty="0">
                <a:latin typeface="+mn-ea"/>
                <a:cs typeface="+mj-cs"/>
              </a:rPr>
              <a:t>및 시설급여비용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밖에 대통령령으로 정하는 주요 사항</a:t>
            </a:r>
          </a:p>
        </p:txBody>
      </p:sp>
    </p:spTree>
    <p:extLst>
      <p:ext uri="{BB962C8B-B14F-4D97-AF65-F5344CB8AC3E}">
        <p14:creationId xmlns:p14="http://schemas.microsoft.com/office/powerpoint/2010/main" val="3008860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장기요양기관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8420" y="839092"/>
            <a:ext cx="8892000" cy="359802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2722" y="78035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0230" y="78353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9388" y="1396736"/>
            <a:ext cx="841074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4964" y="1009357"/>
            <a:ext cx="30476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장기요양기관의 지정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0230" y="1488428"/>
            <a:ext cx="8493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재가급여 </a:t>
            </a:r>
            <a:r>
              <a:rPr lang="ko-KR" altLang="en-US" sz="2000" kern="0" dirty="0">
                <a:latin typeface="+mn-ea"/>
                <a:cs typeface="+mj-cs"/>
              </a:rPr>
              <a:t>또는 시설급여를 제공하는 운영하려는 자는 소재지를 관할 구역으로 </a:t>
            </a:r>
            <a:r>
              <a:rPr lang="ko-KR" altLang="en-US" sz="2000" kern="0" dirty="0" smtClean="0">
                <a:latin typeface="+mn-ea"/>
                <a:cs typeface="+mj-cs"/>
              </a:rPr>
              <a:t>하는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구청장으로부터 </a:t>
            </a:r>
            <a:r>
              <a:rPr lang="ko-KR" altLang="en-US" sz="2000" kern="0" dirty="0">
                <a:latin typeface="+mn-ea"/>
                <a:cs typeface="+mj-cs"/>
              </a:rPr>
              <a:t>지정을 받아야 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31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장기요양기관으로 </a:t>
            </a:r>
            <a:r>
              <a:rPr lang="ko-KR" altLang="en-US" sz="2000" kern="0" dirty="0" err="1">
                <a:latin typeface="+mn-ea"/>
                <a:cs typeface="+mj-cs"/>
              </a:rPr>
              <a:t>지정받으려는</a:t>
            </a:r>
            <a:r>
              <a:rPr lang="ko-KR" altLang="en-US" sz="2000" kern="0" dirty="0">
                <a:latin typeface="+mn-ea"/>
                <a:cs typeface="+mj-cs"/>
              </a:rPr>
              <a:t> 자는 </a:t>
            </a:r>
            <a:r>
              <a:rPr lang="ko-KR" altLang="en-US" sz="2000" kern="0" dirty="0" err="1">
                <a:latin typeface="+mn-ea"/>
                <a:cs typeface="+mj-cs"/>
              </a:rPr>
              <a:t>보건복지부령으로</a:t>
            </a:r>
            <a:r>
              <a:rPr lang="ko-KR" altLang="en-US" sz="2000" kern="0" dirty="0">
                <a:latin typeface="+mn-ea"/>
                <a:cs typeface="+mj-cs"/>
              </a:rPr>
              <a:t> 정하는 장기요양에 필요한 시설 및 인력을 갖추어야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장기요양기관 지정의 유효기간은 </a:t>
            </a:r>
            <a:r>
              <a:rPr lang="ko-KR" altLang="en-US" sz="2000" kern="0" dirty="0" err="1">
                <a:latin typeface="+mn-ea"/>
                <a:cs typeface="+mj-cs"/>
              </a:rPr>
              <a:t>지정받은</a:t>
            </a:r>
            <a:r>
              <a:rPr lang="ko-KR" altLang="en-US" sz="2000" kern="0" dirty="0">
                <a:latin typeface="+mn-ea"/>
                <a:cs typeface="+mj-cs"/>
              </a:rPr>
              <a:t> 날로부터 </a:t>
            </a:r>
            <a:r>
              <a:rPr lang="en-US" altLang="ko-KR" sz="2000" kern="0" dirty="0">
                <a:latin typeface="+mn-ea"/>
                <a:cs typeface="+mj-cs"/>
              </a:rPr>
              <a:t>6</a:t>
            </a:r>
            <a:r>
              <a:rPr lang="ko-KR" altLang="en-US" sz="2000" kern="0" dirty="0">
                <a:latin typeface="+mn-ea"/>
                <a:cs typeface="+mj-cs"/>
              </a:rPr>
              <a:t>년으로 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32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89655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장기요양기관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8372" y="728564"/>
            <a:ext cx="8928000" cy="604462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4"/>
                <a:ext cx="3539" cy="1828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2674" y="66982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0182" y="67300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9100" y="1246016"/>
            <a:ext cx="854137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4772" y="898829"/>
            <a:ext cx="282320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장기요양기관의 의무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20281" y="1307687"/>
            <a:ext cx="8555936" cy="5297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장기요양기관은 </a:t>
            </a:r>
            <a:r>
              <a:rPr lang="ko-KR" altLang="en-US" sz="1700" kern="0" dirty="0">
                <a:latin typeface="+mn-ea"/>
                <a:cs typeface="+mj-cs"/>
              </a:rPr>
              <a:t>공단이 운영하는 인터넷 홈페이지에 장기요양기관별 </a:t>
            </a:r>
            <a:r>
              <a:rPr lang="ko-KR" altLang="en-US" sz="1700" kern="0" dirty="0" smtClean="0">
                <a:latin typeface="+mn-ea"/>
                <a:cs typeface="+mj-cs"/>
              </a:rPr>
              <a:t>급여의 </a:t>
            </a:r>
            <a:r>
              <a:rPr lang="ko-KR" altLang="en-US" sz="1700" kern="0" dirty="0">
                <a:latin typeface="+mn-ea"/>
                <a:cs typeface="+mj-cs"/>
              </a:rPr>
              <a:t>내용</a:t>
            </a:r>
            <a:r>
              <a:rPr lang="en-US" altLang="ko-KR" sz="1700" kern="0" dirty="0" smtClean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시설</a:t>
            </a:r>
            <a:r>
              <a:rPr lang="en-US" altLang="ko-KR" sz="1700" kern="0" dirty="0" smtClean="0">
                <a:latin typeface="+mn-ea"/>
                <a:cs typeface="+mj-cs"/>
              </a:rPr>
              <a:t>·</a:t>
            </a:r>
            <a:r>
              <a:rPr lang="ko-KR" altLang="en-US" sz="1700" kern="0" dirty="0" smtClean="0">
                <a:latin typeface="+mn-ea"/>
                <a:cs typeface="+mj-cs"/>
              </a:rPr>
              <a:t>인력 </a:t>
            </a:r>
            <a:r>
              <a:rPr lang="ko-KR" altLang="en-US" sz="1700" kern="0" dirty="0">
                <a:latin typeface="+mn-ea"/>
                <a:cs typeface="+mj-cs"/>
              </a:rPr>
              <a:t>등 현황자료를 게시하여야 한다</a:t>
            </a:r>
            <a:r>
              <a:rPr lang="en-US" altLang="ko-KR" sz="1700" kern="0" dirty="0">
                <a:latin typeface="+mn-ea"/>
                <a:cs typeface="+mj-cs"/>
              </a:rPr>
              <a:t>(</a:t>
            </a:r>
            <a:r>
              <a:rPr lang="ko-KR" altLang="en-US" sz="1700" kern="0" dirty="0">
                <a:latin typeface="+mn-ea"/>
                <a:cs typeface="+mj-cs"/>
              </a:rPr>
              <a:t>제</a:t>
            </a:r>
            <a:r>
              <a:rPr lang="en-US" altLang="ko-KR" sz="1700" kern="0" dirty="0">
                <a:latin typeface="+mn-ea"/>
                <a:cs typeface="+mj-cs"/>
              </a:rPr>
              <a:t>34</a:t>
            </a:r>
            <a:r>
              <a:rPr lang="ko-KR" altLang="en-US" sz="1700" kern="0" dirty="0">
                <a:latin typeface="+mn-ea"/>
                <a:cs typeface="+mj-cs"/>
              </a:rPr>
              <a:t>조</a:t>
            </a:r>
            <a:r>
              <a:rPr lang="en-US" altLang="ko-KR" sz="1700" kern="0" dirty="0" smtClean="0">
                <a:latin typeface="+mn-ea"/>
                <a:cs typeface="+mj-cs"/>
              </a:rPr>
              <a:t>).   </a:t>
            </a:r>
            <a:endParaRPr lang="en-US" altLang="ko-KR" sz="17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700" kern="0" dirty="0">
                <a:latin typeface="+mn-ea"/>
                <a:cs typeface="+mj-cs"/>
              </a:rPr>
              <a:t> </a:t>
            </a:r>
            <a:r>
              <a:rPr lang="en-US" altLang="ko-KR" sz="1700" kern="0" dirty="0" smtClean="0">
                <a:latin typeface="+mn-ea"/>
                <a:cs typeface="+mj-cs"/>
              </a:rPr>
              <a:t>   : </a:t>
            </a:r>
            <a:r>
              <a:rPr lang="ko-KR" altLang="en-US" sz="1700" kern="0" dirty="0">
                <a:latin typeface="+mn-ea"/>
                <a:cs typeface="+mj-cs"/>
              </a:rPr>
              <a:t>수급자가 장기요양급여를 쉽게 선택하고 장기요양기관이 제공하는 </a:t>
            </a:r>
            <a:r>
              <a:rPr lang="ko-KR" altLang="en-US" sz="1700" kern="0" dirty="0" smtClean="0">
                <a:latin typeface="+mn-ea"/>
                <a:cs typeface="+mj-cs"/>
              </a:rPr>
              <a:t>급여의 질을 </a:t>
            </a:r>
            <a:r>
              <a:rPr lang="ko-KR" altLang="en-US" sz="1700" kern="0" dirty="0" smtClean="0">
                <a:latin typeface="+mn-ea"/>
                <a:cs typeface="+mj-cs"/>
              </a:rPr>
              <a:t>보장하기 위함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장기요양기관은 </a:t>
            </a:r>
            <a:r>
              <a:rPr lang="ko-KR" altLang="en-US" sz="1700" kern="0" dirty="0" err="1">
                <a:latin typeface="+mn-ea"/>
                <a:cs typeface="+mj-cs"/>
              </a:rPr>
              <a:t>수급자로부터</a:t>
            </a:r>
            <a:r>
              <a:rPr lang="ko-KR" altLang="en-US" sz="1700" kern="0" dirty="0">
                <a:latin typeface="+mn-ea"/>
                <a:cs typeface="+mj-cs"/>
              </a:rPr>
              <a:t> 장기요양급여신청을 받은 때 장기요양급여의 </a:t>
            </a:r>
            <a:r>
              <a:rPr lang="ko-KR" altLang="en-US" sz="1700" kern="0" dirty="0" smtClean="0">
                <a:latin typeface="+mn-ea"/>
                <a:cs typeface="+mj-cs"/>
              </a:rPr>
              <a:t>제공을 거부하여서는 </a:t>
            </a:r>
            <a:r>
              <a:rPr lang="ko-KR" altLang="en-US" sz="1700" kern="0" dirty="0">
                <a:latin typeface="+mn-ea"/>
                <a:cs typeface="+mj-cs"/>
              </a:rPr>
              <a:t>아니 된다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  <a:r>
              <a:rPr lang="ko-KR" altLang="en-US" sz="1700" kern="0" dirty="0">
                <a:latin typeface="+mn-ea"/>
                <a:cs typeface="+mj-cs"/>
              </a:rPr>
              <a:t>장기요양기관의 장은 </a:t>
            </a:r>
            <a:r>
              <a:rPr lang="ko-KR" altLang="en-US" sz="1700" kern="0" dirty="0" err="1">
                <a:latin typeface="+mn-ea"/>
                <a:cs typeface="+mj-cs"/>
              </a:rPr>
              <a:t>수급자에게</a:t>
            </a:r>
            <a:r>
              <a:rPr lang="ko-KR" altLang="en-US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장기요양급여비용 </a:t>
            </a:r>
            <a:r>
              <a:rPr lang="ko-KR" altLang="en-US" sz="1700" kern="0" dirty="0" smtClean="0">
                <a:latin typeface="+mn-ea"/>
                <a:cs typeface="+mj-cs"/>
              </a:rPr>
              <a:t>명세서를</a:t>
            </a:r>
            <a:r>
              <a:rPr lang="en-US" altLang="ko-KR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교부하여야 </a:t>
            </a:r>
            <a:r>
              <a:rPr lang="ko-KR" altLang="en-US" sz="1700" kern="0" dirty="0">
                <a:latin typeface="+mn-ea"/>
                <a:cs typeface="+mj-cs"/>
              </a:rPr>
              <a:t>하며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급여 제공에 관한 자료를 </a:t>
            </a:r>
            <a:r>
              <a:rPr lang="ko-KR" altLang="en-US" sz="1700" kern="0" dirty="0" smtClean="0">
                <a:latin typeface="+mn-ea"/>
                <a:cs typeface="+mj-cs"/>
              </a:rPr>
              <a:t>기록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관리하여야 </a:t>
            </a:r>
            <a:r>
              <a:rPr lang="ko-KR" altLang="en-US" sz="1700" kern="0" dirty="0">
                <a:latin typeface="+mn-ea"/>
                <a:cs typeface="+mj-cs"/>
              </a:rPr>
              <a:t>한다</a:t>
            </a:r>
            <a:r>
              <a:rPr lang="en-US" altLang="ko-KR" sz="1700" kern="0" dirty="0">
                <a:latin typeface="+mn-ea"/>
                <a:cs typeface="+mj-cs"/>
              </a:rPr>
              <a:t>(</a:t>
            </a:r>
            <a:r>
              <a:rPr lang="ko-KR" altLang="en-US" sz="1700" kern="0" dirty="0">
                <a:latin typeface="+mn-ea"/>
                <a:cs typeface="+mj-cs"/>
              </a:rPr>
              <a:t>제</a:t>
            </a:r>
            <a:r>
              <a:rPr lang="en-US" altLang="ko-KR" sz="1700" kern="0" dirty="0">
                <a:latin typeface="+mn-ea"/>
                <a:cs typeface="+mj-cs"/>
              </a:rPr>
              <a:t>35</a:t>
            </a:r>
            <a:r>
              <a:rPr lang="ko-KR" altLang="en-US" sz="1700" kern="0" dirty="0">
                <a:latin typeface="+mn-ea"/>
                <a:cs typeface="+mj-cs"/>
              </a:rPr>
              <a:t>조</a:t>
            </a:r>
            <a:r>
              <a:rPr lang="en-US" altLang="ko-KR" sz="1700" kern="0" dirty="0" smtClean="0">
                <a:latin typeface="+mn-ea"/>
                <a:cs typeface="+mj-cs"/>
              </a:rPr>
              <a:t>)</a:t>
            </a:r>
            <a:endParaRPr lang="en-US" altLang="ko-KR" sz="17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장기요양기관은 </a:t>
            </a:r>
            <a:r>
              <a:rPr lang="ko-KR" altLang="en-US" sz="1700" kern="0" dirty="0">
                <a:latin typeface="+mn-ea"/>
                <a:cs typeface="+mj-cs"/>
              </a:rPr>
              <a:t>제</a:t>
            </a:r>
            <a:r>
              <a:rPr lang="en-US" altLang="ko-KR" sz="1700" kern="0" dirty="0">
                <a:latin typeface="+mn-ea"/>
                <a:cs typeface="+mj-cs"/>
              </a:rPr>
              <a:t>40</a:t>
            </a:r>
            <a:r>
              <a:rPr lang="ko-KR" altLang="en-US" sz="1700" kern="0" dirty="0">
                <a:latin typeface="+mn-ea"/>
                <a:cs typeface="+mj-cs"/>
              </a:rPr>
              <a:t>조 제</a:t>
            </a:r>
            <a:r>
              <a:rPr lang="en-US" altLang="ko-KR" sz="1700" kern="0" dirty="0">
                <a:latin typeface="+mn-ea"/>
                <a:cs typeface="+mj-cs"/>
              </a:rPr>
              <a:t>1</a:t>
            </a:r>
            <a:r>
              <a:rPr lang="ko-KR" altLang="en-US" sz="1700" kern="0" dirty="0">
                <a:latin typeface="+mn-ea"/>
                <a:cs typeface="+mj-cs"/>
              </a:rPr>
              <a:t>항 단서에 따라 면제받거나 같은 조 제</a:t>
            </a:r>
            <a:r>
              <a:rPr lang="en-US" altLang="ko-KR" sz="1700" kern="0" dirty="0">
                <a:latin typeface="+mn-ea"/>
                <a:cs typeface="+mj-cs"/>
              </a:rPr>
              <a:t>3</a:t>
            </a:r>
            <a:r>
              <a:rPr lang="ko-KR" altLang="en-US" sz="1700" kern="0" dirty="0">
                <a:latin typeface="+mn-ea"/>
                <a:cs typeface="+mj-cs"/>
              </a:rPr>
              <a:t>항에 </a:t>
            </a:r>
            <a:r>
              <a:rPr lang="ko-KR" altLang="en-US" sz="1700" kern="0" dirty="0" smtClean="0">
                <a:latin typeface="+mn-ea"/>
                <a:cs typeface="+mj-cs"/>
              </a:rPr>
              <a:t>따라 </a:t>
            </a:r>
            <a:r>
              <a:rPr lang="ko-KR" altLang="en-US" sz="1700" kern="0" dirty="0" err="1" smtClean="0">
                <a:latin typeface="+mn-ea"/>
                <a:cs typeface="+mj-cs"/>
              </a:rPr>
              <a:t>감경</a:t>
            </a:r>
            <a:r>
              <a:rPr lang="ko-KR" altLang="en-US" sz="1700" kern="0" dirty="0" smtClean="0">
                <a:latin typeface="+mn-ea"/>
                <a:cs typeface="+mj-cs"/>
              </a:rPr>
              <a:t> 받는 금액 </a:t>
            </a:r>
            <a:r>
              <a:rPr lang="ko-KR" altLang="en-US" sz="1700" kern="0" dirty="0">
                <a:latin typeface="+mn-ea"/>
                <a:cs typeface="+mj-cs"/>
              </a:rPr>
              <a:t>외에 영리를 목적으로 수급자가 부담하는 재가 및 시설 </a:t>
            </a:r>
            <a:r>
              <a:rPr lang="ko-KR" altLang="en-US" sz="1700" kern="0" dirty="0" smtClean="0">
                <a:latin typeface="+mn-ea"/>
                <a:cs typeface="+mj-cs"/>
              </a:rPr>
              <a:t>급여비용</a:t>
            </a:r>
            <a:r>
              <a:rPr lang="en-US" altLang="ko-KR" sz="1700" kern="0" dirty="0" smtClean="0">
                <a:latin typeface="+mn-ea"/>
                <a:cs typeface="+mj-cs"/>
              </a:rPr>
              <a:t>(</a:t>
            </a:r>
            <a:r>
              <a:rPr lang="ko-KR" altLang="en-US" sz="1700" kern="0" dirty="0" smtClean="0">
                <a:latin typeface="+mn-ea"/>
                <a:cs typeface="+mj-cs"/>
              </a:rPr>
              <a:t>본인 </a:t>
            </a:r>
            <a:r>
              <a:rPr lang="ko-KR" altLang="en-US" sz="1700" kern="0" dirty="0" err="1" smtClean="0">
                <a:latin typeface="+mn-ea"/>
                <a:cs typeface="+mj-cs"/>
              </a:rPr>
              <a:t>일부부담금</a:t>
            </a:r>
            <a:r>
              <a:rPr lang="en-US" altLang="ko-KR" sz="1700" kern="0" dirty="0">
                <a:latin typeface="+mn-ea"/>
                <a:cs typeface="+mj-cs"/>
              </a:rPr>
              <a:t>)</a:t>
            </a:r>
            <a:r>
              <a:rPr lang="ko-KR" altLang="en-US" sz="1700" kern="0" dirty="0" smtClean="0">
                <a:latin typeface="+mn-ea"/>
                <a:cs typeface="+mj-cs"/>
              </a:rPr>
              <a:t>을</a:t>
            </a:r>
            <a:r>
              <a:rPr lang="en-US" altLang="ko-KR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면제하거나 </a:t>
            </a:r>
            <a:r>
              <a:rPr lang="ko-KR" altLang="en-US" sz="1700" kern="0" dirty="0">
                <a:latin typeface="+mn-ea"/>
                <a:cs typeface="+mj-cs"/>
              </a:rPr>
              <a:t>감경하는 행위를 해서는 아니 </a:t>
            </a:r>
            <a:r>
              <a:rPr lang="ko-KR" altLang="en-US" sz="1700" kern="0" dirty="0" smtClean="0">
                <a:latin typeface="+mn-ea"/>
                <a:cs typeface="+mj-cs"/>
              </a:rPr>
              <a:t>된다</a:t>
            </a:r>
            <a:r>
              <a:rPr lang="en-US" altLang="ko-KR" sz="1700" kern="0" dirty="0" smtClean="0">
                <a:latin typeface="+mn-ea"/>
                <a:cs typeface="+mj-cs"/>
              </a:rPr>
              <a:t>.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그리고 </a:t>
            </a:r>
            <a:r>
              <a:rPr lang="ko-KR" altLang="en-US" sz="1700" kern="0" dirty="0">
                <a:latin typeface="+mn-ea"/>
                <a:cs typeface="+mj-cs"/>
              </a:rPr>
              <a:t>누구든지 영리를 목적으로 금전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물품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노무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향응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그 밖의 </a:t>
            </a:r>
            <a:r>
              <a:rPr lang="ko-KR" altLang="en-US" sz="1700" kern="0" dirty="0" smtClean="0">
                <a:latin typeface="+mn-ea"/>
                <a:cs typeface="+mj-cs"/>
              </a:rPr>
              <a:t>이익을 </a:t>
            </a:r>
            <a:r>
              <a:rPr lang="ko-KR" altLang="en-US" sz="1700" kern="0" dirty="0" smtClean="0">
                <a:latin typeface="+mn-ea"/>
                <a:cs typeface="+mj-cs"/>
              </a:rPr>
              <a:t>제공하거나 제공할 </a:t>
            </a:r>
            <a:r>
              <a:rPr lang="ko-KR" altLang="en-US" sz="1700" kern="0" dirty="0">
                <a:latin typeface="+mn-ea"/>
                <a:cs typeface="+mj-cs"/>
              </a:rPr>
              <a:t>것을 약속하는 방법으로 </a:t>
            </a:r>
            <a:r>
              <a:rPr lang="ko-KR" altLang="en-US" sz="1700" kern="0" dirty="0" err="1">
                <a:latin typeface="+mn-ea"/>
                <a:cs typeface="+mj-cs"/>
              </a:rPr>
              <a:t>수급자를</a:t>
            </a:r>
            <a:r>
              <a:rPr lang="ko-KR" altLang="en-US" sz="1700" kern="0" dirty="0">
                <a:latin typeface="+mn-ea"/>
                <a:cs typeface="+mj-cs"/>
              </a:rPr>
              <a:t> 장기요양기관에 소개</a:t>
            </a:r>
            <a:r>
              <a:rPr lang="en-US" altLang="ko-KR" sz="1700" kern="0" dirty="0" smtClean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알선 </a:t>
            </a:r>
            <a:r>
              <a:rPr lang="ko-KR" altLang="en-US" sz="1700" kern="0" dirty="0">
                <a:latin typeface="+mn-ea"/>
                <a:cs typeface="+mj-cs"/>
              </a:rPr>
              <a:t>또는 유인하는 </a:t>
            </a:r>
            <a:r>
              <a:rPr lang="ko-KR" altLang="en-US" sz="1700" kern="0" dirty="0" smtClean="0">
                <a:latin typeface="+mn-ea"/>
                <a:cs typeface="+mj-cs"/>
              </a:rPr>
              <a:t>행위 </a:t>
            </a:r>
            <a:r>
              <a:rPr lang="ko-KR" altLang="en-US" sz="1700" kern="0" dirty="0">
                <a:latin typeface="+mn-ea"/>
                <a:cs typeface="+mj-cs"/>
              </a:rPr>
              <a:t>및 이를 조장하는 행위를 하여서는 아니 </a:t>
            </a:r>
            <a:r>
              <a:rPr lang="ko-KR" altLang="en-US" sz="1700" kern="0" dirty="0" smtClean="0">
                <a:latin typeface="+mn-ea"/>
                <a:cs typeface="+mj-cs"/>
              </a:rPr>
              <a:t>된다</a:t>
            </a:r>
            <a:r>
              <a:rPr lang="en-US" altLang="ko-KR" sz="1700" kern="0" dirty="0" smtClean="0">
                <a:latin typeface="+mn-ea"/>
                <a:cs typeface="+mj-cs"/>
              </a:rPr>
              <a:t>.</a:t>
            </a:r>
            <a:endParaRPr lang="en-US" altLang="ko-KR" sz="1700" kern="0" dirty="0" smtClean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50807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장기요양기관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8372" y="830716"/>
            <a:ext cx="8928000" cy="270043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4"/>
                <a:ext cx="3539" cy="1828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2674" y="77198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0182" y="77515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9100" y="1368264"/>
            <a:ext cx="854137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4772" y="1021077"/>
            <a:ext cx="282320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장기요양기관의 의무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1574" y="1460079"/>
            <a:ext cx="8555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장기요양기관의 </a:t>
            </a:r>
            <a:r>
              <a:rPr lang="ko-KR" altLang="en-US" sz="2000" kern="0" dirty="0">
                <a:latin typeface="+mn-ea"/>
                <a:cs typeface="+mj-cs"/>
              </a:rPr>
              <a:t>장은 </a:t>
            </a:r>
            <a:r>
              <a:rPr lang="ko-KR" altLang="en-US" sz="2000" kern="0" dirty="0" err="1">
                <a:latin typeface="+mn-ea"/>
                <a:cs typeface="+mj-cs"/>
              </a:rPr>
              <a:t>보건복지부령으로</a:t>
            </a:r>
            <a:r>
              <a:rPr lang="ko-KR" altLang="en-US" sz="2000" kern="0" dirty="0">
                <a:latin typeface="+mn-ea"/>
                <a:cs typeface="+mj-cs"/>
              </a:rPr>
              <a:t> 정하는 </a:t>
            </a:r>
            <a:r>
              <a:rPr lang="ko-KR" altLang="en-US" sz="2000" kern="0" dirty="0" smtClean="0">
                <a:latin typeface="+mn-ea"/>
                <a:cs typeface="+mj-cs"/>
              </a:rPr>
              <a:t>재무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회계에 </a:t>
            </a:r>
            <a:r>
              <a:rPr lang="ko-KR" altLang="en-US" sz="2000" kern="0" dirty="0">
                <a:latin typeface="+mn-ea"/>
                <a:cs typeface="+mj-cs"/>
              </a:rPr>
              <a:t>관한 기준에 </a:t>
            </a:r>
            <a:r>
              <a:rPr lang="ko-KR" altLang="en-US" sz="2000" kern="0" dirty="0" smtClean="0">
                <a:latin typeface="+mn-ea"/>
                <a:cs typeface="+mj-cs"/>
              </a:rPr>
              <a:t>따라 장기요양기관을 </a:t>
            </a:r>
            <a:r>
              <a:rPr lang="ko-KR" altLang="en-US" sz="2000" kern="0" dirty="0">
                <a:latin typeface="+mn-ea"/>
                <a:cs typeface="+mj-cs"/>
              </a:rPr>
              <a:t>투병하게 운영하여야 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36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대통령령이 정하는 장기요양기관 </a:t>
            </a:r>
            <a:r>
              <a:rPr lang="ko-KR" altLang="en-US" sz="2000" kern="0" dirty="0" smtClean="0">
                <a:latin typeface="+mn-ea"/>
                <a:cs typeface="+mj-cs"/>
              </a:rPr>
              <a:t>설치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운영하는 </a:t>
            </a:r>
            <a:r>
              <a:rPr lang="ko-KR" altLang="en-US" sz="2000" kern="0" dirty="0">
                <a:latin typeface="+mn-ea"/>
                <a:cs typeface="+mj-cs"/>
              </a:rPr>
              <a:t>자와 종사자는 인권교육을 </a:t>
            </a:r>
            <a:r>
              <a:rPr lang="ko-KR" altLang="en-US" sz="2000" kern="0" dirty="0" smtClean="0">
                <a:latin typeface="+mn-ea"/>
                <a:cs typeface="+mj-cs"/>
              </a:rPr>
              <a:t>받아야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35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48377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장기요양기관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4640" y="4613498"/>
            <a:ext cx="8874902" cy="207595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8941" y="455476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6449" y="455793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972" y="5154658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1305" y="4789239"/>
            <a:ext cx="534312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장기요양기관의 폐업 등의 신고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00511" y="5220126"/>
            <a:ext cx="894286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장기요양기관의 장은 폐업하거나 휴업하고자 하는 경우 폐업이나 휴업예정일 </a:t>
            </a:r>
            <a:r>
              <a:rPr lang="en-US" altLang="ko-KR" kern="0" dirty="0" smtClean="0">
                <a:latin typeface="+mn-ea"/>
                <a:cs typeface="+mj-cs"/>
              </a:rPr>
              <a:t>       30</a:t>
            </a:r>
            <a:r>
              <a:rPr lang="ko-KR" altLang="en-US" kern="0" dirty="0">
                <a:latin typeface="+mn-ea"/>
                <a:cs typeface="+mj-cs"/>
              </a:rPr>
              <a:t>일 전까지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구청장에게 </a:t>
            </a:r>
            <a:r>
              <a:rPr lang="ko-KR" altLang="en-US" kern="0" dirty="0">
                <a:latin typeface="+mn-ea"/>
                <a:cs typeface="+mj-cs"/>
              </a:rPr>
              <a:t>신고해야 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신고를 받은 </a:t>
            </a:r>
            <a:r>
              <a:rPr lang="ko-KR" altLang="en-US" kern="0" dirty="0" smtClean="0">
                <a:latin typeface="+mn-ea"/>
                <a:cs typeface="+mj-cs"/>
              </a:rPr>
              <a:t>시장</a:t>
            </a:r>
            <a:r>
              <a:rPr lang="ko-KR" altLang="en-US" kern="0" spc="-300" dirty="0" smtClean="0">
                <a:latin typeface="+mn-ea"/>
                <a:cs typeface="+mj-cs"/>
              </a:rPr>
              <a:t> </a:t>
            </a:r>
            <a:r>
              <a:rPr lang="en-US" altLang="ko-KR" kern="0" spc="-300" dirty="0" smtClean="0">
                <a:latin typeface="+mn-ea"/>
                <a:cs typeface="+mj-cs"/>
              </a:rPr>
              <a:t>·  </a:t>
            </a:r>
            <a:r>
              <a:rPr lang="ko-KR" altLang="en-US" kern="0" dirty="0" smtClean="0">
                <a:latin typeface="+mn-ea"/>
                <a:cs typeface="+mj-cs"/>
              </a:rPr>
              <a:t>군수</a:t>
            </a:r>
            <a:r>
              <a:rPr lang="ko-KR" altLang="en-US" kern="0" spc="-300" dirty="0" smtClean="0">
                <a:latin typeface="+mn-ea"/>
                <a:cs typeface="+mj-cs"/>
              </a:rPr>
              <a:t> </a:t>
            </a:r>
            <a:r>
              <a:rPr lang="en-US" altLang="ko-KR" kern="0" spc="-300" dirty="0" smtClean="0">
                <a:latin typeface="+mn-ea"/>
                <a:cs typeface="+mj-cs"/>
              </a:rPr>
              <a:t>·  </a:t>
            </a:r>
            <a:r>
              <a:rPr lang="ko-KR" altLang="en-US" kern="0" dirty="0" smtClean="0">
                <a:latin typeface="+mn-ea"/>
                <a:cs typeface="+mj-cs"/>
              </a:rPr>
              <a:t>구청장은 지체 없이 </a:t>
            </a:r>
            <a:r>
              <a:rPr lang="ko-KR" altLang="en-US" kern="0" dirty="0">
                <a:latin typeface="+mn-ea"/>
                <a:cs typeface="+mj-cs"/>
              </a:rPr>
              <a:t>신고 명세를 공단에 통보하여야 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4640" y="773200"/>
            <a:ext cx="8874902" cy="3611999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8941" y="714464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06449" y="717639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95972" y="1314361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31305" y="948942"/>
            <a:ext cx="40799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장기요양요원의 보호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35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31305" y="1371936"/>
            <a:ext cx="867645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장기요양기관의 장은 장기요양요원이 </a:t>
            </a:r>
            <a:r>
              <a:rPr lang="ko-KR" altLang="en-US" kern="0" dirty="0" err="1">
                <a:latin typeface="+mn-ea"/>
                <a:cs typeface="+mj-cs"/>
              </a:rPr>
              <a:t>수급자</a:t>
            </a:r>
            <a:r>
              <a:rPr lang="ko-KR" altLang="en-US" kern="0" dirty="0">
                <a:latin typeface="+mn-ea"/>
                <a:cs typeface="+mj-cs"/>
              </a:rPr>
              <a:t> 및 그 가족이 장기요양요원에게 </a:t>
            </a:r>
            <a:r>
              <a:rPr lang="ko-KR" altLang="en-US" kern="0" dirty="0" smtClean="0">
                <a:latin typeface="+mn-ea"/>
                <a:cs typeface="+mj-cs"/>
              </a:rPr>
              <a:t>폭언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폭행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상해 </a:t>
            </a:r>
            <a:r>
              <a:rPr lang="ko-KR" altLang="en-US" kern="0" dirty="0">
                <a:latin typeface="+mn-ea"/>
                <a:cs typeface="+mj-cs"/>
              </a:rPr>
              <a:t>또는 </a:t>
            </a:r>
            <a:r>
              <a:rPr lang="ko-KR" altLang="en-US" kern="0" dirty="0" smtClean="0">
                <a:latin typeface="+mn-ea"/>
                <a:cs typeface="+mj-cs"/>
              </a:rPr>
              <a:t>성희롱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성폭력 </a:t>
            </a:r>
            <a:r>
              <a:rPr lang="ko-KR" altLang="en-US" kern="0" dirty="0">
                <a:latin typeface="+mn-ea"/>
                <a:cs typeface="+mj-cs"/>
              </a:rPr>
              <a:t>행위를 하는 경우 또는 </a:t>
            </a:r>
            <a:r>
              <a:rPr lang="ko-KR" altLang="en-US" kern="0" dirty="0" smtClean="0">
                <a:latin typeface="+mn-ea"/>
                <a:cs typeface="+mj-cs"/>
              </a:rPr>
              <a:t>급여 외 </a:t>
            </a:r>
            <a:r>
              <a:rPr lang="ko-KR" altLang="en-US" kern="0" dirty="0">
                <a:latin typeface="+mn-ea"/>
                <a:cs typeface="+mj-cs"/>
              </a:rPr>
              <a:t>행위의 제공을 </a:t>
            </a:r>
            <a:r>
              <a:rPr lang="ko-KR" altLang="en-US" kern="0" dirty="0" smtClean="0">
                <a:latin typeface="+mn-ea"/>
                <a:cs typeface="+mj-cs"/>
              </a:rPr>
              <a:t>요구하는 경우로 </a:t>
            </a:r>
            <a:r>
              <a:rPr lang="ko-KR" altLang="en-US" kern="0" dirty="0">
                <a:latin typeface="+mn-ea"/>
                <a:cs typeface="+mj-cs"/>
              </a:rPr>
              <a:t>인한 인한 고충의 해소를 요청하는 경우 업무의 전환 등 </a:t>
            </a:r>
            <a:r>
              <a:rPr lang="ko-KR" altLang="en-US" kern="0" dirty="0" smtClean="0">
                <a:latin typeface="+mn-ea"/>
                <a:cs typeface="+mj-cs"/>
              </a:rPr>
              <a:t>대통령령으로 </a:t>
            </a:r>
            <a:r>
              <a:rPr lang="ko-KR" altLang="en-US" kern="0" dirty="0">
                <a:latin typeface="+mn-ea"/>
                <a:cs typeface="+mj-cs"/>
              </a:rPr>
              <a:t>정하는 바에 </a:t>
            </a:r>
            <a:r>
              <a:rPr lang="ko-KR" altLang="en-US" kern="0" dirty="0" smtClean="0">
                <a:latin typeface="+mn-ea"/>
                <a:cs typeface="+mj-cs"/>
              </a:rPr>
              <a:t>따라 적절한 </a:t>
            </a:r>
            <a:r>
              <a:rPr lang="ko-KR" altLang="en-US" kern="0" dirty="0">
                <a:latin typeface="+mn-ea"/>
                <a:cs typeface="+mj-cs"/>
              </a:rPr>
              <a:t>조치를 하여야 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장기요양기관의 </a:t>
            </a:r>
            <a:r>
              <a:rPr lang="ko-KR" altLang="en-US" kern="0" dirty="0">
                <a:latin typeface="+mn-ea"/>
                <a:cs typeface="+mj-cs"/>
              </a:rPr>
              <a:t>장기요양요원에게 </a:t>
            </a:r>
            <a:r>
              <a:rPr lang="ko-KR" altLang="en-US" kern="0" dirty="0" smtClean="0">
                <a:latin typeface="+mn-ea"/>
                <a:cs typeface="+mj-cs"/>
              </a:rPr>
              <a:t>급여 외 행위의 </a:t>
            </a:r>
            <a:r>
              <a:rPr lang="ko-KR" altLang="en-US" kern="0" dirty="0">
                <a:latin typeface="+mn-ea"/>
                <a:cs typeface="+mj-cs"/>
              </a:rPr>
              <a:t>제공을 요구하는 행위 또는 수급자가 </a:t>
            </a:r>
            <a:r>
              <a:rPr lang="ko-KR" altLang="en-US" kern="0" dirty="0" smtClean="0">
                <a:latin typeface="+mn-ea"/>
                <a:cs typeface="+mj-cs"/>
              </a:rPr>
              <a:t>부담하여야 </a:t>
            </a:r>
            <a:r>
              <a:rPr lang="ko-KR" altLang="en-US" kern="0" dirty="0">
                <a:latin typeface="+mn-ea"/>
                <a:cs typeface="+mj-cs"/>
              </a:rPr>
              <a:t>할 본인부담금의 전부 또는 일부를 부담하도록 요구하는 행위를 해서는 </a:t>
            </a:r>
            <a:r>
              <a:rPr lang="ko-KR" altLang="en-US" kern="0" dirty="0" smtClean="0">
                <a:latin typeface="+mn-ea"/>
                <a:cs typeface="+mj-cs"/>
              </a:rPr>
              <a:t>아니 </a:t>
            </a:r>
            <a:r>
              <a:rPr lang="ko-KR" altLang="en-US" kern="0" dirty="0">
                <a:latin typeface="+mn-ea"/>
                <a:cs typeface="+mj-cs"/>
              </a:rPr>
              <a:t>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18603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4735" y="4055423"/>
            <a:ext cx="8832817" cy="275233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9037" y="399668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6545" y="399986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16068" y="459658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1401" y="4231166"/>
            <a:ext cx="27879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국가의 부담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58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02727" y="4547104"/>
            <a:ext cx="8676456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국가는 매년 예산의 범위 안에서 장기요양보험료 </a:t>
            </a:r>
            <a:r>
              <a:rPr lang="ko-KR" altLang="en-US" sz="1900" kern="0" dirty="0" smtClean="0">
                <a:latin typeface="+mn-ea"/>
                <a:cs typeface="+mj-cs"/>
              </a:rPr>
              <a:t>예상수입액 </a:t>
            </a:r>
            <a:r>
              <a:rPr lang="en-US" altLang="ko-KR" sz="1900" kern="0" dirty="0" smtClean="0">
                <a:latin typeface="+mn-ea"/>
                <a:cs typeface="+mj-cs"/>
              </a:rPr>
              <a:t>20/100</a:t>
            </a:r>
            <a:r>
              <a:rPr lang="ko-KR" altLang="en-US" sz="1900" kern="0" dirty="0">
                <a:latin typeface="+mn-ea"/>
                <a:cs typeface="+mj-cs"/>
              </a:rPr>
              <a:t>에 </a:t>
            </a:r>
            <a:r>
              <a:rPr lang="ko-KR" altLang="en-US" sz="1900" kern="0" dirty="0" smtClean="0">
                <a:latin typeface="+mn-ea"/>
                <a:cs typeface="+mj-cs"/>
              </a:rPr>
              <a:t>상당하는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금액을 </a:t>
            </a:r>
            <a:r>
              <a:rPr lang="ko-KR" altLang="en-US" sz="1900" kern="0" dirty="0">
                <a:latin typeface="+mn-ea"/>
                <a:cs typeface="+mj-cs"/>
              </a:rPr>
              <a:t>공단에 </a:t>
            </a:r>
            <a:r>
              <a:rPr lang="ko-KR" altLang="en-US" sz="1900" kern="0" dirty="0" smtClean="0">
                <a:latin typeface="+mn-ea"/>
                <a:cs typeface="+mj-cs"/>
              </a:rPr>
              <a:t>지원한다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</a:t>
            </a:r>
            <a:r>
              <a:rPr lang="ko-KR" altLang="en-US" sz="1900" kern="0" dirty="0" smtClean="0">
                <a:latin typeface="+mn-ea"/>
                <a:cs typeface="+mj-cs"/>
              </a:rPr>
              <a:t>의료급여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수급권자의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장기요양급여비용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의사소견서 발급비용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방문간호지시서 </a:t>
            </a:r>
            <a:r>
              <a:rPr lang="ko-KR" altLang="en-US" sz="1900" kern="0" dirty="0">
                <a:latin typeface="+mn-ea"/>
                <a:cs typeface="+mj-cs"/>
              </a:rPr>
              <a:t>발급비용 중 공단이 부담하여야 할 비용 및 관리운영비의 </a:t>
            </a:r>
            <a:r>
              <a:rPr lang="ko-KR" altLang="en-US" sz="1900" kern="0" dirty="0" smtClean="0">
                <a:latin typeface="+mn-ea"/>
                <a:cs typeface="+mj-cs"/>
              </a:rPr>
              <a:t>전액을 부담한다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54735" y="720835"/>
            <a:ext cx="8832817" cy="154001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9037" y="662097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26545" y="665272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16068" y="1231850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51401" y="866431"/>
            <a:ext cx="403507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장기요양보험료의 징수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13883" y="1263206"/>
            <a:ext cx="8823897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장기요양보험료는 </a:t>
            </a:r>
            <a:r>
              <a:rPr lang="ko-KR" altLang="en-US" sz="1900" kern="0" dirty="0">
                <a:latin typeface="+mn-ea"/>
                <a:cs typeface="+mj-cs"/>
              </a:rPr>
              <a:t>국민건강보험법에 따른 “건강보험료”와 통합하여 </a:t>
            </a:r>
            <a:r>
              <a:rPr lang="ko-KR" altLang="en-US" sz="1900" kern="0" dirty="0" smtClean="0">
                <a:latin typeface="+mn-ea"/>
                <a:cs typeface="+mj-cs"/>
              </a:rPr>
              <a:t>징수한다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  </a:t>
            </a:r>
            <a:r>
              <a:rPr lang="en-US" altLang="ko-KR" sz="1900" b="1" kern="0" dirty="0" smtClean="0">
                <a:solidFill>
                  <a:schemeClr val="accent5">
                    <a:lumMod val="50000"/>
                  </a:schemeClr>
                </a:solidFill>
                <a:latin typeface="+mn-ea"/>
                <a:cs typeface="+mj-cs"/>
              </a:rPr>
              <a:t>- </a:t>
            </a:r>
            <a:r>
              <a:rPr lang="ko-KR" altLang="en-US" sz="1900" kern="0" dirty="0" smtClean="0">
                <a:latin typeface="+mn-ea"/>
                <a:cs typeface="+mj-cs"/>
              </a:rPr>
              <a:t>장기요양보험료와 </a:t>
            </a:r>
            <a:r>
              <a:rPr lang="ko-KR" altLang="en-US" sz="1900" kern="0" dirty="0">
                <a:latin typeface="+mn-ea"/>
                <a:cs typeface="+mj-cs"/>
              </a:rPr>
              <a:t>건강보험료는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각각의 독립회계로 관리</a:t>
            </a:r>
            <a:r>
              <a:rPr lang="ko-KR" altLang="en-US" sz="1900" kern="0" dirty="0">
                <a:latin typeface="+mn-ea"/>
                <a:cs typeface="+mj-cs"/>
              </a:rPr>
              <a:t>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154735" y="2389193"/>
            <a:ext cx="8832817" cy="1526619"/>
            <a:chOff x="204" y="2296"/>
            <a:chExt cx="3584" cy="1860"/>
          </a:xfrm>
        </p:grpSpPr>
        <p:grpSp>
          <p:nvGrpSpPr>
            <p:cNvPr id="3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6" name="Group 12"/>
          <p:cNvGrpSpPr>
            <a:grpSpLocks/>
          </p:cNvGrpSpPr>
          <p:nvPr/>
        </p:nvGrpSpPr>
        <p:grpSpPr bwMode="auto">
          <a:xfrm>
            <a:off x="269037" y="2330456"/>
            <a:ext cx="88900" cy="200025"/>
            <a:chOff x="4314" y="2018"/>
            <a:chExt cx="69" cy="166"/>
          </a:xfrm>
        </p:grpSpPr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9" name="Group 15"/>
          <p:cNvGrpSpPr>
            <a:grpSpLocks/>
          </p:cNvGrpSpPr>
          <p:nvPr/>
        </p:nvGrpSpPr>
        <p:grpSpPr bwMode="auto">
          <a:xfrm>
            <a:off x="426545" y="2333631"/>
            <a:ext cx="87312" cy="200025"/>
            <a:chOff x="4314" y="2018"/>
            <a:chExt cx="69" cy="166"/>
          </a:xfrm>
        </p:grpSpPr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1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2" name="Line 18"/>
          <p:cNvSpPr>
            <a:spLocks noChangeShapeType="1"/>
          </p:cNvSpPr>
          <p:nvPr/>
        </p:nvSpPr>
        <p:spPr bwMode="auto">
          <a:xfrm>
            <a:off x="316068" y="293035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351401" y="2564934"/>
            <a:ext cx="403507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장기요양보험료의 산정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44" name="제목 39"/>
          <p:cNvSpPr txBox="1">
            <a:spLocks/>
          </p:cNvSpPr>
          <p:nvPr/>
        </p:nvSpPr>
        <p:spPr bwMode="auto">
          <a:xfrm>
            <a:off x="316068" y="2946316"/>
            <a:ext cx="867645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국민건강보험법에 따라 산정한 </a:t>
            </a:r>
            <a:r>
              <a:rPr lang="ko-KR" altLang="en-US" sz="1900" kern="0" dirty="0" err="1">
                <a:latin typeface="+mn-ea"/>
                <a:cs typeface="+mj-cs"/>
              </a:rPr>
              <a:t>보험료액에서</a:t>
            </a:r>
            <a:r>
              <a:rPr lang="ko-KR" altLang="en-US" sz="1900" kern="0" dirty="0">
                <a:latin typeface="+mn-ea"/>
                <a:cs typeface="+mj-cs"/>
              </a:rPr>
              <a:t> 같은 법의 경감 또는 면제되는 비용을 </a:t>
            </a:r>
            <a:r>
              <a:rPr lang="ko-KR" altLang="en-US" sz="1900" kern="0" dirty="0" smtClean="0">
                <a:latin typeface="+mn-ea"/>
                <a:cs typeface="+mj-cs"/>
              </a:rPr>
              <a:t>공제한 </a:t>
            </a:r>
            <a:r>
              <a:rPr lang="ko-KR" altLang="en-US" sz="1900" kern="0" dirty="0">
                <a:latin typeface="+mn-ea"/>
                <a:cs typeface="+mj-cs"/>
              </a:rPr>
              <a:t>금액에 </a:t>
            </a:r>
            <a:r>
              <a:rPr lang="ko-KR" altLang="en-US" sz="1900" kern="0" dirty="0" smtClean="0">
                <a:latin typeface="+mn-ea"/>
                <a:cs typeface="+mj-cs"/>
              </a:rPr>
              <a:t>장기요양 </a:t>
            </a:r>
            <a:r>
              <a:rPr lang="ko-KR" altLang="en-US" sz="1900" kern="0" dirty="0" err="1" smtClean="0">
                <a:latin typeface="+mn-ea"/>
                <a:cs typeface="+mj-cs"/>
              </a:rPr>
              <a:t>보험료율을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곱하여 산정한 금액으로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84769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543" y="783248"/>
            <a:ext cx="8910000" cy="496005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845" y="7245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353" y="7276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135455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1209" y="989134"/>
            <a:ext cx="32528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본인일부부담금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95168" y="1418653"/>
            <a:ext cx="86764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재가급여의 경우 당해 장기요양급여비용의 </a:t>
            </a:r>
            <a:r>
              <a:rPr lang="en-US" altLang="ko-KR" sz="2000" kern="0" dirty="0">
                <a:latin typeface="+mn-ea"/>
                <a:cs typeface="+mj-cs"/>
              </a:rPr>
              <a:t>15%, </a:t>
            </a:r>
            <a:r>
              <a:rPr lang="ko-KR" altLang="en-US" sz="2000" kern="0" dirty="0">
                <a:latin typeface="+mn-ea"/>
                <a:cs typeface="+mj-cs"/>
              </a:rPr>
              <a:t>시설급여의 경우 </a:t>
            </a:r>
            <a:r>
              <a:rPr lang="en-US" altLang="ko-KR" sz="2000" kern="0" dirty="0">
                <a:latin typeface="+mn-ea"/>
                <a:cs typeface="+mj-cs"/>
              </a:rPr>
              <a:t>20%</a:t>
            </a:r>
            <a:r>
              <a:rPr lang="ko-KR" altLang="en-US" sz="2000" kern="0" dirty="0">
                <a:latin typeface="+mn-ea"/>
                <a:cs typeface="+mj-cs"/>
              </a:rPr>
              <a:t>를 </a:t>
            </a:r>
            <a:r>
              <a:rPr lang="ko-KR" altLang="en-US" sz="2000" kern="0" dirty="0" smtClean="0">
                <a:latin typeface="+mn-ea"/>
                <a:cs typeface="+mj-cs"/>
              </a:rPr>
              <a:t>수급자가 부담하도록 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err="1" smtClean="0">
                <a:latin typeface="+mn-ea"/>
                <a:cs typeface="+mj-cs"/>
              </a:rPr>
              <a:t>국민기초생활보장법상의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의료급여 </a:t>
            </a:r>
            <a:r>
              <a:rPr lang="ko-KR" altLang="en-US" sz="2000" kern="0" dirty="0" err="1">
                <a:latin typeface="+mn-ea"/>
                <a:cs typeface="+mj-cs"/>
              </a:rPr>
              <a:t>수급자는</a:t>
            </a:r>
            <a:r>
              <a:rPr lang="ko-KR" altLang="en-US" sz="2000" kern="0" dirty="0">
                <a:latin typeface="+mn-ea"/>
                <a:cs typeface="+mj-cs"/>
              </a:rPr>
              <a:t> 그러지 </a:t>
            </a:r>
            <a:r>
              <a:rPr lang="ko-KR" altLang="en-US" sz="2000" kern="0" dirty="0" smtClean="0">
                <a:latin typeface="+mn-ea"/>
                <a:cs typeface="+mj-cs"/>
              </a:rPr>
              <a:t>아니하다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수급자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본인이 전부 </a:t>
            </a:r>
            <a:r>
              <a:rPr lang="ko-KR" altLang="en-US" sz="2000" kern="0" dirty="0" smtClean="0">
                <a:latin typeface="+mn-ea"/>
                <a:cs typeface="+mj-cs"/>
              </a:rPr>
              <a:t>부담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이 </a:t>
            </a:r>
            <a:r>
              <a:rPr lang="ko-KR" altLang="en-US" sz="2000" kern="0" dirty="0">
                <a:latin typeface="+mn-ea"/>
                <a:cs typeface="+mj-cs"/>
              </a:rPr>
              <a:t>법의 규정에 따른 급여의 범위 및 대상에 포함되지 아니하는 </a:t>
            </a:r>
            <a:r>
              <a:rPr lang="ko-KR" altLang="en-US" sz="2000" kern="0" dirty="0" smtClean="0">
                <a:latin typeface="+mn-ea"/>
                <a:cs typeface="+mj-cs"/>
              </a:rPr>
              <a:t>장기요양급여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수급자가 </a:t>
            </a:r>
            <a:r>
              <a:rPr lang="ko-KR" altLang="en-US" sz="2000" kern="0" dirty="0" err="1" smtClean="0">
                <a:latin typeface="+mn-ea"/>
                <a:cs typeface="+mj-cs"/>
              </a:rPr>
              <a:t>장기요양인정서에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기재된 장기요양급여의 종류 및 내용과 다르게 </a:t>
            </a:r>
            <a:r>
              <a:rPr lang="ko-KR" altLang="en-US" sz="2000" kern="0" dirty="0" smtClean="0">
                <a:latin typeface="+mn-ea"/>
                <a:cs typeface="+mj-cs"/>
              </a:rPr>
              <a:t>선택하여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장기요양급여를 받은 경우 그 차액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장기요양급여의 </a:t>
            </a:r>
            <a:r>
              <a:rPr lang="ko-KR" altLang="en-US" sz="2000" kern="0" dirty="0">
                <a:latin typeface="+mn-ea"/>
                <a:cs typeface="+mj-cs"/>
              </a:rPr>
              <a:t>월 한도액을 초과하는 장기요양급여에 대한 비용</a:t>
            </a:r>
          </a:p>
        </p:txBody>
      </p:sp>
    </p:spTree>
    <p:extLst>
      <p:ext uri="{BB962C8B-B14F-4D97-AF65-F5344CB8AC3E}">
        <p14:creationId xmlns:p14="http://schemas.microsoft.com/office/powerpoint/2010/main" val="1666656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기초연금법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09547" y="3185449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50763" y="3195109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29577" y="3201245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기초연금법 제정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04508" y="3607385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65531" y="3690818"/>
            <a:ext cx="7679109" cy="2305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국가 재정의 지속 가능성을 확보하면서 노인세대를 위한 안정적인 </a:t>
            </a:r>
            <a:r>
              <a:rPr lang="ko-KR" altLang="en-US" sz="1900" dirty="0" err="1" smtClean="0">
                <a:latin typeface="+mn-ea"/>
              </a:rPr>
              <a:t>공적연금제도를</a:t>
            </a:r>
            <a:r>
              <a:rPr lang="ko-KR" altLang="en-US" sz="1900" dirty="0" smtClean="0">
                <a:latin typeface="+mn-ea"/>
              </a:rPr>
              <a:t> </a:t>
            </a:r>
            <a:r>
              <a:rPr lang="ko-KR" altLang="en-US" sz="1900" dirty="0">
                <a:latin typeface="+mn-ea"/>
              </a:rPr>
              <a:t>마련하여 </a:t>
            </a:r>
            <a:r>
              <a:rPr lang="en-US" altLang="ko-KR" sz="1900" dirty="0">
                <a:latin typeface="+mn-ea"/>
              </a:rPr>
              <a:t>65</a:t>
            </a:r>
            <a:r>
              <a:rPr lang="ko-KR" altLang="en-US" sz="1900" dirty="0">
                <a:latin typeface="+mn-ea"/>
              </a:rPr>
              <a:t>세 이상 노인 중 소득기반이 취약한 </a:t>
            </a:r>
            <a:r>
              <a:rPr lang="en-US" altLang="ko-KR" sz="1900" dirty="0" smtClean="0">
                <a:latin typeface="+mn-ea"/>
              </a:rPr>
              <a:t>70</a:t>
            </a:r>
            <a:r>
              <a:rPr lang="en-US" altLang="ko-KR" sz="1900" dirty="0">
                <a:latin typeface="+mn-ea"/>
              </a:rPr>
              <a:t>%</a:t>
            </a:r>
            <a:r>
              <a:rPr lang="ko-KR" altLang="en-US" sz="1900" dirty="0" smtClean="0">
                <a:latin typeface="+mn-ea"/>
              </a:rPr>
              <a:t>의 노인에게 </a:t>
            </a:r>
            <a:r>
              <a:rPr lang="ko-KR" altLang="en-US" sz="1900" dirty="0">
                <a:latin typeface="+mn-ea"/>
              </a:rPr>
              <a:t>기초연금을 지급함으로써 노인빈곤문제를 </a:t>
            </a:r>
            <a:r>
              <a:rPr lang="ko-KR" altLang="en-US" sz="1900" dirty="0" smtClean="0">
                <a:latin typeface="+mn-ea"/>
              </a:rPr>
              <a:t>해소하고 </a:t>
            </a:r>
            <a:r>
              <a:rPr lang="ko-KR" altLang="en-US" sz="1900" dirty="0" smtClean="0">
                <a:latin typeface="+mn-ea"/>
              </a:rPr>
              <a:t>노인의 </a:t>
            </a:r>
            <a:r>
              <a:rPr lang="ko-KR" altLang="en-US" sz="1900" dirty="0" smtClean="0">
                <a:latin typeface="+mn-ea"/>
              </a:rPr>
              <a:t>생활안정과 복지 </a:t>
            </a:r>
            <a:r>
              <a:rPr lang="ko-KR" altLang="en-US" sz="1900" dirty="0">
                <a:latin typeface="+mn-ea"/>
              </a:rPr>
              <a:t>증진에 기여하려는 목적으로 </a:t>
            </a:r>
            <a:r>
              <a:rPr lang="ko-KR" altLang="en-US" sz="1900" dirty="0" smtClean="0">
                <a:latin typeface="+mn-ea"/>
              </a:rPr>
              <a:t>만들어짐</a:t>
            </a:r>
            <a:endParaRPr lang="ko-KR" altLang="en-US" sz="19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 </a:t>
            </a:r>
            <a:r>
              <a:rPr lang="en-US" altLang="ko-KR" sz="1900" dirty="0">
                <a:latin typeface="+mn-ea"/>
              </a:rPr>
              <a:t>2014</a:t>
            </a:r>
            <a:r>
              <a:rPr lang="ko-KR" altLang="en-US" sz="1900" dirty="0">
                <a:latin typeface="+mn-ea"/>
              </a:rPr>
              <a:t>년 </a:t>
            </a:r>
            <a:r>
              <a:rPr lang="en-US" altLang="ko-KR" sz="1900" dirty="0">
                <a:latin typeface="+mn-ea"/>
              </a:rPr>
              <a:t>5</a:t>
            </a:r>
            <a:r>
              <a:rPr lang="ko-KR" altLang="en-US" sz="1900" dirty="0">
                <a:latin typeface="+mn-ea"/>
              </a:rPr>
              <a:t>월 </a:t>
            </a:r>
            <a:r>
              <a:rPr lang="en-US" altLang="ko-KR" sz="1900" dirty="0">
                <a:latin typeface="+mn-ea"/>
              </a:rPr>
              <a:t>20</a:t>
            </a:r>
            <a:r>
              <a:rPr lang="ko-KR" altLang="en-US" sz="1900" dirty="0">
                <a:latin typeface="+mn-ea"/>
              </a:rPr>
              <a:t>일 제정 </a:t>
            </a:r>
            <a:r>
              <a:rPr lang="en-US" altLang="ko-KR" sz="1900" dirty="0">
                <a:latin typeface="+mn-ea"/>
              </a:rPr>
              <a:t>7</a:t>
            </a:r>
            <a:r>
              <a:rPr lang="ko-KR" altLang="en-US" sz="1900" dirty="0">
                <a:latin typeface="+mn-ea"/>
              </a:rPr>
              <a:t>월 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일부터 시행됨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09547" y="819160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50763" y="828820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29577" y="834956"/>
            <a:ext cx="553067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노후 소득 문제를 해결하기 위한 방법들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44417" y="1233081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80465"/>
              </p:ext>
            </p:extLst>
          </p:nvPr>
        </p:nvGraphicFramePr>
        <p:xfrm>
          <a:off x="346013" y="1467251"/>
          <a:ext cx="8525327" cy="15322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9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254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1075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노령수당</a:t>
                      </a:r>
                      <a:endParaRPr lang="ko-KR" altLang="en-US" sz="17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1991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년부터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70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세 이상 거택보호 가구주 등에게 월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만원 지급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0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err="1" smtClean="0">
                          <a:latin typeface="+mn-ea"/>
                          <a:ea typeface="+mn-ea"/>
                        </a:rPr>
                        <a:t>무각출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 노령연금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1997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년에 ‘노인복지법’ 개정하여 지급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0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기초노령연금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2007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년 생활이 어려운 노인의 노후소득보장을 위해 만들어짐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3" name="그룹 12"/>
          <p:cNvGrpSpPr/>
          <p:nvPr/>
        </p:nvGrpSpPr>
        <p:grpSpPr>
          <a:xfrm>
            <a:off x="6312480" y="5505180"/>
            <a:ext cx="2332160" cy="1187386"/>
            <a:chOff x="6804248" y="4077072"/>
            <a:chExt cx="2200503" cy="1187386"/>
          </a:xfrm>
        </p:grpSpPr>
        <p:pic>
          <p:nvPicPr>
            <p:cNvPr id="14" name="그림 13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793629" y="4420662"/>
              <a:ext cx="121112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5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가난한 노인들의 나라</a:t>
              </a:r>
              <a:endParaRPr lang="ko-KR" altLang="en-US" sz="15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17266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 및 정의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9416" y="869281"/>
            <a:ext cx="8799842" cy="212767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3716" y="81054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1224" y="81372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9230" y="1474959"/>
            <a:ext cx="83019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4807" y="1087580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18536" y="1636644"/>
            <a:ext cx="8498697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노인에게 기초연금을 지급하여 안정적인 소득기반을 제공함으로써 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노인의 생활안정을 지원하고 복지를 증진함을 목적으로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04069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노인장기요양법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367096" y="866811"/>
            <a:ext cx="8258618" cy="1270126"/>
          </a:xfrm>
          <a:prstGeom prst="roundRect">
            <a:avLst>
              <a:gd name="adj" fmla="val 4434"/>
            </a:avLst>
          </a:prstGeom>
          <a:noFill/>
          <a:ln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tlCol="0" anchor="t"/>
          <a:lstStyle/>
          <a:p>
            <a:pPr>
              <a:lnSpc>
                <a:spcPct val="150000"/>
              </a:lnSpc>
            </a:pPr>
            <a:r>
              <a:rPr lang="ko-KR" altLang="en-US" sz="19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고령이나 노인성 질병 등의 사유로 일상생활을 영위하기 </a:t>
            </a:r>
            <a:r>
              <a:rPr lang="ko-KR" altLang="en-US" sz="19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어려운 </a:t>
            </a:r>
            <a:r>
              <a:rPr lang="ko-KR" altLang="en-US" sz="19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노인들이 </a:t>
            </a:r>
            <a:r>
              <a:rPr lang="ko-KR" altLang="en-US" sz="19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증가하는 </a:t>
            </a:r>
            <a:r>
              <a:rPr lang="ko-KR" altLang="en-US" sz="19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등 노인의 장기요양 문제가 심각한 사회적 문제로 </a:t>
            </a:r>
            <a:r>
              <a:rPr lang="ko-KR" altLang="en-US" sz="19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대두됨</a:t>
            </a:r>
            <a:endParaRPr lang="en-US" altLang="ko-KR" sz="19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67096" y="2647544"/>
            <a:ext cx="8258618" cy="1789567"/>
          </a:xfrm>
          <a:prstGeom prst="roundRect">
            <a:avLst>
              <a:gd name="adj" fmla="val 4434"/>
            </a:avLst>
          </a:prstGeom>
          <a:noFill/>
          <a:ln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tlCol="0" anchor="t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노인의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간병 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·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장기요양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문제를 사회적 연대원리에 따라 정부와 사회가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공동으로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해결하기 위해 ‘노인장기요양보험법’이 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2007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년 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4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월 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27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일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공포되어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</a:t>
            </a:r>
            <a:r>
              <a:rPr lang="en-US" altLang="ko-KR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2008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년 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7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월 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일에 시행됨</a:t>
            </a:r>
            <a:r>
              <a:rPr lang="en-US" altLang="ko-KR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 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6445191" y="5337701"/>
            <a:ext cx="2384416" cy="1187386"/>
            <a:chOff x="6804248" y="4077072"/>
            <a:chExt cx="2249809" cy="1187386"/>
          </a:xfrm>
        </p:grpSpPr>
        <p:pic>
          <p:nvPicPr>
            <p:cNvPr id="8" name="그림 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842935" y="4347599"/>
              <a:ext cx="12111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장기요양</a:t>
              </a:r>
              <a:endPara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보험제도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7411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854" y="839092"/>
            <a:ext cx="8682028" cy="509009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3154" y="78035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80662" y="78353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9820" y="1396736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5396" y="1009357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02173" y="1538791"/>
            <a:ext cx="81773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기초연금은 </a:t>
            </a:r>
            <a:r>
              <a:rPr lang="en-US" altLang="ko-KR" sz="2000" kern="0" dirty="0">
                <a:latin typeface="+mn-ea"/>
                <a:cs typeface="+mj-cs"/>
              </a:rPr>
              <a:t>65</a:t>
            </a:r>
            <a:r>
              <a:rPr lang="ko-KR" altLang="en-US" sz="2000" kern="0" dirty="0">
                <a:latin typeface="+mn-ea"/>
                <a:cs typeface="+mj-cs"/>
              </a:rPr>
              <a:t>세 이상인 사람으로서 </a:t>
            </a:r>
            <a:r>
              <a:rPr lang="ko-KR" altLang="en-US" sz="2000" kern="0" dirty="0" err="1">
                <a:latin typeface="+mn-ea"/>
                <a:cs typeface="+mj-cs"/>
              </a:rPr>
              <a:t>소득인정액이</a:t>
            </a:r>
            <a:r>
              <a:rPr lang="ko-KR" altLang="en-US" sz="2000" kern="0" dirty="0">
                <a:latin typeface="+mn-ea"/>
                <a:cs typeface="+mj-cs"/>
              </a:rPr>
              <a:t> 보건복지부장관이 정하여 </a:t>
            </a:r>
            <a:r>
              <a:rPr lang="ko-KR" altLang="en-US" sz="2000" kern="0" dirty="0" smtClean="0">
                <a:latin typeface="+mn-ea"/>
                <a:cs typeface="+mj-cs"/>
              </a:rPr>
              <a:t>고시하는 </a:t>
            </a:r>
            <a:r>
              <a:rPr lang="ko-KR" altLang="en-US" sz="2000" kern="0" dirty="0">
                <a:latin typeface="+mn-ea"/>
                <a:cs typeface="+mj-cs"/>
              </a:rPr>
              <a:t>금액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 err="1">
                <a:latin typeface="+mn-ea"/>
                <a:cs typeface="+mj-cs"/>
              </a:rPr>
              <a:t>선정기준액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  <a:r>
              <a:rPr lang="ko-KR" altLang="en-US" sz="2000" kern="0" dirty="0">
                <a:latin typeface="+mn-ea"/>
                <a:cs typeface="+mj-cs"/>
              </a:rPr>
              <a:t>이하인 사람에게 </a:t>
            </a:r>
            <a:r>
              <a:rPr lang="ko-KR" altLang="en-US" sz="2000" kern="0" dirty="0" smtClean="0">
                <a:latin typeface="+mn-ea"/>
                <a:cs typeface="+mj-cs"/>
              </a:rPr>
              <a:t>지급한다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2000" kern="0" dirty="0" err="1">
                <a:latin typeface="+mn-ea"/>
                <a:cs typeface="+mj-cs"/>
              </a:rPr>
              <a:t>선정기준액을</a:t>
            </a:r>
            <a:r>
              <a:rPr lang="ko-KR" altLang="en-US" sz="2000" kern="0" dirty="0">
                <a:latin typeface="+mn-ea"/>
                <a:cs typeface="+mj-cs"/>
              </a:rPr>
              <a:t> 정하는 경우 </a:t>
            </a:r>
            <a:r>
              <a:rPr lang="en-US" altLang="ko-KR" sz="2000" kern="0" dirty="0">
                <a:latin typeface="+mn-ea"/>
                <a:cs typeface="+mj-cs"/>
              </a:rPr>
              <a:t>65</a:t>
            </a:r>
            <a:r>
              <a:rPr lang="ko-KR" altLang="en-US" sz="2000" kern="0" dirty="0">
                <a:latin typeface="+mn-ea"/>
                <a:cs typeface="+mj-cs"/>
              </a:rPr>
              <a:t>세 이상인 사람 중 </a:t>
            </a:r>
            <a:r>
              <a:rPr lang="ko-KR" altLang="en-US" sz="2000" kern="0" dirty="0" smtClean="0">
                <a:latin typeface="+mn-ea"/>
                <a:cs typeface="+mj-cs"/>
              </a:rPr>
              <a:t>기초연금 </a:t>
            </a:r>
            <a:r>
              <a:rPr lang="ko-KR" altLang="en-US" sz="2000" kern="0" dirty="0">
                <a:latin typeface="+mn-ea"/>
                <a:cs typeface="+mj-cs"/>
              </a:rPr>
              <a:t>수급자가 </a:t>
            </a:r>
            <a:r>
              <a:rPr lang="en-US" altLang="ko-KR" sz="2000" kern="0" dirty="0">
                <a:latin typeface="+mn-ea"/>
                <a:cs typeface="+mj-cs"/>
              </a:rPr>
              <a:t>100</a:t>
            </a:r>
            <a:r>
              <a:rPr lang="ko-KR" altLang="en-US" sz="2000" kern="0" dirty="0">
                <a:latin typeface="+mn-ea"/>
                <a:cs typeface="+mj-cs"/>
              </a:rPr>
              <a:t>분의 </a:t>
            </a:r>
            <a:r>
              <a:rPr lang="en-US" altLang="ko-KR" sz="2000" kern="0" dirty="0">
                <a:latin typeface="+mn-ea"/>
                <a:cs typeface="+mj-cs"/>
              </a:rPr>
              <a:t>70 </a:t>
            </a:r>
            <a:r>
              <a:rPr lang="ko-KR" altLang="en-US" sz="2000" kern="0" dirty="0">
                <a:latin typeface="+mn-ea"/>
                <a:cs typeface="+mj-cs"/>
              </a:rPr>
              <a:t>수준이 되도록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 </a:t>
            </a:r>
            <a:r>
              <a:rPr lang="ko-KR" altLang="en-US" sz="2000" kern="0" dirty="0">
                <a:latin typeface="+mn-ea"/>
                <a:cs typeface="+mj-cs"/>
              </a:rPr>
              <a:t>때 직역연금 </a:t>
            </a:r>
            <a:r>
              <a:rPr lang="ko-KR" altLang="en-US" sz="2000" kern="0" dirty="0" err="1">
                <a:latin typeface="+mn-ea"/>
                <a:cs typeface="+mj-cs"/>
              </a:rPr>
              <a:t>수급권자</a:t>
            </a:r>
            <a:r>
              <a:rPr lang="ko-KR" altLang="en-US" sz="2000" kern="0" dirty="0">
                <a:latin typeface="+mn-ea"/>
                <a:cs typeface="+mj-cs"/>
              </a:rPr>
              <a:t> 및 그 배우자는 기초연금 수급대상에서 제외한다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다만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직역재직기간 </a:t>
            </a:r>
            <a:r>
              <a:rPr lang="en-US" altLang="ko-KR" sz="2000" kern="0" dirty="0">
                <a:latin typeface="+mn-ea"/>
                <a:cs typeface="+mj-cs"/>
              </a:rPr>
              <a:t>10</a:t>
            </a:r>
            <a:r>
              <a:rPr lang="ko-KR" altLang="en-US" sz="2000" kern="0" dirty="0">
                <a:latin typeface="+mn-ea"/>
                <a:cs typeface="+mj-cs"/>
              </a:rPr>
              <a:t>년 미만인 연계연금 </a:t>
            </a:r>
            <a:r>
              <a:rPr lang="ko-KR" altLang="en-US" sz="2000" kern="0" dirty="0" err="1">
                <a:latin typeface="+mn-ea"/>
                <a:cs typeface="+mj-cs"/>
              </a:rPr>
              <a:t>수급권자는</a:t>
            </a:r>
            <a:r>
              <a:rPr lang="ko-KR" altLang="en-US" sz="2000" kern="0" dirty="0">
                <a:latin typeface="+mn-ea"/>
                <a:cs typeface="+mj-cs"/>
              </a:rPr>
              <a:t> 기초연금 수급이 </a:t>
            </a:r>
            <a:r>
              <a:rPr lang="ko-KR" altLang="en-US" sz="2000" kern="0" dirty="0" smtClean="0">
                <a:latin typeface="+mn-ea"/>
                <a:cs typeface="+mj-cs"/>
              </a:rPr>
              <a:t>가능하고 장해보상금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>
                <a:latin typeface="+mn-ea"/>
                <a:cs typeface="+mj-cs"/>
              </a:rPr>
              <a:t>유족연금일시금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>
                <a:latin typeface="+mn-ea"/>
                <a:cs typeface="+mj-cs"/>
              </a:rPr>
              <a:t>유족일시금을</a:t>
            </a:r>
            <a:r>
              <a:rPr lang="ko-KR" altLang="en-US" sz="2000" kern="0" dirty="0">
                <a:latin typeface="+mn-ea"/>
                <a:cs typeface="+mj-cs"/>
              </a:rPr>
              <a:t> 받은 이후 </a:t>
            </a:r>
            <a:r>
              <a:rPr lang="en-US" altLang="ko-KR" sz="2000" kern="0" dirty="0" smtClean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년이 경과한 경우 </a:t>
            </a:r>
            <a:r>
              <a:rPr lang="ko-KR" altLang="en-US" sz="2000" kern="0" dirty="0" smtClean="0">
                <a:latin typeface="+mn-ea"/>
                <a:cs typeface="+mj-cs"/>
              </a:rPr>
              <a:t>기초연금 </a:t>
            </a:r>
            <a:r>
              <a:rPr lang="ko-KR" altLang="en-US" sz="2000" kern="0" dirty="0">
                <a:latin typeface="+mn-ea"/>
                <a:cs typeface="+mj-cs"/>
              </a:rPr>
              <a:t>수급대상에 포함한다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8998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854" y="839092"/>
            <a:ext cx="8682028" cy="424609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3154" y="78035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80662" y="78353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9820" y="1396736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5396" y="1009357"/>
            <a:ext cx="362150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선정기준액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시행령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24318" y="1605466"/>
            <a:ext cx="81773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선정기준액은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65</a:t>
            </a:r>
            <a:r>
              <a:rPr lang="ko-KR" altLang="en-US" sz="2000" kern="0" dirty="0">
                <a:latin typeface="+mn-ea"/>
                <a:cs typeface="+mj-cs"/>
              </a:rPr>
              <a:t>세 이상인 사람 및 그 배우자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노인가구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의 </a:t>
            </a:r>
            <a:r>
              <a:rPr lang="ko-KR" altLang="en-US" sz="2000" kern="0" dirty="0" smtClean="0">
                <a:latin typeface="+mn-ea"/>
                <a:cs typeface="+mj-cs"/>
              </a:rPr>
              <a:t>소득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재산 수준과 생활실태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물가상승률 등을 고려하여 산정한다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배우자가 </a:t>
            </a:r>
            <a:r>
              <a:rPr lang="ko-KR" altLang="en-US" sz="2000" kern="0" dirty="0">
                <a:latin typeface="+mn-ea"/>
                <a:cs typeface="+mj-cs"/>
              </a:rPr>
              <a:t>있는 노인가구의 </a:t>
            </a:r>
            <a:r>
              <a:rPr lang="ko-KR" altLang="en-US" sz="2000" kern="0" dirty="0" err="1">
                <a:latin typeface="+mn-ea"/>
                <a:cs typeface="+mj-cs"/>
              </a:rPr>
              <a:t>선정기준액은</a:t>
            </a:r>
            <a:r>
              <a:rPr lang="ko-KR" altLang="en-US" sz="2000" kern="0" dirty="0">
                <a:latin typeface="+mn-ea"/>
                <a:cs typeface="+mj-cs"/>
              </a:rPr>
              <a:t> 배우자가 없는 </a:t>
            </a:r>
            <a:r>
              <a:rPr lang="ko-KR" altLang="en-US" sz="2000" kern="0" dirty="0" smtClean="0">
                <a:latin typeface="+mn-ea"/>
                <a:cs typeface="+mj-cs"/>
              </a:rPr>
              <a:t>노인가구의 </a:t>
            </a:r>
            <a:r>
              <a:rPr lang="ko-KR" altLang="en-US" sz="2000" kern="0" dirty="0" err="1" smtClean="0">
                <a:latin typeface="+mn-ea"/>
                <a:cs typeface="+mj-cs"/>
              </a:rPr>
              <a:t>선정기준액에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100</a:t>
            </a:r>
            <a:r>
              <a:rPr lang="ko-KR" altLang="en-US" sz="2000" kern="0" dirty="0">
                <a:latin typeface="+mn-ea"/>
                <a:cs typeface="+mj-cs"/>
              </a:rPr>
              <a:t>분의 </a:t>
            </a:r>
            <a:r>
              <a:rPr lang="en-US" altLang="ko-KR" sz="2000" kern="0" dirty="0">
                <a:latin typeface="+mn-ea"/>
                <a:cs typeface="+mj-cs"/>
              </a:rPr>
              <a:t>160</a:t>
            </a:r>
            <a:r>
              <a:rPr lang="ko-KR" altLang="en-US" sz="2000" kern="0" dirty="0">
                <a:latin typeface="+mn-ea"/>
                <a:cs typeface="+mj-cs"/>
              </a:rPr>
              <a:t>을 곱한 금액으로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해당연도 </a:t>
            </a:r>
            <a:r>
              <a:rPr lang="ko-KR" altLang="en-US" sz="2000" kern="0" dirty="0" err="1">
                <a:latin typeface="+mn-ea"/>
                <a:cs typeface="+mj-cs"/>
              </a:rPr>
              <a:t>선정기준액은</a:t>
            </a:r>
            <a:r>
              <a:rPr lang="ko-KR" altLang="en-US" sz="2000" kern="0" dirty="0">
                <a:latin typeface="+mn-ea"/>
                <a:cs typeface="+mj-cs"/>
              </a:rPr>
              <a:t> 전년도 </a:t>
            </a:r>
            <a:r>
              <a:rPr lang="en-US" altLang="ko-KR" sz="2000" kern="0" dirty="0">
                <a:latin typeface="+mn-ea"/>
                <a:cs typeface="+mj-cs"/>
              </a:rPr>
              <a:t>12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31</a:t>
            </a:r>
            <a:r>
              <a:rPr lang="ko-KR" altLang="en-US" sz="2000" kern="0" dirty="0">
                <a:latin typeface="+mn-ea"/>
                <a:cs typeface="+mj-cs"/>
              </a:rPr>
              <a:t>일까지 보건복지부장관이 </a:t>
            </a:r>
            <a:r>
              <a:rPr lang="ko-KR" altLang="en-US" sz="2000" kern="0" dirty="0" smtClean="0">
                <a:latin typeface="+mn-ea"/>
                <a:cs typeface="+mj-cs"/>
              </a:rPr>
              <a:t>결정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고시하고</a:t>
            </a:r>
            <a:r>
              <a:rPr lang="en-US" altLang="ko-KR" sz="2000" kern="0" dirty="0">
                <a:latin typeface="+mn-ea"/>
                <a:cs typeface="+mj-cs"/>
              </a:rPr>
              <a:t>, 1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일 부터 </a:t>
            </a:r>
            <a:r>
              <a:rPr lang="en-US" altLang="ko-KR" sz="2000" kern="0" dirty="0">
                <a:latin typeface="+mn-ea"/>
                <a:cs typeface="+mj-cs"/>
              </a:rPr>
              <a:t>12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31</a:t>
            </a:r>
            <a:r>
              <a:rPr lang="ko-KR" altLang="en-US" sz="2000" kern="0" dirty="0">
                <a:latin typeface="+mn-ea"/>
                <a:cs typeface="+mj-cs"/>
              </a:rPr>
              <a:t>일까지 적용한다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42848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연금액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854" y="839092"/>
            <a:ext cx="8682028" cy="248601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3154" y="78035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80662" y="78353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9820" y="1396736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5396" y="1009357"/>
            <a:ext cx="20425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연금액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23685" y="1538791"/>
            <a:ext cx="8177364" cy="1561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>
                <a:latin typeface="+mn-ea"/>
                <a:cs typeface="+mj-cs"/>
              </a:rPr>
              <a:t>기초연금액은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err="1">
                <a:latin typeface="+mn-ea"/>
                <a:cs typeface="+mj-cs"/>
              </a:rPr>
              <a:t>기준연금액과</a:t>
            </a:r>
            <a:r>
              <a:rPr lang="ko-KR" altLang="en-US" sz="1900" kern="0" dirty="0">
                <a:latin typeface="+mn-ea"/>
                <a:cs typeface="+mj-cs"/>
              </a:rPr>
              <a:t> 국민연금 급여액 등을 고려하여 산정한다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271463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개인별 </a:t>
            </a:r>
            <a:r>
              <a:rPr lang="ko-KR" altLang="en-US" sz="1900" kern="0" dirty="0" err="1">
                <a:latin typeface="+mn-ea"/>
                <a:cs typeface="+mj-cs"/>
              </a:rPr>
              <a:t>기초연금액을</a:t>
            </a:r>
            <a:r>
              <a:rPr lang="ko-KR" altLang="en-US" sz="1900" kern="0" dirty="0">
                <a:latin typeface="+mn-ea"/>
                <a:cs typeface="+mj-cs"/>
              </a:rPr>
              <a:t> 산정한 뒤 </a:t>
            </a:r>
            <a:r>
              <a:rPr lang="ko-KR" altLang="en-US" sz="1900" kern="0" dirty="0" err="1" smtClean="0">
                <a:latin typeface="+mn-ea"/>
                <a:cs typeface="+mj-cs"/>
              </a:rPr>
              <a:t>기초연금액을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감액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부부감액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 smtClean="0">
                <a:latin typeface="+mn-ea"/>
                <a:cs typeface="+mj-cs"/>
              </a:rPr>
              <a:t>소득역전이방지감액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하고 최종적으로 </a:t>
            </a:r>
            <a:r>
              <a:rPr lang="ko-KR" altLang="en-US" sz="1900" kern="0" dirty="0" smtClean="0">
                <a:latin typeface="+mn-ea"/>
                <a:cs typeface="+mj-cs"/>
              </a:rPr>
              <a:t>개인별 </a:t>
            </a:r>
            <a:r>
              <a:rPr lang="ko-KR" altLang="en-US" sz="1900" kern="0" dirty="0">
                <a:latin typeface="+mn-ea"/>
                <a:cs typeface="+mj-cs"/>
              </a:rPr>
              <a:t>기초연금 급여액이 결정된다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31160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연금액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854" y="778804"/>
            <a:ext cx="8682028" cy="581854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3154" y="7200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80662" y="7232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9820" y="1336448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5396" y="949069"/>
            <a:ext cx="33265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기초연금액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02173" y="1423928"/>
            <a:ext cx="817736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기초연금액은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매년 조정된 </a:t>
            </a:r>
            <a:r>
              <a:rPr lang="ko-KR" altLang="en-US" sz="2000" kern="0" dirty="0" err="1">
                <a:latin typeface="+mn-ea"/>
                <a:cs typeface="+mj-cs"/>
              </a:rPr>
              <a:t>기준연금액을</a:t>
            </a:r>
            <a:r>
              <a:rPr lang="ko-KR" altLang="en-US" sz="2000" kern="0" dirty="0">
                <a:latin typeface="+mn-ea"/>
                <a:cs typeface="+mj-cs"/>
              </a:rPr>
              <a:t> 기준으로 국민연금 수급여부 및 </a:t>
            </a:r>
            <a:r>
              <a:rPr lang="ko-KR" altLang="en-US" sz="2000" kern="0" dirty="0" err="1">
                <a:latin typeface="+mn-ea"/>
                <a:cs typeface="+mj-cs"/>
              </a:rPr>
              <a:t>수급액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소득재분배 급여액</a:t>
            </a:r>
            <a:r>
              <a:rPr lang="en-US" altLang="ko-KR" sz="2000" kern="0" dirty="0">
                <a:latin typeface="+mn-ea"/>
                <a:cs typeface="+mj-cs"/>
              </a:rPr>
              <a:t>(A</a:t>
            </a:r>
            <a:r>
              <a:rPr lang="ko-KR" altLang="en-US" sz="2000" kern="0" dirty="0">
                <a:latin typeface="+mn-ea"/>
                <a:cs typeface="+mj-cs"/>
              </a:rPr>
              <a:t>급여액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에 의해 개인별로 </a:t>
            </a:r>
            <a:r>
              <a:rPr lang="ko-KR" altLang="en-US" sz="2000" kern="0" dirty="0" smtClean="0">
                <a:latin typeface="+mn-ea"/>
                <a:cs typeface="+mj-cs"/>
              </a:rPr>
              <a:t>산정함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기준연금액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보건복지부장관이 그 전년도 </a:t>
            </a:r>
            <a:r>
              <a:rPr lang="ko-KR" altLang="en-US" sz="2000" kern="0" dirty="0" err="1">
                <a:latin typeface="+mn-ea"/>
                <a:cs typeface="+mj-cs"/>
              </a:rPr>
              <a:t>기준연금액에</a:t>
            </a:r>
            <a:r>
              <a:rPr lang="ko-KR" altLang="en-US" sz="2000" kern="0" dirty="0">
                <a:latin typeface="+mn-ea"/>
                <a:cs typeface="+mj-cs"/>
              </a:rPr>
              <a:t> 대통령령으로 정하는 바에 </a:t>
            </a:r>
            <a:r>
              <a:rPr lang="ko-KR" altLang="en-US" sz="2000" kern="0" dirty="0" smtClean="0">
                <a:latin typeface="+mn-ea"/>
                <a:cs typeface="+mj-cs"/>
              </a:rPr>
              <a:t>따라 전국소비자물가변동률을 </a:t>
            </a:r>
            <a:r>
              <a:rPr lang="ko-KR" altLang="en-US" sz="2000" kern="0" dirty="0">
                <a:latin typeface="+mn-ea"/>
                <a:cs typeface="+mj-cs"/>
              </a:rPr>
              <a:t>반영하여 매년 고시한다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보건복지부장관은 </a:t>
            </a:r>
            <a:r>
              <a:rPr lang="en-US" altLang="ko-KR" sz="2000" kern="0" dirty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년마다 기초연금 </a:t>
            </a:r>
            <a:r>
              <a:rPr lang="ko-KR" altLang="en-US" sz="2000" kern="0" dirty="0" err="1">
                <a:latin typeface="+mn-ea"/>
                <a:cs typeface="+mj-cs"/>
              </a:rPr>
              <a:t>수급권자의</a:t>
            </a:r>
            <a:r>
              <a:rPr lang="ko-KR" altLang="en-US" sz="2000" kern="0" dirty="0">
                <a:latin typeface="+mn-ea"/>
                <a:cs typeface="+mj-cs"/>
              </a:rPr>
              <a:t> 생활수준 </a:t>
            </a:r>
            <a:r>
              <a:rPr lang="ko-KR" altLang="en-US" sz="2000" kern="0" dirty="0" smtClean="0">
                <a:latin typeface="+mn-ea"/>
                <a:cs typeface="+mj-cs"/>
              </a:rPr>
              <a:t>「국민연금법」 제</a:t>
            </a:r>
            <a:r>
              <a:rPr lang="en-US" altLang="ko-KR" sz="2000" kern="0" dirty="0">
                <a:latin typeface="+mn-ea"/>
                <a:cs typeface="+mj-cs"/>
              </a:rPr>
              <a:t>51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항 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호에 따른 금액의 변동률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전국소비자물가변동률 등을 </a:t>
            </a:r>
            <a:r>
              <a:rPr lang="ko-KR" altLang="en-US" sz="2000" kern="0" dirty="0" smtClean="0">
                <a:latin typeface="+mn-ea"/>
                <a:cs typeface="+mj-cs"/>
              </a:rPr>
              <a:t>종합적으로 </a:t>
            </a:r>
            <a:r>
              <a:rPr lang="ko-KR" altLang="en-US" sz="2000" kern="0" dirty="0">
                <a:latin typeface="+mn-ea"/>
                <a:cs typeface="+mj-cs"/>
              </a:rPr>
              <a:t>고려하여 </a:t>
            </a:r>
            <a:r>
              <a:rPr lang="ko-KR" altLang="en-US" sz="2000" kern="0" dirty="0" err="1">
                <a:latin typeface="+mn-ea"/>
                <a:cs typeface="+mj-cs"/>
              </a:rPr>
              <a:t>기초연금액의</a:t>
            </a:r>
            <a:r>
              <a:rPr lang="ko-KR" altLang="en-US" sz="2000" kern="0" dirty="0">
                <a:latin typeface="+mn-ea"/>
                <a:cs typeface="+mj-cs"/>
              </a:rPr>
              <a:t> 적정성을 평가하고 그 결과를 </a:t>
            </a:r>
            <a:r>
              <a:rPr lang="ko-KR" altLang="en-US" sz="2000" kern="0" dirty="0" smtClean="0">
                <a:latin typeface="+mn-ea"/>
                <a:cs typeface="+mj-cs"/>
              </a:rPr>
              <a:t>반영하여 </a:t>
            </a:r>
            <a:r>
              <a:rPr lang="ko-KR" altLang="en-US" sz="2000" kern="0" dirty="0" err="1" smtClean="0">
                <a:latin typeface="+mn-ea"/>
                <a:cs typeface="+mj-cs"/>
              </a:rPr>
              <a:t>기준연금액을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조정하여야 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9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기초연금액은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가지의 대상 유형으로 산정됨</a:t>
            </a:r>
          </a:p>
        </p:txBody>
      </p:sp>
    </p:spTree>
    <p:extLst>
      <p:ext uri="{BB962C8B-B14F-4D97-AF65-F5344CB8AC3E}">
        <p14:creationId xmlns:p14="http://schemas.microsoft.com/office/powerpoint/2010/main" val="18743920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연금액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854" y="778804"/>
            <a:ext cx="8682028" cy="387433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3154" y="7200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80662" y="7232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9820" y="1336448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5396" y="949069"/>
            <a:ext cx="33265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기초연금액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23685" y="1336448"/>
            <a:ext cx="81773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기준연금액이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err="1">
                <a:latin typeface="+mn-ea"/>
                <a:cs typeface="+mj-cs"/>
              </a:rPr>
              <a:t>기초연금액으로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산정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71463">
              <a:lnSpc>
                <a:spcPct val="20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err="1">
                <a:latin typeface="+mn-ea"/>
                <a:cs typeface="+mj-cs"/>
              </a:rPr>
              <a:t>무연금자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국민연금 급여액 등이 </a:t>
            </a:r>
            <a:r>
              <a:rPr lang="ko-KR" altLang="en-US" sz="2000" kern="0" dirty="0" err="1">
                <a:latin typeface="+mn-ea"/>
                <a:cs typeface="+mj-cs"/>
              </a:rPr>
              <a:t>기준연금액의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150% </a:t>
            </a:r>
            <a:r>
              <a:rPr lang="ko-KR" altLang="en-US" sz="2000" kern="0" dirty="0">
                <a:latin typeface="+mn-ea"/>
                <a:cs typeface="+mj-cs"/>
              </a:rPr>
              <a:t>이하인 사람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장애인연금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국민기초생활보장 </a:t>
            </a:r>
            <a:r>
              <a:rPr lang="ko-KR" altLang="en-US" sz="2000" kern="0" dirty="0" err="1" smtClean="0">
                <a:latin typeface="+mn-ea"/>
                <a:cs typeface="+mj-cs"/>
              </a:rPr>
              <a:t>수급권자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20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소득재분배 급여</a:t>
            </a:r>
            <a:r>
              <a:rPr lang="en-US" altLang="ko-KR" sz="2000" kern="0" dirty="0">
                <a:latin typeface="+mn-ea"/>
                <a:cs typeface="+mj-cs"/>
              </a:rPr>
              <a:t>(A</a:t>
            </a:r>
            <a:r>
              <a:rPr lang="ko-KR" altLang="en-US" sz="2000" kern="0" dirty="0">
                <a:latin typeface="+mn-ea"/>
                <a:cs typeface="+mj-cs"/>
              </a:rPr>
              <a:t>급여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에 따른 산식에 따라 </a:t>
            </a:r>
            <a:r>
              <a:rPr lang="ko-KR" altLang="en-US" sz="2000" kern="0" dirty="0" smtClean="0">
                <a:latin typeface="+mn-ea"/>
                <a:cs typeface="+mj-cs"/>
              </a:rPr>
              <a:t>산정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20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직역연금특례 </a:t>
            </a:r>
            <a:r>
              <a:rPr lang="ko-KR" altLang="en-US" sz="2000" kern="0" dirty="0" smtClean="0">
                <a:latin typeface="+mn-ea"/>
                <a:cs typeface="+mj-cs"/>
              </a:rPr>
              <a:t>대상자 </a:t>
            </a:r>
            <a:r>
              <a:rPr lang="en-US" altLang="ko-KR" sz="2000" kern="0" dirty="0" smtClean="0">
                <a:latin typeface="+mn-ea"/>
                <a:cs typeface="+mj-cs"/>
              </a:rPr>
              <a:t>: </a:t>
            </a:r>
            <a:r>
              <a:rPr lang="ko-KR" altLang="en-US" sz="2000" kern="0" dirty="0" err="1">
                <a:latin typeface="+mn-ea"/>
                <a:cs typeface="+mj-cs"/>
              </a:rPr>
              <a:t>기준연금액의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50% </a:t>
            </a:r>
            <a:r>
              <a:rPr lang="ko-KR" altLang="en-US" sz="2000" kern="0" dirty="0">
                <a:latin typeface="+mn-ea"/>
                <a:cs typeface="+mj-cs"/>
              </a:rPr>
              <a:t>산정</a:t>
            </a:r>
          </a:p>
        </p:txBody>
      </p:sp>
    </p:spTree>
    <p:extLst>
      <p:ext uri="{BB962C8B-B14F-4D97-AF65-F5344CB8AC3E}">
        <p14:creationId xmlns:p14="http://schemas.microsoft.com/office/powerpoint/2010/main" val="17689653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연금액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854" y="778804"/>
            <a:ext cx="8682028" cy="560252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3154" y="7200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80662" y="7232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9820" y="1336448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5396" y="949069"/>
            <a:ext cx="33265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기초연금액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감액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88863" y="1393243"/>
            <a:ext cx="8357992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산정된 </a:t>
            </a:r>
            <a:r>
              <a:rPr lang="ko-KR" altLang="en-US" sz="1900" kern="0" dirty="0" err="1">
                <a:latin typeface="+mn-ea"/>
                <a:cs typeface="+mj-cs"/>
              </a:rPr>
              <a:t>기초연금액은</a:t>
            </a:r>
            <a:r>
              <a:rPr lang="ko-KR" altLang="en-US" sz="1900" kern="0" dirty="0">
                <a:latin typeface="+mn-ea"/>
                <a:cs typeface="+mj-cs"/>
              </a:rPr>
              <a:t> 가구 유형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소득인정액</a:t>
            </a:r>
            <a:r>
              <a:rPr lang="ko-KR" altLang="en-US" sz="1900" kern="0" dirty="0">
                <a:latin typeface="+mn-ea"/>
                <a:cs typeface="+mj-cs"/>
              </a:rPr>
              <a:t> 수준에 따라 감액될 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부부감액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단독가구와 부부가구의 생활비 차이를 감안하여 부부가 모두 </a:t>
            </a:r>
            <a:r>
              <a:rPr lang="ko-KR" altLang="en-US" sz="1900" kern="0" dirty="0" smtClean="0">
                <a:latin typeface="+mn-ea"/>
                <a:cs typeface="+mj-cs"/>
              </a:rPr>
              <a:t>기초연금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수급권자인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경우 각각의 </a:t>
            </a:r>
            <a:r>
              <a:rPr lang="ko-KR" altLang="en-US" sz="1900" kern="0" dirty="0" err="1" smtClean="0">
                <a:latin typeface="+mn-ea"/>
                <a:cs typeface="+mj-cs"/>
              </a:rPr>
              <a:t>기초연금액에서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20% </a:t>
            </a:r>
            <a:r>
              <a:rPr lang="ko-KR" altLang="en-US" sz="1900" kern="0" dirty="0" smtClean="0">
                <a:latin typeface="+mn-ea"/>
                <a:cs typeface="+mj-cs"/>
              </a:rPr>
              <a:t>감액한다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소득역전이 방지 </a:t>
            </a:r>
            <a:r>
              <a:rPr lang="ko-KR" altLang="en-US" sz="1900" kern="0" dirty="0">
                <a:latin typeface="+mn-ea"/>
                <a:cs typeface="+mj-cs"/>
              </a:rPr>
              <a:t>감액 </a:t>
            </a:r>
          </a:p>
          <a:p>
            <a:pPr marL="27146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기초연금을 받는 사람과 못 받는 사람 간에 기초연금 수급으로 </a:t>
            </a:r>
            <a:r>
              <a:rPr lang="ko-KR" altLang="en-US" sz="1900" kern="0" dirty="0" smtClean="0">
                <a:latin typeface="+mn-ea"/>
                <a:cs typeface="+mj-cs"/>
              </a:rPr>
              <a:t>인해 발생할 </a:t>
            </a:r>
            <a:r>
              <a:rPr lang="ko-KR" altLang="en-US" sz="1900" kern="0" dirty="0">
                <a:latin typeface="+mn-ea"/>
                <a:cs typeface="+mj-cs"/>
              </a:rPr>
              <a:t>수 있는 소득역전을 최소화하기 위해 </a:t>
            </a:r>
            <a:r>
              <a:rPr lang="ko-KR" altLang="en-US" sz="1900" kern="0" dirty="0" err="1">
                <a:latin typeface="+mn-ea"/>
                <a:cs typeface="+mj-cs"/>
              </a:rPr>
              <a:t>소득인정액을</a:t>
            </a:r>
            <a:r>
              <a:rPr lang="ko-KR" altLang="en-US" sz="1900" kern="0" dirty="0">
                <a:latin typeface="+mn-ea"/>
                <a:cs typeface="+mj-cs"/>
              </a:rPr>
              <a:t> 초과하는 </a:t>
            </a:r>
            <a:r>
              <a:rPr lang="ko-KR" altLang="en-US" sz="1900" kern="0" dirty="0" smtClean="0">
                <a:latin typeface="+mn-ea"/>
                <a:cs typeface="+mj-cs"/>
              </a:rPr>
              <a:t>범위에서 </a:t>
            </a:r>
            <a:r>
              <a:rPr lang="ko-KR" altLang="en-US" sz="1900" kern="0" dirty="0" err="1" smtClean="0">
                <a:latin typeface="+mn-ea"/>
                <a:cs typeface="+mj-cs"/>
              </a:rPr>
              <a:t>기초연금액의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일부를 감액한다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대상 </a:t>
            </a:r>
            <a:r>
              <a:rPr lang="en-US" altLang="ko-KR" sz="1900" kern="0" dirty="0">
                <a:latin typeface="+mn-ea"/>
                <a:cs typeface="+mj-cs"/>
              </a:rPr>
              <a:t>: </a:t>
            </a:r>
            <a:r>
              <a:rPr lang="ko-KR" altLang="en-US" sz="1900" kern="0" dirty="0" err="1">
                <a:latin typeface="+mn-ea"/>
                <a:cs typeface="+mj-cs"/>
              </a:rPr>
              <a:t>소득인정액과</a:t>
            </a:r>
            <a:r>
              <a:rPr lang="ko-KR" altLang="en-US" sz="1900" kern="0" dirty="0">
                <a:latin typeface="+mn-ea"/>
                <a:cs typeface="+mj-cs"/>
              </a:rPr>
              <a:t> 기초연금을 합산한 금액이 </a:t>
            </a:r>
            <a:r>
              <a:rPr lang="ko-KR" altLang="en-US" sz="1900" kern="0" dirty="0" err="1">
                <a:latin typeface="+mn-ea"/>
                <a:cs typeface="+mj-cs"/>
              </a:rPr>
              <a:t>선정기준액을</a:t>
            </a:r>
            <a:r>
              <a:rPr lang="ko-KR" altLang="en-US" sz="1900" kern="0" dirty="0">
                <a:latin typeface="+mn-ea"/>
                <a:cs typeface="+mj-cs"/>
              </a:rPr>
              <a:t> 초과하는 가구</a:t>
            </a:r>
          </a:p>
        </p:txBody>
      </p:sp>
    </p:spTree>
    <p:extLst>
      <p:ext uri="{BB962C8B-B14F-4D97-AF65-F5344CB8AC3E}">
        <p14:creationId xmlns:p14="http://schemas.microsoft.com/office/powerpoint/2010/main" val="39117149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4640" y="5257792"/>
            <a:ext cx="8874902" cy="128764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8941" y="519905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6449" y="520223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972" y="5829097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1305" y="5463678"/>
            <a:ext cx="18774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국민연금공단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95973" y="6002321"/>
            <a:ext cx="8545032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기초연금 관련 업무는 국민연금공단에서 위탁하여 수행하고 있다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28</a:t>
            </a:r>
            <a:r>
              <a:rPr lang="ko-KR" altLang="en-US" kern="0" dirty="0">
                <a:latin typeface="+mn-ea"/>
                <a:cs typeface="+mj-cs"/>
              </a:rPr>
              <a:t>조 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항</a:t>
            </a:r>
            <a:r>
              <a:rPr lang="en-US" altLang="ko-KR" kern="0" dirty="0">
                <a:latin typeface="+mn-ea"/>
                <a:cs typeface="+mj-cs"/>
              </a:rPr>
              <a:t>).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4640" y="783248"/>
            <a:ext cx="8874902" cy="412610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7"/>
                <a:ext cx="3539" cy="180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8941" y="72451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06449" y="72768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95972" y="135455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31305" y="989134"/>
            <a:ext cx="38523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국가 및 지방자치단체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76970" y="1449923"/>
            <a:ext cx="8402623" cy="3395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국가와 지방자치단체는 기초연금이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조의 목적에 따라 노인의 </a:t>
            </a:r>
            <a:r>
              <a:rPr lang="ko-KR" altLang="en-US" sz="1900" kern="0" dirty="0" smtClean="0">
                <a:latin typeface="+mn-ea"/>
                <a:cs typeface="+mj-cs"/>
              </a:rPr>
              <a:t>생활안정을 </a:t>
            </a:r>
            <a:r>
              <a:rPr lang="ko-KR" altLang="en-US" sz="1900" kern="0" dirty="0" smtClean="0">
                <a:latin typeface="+mn-ea"/>
                <a:cs typeface="+mj-cs"/>
              </a:rPr>
              <a:t>지원하고 복지를 </a:t>
            </a:r>
            <a:r>
              <a:rPr lang="ko-KR" altLang="en-US" sz="1900" kern="0" dirty="0">
                <a:latin typeface="+mn-ea"/>
                <a:cs typeface="+mj-cs"/>
              </a:rPr>
              <a:t>증진하는 데 필요한 수준이 되도록 최대한 노력하여야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필요한 비용을 부담할 수 있도록 재원을 조성하여야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271463"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이 </a:t>
            </a:r>
            <a:r>
              <a:rPr lang="ko-KR" altLang="en-US" sz="1900" kern="0" dirty="0">
                <a:latin typeface="+mn-ea"/>
                <a:cs typeface="+mj-cs"/>
              </a:rPr>
              <a:t>경우 ‘국민연금법‘ 제</a:t>
            </a:r>
            <a:r>
              <a:rPr lang="en-US" altLang="ko-KR" sz="1900" kern="0" dirty="0">
                <a:latin typeface="+mn-ea"/>
                <a:cs typeface="+mj-cs"/>
              </a:rPr>
              <a:t>101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항에 따라 설치된 국민연금기금은 </a:t>
            </a:r>
            <a:r>
              <a:rPr lang="ko-KR" altLang="en-US" sz="1900" kern="0" dirty="0" smtClean="0">
                <a:latin typeface="+mn-ea"/>
                <a:cs typeface="+mj-cs"/>
              </a:rPr>
              <a:t>기초연금 </a:t>
            </a:r>
            <a:r>
              <a:rPr lang="ko-KR" altLang="en-US" sz="1900" kern="0" dirty="0" smtClean="0">
                <a:latin typeface="+mn-ea"/>
                <a:cs typeface="+mj-cs"/>
              </a:rPr>
              <a:t>지급을 위한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재원으로 </a:t>
            </a:r>
            <a:r>
              <a:rPr lang="ko-KR" altLang="en-US" sz="1900" kern="0" dirty="0">
                <a:latin typeface="+mn-ea"/>
                <a:cs typeface="+mj-cs"/>
              </a:rPr>
              <a:t>사용할 수 없다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국가와 지방자치단체는 기초연금의 지급에 따라 계층 간 </a:t>
            </a:r>
            <a:r>
              <a:rPr lang="ko-KR" altLang="en-US" sz="1900" kern="0" dirty="0" smtClean="0">
                <a:latin typeface="+mn-ea"/>
                <a:cs typeface="+mj-cs"/>
              </a:rPr>
              <a:t>소득역전이 </a:t>
            </a:r>
            <a:r>
              <a:rPr lang="ko-KR" altLang="en-US" sz="1900" kern="0" dirty="0">
                <a:latin typeface="+mn-ea"/>
                <a:cs typeface="+mj-cs"/>
              </a:rPr>
              <a:t>현상이 </a:t>
            </a:r>
            <a:r>
              <a:rPr lang="ko-KR" altLang="en-US" sz="1900" kern="0" dirty="0" smtClean="0">
                <a:latin typeface="+mn-ea"/>
                <a:cs typeface="+mj-cs"/>
              </a:rPr>
              <a:t>발생하지 </a:t>
            </a:r>
            <a:r>
              <a:rPr lang="ko-KR" altLang="en-US" sz="1900" kern="0" dirty="0" smtClean="0">
                <a:latin typeface="+mn-ea"/>
                <a:cs typeface="+mj-cs"/>
              </a:rPr>
              <a:t>아니하고 </a:t>
            </a:r>
            <a:r>
              <a:rPr lang="ko-KR" altLang="en-US" sz="1900" kern="0" dirty="0">
                <a:latin typeface="+mn-ea"/>
                <a:cs typeface="+mj-cs"/>
              </a:rPr>
              <a:t>근로의욕 및 저축유인이 저하되지 아니하도록 최대한 </a:t>
            </a:r>
            <a:r>
              <a:rPr lang="ko-KR" altLang="en-US" sz="1900" kern="0" dirty="0" smtClean="0">
                <a:latin typeface="+mn-ea"/>
                <a:cs typeface="+mj-cs"/>
              </a:rPr>
              <a:t>노력하여야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333689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854" y="778804"/>
            <a:ext cx="8682028" cy="387433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3154" y="7200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80662" y="7232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9820" y="1336448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5396" y="949069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비용의 분담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25396" y="1468454"/>
            <a:ext cx="8299686" cy="2956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국가는 지방자치단체의 노인인구 비율 및 재정 여건 등을 고려하여 </a:t>
            </a:r>
            <a:r>
              <a:rPr lang="ko-KR" altLang="en-US" sz="2000" kern="0" dirty="0" smtClean="0">
                <a:latin typeface="+mn-ea"/>
                <a:cs typeface="+mj-cs"/>
              </a:rPr>
              <a:t>기초연금의 </a:t>
            </a:r>
            <a:r>
              <a:rPr lang="ko-KR" altLang="en-US" sz="2000" kern="0" dirty="0" smtClean="0">
                <a:latin typeface="+mn-ea"/>
                <a:cs typeface="+mj-cs"/>
              </a:rPr>
              <a:t>지급에 </a:t>
            </a:r>
            <a:r>
              <a:rPr lang="ko-KR" altLang="en-US" sz="2000" kern="0" dirty="0">
                <a:latin typeface="+mn-ea"/>
                <a:cs typeface="+mj-cs"/>
              </a:rPr>
              <a:t>드는 비용 중 </a:t>
            </a:r>
            <a:r>
              <a:rPr lang="en-US" altLang="ko-KR" sz="2000" kern="0" dirty="0">
                <a:latin typeface="+mn-ea"/>
                <a:cs typeface="+mj-cs"/>
              </a:rPr>
              <a:t>100</a:t>
            </a:r>
            <a:r>
              <a:rPr lang="ko-KR" altLang="en-US" sz="2000" kern="0" dirty="0">
                <a:latin typeface="+mn-ea"/>
                <a:cs typeface="+mj-cs"/>
              </a:rPr>
              <a:t>분의 </a:t>
            </a:r>
            <a:r>
              <a:rPr lang="en-US" altLang="ko-KR" sz="2000" kern="0" dirty="0">
                <a:latin typeface="+mn-ea"/>
                <a:cs typeface="+mj-cs"/>
              </a:rPr>
              <a:t>40 </a:t>
            </a:r>
            <a:r>
              <a:rPr lang="ko-KR" altLang="en-US" sz="2000" kern="0" dirty="0">
                <a:latin typeface="+mn-ea"/>
                <a:cs typeface="+mj-cs"/>
              </a:rPr>
              <a:t>이상 </a:t>
            </a:r>
            <a:r>
              <a:rPr lang="en-US" altLang="ko-KR" sz="2000" kern="0" dirty="0">
                <a:latin typeface="+mn-ea"/>
                <a:cs typeface="+mj-cs"/>
              </a:rPr>
              <a:t>100</a:t>
            </a:r>
            <a:r>
              <a:rPr lang="ko-KR" altLang="en-US" sz="2000" kern="0" dirty="0">
                <a:latin typeface="+mn-ea"/>
                <a:cs typeface="+mj-cs"/>
              </a:rPr>
              <a:t>분의 </a:t>
            </a:r>
            <a:r>
              <a:rPr lang="en-US" altLang="ko-KR" sz="2000" kern="0" dirty="0">
                <a:latin typeface="+mn-ea"/>
                <a:cs typeface="+mj-cs"/>
              </a:rPr>
              <a:t>90 </a:t>
            </a:r>
            <a:r>
              <a:rPr lang="ko-KR" altLang="en-US" sz="2000" kern="0" dirty="0">
                <a:latin typeface="+mn-ea"/>
                <a:cs typeface="+mj-cs"/>
              </a:rPr>
              <a:t>이하의 </a:t>
            </a:r>
            <a:r>
              <a:rPr lang="ko-KR" altLang="en-US" sz="2000" kern="0" dirty="0" smtClean="0">
                <a:latin typeface="+mn-ea"/>
                <a:cs typeface="+mj-cs"/>
              </a:rPr>
              <a:t>범위에서 </a:t>
            </a:r>
            <a:r>
              <a:rPr lang="ko-KR" altLang="en-US" sz="2000" kern="0" dirty="0" smtClean="0">
                <a:latin typeface="+mn-ea"/>
                <a:cs typeface="+mj-cs"/>
              </a:rPr>
              <a:t>대통령령으로 </a:t>
            </a:r>
            <a:r>
              <a:rPr lang="ko-KR" altLang="en-US" sz="2000" kern="0" dirty="0">
                <a:latin typeface="+mn-ea"/>
                <a:cs typeface="+mj-cs"/>
              </a:rPr>
              <a:t>정한 비율에 해당하는 비용을 부담한다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국가가 </a:t>
            </a:r>
            <a:r>
              <a:rPr lang="ko-KR" altLang="en-US" sz="2000" kern="0" dirty="0">
                <a:latin typeface="+mn-ea"/>
                <a:cs typeface="+mj-cs"/>
              </a:rPr>
              <a:t>부담하는 비용을 뺀 비용은 </a:t>
            </a:r>
            <a:r>
              <a:rPr lang="ko-KR" altLang="en-US" sz="2000" kern="0" dirty="0" smtClean="0">
                <a:latin typeface="+mn-ea"/>
                <a:cs typeface="+mj-cs"/>
              </a:rPr>
              <a:t>시</a:t>
            </a:r>
            <a:r>
              <a:rPr lang="en-US" altLang="ko-KR" sz="2000" kern="0" dirty="0" smtClean="0">
                <a:latin typeface="+mn-ea"/>
                <a:cs typeface="+mj-cs"/>
              </a:rPr>
              <a:t>·</a:t>
            </a:r>
            <a:r>
              <a:rPr lang="ko-KR" altLang="en-US" sz="2000" kern="0" dirty="0" smtClean="0">
                <a:latin typeface="+mn-ea"/>
                <a:cs typeface="+mj-cs"/>
              </a:rPr>
              <a:t>도와 시</a:t>
            </a:r>
            <a:r>
              <a:rPr lang="en-US" altLang="ko-KR" sz="2000" kern="0" dirty="0" smtClean="0">
                <a:latin typeface="+mn-ea"/>
                <a:cs typeface="+mj-cs"/>
              </a:rPr>
              <a:t>·</a:t>
            </a:r>
            <a:r>
              <a:rPr lang="ko-KR" altLang="en-US" sz="2000" kern="0" dirty="0" smtClean="0">
                <a:latin typeface="+mn-ea"/>
                <a:cs typeface="+mj-cs"/>
              </a:rPr>
              <a:t>군</a:t>
            </a:r>
            <a:r>
              <a:rPr lang="en-US" altLang="ko-KR" sz="2000" kern="0" dirty="0" smtClean="0">
                <a:latin typeface="+mn-ea"/>
                <a:cs typeface="+mj-cs"/>
              </a:rPr>
              <a:t>·</a:t>
            </a:r>
            <a:r>
              <a:rPr lang="ko-KR" altLang="en-US" sz="2000" kern="0" dirty="0" smtClean="0">
                <a:latin typeface="+mn-ea"/>
                <a:cs typeface="+mj-cs"/>
              </a:rPr>
              <a:t>구가 </a:t>
            </a:r>
            <a:r>
              <a:rPr lang="ko-KR" altLang="en-US" sz="2000" kern="0" dirty="0">
                <a:latin typeface="+mn-ea"/>
                <a:cs typeface="+mj-cs"/>
              </a:rPr>
              <a:t>상호 분담한다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그 부담비율은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노인인구 비율 및 재정여건 등을 고려하여 </a:t>
            </a:r>
            <a:r>
              <a:rPr lang="ko-KR" altLang="en-US" sz="2000" kern="0" dirty="0" smtClean="0">
                <a:latin typeface="+mn-ea"/>
                <a:cs typeface="+mj-cs"/>
              </a:rPr>
              <a:t>보건복지부장관과 </a:t>
            </a:r>
            <a:r>
              <a:rPr lang="ko-KR" altLang="en-US" sz="2000" kern="0" dirty="0" smtClean="0">
                <a:latin typeface="+mn-ea"/>
                <a:cs typeface="+mj-cs"/>
              </a:rPr>
              <a:t>협의하여 </a:t>
            </a:r>
            <a:r>
              <a:rPr lang="ko-KR" altLang="en-US" sz="2000" kern="0" dirty="0">
                <a:latin typeface="+mn-ea"/>
                <a:cs typeface="+mj-cs"/>
              </a:rPr>
              <a:t>시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도의 조례 및 시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군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구의 조례로 정한다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74321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 및 정의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9416" y="869281"/>
            <a:ext cx="8799842" cy="339367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3716" y="81054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1224" y="81372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9230" y="1474959"/>
            <a:ext cx="83019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4807" y="1087580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4247" y="1644907"/>
            <a:ext cx="823349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고령이나 노인성 질병 등의 사유로 일상생활을 혼자서 수행하기 어려운 노인 등에게 </a:t>
            </a:r>
            <a:r>
              <a:rPr lang="ko-KR" altLang="en-US" sz="2000" kern="0" dirty="0" smtClean="0">
                <a:latin typeface="+mn-ea"/>
                <a:cs typeface="+mj-cs"/>
              </a:rPr>
              <a:t>제공하는 </a:t>
            </a:r>
            <a:r>
              <a:rPr lang="ko-KR" altLang="en-US" sz="2000" kern="0" dirty="0">
                <a:latin typeface="+mn-ea"/>
                <a:cs typeface="+mj-cs"/>
              </a:rPr>
              <a:t>신체활동 또는 가사활동 지원 등의 장기요양급여에 관한 사항을 규정하여 </a:t>
            </a:r>
            <a:r>
              <a:rPr lang="ko-KR" altLang="en-US" sz="2000" kern="0" dirty="0" smtClean="0">
                <a:latin typeface="+mn-ea"/>
                <a:cs typeface="+mj-cs"/>
              </a:rPr>
              <a:t>노후의 </a:t>
            </a:r>
            <a:r>
              <a:rPr lang="ko-KR" altLang="en-US" sz="2000" kern="0" dirty="0">
                <a:latin typeface="+mn-ea"/>
                <a:cs typeface="+mj-cs"/>
              </a:rPr>
              <a:t>건강증진 및 생활안정을 도모하고 그 가족의 부담을 덜어줌으로써 </a:t>
            </a:r>
            <a:r>
              <a:rPr lang="ko-KR" altLang="en-US" sz="2000" kern="0" dirty="0" smtClean="0">
                <a:latin typeface="+mn-ea"/>
                <a:cs typeface="+mj-cs"/>
              </a:rPr>
              <a:t>국민의 </a:t>
            </a:r>
            <a:r>
              <a:rPr lang="ko-KR" altLang="en-US" sz="2000" kern="0" dirty="0">
                <a:latin typeface="+mn-ea"/>
                <a:cs typeface="+mj-cs"/>
              </a:rPr>
              <a:t>삶의 질을 향상하도록 함을 목적으로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31122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 및 정의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3327556"/>
            <a:ext cx="8733199" cy="218967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32688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32719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388520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3497821"/>
            <a:ext cx="37930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60566" y="3944097"/>
            <a:ext cx="82899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15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항에 따라 </a:t>
            </a:r>
            <a:r>
              <a:rPr lang="en-US" altLang="ko-KR" sz="2000" kern="0" dirty="0">
                <a:latin typeface="+mn-ea"/>
                <a:cs typeface="+mj-cs"/>
              </a:rPr>
              <a:t>6</a:t>
            </a:r>
            <a:r>
              <a:rPr lang="ko-KR" altLang="en-US" sz="2000" kern="0" dirty="0">
                <a:latin typeface="+mn-ea"/>
                <a:cs typeface="+mj-cs"/>
              </a:rPr>
              <a:t>개월 이상 동안 혼자서 일상생활을 수행하기 어렵다고 </a:t>
            </a:r>
            <a:r>
              <a:rPr lang="ko-KR" altLang="en-US" sz="2000" kern="0" dirty="0" smtClean="0">
                <a:latin typeface="+mn-ea"/>
                <a:cs typeface="+mj-cs"/>
              </a:rPr>
              <a:t>인정되는 </a:t>
            </a:r>
            <a:r>
              <a:rPr lang="ko-KR" altLang="en-US" sz="2000" kern="0" dirty="0">
                <a:latin typeface="+mn-ea"/>
                <a:cs typeface="+mj-cs"/>
              </a:rPr>
              <a:t>자에게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신체활동 </a:t>
            </a:r>
            <a:r>
              <a:rPr lang="en-US" altLang="ko-KR" sz="2000" kern="0" dirty="0" smtClean="0">
                <a:solidFill>
                  <a:srgbClr val="FF0000"/>
                </a:solidFill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가사활동의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지원 또는 간병 등의 서비스나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이에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갈음하여 지급하는 현금</a:t>
            </a:r>
            <a:r>
              <a:rPr lang="ko-KR" altLang="en-US" sz="2000" kern="0" dirty="0" smtClean="0">
                <a:latin typeface="+mn-ea"/>
                <a:cs typeface="+mj-cs"/>
              </a:rPr>
              <a:t> 등을 말한다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8757" y="859188"/>
            <a:ext cx="8733199" cy="175762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3058" y="80045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60566" y="80362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09724" y="1416832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5300" y="1029453"/>
            <a:ext cx="26132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24384" y="1475729"/>
            <a:ext cx="83508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노인 등 </a:t>
            </a:r>
            <a:r>
              <a:rPr lang="en-US" altLang="ko-KR" sz="2000" kern="0" dirty="0">
                <a:latin typeface="+mn-ea"/>
                <a:cs typeface="+mj-cs"/>
              </a:rPr>
              <a:t>: 65</a:t>
            </a:r>
            <a:r>
              <a:rPr lang="ko-KR" altLang="en-US" sz="2000" kern="0" dirty="0">
                <a:latin typeface="+mn-ea"/>
                <a:cs typeface="+mj-cs"/>
              </a:rPr>
              <a:t>세 이상의 노인 또는 </a:t>
            </a:r>
            <a:r>
              <a:rPr lang="en-US" altLang="ko-KR" sz="2000" kern="0" dirty="0">
                <a:latin typeface="+mn-ea"/>
                <a:cs typeface="+mj-cs"/>
              </a:rPr>
              <a:t>65</a:t>
            </a:r>
            <a:r>
              <a:rPr lang="ko-KR" altLang="en-US" sz="2000" kern="0" dirty="0">
                <a:latin typeface="+mn-ea"/>
                <a:cs typeface="+mj-cs"/>
              </a:rPr>
              <a:t>세 미만의 자로서 </a:t>
            </a:r>
            <a:r>
              <a:rPr lang="ko-KR" altLang="en-US" sz="2000" kern="0" dirty="0" smtClean="0">
                <a:latin typeface="+mn-ea"/>
                <a:cs typeface="+mj-cs"/>
              </a:rPr>
              <a:t>치매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뇌혈관성질환 </a:t>
            </a:r>
            <a:r>
              <a:rPr lang="ko-KR" altLang="en-US" sz="2000" kern="0" dirty="0">
                <a:latin typeface="+mn-ea"/>
                <a:cs typeface="+mj-cs"/>
              </a:rPr>
              <a:t>등 </a:t>
            </a:r>
            <a:r>
              <a:rPr lang="ko-KR" altLang="en-US" sz="2000" kern="0" dirty="0" smtClean="0">
                <a:latin typeface="+mn-ea"/>
                <a:cs typeface="+mj-cs"/>
              </a:rPr>
              <a:t>대통령령으로 </a:t>
            </a:r>
            <a:r>
              <a:rPr lang="ko-KR" altLang="en-US" sz="2000" kern="0" dirty="0">
                <a:latin typeface="+mn-ea"/>
                <a:cs typeface="+mj-cs"/>
              </a:rPr>
              <a:t>정하는 노인성 질병을 가진 자를 말한다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7518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가입자 및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수급자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3127696"/>
            <a:ext cx="8733199" cy="283774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306896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307213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368534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3297961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신청자격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16578" y="3827395"/>
            <a:ext cx="83508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장기요양인정을 신청할 수 있는 자는 </a:t>
            </a:r>
            <a:r>
              <a:rPr lang="ko-KR" altLang="en-US" sz="2000" kern="0" dirty="0" smtClean="0">
                <a:latin typeface="+mn-ea"/>
                <a:cs typeface="+mj-cs"/>
              </a:rPr>
              <a:t>노인 등으로서 </a:t>
            </a:r>
            <a:r>
              <a:rPr lang="ko-KR" altLang="en-US" sz="2000" kern="0" dirty="0">
                <a:latin typeface="+mn-ea"/>
                <a:cs typeface="+mj-cs"/>
              </a:rPr>
              <a:t>다음의 어느 하나에 </a:t>
            </a:r>
            <a:r>
              <a:rPr lang="ko-KR" altLang="en-US" sz="2000" kern="0" dirty="0" smtClean="0">
                <a:latin typeface="+mn-ea"/>
                <a:cs typeface="+mj-cs"/>
              </a:rPr>
              <a:t>해당하는 자격을 </a:t>
            </a:r>
            <a:r>
              <a:rPr lang="ko-KR" altLang="en-US" sz="2000" kern="0" dirty="0">
                <a:latin typeface="+mn-ea"/>
                <a:cs typeface="+mj-cs"/>
              </a:rPr>
              <a:t>갖추어야 함 </a:t>
            </a:r>
          </a:p>
          <a:p>
            <a:pPr marL="36195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1. </a:t>
            </a:r>
            <a:r>
              <a:rPr lang="ko-KR" altLang="en-US" sz="2000" kern="0" dirty="0">
                <a:latin typeface="+mn-ea"/>
                <a:cs typeface="+mj-cs"/>
              </a:rPr>
              <a:t>장기요양보험가입자 및 그 </a:t>
            </a:r>
            <a:r>
              <a:rPr lang="ko-KR" altLang="en-US" sz="2000" kern="0" dirty="0" smtClean="0">
                <a:latin typeface="+mn-ea"/>
                <a:cs typeface="+mj-cs"/>
              </a:rPr>
              <a:t>피부양자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2. </a:t>
            </a:r>
            <a:r>
              <a:rPr lang="ko-KR" altLang="en-US" sz="2000" kern="0" dirty="0">
                <a:latin typeface="+mn-ea"/>
                <a:cs typeface="+mj-cs"/>
              </a:rPr>
              <a:t>「</a:t>
            </a:r>
            <a:r>
              <a:rPr lang="ko-KR" altLang="en-US" sz="2000" kern="0" dirty="0" err="1">
                <a:latin typeface="+mn-ea"/>
                <a:cs typeface="+mj-cs"/>
              </a:rPr>
              <a:t>의료급여법</a:t>
            </a:r>
            <a:r>
              <a:rPr lang="ko-KR" altLang="en-US" sz="2000" kern="0" dirty="0">
                <a:latin typeface="+mn-ea"/>
                <a:cs typeface="+mj-cs"/>
              </a:rPr>
              <a:t>」 에 따른 </a:t>
            </a:r>
            <a:r>
              <a:rPr lang="ko-KR" altLang="en-US" sz="2000" kern="0" dirty="0" err="1">
                <a:latin typeface="+mn-ea"/>
                <a:cs typeface="+mj-cs"/>
              </a:rPr>
              <a:t>수급권자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8757" y="859188"/>
            <a:ext cx="8733199" cy="148969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3058" y="80045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60566" y="80362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09724" y="1416832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5300" y="1029453"/>
            <a:ext cx="26324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보험가입자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91958" y="1371034"/>
            <a:ext cx="83508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장기요양보험의 가입자는‘국민건강보험법’에 따른 건강보험의 가입자로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77414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수급자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판정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757" y="3739508"/>
            <a:ext cx="8733199" cy="283774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3058" y="368077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0566" y="368394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9724" y="4297152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5300" y="3909773"/>
            <a:ext cx="40206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등급판정 기준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시행령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68766" y="4439207"/>
            <a:ext cx="83508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장기요양인정 </a:t>
            </a:r>
            <a:r>
              <a:rPr lang="ko-KR" altLang="en-US" sz="2000" kern="0" dirty="0">
                <a:latin typeface="+mn-ea"/>
                <a:cs typeface="+mj-cs"/>
              </a:rPr>
              <a:t>점수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  : </a:t>
            </a:r>
            <a:r>
              <a:rPr lang="ko-KR" altLang="en-US" sz="2000" kern="0" dirty="0">
                <a:latin typeface="+mn-ea"/>
                <a:cs typeface="+mj-cs"/>
              </a:rPr>
              <a:t>장기요양이 필요한 정도를 나타내는 점수로서 보건복지부장관이 </a:t>
            </a:r>
            <a:r>
              <a:rPr lang="ko-KR" altLang="en-US" sz="2000" kern="0" dirty="0" smtClean="0">
                <a:latin typeface="+mn-ea"/>
                <a:cs typeface="+mj-cs"/>
              </a:rPr>
              <a:t>정하여 고시하는 </a:t>
            </a:r>
            <a:r>
              <a:rPr lang="ko-KR" altLang="en-US" sz="2000" kern="0" dirty="0">
                <a:latin typeface="+mn-ea"/>
                <a:cs typeface="+mj-cs"/>
              </a:rPr>
              <a:t>심신의 기능 저하 상태를 측정하는 방법에 따라 산정한다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등급판정 기준은 장기요양인정 점수에 따라 </a:t>
            </a:r>
            <a:r>
              <a:rPr lang="en-US" altLang="ko-KR" sz="2000" kern="0" dirty="0">
                <a:latin typeface="+mn-ea"/>
                <a:cs typeface="+mj-cs"/>
              </a:rPr>
              <a:t>6</a:t>
            </a:r>
            <a:r>
              <a:rPr lang="ko-KR" altLang="en-US" sz="2000" kern="0" dirty="0">
                <a:latin typeface="+mn-ea"/>
                <a:cs typeface="+mj-cs"/>
              </a:rPr>
              <a:t>등급으로 나눈다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8757" y="839092"/>
            <a:ext cx="8733199" cy="2593529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3058" y="78035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60566" y="78353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09724" y="1396736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5300" y="1009357"/>
            <a:ext cx="377379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수급자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판정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68767" y="1451374"/>
            <a:ext cx="83508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장기요양등급판정위원회에서 신청자격요건을 충족하고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6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개월 이상 동안 </a:t>
            </a:r>
            <a:r>
              <a:rPr lang="ko-KR" altLang="en-US" sz="2000" kern="0" dirty="0">
                <a:latin typeface="+mn-ea"/>
                <a:cs typeface="+mj-cs"/>
              </a:rPr>
              <a:t>혼자서 </a:t>
            </a:r>
            <a:r>
              <a:rPr lang="ko-KR" altLang="en-US" sz="2000" kern="0" dirty="0" smtClean="0">
                <a:latin typeface="+mn-ea"/>
                <a:cs typeface="+mj-cs"/>
              </a:rPr>
              <a:t>일상생활을 </a:t>
            </a:r>
            <a:r>
              <a:rPr lang="ko-KR" altLang="en-US" sz="2000" kern="0" dirty="0">
                <a:latin typeface="+mn-ea"/>
                <a:cs typeface="+mj-cs"/>
              </a:rPr>
              <a:t>수행하기 어렵다고 인정하는 경우 심신상태 및 장기요양이 필요한 </a:t>
            </a:r>
            <a:r>
              <a:rPr lang="ko-KR" altLang="en-US" sz="2000" kern="0" dirty="0" smtClean="0">
                <a:latin typeface="+mn-ea"/>
                <a:cs typeface="+mj-cs"/>
              </a:rPr>
              <a:t>정도 </a:t>
            </a:r>
            <a:r>
              <a:rPr lang="ko-KR" altLang="en-US" sz="2000" kern="0" dirty="0">
                <a:latin typeface="+mn-ea"/>
                <a:cs typeface="+mj-cs"/>
              </a:rPr>
              <a:t>등 대통령령이 정하는 등급판정기준에 따라 장기요양급여를 받을 </a:t>
            </a:r>
            <a:r>
              <a:rPr lang="ko-KR" altLang="en-US" sz="2000" kern="0" dirty="0" smtClean="0">
                <a:latin typeface="+mn-ea"/>
                <a:cs typeface="+mj-cs"/>
              </a:rPr>
              <a:t>자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 err="1">
                <a:latin typeface="+mn-ea"/>
                <a:cs typeface="+mj-cs"/>
              </a:rPr>
              <a:t>수급자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로 판정하게 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7783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관련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근거법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시행령 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7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3828" y="743557"/>
            <a:ext cx="8872476" cy="6029136"/>
            <a:chOff x="204" y="2296"/>
            <a:chExt cx="3584" cy="1876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76"/>
              <a:chOff x="204" y="2296"/>
              <a:chExt cx="3584" cy="1876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7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7"/>
                <a:ext cx="3539" cy="1837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130" y="6848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5638" y="6879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14978" y="1274015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0311" y="898657"/>
            <a:ext cx="40206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등급판정 기준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시행령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96886" y="1330772"/>
            <a:ext cx="8179636" cy="408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① 법 제</a:t>
            </a:r>
            <a:r>
              <a:rPr lang="en-US" altLang="ko-KR" sz="1900" kern="0" dirty="0">
                <a:latin typeface="+mn-ea"/>
                <a:cs typeface="+mj-cs"/>
              </a:rPr>
              <a:t>15</a:t>
            </a:r>
            <a:r>
              <a:rPr lang="ko-KR" altLang="en-US" sz="1900" kern="0" dirty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항에 따른 등급판정기준은 다음 각 호와 같다</a:t>
            </a:r>
            <a:r>
              <a:rPr lang="en-US" altLang="ko-KR" sz="1900" kern="0" dirty="0">
                <a:latin typeface="+mn-ea"/>
                <a:cs typeface="+mj-cs"/>
              </a:rPr>
              <a:t>.  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470248"/>
              </p:ext>
            </p:extLst>
          </p:nvPr>
        </p:nvGraphicFramePr>
        <p:xfrm>
          <a:off x="302004" y="1818021"/>
          <a:ext cx="8516124" cy="4758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67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19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9310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장기요양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등급 </a:t>
                      </a:r>
                      <a:endParaRPr lang="ko-KR" altLang="en-US" sz="17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심신의 기능상태 장애로 일상생활에서 전적으로 다른 사람의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도움이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필요한 자로서 장기요양인정 점수가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95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 이상인 자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장기요양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등급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심신의 기능상태 장애로 일상생활에서 상당 부분 다른 사람의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도움이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필요한 자로서 장기요양인정 점수가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75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 이상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95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 미만인 자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3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장기요양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등급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심신의 기능상태 장애로 일상생활에서 부분적으로 다른 사람의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도움이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필요한 자로서 장기요양인정 점수가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60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 이상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75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 미만인 자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93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장기요양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등급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심신의 기능상태 장애로 일상생활에서 일정부분 다른 사람의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도움이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필요한 자로서 장기요양인정 점수가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51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 이상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60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 미만인 자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3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장기요양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등급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치매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조에 따른 노인성 질병에 해당하는 치매로 한정한다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환자로서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장기요양인정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점수가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45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 이상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51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 미만인 자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93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장기요양인지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지원등급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치매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조에 따른 노인성 질병에 해당하는 치매로 한정한다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환자로서 장기요양인정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점수가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45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점 미만인 자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9416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기본원칙과 장기요양기본계획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5056480"/>
            <a:ext cx="8884877" cy="164302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499774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500091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85924" y="5597640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1257" y="5232221"/>
            <a:ext cx="38170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장기요양실태조사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83343" y="5653808"/>
            <a:ext cx="8676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보건복지부장관은 장기요양사업의 실태를 파악하기 위해 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년 마다 다음의 </a:t>
            </a:r>
            <a:r>
              <a:rPr lang="ko-KR" altLang="en-US" sz="2000" kern="0" dirty="0" smtClean="0">
                <a:latin typeface="+mn-ea"/>
                <a:cs typeface="+mj-cs"/>
              </a:rPr>
              <a:t>관한 조사를 </a:t>
            </a:r>
            <a:r>
              <a:rPr lang="ko-KR" altLang="en-US" sz="2000" kern="0" dirty="0" smtClean="0">
                <a:latin typeface="+mn-ea"/>
                <a:cs typeface="+mj-cs"/>
              </a:rPr>
              <a:t>정기적으로 </a:t>
            </a:r>
            <a:r>
              <a:rPr lang="ko-KR" altLang="en-US" sz="2000" kern="0" dirty="0">
                <a:latin typeface="+mn-ea"/>
                <a:cs typeface="+mj-cs"/>
              </a:rPr>
              <a:t>실시하고 그 결과를 공표하여야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4591" y="771074"/>
            <a:ext cx="8884877" cy="21060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38893" y="712337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96401" y="715512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85924" y="1292138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21257" y="926719"/>
            <a:ext cx="224292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기본원칙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08237" y="1310693"/>
            <a:ext cx="86764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장기요양급여의 적정제공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재가급여의 </a:t>
            </a:r>
            <a:r>
              <a:rPr lang="ko-KR" altLang="en-US" sz="2000" kern="0" dirty="0">
                <a:latin typeface="+mn-ea"/>
                <a:cs typeface="+mj-cs"/>
              </a:rPr>
              <a:t>우선제공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의료서비스와 </a:t>
            </a:r>
            <a:r>
              <a:rPr lang="ko-KR" altLang="en-US" sz="2000" kern="0" dirty="0">
                <a:latin typeface="+mn-ea"/>
                <a:cs typeface="+mj-cs"/>
              </a:rPr>
              <a:t>연계 제공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124591" y="3142408"/>
            <a:ext cx="8884877" cy="1643024"/>
            <a:chOff x="204" y="2296"/>
            <a:chExt cx="3584" cy="1860"/>
          </a:xfrm>
        </p:grpSpPr>
        <p:grpSp>
          <p:nvGrpSpPr>
            <p:cNvPr id="3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6" name="Group 12"/>
          <p:cNvGrpSpPr>
            <a:grpSpLocks/>
          </p:cNvGrpSpPr>
          <p:nvPr/>
        </p:nvGrpSpPr>
        <p:grpSpPr bwMode="auto">
          <a:xfrm>
            <a:off x="238893" y="3083671"/>
            <a:ext cx="88900" cy="200025"/>
            <a:chOff x="4314" y="2018"/>
            <a:chExt cx="69" cy="166"/>
          </a:xfrm>
        </p:grpSpPr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9" name="Group 15"/>
          <p:cNvGrpSpPr>
            <a:grpSpLocks/>
          </p:cNvGrpSpPr>
          <p:nvPr/>
        </p:nvGrpSpPr>
        <p:grpSpPr bwMode="auto">
          <a:xfrm>
            <a:off x="396401" y="3086846"/>
            <a:ext cx="87312" cy="200025"/>
            <a:chOff x="4314" y="2018"/>
            <a:chExt cx="69" cy="166"/>
          </a:xfrm>
        </p:grpSpPr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1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2" name="Line 18"/>
          <p:cNvSpPr>
            <a:spLocks noChangeShapeType="1"/>
          </p:cNvSpPr>
          <p:nvPr/>
        </p:nvSpPr>
        <p:spPr bwMode="auto">
          <a:xfrm>
            <a:off x="285924" y="3683568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321257" y="3318149"/>
            <a:ext cx="337143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장기요양기본계획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44" name="제목 39"/>
          <p:cNvSpPr txBox="1">
            <a:spLocks/>
          </p:cNvSpPr>
          <p:nvPr/>
        </p:nvSpPr>
        <p:spPr bwMode="auto">
          <a:xfrm>
            <a:off x="347080" y="3721369"/>
            <a:ext cx="84026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보건복지부장관은 </a:t>
            </a:r>
            <a:r>
              <a:rPr lang="ko-KR" altLang="en-US" sz="2000" kern="0" dirty="0" smtClean="0">
                <a:latin typeface="+mn-ea"/>
                <a:cs typeface="+mj-cs"/>
              </a:rPr>
              <a:t>노인 등에 </a:t>
            </a:r>
            <a:r>
              <a:rPr lang="ko-KR" altLang="en-US" sz="2000" kern="0" dirty="0">
                <a:latin typeface="+mn-ea"/>
                <a:cs typeface="+mj-cs"/>
              </a:rPr>
              <a:t>대한 장기요양급여를 원활하게 제공하기 위하여 </a:t>
            </a:r>
            <a:r>
              <a:rPr lang="en-US" altLang="ko-KR" sz="2000" kern="0" dirty="0" smtClean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년 단위로 장기요양기본계획을 </a:t>
            </a:r>
            <a:r>
              <a:rPr lang="ko-KR" altLang="en-US" sz="2000" kern="0" dirty="0" smtClean="0">
                <a:latin typeface="+mn-ea"/>
                <a:cs typeface="+mj-cs"/>
              </a:rPr>
              <a:t>수립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시행하여야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9524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급여의 종류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23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4735" y="3882935"/>
            <a:ext cx="8822901" cy="288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9037" y="382420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6545" y="382737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16068" y="4424097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1401" y="4058678"/>
            <a:ext cx="37337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특별현금급여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26545" y="4424097"/>
            <a:ext cx="855006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도서벽지 지역 등 요양시설이 없어 불가피하게 가족 등으로부터 </a:t>
            </a:r>
            <a:r>
              <a:rPr lang="ko-KR" altLang="en-US" sz="2000" kern="0" dirty="0" smtClean="0">
                <a:latin typeface="+mn-ea"/>
                <a:cs typeface="+mj-cs"/>
              </a:rPr>
              <a:t>요양을</a:t>
            </a:r>
            <a:r>
              <a:rPr lang="ko-KR" altLang="en-US" sz="2000" kern="0" dirty="0">
                <a:latin typeface="+mn-ea"/>
                <a:cs typeface="+mj-cs"/>
              </a:rPr>
              <a:t>  받은 경우 </a:t>
            </a:r>
            <a:r>
              <a:rPr lang="ko-KR" altLang="en-US" sz="2000" kern="0" dirty="0" smtClean="0">
                <a:latin typeface="+mn-ea"/>
                <a:cs typeface="+mj-cs"/>
              </a:rPr>
              <a:t>지원되는 </a:t>
            </a:r>
            <a:r>
              <a:rPr lang="ko-KR" altLang="en-US" sz="2000" kern="0" dirty="0">
                <a:latin typeface="+mn-ea"/>
                <a:cs typeface="+mj-cs"/>
              </a:rPr>
              <a:t>현금급여 등 </a:t>
            </a: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err="1" smtClean="0">
                <a:latin typeface="+mn-ea"/>
                <a:cs typeface="+mj-cs"/>
              </a:rPr>
              <a:t>가족요양비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err="1" smtClean="0">
                <a:latin typeface="+mn-ea"/>
                <a:cs typeface="+mj-cs"/>
              </a:rPr>
              <a:t>특례요양비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err="1">
                <a:latin typeface="+mn-ea"/>
                <a:cs typeface="+mj-cs"/>
              </a:rPr>
              <a:t>요양병원간병비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54735" y="750978"/>
            <a:ext cx="8822901" cy="11700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9037" y="692241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26545" y="695416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16068" y="1272042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51401" y="906623"/>
            <a:ext cx="30700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재가급여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26545" y="1280026"/>
            <a:ext cx="86764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방문요양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방문목욕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방문간호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주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야간보호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단기보호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기타 </a:t>
            </a:r>
            <a:r>
              <a:rPr lang="ko-KR" altLang="en-US" sz="2000" kern="0" dirty="0">
                <a:latin typeface="+mn-ea"/>
                <a:cs typeface="+mj-cs"/>
              </a:rPr>
              <a:t>재가급여</a:t>
            </a: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154735" y="2104505"/>
            <a:ext cx="8822901" cy="1584000"/>
            <a:chOff x="204" y="2296"/>
            <a:chExt cx="3584" cy="1860"/>
          </a:xfrm>
        </p:grpSpPr>
        <p:grpSp>
          <p:nvGrpSpPr>
            <p:cNvPr id="3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6" name="Group 12"/>
          <p:cNvGrpSpPr>
            <a:grpSpLocks/>
          </p:cNvGrpSpPr>
          <p:nvPr/>
        </p:nvGrpSpPr>
        <p:grpSpPr bwMode="auto">
          <a:xfrm>
            <a:off x="269037" y="2045768"/>
            <a:ext cx="88900" cy="200025"/>
            <a:chOff x="4314" y="2018"/>
            <a:chExt cx="69" cy="166"/>
          </a:xfrm>
        </p:grpSpPr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9" name="Group 15"/>
          <p:cNvGrpSpPr>
            <a:grpSpLocks/>
          </p:cNvGrpSpPr>
          <p:nvPr/>
        </p:nvGrpSpPr>
        <p:grpSpPr bwMode="auto">
          <a:xfrm>
            <a:off x="426545" y="2048943"/>
            <a:ext cx="87312" cy="200025"/>
            <a:chOff x="4314" y="2018"/>
            <a:chExt cx="69" cy="166"/>
          </a:xfrm>
        </p:grpSpPr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1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2" name="Line 18"/>
          <p:cNvSpPr>
            <a:spLocks noChangeShapeType="1"/>
          </p:cNvSpPr>
          <p:nvPr/>
        </p:nvSpPr>
        <p:spPr bwMode="auto">
          <a:xfrm>
            <a:off x="316068" y="264566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351401" y="2280246"/>
            <a:ext cx="316945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시설급여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44" name="제목 39"/>
          <p:cNvSpPr txBox="1">
            <a:spLocks/>
          </p:cNvSpPr>
          <p:nvPr/>
        </p:nvSpPr>
        <p:spPr bwMode="auto">
          <a:xfrm>
            <a:off x="377224" y="2625763"/>
            <a:ext cx="8402623" cy="1092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장기요양기관이 운영하는 노인복지법 제</a:t>
            </a:r>
            <a:r>
              <a:rPr lang="en-US" altLang="ko-KR" sz="1900" kern="0" dirty="0">
                <a:latin typeface="+mn-ea"/>
                <a:cs typeface="+mj-cs"/>
              </a:rPr>
              <a:t>34</a:t>
            </a:r>
            <a:r>
              <a:rPr lang="ko-KR" altLang="en-US" sz="1900" kern="0" dirty="0">
                <a:latin typeface="+mn-ea"/>
                <a:cs typeface="+mj-cs"/>
              </a:rPr>
              <a:t>조에 따른 노인의료복지시설 등에 </a:t>
            </a:r>
            <a:r>
              <a:rPr lang="ko-KR" altLang="en-US" sz="1900" kern="0" dirty="0" smtClean="0">
                <a:latin typeface="+mn-ea"/>
                <a:cs typeface="+mj-cs"/>
              </a:rPr>
              <a:t>장기간 </a:t>
            </a:r>
            <a:r>
              <a:rPr lang="ko-KR" altLang="en-US" sz="1900" kern="0" dirty="0" smtClean="0">
                <a:latin typeface="+mn-ea"/>
                <a:cs typeface="+mj-cs"/>
              </a:rPr>
              <a:t>입소하여 </a:t>
            </a:r>
            <a:r>
              <a:rPr lang="ko-KR" altLang="en-US" sz="1900" kern="0" dirty="0">
                <a:latin typeface="+mn-ea"/>
                <a:cs typeface="+mj-cs"/>
              </a:rPr>
              <a:t>신체활동 지원 및 심신기능의 </a:t>
            </a:r>
            <a:r>
              <a:rPr lang="ko-KR" altLang="en-US" sz="1900" kern="0" dirty="0" smtClean="0">
                <a:latin typeface="+mn-ea"/>
                <a:cs typeface="+mj-cs"/>
              </a:rPr>
              <a:t>유지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향상을 </a:t>
            </a:r>
            <a:r>
              <a:rPr lang="ko-KR" altLang="en-US" sz="1900" kern="0" dirty="0">
                <a:latin typeface="+mn-ea"/>
                <a:cs typeface="+mj-cs"/>
              </a:rPr>
              <a:t>위한 </a:t>
            </a:r>
            <a:r>
              <a:rPr lang="ko-KR" altLang="en-US" sz="1900" kern="0" dirty="0" smtClean="0">
                <a:latin typeface="+mn-ea"/>
                <a:cs typeface="+mj-cs"/>
              </a:rPr>
              <a:t>교육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훈련 </a:t>
            </a:r>
            <a:r>
              <a:rPr lang="ko-KR" altLang="en-US" sz="1900" kern="0" dirty="0">
                <a:latin typeface="+mn-ea"/>
                <a:cs typeface="+mj-cs"/>
              </a:rPr>
              <a:t>등을 제공 </a:t>
            </a:r>
          </a:p>
        </p:txBody>
      </p:sp>
    </p:spTree>
    <p:extLst>
      <p:ext uri="{BB962C8B-B14F-4D97-AF65-F5344CB8AC3E}">
        <p14:creationId xmlns:p14="http://schemas.microsoft.com/office/powerpoint/2010/main" val="1550032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</TotalTime>
  <Words>2012</Words>
  <Application>Microsoft Office PowerPoint</Application>
  <PresentationFormat>화면 슬라이드 쇼(4:3)</PresentationFormat>
  <Paragraphs>189</Paragraphs>
  <Slides>27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28" baseType="lpstr">
      <vt:lpstr>Office 테마</vt:lpstr>
      <vt:lpstr>PowerPoint 프레젠테이션</vt:lpstr>
      <vt:lpstr>노인장기요양법</vt:lpstr>
      <vt:lpstr>목적 및 정의</vt:lpstr>
      <vt:lpstr>목적 및 정의</vt:lpstr>
      <vt:lpstr>가입자 및 수급자</vt:lpstr>
      <vt:lpstr>수급자 판정</vt:lpstr>
      <vt:lpstr>관련 근거법 : 시행령 제7조</vt:lpstr>
      <vt:lpstr>기본원칙과 장기요양기본계획</vt:lpstr>
      <vt:lpstr>급여의 종류(제23조)</vt:lpstr>
      <vt:lpstr>급여의 제한 등</vt:lpstr>
      <vt:lpstr>전달체계 및 위원회</vt:lpstr>
      <vt:lpstr>장기요양기관</vt:lpstr>
      <vt:lpstr>장기요양기관</vt:lpstr>
      <vt:lpstr>장기요양기관</vt:lpstr>
      <vt:lpstr>장기요양기관</vt:lpstr>
      <vt:lpstr>재정(비용)</vt:lpstr>
      <vt:lpstr>재정(비용)</vt:lpstr>
      <vt:lpstr>기초연금법</vt:lpstr>
      <vt:lpstr>목적 및 정의</vt:lpstr>
      <vt:lpstr>대상</vt:lpstr>
      <vt:lpstr>대상</vt:lpstr>
      <vt:lpstr>급여 : 연금액</vt:lpstr>
      <vt:lpstr>급여 : 연금액</vt:lpstr>
      <vt:lpstr>급여 : 연금액</vt:lpstr>
      <vt:lpstr>급여 : 연금액</vt:lpstr>
      <vt:lpstr>전달체계</vt:lpstr>
      <vt:lpstr>재정(비용)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30</cp:revision>
  <dcterms:created xsi:type="dcterms:W3CDTF">2019-05-23T19:33:10Z</dcterms:created>
  <dcterms:modified xsi:type="dcterms:W3CDTF">2019-06-05T08:30:01Z</dcterms:modified>
</cp:coreProperties>
</file>