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91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82" r:id="rId3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8AD6B-1D0A-41F9-8061-F3EA0CD9AE47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81F9-72CF-4AA6-960B-893171D3EB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3562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8AD6B-1D0A-41F9-8061-F3EA0CD9AE47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81F9-72CF-4AA6-960B-893171D3EB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0457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8AD6B-1D0A-41F9-8061-F3EA0CD9AE47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81F9-72CF-4AA6-960B-893171D3EB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3161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8AD6B-1D0A-41F9-8061-F3EA0CD9AE47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81F9-72CF-4AA6-960B-893171D3EB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1267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8AD6B-1D0A-41F9-8061-F3EA0CD9AE47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81F9-72CF-4AA6-960B-893171D3EB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9544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8AD6B-1D0A-41F9-8061-F3EA0CD9AE47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81F9-72CF-4AA6-960B-893171D3EB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681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8AD6B-1D0A-41F9-8061-F3EA0CD9AE47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81F9-72CF-4AA6-960B-893171D3EB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5531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8AD6B-1D0A-41F9-8061-F3EA0CD9AE47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81F9-72CF-4AA6-960B-893171D3EB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6499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8AD6B-1D0A-41F9-8061-F3EA0CD9AE47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81F9-72CF-4AA6-960B-893171D3EB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252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8AD6B-1D0A-41F9-8061-F3EA0CD9AE47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81F9-72CF-4AA6-960B-893171D3EB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079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8AD6B-1D0A-41F9-8061-F3EA0CD9AE47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181F9-72CF-4AA6-960B-893171D3EB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3251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8AD6B-1D0A-41F9-8061-F3EA0CD9AE47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181F9-72CF-4AA6-960B-893171D3EB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2673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3i0MkeUIuGQ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IrBy09oDXkA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mUflOq8BYME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8d0cdlYwUXw" TargetMode="Externa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bs.co.kr/tv/show?prodId=352&amp;lectId=10605723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yVw3yTRkkLQ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2359340" y="4125404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제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19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노인복지법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059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노인학대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8853" y="879283"/>
            <a:ext cx="8672281" cy="250310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23154" y="82054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80662" y="82372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29820" y="1507264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25396" y="1119885"/>
            <a:ext cx="307968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정의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601244" y="1648734"/>
            <a:ext cx="7764123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노인에 대하여 신체적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정신적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정서적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성적 폭력 및 경제적 착취 또는 </a:t>
            </a:r>
            <a:r>
              <a:rPr lang="ko-KR" altLang="en-US" sz="2000" kern="0" dirty="0" smtClean="0">
                <a:latin typeface="+mn-ea"/>
                <a:cs typeface="+mj-cs"/>
              </a:rPr>
              <a:t>가혹행위를 </a:t>
            </a:r>
            <a:r>
              <a:rPr lang="ko-KR" altLang="en-US" sz="2000" kern="0" dirty="0">
                <a:latin typeface="+mn-ea"/>
                <a:cs typeface="+mj-cs"/>
              </a:rPr>
              <a:t>하거나 유기 또는 방임을 하는 것을 말한다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노인학대예방의 날 </a:t>
            </a:r>
            <a:r>
              <a:rPr lang="en-US" altLang="ko-KR" sz="2000" kern="0" dirty="0">
                <a:latin typeface="+mn-ea"/>
                <a:cs typeface="+mj-cs"/>
              </a:rPr>
              <a:t>: 6</a:t>
            </a:r>
            <a:r>
              <a:rPr lang="ko-KR" altLang="en-US" sz="2000" kern="0" dirty="0">
                <a:latin typeface="+mn-ea"/>
                <a:cs typeface="+mj-cs"/>
              </a:rPr>
              <a:t>월 </a:t>
            </a:r>
            <a:r>
              <a:rPr lang="en-US" altLang="ko-KR" sz="2000" kern="0" dirty="0">
                <a:latin typeface="+mn-ea"/>
                <a:cs typeface="+mj-cs"/>
              </a:rPr>
              <a:t>15</a:t>
            </a:r>
            <a:r>
              <a:rPr lang="ko-KR" altLang="en-US" sz="2000" kern="0" dirty="0">
                <a:latin typeface="+mn-ea"/>
                <a:cs typeface="+mj-cs"/>
              </a:rPr>
              <a:t>일</a:t>
            </a:r>
          </a:p>
        </p:txBody>
      </p:sp>
      <p:grpSp>
        <p:nvGrpSpPr>
          <p:cNvPr id="17" name="그룹 16"/>
          <p:cNvGrpSpPr/>
          <p:nvPr/>
        </p:nvGrpSpPr>
        <p:grpSpPr>
          <a:xfrm>
            <a:off x="6622744" y="5426478"/>
            <a:ext cx="2384415" cy="1187386"/>
            <a:chOff x="6804248" y="4077072"/>
            <a:chExt cx="2249808" cy="1187386"/>
          </a:xfrm>
        </p:grpSpPr>
        <p:pic>
          <p:nvPicPr>
            <p:cNvPr id="18" name="그림 17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842934" y="4486099"/>
              <a:ext cx="1211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노인학대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0883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노인학대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4652" y="805016"/>
            <a:ext cx="8901472" cy="582959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 dirty="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6"/>
                <a:ext cx="3539" cy="181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28954" y="74628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86462" y="74945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5985" y="131603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91222" y="950614"/>
            <a:ext cx="379783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금지행위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9)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와 벌칙</a:t>
            </a: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784679"/>
              </p:ext>
            </p:extLst>
          </p:nvPr>
        </p:nvGraphicFramePr>
        <p:xfrm>
          <a:off x="367013" y="1354257"/>
          <a:ext cx="8433908" cy="52244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0451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293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2807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노인학대 행위</a:t>
                      </a:r>
                      <a:endParaRPr lang="ko-KR" altLang="en-US" sz="17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벌칙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4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 노인의 신체에 상해를 가하는 행위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7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년 이하의 징역 또는</a:t>
                      </a:r>
                      <a:r>
                        <a:rPr lang="ko-KR" altLang="en-US" sz="17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700" b="1" dirty="0" smtClean="0">
                          <a:latin typeface="+mn-ea"/>
                          <a:ea typeface="+mn-ea"/>
                        </a:rPr>
                        <a:t>7</a:t>
                      </a:r>
                      <a:r>
                        <a:rPr lang="ko-KR" altLang="en-US" sz="1700" b="1" dirty="0" smtClean="0">
                          <a:latin typeface="+mn-ea"/>
                          <a:ea typeface="+mn-ea"/>
                        </a:rPr>
                        <a:t>천만 원 이하의 벌금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03555">
                <a:tc>
                  <a:txBody>
                    <a:bodyPr/>
                    <a:lstStyle/>
                    <a:p>
                      <a:pPr marL="180975" marR="0" indent="-180975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노인의 신체에 폭행을 가하는 행위</a:t>
                      </a:r>
                      <a:endParaRPr lang="en-US" altLang="ko-KR" sz="1700" b="0" dirty="0" smtClean="0">
                        <a:latin typeface="+mn-ea"/>
                        <a:ea typeface="+mn-ea"/>
                      </a:endParaRPr>
                    </a:p>
                    <a:p>
                      <a:pPr marL="180975" marR="0" indent="-180975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노인에게 성적 수치심을 주는 성폭력 ∙ 성희롱 등의 행위</a:t>
                      </a:r>
                      <a:endParaRPr lang="en-US" altLang="ko-KR" sz="1700" b="0" dirty="0" smtClean="0">
                        <a:latin typeface="+mn-ea"/>
                        <a:ea typeface="+mn-ea"/>
                      </a:endParaRPr>
                    </a:p>
                    <a:p>
                      <a:pPr marL="180975" marR="0" indent="-180975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자신의 보호 ∙ 감독을 받는 노인을 유기하거나 의식주를</a:t>
                      </a:r>
                      <a:r>
                        <a:rPr lang="ko-KR" altLang="en-US" sz="1700" b="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포함한</a:t>
                      </a:r>
                      <a:r>
                        <a:rPr lang="ko-KR" altLang="en-US" sz="1700" b="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기본적 보호 및 치료를 소홀히 하는 방임행위</a:t>
                      </a:r>
                      <a:endParaRPr lang="en-US" altLang="ko-KR" sz="1700" b="0" dirty="0" smtClean="0">
                        <a:latin typeface="+mn-ea"/>
                        <a:ea typeface="+mn-ea"/>
                      </a:endParaRPr>
                    </a:p>
                    <a:p>
                      <a:pPr marL="180975" marR="0" indent="-180975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노인에게 구걸을 하게 하거나 노인을 이용하여 구걸하는 행위</a:t>
                      </a:r>
                      <a:endParaRPr lang="en-US" altLang="ko-KR" sz="1700" b="0" dirty="0" smtClean="0">
                        <a:latin typeface="+mn-ea"/>
                        <a:ea typeface="+mn-ea"/>
                      </a:endParaRPr>
                    </a:p>
                    <a:p>
                      <a:pPr marL="180975" marR="0" indent="-180975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폭언</a:t>
                      </a: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협박</a:t>
                      </a: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위협 등으로 노인의 정신건강에 해를 끼치는</a:t>
                      </a:r>
                      <a:r>
                        <a:rPr lang="ko-KR" altLang="en-US" sz="1700" b="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정서적 학대행위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년 이하의 징역 또는</a:t>
                      </a:r>
                      <a:r>
                        <a:rPr lang="ko-KR" altLang="en-US" sz="17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700" b="1" dirty="0" smtClean="0"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700" b="1" dirty="0" smtClean="0">
                          <a:latin typeface="+mn-ea"/>
                          <a:ea typeface="+mn-ea"/>
                        </a:rPr>
                        <a:t>천만 원 이하의 벌금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64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 노인을 위하여 증여 또는 급여된 금품을 그 목적 외의 용도에 사용하는 행위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년 이하의 징역 또는</a:t>
                      </a:r>
                      <a:r>
                        <a:rPr lang="ko-KR" altLang="en-US" sz="17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700" b="1" dirty="0" smtClean="0"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700" b="1" dirty="0" smtClean="0">
                          <a:latin typeface="+mn-ea"/>
                          <a:ea typeface="+mn-ea"/>
                        </a:rPr>
                        <a:t>천만 원 이하의 벌금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4530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노인학대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94447" y="3654000"/>
            <a:ext cx="8937243" cy="313121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08749" y="359526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66257" y="359843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55780" y="4174519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91113" y="3809100"/>
            <a:ext cx="49071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노인학대 위반사실 공표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18)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74458" y="4196196"/>
            <a:ext cx="86764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보건복지부장관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도지사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구청장은 </a:t>
            </a:r>
            <a:r>
              <a:rPr lang="ko-KR" altLang="en-US" kern="0" dirty="0">
                <a:latin typeface="+mn-ea"/>
                <a:cs typeface="+mj-cs"/>
              </a:rPr>
              <a:t>노인학대 행위로 </a:t>
            </a:r>
            <a:r>
              <a:rPr lang="ko-KR" altLang="en-US" kern="0" dirty="0" err="1" smtClean="0">
                <a:latin typeface="+mn-ea"/>
                <a:cs typeface="+mj-cs"/>
              </a:rPr>
              <a:t>양벌규정을</a:t>
            </a:r>
            <a:r>
              <a:rPr lang="ko-KR" altLang="en-US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받은 </a:t>
            </a:r>
            <a:r>
              <a:rPr lang="ko-KR" altLang="en-US" kern="0" dirty="0" smtClean="0">
                <a:latin typeface="+mn-ea"/>
                <a:cs typeface="+mj-cs"/>
              </a:rPr>
              <a:t>법인 </a:t>
            </a:r>
            <a:r>
              <a:rPr lang="ko-KR" altLang="en-US" kern="0" dirty="0">
                <a:latin typeface="+mn-ea"/>
                <a:cs typeface="+mj-cs"/>
              </a:rPr>
              <a:t>등이 운영하는 시설에 대하여 그 위반행위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처벌내용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해당 </a:t>
            </a:r>
            <a:r>
              <a:rPr lang="ko-KR" altLang="en-US" kern="0" dirty="0">
                <a:latin typeface="+mn-ea"/>
                <a:cs typeface="+mj-cs"/>
              </a:rPr>
              <a:t>법인 또는 시설의 명칭</a:t>
            </a:r>
            <a:r>
              <a:rPr lang="en-US" altLang="ko-KR" kern="0" dirty="0" smtClean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대표자 </a:t>
            </a:r>
            <a:r>
              <a:rPr lang="ko-KR" altLang="en-US" kern="0" dirty="0">
                <a:latin typeface="+mn-ea"/>
                <a:cs typeface="+mj-cs"/>
              </a:rPr>
              <a:t>성명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err="1">
                <a:latin typeface="+mn-ea"/>
                <a:cs typeface="+mj-cs"/>
              </a:rPr>
              <a:t>시설장</a:t>
            </a:r>
            <a:r>
              <a:rPr lang="ko-KR" altLang="en-US" kern="0" dirty="0">
                <a:latin typeface="+mn-ea"/>
                <a:cs typeface="+mj-cs"/>
              </a:rPr>
              <a:t> 성명 등의 사항을 </a:t>
            </a:r>
            <a:r>
              <a:rPr lang="ko-KR" altLang="en-US" kern="0" dirty="0" smtClean="0">
                <a:latin typeface="+mn-ea"/>
                <a:cs typeface="+mj-cs"/>
              </a:rPr>
              <a:t>공표할 </a:t>
            </a:r>
            <a:r>
              <a:rPr lang="ko-KR" altLang="en-US" kern="0" dirty="0">
                <a:latin typeface="+mn-ea"/>
                <a:cs typeface="+mj-cs"/>
              </a:rPr>
              <a:t>수 있다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err="1" smtClean="0">
                <a:latin typeface="+mn-ea"/>
                <a:cs typeface="+mj-cs"/>
              </a:rPr>
              <a:t>요양보호사</a:t>
            </a:r>
            <a:r>
              <a:rPr lang="ko-KR" altLang="en-US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자격취소 처분을 받거나 노인학대 관련 처벌을 받은 자로서 </a:t>
            </a:r>
            <a:r>
              <a:rPr lang="ko-KR" altLang="en-US" kern="0" dirty="0" smtClean="0">
                <a:latin typeface="+mn-ea"/>
                <a:cs typeface="+mj-cs"/>
              </a:rPr>
              <a:t>노인학대행위로 </a:t>
            </a:r>
            <a:r>
              <a:rPr lang="ko-KR" altLang="en-US" kern="0" dirty="0">
                <a:latin typeface="+mn-ea"/>
                <a:cs typeface="+mj-cs"/>
              </a:rPr>
              <a:t>노인의 </a:t>
            </a:r>
            <a:r>
              <a:rPr lang="ko-KR" altLang="en-US" kern="0" dirty="0" smtClean="0">
                <a:latin typeface="+mn-ea"/>
                <a:cs typeface="+mj-cs"/>
              </a:rPr>
              <a:t>생명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신체 </a:t>
            </a:r>
            <a:r>
              <a:rPr lang="ko-KR" altLang="en-US" kern="0" dirty="0">
                <a:latin typeface="+mn-ea"/>
                <a:cs typeface="+mj-cs"/>
              </a:rPr>
              <a:t>또는 정신에 중대한 피해를 입힌 </a:t>
            </a:r>
            <a:r>
              <a:rPr lang="ko-KR" altLang="en-US" kern="0" dirty="0" smtClean="0">
                <a:latin typeface="+mn-ea"/>
                <a:cs typeface="+mj-cs"/>
              </a:rPr>
              <a:t>노인복지시설의 </a:t>
            </a:r>
            <a:r>
              <a:rPr lang="ko-KR" altLang="en-US" kern="0" dirty="0">
                <a:latin typeface="+mn-ea"/>
                <a:cs typeface="+mj-cs"/>
              </a:rPr>
              <a:t>장과 종사자에 </a:t>
            </a:r>
            <a:r>
              <a:rPr lang="ko-KR" altLang="en-US" kern="0" dirty="0" smtClean="0">
                <a:latin typeface="+mn-ea"/>
                <a:cs typeface="+mj-cs"/>
              </a:rPr>
              <a:t>대하여 </a:t>
            </a:r>
            <a:r>
              <a:rPr lang="ko-KR" altLang="en-US" kern="0" dirty="0">
                <a:latin typeface="+mn-ea"/>
                <a:cs typeface="+mj-cs"/>
              </a:rPr>
              <a:t>법 위반이력 및 명단 등의 사항을 </a:t>
            </a:r>
            <a:r>
              <a:rPr lang="ko-KR" altLang="en-US" kern="0" dirty="0" smtClean="0">
                <a:latin typeface="+mn-ea"/>
                <a:cs typeface="+mj-cs"/>
              </a:rPr>
              <a:t>공표할 </a:t>
            </a:r>
            <a:r>
              <a:rPr lang="ko-KR" altLang="en-US" kern="0" dirty="0">
                <a:latin typeface="+mn-ea"/>
                <a:cs typeface="+mj-cs"/>
              </a:rPr>
              <a:t>수 있다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94447" y="780032"/>
            <a:ext cx="8937243" cy="270556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08749" y="721295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66257" y="724470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55780" y="1300551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291113" y="935132"/>
            <a:ext cx="621836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노인학대관련범죄전력자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취업제한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17)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230652" y="1357962"/>
            <a:ext cx="8738697" cy="2092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4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법원은 노인학대관련범죄로 형 또는 치료감호를 선고하는 경우에는 판결로 그 형 또는 </a:t>
            </a:r>
            <a:r>
              <a:rPr lang="ko-KR" altLang="en-US" sz="1900" kern="0" dirty="0" smtClean="0">
                <a:latin typeface="+mn-ea"/>
                <a:cs typeface="+mj-cs"/>
              </a:rPr>
              <a:t>치료감호 </a:t>
            </a:r>
            <a:r>
              <a:rPr lang="ko-KR" altLang="en-US" sz="1900" kern="0" dirty="0">
                <a:latin typeface="+mn-ea"/>
                <a:cs typeface="+mj-cs"/>
              </a:rPr>
              <a:t>전부 또는 일부의 집행을 종료하거나 집행이 </a:t>
            </a:r>
            <a:r>
              <a:rPr lang="ko-KR" altLang="en-US" sz="1900" kern="0" dirty="0" smtClean="0">
                <a:latin typeface="+mn-ea"/>
                <a:cs typeface="+mj-cs"/>
              </a:rPr>
              <a:t>유예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면제된 </a:t>
            </a:r>
            <a:r>
              <a:rPr lang="ko-KR" altLang="en-US" sz="1900" kern="0" dirty="0">
                <a:latin typeface="+mn-ea"/>
                <a:cs typeface="+mj-cs"/>
              </a:rPr>
              <a:t>날부터 </a:t>
            </a:r>
            <a:r>
              <a:rPr lang="ko-KR" altLang="en-US" sz="1900" kern="0" dirty="0" err="1" smtClean="0">
                <a:latin typeface="+mn-ea"/>
                <a:cs typeface="+mj-cs"/>
              </a:rPr>
              <a:t>일정기간동안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solidFill>
                  <a:srgbClr val="FF0000"/>
                </a:solidFill>
                <a:latin typeface="+mn-ea"/>
                <a:cs typeface="+mj-cs"/>
              </a:rPr>
              <a:t>취업명령제한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 err="1">
                <a:latin typeface="+mn-ea"/>
                <a:cs typeface="+mj-cs"/>
              </a:rPr>
              <a:t>일정기간동안</a:t>
            </a:r>
            <a:r>
              <a:rPr lang="ko-KR" altLang="en-US" sz="1900" kern="0" dirty="0">
                <a:latin typeface="+mn-ea"/>
                <a:cs typeface="+mj-cs"/>
              </a:rPr>
              <a:t> 노인복지시설을 운영하거나 취업 또는 </a:t>
            </a:r>
            <a:r>
              <a:rPr lang="ko-KR" altLang="en-US" sz="1900" kern="0" dirty="0" smtClean="0">
                <a:latin typeface="+mn-ea"/>
                <a:cs typeface="+mj-cs"/>
              </a:rPr>
              <a:t>사실상 </a:t>
            </a:r>
            <a:r>
              <a:rPr lang="ko-KR" altLang="en-US" sz="1900" kern="0" dirty="0">
                <a:latin typeface="+mn-ea"/>
                <a:cs typeface="+mj-cs"/>
              </a:rPr>
              <a:t>노무를 </a:t>
            </a:r>
            <a:r>
              <a:rPr lang="ko-KR" altLang="en-US" sz="1900" kern="0" dirty="0" smtClean="0">
                <a:latin typeface="+mn-ea"/>
                <a:cs typeface="+mj-cs"/>
              </a:rPr>
              <a:t>제공할 </a:t>
            </a:r>
            <a:r>
              <a:rPr lang="ko-KR" altLang="en-US" sz="1900" kern="0" dirty="0">
                <a:latin typeface="+mn-ea"/>
                <a:cs typeface="+mj-cs"/>
              </a:rPr>
              <a:t>수 없도록 하는 명령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을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판결과 동시에 선고하여야 </a:t>
            </a:r>
            <a:r>
              <a:rPr lang="ko-KR" altLang="en-US" sz="1900" kern="0" dirty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>
              <a:lnSpc>
                <a:spcPct val="114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solidFill>
                  <a:schemeClr val="accent5">
                    <a:lumMod val="50000"/>
                  </a:schemeClr>
                </a:solidFill>
                <a:latin typeface="+mn-ea"/>
                <a:cs typeface="+mj-cs"/>
              </a:rPr>
              <a:t>    - </a:t>
            </a:r>
            <a:r>
              <a:rPr lang="ko-KR" altLang="en-US" sz="1900" kern="0" dirty="0" smtClean="0">
                <a:latin typeface="+mn-ea"/>
                <a:cs typeface="+mj-cs"/>
              </a:rPr>
              <a:t>취업제한은 </a:t>
            </a:r>
            <a:r>
              <a:rPr lang="en-US" altLang="ko-KR" sz="1900" kern="0" dirty="0">
                <a:latin typeface="+mn-ea"/>
                <a:cs typeface="+mj-cs"/>
              </a:rPr>
              <a:t>10</a:t>
            </a:r>
            <a:r>
              <a:rPr lang="ko-KR" altLang="en-US" sz="1900" kern="0" dirty="0">
                <a:latin typeface="+mn-ea"/>
                <a:cs typeface="+mj-cs"/>
              </a:rPr>
              <a:t>년을 초과하지 못한다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35853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노인학대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4652" y="855256"/>
            <a:ext cx="8901472" cy="294300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6"/>
                <a:ext cx="3539" cy="181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28954" y="79652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86462" y="79969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5985" y="136627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91222" y="1000854"/>
            <a:ext cx="398057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노인보호전문기관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30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5)</a:t>
            </a: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239784"/>
              </p:ext>
            </p:extLst>
          </p:nvPr>
        </p:nvGraphicFramePr>
        <p:xfrm>
          <a:off x="330063" y="1453782"/>
          <a:ext cx="8483067" cy="22620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121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070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7477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300"/>
                        </a:spcBef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중앙노인보호전문기관</a:t>
                      </a:r>
                      <a:endParaRPr lang="ko-KR" altLang="en-US" sz="18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국가는 지역 간의 연계체계를 구축하고 노인학대를 예방하기 위하여 중앙노인보호전문기관을 설치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운영하여야 한다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653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지역노인보호전문기관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err="1" smtClean="0">
                          <a:latin typeface="+mn-ea"/>
                          <a:ea typeface="+mn-ea"/>
                        </a:rPr>
                        <a:t>학대받는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 노인의 발견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보호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치료 등을 신속히 처리하고 노인학대를 예방하기 위하여 시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도에 지역노인보호전문기관을 둔다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23948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노인학대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265" y="2675771"/>
            <a:ext cx="8874902" cy="407084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9"/>
                <a:ext cx="3539" cy="1801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29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566" y="261703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074" y="262020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85597" y="3256142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20930" y="2890723"/>
            <a:ext cx="379783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신고의무와 절차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70709" y="3256142"/>
            <a:ext cx="8676456" cy="3798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누구든지 노인학대를 알게 된 때에는 노인보호전문기관 또는 </a:t>
            </a:r>
            <a:r>
              <a:rPr lang="ko-KR" altLang="en-US" kern="0" dirty="0" smtClean="0">
                <a:latin typeface="+mn-ea"/>
                <a:cs typeface="+mj-cs"/>
              </a:rPr>
              <a:t>수사기관에 신고할 </a:t>
            </a:r>
            <a:r>
              <a:rPr lang="ko-KR" altLang="en-US" kern="0" dirty="0">
                <a:latin typeface="+mn-ea"/>
                <a:cs typeface="+mj-cs"/>
              </a:rPr>
              <a:t>수 </a:t>
            </a:r>
            <a:r>
              <a:rPr lang="ko-KR" altLang="en-US" kern="0" dirty="0" smtClean="0">
                <a:latin typeface="+mn-ea"/>
                <a:cs typeface="+mj-cs"/>
              </a:rPr>
              <a:t>있다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신고의무자가 </a:t>
            </a:r>
            <a:r>
              <a:rPr lang="ko-KR" altLang="en-US" kern="0" dirty="0">
                <a:latin typeface="+mn-ea"/>
                <a:cs typeface="+mj-cs"/>
              </a:rPr>
              <a:t>직무상 </a:t>
            </a:r>
            <a:r>
              <a:rPr lang="en-US" altLang="ko-KR" kern="0" dirty="0">
                <a:latin typeface="+mn-ea"/>
                <a:cs typeface="+mj-cs"/>
              </a:rPr>
              <a:t>65</a:t>
            </a:r>
            <a:r>
              <a:rPr lang="ko-KR" altLang="en-US" kern="0" dirty="0">
                <a:latin typeface="+mn-ea"/>
                <a:cs typeface="+mj-cs"/>
              </a:rPr>
              <a:t>세 이상의 사람에 대한 노인학대를 알게 된 때에는 </a:t>
            </a:r>
            <a:r>
              <a:rPr lang="ko-KR" altLang="en-US" kern="0" dirty="0" smtClean="0">
                <a:latin typeface="+mn-ea"/>
                <a:cs typeface="+mj-cs"/>
              </a:rPr>
              <a:t>즉시 노인보호전문기관 </a:t>
            </a:r>
            <a:r>
              <a:rPr lang="ko-KR" altLang="en-US" kern="0" dirty="0">
                <a:latin typeface="+mn-ea"/>
                <a:cs typeface="+mj-cs"/>
              </a:rPr>
              <a:t>또는 수사기관에 신고하여야 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신고의무자가 </a:t>
            </a:r>
            <a:r>
              <a:rPr lang="ko-KR" altLang="en-US" kern="0" dirty="0">
                <a:latin typeface="+mn-ea"/>
                <a:cs typeface="+mj-cs"/>
              </a:rPr>
              <a:t>노인학대를 신고하지 않은 경우에는 </a:t>
            </a:r>
            <a:r>
              <a:rPr lang="en-US" altLang="ko-KR" kern="0" dirty="0">
                <a:latin typeface="+mn-ea"/>
                <a:cs typeface="+mj-cs"/>
              </a:rPr>
              <a:t>500</a:t>
            </a:r>
            <a:r>
              <a:rPr lang="ko-KR" altLang="en-US" kern="0" dirty="0">
                <a:latin typeface="+mn-ea"/>
                <a:cs typeface="+mj-cs"/>
              </a:rPr>
              <a:t>만원 이하의 과태료를 </a:t>
            </a:r>
            <a:r>
              <a:rPr lang="ko-KR" altLang="en-US" kern="0" dirty="0" smtClean="0">
                <a:latin typeface="+mn-ea"/>
                <a:cs typeface="+mj-cs"/>
              </a:rPr>
              <a:t>부과한다</a:t>
            </a: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61</a:t>
            </a:r>
            <a:r>
              <a:rPr lang="ko-KR" altLang="en-US" kern="0" dirty="0">
                <a:latin typeface="+mn-ea"/>
                <a:cs typeface="+mj-cs"/>
              </a:rPr>
              <a:t>조의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en-US" altLang="ko-KR" kern="0" dirty="0" smtClean="0">
                <a:latin typeface="+mn-ea"/>
                <a:cs typeface="+mj-cs"/>
              </a:rPr>
              <a:t>).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신고인의 </a:t>
            </a:r>
            <a:r>
              <a:rPr lang="ko-KR" altLang="en-US" kern="0" dirty="0">
                <a:latin typeface="+mn-ea"/>
                <a:cs typeface="+mj-cs"/>
              </a:rPr>
              <a:t>신분은 보장되어야 하며 그 의사에 반하여 신분이 노출되어서는 </a:t>
            </a:r>
            <a:r>
              <a:rPr lang="ko-KR" altLang="en-US" kern="0" dirty="0" smtClean="0">
                <a:latin typeface="+mn-ea"/>
                <a:cs typeface="+mj-cs"/>
              </a:rPr>
              <a:t>아니 </a:t>
            </a:r>
            <a:r>
              <a:rPr lang="ko-KR" altLang="en-US" kern="0" dirty="0">
                <a:latin typeface="+mn-ea"/>
                <a:cs typeface="+mj-cs"/>
              </a:rPr>
              <a:t>된다</a:t>
            </a:r>
            <a:r>
              <a:rPr lang="en-US" altLang="ko-KR" kern="0" dirty="0">
                <a:latin typeface="+mn-ea"/>
                <a:cs typeface="+mj-cs"/>
              </a:rPr>
              <a:t>.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en-US" altLang="ko-KR" sz="19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24265" y="750215"/>
            <a:ext cx="8874902" cy="173593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49"/>
                <a:ext cx="3539" cy="175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29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38566" y="691478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96074" y="694653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85597" y="1330586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20930" y="965167"/>
            <a:ext cx="28520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긴급전화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54700" y="1350730"/>
            <a:ext cx="84026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 및 지방자치단체는 노인학대를 예방하고 수시로 신고를 받을 수 있도록 </a:t>
            </a:r>
            <a:r>
              <a:rPr lang="ko-KR" altLang="en-US" sz="2000" kern="0" dirty="0" smtClean="0">
                <a:latin typeface="+mn-ea"/>
                <a:cs typeface="+mj-cs"/>
              </a:rPr>
              <a:t>긴급전화를 </a:t>
            </a:r>
            <a:r>
              <a:rPr lang="ko-KR" altLang="en-US" sz="2000" kern="0" dirty="0">
                <a:latin typeface="+mn-ea"/>
                <a:cs typeface="+mj-cs"/>
              </a:rPr>
              <a:t>설치하여야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0899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노인학대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591" y="855257"/>
            <a:ext cx="8884877" cy="397371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9"/>
                <a:ext cx="3539" cy="1801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29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893" y="79652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401" y="79969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85924" y="1415968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21257" y="1050549"/>
            <a:ext cx="351570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응급조치 의무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60796" y="1481436"/>
            <a:ext cx="86764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노인학대 신고를 접수한 노인보호전문기관의 직원이나 </a:t>
            </a:r>
            <a:r>
              <a:rPr lang="ko-KR" altLang="en-US" sz="2000" kern="0" dirty="0" smtClean="0">
                <a:latin typeface="+mn-ea"/>
                <a:cs typeface="+mj-cs"/>
              </a:rPr>
              <a:t>사법경찰관리는 지체 없이 노인학대 </a:t>
            </a:r>
            <a:r>
              <a:rPr lang="ko-KR" altLang="en-US" sz="2000" kern="0" dirty="0">
                <a:latin typeface="+mn-ea"/>
                <a:cs typeface="+mj-cs"/>
              </a:rPr>
              <a:t>현장에 출동하여야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현장에 </a:t>
            </a:r>
            <a:r>
              <a:rPr lang="ko-KR" altLang="en-US" sz="2000" kern="0" dirty="0">
                <a:latin typeface="+mn-ea"/>
                <a:cs typeface="+mj-cs"/>
              </a:rPr>
              <a:t>출동한 자는 </a:t>
            </a:r>
            <a:r>
              <a:rPr lang="ko-KR" altLang="en-US" sz="2000" kern="0" dirty="0" smtClean="0">
                <a:latin typeface="+mn-ea"/>
                <a:cs typeface="+mj-cs"/>
              </a:rPr>
              <a:t>학대 받은 </a:t>
            </a:r>
            <a:r>
              <a:rPr lang="ko-KR" altLang="en-US" sz="2000" kern="0" dirty="0">
                <a:latin typeface="+mn-ea"/>
                <a:cs typeface="+mj-cs"/>
              </a:rPr>
              <a:t>노인을 노인학대 행위자로부터 분리하거나 </a:t>
            </a:r>
            <a:r>
              <a:rPr lang="ko-KR" altLang="en-US" sz="2000" kern="0" dirty="0" smtClean="0">
                <a:latin typeface="+mn-ea"/>
                <a:cs typeface="+mj-cs"/>
              </a:rPr>
              <a:t>치료가 필요하다고 </a:t>
            </a:r>
            <a:r>
              <a:rPr lang="ko-KR" altLang="en-US" sz="2000" kern="0" dirty="0">
                <a:latin typeface="+mn-ea"/>
                <a:cs typeface="+mj-cs"/>
              </a:rPr>
              <a:t>인정할 때에는 노인보호전문기관 또는 의료기관에 </a:t>
            </a:r>
            <a:r>
              <a:rPr lang="ko-KR" altLang="en-US" sz="2000" kern="0" dirty="0" smtClean="0">
                <a:latin typeface="+mn-ea"/>
                <a:cs typeface="+mj-cs"/>
              </a:rPr>
              <a:t>인도하여야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누구든지 </a:t>
            </a:r>
            <a:r>
              <a:rPr lang="ko-KR" altLang="en-US" sz="2000" kern="0" dirty="0">
                <a:latin typeface="+mn-ea"/>
                <a:cs typeface="+mj-cs"/>
              </a:rPr>
              <a:t>노인학대 현장에 출동한 자에 대하여 현장조사를 거부하거나 </a:t>
            </a:r>
            <a:r>
              <a:rPr lang="ko-KR" altLang="en-US" sz="2000" kern="0" dirty="0" smtClean="0">
                <a:latin typeface="+mn-ea"/>
                <a:cs typeface="+mj-cs"/>
              </a:rPr>
              <a:t>업무를 방해해서는 </a:t>
            </a:r>
            <a:r>
              <a:rPr lang="ko-KR" altLang="en-US" sz="2000" kern="0" dirty="0">
                <a:latin typeface="+mn-ea"/>
                <a:cs typeface="+mj-cs"/>
              </a:rPr>
              <a:t>아니 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3258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노인학대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4543" y="3127697"/>
            <a:ext cx="8884877" cy="300616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9"/>
                <a:ext cx="3539" cy="1801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29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28845" y="306896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86353" y="307213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5876" y="3698456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11209" y="3343085"/>
            <a:ext cx="424346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노인학대 사후관리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20)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11209" y="3751552"/>
            <a:ext cx="8536116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노인보호전문기관의 장은 노인학대가 종료된 후에도 가정방문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시설방문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전화상담 등을 통하여 노인학대의 재발 여부를 확인하여야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노인보호전문기관의 </a:t>
            </a:r>
            <a:r>
              <a:rPr lang="ko-KR" altLang="en-US" sz="1900" kern="0" dirty="0">
                <a:latin typeface="+mn-ea"/>
                <a:cs typeface="+mj-cs"/>
              </a:rPr>
              <a:t>장은 노인학대가 종료된 후에도 노인학대의 재발 방지를 위하여 </a:t>
            </a:r>
            <a:r>
              <a:rPr lang="ko-KR" altLang="en-US" sz="1900" kern="0" dirty="0" smtClean="0">
                <a:latin typeface="+mn-ea"/>
                <a:cs typeface="+mj-cs"/>
              </a:rPr>
              <a:t>필요하다고 </a:t>
            </a:r>
            <a:r>
              <a:rPr lang="ko-KR" altLang="en-US" sz="1900" kern="0" dirty="0">
                <a:latin typeface="+mn-ea"/>
                <a:cs typeface="+mj-cs"/>
              </a:rPr>
              <a:t>인정하는 경우 피해노인 및 보호자를 포함한 피해노인의 가족에게 상담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교육 </a:t>
            </a:r>
            <a:r>
              <a:rPr lang="ko-KR" altLang="en-US" sz="1900" kern="0" dirty="0">
                <a:latin typeface="+mn-ea"/>
                <a:cs typeface="+mj-cs"/>
              </a:rPr>
              <a:t>및 </a:t>
            </a:r>
            <a:r>
              <a:rPr lang="ko-KR" altLang="en-US" sz="1900" kern="0" dirty="0" smtClean="0">
                <a:latin typeface="+mn-ea"/>
                <a:cs typeface="+mj-cs"/>
              </a:rPr>
              <a:t>의료적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심리적 </a:t>
            </a:r>
            <a:r>
              <a:rPr lang="ko-KR" altLang="en-US" sz="1900" kern="0" dirty="0">
                <a:latin typeface="+mn-ea"/>
                <a:cs typeface="+mj-cs"/>
              </a:rPr>
              <a:t>치료 등의 지원을 하여야 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14543" y="845208"/>
            <a:ext cx="8884877" cy="1707975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9"/>
                <a:ext cx="3539" cy="1801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29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28845" y="786472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86353" y="789647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75876" y="1415968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11209" y="1060597"/>
            <a:ext cx="575349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학대피해노인 전용쉼터의 설치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19)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17745" y="1491484"/>
            <a:ext cx="852958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국가와 지방자치단체는 학대피해노인을 일정기간 보호하고 심신 치유 </a:t>
            </a:r>
            <a:r>
              <a:rPr lang="ko-KR" altLang="en-US" sz="1900" kern="0" dirty="0" smtClean="0">
                <a:latin typeface="+mn-ea"/>
                <a:cs typeface="+mj-cs"/>
              </a:rPr>
              <a:t>프로그램을 제공하기 </a:t>
            </a:r>
            <a:r>
              <a:rPr lang="ko-KR" altLang="en-US" sz="1900" kern="0" dirty="0">
                <a:latin typeface="+mn-ea"/>
                <a:cs typeface="+mj-cs"/>
              </a:rPr>
              <a:t>위하여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학대피해노인 전용쉼터를 </a:t>
            </a:r>
            <a:r>
              <a:rPr lang="ko-KR" altLang="en-US" sz="1900" kern="0" dirty="0" smtClean="0">
                <a:latin typeface="+mn-ea"/>
                <a:cs typeface="+mj-cs"/>
              </a:rPr>
              <a:t>설치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운영할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6796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학대피해노인 전용쉼터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467540" y="2130215"/>
            <a:ext cx="2668628" cy="2592288"/>
            <a:chOff x="6804248" y="4077072"/>
            <a:chExt cx="2668628" cy="2592288"/>
          </a:xfrm>
        </p:grpSpPr>
        <p:pic>
          <p:nvPicPr>
            <p:cNvPr id="5" name="그림 4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015248" y="5866777"/>
              <a:ext cx="24576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학대피해노인</a:t>
              </a:r>
              <a:endParaRPr lang="en-US" altLang="ko-KR" sz="2000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전용쉼터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48019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실종노인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4687" y="845208"/>
            <a:ext cx="8832817" cy="26558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9"/>
                <a:ext cx="3539" cy="1801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29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58989" y="78647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6497" y="78964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06020" y="1415968"/>
            <a:ext cx="840058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1353" y="1060597"/>
            <a:ext cx="60163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실종노인에 관한 신고의무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 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73324" y="1415968"/>
            <a:ext cx="8287880" cy="2154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누구든지 정당한 사유 없이 사고 또는 치매 등의 사유로 보호자로부터 </a:t>
            </a:r>
            <a:r>
              <a:rPr lang="ko-KR" altLang="en-US" kern="0" dirty="0" smtClean="0">
                <a:latin typeface="+mn-ea"/>
                <a:cs typeface="+mj-cs"/>
              </a:rPr>
              <a:t>이탈된 노인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실종노인</a:t>
            </a:r>
            <a:r>
              <a:rPr lang="en-US" altLang="ko-KR" kern="0" dirty="0">
                <a:latin typeface="+mn-ea"/>
                <a:cs typeface="+mj-cs"/>
              </a:rPr>
              <a:t>)</a:t>
            </a:r>
            <a:r>
              <a:rPr lang="ko-KR" altLang="en-US" kern="0" dirty="0">
                <a:latin typeface="+mn-ea"/>
                <a:cs typeface="+mj-cs"/>
              </a:rPr>
              <a:t>을 경찰관서 또는 지방자치단체의 장에게 신고하지 </a:t>
            </a:r>
            <a:r>
              <a:rPr lang="ko-KR" altLang="en-US" kern="0" dirty="0" smtClean="0">
                <a:latin typeface="+mn-ea"/>
                <a:cs typeface="+mj-cs"/>
              </a:rPr>
              <a:t>아니하고 보호하여서는 </a:t>
            </a:r>
            <a:r>
              <a:rPr lang="ko-KR" altLang="en-US" kern="0" dirty="0">
                <a:latin typeface="+mn-ea"/>
                <a:cs typeface="+mj-cs"/>
              </a:rPr>
              <a:t>아니 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kern="0" dirty="0" smtClean="0">
                <a:latin typeface="+mn-ea"/>
                <a:cs typeface="+mj-cs"/>
              </a:rPr>
              <a:t>    </a:t>
            </a:r>
            <a:r>
              <a:rPr lang="en-US" altLang="ko-KR" kern="0" dirty="0" smtClean="0">
                <a:solidFill>
                  <a:schemeClr val="accent5">
                    <a:lumMod val="50000"/>
                  </a:schemeClr>
                </a:solidFill>
                <a:latin typeface="+mn-ea"/>
                <a:cs typeface="+mj-cs"/>
              </a:rPr>
              <a:t>-</a:t>
            </a: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이를 </a:t>
            </a:r>
            <a:r>
              <a:rPr lang="ko-KR" altLang="en-US" kern="0" dirty="0">
                <a:latin typeface="+mn-ea"/>
                <a:cs typeface="+mj-cs"/>
              </a:rPr>
              <a:t>위반한 자는 </a:t>
            </a:r>
            <a:r>
              <a:rPr lang="en-US" altLang="ko-KR" kern="0" dirty="0">
                <a:latin typeface="+mn-ea"/>
                <a:cs typeface="+mj-cs"/>
              </a:rPr>
              <a:t>3</a:t>
            </a:r>
            <a:r>
              <a:rPr lang="ko-KR" altLang="en-US" kern="0" dirty="0">
                <a:latin typeface="+mn-ea"/>
                <a:cs typeface="+mj-cs"/>
              </a:rPr>
              <a:t>년 이하의 징역 또는 </a:t>
            </a:r>
            <a:r>
              <a:rPr lang="en-US" altLang="ko-KR" kern="0" dirty="0">
                <a:latin typeface="+mn-ea"/>
                <a:cs typeface="+mj-cs"/>
              </a:rPr>
              <a:t>3</a:t>
            </a:r>
            <a:r>
              <a:rPr lang="ko-KR" altLang="en-US" kern="0" dirty="0" smtClean="0">
                <a:latin typeface="+mn-ea"/>
                <a:cs typeface="+mj-cs"/>
              </a:rPr>
              <a:t>천만 원 </a:t>
            </a:r>
            <a:r>
              <a:rPr lang="ko-KR" altLang="en-US" kern="0" dirty="0">
                <a:latin typeface="+mn-ea"/>
                <a:cs typeface="+mj-cs"/>
              </a:rPr>
              <a:t>이하의 벌금에 </a:t>
            </a:r>
            <a:r>
              <a:rPr lang="ko-KR" altLang="en-US" kern="0" dirty="0" smtClean="0">
                <a:latin typeface="+mn-ea"/>
                <a:cs typeface="+mj-cs"/>
              </a:rPr>
              <a:t>처한다</a:t>
            </a: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55</a:t>
            </a:r>
            <a:r>
              <a:rPr lang="ko-KR" altLang="en-US" kern="0" dirty="0">
                <a:latin typeface="+mn-ea"/>
                <a:cs typeface="+mj-cs"/>
              </a:rPr>
              <a:t>조의</a:t>
            </a:r>
            <a:r>
              <a:rPr lang="en-US" altLang="ko-KR" kern="0" dirty="0">
                <a:latin typeface="+mn-ea"/>
                <a:cs typeface="+mj-cs"/>
              </a:rPr>
              <a:t>4</a:t>
            </a:r>
            <a:r>
              <a:rPr lang="en-US" altLang="ko-KR" kern="0" dirty="0" smtClean="0">
                <a:latin typeface="+mn-ea"/>
                <a:cs typeface="+mj-cs"/>
              </a:rPr>
              <a:t>).</a:t>
            </a:r>
            <a:endParaRPr lang="en-US" altLang="ko-KR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36979" y="4508221"/>
            <a:ext cx="8835561" cy="720979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453"/>
                <a:ext cx="3539" cy="157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17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51281" y="4449486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08789" y="4452661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56559" y="5058539"/>
            <a:ext cx="835965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52135" y="4671160"/>
            <a:ext cx="687560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실종노인의 데이터베이스 구축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856384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예방을 위한 조사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4687" y="845208"/>
            <a:ext cx="8832817" cy="4456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9"/>
                <a:ext cx="3539" cy="1801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29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58989" y="78647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6497" y="78964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06020" y="1415968"/>
            <a:ext cx="840058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1353" y="1060597"/>
            <a:ext cx="245131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조사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11)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18622" y="1569521"/>
            <a:ext cx="8676456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보건복지부장관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도지사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구청장은 </a:t>
            </a:r>
            <a:r>
              <a:rPr lang="ko-KR" altLang="en-US" kern="0" dirty="0">
                <a:latin typeface="+mn-ea"/>
                <a:cs typeface="+mj-cs"/>
              </a:rPr>
              <a:t>필요하다고 인정하는 때에는 </a:t>
            </a:r>
            <a:r>
              <a:rPr lang="ko-KR" altLang="en-US" kern="0" dirty="0" smtClean="0">
                <a:latin typeface="+mn-ea"/>
                <a:cs typeface="+mj-cs"/>
              </a:rPr>
              <a:t>관계공무원 </a:t>
            </a:r>
            <a:r>
              <a:rPr lang="ko-KR" altLang="en-US" kern="0" dirty="0">
                <a:latin typeface="+mn-ea"/>
                <a:cs typeface="+mj-cs"/>
              </a:rPr>
              <a:t>또는 노인상담원으로 하여금 노인복지시설과 노인의 </a:t>
            </a:r>
            <a:r>
              <a:rPr lang="ko-KR" altLang="en-US" kern="0" dirty="0" smtClean="0">
                <a:latin typeface="+mn-ea"/>
                <a:cs typeface="+mj-cs"/>
              </a:rPr>
              <a:t>주소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거소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노인의 </a:t>
            </a:r>
            <a:r>
              <a:rPr lang="ko-KR" altLang="en-US" kern="0" dirty="0">
                <a:latin typeface="+mn-ea"/>
                <a:cs typeface="+mj-cs"/>
              </a:rPr>
              <a:t>고용장소 또는 제</a:t>
            </a:r>
            <a:r>
              <a:rPr lang="en-US" altLang="ko-KR" kern="0" dirty="0">
                <a:latin typeface="+mn-ea"/>
                <a:cs typeface="+mj-cs"/>
              </a:rPr>
              <a:t>39</a:t>
            </a:r>
            <a:r>
              <a:rPr lang="ko-KR" altLang="en-US" kern="0" dirty="0">
                <a:latin typeface="+mn-ea"/>
                <a:cs typeface="+mj-cs"/>
              </a:rPr>
              <a:t>조의</a:t>
            </a:r>
            <a:r>
              <a:rPr lang="en-US" altLang="ko-KR" kern="0" dirty="0">
                <a:latin typeface="+mn-ea"/>
                <a:cs typeface="+mj-cs"/>
              </a:rPr>
              <a:t>9</a:t>
            </a:r>
            <a:r>
              <a:rPr lang="ko-KR" altLang="en-US" kern="0" dirty="0">
                <a:latin typeface="+mn-ea"/>
                <a:cs typeface="+mj-cs"/>
              </a:rPr>
              <a:t>의 금지행위를 위반할 우려가 있는 장소에 </a:t>
            </a:r>
            <a:r>
              <a:rPr lang="ko-KR" altLang="en-US" kern="0" dirty="0" smtClean="0">
                <a:latin typeface="+mn-ea"/>
                <a:cs typeface="+mj-cs"/>
              </a:rPr>
              <a:t>출입하여 노인 </a:t>
            </a:r>
            <a:r>
              <a:rPr lang="ko-KR" altLang="en-US" kern="0" dirty="0">
                <a:latin typeface="+mn-ea"/>
                <a:cs typeface="+mj-cs"/>
              </a:rPr>
              <a:t>또는 관계인에 대하여 필요한 조사를 하거나 질문을 하게 할 </a:t>
            </a:r>
            <a:r>
              <a:rPr lang="ko-KR" altLang="en-US" kern="0" dirty="0" smtClean="0">
                <a:latin typeface="+mn-ea"/>
                <a:cs typeface="+mj-cs"/>
              </a:rPr>
              <a:t>수 있다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경찰청장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시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도지사 </a:t>
            </a:r>
            <a:r>
              <a:rPr lang="ko-KR" altLang="en-US" kern="0" dirty="0">
                <a:latin typeface="+mn-ea"/>
                <a:cs typeface="+mj-cs"/>
              </a:rPr>
              <a:t>또는 </a:t>
            </a:r>
            <a:r>
              <a:rPr lang="ko-KR" altLang="en-US" kern="0" dirty="0" smtClean="0">
                <a:latin typeface="+mn-ea"/>
                <a:cs typeface="+mj-cs"/>
              </a:rPr>
              <a:t>시장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구청장은 </a:t>
            </a:r>
            <a:r>
              <a:rPr lang="ko-KR" altLang="en-US" kern="0" dirty="0">
                <a:latin typeface="+mn-ea"/>
                <a:cs typeface="+mj-cs"/>
              </a:rPr>
              <a:t>실종노인의 발견을 위하여 </a:t>
            </a:r>
            <a:r>
              <a:rPr lang="ko-KR" altLang="en-US" kern="0" dirty="0" smtClean="0">
                <a:latin typeface="+mn-ea"/>
                <a:cs typeface="+mj-cs"/>
              </a:rPr>
              <a:t>필요한 때에는 </a:t>
            </a:r>
            <a:r>
              <a:rPr lang="ko-KR" altLang="en-US" kern="0" dirty="0">
                <a:latin typeface="+mn-ea"/>
                <a:cs typeface="+mj-cs"/>
              </a:rPr>
              <a:t>보호시설의 장 또는 그 종사자로 하여금 필요한 보고 또는 </a:t>
            </a:r>
            <a:r>
              <a:rPr lang="ko-KR" altLang="en-US" kern="0" dirty="0" smtClean="0">
                <a:latin typeface="+mn-ea"/>
                <a:cs typeface="+mj-cs"/>
              </a:rPr>
              <a:t>자료제출을 명하거나 </a:t>
            </a:r>
            <a:r>
              <a:rPr lang="ko-KR" altLang="en-US" kern="0" dirty="0">
                <a:latin typeface="+mn-ea"/>
                <a:cs typeface="+mj-cs"/>
              </a:rPr>
              <a:t>소속 공무원으로 하여금 보호시설에 출입하여 관계인 </a:t>
            </a:r>
            <a:r>
              <a:rPr lang="ko-KR" altLang="en-US" kern="0" dirty="0" smtClean="0">
                <a:latin typeface="+mn-ea"/>
                <a:cs typeface="+mj-cs"/>
              </a:rPr>
              <a:t>또는 노인에 대하여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필요한 </a:t>
            </a:r>
            <a:r>
              <a:rPr lang="ko-KR" altLang="en-US" kern="0" dirty="0">
                <a:latin typeface="+mn-ea"/>
                <a:cs typeface="+mj-cs"/>
              </a:rPr>
              <a:t>조사 또는 질문을 하게 할 수 있다</a:t>
            </a:r>
            <a:r>
              <a:rPr lang="en-US" altLang="ko-KR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7548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29146" y="197886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49586"/>
              </p:ext>
            </p:extLst>
          </p:nvPr>
        </p:nvGraphicFramePr>
        <p:xfrm>
          <a:off x="189109" y="788296"/>
          <a:ext cx="8755501" cy="5967700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4826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728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145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endParaRPr kumimoji="1" lang="en-US" altLang="ko-KR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45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1981.6.5.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(1981.6.5.)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「노인복지법」제정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95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2004.1.29.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(2004.7.30.)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노인학대 예방 및 노인학대 긴급전화 설치 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노인보호전문기관 설치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의료인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노인복지시설의 장 또는 종사자 등 노인학대 신고의무 규정 명시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40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2007.8.3.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(2008.8.4.)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노인장기요양보험에 대비하여 노인복지시설의 무료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실비 및 유료 구분 삭제 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요양보호사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자격제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도입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홀로 사는 노인 지원 규정 마련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실종노인을 보호할 경우 신고 규정 마련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08347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 및 위원회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노인복지시설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4020" y="3642301"/>
            <a:ext cx="8796005" cy="180292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8322" y="358356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5830" y="358673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55170" y="4212951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90503" y="3837593"/>
            <a:ext cx="566052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신고 등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57341" y="4338780"/>
            <a:ext cx="8179636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노인복지시설은 국가 또는 지방자치단체가 설치할 수 있으며 </a:t>
            </a:r>
            <a:r>
              <a:rPr lang="ko-KR" altLang="en-US" sz="1900" kern="0" dirty="0" smtClean="0">
                <a:latin typeface="+mn-ea"/>
                <a:cs typeface="+mj-cs"/>
              </a:rPr>
              <a:t>그 </a:t>
            </a:r>
            <a:r>
              <a:rPr lang="ko-KR" altLang="en-US" sz="1900" kern="0" dirty="0">
                <a:latin typeface="+mn-ea"/>
                <a:cs typeface="+mj-cs"/>
              </a:rPr>
              <a:t>외에 </a:t>
            </a:r>
            <a:r>
              <a:rPr lang="ko-KR" altLang="en-US" sz="1900" kern="0" dirty="0" smtClean="0">
                <a:latin typeface="+mn-ea"/>
                <a:cs typeface="+mj-cs"/>
              </a:rPr>
              <a:t>자가 설치하고자 </a:t>
            </a:r>
            <a:r>
              <a:rPr lang="ko-KR" altLang="en-US" sz="1900" kern="0" dirty="0">
                <a:latin typeface="+mn-ea"/>
                <a:cs typeface="+mj-cs"/>
              </a:rPr>
              <a:t>하는 경우에는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구청장에게 </a:t>
            </a:r>
            <a:r>
              <a:rPr lang="ko-KR" altLang="en-US" sz="1900" kern="0" dirty="0">
                <a:latin typeface="+mn-ea"/>
                <a:cs typeface="+mj-cs"/>
              </a:rPr>
              <a:t>신고해야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64020" y="864133"/>
            <a:ext cx="8796005" cy="1802923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78322" y="805396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35830" y="808571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55170" y="1434783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90503" y="1059425"/>
            <a:ext cx="309892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노인복지시설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25676" y="1505701"/>
            <a:ext cx="832139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노인주거복지시설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노인의료복지시설</a:t>
            </a:r>
            <a:r>
              <a:rPr lang="en-US" altLang="ko-KR" sz="1900" kern="0" dirty="0" smtClean="0">
                <a:latin typeface="+mn-ea"/>
                <a:cs typeface="+mj-cs"/>
              </a:rPr>
              <a:t>,  </a:t>
            </a:r>
            <a:r>
              <a:rPr lang="ko-KR" altLang="en-US" sz="1900" kern="0" dirty="0">
                <a:latin typeface="+mn-ea"/>
                <a:cs typeface="+mj-cs"/>
              </a:rPr>
              <a:t>노인여가복지시설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재가노인복지시설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노인보호전문기관</a:t>
            </a:r>
            <a:r>
              <a:rPr lang="en-US" altLang="ko-KR" sz="1900" kern="0" dirty="0" smtClean="0">
                <a:latin typeface="+mn-ea"/>
                <a:cs typeface="+mj-cs"/>
              </a:rPr>
              <a:t>,  </a:t>
            </a:r>
            <a:r>
              <a:rPr lang="ko-KR" altLang="en-US" sz="1900" kern="0" dirty="0">
                <a:latin typeface="+mn-ea"/>
                <a:cs typeface="+mj-cs"/>
              </a:rPr>
              <a:t>노인일자리지원기관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학대피해노인 </a:t>
            </a:r>
            <a:r>
              <a:rPr lang="ko-KR" altLang="en-US" sz="1900" kern="0" dirty="0">
                <a:latin typeface="+mn-ea"/>
                <a:cs typeface="+mj-cs"/>
              </a:rPr>
              <a:t>전용쉼터</a:t>
            </a:r>
          </a:p>
        </p:txBody>
      </p:sp>
    </p:spTree>
    <p:extLst>
      <p:ext uri="{BB962C8B-B14F-4D97-AF65-F5344CB8AC3E}">
        <p14:creationId xmlns:p14="http://schemas.microsoft.com/office/powerpoint/2010/main" val="13980228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 및 위원회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노인복지시설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3876" y="823941"/>
            <a:ext cx="8872476" cy="469329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8178" y="76520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5686" y="76837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25026" y="1394591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0359" y="1019233"/>
            <a:ext cx="368883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노인주거복지시설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70221" y="1381704"/>
            <a:ext cx="8179636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가정을 대신해서 노인들이 생활할 수 있도록 주거를 포함한 일체의 </a:t>
            </a:r>
            <a:r>
              <a:rPr lang="ko-KR" altLang="en-US" sz="1900" kern="0" dirty="0" smtClean="0">
                <a:latin typeface="+mn-ea"/>
                <a:cs typeface="+mj-cs"/>
              </a:rPr>
              <a:t>생활이 가능하도록 </a:t>
            </a:r>
            <a:r>
              <a:rPr lang="ko-KR" altLang="en-US" sz="1900" kern="0" dirty="0">
                <a:latin typeface="+mn-ea"/>
                <a:cs typeface="+mj-cs"/>
              </a:rPr>
              <a:t>서비스를 제공하는 시설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023876"/>
              </p:ext>
            </p:extLst>
          </p:nvPr>
        </p:nvGraphicFramePr>
        <p:xfrm>
          <a:off x="492998" y="2276760"/>
          <a:ext cx="8156859" cy="3154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267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300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1606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양로시설</a:t>
                      </a:r>
                      <a:endParaRPr lang="ko-KR" altLang="en-US" sz="18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노인을 입소시켜 급식과 그 밖에 일상생활에 필요한 편의를 제공함을 목적으로 하는 시설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606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노인공동생활가정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노인들에게 가정과 같은 주거여건과 급식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그 밖에 일상생활에 필요한 편의를 제공함을 목적으로 하는 시설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044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노인복지주택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노인에게 주거시설을 임대하여 주거의 편의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생활지도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상담 및</a:t>
                      </a:r>
                      <a:r>
                        <a:rPr lang="en-US" altLang="ko-KR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안전관리 등 일상생활에 필요한 편의를 제공함을 목적으로 하는 시설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8" name="그룹 17"/>
          <p:cNvGrpSpPr/>
          <p:nvPr/>
        </p:nvGrpSpPr>
        <p:grpSpPr>
          <a:xfrm>
            <a:off x="6283197" y="5583882"/>
            <a:ext cx="2366660" cy="1187386"/>
            <a:chOff x="6804248" y="4077072"/>
            <a:chExt cx="2233055" cy="1187386"/>
          </a:xfrm>
        </p:grpSpPr>
        <p:sp>
          <p:nvSpPr>
            <p:cNvPr id="21" name="직사각형 20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9" name="그림 18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7826181" y="4359231"/>
              <a:ext cx="12111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노인공동</a:t>
              </a:r>
              <a:endParaRPr lang="en-US" altLang="ko-KR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생활가정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78487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 및 위원회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노인복지시설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3972" y="823941"/>
            <a:ext cx="8810586" cy="426124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8274" y="76520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25782" y="76837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5122" y="1394591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80455" y="1019233"/>
            <a:ext cx="379302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노인의료복지시설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27030" y="1410279"/>
            <a:ext cx="831353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주거생활은 물론 보건 의료적 서비스를 제공하는 시설로서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입소조치에 </a:t>
            </a:r>
            <a:r>
              <a:rPr lang="ko-KR" altLang="en-US" sz="1900" kern="0" dirty="0">
                <a:latin typeface="+mn-ea"/>
                <a:cs typeface="+mj-cs"/>
              </a:rPr>
              <a:t>따른 비용부담의 정도 및 질환의 정도에 따라 나눌 수 있다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899023"/>
              </p:ext>
            </p:extLst>
          </p:nvPr>
        </p:nvGraphicFramePr>
        <p:xfrm>
          <a:off x="531459" y="2385194"/>
          <a:ext cx="8067902" cy="25968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969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298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21919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노인요양시설</a:t>
                      </a:r>
                      <a:endParaRPr lang="ko-KR" altLang="en-US" sz="18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치매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중풍 등 노인성질환 등으로 심신에 상당한 장애가 발생하여 도움을 필요로 하는 노인을 입소시켜 급식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요양과 그 밖에 일상생활에 필요한 편의를 제공함을 목적으로 하는 시설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191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노인요양</a:t>
                      </a:r>
                      <a:endParaRPr lang="en-US" altLang="ko-KR" sz="1800" b="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공동생활가정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치매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중풍 등 노인성질환 등으로 심신에 상당한 장애가 발생하여 도움을 필요로 하는 노인에게 가정과 같은 주거여건과 급식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요양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그밖에 일상생활에 필요한 편의를 제공함을 목적으로 하는 시설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73468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 및 위원회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노인복지시설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3876" y="823941"/>
            <a:ext cx="8872476" cy="526935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8178" y="76520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5686" y="76837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25026" y="1394591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0359" y="1019233"/>
            <a:ext cx="455445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노인여가복지시설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49342" y="1443097"/>
            <a:ext cx="81796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j-ea"/>
                <a:ea typeface="+mj-ea"/>
                <a:cs typeface="+mj-cs"/>
              </a:rPr>
              <a:t>노인들이 건강하고 건전한 여가활동을 할 수 있도록 제반 서비스를 </a:t>
            </a:r>
            <a:r>
              <a:rPr lang="ko-KR" altLang="en-US" kern="0" dirty="0" smtClean="0">
                <a:latin typeface="+mj-ea"/>
                <a:ea typeface="+mj-ea"/>
                <a:cs typeface="+mj-cs"/>
              </a:rPr>
              <a:t>제공하는 시설로서 </a:t>
            </a:r>
            <a:r>
              <a:rPr lang="ko-KR" altLang="en-US" kern="0" dirty="0">
                <a:latin typeface="+mj-ea"/>
                <a:ea typeface="+mj-ea"/>
                <a:cs typeface="+mj-cs"/>
              </a:rPr>
              <a:t>구체적인 목적의 차이에 따라 나누어진다</a:t>
            </a:r>
            <a:r>
              <a:rPr lang="en-US" altLang="ko-KR" kern="0" dirty="0">
                <a:latin typeface="+mj-ea"/>
                <a:ea typeface="+mj-ea"/>
                <a:cs typeface="+mj-cs"/>
              </a:rPr>
              <a:t>.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47802"/>
              </p:ext>
            </p:extLst>
          </p:nvPr>
        </p:nvGraphicFramePr>
        <p:xfrm>
          <a:off x="573998" y="2351604"/>
          <a:ext cx="8004608" cy="35961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78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967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488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노인복지관</a:t>
                      </a:r>
                      <a:endParaRPr lang="ko-KR" altLang="en-US" sz="18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노인의 교양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취미생활 및 사회참여활동 등에 대한 각종 정보와 서비스를</a:t>
                      </a:r>
                      <a:r>
                        <a:rPr lang="en-US" altLang="ko-KR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제공하고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건강증진 및 질병예방과 소득보장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재가복지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그 밖에 노인의</a:t>
                      </a:r>
                      <a:r>
                        <a:rPr lang="en-US" altLang="ko-KR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복지 증진에 필요한 서비스를 제공함을 목적으로 하는 시설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4883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경로당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지역노인들이 자율적으로 친목도모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취미활동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공동작업장 운영 및 각종 정보교환과 기타 여가활동을 할 수 있도록 하는 장소를 제공함을 목적으로 하는 시설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4883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노인교실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노인들에 대하여 사회활동 참여 욕구를 충족시키기 위하여 건전한 취미생활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노인건강유지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소득보장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기타 일상생활과 관련한 학습프로그램을 제공함을 목적으로 하는 시설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25705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 및 위원회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노인복지시설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73588" y="783749"/>
            <a:ext cx="9000000" cy="5940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4"/>
                <a:ext cx="3539" cy="182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187890" y="72501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45398" y="72818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194402" y="1334303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16022" y="979040"/>
            <a:ext cx="36343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재가노인복지시설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38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 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00815" y="1370964"/>
            <a:ext cx="8179636" cy="391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다음의 어느 하나 이상의 서비스를 제공하는 것을 목적으로 하는 시설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090178"/>
              </p:ext>
            </p:extLst>
          </p:nvPr>
        </p:nvGraphicFramePr>
        <p:xfrm>
          <a:off x="232340" y="1766558"/>
          <a:ext cx="8683060" cy="48361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25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304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117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방문요양서비스</a:t>
                      </a:r>
                      <a:endParaRPr lang="ko-KR" altLang="en-US" sz="16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+mn-ea"/>
                          <a:ea typeface="+mn-ea"/>
                        </a:rPr>
                        <a:t>가정에서 일상생활을 영위하고 있는 노인</a:t>
                      </a:r>
                      <a:r>
                        <a:rPr lang="en-US" altLang="ko-KR" sz="16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600" dirty="0" smtClean="0">
                          <a:latin typeface="+mn-ea"/>
                          <a:ea typeface="+mn-ea"/>
                        </a:rPr>
                        <a:t>재가노인</a:t>
                      </a:r>
                      <a:r>
                        <a:rPr lang="en-US" altLang="ko-KR" sz="1600" dirty="0" smtClean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600" dirty="0" smtClean="0">
                          <a:latin typeface="+mn-ea"/>
                          <a:ea typeface="+mn-ea"/>
                        </a:rPr>
                        <a:t>으로서 신체적 </a:t>
                      </a:r>
                      <a:r>
                        <a:rPr lang="en-US" altLang="ko-KR" sz="16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600" dirty="0" smtClean="0">
                          <a:latin typeface="+mn-ea"/>
                          <a:ea typeface="+mn-ea"/>
                        </a:rPr>
                        <a:t>정신적 장애로 어려움을 겪고 있는 노인에게 필요한 각종 편의를 제공하여 지역사회 안에서 건전하고 안정된 노후를 영위하도록 하는 서비스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533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주</a:t>
                      </a:r>
                      <a:r>
                        <a:rPr lang="en-US" altLang="ko-KR" sz="1600" b="1" dirty="0" smtClean="0"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야간</a:t>
                      </a:r>
                      <a:endParaRPr lang="en-US" altLang="ko-KR" sz="1600" b="1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보호 서비스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+mn-ea"/>
                          <a:ea typeface="+mn-ea"/>
                        </a:rPr>
                        <a:t>부득이한 사유로 가족의 보호를 받을 수 없는 심신이 허약한 노인과 장애노인을 주간 또는 야간 동안 보호시설에 입소시켜 필요한 각종 편의를 제공하여 이들의 생활안정과 심신기능의 유지 </a:t>
                      </a:r>
                      <a:r>
                        <a:rPr lang="en-US" altLang="ko-KR" sz="16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600" dirty="0" smtClean="0">
                          <a:latin typeface="+mn-ea"/>
                          <a:ea typeface="+mn-ea"/>
                        </a:rPr>
                        <a:t>향상을 도모하고</a:t>
                      </a:r>
                      <a:r>
                        <a:rPr lang="en-US" altLang="ko-KR" sz="16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600" dirty="0" smtClean="0">
                          <a:latin typeface="+mn-ea"/>
                          <a:ea typeface="+mn-ea"/>
                        </a:rPr>
                        <a:t>그 가족의 신체적 </a:t>
                      </a:r>
                      <a:r>
                        <a:rPr lang="en-US" altLang="ko-KR" sz="16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600" dirty="0" smtClean="0">
                          <a:latin typeface="+mn-ea"/>
                          <a:ea typeface="+mn-ea"/>
                        </a:rPr>
                        <a:t>정신적 부담을 덜어 주기 위한 서비스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117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단기보호서비스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+mn-ea"/>
                          <a:ea typeface="+mn-ea"/>
                        </a:rPr>
                        <a:t>부득이한 사유로 가족의 보호를 받을 수 없어 일시적으로 보호가 필요한 심신이 허약한 노인과 장애노인을 보호시설에 단기간 입소시켜 보호함으로써 노인 및 노인가정의 복지 증진을 도모하기 위한 서비스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15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방문목욕서비스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+mn-ea"/>
                          <a:ea typeface="+mn-ea"/>
                        </a:rPr>
                        <a:t>목욕 장비를 갖추고 재가노인을 방문하여 목욕을 제공하는 서비스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그 밖의</a:t>
                      </a:r>
                      <a:r>
                        <a:rPr lang="en-US" altLang="ko-KR" sz="1600" b="1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="1" dirty="0" smtClean="0">
                          <a:latin typeface="+mn-ea"/>
                          <a:ea typeface="+mn-ea"/>
                        </a:rPr>
                        <a:t>서비스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+mn-ea"/>
                          <a:ea typeface="+mn-ea"/>
                        </a:rPr>
                        <a:t>그 밖에 재가노인에게 제공하는 서비스로서 </a:t>
                      </a:r>
                      <a:r>
                        <a:rPr lang="ko-KR" altLang="en-US" sz="1600" dirty="0" err="1" smtClean="0">
                          <a:latin typeface="+mn-ea"/>
                          <a:ea typeface="+mn-ea"/>
                        </a:rPr>
                        <a:t>보건복지부령으로</a:t>
                      </a:r>
                      <a:r>
                        <a:rPr lang="ko-KR" altLang="en-US" sz="1600" dirty="0" smtClean="0">
                          <a:latin typeface="+mn-ea"/>
                          <a:ea typeface="+mn-ea"/>
                        </a:rPr>
                        <a:t> 정하는 서비스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26140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동영상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– 24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시간방문요양서비스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515165" y="2094995"/>
            <a:ext cx="2668628" cy="2592288"/>
            <a:chOff x="6804248" y="4077072"/>
            <a:chExt cx="2668628" cy="2592288"/>
          </a:xfrm>
        </p:grpSpPr>
        <p:pic>
          <p:nvPicPr>
            <p:cNvPr id="5" name="그림 4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015248" y="5866777"/>
              <a:ext cx="24576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24</a:t>
              </a:r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시간 방문</a:t>
              </a:r>
              <a:endParaRPr lang="en-US" altLang="ko-KR" sz="2000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요양서비스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70894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노인복지시설의 의무와 감독 등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246945" y="835323"/>
            <a:ext cx="7329514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노인복지시설의 의무</a:t>
            </a:r>
          </a:p>
        </p:txBody>
      </p:sp>
      <p:pic>
        <p:nvPicPr>
          <p:cNvPr id="4" name="Picture 2" descr="C:\Users\lee\Downloads\qualit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94" y="786513"/>
            <a:ext cx="505926" cy="50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57170" y="4000168"/>
            <a:ext cx="8479570" cy="2493360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571470" y="3941432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728978" y="3944607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66918" y="4576738"/>
            <a:ext cx="791732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62494" y="4219503"/>
            <a:ext cx="24064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수탁의무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679674" y="4576738"/>
            <a:ext cx="813140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양로시설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노인공동생활가정 및 노인복지주택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노인요양시설 및 </a:t>
            </a:r>
            <a:r>
              <a:rPr lang="ko-KR" altLang="en-US" sz="1900" kern="0" dirty="0" smtClean="0">
                <a:latin typeface="+mn-ea"/>
                <a:cs typeface="+mj-cs"/>
              </a:rPr>
              <a:t>노인요양공동생활가정 </a:t>
            </a:r>
            <a:r>
              <a:rPr lang="ko-KR" altLang="en-US" sz="1900" kern="0" dirty="0">
                <a:latin typeface="+mn-ea"/>
                <a:cs typeface="+mj-cs"/>
              </a:rPr>
              <a:t>또는 재가노인복지시설을 </a:t>
            </a:r>
            <a:r>
              <a:rPr lang="ko-KR" altLang="en-US" sz="1900" kern="0" dirty="0" smtClean="0">
                <a:latin typeface="+mn-ea"/>
                <a:cs typeface="+mj-cs"/>
              </a:rPr>
              <a:t>설치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운영하는 </a:t>
            </a:r>
            <a:r>
              <a:rPr lang="ko-KR" altLang="en-US" sz="1900" kern="0" dirty="0">
                <a:latin typeface="+mn-ea"/>
                <a:cs typeface="+mj-cs"/>
              </a:rPr>
              <a:t>자가 </a:t>
            </a:r>
            <a:r>
              <a:rPr lang="ko-KR" altLang="en-US" sz="1900" kern="0" dirty="0" smtClean="0">
                <a:latin typeface="+mn-ea"/>
                <a:cs typeface="+mj-cs"/>
              </a:rPr>
              <a:t>복지실시기관으로부터 </a:t>
            </a:r>
            <a:r>
              <a:rPr lang="ko-KR" altLang="en-US" sz="1900" kern="0" dirty="0">
                <a:latin typeface="+mn-ea"/>
                <a:cs typeface="+mj-cs"/>
              </a:rPr>
              <a:t>노인의 </a:t>
            </a:r>
            <a:r>
              <a:rPr lang="ko-KR" altLang="en-US" sz="1900" kern="0" dirty="0" smtClean="0">
                <a:latin typeface="+mn-ea"/>
                <a:cs typeface="+mj-cs"/>
              </a:rPr>
              <a:t>입소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장례를 </a:t>
            </a:r>
            <a:r>
              <a:rPr lang="ko-KR" altLang="en-US" sz="1900" kern="0" dirty="0">
                <a:latin typeface="+mn-ea"/>
                <a:cs typeface="+mj-cs"/>
              </a:rPr>
              <a:t>위탁 받은 때에 정당한 이유 없이 </a:t>
            </a:r>
            <a:r>
              <a:rPr lang="ko-KR" altLang="en-US" sz="1900" kern="0" dirty="0" smtClean="0">
                <a:latin typeface="+mn-ea"/>
                <a:cs typeface="+mj-cs"/>
              </a:rPr>
              <a:t>이를 </a:t>
            </a:r>
            <a:r>
              <a:rPr lang="ko-KR" altLang="en-US" sz="1900" kern="0" dirty="0">
                <a:latin typeface="+mn-ea"/>
                <a:cs typeface="+mj-cs"/>
              </a:rPr>
              <a:t>거부하여서는 아니 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9" name="Group 7"/>
          <p:cNvGrpSpPr>
            <a:grpSpLocks/>
          </p:cNvGrpSpPr>
          <p:nvPr/>
        </p:nvGrpSpPr>
        <p:grpSpPr bwMode="auto">
          <a:xfrm>
            <a:off x="457170" y="1565942"/>
            <a:ext cx="8479570" cy="2107553"/>
            <a:chOff x="204" y="2296"/>
            <a:chExt cx="3584" cy="1860"/>
          </a:xfrm>
        </p:grpSpPr>
        <p:grpSp>
          <p:nvGrpSpPr>
            <p:cNvPr id="20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2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3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1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2"/>
          <p:cNvGrpSpPr>
            <a:grpSpLocks/>
          </p:cNvGrpSpPr>
          <p:nvPr/>
        </p:nvGrpSpPr>
        <p:grpSpPr bwMode="auto">
          <a:xfrm>
            <a:off x="571470" y="1507206"/>
            <a:ext cx="88900" cy="200025"/>
            <a:chOff x="4314" y="2018"/>
            <a:chExt cx="69" cy="166"/>
          </a:xfrm>
        </p:grpSpPr>
        <p:sp>
          <p:nvSpPr>
            <p:cNvPr id="25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7" name="Group 15"/>
          <p:cNvGrpSpPr>
            <a:grpSpLocks/>
          </p:cNvGrpSpPr>
          <p:nvPr/>
        </p:nvGrpSpPr>
        <p:grpSpPr bwMode="auto">
          <a:xfrm>
            <a:off x="728978" y="1510381"/>
            <a:ext cx="87312" cy="200025"/>
            <a:chOff x="4314" y="2018"/>
            <a:chExt cx="69" cy="166"/>
          </a:xfrm>
        </p:grpSpPr>
        <p:sp>
          <p:nvSpPr>
            <p:cNvPr id="28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9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0" name="Line 18"/>
          <p:cNvSpPr>
            <a:spLocks noChangeShapeType="1"/>
          </p:cNvSpPr>
          <p:nvPr/>
        </p:nvSpPr>
        <p:spPr bwMode="auto">
          <a:xfrm>
            <a:off x="666918" y="2142512"/>
            <a:ext cx="791732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1" name="Text Box 20"/>
          <p:cNvSpPr txBox="1">
            <a:spLocks noChangeArrowheads="1"/>
          </p:cNvSpPr>
          <p:nvPr/>
        </p:nvSpPr>
        <p:spPr bwMode="auto">
          <a:xfrm>
            <a:off x="662494" y="1785277"/>
            <a:ext cx="485261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변경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폐지 및 휴지 신고의무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40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2" name="제목 39"/>
          <p:cNvSpPr txBox="1">
            <a:spLocks/>
          </p:cNvSpPr>
          <p:nvPr/>
        </p:nvSpPr>
        <p:spPr bwMode="auto">
          <a:xfrm>
            <a:off x="637179" y="2180409"/>
            <a:ext cx="8216394" cy="1495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노인주거복지지설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노인의료복지시설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노인여가복지시설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재가노인복지시설을 </a:t>
            </a:r>
            <a:r>
              <a:rPr lang="ko-KR" altLang="en-US" sz="1900" kern="0" dirty="0" smtClean="0">
                <a:latin typeface="+mn-ea"/>
                <a:cs typeface="+mj-cs"/>
              </a:rPr>
              <a:t>설치한 </a:t>
            </a:r>
            <a:r>
              <a:rPr lang="ko-KR" altLang="en-US" sz="1900" kern="0" dirty="0">
                <a:latin typeface="+mn-ea"/>
                <a:cs typeface="+mj-cs"/>
              </a:rPr>
              <a:t>자가 그 설치 신고사항 중 </a:t>
            </a:r>
            <a:r>
              <a:rPr lang="ko-KR" altLang="en-US" sz="1900" kern="0" dirty="0" err="1">
                <a:latin typeface="+mn-ea"/>
                <a:cs typeface="+mj-cs"/>
              </a:rPr>
              <a:t>보건복지부령이</a:t>
            </a:r>
            <a:r>
              <a:rPr lang="ko-KR" altLang="en-US" sz="1900" kern="0" dirty="0">
                <a:latin typeface="+mn-ea"/>
                <a:cs typeface="+mj-cs"/>
              </a:rPr>
              <a:t> 정하는 사항을 </a:t>
            </a:r>
            <a:r>
              <a:rPr lang="ko-KR" altLang="en-US" sz="1900" kern="0" dirty="0" smtClean="0">
                <a:latin typeface="+mn-ea"/>
                <a:cs typeface="+mj-cs"/>
              </a:rPr>
              <a:t>변경하거나 그 </a:t>
            </a:r>
            <a:r>
              <a:rPr lang="ko-KR" altLang="en-US" sz="1900" kern="0" dirty="0">
                <a:latin typeface="+mn-ea"/>
                <a:cs typeface="+mj-cs"/>
              </a:rPr>
              <a:t>시설을 폐지 또는 휴지하고자 할 때는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구청장에게 </a:t>
            </a:r>
            <a:r>
              <a:rPr lang="ko-KR" altLang="en-US" sz="1900" kern="0" dirty="0">
                <a:latin typeface="+mn-ea"/>
                <a:cs typeface="+mj-cs"/>
              </a:rPr>
              <a:t>신고해야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597587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노인복지시설의 감독 및 정지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4116" y="864134"/>
            <a:ext cx="8734649" cy="264796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8418" y="80539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5926" y="80857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75267" y="1434783"/>
            <a:ext cx="824927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10599" y="1059425"/>
            <a:ext cx="191911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감독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55926" y="1510944"/>
            <a:ext cx="817963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복지실시기관은 노인복지시설 또는 요양보호사교육기관을 </a:t>
            </a:r>
            <a:r>
              <a:rPr lang="ko-KR" altLang="en-US" sz="1900" kern="0" dirty="0" smtClean="0">
                <a:latin typeface="+mn-ea"/>
                <a:cs typeface="+mj-cs"/>
              </a:rPr>
              <a:t>설치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운영하는 자로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하여금 </a:t>
            </a:r>
            <a:r>
              <a:rPr lang="ko-KR" altLang="en-US" sz="1900" kern="0" dirty="0">
                <a:latin typeface="+mn-ea"/>
                <a:cs typeface="+mj-cs"/>
              </a:rPr>
              <a:t>당해 시설 또는 사업에 관하여 필요한 보고를 하게 하거나 </a:t>
            </a:r>
            <a:r>
              <a:rPr lang="ko-KR" altLang="en-US" sz="1900" kern="0" dirty="0" smtClean="0">
                <a:latin typeface="+mn-ea"/>
                <a:cs typeface="+mj-cs"/>
              </a:rPr>
              <a:t>관계공무원으로 </a:t>
            </a:r>
            <a:r>
              <a:rPr lang="ko-KR" altLang="en-US" sz="1900" kern="0" dirty="0">
                <a:latin typeface="+mn-ea"/>
                <a:cs typeface="+mj-cs"/>
              </a:rPr>
              <a:t>하여금 당해 시설 또는 사업의 운영상황을 조사하게 </a:t>
            </a:r>
            <a:r>
              <a:rPr lang="ko-KR" altLang="en-US" sz="1900" kern="0" dirty="0" smtClean="0">
                <a:latin typeface="+mn-ea"/>
                <a:cs typeface="+mj-cs"/>
              </a:rPr>
              <a:t>하거나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장부 </a:t>
            </a:r>
            <a:r>
              <a:rPr lang="ko-KR" altLang="en-US" sz="1900" kern="0" dirty="0">
                <a:latin typeface="+mn-ea"/>
                <a:cs typeface="+mj-cs"/>
              </a:rPr>
              <a:t>기타 관계서류를 검사하게 할 수 있다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481156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노인복지시설의 감독 및 정지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3876" y="783750"/>
            <a:ext cx="8872476" cy="577768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8178" y="72501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5686" y="72818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25026" y="1354399"/>
            <a:ext cx="83919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0359" y="979041"/>
            <a:ext cx="341151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사업의 정지 등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05686" y="1354399"/>
            <a:ext cx="8382755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도지사 </a:t>
            </a:r>
            <a:r>
              <a:rPr lang="ko-KR" altLang="en-US" sz="2000" kern="0" dirty="0">
                <a:latin typeface="+mn-ea"/>
                <a:cs typeface="+mj-cs"/>
              </a:rPr>
              <a:t>또는 </a:t>
            </a: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구청장은 </a:t>
            </a:r>
            <a:r>
              <a:rPr lang="ko-KR" altLang="en-US" sz="2000" kern="0" dirty="0">
                <a:latin typeface="+mn-ea"/>
                <a:cs typeface="+mj-cs"/>
              </a:rPr>
              <a:t>노인주거복지시설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노인의료복지시설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노인일자리지원기관에게 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개월의 범위에서 사업의 정지 또는 폐지를 명할 </a:t>
            </a:r>
            <a:r>
              <a:rPr lang="ko-KR" altLang="en-US" sz="2000" kern="0" dirty="0" smtClean="0">
                <a:latin typeface="+mn-ea"/>
                <a:cs typeface="+mj-cs"/>
              </a:rPr>
              <a:t>수 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구청장은 </a:t>
            </a:r>
            <a:r>
              <a:rPr lang="ko-KR" altLang="en-US" sz="2000" kern="0" dirty="0">
                <a:latin typeface="+mn-ea"/>
                <a:cs typeface="+mj-cs"/>
              </a:rPr>
              <a:t>노인여가복지시설 또는 재가노인복지시설에게 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개월의 </a:t>
            </a:r>
            <a:r>
              <a:rPr lang="ko-KR" altLang="en-US" sz="2000" kern="0" dirty="0" smtClean="0">
                <a:latin typeface="+mn-ea"/>
                <a:cs typeface="+mj-cs"/>
              </a:rPr>
              <a:t>범위에서 </a:t>
            </a:r>
            <a:r>
              <a:rPr lang="ko-KR" altLang="en-US" sz="2000" kern="0" dirty="0">
                <a:latin typeface="+mn-ea"/>
                <a:cs typeface="+mj-cs"/>
              </a:rPr>
              <a:t>사업의 정지 또는 폐지를 명할 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사업의 </a:t>
            </a:r>
            <a:r>
              <a:rPr lang="ko-KR" altLang="en-US" sz="2000" kern="0" dirty="0">
                <a:latin typeface="+mn-ea"/>
                <a:cs typeface="+mj-cs"/>
              </a:rPr>
              <a:t>정지 또는 폐지 </a:t>
            </a:r>
            <a:r>
              <a:rPr lang="ko-KR" altLang="en-US" sz="2000" kern="0" dirty="0" smtClean="0">
                <a:latin typeface="+mn-ea"/>
                <a:cs typeface="+mj-cs"/>
              </a:rPr>
              <a:t>사유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452438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보건복지부령에서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정한 시설기준에 미달하게 된 </a:t>
            </a:r>
            <a:r>
              <a:rPr lang="ko-KR" altLang="en-US" sz="2000" kern="0" dirty="0" smtClean="0">
                <a:latin typeface="+mn-ea"/>
                <a:cs typeface="+mj-cs"/>
              </a:rPr>
              <a:t>때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452438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입소보호조치 </a:t>
            </a:r>
            <a:r>
              <a:rPr lang="ko-KR" altLang="en-US" sz="2000" kern="0" dirty="0">
                <a:latin typeface="+mn-ea"/>
                <a:cs typeface="+mj-cs"/>
              </a:rPr>
              <a:t>대상자의 수탁을 거부한 </a:t>
            </a:r>
            <a:r>
              <a:rPr lang="ko-KR" altLang="en-US" sz="2000" kern="0" dirty="0" smtClean="0">
                <a:latin typeface="+mn-ea"/>
                <a:cs typeface="+mj-cs"/>
              </a:rPr>
              <a:t>때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452438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정당한 </a:t>
            </a:r>
            <a:r>
              <a:rPr lang="ko-KR" altLang="en-US" sz="2000" kern="0" dirty="0">
                <a:latin typeface="+mn-ea"/>
                <a:cs typeface="+mj-cs"/>
              </a:rPr>
              <a:t>이유 없이 감독에 필요한 보고 또는 자료 제출을 하지 아니하거나 </a:t>
            </a:r>
            <a:r>
              <a:rPr lang="ko-KR" altLang="en-US" sz="2000" kern="0" dirty="0" smtClean="0">
                <a:latin typeface="+mn-ea"/>
                <a:cs typeface="+mj-cs"/>
              </a:rPr>
              <a:t>허위로 </a:t>
            </a:r>
            <a:r>
              <a:rPr lang="ko-KR" altLang="en-US" sz="2000" kern="0" dirty="0">
                <a:latin typeface="+mn-ea"/>
                <a:cs typeface="+mj-cs"/>
              </a:rPr>
              <a:t>한 때 또는 </a:t>
            </a:r>
            <a:r>
              <a:rPr lang="ko-KR" altLang="en-US" sz="2000" kern="0" dirty="0" smtClean="0">
                <a:latin typeface="+mn-ea"/>
                <a:cs typeface="+mj-cs"/>
              </a:rPr>
              <a:t>조사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검사를 거부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방해하거나 </a:t>
            </a:r>
            <a:r>
              <a:rPr lang="ko-KR" altLang="en-US" sz="2000" kern="0" dirty="0">
                <a:latin typeface="+mn-ea"/>
                <a:cs typeface="+mj-cs"/>
              </a:rPr>
              <a:t>기피한 </a:t>
            </a:r>
            <a:r>
              <a:rPr lang="ko-KR" altLang="en-US" sz="2000" kern="0" dirty="0" smtClean="0">
                <a:latin typeface="+mn-ea"/>
                <a:cs typeface="+mj-cs"/>
              </a:rPr>
              <a:t>때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452438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비용 </a:t>
            </a:r>
            <a:r>
              <a:rPr lang="ko-KR" altLang="en-US" sz="2000" kern="0" dirty="0">
                <a:latin typeface="+mn-ea"/>
                <a:cs typeface="+mj-cs"/>
              </a:rPr>
              <a:t>수납 규정을 위반한 때</a:t>
            </a:r>
          </a:p>
        </p:txBody>
      </p:sp>
    </p:spTree>
    <p:extLst>
      <p:ext uri="{BB962C8B-B14F-4D97-AF65-F5344CB8AC3E}">
        <p14:creationId xmlns:p14="http://schemas.microsoft.com/office/powerpoint/2010/main" val="14083012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노인복지시설의 감독 및 정지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3876" y="854086"/>
            <a:ext cx="8852380" cy="334600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8178" y="79534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5686" y="79852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25027" y="1424735"/>
            <a:ext cx="824927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0359" y="1049377"/>
            <a:ext cx="297549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요양보호사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191467" y="1514931"/>
            <a:ext cx="8733040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노인복지시설의 </a:t>
            </a:r>
            <a:r>
              <a:rPr lang="ko-KR" altLang="en-US" sz="2000" kern="0" dirty="0" smtClean="0">
                <a:latin typeface="+mn-ea"/>
                <a:cs typeface="+mj-cs"/>
              </a:rPr>
              <a:t>설치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운영자는 </a:t>
            </a:r>
            <a:r>
              <a:rPr lang="ko-KR" altLang="en-US" sz="2000" kern="0" dirty="0" err="1">
                <a:latin typeface="+mn-ea"/>
                <a:cs typeface="+mj-cs"/>
              </a:rPr>
              <a:t>보건복지부령이</a:t>
            </a:r>
            <a:r>
              <a:rPr lang="ko-KR" altLang="en-US" sz="2000" kern="0" dirty="0">
                <a:latin typeface="+mn-ea"/>
                <a:cs typeface="+mj-cs"/>
              </a:rPr>
              <a:t> 정하는 바에 따라 노인 등의 </a:t>
            </a:r>
            <a:r>
              <a:rPr lang="ko-KR" altLang="en-US" sz="2000" kern="0" dirty="0" smtClean="0">
                <a:latin typeface="+mn-ea"/>
                <a:cs typeface="+mj-cs"/>
              </a:rPr>
              <a:t>신체활동 </a:t>
            </a:r>
            <a:r>
              <a:rPr lang="ko-KR" altLang="en-US" sz="2000" kern="0" dirty="0">
                <a:latin typeface="+mn-ea"/>
                <a:cs typeface="+mj-cs"/>
              </a:rPr>
              <a:t>또는 가사활동 지원 등의 업무를 전문적으로 </a:t>
            </a:r>
            <a:r>
              <a:rPr lang="ko-KR" altLang="en-US" sz="2000" kern="0" dirty="0" smtClean="0">
                <a:latin typeface="+mn-ea"/>
                <a:cs typeface="+mj-cs"/>
              </a:rPr>
              <a:t>수행하는 </a:t>
            </a:r>
            <a:r>
              <a:rPr lang="ko-KR" altLang="en-US" sz="2000" kern="0" dirty="0" err="1" smtClean="0">
                <a:latin typeface="+mn-ea"/>
                <a:cs typeface="+mj-cs"/>
              </a:rPr>
              <a:t>요양보호사를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두어야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요양보호사가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되려는 사람은 </a:t>
            </a:r>
            <a:r>
              <a:rPr lang="ko-KR" altLang="en-US" sz="2000" kern="0" dirty="0" err="1">
                <a:latin typeface="+mn-ea"/>
                <a:cs typeface="+mj-cs"/>
              </a:rPr>
              <a:t>요양보호사를</a:t>
            </a:r>
            <a:r>
              <a:rPr lang="ko-KR" altLang="en-US" sz="2000" kern="0" dirty="0">
                <a:latin typeface="+mn-ea"/>
                <a:cs typeface="+mj-cs"/>
              </a:rPr>
              <a:t> 교육하는 기관에서 </a:t>
            </a:r>
            <a:r>
              <a:rPr lang="ko-KR" altLang="en-US" sz="2000" kern="0" dirty="0" smtClean="0">
                <a:latin typeface="+mn-ea"/>
                <a:cs typeface="+mj-cs"/>
              </a:rPr>
              <a:t>교육과정을 마치고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시</a:t>
            </a:r>
            <a:r>
              <a:rPr lang="ko-KR" altLang="en-US" sz="2000" kern="0" spc="-300" dirty="0" smtClean="0">
                <a:solidFill>
                  <a:srgbClr val="FF0000"/>
                </a:solidFill>
                <a:latin typeface="+mn-ea"/>
                <a:cs typeface="+mj-cs"/>
              </a:rPr>
              <a:t> </a:t>
            </a:r>
            <a:r>
              <a:rPr lang="en-US" altLang="ko-KR" sz="2000" kern="0" spc="-300" dirty="0" smtClean="0">
                <a:solidFill>
                  <a:srgbClr val="FF0000"/>
                </a:solidFill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도지사가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실시하는 </a:t>
            </a:r>
            <a:r>
              <a:rPr lang="ko-KR" altLang="en-US" sz="2000" kern="0" dirty="0" err="1">
                <a:solidFill>
                  <a:srgbClr val="FF0000"/>
                </a:solidFill>
                <a:latin typeface="+mn-ea"/>
                <a:cs typeface="+mj-cs"/>
              </a:rPr>
              <a:t>요양보호사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 자격시험에 </a:t>
            </a:r>
            <a:r>
              <a:rPr lang="ko-KR" altLang="en-US" sz="2000" kern="0" dirty="0" smtClean="0">
                <a:latin typeface="+mn-ea"/>
                <a:cs typeface="+mj-cs"/>
              </a:rPr>
              <a:t>합격하여야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91230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752734"/>
              </p:ext>
            </p:extLst>
          </p:nvPr>
        </p:nvGraphicFramePr>
        <p:xfrm>
          <a:off x="139414" y="864496"/>
          <a:ext cx="8867265" cy="5654424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3784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888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4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endParaRPr kumimoji="1" lang="en-US" altLang="ko-KR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349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2015.12.29.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(2016.12.30.)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노인학대관련범죄 전력자의 취업제한 등 노인학대 관련 규제 및 처벌을 강화</a:t>
                      </a:r>
                    </a:p>
                    <a:p>
                      <a:pPr marL="268288" marR="0" lvl="0" indent="-180975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노인학대행위로 처벌 등을 받은 시설과 노인복지시설의 장 및 종사자의 명단을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공표할 수 있도록 함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055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2017.10.24.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(2018.4.25.)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노인복지시설 설치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운영자와 종사자 및 이용자에 대하여 인권교육 실시 근거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보건복지부장관이 독거노인종합지원센터를 설치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운영할 수 있도록 함</a:t>
                      </a:r>
                    </a:p>
                    <a:p>
                      <a:pPr marL="268288" marR="0" lvl="0" indent="-180975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국가 또는 지방자치단체가 노인성 질환의 예방교육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조기발견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치료 등을 지원할 수 있는 근거를 마련함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7283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4068" y="3610485"/>
            <a:ext cx="8734649" cy="220482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88370" y="355174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45878" y="355492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65219" y="4181135"/>
            <a:ext cx="832128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0551" y="3805777"/>
            <a:ext cx="400141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비용의 수납 및 청구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32176" y="4322773"/>
            <a:ext cx="852111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건강진단 및 보건교육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상담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입소 </a:t>
            </a:r>
            <a:r>
              <a:rPr lang="ko-KR" altLang="en-US" kern="0" dirty="0">
                <a:latin typeface="+mn-ea"/>
                <a:cs typeface="+mj-cs"/>
              </a:rPr>
              <a:t>등의 조치의 규정에 의한 복지조치에 필요한 </a:t>
            </a:r>
            <a:r>
              <a:rPr lang="ko-KR" altLang="en-US" kern="0" dirty="0" smtClean="0">
                <a:latin typeface="+mn-ea"/>
                <a:cs typeface="+mj-cs"/>
              </a:rPr>
              <a:t>비용을 </a:t>
            </a:r>
            <a:r>
              <a:rPr lang="ko-KR" altLang="en-US" kern="0" dirty="0">
                <a:latin typeface="+mn-ea"/>
                <a:cs typeface="+mj-cs"/>
              </a:rPr>
              <a:t>부담한 복지실시기관은 당해 노인 또는 부양의무자로부터 </a:t>
            </a:r>
            <a:r>
              <a:rPr lang="ko-KR" altLang="en-US" kern="0" dirty="0" smtClean="0">
                <a:latin typeface="+mn-ea"/>
                <a:cs typeface="+mj-cs"/>
              </a:rPr>
              <a:t>대통령령이 정하는 </a:t>
            </a:r>
            <a:r>
              <a:rPr lang="ko-KR" altLang="en-US" kern="0" dirty="0">
                <a:latin typeface="+mn-ea"/>
                <a:cs typeface="+mj-cs"/>
              </a:rPr>
              <a:t>바에 의하여 부담 비용의 전부 또는 일부를 수납하거나 청구할 수 있다</a:t>
            </a:r>
            <a:r>
              <a:rPr lang="en-US" altLang="ko-KR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74068" y="844037"/>
            <a:ext cx="8734649" cy="2204827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88370" y="785300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45878" y="788475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65219" y="1414687"/>
            <a:ext cx="832128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0551" y="1039329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비용의 부담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285162" y="1553740"/>
            <a:ext cx="851977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노인일자리전담기관의 </a:t>
            </a:r>
            <a:r>
              <a:rPr lang="ko-KR" altLang="en-US" kern="0" dirty="0" smtClean="0">
                <a:latin typeface="+mn-ea"/>
                <a:cs typeface="+mj-cs"/>
              </a:rPr>
              <a:t>설치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운영 </a:t>
            </a:r>
            <a:r>
              <a:rPr lang="ko-KR" altLang="en-US" kern="0" dirty="0">
                <a:latin typeface="+mn-ea"/>
                <a:cs typeface="+mj-cs"/>
              </a:rPr>
              <a:t>또는 위탁에 소요되는 비용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건강진단 등과 </a:t>
            </a:r>
            <a:r>
              <a:rPr lang="ko-KR" altLang="en-US" kern="0" dirty="0" smtClean="0">
                <a:latin typeface="+mn-ea"/>
                <a:cs typeface="+mj-cs"/>
              </a:rPr>
              <a:t>상담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입소 </a:t>
            </a:r>
            <a:r>
              <a:rPr lang="ko-KR" altLang="en-US" kern="0" dirty="0">
                <a:latin typeface="+mn-ea"/>
                <a:cs typeface="+mj-cs"/>
              </a:rPr>
              <a:t>등의 조치에 소요되는 비용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노인복지시설의 </a:t>
            </a:r>
            <a:r>
              <a:rPr lang="ko-KR" altLang="en-US" kern="0" dirty="0" smtClean="0">
                <a:latin typeface="+mn-ea"/>
                <a:cs typeface="+mj-cs"/>
              </a:rPr>
              <a:t>설치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운영에 소요되는 비용은 </a:t>
            </a:r>
            <a:r>
              <a:rPr lang="ko-KR" altLang="en-US" kern="0" dirty="0">
                <a:latin typeface="+mn-ea"/>
                <a:cs typeface="+mj-cs"/>
              </a:rPr>
              <a:t>대통령령이 정하는 바에 따라 국가 또는 지방자치단체가 부담한다</a:t>
            </a:r>
            <a:r>
              <a:rPr lang="en-US" altLang="ko-KR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116889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4068" y="854086"/>
            <a:ext cx="8734649" cy="371694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88370" y="79534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45878" y="79852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65219" y="1424735"/>
            <a:ext cx="832128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0551" y="1049377"/>
            <a:ext cx="261321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비용 보조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17773" y="1524456"/>
            <a:ext cx="84472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 또는 지방자치단체가 </a:t>
            </a:r>
            <a:r>
              <a:rPr lang="ko-KR" altLang="en-US" sz="2000" kern="0" dirty="0" smtClean="0">
                <a:latin typeface="+mn-ea"/>
                <a:cs typeface="+mj-cs"/>
              </a:rPr>
              <a:t>설치</a:t>
            </a:r>
            <a:r>
              <a:rPr lang="ko-KR" altLang="en-US" sz="2000" kern="0" spc="-300" dirty="0" smtClean="0">
                <a:latin typeface="+mn-ea"/>
                <a:cs typeface="+mj-cs"/>
              </a:rPr>
              <a:t> </a:t>
            </a:r>
            <a:r>
              <a:rPr lang="en-US" altLang="ko-KR" sz="2000" kern="0" spc="-300" dirty="0" smtClean="0">
                <a:latin typeface="+mn-ea"/>
                <a:cs typeface="+mj-cs"/>
              </a:rPr>
              <a:t>·  </a:t>
            </a:r>
            <a:r>
              <a:rPr lang="ko-KR" altLang="en-US" sz="2000" kern="0" dirty="0" smtClean="0">
                <a:latin typeface="+mn-ea"/>
                <a:cs typeface="+mj-cs"/>
              </a:rPr>
              <a:t>운영에 </a:t>
            </a:r>
            <a:r>
              <a:rPr lang="ko-KR" altLang="en-US" sz="2000" kern="0" dirty="0">
                <a:latin typeface="+mn-ea"/>
                <a:cs typeface="+mj-cs"/>
              </a:rPr>
              <a:t>필요한 비용을 보조할 수 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노인주거복지시설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노인요양시설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노인요양공동생활가정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노인여가복지시설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재가노인복지시설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노인보호전문기관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학대피해노인 전용쉼터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시행령 제</a:t>
            </a:r>
            <a:r>
              <a:rPr lang="en-US" altLang="ko-KR" sz="2000" kern="0" dirty="0">
                <a:latin typeface="+mn-ea"/>
                <a:cs typeface="+mj-cs"/>
              </a:rPr>
              <a:t>24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시설 </a:t>
            </a:r>
            <a:r>
              <a:rPr lang="ko-KR" altLang="en-US" sz="2000" kern="0" dirty="0">
                <a:latin typeface="+mn-ea"/>
                <a:cs typeface="+mj-cs"/>
              </a:rPr>
              <a:t>운영에 소요되는 비용 보조는 시설평가의 결과 등 당해 노인복지시설의 </a:t>
            </a:r>
            <a:r>
              <a:rPr lang="ko-KR" altLang="en-US" sz="2000" kern="0" dirty="0" smtClean="0">
                <a:latin typeface="+mn-ea"/>
                <a:cs typeface="+mj-cs"/>
              </a:rPr>
              <a:t>운영실적을 </a:t>
            </a:r>
            <a:r>
              <a:rPr lang="ko-KR" altLang="en-US" sz="2000" kern="0" dirty="0">
                <a:latin typeface="+mn-ea"/>
                <a:cs typeface="+mj-cs"/>
              </a:rPr>
              <a:t>고려하여 차등하여 보조할 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013815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4068" y="3487737"/>
            <a:ext cx="8734649" cy="183473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88370" y="342900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45878" y="343217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65219" y="4058387"/>
            <a:ext cx="832128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0551" y="3683029"/>
            <a:ext cx="235352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행정심판의 제기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06869" y="4182052"/>
            <a:ext cx="81796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복지실시기관의 </a:t>
            </a:r>
            <a:r>
              <a:rPr lang="ko-KR" altLang="en-US" sz="2000" kern="0" dirty="0" smtClean="0">
                <a:latin typeface="+mn-ea"/>
                <a:cs typeface="+mj-cs"/>
              </a:rPr>
              <a:t>심사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결정에 </a:t>
            </a:r>
            <a:r>
              <a:rPr lang="ko-KR" altLang="en-US" sz="2000" kern="0" dirty="0">
                <a:latin typeface="+mn-ea"/>
                <a:cs typeface="+mj-cs"/>
              </a:rPr>
              <a:t>이의가 있는 자는 그 통보를 받은 날로부터 </a:t>
            </a:r>
            <a:r>
              <a:rPr lang="en-US" altLang="ko-KR" sz="2000" kern="0" dirty="0" smtClean="0">
                <a:latin typeface="+mn-ea"/>
                <a:cs typeface="+mj-cs"/>
              </a:rPr>
              <a:t>90</a:t>
            </a:r>
            <a:r>
              <a:rPr lang="ko-KR" altLang="en-US" sz="2000" kern="0" dirty="0">
                <a:latin typeface="+mn-ea"/>
                <a:cs typeface="+mj-cs"/>
              </a:rPr>
              <a:t>일 이내에 행정심판을 제기할 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74068" y="844037"/>
            <a:ext cx="8734649" cy="1834739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88370" y="785300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45878" y="788475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65219" y="1386561"/>
            <a:ext cx="832128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0551" y="984027"/>
            <a:ext cx="136447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심사청구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00551" y="1304493"/>
            <a:ext cx="8337376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노인 또는 부양의무자는 이 법에 의한 복지조치에 대하여 이의가 있을 때에는 </a:t>
            </a:r>
            <a:r>
              <a:rPr lang="ko-KR" altLang="en-US" sz="1900" kern="0" dirty="0" smtClean="0">
                <a:latin typeface="+mn-ea"/>
                <a:cs typeface="+mj-cs"/>
              </a:rPr>
              <a:t>해당 </a:t>
            </a:r>
            <a:r>
              <a:rPr lang="ko-KR" altLang="en-US" sz="1900" kern="0" dirty="0">
                <a:latin typeface="+mn-ea"/>
                <a:cs typeface="+mj-cs"/>
              </a:rPr>
              <a:t>복지실시기관에 심사를 청구할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 90</a:t>
            </a:r>
            <a:r>
              <a:rPr lang="ko-KR" altLang="en-US" sz="1900" kern="0" dirty="0">
                <a:latin typeface="+mn-ea"/>
                <a:cs typeface="+mj-cs"/>
              </a:rPr>
              <a:t>일 이내에 문서로 해야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875173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노인보호전문기관</a:t>
            </a:r>
          </a:p>
        </p:txBody>
      </p:sp>
      <p:sp>
        <p:nvSpPr>
          <p:cNvPr id="3" name="모서리가 접힌 도형 2"/>
          <p:cNvSpPr/>
          <p:nvPr/>
        </p:nvSpPr>
        <p:spPr>
          <a:xfrm>
            <a:off x="150389" y="759056"/>
            <a:ext cx="8892000" cy="6012000"/>
          </a:xfrm>
          <a:prstGeom prst="foldedCorner">
            <a:avLst>
              <a:gd name="adj" fmla="val 3955"/>
            </a:avLst>
          </a:prstGeom>
          <a:noFill/>
          <a:ln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>
            <a:off x="744860" y="1202607"/>
            <a:ext cx="7653924" cy="0"/>
          </a:xfrm>
          <a:prstGeom prst="line">
            <a:avLst/>
          </a:prstGeom>
          <a:noFill/>
          <a:ln w="1905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777086" y="842481"/>
            <a:ext cx="254428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노인보호전문기관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34864" y="1095347"/>
            <a:ext cx="5837686" cy="5681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20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sz="2000" dirty="0" smtClean="0">
                <a:latin typeface="나눔바른펜" panose="020B0503000000000000" pitchFamily="50" charset="-127"/>
                <a:ea typeface="나눔바른펜" panose="020B0503000000000000" pitchFamily="50" charset="-127"/>
              </a:rPr>
              <a:t> </a:t>
            </a:r>
            <a:r>
              <a:rPr lang="ko-KR" altLang="en-US" sz="1700" dirty="0" smtClean="0">
                <a:latin typeface="+mn-ea"/>
              </a:rPr>
              <a:t>지난해 </a:t>
            </a:r>
            <a:r>
              <a:rPr lang="ko-KR" altLang="en-US" sz="1700" dirty="0">
                <a:latin typeface="+mn-ea"/>
              </a:rPr>
              <a:t>서울지역에서 확인된 노인학대 행위자 </a:t>
            </a:r>
            <a:r>
              <a:rPr lang="en-US" altLang="ko-KR" sz="1700" dirty="0">
                <a:latin typeface="+mn-ea"/>
              </a:rPr>
              <a:t>10</a:t>
            </a:r>
            <a:r>
              <a:rPr lang="ko-KR" altLang="en-US" sz="1700" dirty="0">
                <a:latin typeface="+mn-ea"/>
              </a:rPr>
              <a:t>명중 </a:t>
            </a:r>
            <a:r>
              <a:rPr lang="en-US" altLang="ko-KR" sz="1700" dirty="0">
                <a:latin typeface="+mn-ea"/>
              </a:rPr>
              <a:t>9</a:t>
            </a:r>
            <a:r>
              <a:rPr lang="ko-KR" altLang="en-US" sz="1700" dirty="0" smtClean="0">
                <a:latin typeface="+mn-ea"/>
              </a:rPr>
              <a:t>명 가량은 이처럼 </a:t>
            </a:r>
            <a:r>
              <a:rPr lang="ko-KR" altLang="en-US" sz="1700" dirty="0">
                <a:latin typeface="+mn-ea"/>
              </a:rPr>
              <a:t>자녀와 배우자 등 가까운 친족인 것으로 나타났다</a:t>
            </a:r>
            <a:r>
              <a:rPr lang="en-US" altLang="ko-KR" sz="1700" dirty="0">
                <a:latin typeface="+mn-ea"/>
              </a:rPr>
              <a:t>. </a:t>
            </a:r>
            <a:r>
              <a:rPr lang="ko-KR" altLang="en-US" sz="1700" dirty="0" smtClean="0">
                <a:latin typeface="+mn-ea"/>
              </a:rPr>
              <a:t>서울시는 </a:t>
            </a:r>
            <a:r>
              <a:rPr lang="ko-KR" altLang="en-US" sz="1700" dirty="0">
                <a:latin typeface="+mn-ea"/>
              </a:rPr>
              <a:t>남부노인보호전문기관과 북부노인보호전문기관 등 </a:t>
            </a:r>
            <a:r>
              <a:rPr lang="ko-KR" altLang="en-US" sz="1700" dirty="0" smtClean="0">
                <a:latin typeface="+mn-ea"/>
              </a:rPr>
              <a:t>노인보호전문기관 </a:t>
            </a:r>
            <a:r>
              <a:rPr lang="en-US" altLang="ko-KR" sz="1700" dirty="0">
                <a:latin typeface="+mn-ea"/>
              </a:rPr>
              <a:t>2</a:t>
            </a:r>
            <a:r>
              <a:rPr lang="ko-KR" altLang="en-US" sz="1700" dirty="0">
                <a:latin typeface="+mn-ea"/>
              </a:rPr>
              <a:t>곳에서 접수한 노인학대 신고 건수가 </a:t>
            </a:r>
            <a:r>
              <a:rPr lang="en-US" altLang="ko-KR" sz="1700" dirty="0" smtClean="0">
                <a:latin typeface="+mn-ea"/>
              </a:rPr>
              <a:t>1470</a:t>
            </a:r>
            <a:r>
              <a:rPr lang="ko-KR" altLang="en-US" sz="1700" dirty="0">
                <a:latin typeface="+mn-ea"/>
              </a:rPr>
              <a:t>건이라고 </a:t>
            </a:r>
            <a:r>
              <a:rPr lang="en-US" altLang="ko-KR" sz="1700" dirty="0">
                <a:latin typeface="+mn-ea"/>
              </a:rPr>
              <a:t>2</a:t>
            </a:r>
            <a:r>
              <a:rPr lang="ko-KR" altLang="en-US" sz="1700" dirty="0">
                <a:latin typeface="+mn-ea"/>
              </a:rPr>
              <a:t>일 밝혔다</a:t>
            </a:r>
            <a:r>
              <a:rPr lang="en-US" altLang="ko-KR" sz="1700" dirty="0">
                <a:latin typeface="+mn-ea"/>
              </a:rPr>
              <a:t>. </a:t>
            </a:r>
            <a:r>
              <a:rPr lang="en-US" altLang="ko-KR" sz="1700" dirty="0" smtClean="0">
                <a:latin typeface="+mn-ea"/>
              </a:rPr>
              <a:t>2016</a:t>
            </a:r>
            <a:r>
              <a:rPr lang="ko-KR" altLang="en-US" sz="1700" dirty="0">
                <a:latin typeface="+mn-ea"/>
              </a:rPr>
              <a:t>년</a:t>
            </a:r>
            <a:r>
              <a:rPr lang="en-US" altLang="ko-KR" sz="1700" dirty="0">
                <a:latin typeface="+mn-ea"/>
              </a:rPr>
              <a:t>(1117</a:t>
            </a:r>
            <a:r>
              <a:rPr lang="ko-KR" altLang="en-US" sz="1700" dirty="0">
                <a:latin typeface="+mn-ea"/>
              </a:rPr>
              <a:t>건</a:t>
            </a:r>
            <a:r>
              <a:rPr lang="en-US" altLang="ko-KR" sz="1700" dirty="0">
                <a:latin typeface="+mn-ea"/>
              </a:rPr>
              <a:t>)</a:t>
            </a:r>
            <a:r>
              <a:rPr lang="ko-KR" altLang="en-US" sz="1700" dirty="0">
                <a:latin typeface="+mn-ea"/>
              </a:rPr>
              <a:t>보다 </a:t>
            </a:r>
            <a:r>
              <a:rPr lang="en-US" altLang="ko-KR" sz="1700" dirty="0">
                <a:latin typeface="+mn-ea"/>
              </a:rPr>
              <a:t>31.6% </a:t>
            </a:r>
            <a:r>
              <a:rPr lang="ko-KR" altLang="en-US" sz="1700" dirty="0" smtClean="0">
                <a:latin typeface="+mn-ea"/>
              </a:rPr>
              <a:t>증가한 수치로 </a:t>
            </a:r>
            <a:r>
              <a:rPr lang="ko-KR" altLang="en-US" sz="1700" dirty="0">
                <a:latin typeface="+mn-ea"/>
              </a:rPr>
              <a:t>월평균 </a:t>
            </a:r>
            <a:r>
              <a:rPr lang="en-US" altLang="ko-KR" sz="1700" dirty="0">
                <a:latin typeface="+mn-ea"/>
              </a:rPr>
              <a:t>35~40</a:t>
            </a:r>
            <a:r>
              <a:rPr lang="ko-KR" altLang="en-US" sz="1700" dirty="0" smtClean="0">
                <a:latin typeface="+mn-ea"/>
              </a:rPr>
              <a:t>건 가량 </a:t>
            </a:r>
            <a:r>
              <a:rPr lang="ko-KR" altLang="en-US" sz="1700" dirty="0">
                <a:latin typeface="+mn-ea"/>
              </a:rPr>
              <a:t>학대 피해가 신고됐다</a:t>
            </a:r>
            <a:r>
              <a:rPr lang="en-US" altLang="ko-KR" sz="1700" dirty="0" smtClean="0">
                <a:latin typeface="+mn-ea"/>
              </a:rPr>
              <a:t>. </a:t>
            </a:r>
            <a:r>
              <a:rPr lang="ko-KR" altLang="en-US" sz="1700" dirty="0" smtClean="0">
                <a:latin typeface="+mn-ea"/>
              </a:rPr>
              <a:t>학대로 </a:t>
            </a:r>
            <a:r>
              <a:rPr lang="ko-KR" altLang="en-US" sz="1700" dirty="0">
                <a:latin typeface="+mn-ea"/>
              </a:rPr>
              <a:t>최종 확인된 사례 </a:t>
            </a:r>
            <a:r>
              <a:rPr lang="en-US" altLang="ko-KR" sz="1700" dirty="0">
                <a:latin typeface="+mn-ea"/>
              </a:rPr>
              <a:t>440</a:t>
            </a:r>
            <a:r>
              <a:rPr lang="ko-KR" altLang="en-US" sz="1700" dirty="0">
                <a:latin typeface="+mn-ea"/>
              </a:rPr>
              <a:t>건이다</a:t>
            </a:r>
            <a:r>
              <a:rPr lang="en-US" altLang="ko-KR" sz="1700" dirty="0" smtClean="0">
                <a:latin typeface="+mn-ea"/>
              </a:rPr>
              <a:t>. </a:t>
            </a:r>
            <a:r>
              <a:rPr lang="ko-KR" altLang="en-US" sz="1700" dirty="0" smtClean="0">
                <a:latin typeface="+mn-ea"/>
              </a:rPr>
              <a:t>이 </a:t>
            </a:r>
            <a:r>
              <a:rPr lang="ko-KR" altLang="en-US" sz="1700" dirty="0">
                <a:latin typeface="+mn-ea"/>
              </a:rPr>
              <a:t>가운데 학대 행위자로 </a:t>
            </a:r>
            <a:r>
              <a:rPr lang="ko-KR" altLang="en-US" sz="1700" dirty="0" smtClean="0">
                <a:latin typeface="+mn-ea"/>
              </a:rPr>
              <a:t>확인된 </a:t>
            </a:r>
            <a:r>
              <a:rPr lang="en-US" altLang="ko-KR" sz="1700" dirty="0">
                <a:latin typeface="+mn-ea"/>
              </a:rPr>
              <a:t>454 </a:t>
            </a:r>
            <a:r>
              <a:rPr lang="ko-KR" altLang="en-US" sz="1700" dirty="0">
                <a:latin typeface="+mn-ea"/>
              </a:rPr>
              <a:t>중 </a:t>
            </a:r>
            <a:r>
              <a:rPr lang="en-US" altLang="ko-KR" sz="1700" dirty="0">
                <a:latin typeface="+mn-ea"/>
              </a:rPr>
              <a:t>88.3%</a:t>
            </a:r>
            <a:r>
              <a:rPr lang="ko-KR" altLang="en-US" sz="1700" dirty="0">
                <a:latin typeface="+mn-ea"/>
              </a:rPr>
              <a:t>인 </a:t>
            </a:r>
            <a:r>
              <a:rPr lang="en-US" altLang="ko-KR" sz="1700" dirty="0">
                <a:latin typeface="+mn-ea"/>
              </a:rPr>
              <a:t>401</a:t>
            </a:r>
            <a:r>
              <a:rPr lang="ko-KR" altLang="en-US" sz="1700" dirty="0">
                <a:latin typeface="+mn-ea"/>
              </a:rPr>
              <a:t>명이 </a:t>
            </a:r>
            <a:r>
              <a:rPr lang="ko-KR" altLang="en-US" sz="1700" dirty="0" smtClean="0">
                <a:latin typeface="+mn-ea"/>
              </a:rPr>
              <a:t>혈족과 </a:t>
            </a:r>
            <a:r>
              <a:rPr lang="ko-KR" altLang="en-US" sz="1700" dirty="0">
                <a:latin typeface="+mn-ea"/>
              </a:rPr>
              <a:t>배우자</a:t>
            </a:r>
            <a:r>
              <a:rPr lang="en-US" altLang="ko-KR" sz="1700" dirty="0">
                <a:latin typeface="+mn-ea"/>
              </a:rPr>
              <a:t>, </a:t>
            </a:r>
            <a:r>
              <a:rPr lang="ko-KR" altLang="en-US" sz="1700" dirty="0">
                <a:latin typeface="+mn-ea"/>
              </a:rPr>
              <a:t>인척 등을 </a:t>
            </a:r>
            <a:r>
              <a:rPr lang="ko-KR" altLang="en-US" sz="1700" dirty="0" smtClean="0">
                <a:latin typeface="+mn-ea"/>
              </a:rPr>
              <a:t>가리키는</a:t>
            </a:r>
            <a:r>
              <a:rPr lang="en-US" altLang="ko-KR" sz="1700" dirty="0" smtClean="0">
                <a:latin typeface="+mn-ea"/>
              </a:rPr>
              <a:t> </a:t>
            </a:r>
            <a:r>
              <a:rPr lang="ko-KR" altLang="en-US" sz="1700" dirty="0" smtClean="0">
                <a:latin typeface="+mn-ea"/>
              </a:rPr>
              <a:t>친족이었다</a:t>
            </a:r>
            <a:r>
              <a:rPr lang="en-US" altLang="ko-KR" sz="1700" dirty="0">
                <a:latin typeface="+mn-ea"/>
              </a:rPr>
              <a:t>. </a:t>
            </a:r>
            <a:r>
              <a:rPr lang="ko-KR" altLang="en-US" sz="1700" dirty="0" smtClean="0">
                <a:latin typeface="+mn-ea"/>
              </a:rPr>
              <a:t>아들이 </a:t>
            </a:r>
            <a:r>
              <a:rPr lang="en-US" altLang="ko-KR" sz="1700" dirty="0">
                <a:latin typeface="+mn-ea"/>
              </a:rPr>
              <a:t>202</a:t>
            </a:r>
            <a:r>
              <a:rPr lang="ko-KR" altLang="en-US" sz="1700" dirty="0">
                <a:latin typeface="+mn-ea"/>
              </a:rPr>
              <a:t>명</a:t>
            </a:r>
            <a:r>
              <a:rPr lang="en-US" altLang="ko-KR" sz="1700" dirty="0">
                <a:latin typeface="+mn-ea"/>
              </a:rPr>
              <a:t>(44.5%)</a:t>
            </a:r>
            <a:r>
              <a:rPr lang="ko-KR" altLang="en-US" sz="1700" dirty="0">
                <a:latin typeface="+mn-ea"/>
              </a:rPr>
              <a:t>로 가장 많았으며 </a:t>
            </a:r>
            <a:r>
              <a:rPr lang="ko-KR" altLang="en-US" sz="1700" dirty="0" smtClean="0">
                <a:latin typeface="+mn-ea"/>
              </a:rPr>
              <a:t>배우자 </a:t>
            </a:r>
            <a:r>
              <a:rPr lang="en-US" altLang="ko-KR" sz="1700" dirty="0">
                <a:latin typeface="+mn-ea"/>
              </a:rPr>
              <a:t>112</a:t>
            </a:r>
            <a:r>
              <a:rPr lang="ko-KR" altLang="en-US" sz="1700" dirty="0">
                <a:latin typeface="+mn-ea"/>
              </a:rPr>
              <a:t>명</a:t>
            </a:r>
            <a:r>
              <a:rPr lang="en-US" altLang="ko-KR" sz="1700" dirty="0">
                <a:latin typeface="+mn-ea"/>
              </a:rPr>
              <a:t>(24.7%), </a:t>
            </a:r>
            <a:r>
              <a:rPr lang="ko-KR" altLang="en-US" sz="1700" dirty="0">
                <a:latin typeface="+mn-ea"/>
              </a:rPr>
              <a:t>딸 </a:t>
            </a:r>
            <a:r>
              <a:rPr lang="en-US" altLang="ko-KR" sz="1700" dirty="0">
                <a:latin typeface="+mn-ea"/>
              </a:rPr>
              <a:t>54</a:t>
            </a:r>
            <a:r>
              <a:rPr lang="ko-KR" altLang="en-US" sz="1700" dirty="0">
                <a:latin typeface="+mn-ea"/>
              </a:rPr>
              <a:t>명</a:t>
            </a:r>
            <a:r>
              <a:rPr lang="en-US" altLang="ko-KR" sz="1700" dirty="0">
                <a:latin typeface="+mn-ea"/>
              </a:rPr>
              <a:t>(11.9%), </a:t>
            </a:r>
            <a:r>
              <a:rPr lang="ko-KR" altLang="en-US" sz="1700" dirty="0" smtClean="0">
                <a:latin typeface="+mn-ea"/>
              </a:rPr>
              <a:t>며느리 </a:t>
            </a:r>
            <a:r>
              <a:rPr lang="en-US" altLang="ko-KR" sz="1700" dirty="0">
                <a:latin typeface="+mn-ea"/>
              </a:rPr>
              <a:t>14</a:t>
            </a:r>
            <a:r>
              <a:rPr lang="ko-KR" altLang="en-US" sz="1700" dirty="0">
                <a:latin typeface="+mn-ea"/>
              </a:rPr>
              <a:t>명</a:t>
            </a:r>
            <a:r>
              <a:rPr lang="en-US" altLang="ko-KR" sz="1700" dirty="0">
                <a:latin typeface="+mn-ea"/>
              </a:rPr>
              <a:t>(3.1%), </a:t>
            </a:r>
            <a:r>
              <a:rPr lang="ko-KR" altLang="en-US" sz="1700" dirty="0" err="1" smtClean="0">
                <a:latin typeface="+mn-ea"/>
              </a:rPr>
              <a:t>손자녀</a:t>
            </a:r>
            <a:r>
              <a:rPr lang="ko-KR" altLang="en-US" sz="1700" dirty="0" smtClean="0">
                <a:latin typeface="+mn-ea"/>
              </a:rPr>
              <a:t> </a:t>
            </a:r>
            <a:r>
              <a:rPr lang="en-US" altLang="ko-KR" sz="1700" dirty="0">
                <a:latin typeface="+mn-ea"/>
              </a:rPr>
              <a:t>12</a:t>
            </a:r>
            <a:r>
              <a:rPr lang="ko-KR" altLang="en-US" sz="1700" dirty="0">
                <a:latin typeface="+mn-ea"/>
              </a:rPr>
              <a:t>명</a:t>
            </a:r>
            <a:r>
              <a:rPr lang="en-US" altLang="ko-KR" sz="1700" dirty="0">
                <a:latin typeface="+mn-ea"/>
              </a:rPr>
              <a:t>(2.6%) </a:t>
            </a:r>
            <a:r>
              <a:rPr lang="ko-KR" altLang="en-US" sz="1700" dirty="0">
                <a:latin typeface="+mn-ea"/>
              </a:rPr>
              <a:t>순이었다</a:t>
            </a:r>
            <a:r>
              <a:rPr lang="en-US" altLang="ko-KR" sz="1700" dirty="0">
                <a:latin typeface="+mn-ea"/>
              </a:rPr>
              <a:t>. </a:t>
            </a:r>
            <a:r>
              <a:rPr lang="ko-KR" altLang="en-US" sz="1700" dirty="0" smtClean="0">
                <a:latin typeface="+mn-ea"/>
              </a:rPr>
              <a:t>가족 </a:t>
            </a:r>
            <a:r>
              <a:rPr lang="ko-KR" altLang="en-US" sz="1700" dirty="0">
                <a:latin typeface="+mn-ea"/>
              </a:rPr>
              <a:t>간 갈등에서 비롯된 학대 사례는 </a:t>
            </a:r>
            <a:r>
              <a:rPr lang="en-US" altLang="ko-KR" sz="1700" dirty="0">
                <a:latin typeface="+mn-ea"/>
              </a:rPr>
              <a:t>2015</a:t>
            </a:r>
            <a:r>
              <a:rPr lang="ko-KR" altLang="en-US" sz="1700" dirty="0">
                <a:latin typeface="+mn-ea"/>
              </a:rPr>
              <a:t>년 </a:t>
            </a:r>
            <a:r>
              <a:rPr lang="en-US" altLang="ko-KR" sz="1700" dirty="0">
                <a:latin typeface="+mn-ea"/>
              </a:rPr>
              <a:t>84.1%, </a:t>
            </a:r>
            <a:r>
              <a:rPr lang="en-US" altLang="ko-KR" sz="1700" dirty="0" smtClean="0">
                <a:latin typeface="+mn-ea"/>
              </a:rPr>
              <a:t>2016</a:t>
            </a:r>
            <a:r>
              <a:rPr lang="ko-KR" altLang="en-US" sz="1700" dirty="0" smtClean="0">
                <a:latin typeface="+mn-ea"/>
              </a:rPr>
              <a:t>년 </a:t>
            </a:r>
            <a:r>
              <a:rPr lang="en-US" altLang="ko-KR" sz="1700" dirty="0" smtClean="0">
                <a:latin typeface="+mn-ea"/>
              </a:rPr>
              <a:t>85.0</a:t>
            </a:r>
            <a:r>
              <a:rPr lang="en-US" altLang="ko-KR" sz="1700" dirty="0">
                <a:latin typeface="+mn-ea"/>
              </a:rPr>
              <a:t>% </a:t>
            </a:r>
            <a:r>
              <a:rPr lang="ko-KR" altLang="en-US" sz="1700" dirty="0">
                <a:latin typeface="+mn-ea"/>
              </a:rPr>
              <a:t>등으로 늘어나고 있다</a:t>
            </a:r>
            <a:r>
              <a:rPr lang="en-US" altLang="ko-KR" sz="17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  <a:spcAft>
                <a:spcPts val="20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sz="1700" dirty="0" smtClean="0">
                <a:latin typeface="+mn-ea"/>
              </a:rPr>
              <a:t>                                      * 출처 </a:t>
            </a:r>
            <a:r>
              <a:rPr lang="en-US" altLang="ko-KR" sz="1700" dirty="0" smtClean="0">
                <a:latin typeface="+mn-ea"/>
              </a:rPr>
              <a:t>: </a:t>
            </a:r>
            <a:r>
              <a:rPr lang="ko-KR" altLang="en-US" sz="1700" dirty="0" err="1" smtClean="0">
                <a:latin typeface="+mn-ea"/>
              </a:rPr>
              <a:t>뉴시스</a:t>
            </a:r>
            <a:r>
              <a:rPr lang="en-US" altLang="ko-KR" sz="1700" dirty="0" smtClean="0">
                <a:latin typeface="+mn-ea"/>
              </a:rPr>
              <a:t>(2018. 4. 2)</a:t>
            </a:r>
            <a:endParaRPr lang="en-US" altLang="ko-KR" sz="1700" dirty="0">
              <a:latin typeface="+mn-ea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88" y="1392680"/>
            <a:ext cx="2770344" cy="452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7429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노인보호전문기관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6626" y="761794"/>
            <a:ext cx="8865723" cy="5993739"/>
            <a:chOff x="204" y="2302"/>
            <a:chExt cx="3584" cy="1853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302"/>
              <a:ext cx="3584" cy="1853"/>
              <a:chOff x="204" y="2302"/>
              <a:chExt cx="3584" cy="1853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302"/>
                <a:ext cx="3584" cy="1853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0"/>
                <a:ext cx="3539" cy="1814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0927" y="68332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88435" y="68650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95060" y="1317900"/>
            <a:ext cx="847350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90637" y="941154"/>
            <a:ext cx="554350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노인보호전문기관의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설치 등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66543" y="1330073"/>
            <a:ext cx="8563859" cy="5425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4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39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5(</a:t>
            </a:r>
            <a:r>
              <a:rPr lang="ko-KR" altLang="en-US" sz="1900" kern="0" dirty="0">
                <a:latin typeface="+mn-ea"/>
                <a:cs typeface="+mj-cs"/>
              </a:rPr>
              <a:t>노인보호전문기관의 설치 등</a:t>
            </a:r>
            <a:r>
              <a:rPr lang="en-US" altLang="ko-KR" sz="1900" kern="0" dirty="0">
                <a:latin typeface="+mn-ea"/>
                <a:cs typeface="+mj-cs"/>
              </a:rPr>
              <a:t>) 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273050">
              <a:lnSpc>
                <a:spcPct val="114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① 국가는 지역 간의 연계체계를 구축하고 노인학대를 예방하기 위하여 다음 각 호의 </a:t>
            </a:r>
            <a:r>
              <a:rPr lang="ko-KR" altLang="en-US" sz="1900" kern="0" dirty="0" smtClean="0">
                <a:latin typeface="+mn-ea"/>
                <a:cs typeface="+mj-cs"/>
              </a:rPr>
              <a:t>업무를 </a:t>
            </a:r>
            <a:r>
              <a:rPr lang="ko-KR" altLang="en-US" sz="1900" kern="0" dirty="0">
                <a:latin typeface="+mn-ea"/>
                <a:cs typeface="+mj-cs"/>
              </a:rPr>
              <a:t>담당하는 중앙노인보호전문기관을 </a:t>
            </a:r>
            <a:r>
              <a:rPr lang="ko-KR" altLang="en-US" sz="1900" kern="0" dirty="0" smtClean="0">
                <a:latin typeface="+mn-ea"/>
                <a:cs typeface="+mj-cs"/>
              </a:rPr>
              <a:t>설치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운영하여야 </a:t>
            </a:r>
            <a:r>
              <a:rPr lang="ko-KR" altLang="en-US" sz="1900" kern="0" dirty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1. </a:t>
            </a:r>
            <a:r>
              <a:rPr lang="ko-KR" altLang="en-US" sz="1900" kern="0" dirty="0">
                <a:latin typeface="+mn-ea"/>
                <a:cs typeface="+mj-cs"/>
              </a:rPr>
              <a:t>노인인권보호 관련 정책제안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2. </a:t>
            </a:r>
            <a:r>
              <a:rPr lang="ko-KR" altLang="en-US" sz="1900" kern="0" dirty="0">
                <a:latin typeface="+mn-ea"/>
                <a:cs typeface="+mj-cs"/>
              </a:rPr>
              <a:t>노인인권보호를 위한 연구 및 프로그램의 개발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3. </a:t>
            </a:r>
            <a:r>
              <a:rPr lang="ko-KR" altLang="en-US" sz="1900" kern="0" dirty="0">
                <a:latin typeface="+mn-ea"/>
                <a:cs typeface="+mj-cs"/>
              </a:rPr>
              <a:t>노인학대 예방의 홍보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교육자료의 제작 및 보급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4. </a:t>
            </a:r>
            <a:r>
              <a:rPr lang="ko-KR" altLang="en-US" sz="1900" kern="0" dirty="0">
                <a:latin typeface="+mn-ea"/>
                <a:cs typeface="+mj-cs"/>
              </a:rPr>
              <a:t>노인보호전문사업 관련 실적 취합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관리 및 대외자료 제공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5. </a:t>
            </a:r>
            <a:r>
              <a:rPr lang="ko-KR" altLang="en-US" sz="1900" kern="0" dirty="0">
                <a:latin typeface="+mn-ea"/>
                <a:cs typeface="+mj-cs"/>
              </a:rPr>
              <a:t>지역노인보호전문기관의 관리 및 업무지원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6. </a:t>
            </a:r>
            <a:r>
              <a:rPr lang="ko-KR" altLang="en-US" sz="1900" kern="0" dirty="0">
                <a:latin typeface="+mn-ea"/>
                <a:cs typeface="+mj-cs"/>
              </a:rPr>
              <a:t>지역노인보호전문기관 상담원의 심화교육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7. </a:t>
            </a:r>
            <a:r>
              <a:rPr lang="ko-KR" altLang="en-US" sz="1900" kern="0" dirty="0">
                <a:latin typeface="+mn-ea"/>
                <a:cs typeface="+mj-cs"/>
              </a:rPr>
              <a:t>관련 기관 협력체계의 구축 및 교류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8. </a:t>
            </a:r>
            <a:r>
              <a:rPr lang="ko-KR" altLang="en-US" sz="1900" kern="0" dirty="0">
                <a:latin typeface="+mn-ea"/>
                <a:cs typeface="+mj-cs"/>
              </a:rPr>
              <a:t>노인학대 분쟁사례 조정을 위한 중앙노인학대사례판정위원회 운영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9. </a:t>
            </a:r>
            <a:r>
              <a:rPr lang="ko-KR" altLang="en-US" sz="1900" kern="0" dirty="0">
                <a:latin typeface="+mn-ea"/>
                <a:cs typeface="+mj-cs"/>
              </a:rPr>
              <a:t>그 밖에 노인의 보호를 위하여 대통령령으로 정하는 사항</a:t>
            </a:r>
          </a:p>
        </p:txBody>
      </p:sp>
    </p:spTree>
    <p:extLst>
      <p:ext uri="{BB962C8B-B14F-4D97-AF65-F5344CB8AC3E}">
        <p14:creationId xmlns:p14="http://schemas.microsoft.com/office/powerpoint/2010/main" val="3135439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노인보호전문기관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96531" y="721602"/>
            <a:ext cx="8921894" cy="5993739"/>
            <a:chOff x="204" y="2302"/>
            <a:chExt cx="3584" cy="1853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302"/>
              <a:ext cx="3584" cy="1853"/>
              <a:chOff x="204" y="2302"/>
              <a:chExt cx="3584" cy="1853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302"/>
                <a:ext cx="3584" cy="1853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0"/>
                <a:ext cx="3539" cy="1814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10831" y="64313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68339" y="64631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4964" y="1277708"/>
            <a:ext cx="847350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70541" y="900962"/>
            <a:ext cx="554350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노인보호전문기관의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설치 등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15287" y="1264362"/>
            <a:ext cx="8830919" cy="5450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4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39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5(</a:t>
            </a:r>
            <a:r>
              <a:rPr lang="ko-KR" altLang="en-US" sz="1900" kern="0" dirty="0">
                <a:latin typeface="+mn-ea"/>
                <a:cs typeface="+mj-cs"/>
              </a:rPr>
              <a:t>노인보호전문기관의 설치 등</a:t>
            </a:r>
            <a:r>
              <a:rPr lang="en-US" altLang="ko-KR" sz="1900" kern="0" dirty="0">
                <a:latin typeface="+mn-ea"/>
                <a:cs typeface="+mj-cs"/>
              </a:rPr>
              <a:t>) 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273050">
              <a:lnSpc>
                <a:spcPct val="114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② </a:t>
            </a:r>
            <a:r>
              <a:rPr lang="ko-KR" altLang="en-US" sz="1900" kern="0" dirty="0" err="1">
                <a:latin typeface="+mn-ea"/>
                <a:cs typeface="+mj-cs"/>
              </a:rPr>
              <a:t>학대받는</a:t>
            </a:r>
            <a:r>
              <a:rPr lang="ko-KR" altLang="en-US" sz="1900" kern="0" dirty="0">
                <a:latin typeface="+mn-ea"/>
                <a:cs typeface="+mj-cs"/>
              </a:rPr>
              <a:t> 노인의 </a:t>
            </a:r>
            <a:r>
              <a:rPr lang="ko-KR" altLang="en-US" sz="1900" kern="0" dirty="0" smtClean="0">
                <a:latin typeface="+mn-ea"/>
                <a:cs typeface="+mj-cs"/>
              </a:rPr>
              <a:t>발견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보호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치료 </a:t>
            </a:r>
            <a:r>
              <a:rPr lang="ko-KR" altLang="en-US" sz="1900" kern="0" dirty="0">
                <a:latin typeface="+mn-ea"/>
                <a:cs typeface="+mj-cs"/>
              </a:rPr>
              <a:t>등을 신속히 처리하고 노인학대를 예방하기 </a:t>
            </a:r>
            <a:r>
              <a:rPr lang="ko-KR" altLang="en-US" sz="1900" kern="0" dirty="0" smtClean="0">
                <a:latin typeface="+mn-ea"/>
                <a:cs typeface="+mj-cs"/>
              </a:rPr>
              <a:t>위하여 다음 </a:t>
            </a:r>
            <a:r>
              <a:rPr lang="ko-KR" altLang="en-US" sz="1900" kern="0" dirty="0">
                <a:latin typeface="+mn-ea"/>
                <a:cs typeface="+mj-cs"/>
              </a:rPr>
              <a:t>각 호의 업무를 담당하는 지역노인보호전문기관을 </a:t>
            </a:r>
            <a:r>
              <a:rPr lang="ko-KR" altLang="en-US" sz="1900" kern="0" dirty="0" smtClean="0">
                <a:latin typeface="+mn-ea"/>
                <a:cs typeface="+mj-cs"/>
              </a:rPr>
              <a:t>특별시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광역시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특별자치도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이하 </a:t>
            </a:r>
            <a:r>
              <a:rPr lang="en-US" altLang="ko-KR" sz="1900" kern="0" dirty="0">
                <a:latin typeface="+mn-ea"/>
                <a:cs typeface="+mj-cs"/>
              </a:rPr>
              <a:t>"</a:t>
            </a:r>
            <a:r>
              <a:rPr lang="ko-KR" altLang="en-US" sz="1900" kern="0" dirty="0" err="1">
                <a:latin typeface="+mn-ea"/>
                <a:cs typeface="+mj-cs"/>
              </a:rPr>
              <a:t>시ㆍ도</a:t>
            </a:r>
            <a:r>
              <a:rPr lang="en-US" altLang="ko-KR" sz="1900" kern="0" dirty="0">
                <a:latin typeface="+mn-ea"/>
                <a:cs typeface="+mj-cs"/>
              </a:rPr>
              <a:t>"</a:t>
            </a:r>
            <a:r>
              <a:rPr lang="ko-KR" altLang="en-US" sz="1900" kern="0" dirty="0">
                <a:latin typeface="+mn-ea"/>
                <a:cs typeface="+mj-cs"/>
              </a:rPr>
              <a:t>라 한다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에 둔다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1. </a:t>
            </a:r>
            <a:r>
              <a:rPr lang="ko-KR" altLang="en-US" sz="1900" kern="0" dirty="0">
                <a:latin typeface="+mn-ea"/>
                <a:cs typeface="+mj-cs"/>
              </a:rPr>
              <a:t>노인학대 신고전화의 운영 및 사례접수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2. </a:t>
            </a:r>
            <a:r>
              <a:rPr lang="ko-KR" altLang="en-US" sz="1900" kern="0" dirty="0">
                <a:latin typeface="+mn-ea"/>
                <a:cs typeface="+mj-cs"/>
              </a:rPr>
              <a:t>노인학대 의심사례에 대한 현장조사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3. </a:t>
            </a:r>
            <a:r>
              <a:rPr lang="ko-KR" altLang="en-US" sz="1900" kern="0" dirty="0">
                <a:latin typeface="+mn-ea"/>
                <a:cs typeface="+mj-cs"/>
              </a:rPr>
              <a:t>피해노인 및 노인학대자에 대한 상담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4. </a:t>
            </a:r>
            <a:r>
              <a:rPr lang="ko-KR" altLang="en-US" sz="1900" kern="0" dirty="0">
                <a:latin typeface="+mn-ea"/>
                <a:cs typeface="+mj-cs"/>
              </a:rPr>
              <a:t>피해노인가족 관련자와 관련 기관에 대한 상담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5. </a:t>
            </a:r>
            <a:r>
              <a:rPr lang="ko-KR" altLang="en-US" sz="1900" kern="0" dirty="0">
                <a:latin typeface="+mn-ea"/>
                <a:cs typeface="+mj-cs"/>
              </a:rPr>
              <a:t>상담 및 서비스제공에 따른 기록과 보관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6. </a:t>
            </a:r>
            <a:r>
              <a:rPr lang="ko-KR" altLang="en-US" sz="1900" kern="0" dirty="0">
                <a:latin typeface="+mn-ea"/>
                <a:cs typeface="+mj-cs"/>
              </a:rPr>
              <a:t>일반인을 대상으로 한 노인학대 예방교육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7. </a:t>
            </a:r>
            <a:r>
              <a:rPr lang="ko-KR" altLang="en-US" sz="1900" kern="0" dirty="0">
                <a:latin typeface="+mn-ea"/>
                <a:cs typeface="+mj-cs"/>
              </a:rPr>
              <a:t>노인학대행위자를 대상으로 한 재발방지 교육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8. </a:t>
            </a:r>
            <a:r>
              <a:rPr lang="ko-KR" altLang="en-US" sz="1900" kern="0" dirty="0">
                <a:latin typeface="+mn-ea"/>
                <a:cs typeface="+mj-cs"/>
              </a:rPr>
              <a:t>노인학대사례 판정을 위한 지역노인학대사례판정위원회 운영 및 자체사례회의 운영</a:t>
            </a:r>
          </a:p>
          <a:p>
            <a:pPr marL="720725">
              <a:lnSpc>
                <a:spcPct val="114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9. </a:t>
            </a:r>
            <a:r>
              <a:rPr lang="ko-KR" altLang="en-US" sz="1900" kern="0" dirty="0">
                <a:latin typeface="+mn-ea"/>
                <a:cs typeface="+mj-cs"/>
              </a:rPr>
              <a:t>그 밖에 노인의 보호를 위하여 </a:t>
            </a:r>
            <a:r>
              <a:rPr lang="ko-KR" altLang="en-US" sz="1900" kern="0" dirty="0" err="1">
                <a:latin typeface="+mn-ea"/>
                <a:cs typeface="+mj-cs"/>
              </a:rPr>
              <a:t>보건복지부령으로</a:t>
            </a:r>
            <a:r>
              <a:rPr lang="ko-KR" altLang="en-US" sz="1900" kern="0" dirty="0">
                <a:latin typeface="+mn-ea"/>
                <a:cs typeface="+mj-cs"/>
              </a:rPr>
              <a:t> 정하는 사항</a:t>
            </a:r>
          </a:p>
        </p:txBody>
      </p:sp>
    </p:spTree>
    <p:extLst>
      <p:ext uri="{BB962C8B-B14F-4D97-AF65-F5344CB8AC3E}">
        <p14:creationId xmlns:p14="http://schemas.microsoft.com/office/powerpoint/2010/main" val="1452205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 및 대상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6654" y="900119"/>
            <a:ext cx="8620904" cy="262435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50954" y="84138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08462" y="84455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46469" y="1505797"/>
            <a:ext cx="801396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42045" y="1118418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38100" y="1524584"/>
            <a:ext cx="81729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노인의 질환을 사전예방 또는 조기발견하고 질환상태에 따른 적절한 </a:t>
            </a:r>
            <a:r>
              <a:rPr lang="ko-KR" altLang="en-US" sz="2000" kern="0" dirty="0" smtClean="0">
                <a:latin typeface="+mn-ea"/>
                <a:cs typeface="+mj-cs"/>
              </a:rPr>
              <a:t>치료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요양으로 </a:t>
            </a:r>
            <a:r>
              <a:rPr lang="ko-KR" altLang="en-US" sz="2000" kern="0" dirty="0">
                <a:latin typeface="+mn-ea"/>
                <a:cs typeface="+mj-cs"/>
              </a:rPr>
              <a:t>심신의 건강을 유지하고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노후의 생활안정을 위하여 필요한 </a:t>
            </a:r>
            <a:r>
              <a:rPr lang="ko-KR" altLang="en-US" sz="2000" kern="0" dirty="0" smtClean="0">
                <a:latin typeface="+mn-ea"/>
                <a:cs typeface="+mj-cs"/>
              </a:rPr>
              <a:t>조치를 강구함으로써 </a:t>
            </a:r>
            <a:r>
              <a:rPr lang="ko-KR" altLang="en-US" sz="2000" kern="0" dirty="0">
                <a:latin typeface="+mn-ea"/>
                <a:cs typeface="+mj-cs"/>
              </a:rPr>
              <a:t>노인의 보건복지증진에 기여함을 목적으로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그룹 16"/>
          <p:cNvGrpSpPr/>
          <p:nvPr/>
        </p:nvGrpSpPr>
        <p:grpSpPr>
          <a:xfrm>
            <a:off x="487422" y="3664311"/>
            <a:ext cx="8058378" cy="612000"/>
            <a:chOff x="618079" y="2976976"/>
            <a:chExt cx="8058378" cy="496800"/>
          </a:xfrm>
        </p:grpSpPr>
        <p:sp>
          <p:nvSpPr>
            <p:cNvPr id="18" name="직사각형 17"/>
            <p:cNvSpPr/>
            <p:nvPr/>
          </p:nvSpPr>
          <p:spPr bwMode="auto">
            <a:xfrm>
              <a:off x="618079" y="2976976"/>
              <a:ext cx="8058378" cy="496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/>
            </a:p>
          </p:txBody>
        </p:sp>
        <p:sp>
          <p:nvSpPr>
            <p:cNvPr id="19" name="오른쪽 중괄호 18"/>
            <p:cNvSpPr/>
            <p:nvPr/>
          </p:nvSpPr>
          <p:spPr bwMode="auto">
            <a:xfrm flipH="1">
              <a:off x="659294" y="2986636"/>
              <a:ext cx="190500" cy="468000"/>
            </a:xfrm>
            <a:prstGeom prst="rightBrace">
              <a:avLst>
                <a:gd name="adj1" fmla="val 34375"/>
                <a:gd name="adj2" fmla="val 50000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707450" y="3743905"/>
            <a:ext cx="8075621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대상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2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882380" y="4150044"/>
            <a:ext cx="368397" cy="87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245348" y="4290331"/>
            <a:ext cx="666992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노인에 대해서는 정확히 명시되어 있지는 </a:t>
            </a:r>
            <a:r>
              <a:rPr lang="ko-KR" altLang="en-US" sz="2000" dirty="0" smtClean="0">
                <a:latin typeface="+mn-ea"/>
              </a:rPr>
              <a:t>않다</a:t>
            </a:r>
            <a:r>
              <a:rPr lang="en-US" altLang="ko-KR" sz="2000" dirty="0" smtClean="0">
                <a:latin typeface="+mn-ea"/>
              </a:rPr>
              <a:t>.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대부분 </a:t>
            </a:r>
            <a:r>
              <a:rPr lang="en-US" altLang="ko-KR" sz="2000" dirty="0">
                <a:latin typeface="+mn-ea"/>
              </a:rPr>
              <a:t>65</a:t>
            </a:r>
            <a:r>
              <a:rPr lang="ko-KR" altLang="en-US" sz="2000" dirty="0">
                <a:latin typeface="+mn-ea"/>
              </a:rPr>
              <a:t>세 이상의 노인을 개별 항에서 법의 대상자로 명시하고 </a:t>
            </a:r>
            <a:r>
              <a:rPr lang="ko-KR" altLang="en-US" sz="2000" dirty="0" smtClean="0">
                <a:latin typeface="+mn-ea"/>
              </a:rPr>
              <a:t>있다</a:t>
            </a:r>
            <a:r>
              <a:rPr lang="en-US" altLang="ko-KR" sz="2000" dirty="0" smtClean="0">
                <a:latin typeface="+mn-ea"/>
              </a:rPr>
              <a:t>.</a:t>
            </a:r>
            <a:endParaRPr lang="ko-KR" altLang="en-US" sz="2000" dirty="0">
              <a:latin typeface="+mn-ea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6622744" y="5480119"/>
            <a:ext cx="2384416" cy="1187386"/>
            <a:chOff x="6804248" y="4077072"/>
            <a:chExt cx="2249809" cy="1187386"/>
          </a:xfrm>
        </p:grpSpPr>
        <p:pic>
          <p:nvPicPr>
            <p:cNvPr id="24" name="그림 23">
              <a:hlinkClick r:id="rId3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7842935" y="4347599"/>
              <a:ext cx="12111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노인을</a:t>
              </a:r>
              <a:endParaRPr lang="en-US" altLang="ko-KR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위한 나라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215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보건복지조치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(1)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6919" y="948122"/>
            <a:ext cx="8859886" cy="72097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453"/>
                <a:ext cx="3539" cy="157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17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1220" y="88938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8728" y="89256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66497" y="1498440"/>
            <a:ext cx="838196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2074" y="1111061"/>
            <a:ext cx="389722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노인 사회참여 지원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23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grpSp>
        <p:nvGrpSpPr>
          <p:cNvPr id="16" name="Group 7"/>
          <p:cNvGrpSpPr>
            <a:grpSpLocks/>
          </p:cNvGrpSpPr>
          <p:nvPr/>
        </p:nvGrpSpPr>
        <p:grpSpPr bwMode="auto">
          <a:xfrm>
            <a:off x="152130" y="2273538"/>
            <a:ext cx="8854549" cy="3963774"/>
            <a:chOff x="204" y="2296"/>
            <a:chExt cx="3584" cy="1860"/>
          </a:xfrm>
        </p:grpSpPr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9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0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8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1" name="Group 12"/>
          <p:cNvGrpSpPr>
            <a:grpSpLocks/>
          </p:cNvGrpSpPr>
          <p:nvPr/>
        </p:nvGrpSpPr>
        <p:grpSpPr bwMode="auto">
          <a:xfrm>
            <a:off x="266431" y="2214803"/>
            <a:ext cx="88900" cy="200025"/>
            <a:chOff x="4314" y="2018"/>
            <a:chExt cx="69" cy="166"/>
          </a:xfrm>
        </p:grpSpPr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5"/>
          <p:cNvGrpSpPr>
            <a:grpSpLocks/>
          </p:cNvGrpSpPr>
          <p:nvPr/>
        </p:nvGrpSpPr>
        <p:grpSpPr bwMode="auto">
          <a:xfrm>
            <a:off x="423939" y="2217978"/>
            <a:ext cx="87312" cy="200025"/>
            <a:chOff x="4314" y="2018"/>
            <a:chExt cx="69" cy="166"/>
          </a:xfrm>
        </p:grpSpPr>
        <p:sp>
          <p:nvSpPr>
            <p:cNvPr id="2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351830" y="2860375"/>
            <a:ext cx="839663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347407" y="2492874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생업지원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29" name="제목 39"/>
          <p:cNvSpPr txBox="1">
            <a:spLocks/>
          </p:cNvSpPr>
          <p:nvPr/>
        </p:nvSpPr>
        <p:spPr bwMode="auto">
          <a:xfrm>
            <a:off x="366497" y="2923530"/>
            <a:ext cx="8555657" cy="3239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지방자치단체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그 </a:t>
            </a:r>
            <a:r>
              <a:rPr lang="ko-KR" altLang="en-US" sz="1900" kern="0" dirty="0">
                <a:latin typeface="+mn-ea"/>
                <a:cs typeface="+mj-cs"/>
              </a:rPr>
              <a:t>밖의 공공단체 중 대통령령으로 정하는 기관은 </a:t>
            </a:r>
            <a:r>
              <a:rPr lang="ko-KR" altLang="en-US" sz="1900" kern="0" dirty="0" smtClean="0">
                <a:latin typeface="+mn-ea"/>
                <a:cs typeface="+mj-cs"/>
              </a:rPr>
              <a:t>소관 공공시설에 식료품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사무용품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신문 </a:t>
            </a:r>
            <a:r>
              <a:rPr lang="ko-KR" altLang="en-US" sz="1900" kern="0" dirty="0">
                <a:latin typeface="+mn-ea"/>
                <a:cs typeface="+mj-cs"/>
              </a:rPr>
              <a:t>등 일상생활용품의 판매를 위한 </a:t>
            </a:r>
            <a:r>
              <a:rPr lang="ko-KR" altLang="en-US" sz="1900" kern="0" dirty="0" smtClean="0">
                <a:latin typeface="+mn-ea"/>
                <a:cs typeface="+mj-cs"/>
              </a:rPr>
              <a:t>매점이나 자동판매기의 </a:t>
            </a:r>
            <a:r>
              <a:rPr lang="ko-KR" altLang="en-US" sz="1900" kern="0" dirty="0">
                <a:latin typeface="+mn-ea"/>
                <a:cs typeface="+mj-cs"/>
              </a:rPr>
              <a:t>설치를 허가 또는 위탁할 때에는 </a:t>
            </a:r>
            <a:r>
              <a:rPr lang="en-US" altLang="ko-KR" sz="1900" kern="0" dirty="0">
                <a:latin typeface="+mn-ea"/>
                <a:cs typeface="+mj-cs"/>
              </a:rPr>
              <a:t>65</a:t>
            </a:r>
            <a:r>
              <a:rPr lang="ko-KR" altLang="en-US" sz="1900" kern="0" dirty="0">
                <a:latin typeface="+mn-ea"/>
                <a:cs typeface="+mj-cs"/>
              </a:rPr>
              <a:t>세 이상 노인의 신청이 있는 경우 이를 우선적으로 반영하여야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지방자치단체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밖의 공공단체 중 대통령령으로 정하는 기관은 소관 </a:t>
            </a:r>
            <a:r>
              <a:rPr lang="ko-KR" altLang="en-US" sz="1900" kern="0" dirty="0" smtClean="0">
                <a:latin typeface="+mn-ea"/>
                <a:cs typeface="+mj-cs"/>
              </a:rPr>
              <a:t>공공시설에 </a:t>
            </a:r>
            <a:r>
              <a:rPr lang="ko-KR" altLang="en-US" sz="1900" kern="0" dirty="0">
                <a:latin typeface="+mn-ea"/>
                <a:cs typeface="+mj-cs"/>
              </a:rPr>
              <a:t>청소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주차관리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매표 등의 사업을 위탁하는 경우에는 </a:t>
            </a:r>
            <a:r>
              <a:rPr lang="en-US" altLang="ko-KR" sz="1900" kern="0" dirty="0">
                <a:latin typeface="+mn-ea"/>
                <a:cs typeface="+mj-cs"/>
              </a:rPr>
              <a:t>65</a:t>
            </a:r>
            <a:r>
              <a:rPr lang="ko-KR" altLang="en-US" sz="1900" kern="0" dirty="0">
                <a:latin typeface="+mn-ea"/>
                <a:cs typeface="+mj-cs"/>
              </a:rPr>
              <a:t>세 이상 노인을 </a:t>
            </a:r>
            <a:r>
              <a:rPr lang="en-US" altLang="ko-KR" sz="1900" kern="0" dirty="0">
                <a:latin typeface="+mn-ea"/>
                <a:cs typeface="+mj-cs"/>
              </a:rPr>
              <a:t>100</a:t>
            </a:r>
            <a:r>
              <a:rPr lang="ko-KR" altLang="en-US" sz="1900" kern="0" dirty="0">
                <a:latin typeface="+mn-ea"/>
                <a:cs typeface="+mj-cs"/>
              </a:rPr>
              <a:t>분의 </a:t>
            </a:r>
            <a:r>
              <a:rPr lang="en-US" altLang="ko-KR" sz="1900" kern="0" dirty="0">
                <a:latin typeface="+mn-ea"/>
                <a:cs typeface="+mj-cs"/>
              </a:rPr>
              <a:t>20 </a:t>
            </a:r>
            <a:r>
              <a:rPr lang="ko-KR" altLang="en-US" sz="1900" kern="0" dirty="0">
                <a:latin typeface="+mn-ea"/>
                <a:cs typeface="+mj-cs"/>
              </a:rPr>
              <a:t>이상 채용한 사업체를 우선적으로 고려할 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99831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보건복지조치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(2)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94447" y="4632360"/>
            <a:ext cx="8937243" cy="208912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83"/>
                <a:ext cx="3539" cy="1707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08749" y="457362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66257" y="457679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55780" y="5143377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91113" y="4777958"/>
            <a:ext cx="35862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홀로사는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노인에 대한 지원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16700" y="5220993"/>
            <a:ext cx="8676456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</a:t>
            </a:r>
            <a:r>
              <a:rPr lang="ko-KR" altLang="en-US" sz="1900" kern="0" dirty="0" err="1">
                <a:latin typeface="+mn-ea"/>
                <a:cs typeface="+mj-cs"/>
              </a:rPr>
              <a:t>홀로사는</a:t>
            </a:r>
            <a:r>
              <a:rPr lang="ko-KR" altLang="en-US" sz="1900" kern="0" dirty="0">
                <a:latin typeface="+mn-ea"/>
                <a:cs typeface="+mj-cs"/>
              </a:rPr>
              <a:t> 노인에 대하여 방문요양과 돌봄 등의 </a:t>
            </a:r>
            <a:r>
              <a:rPr lang="ko-KR" altLang="en-US" sz="1900" kern="0" dirty="0" smtClean="0">
                <a:latin typeface="+mn-ea"/>
                <a:cs typeface="+mj-cs"/>
              </a:rPr>
              <a:t>서비스와 안전확인 </a:t>
            </a:r>
            <a:r>
              <a:rPr lang="ko-KR" altLang="en-US" sz="1900" kern="0" dirty="0">
                <a:latin typeface="+mn-ea"/>
                <a:cs typeface="+mj-cs"/>
              </a:rPr>
              <a:t>등의 보호조치를 취하여야 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27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1900" kern="0" dirty="0">
                <a:latin typeface="+mn-ea"/>
                <a:cs typeface="+mj-cs"/>
              </a:rPr>
              <a:t>독거노인종합지원센터 </a:t>
            </a:r>
            <a:r>
              <a:rPr lang="ko-KR" altLang="en-US" sz="1900" kern="0" dirty="0" smtClean="0">
                <a:latin typeface="+mn-ea"/>
                <a:cs typeface="+mj-cs"/>
              </a:rPr>
              <a:t>설치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운영할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27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3).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94447" y="740930"/>
            <a:ext cx="8937243" cy="158807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83"/>
                <a:ext cx="3539" cy="1707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08749" y="682193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66257" y="685368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55780" y="1251946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291113" y="886527"/>
            <a:ext cx="24064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경로우대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26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202282" y="1317414"/>
            <a:ext cx="87340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kern="0" dirty="0">
                <a:latin typeface="+mn-ea"/>
                <a:cs typeface="+mj-cs"/>
              </a:rPr>
              <a:t>65</a:t>
            </a:r>
            <a:r>
              <a:rPr lang="ko-KR" altLang="en-US" kern="0" dirty="0">
                <a:latin typeface="+mn-ea"/>
                <a:cs typeface="+mj-cs"/>
              </a:rPr>
              <a:t>세 이상 노인에 대해 국가 또는 지방자치단체의 수송시설 및 </a:t>
            </a:r>
            <a:r>
              <a:rPr lang="ko-KR" altLang="en-US" kern="0" dirty="0" smtClean="0">
                <a:latin typeface="+mn-ea"/>
                <a:cs typeface="+mj-cs"/>
              </a:rPr>
              <a:t>고궁</a:t>
            </a:r>
            <a:r>
              <a:rPr lang="ko-KR" altLang="en-US" kern="0" spc="-300" dirty="0" smtClean="0">
                <a:latin typeface="+mn-ea"/>
                <a:cs typeface="+mj-cs"/>
              </a:rPr>
              <a:t> </a:t>
            </a:r>
            <a:r>
              <a:rPr lang="en-US" altLang="ko-KR" kern="0" spc="-300" dirty="0" smtClean="0">
                <a:latin typeface="+mn-ea"/>
                <a:cs typeface="+mj-cs"/>
              </a:rPr>
              <a:t>·  </a:t>
            </a:r>
            <a:r>
              <a:rPr lang="ko-KR" altLang="en-US" kern="0" dirty="0" smtClean="0">
                <a:latin typeface="+mn-ea"/>
                <a:cs typeface="+mj-cs"/>
              </a:rPr>
              <a:t>능원</a:t>
            </a:r>
            <a:r>
              <a:rPr lang="ko-KR" altLang="en-US" kern="0" spc="-300" dirty="0" smtClean="0">
                <a:latin typeface="+mn-ea"/>
                <a:cs typeface="+mj-cs"/>
              </a:rPr>
              <a:t> </a:t>
            </a:r>
            <a:r>
              <a:rPr lang="en-US" altLang="ko-KR" kern="0" spc="-300" dirty="0" smtClean="0">
                <a:latin typeface="+mn-ea"/>
                <a:cs typeface="+mj-cs"/>
              </a:rPr>
              <a:t>·  </a:t>
            </a:r>
            <a:r>
              <a:rPr lang="ko-KR" altLang="en-US" kern="0" dirty="0" smtClean="0">
                <a:latin typeface="+mn-ea"/>
                <a:cs typeface="+mj-cs"/>
              </a:rPr>
              <a:t>박물관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공원 </a:t>
            </a:r>
            <a:r>
              <a:rPr lang="ko-KR" altLang="en-US" kern="0" dirty="0">
                <a:latin typeface="+mn-ea"/>
                <a:cs typeface="+mj-cs"/>
              </a:rPr>
              <a:t>등의 공공시설을 무료로 또는 그 이용요금을 할인하여 이용하게 </a:t>
            </a:r>
            <a:r>
              <a:rPr lang="ko-KR" altLang="en-US" kern="0" dirty="0" smtClean="0">
                <a:latin typeface="+mn-ea"/>
                <a:cs typeface="+mj-cs"/>
              </a:rPr>
              <a:t>할 </a:t>
            </a:r>
            <a:r>
              <a:rPr lang="ko-KR" altLang="en-US" kern="0" dirty="0">
                <a:latin typeface="+mn-ea"/>
                <a:cs typeface="+mj-cs"/>
              </a:rPr>
              <a:t>수 있다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31" name="Group 7"/>
          <p:cNvGrpSpPr>
            <a:grpSpLocks/>
          </p:cNvGrpSpPr>
          <p:nvPr/>
        </p:nvGrpSpPr>
        <p:grpSpPr bwMode="auto">
          <a:xfrm>
            <a:off x="94447" y="2501938"/>
            <a:ext cx="8937243" cy="1947548"/>
            <a:chOff x="204" y="2296"/>
            <a:chExt cx="3584" cy="1860"/>
          </a:xfrm>
        </p:grpSpPr>
        <p:grpSp>
          <p:nvGrpSpPr>
            <p:cNvPr id="32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4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5" name="Rectangle 10"/>
              <p:cNvSpPr>
                <a:spLocks noChangeArrowheads="1"/>
              </p:cNvSpPr>
              <p:nvPr/>
            </p:nvSpPr>
            <p:spPr bwMode="auto">
              <a:xfrm>
                <a:off x="228" y="2383"/>
                <a:ext cx="3539" cy="1707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3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6" name="Group 12"/>
          <p:cNvGrpSpPr>
            <a:grpSpLocks/>
          </p:cNvGrpSpPr>
          <p:nvPr/>
        </p:nvGrpSpPr>
        <p:grpSpPr bwMode="auto">
          <a:xfrm>
            <a:off x="208749" y="2443201"/>
            <a:ext cx="88900" cy="200025"/>
            <a:chOff x="4314" y="2018"/>
            <a:chExt cx="69" cy="166"/>
          </a:xfrm>
        </p:grpSpPr>
        <p:sp>
          <p:nvSpPr>
            <p:cNvPr id="37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8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9" name="Group 15"/>
          <p:cNvGrpSpPr>
            <a:grpSpLocks/>
          </p:cNvGrpSpPr>
          <p:nvPr/>
        </p:nvGrpSpPr>
        <p:grpSpPr bwMode="auto">
          <a:xfrm>
            <a:off x="366257" y="2446376"/>
            <a:ext cx="87312" cy="200025"/>
            <a:chOff x="4314" y="2018"/>
            <a:chExt cx="69" cy="166"/>
          </a:xfrm>
        </p:grpSpPr>
        <p:sp>
          <p:nvSpPr>
            <p:cNvPr id="40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1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2" name="Line 18"/>
          <p:cNvSpPr>
            <a:spLocks noChangeShapeType="1"/>
          </p:cNvSpPr>
          <p:nvPr/>
        </p:nvSpPr>
        <p:spPr bwMode="auto">
          <a:xfrm>
            <a:off x="255780" y="3012954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291113" y="2647535"/>
            <a:ext cx="24064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건강진단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27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44" name="제목 39"/>
          <p:cNvSpPr txBox="1">
            <a:spLocks/>
          </p:cNvSpPr>
          <p:nvPr/>
        </p:nvSpPr>
        <p:spPr bwMode="auto">
          <a:xfrm>
            <a:off x="269206" y="3026727"/>
            <a:ext cx="8608571" cy="1355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국가와 지방자치단체는 </a:t>
            </a:r>
            <a:r>
              <a:rPr lang="en-US" altLang="ko-KR" kern="0" dirty="0">
                <a:latin typeface="+mn-ea"/>
                <a:cs typeface="+mj-cs"/>
              </a:rPr>
              <a:t>65</a:t>
            </a:r>
            <a:r>
              <a:rPr lang="ko-KR" altLang="en-US" kern="0" dirty="0">
                <a:latin typeface="+mn-ea"/>
                <a:cs typeface="+mj-cs"/>
              </a:rPr>
              <a:t>세 이상의 노인에 대하여 건강진단과 보건교육 </a:t>
            </a:r>
            <a:r>
              <a:rPr lang="ko-KR" altLang="en-US" kern="0" dirty="0" smtClean="0">
                <a:latin typeface="+mn-ea"/>
                <a:cs typeface="+mj-cs"/>
              </a:rPr>
              <a:t>실시할 </a:t>
            </a:r>
            <a:r>
              <a:rPr lang="ko-KR" altLang="en-US" kern="0" dirty="0">
                <a:latin typeface="+mn-ea"/>
                <a:cs typeface="+mj-cs"/>
              </a:rPr>
              <a:t>수 </a:t>
            </a:r>
            <a:r>
              <a:rPr lang="ko-KR" altLang="en-US" kern="0" dirty="0" smtClean="0">
                <a:latin typeface="+mn-ea"/>
                <a:cs typeface="+mj-cs"/>
              </a:rPr>
              <a:t>있으며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이에 의한 건강진단 결과 필요하다고 인정할 때에는 </a:t>
            </a:r>
            <a:r>
              <a:rPr lang="ko-KR" altLang="en-US" kern="0" dirty="0" smtClean="0">
                <a:latin typeface="+mn-ea"/>
                <a:cs typeface="+mj-cs"/>
              </a:rPr>
              <a:t>그 </a:t>
            </a:r>
            <a:r>
              <a:rPr lang="ko-KR" altLang="en-US" kern="0" dirty="0">
                <a:latin typeface="+mn-ea"/>
                <a:cs typeface="+mj-cs"/>
              </a:rPr>
              <a:t>건강진단을 받은 자에 </a:t>
            </a:r>
            <a:r>
              <a:rPr lang="ko-KR" altLang="en-US" kern="0" dirty="0" smtClean="0">
                <a:latin typeface="+mn-ea"/>
                <a:cs typeface="+mj-cs"/>
              </a:rPr>
              <a:t>대하여 </a:t>
            </a:r>
            <a:r>
              <a:rPr lang="ko-KR" altLang="en-US" kern="0" dirty="0">
                <a:latin typeface="+mn-ea"/>
                <a:cs typeface="+mj-cs"/>
              </a:rPr>
              <a:t>필요한 지도를 하여야 </a:t>
            </a:r>
            <a:r>
              <a:rPr lang="ko-KR" altLang="en-US" kern="0" dirty="0" smtClean="0">
                <a:latin typeface="+mn-ea"/>
                <a:cs typeface="+mj-cs"/>
              </a:rPr>
              <a:t>한다</a:t>
            </a:r>
            <a:r>
              <a:rPr lang="en-US" altLang="ko-KR" kern="0" dirty="0" smtClean="0">
                <a:latin typeface="+mn-ea"/>
                <a:cs typeface="+mj-cs"/>
              </a:rPr>
              <a:t>. </a:t>
            </a:r>
            <a:r>
              <a:rPr lang="ko-KR" altLang="en-US" kern="0" dirty="0" smtClean="0">
                <a:latin typeface="+mn-ea"/>
                <a:cs typeface="+mj-cs"/>
              </a:rPr>
              <a:t>이 </a:t>
            </a:r>
            <a:r>
              <a:rPr lang="ko-KR" altLang="en-US" kern="0" dirty="0">
                <a:latin typeface="+mn-ea"/>
                <a:cs typeface="+mj-cs"/>
              </a:rPr>
              <a:t>경우 성별 </a:t>
            </a:r>
            <a:r>
              <a:rPr lang="ko-KR" altLang="en-US" kern="0" dirty="0" err="1">
                <a:latin typeface="+mn-ea"/>
                <a:cs typeface="+mj-cs"/>
              </a:rPr>
              <a:t>다빈도질환</a:t>
            </a:r>
            <a:r>
              <a:rPr lang="ko-KR" altLang="en-US" kern="0" dirty="0">
                <a:latin typeface="+mn-ea"/>
                <a:cs typeface="+mj-cs"/>
              </a:rPr>
              <a:t> 등을 반영해야 한다</a:t>
            </a:r>
            <a:r>
              <a:rPr lang="en-US" altLang="ko-KR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3241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보건복지조치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(3)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6979" y="898427"/>
            <a:ext cx="8835561" cy="72097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453"/>
                <a:ext cx="3539" cy="157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17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51281" y="83969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8789" y="84286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56559" y="1448745"/>
            <a:ext cx="835965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2135" y="1061366"/>
            <a:ext cx="429636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상담과 입소 등의 조치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6" name="Group 7"/>
          <p:cNvGrpSpPr>
            <a:grpSpLocks/>
          </p:cNvGrpSpPr>
          <p:nvPr/>
        </p:nvGrpSpPr>
        <p:grpSpPr bwMode="auto">
          <a:xfrm>
            <a:off x="139756" y="4443155"/>
            <a:ext cx="8832817" cy="1228032"/>
            <a:chOff x="204" y="2296"/>
            <a:chExt cx="3584" cy="1860"/>
          </a:xfrm>
        </p:grpSpPr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9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0" name="Rectangle 10"/>
              <p:cNvSpPr>
                <a:spLocks noChangeArrowheads="1"/>
              </p:cNvSpPr>
              <p:nvPr/>
            </p:nvSpPr>
            <p:spPr bwMode="auto">
              <a:xfrm>
                <a:off x="228" y="2383"/>
                <a:ext cx="3539" cy="1707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8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1" name="Group 12"/>
          <p:cNvGrpSpPr>
            <a:grpSpLocks/>
          </p:cNvGrpSpPr>
          <p:nvPr/>
        </p:nvGrpSpPr>
        <p:grpSpPr bwMode="auto">
          <a:xfrm>
            <a:off x="254058" y="4384418"/>
            <a:ext cx="88900" cy="200025"/>
            <a:chOff x="4314" y="2018"/>
            <a:chExt cx="69" cy="166"/>
          </a:xfrm>
        </p:grpSpPr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5"/>
          <p:cNvGrpSpPr>
            <a:grpSpLocks/>
          </p:cNvGrpSpPr>
          <p:nvPr/>
        </p:nvGrpSpPr>
        <p:grpSpPr bwMode="auto">
          <a:xfrm>
            <a:off x="411566" y="4387593"/>
            <a:ext cx="87312" cy="200025"/>
            <a:chOff x="4314" y="2018"/>
            <a:chExt cx="69" cy="166"/>
          </a:xfrm>
        </p:grpSpPr>
        <p:sp>
          <p:nvSpPr>
            <p:cNvPr id="2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301089" y="4954171"/>
            <a:ext cx="841512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336422" y="4588752"/>
            <a:ext cx="280717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노인실태조사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29" name="제목 39"/>
          <p:cNvSpPr txBox="1">
            <a:spLocks/>
          </p:cNvSpPr>
          <p:nvPr/>
        </p:nvSpPr>
        <p:spPr bwMode="auto">
          <a:xfrm>
            <a:off x="244313" y="5010924"/>
            <a:ext cx="8676456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보건복지부장관은 노인의 보건 및 복지에 관한 실태조사를 </a:t>
            </a:r>
            <a:r>
              <a:rPr lang="en-US" altLang="ko-KR" sz="1900" kern="0" dirty="0">
                <a:solidFill>
                  <a:srgbClr val="FF0000"/>
                </a:solidFill>
                <a:latin typeface="+mn-ea"/>
                <a:cs typeface="+mj-cs"/>
              </a:rPr>
              <a:t>3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년</a:t>
            </a:r>
            <a:r>
              <a:rPr lang="ko-KR" altLang="en-US" sz="1900" kern="0" dirty="0">
                <a:latin typeface="+mn-ea"/>
                <a:cs typeface="+mj-cs"/>
              </a:rPr>
              <a:t>마다 </a:t>
            </a:r>
            <a:r>
              <a:rPr lang="ko-KR" altLang="en-US" sz="1900" kern="0" dirty="0" smtClean="0">
                <a:latin typeface="+mn-ea"/>
                <a:cs typeface="+mj-cs"/>
              </a:rPr>
              <a:t>실시한다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30" name="Group 7"/>
          <p:cNvGrpSpPr>
            <a:grpSpLocks/>
          </p:cNvGrpSpPr>
          <p:nvPr/>
        </p:nvGrpSpPr>
        <p:grpSpPr bwMode="auto">
          <a:xfrm>
            <a:off x="139756" y="2158213"/>
            <a:ext cx="8832817" cy="1588072"/>
            <a:chOff x="204" y="2296"/>
            <a:chExt cx="3584" cy="1860"/>
          </a:xfrm>
        </p:grpSpPr>
        <p:grpSp>
          <p:nvGrpSpPr>
            <p:cNvPr id="31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3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4" name="Rectangle 10"/>
              <p:cNvSpPr>
                <a:spLocks noChangeArrowheads="1"/>
              </p:cNvSpPr>
              <p:nvPr/>
            </p:nvSpPr>
            <p:spPr bwMode="auto">
              <a:xfrm>
                <a:off x="228" y="2383"/>
                <a:ext cx="3539" cy="1707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2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2"/>
          <p:cNvGrpSpPr>
            <a:grpSpLocks/>
          </p:cNvGrpSpPr>
          <p:nvPr/>
        </p:nvGrpSpPr>
        <p:grpSpPr bwMode="auto">
          <a:xfrm>
            <a:off x="254058" y="2099476"/>
            <a:ext cx="88900" cy="200025"/>
            <a:chOff x="4314" y="2018"/>
            <a:chExt cx="69" cy="166"/>
          </a:xfrm>
        </p:grpSpPr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8" name="Group 15"/>
          <p:cNvGrpSpPr>
            <a:grpSpLocks/>
          </p:cNvGrpSpPr>
          <p:nvPr/>
        </p:nvGrpSpPr>
        <p:grpSpPr bwMode="auto">
          <a:xfrm>
            <a:off x="411566" y="2102651"/>
            <a:ext cx="87312" cy="200025"/>
            <a:chOff x="4314" y="2018"/>
            <a:chExt cx="69" cy="166"/>
          </a:xfrm>
        </p:grpSpPr>
        <p:sp>
          <p:nvSpPr>
            <p:cNvPr id="39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0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1" name="Line 18"/>
          <p:cNvSpPr>
            <a:spLocks noChangeShapeType="1"/>
          </p:cNvSpPr>
          <p:nvPr/>
        </p:nvSpPr>
        <p:spPr bwMode="auto">
          <a:xfrm>
            <a:off x="301089" y="2669229"/>
            <a:ext cx="841512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336422" y="2303810"/>
            <a:ext cx="325281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안전사고예방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43" name="제목 39"/>
          <p:cNvSpPr txBox="1">
            <a:spLocks/>
          </p:cNvSpPr>
          <p:nvPr/>
        </p:nvSpPr>
        <p:spPr bwMode="auto">
          <a:xfrm>
            <a:off x="217936" y="2678744"/>
            <a:ext cx="86764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 또는 지방자치단체는 노인의 안전을 보장하고 낙상사고 등 노인에게 </a:t>
            </a:r>
            <a:r>
              <a:rPr lang="ko-KR" altLang="en-US" sz="2000" kern="0" dirty="0" smtClean="0">
                <a:latin typeface="+mn-ea"/>
                <a:cs typeface="+mj-cs"/>
              </a:rPr>
              <a:t>치명적인 </a:t>
            </a:r>
            <a:r>
              <a:rPr lang="ko-KR" altLang="en-US" sz="2000" kern="0" dirty="0">
                <a:latin typeface="+mn-ea"/>
                <a:cs typeface="+mj-cs"/>
              </a:rPr>
              <a:t>사고를 예방하기 위해 필요한 시책을 </a:t>
            </a:r>
            <a:r>
              <a:rPr lang="ko-KR" altLang="en-US" sz="2000" kern="0" dirty="0" smtClean="0">
                <a:latin typeface="+mn-ea"/>
                <a:cs typeface="+mj-cs"/>
              </a:rPr>
              <a:t>수립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시행하여야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95299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보건복지조치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(4)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84508" y="3301856"/>
            <a:ext cx="8964000" cy="3510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30"/>
                <a:ext cx="3539" cy="1793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198810" y="324312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56318" y="324629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45841" y="381287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61078" y="3447454"/>
            <a:ext cx="436209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노인일자리전담기관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23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 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43630" y="3805014"/>
            <a:ext cx="820622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700" kern="0" dirty="0">
                <a:latin typeface="+mn-ea"/>
                <a:cs typeface="+mj-cs"/>
              </a:rPr>
              <a:t>노인의 능력과 적성에 맞는 일자리지원사업을 전문적</a:t>
            </a:r>
            <a:r>
              <a:rPr lang="en-US" altLang="ko-KR" sz="1700" kern="0" dirty="0">
                <a:latin typeface="+mn-ea"/>
                <a:cs typeface="+mj-cs"/>
              </a:rPr>
              <a:t>·</a:t>
            </a:r>
            <a:r>
              <a:rPr lang="ko-KR" altLang="en-US" sz="1700" kern="0" dirty="0">
                <a:latin typeface="+mn-ea"/>
                <a:cs typeface="+mj-cs"/>
              </a:rPr>
              <a:t>체계적으로 수행하기 </a:t>
            </a:r>
            <a:r>
              <a:rPr lang="ko-KR" altLang="en-US" sz="1700" kern="0" dirty="0" smtClean="0">
                <a:latin typeface="+mn-ea"/>
                <a:cs typeface="+mj-cs"/>
              </a:rPr>
              <a:t>위한 </a:t>
            </a:r>
            <a:r>
              <a:rPr lang="ko-KR" altLang="en-US" sz="1700" kern="0" dirty="0">
                <a:latin typeface="+mn-ea"/>
                <a:cs typeface="+mj-cs"/>
              </a:rPr>
              <a:t>전담기관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84508" y="750978"/>
            <a:ext cx="8964000" cy="2384328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35"/>
                <a:ext cx="3539" cy="176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198810" y="692241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56318" y="695416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25745" y="1261994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261078" y="906623"/>
            <a:ext cx="268855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인권교육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09524" y="1261994"/>
            <a:ext cx="867645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노인복지시설 중 대통령령으로 정하는 시설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경로당과 노인교실 제외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을 </a:t>
            </a:r>
            <a:r>
              <a:rPr lang="ko-KR" altLang="en-US" sz="1900" kern="0" dirty="0" smtClean="0">
                <a:latin typeface="+mn-ea"/>
                <a:cs typeface="+mj-cs"/>
              </a:rPr>
              <a:t>설치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운영하는 </a:t>
            </a:r>
            <a:r>
              <a:rPr lang="ko-KR" altLang="en-US" sz="1900" kern="0" dirty="0">
                <a:latin typeface="+mn-ea"/>
                <a:cs typeface="+mj-cs"/>
              </a:rPr>
              <a:t>자와 그 종사자는 인권교육을 받아야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노인복지시설 </a:t>
            </a:r>
            <a:r>
              <a:rPr lang="ko-KR" altLang="en-US" sz="1900" kern="0" dirty="0">
                <a:latin typeface="+mn-ea"/>
                <a:cs typeface="+mj-cs"/>
              </a:rPr>
              <a:t>중 대통령령으로 정하는 시설을 </a:t>
            </a:r>
            <a:r>
              <a:rPr lang="ko-KR" altLang="en-US" sz="1900" kern="0" dirty="0" smtClean="0">
                <a:latin typeface="+mn-ea"/>
                <a:cs typeface="+mj-cs"/>
              </a:rPr>
              <a:t>설치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운영하는 </a:t>
            </a:r>
            <a:r>
              <a:rPr lang="ko-KR" altLang="en-US" sz="1900" kern="0" dirty="0">
                <a:latin typeface="+mn-ea"/>
                <a:cs typeface="+mj-cs"/>
              </a:rPr>
              <a:t>자는 해당 </a:t>
            </a:r>
            <a:r>
              <a:rPr lang="ko-KR" altLang="en-US" sz="1900" kern="0" dirty="0" smtClean="0">
                <a:latin typeface="+mn-ea"/>
                <a:cs typeface="+mj-cs"/>
              </a:rPr>
              <a:t>시설을 이용하고 </a:t>
            </a:r>
            <a:r>
              <a:rPr lang="ko-KR" altLang="en-US" sz="1900" kern="0" dirty="0">
                <a:latin typeface="+mn-ea"/>
                <a:cs typeface="+mj-cs"/>
              </a:rPr>
              <a:t>있는 노인들에게 인권교육을 실시할 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aphicFrame>
        <p:nvGraphicFramePr>
          <p:cNvPr id="31" name="표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405387"/>
              </p:ext>
            </p:extLst>
          </p:nvPr>
        </p:nvGraphicFramePr>
        <p:xfrm>
          <a:off x="245841" y="4632638"/>
          <a:ext cx="8650509" cy="1984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2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86330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203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노인인력개발기관</a:t>
                      </a:r>
                      <a:endParaRPr lang="ko-KR" altLang="en-US" sz="17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노인일자리개발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보급사업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조사사업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교육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홍보 및 협력사업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프로그램 인증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평가사업 등을 지원하는 기관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03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노인일자리지원기관</a:t>
                      </a: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700" b="0" dirty="0" smtClean="0">
                          <a:latin typeface="+mn-ea"/>
                          <a:ea typeface="+mn-ea"/>
                        </a:rPr>
                      </a:b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노인복지시설에 해당됨</a:t>
                      </a: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7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지역사회 등에서 노인일자리의 개발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지원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창업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육성 및 노인에 의한 재화의 생산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판매 등을 직접 담당하는 기관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203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노인취업알선기관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노인에게 취업 상담 및 정보를 제공하거나 노인일자리를 알선하는 기관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4942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노인일자리사업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414262" y="2017654"/>
            <a:ext cx="2544340" cy="2592288"/>
            <a:chOff x="6804248" y="4077072"/>
            <a:chExt cx="2544340" cy="2592288"/>
          </a:xfrm>
        </p:grpSpPr>
        <p:pic>
          <p:nvPicPr>
            <p:cNvPr id="6" name="그림 5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6890960" y="5982186"/>
              <a:ext cx="2457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노인 일자리사업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57893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</TotalTime>
  <Words>2623</Words>
  <Application>Microsoft Office PowerPoint</Application>
  <PresentationFormat>화면 슬라이드 쇼(4:3)</PresentationFormat>
  <Paragraphs>260</Paragraphs>
  <Slides>35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35</vt:i4>
      </vt:variant>
    </vt:vector>
  </HeadingPairs>
  <TitlesOfParts>
    <vt:vector size="36" baseType="lpstr">
      <vt:lpstr>Office 테마</vt:lpstr>
      <vt:lpstr>PowerPoint 프레젠테이션</vt:lpstr>
      <vt:lpstr>연혁</vt:lpstr>
      <vt:lpstr>연혁</vt:lpstr>
      <vt:lpstr>목적 및 대상</vt:lpstr>
      <vt:lpstr>보건복지조치(1)</vt:lpstr>
      <vt:lpstr>보건복지조치(2)</vt:lpstr>
      <vt:lpstr>보건복지조치(3)</vt:lpstr>
      <vt:lpstr>보건복지조치(4)</vt:lpstr>
      <vt:lpstr>PowerPoint 프레젠테이션</vt:lpstr>
      <vt:lpstr>노인학대</vt:lpstr>
      <vt:lpstr>노인학대</vt:lpstr>
      <vt:lpstr>노인학대</vt:lpstr>
      <vt:lpstr>노인학대</vt:lpstr>
      <vt:lpstr>노인학대</vt:lpstr>
      <vt:lpstr>노인학대</vt:lpstr>
      <vt:lpstr>노인학대</vt:lpstr>
      <vt:lpstr>동영상 – 학대피해노인 전용쉼터</vt:lpstr>
      <vt:lpstr>실종노인</vt:lpstr>
      <vt:lpstr>예방을 위한 조사</vt:lpstr>
      <vt:lpstr>전달체계 및 위원회 : 노인복지시설</vt:lpstr>
      <vt:lpstr>전달체계 및 위원회 : 노인복지시설</vt:lpstr>
      <vt:lpstr>전달체계 및 위원회 : 노인복지시설</vt:lpstr>
      <vt:lpstr>전달체계 및 위원회 : 노인복지시설</vt:lpstr>
      <vt:lpstr>전달체계 및 위원회 : 노인복지시설</vt:lpstr>
      <vt:lpstr>동영상 – 24시간방문요양서비스</vt:lpstr>
      <vt:lpstr>노인복지시설의 의무와 감독 등</vt:lpstr>
      <vt:lpstr>노인복지시설의 감독 및 정지</vt:lpstr>
      <vt:lpstr>노인복지시설의 감독 및 정지</vt:lpstr>
      <vt:lpstr>노인복지시설의 감독 및 정지</vt:lpstr>
      <vt:lpstr>재정(비용)</vt:lpstr>
      <vt:lpstr>재정(비용)</vt:lpstr>
      <vt:lpstr>재정(비용)</vt:lpstr>
      <vt:lpstr>사례 : 노인보호전문기관</vt:lpstr>
      <vt:lpstr>사례 : 노인보호전문기관</vt:lpstr>
      <vt:lpstr>사례 : 노인보호전문기관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40</cp:revision>
  <dcterms:created xsi:type="dcterms:W3CDTF">2019-05-23T16:50:57Z</dcterms:created>
  <dcterms:modified xsi:type="dcterms:W3CDTF">2019-06-07T02:25:48Z</dcterms:modified>
</cp:coreProperties>
</file>