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19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468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182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86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94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430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894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299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5736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496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73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FAA9F-E733-443A-B20F-5A51E66BC824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33BB0-2925-439A-8462-0BC3DE4998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404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IJRe0Z-8TII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xMMr_ggUd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1416364" y="4214182"/>
            <a:ext cx="6489385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4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장</a:t>
            </a:r>
            <a:endParaRPr lang="en-US" altLang="ko-KR" sz="3000" b="1" kern="0" dirty="0" smtClean="0">
              <a:solidFill>
                <a:srgbClr val="C5D1D7">
                  <a:lumMod val="25000"/>
                </a:srgbClr>
              </a:solidFill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시민법과 사회복지법</a:t>
            </a:r>
            <a:r>
              <a:rPr kumimoji="1" lang="en-US" altLang="ko-KR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(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사회법</a:t>
            </a:r>
            <a:r>
              <a:rPr kumimoji="1" lang="en-US" altLang="ko-KR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)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의 원리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61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집합적 책임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90145" y="900510"/>
            <a:ext cx="865858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31362" y="91017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0175" y="916306"/>
            <a:ext cx="8438550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산업재해는 총자본이 위험공동체를 조직하여 집합적 책임을 짐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85107" y="132244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3605" y="1646262"/>
            <a:ext cx="7759720" cy="4187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노동력을 </a:t>
            </a:r>
            <a:r>
              <a:rPr lang="ko-KR" altLang="en-US" sz="2000" dirty="0">
                <a:latin typeface="+mn-ea"/>
              </a:rPr>
              <a:t>지배하는 노사관계 구조 자체가 재해의 위험을 필연적으로 </a:t>
            </a:r>
            <a:r>
              <a:rPr lang="ko-KR" altLang="en-US" sz="2000" dirty="0" smtClean="0">
                <a:latin typeface="+mn-ea"/>
              </a:rPr>
              <a:t>내포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보상책임을 </a:t>
            </a:r>
            <a:r>
              <a:rPr lang="ko-KR" altLang="en-US" sz="2000" dirty="0">
                <a:latin typeface="+mn-ea"/>
              </a:rPr>
              <a:t>노사관계에 관련시켜 자본 측에 묻게 </a:t>
            </a:r>
            <a:r>
              <a:rPr lang="ko-KR" altLang="en-US" sz="2000" dirty="0" smtClean="0">
                <a:latin typeface="+mn-ea"/>
              </a:rPr>
              <a:t>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산업재해를 </a:t>
            </a:r>
            <a:r>
              <a:rPr lang="ko-KR" altLang="en-US" sz="2000" dirty="0">
                <a:latin typeface="+mn-ea"/>
              </a:rPr>
              <a:t>사회문제로 인정 </a:t>
            </a:r>
            <a:r>
              <a:rPr lang="ko-KR" altLang="en-US" sz="2000" dirty="0" smtClean="0">
                <a:latin typeface="+mn-ea"/>
              </a:rPr>
              <a:t>                                                                    → </a:t>
            </a:r>
            <a:r>
              <a:rPr lang="ko-KR" altLang="en-US" sz="2000" dirty="0">
                <a:latin typeface="+mn-ea"/>
              </a:rPr>
              <a:t>총 자본이 위험공동체를 조직하여 집합적인 책임을 </a:t>
            </a:r>
            <a:r>
              <a:rPr lang="ko-KR" altLang="en-US" sz="2000" dirty="0" smtClean="0">
                <a:latin typeface="+mn-ea"/>
              </a:rPr>
              <a:t>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산업재해보상보험법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보험가입자는 근로자를 사용하는 모든 사업 또는 사업장 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                                                                    </a:t>
            </a:r>
            <a:r>
              <a:rPr lang="ko-KR" altLang="en-US" sz="2000" dirty="0" smtClean="0">
                <a:latin typeface="+mn-ea"/>
              </a:rPr>
              <a:t>→ </a:t>
            </a:r>
            <a:r>
              <a:rPr lang="ko-KR" altLang="en-US" sz="2000" dirty="0">
                <a:latin typeface="+mn-ea"/>
              </a:rPr>
              <a:t>자본이 위험공동체를 조직하여 집합적 책임을 짐</a:t>
            </a:r>
          </a:p>
        </p:txBody>
      </p:sp>
    </p:spTree>
    <p:extLst>
      <p:ext uri="{BB962C8B-B14F-4D97-AF65-F5344CB8AC3E}">
        <p14:creationId xmlns:p14="http://schemas.microsoft.com/office/powerpoint/2010/main" val="1619381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집합적 책임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79512" y="911143"/>
            <a:ext cx="8249021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20729" y="92080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9542" y="926939"/>
            <a:ext cx="810099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사회전체의 책임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74474" y="133307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5496" y="1626715"/>
            <a:ext cx="771320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빈곤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질병과 같이 사회구조적 문제로 발생하는 사회문제는 </a:t>
            </a:r>
            <a:r>
              <a:rPr lang="ko-KR" altLang="en-US" sz="2000" dirty="0" smtClean="0">
                <a:latin typeface="+mn-ea"/>
              </a:rPr>
              <a:t>    사회 </a:t>
            </a:r>
            <a:r>
              <a:rPr lang="ko-KR" altLang="en-US" sz="2000" dirty="0">
                <a:latin typeface="+mn-ea"/>
              </a:rPr>
              <a:t>전체가 </a:t>
            </a:r>
            <a:r>
              <a:rPr lang="ko-KR" altLang="en-US" sz="2000" dirty="0" smtClean="0">
                <a:latin typeface="+mn-ea"/>
              </a:rPr>
              <a:t>공동으로 </a:t>
            </a:r>
            <a:r>
              <a:rPr lang="ko-KR" altLang="en-US" sz="2000" dirty="0">
                <a:latin typeface="+mn-ea"/>
              </a:rPr>
              <a:t>책임을 </a:t>
            </a:r>
            <a:r>
              <a:rPr lang="ko-KR" altLang="en-US" sz="2000" dirty="0" smtClean="0">
                <a:latin typeface="+mn-ea"/>
              </a:rPr>
              <a:t>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자연재해와 </a:t>
            </a:r>
            <a:r>
              <a:rPr lang="ko-KR" altLang="en-US" sz="2000" dirty="0">
                <a:latin typeface="+mn-ea"/>
              </a:rPr>
              <a:t>같이 특정 대상에게 과실책임을 물을 수 없는 경우 역시 </a:t>
            </a:r>
            <a:r>
              <a:rPr lang="ko-KR" altLang="en-US" sz="2000" dirty="0" smtClean="0">
                <a:latin typeface="+mn-ea"/>
              </a:rPr>
              <a:t>사회가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집합적으로 </a:t>
            </a:r>
            <a:r>
              <a:rPr lang="ko-KR" altLang="en-US" sz="2000" dirty="0">
                <a:latin typeface="+mn-ea"/>
              </a:rPr>
              <a:t>책임을 </a:t>
            </a:r>
            <a:r>
              <a:rPr lang="ko-KR" altLang="en-US" sz="2000" dirty="0" smtClean="0">
                <a:latin typeface="+mn-ea"/>
              </a:rPr>
              <a:t>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공공부조법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사회보험법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err="1">
                <a:latin typeface="+mn-ea"/>
              </a:rPr>
              <a:t>사회복지서비스법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재해구호관련법 등을 중심으로 </a:t>
            </a:r>
            <a:r>
              <a:rPr lang="ko-KR" altLang="en-US" sz="2000" dirty="0" smtClean="0">
                <a:latin typeface="+mn-ea"/>
              </a:rPr>
              <a:t>발달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 사회연대의 가치를 반영하는 원칙으로 사회복지법의 원리 중 </a:t>
            </a:r>
            <a:r>
              <a:rPr lang="ko-KR" altLang="en-US" sz="2000" dirty="0" smtClean="0">
                <a:latin typeface="+mn-ea"/>
              </a:rPr>
              <a:t>  가장 </a:t>
            </a:r>
            <a:r>
              <a:rPr lang="ko-KR" altLang="en-US" sz="2000" dirty="0">
                <a:latin typeface="+mn-ea"/>
              </a:rPr>
              <a:t>중요</a:t>
            </a:r>
          </a:p>
        </p:txBody>
      </p:sp>
    </p:spTree>
    <p:extLst>
      <p:ext uri="{BB962C8B-B14F-4D97-AF65-F5344CB8AC3E}">
        <p14:creationId xmlns:p14="http://schemas.microsoft.com/office/powerpoint/2010/main" val="4174013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시민법의 원리와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수정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사회복지법의 원리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323980" y="1897989"/>
            <a:ext cx="3034969" cy="25367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252000" rtlCol="0" anchor="ctr"/>
          <a:lstStyle/>
          <a:p>
            <a:pPr marL="179388" indent="-179388">
              <a:spcAft>
                <a:spcPts val="3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계약의 공정성</a:t>
            </a:r>
            <a:endParaRPr lang="ko-KR" altLang="en-US" sz="2000" dirty="0">
              <a:latin typeface="+mn-ea"/>
            </a:endParaRPr>
          </a:p>
          <a:p>
            <a:pPr marL="179388" indent="-179388">
              <a:spcAft>
                <a:spcPts val="3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소유권의 </a:t>
            </a:r>
            <a:r>
              <a:rPr lang="ko-KR" altLang="en-US" sz="2000" dirty="0">
                <a:latin typeface="+mn-ea"/>
              </a:rPr>
              <a:t>사회성      </a:t>
            </a:r>
          </a:p>
          <a:p>
            <a:pPr marL="179388" indent="-179388">
              <a:spcAft>
                <a:spcPts val="3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집합적 </a:t>
            </a:r>
            <a:r>
              <a:rPr lang="ko-KR" altLang="en-US" sz="2000" dirty="0">
                <a:latin typeface="+mn-ea"/>
              </a:rPr>
              <a:t>책임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323980" y="1124744"/>
            <a:ext cx="3034969" cy="7409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+mj-ea"/>
                <a:ea typeface="+mj-ea"/>
              </a:rPr>
              <a:t>사회복지법의 원리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7584" y="1897989"/>
            <a:ext cx="3034969" cy="25367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252000" rtlCol="0" anchor="ctr"/>
          <a:lstStyle/>
          <a:p>
            <a:pPr marL="179388" indent="-179388">
              <a:spcAft>
                <a:spcPts val="3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계약의 자유</a:t>
            </a:r>
            <a:endParaRPr lang="ko-KR" altLang="en-US" sz="2000" dirty="0">
              <a:latin typeface="+mn-ea"/>
            </a:endParaRPr>
          </a:p>
          <a:p>
            <a:pPr marL="179388" indent="-179388">
              <a:spcAft>
                <a:spcPts val="3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소유권 </a:t>
            </a:r>
            <a:r>
              <a:rPr lang="ko-KR" altLang="en-US" sz="2000" dirty="0">
                <a:latin typeface="+mn-ea"/>
              </a:rPr>
              <a:t>절대 </a:t>
            </a:r>
            <a:r>
              <a:rPr lang="ko-KR" altLang="en-US" sz="2000" dirty="0" smtClean="0">
                <a:latin typeface="+mn-ea"/>
              </a:rPr>
              <a:t>불가침</a:t>
            </a:r>
            <a:endParaRPr lang="ko-KR" altLang="en-US" sz="2000" dirty="0">
              <a:latin typeface="+mn-ea"/>
            </a:endParaRPr>
          </a:p>
          <a:p>
            <a:pPr marL="179388" indent="-179388">
              <a:spcAft>
                <a:spcPts val="3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과실에 </a:t>
            </a:r>
            <a:r>
              <a:rPr lang="ko-KR" altLang="en-US" sz="2000" dirty="0">
                <a:latin typeface="+mn-ea"/>
              </a:rPr>
              <a:t>대한 자기책임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27584" y="1124744"/>
            <a:ext cx="3034969" cy="740993"/>
          </a:xfrm>
          <a:prstGeom prst="rect">
            <a:avLst/>
          </a:prstGeom>
          <a:solidFill>
            <a:srgbClr val="695C54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+mj-ea"/>
                <a:ea typeface="+mj-ea"/>
              </a:rPr>
              <a:t>시민법의 원리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7" name="오른쪽 화살표 6"/>
          <p:cNvSpPr/>
          <p:nvPr/>
        </p:nvSpPr>
        <p:spPr>
          <a:xfrm>
            <a:off x="3985382" y="2322768"/>
            <a:ext cx="1226481" cy="792088"/>
          </a:xfrm>
          <a:prstGeom prst="right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11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시민법의 형성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316790" y="3227280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53208" y="3280729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시민법의 사상적 연원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1036" y="3965027"/>
            <a:ext cx="8417900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인간의 </a:t>
            </a:r>
            <a:r>
              <a:rPr lang="ko-KR" altLang="en-US" sz="2000" dirty="0">
                <a:latin typeface="+mn-ea"/>
              </a:rPr>
              <a:t>자유와 창의성을 강조한 인문주의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641036" y="99964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시민사회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733018"/>
              </p:ext>
            </p:extLst>
          </p:nvPr>
        </p:nvGraphicFramePr>
        <p:xfrm>
          <a:off x="641036" y="4670141"/>
          <a:ext cx="7817164" cy="1336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75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095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681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로마법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인간이 이익에 의해 지배되는 개인주의 속성이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뚜렷</a:t>
                      </a:r>
                      <a:endParaRPr lang="ko-KR" altLang="en-US" sz="20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smtClean="0">
                          <a:latin typeface="+mn-ea"/>
                          <a:ea typeface="+mn-ea"/>
                        </a:rPr>
                        <a:t>자연법</a:t>
                      </a:r>
                      <a:endParaRPr lang="ko-KR" altLang="en-US" sz="20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그로티우스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홉스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루소 등의 계몽주의 사상가의 영향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95536" y="1588691"/>
            <a:ext cx="8417900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자본주의 </a:t>
            </a:r>
            <a:r>
              <a:rPr lang="ko-KR" altLang="en-US" sz="2000" dirty="0">
                <a:latin typeface="+mn-ea"/>
              </a:rPr>
              <a:t>사회를 확립한 시민계급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부르주아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이 시민혁명을 통해 건설 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657808" y="2139549"/>
            <a:ext cx="1984218" cy="965328"/>
            <a:chOff x="6804248" y="4077072"/>
            <a:chExt cx="2160240" cy="1187386"/>
          </a:xfrm>
        </p:grpSpPr>
        <p:pic>
          <p:nvPicPr>
            <p:cNvPr id="19" name="그림 18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753365" y="4357884"/>
              <a:ext cx="1211122" cy="643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4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프랑스혁명</a:t>
              </a:r>
              <a:endParaRPr lang="en-US" altLang="ko-KR" sz="14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en-US" altLang="ko-KR" sz="14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14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시민혁명</a:t>
              </a:r>
              <a:r>
                <a:rPr lang="en-US" altLang="ko-KR" sz="14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lang="ko-KR" altLang="en-US" sz="14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5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22044" y="182312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시민법의 형성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22044" y="3620259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63260" y="362991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2074" y="3636055"/>
            <a:ext cx="5663360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계약의 대상 </a:t>
            </a:r>
            <a:r>
              <a:rPr lang="en-US" altLang="ko-KR" sz="2300" b="1" dirty="0">
                <a:latin typeface="+mj-ea"/>
                <a:ea typeface="+mj-ea"/>
              </a:rPr>
              <a:t>: </a:t>
            </a:r>
            <a:r>
              <a:rPr lang="ko-KR" altLang="en-US" sz="2300" b="1" dirty="0">
                <a:latin typeface="+mj-ea"/>
                <a:ea typeface="+mj-ea"/>
              </a:rPr>
              <a:t>부르주아 계급의 성인 남성 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7005" y="4042195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8028" y="4230403"/>
            <a:ext cx="7997093" cy="231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모든 </a:t>
            </a:r>
            <a:r>
              <a:rPr lang="ko-KR" altLang="en-US" sz="2000" dirty="0">
                <a:latin typeface="+mn-ea"/>
              </a:rPr>
              <a:t>국민이 국가와 계약한 것이 </a:t>
            </a:r>
            <a:r>
              <a:rPr lang="ko-KR" altLang="en-US" sz="2000" dirty="0" smtClean="0">
                <a:latin typeface="+mn-ea"/>
              </a:rPr>
              <a:t>아님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1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부르주아 </a:t>
            </a:r>
            <a:r>
              <a:rPr lang="ko-KR" altLang="en-US" sz="2000" dirty="0">
                <a:latin typeface="+mn-ea"/>
              </a:rPr>
              <a:t>계급의 성인 남성 </a:t>
            </a:r>
            <a:r>
              <a:rPr lang="ko-KR" altLang="en-US" sz="2000" dirty="0" smtClean="0">
                <a:latin typeface="+mn-ea"/>
              </a:rPr>
              <a:t>                                                                    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 smtClean="0">
                <a:latin typeface="+mn-ea"/>
              </a:rPr>
              <a:t>    : </a:t>
            </a:r>
            <a:r>
              <a:rPr lang="ko-KR" altLang="en-US" sz="2000" dirty="0">
                <a:latin typeface="+mn-ea"/>
              </a:rPr>
              <a:t>이성을 지니고 있으며 자유롭게 자기 의사를 표현할 수 </a:t>
            </a:r>
            <a:r>
              <a:rPr lang="ko-KR" altLang="en-US" sz="2000" dirty="0" smtClean="0">
                <a:latin typeface="+mn-ea"/>
              </a:rPr>
              <a:t>있고      합리적으로 </a:t>
            </a:r>
            <a:r>
              <a:rPr lang="ko-KR" altLang="en-US" sz="2000" dirty="0">
                <a:latin typeface="+mn-ea"/>
              </a:rPr>
              <a:t>결정할 수 있는 능력을 가진 </a:t>
            </a:r>
            <a:r>
              <a:rPr lang="ko-KR" altLang="en-US" sz="2000" dirty="0" smtClean="0">
                <a:latin typeface="+mn-ea"/>
              </a:rPr>
              <a:t>사람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1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자본가와 </a:t>
            </a:r>
            <a:r>
              <a:rPr lang="ko-KR" altLang="en-US" sz="2000" dirty="0">
                <a:latin typeface="+mn-ea"/>
              </a:rPr>
              <a:t>노동자가 서로 동등한 권력을 가지고 있다고 가정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22044" y="831549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63260" y="84120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3760" y="868558"/>
            <a:ext cx="492786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시민법은 시민사회를 전제로 한 법 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7005" y="1253485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78028" y="1422643"/>
            <a:ext cx="799709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상품교환 </a:t>
            </a:r>
            <a:r>
              <a:rPr lang="ko-KR" altLang="en-US" sz="2000" dirty="0">
                <a:latin typeface="+mn-ea"/>
              </a:rPr>
              <a:t>과정에서 시민 개개인의 권리와 의무를 </a:t>
            </a:r>
            <a:r>
              <a:rPr lang="ko-KR" altLang="en-US" sz="2000" dirty="0" smtClean="0">
                <a:latin typeface="+mn-ea"/>
              </a:rPr>
              <a:t>보장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상품가치에 </a:t>
            </a:r>
            <a:r>
              <a:rPr lang="ko-KR" altLang="en-US" sz="2000" dirty="0">
                <a:latin typeface="+mn-ea"/>
              </a:rPr>
              <a:t>따른 등가교환의 정의를 법적 정의로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국가는 </a:t>
            </a:r>
            <a:r>
              <a:rPr lang="ko-KR" altLang="en-US" sz="2000" dirty="0">
                <a:latin typeface="+mn-ea"/>
              </a:rPr>
              <a:t>권리와 의무의 당사자가 아닌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자로서 개인들 사이의 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   </a:t>
            </a:r>
            <a:r>
              <a:rPr lang="ko-KR" altLang="en-US" sz="2000" dirty="0" smtClean="0">
                <a:latin typeface="+mn-ea"/>
              </a:rPr>
              <a:t>관계만 </a:t>
            </a:r>
            <a:r>
              <a:rPr lang="ko-KR" altLang="en-US" sz="2000" dirty="0">
                <a:latin typeface="+mn-ea"/>
              </a:rPr>
              <a:t>규율</a:t>
            </a:r>
          </a:p>
        </p:txBody>
      </p:sp>
    </p:spTree>
    <p:extLst>
      <p:ext uri="{BB962C8B-B14F-4D97-AF65-F5344CB8AC3E}">
        <p14:creationId xmlns:p14="http://schemas.microsoft.com/office/powerpoint/2010/main" val="4219735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187722" y="1866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계약의 자유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27510" y="4680629"/>
            <a:ext cx="8884122" cy="2070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28479" y="4157290"/>
            <a:ext cx="8884124" cy="522000"/>
            <a:chOff x="128479" y="4221088"/>
            <a:chExt cx="8884124" cy="535955"/>
          </a:xfrm>
        </p:grpSpPr>
        <p:sp>
          <p:nvSpPr>
            <p:cNvPr id="5" name="직사각형 4"/>
            <p:cNvSpPr/>
            <p:nvPr/>
          </p:nvSpPr>
          <p:spPr>
            <a:xfrm>
              <a:off x="128481" y="4221088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나눔바른펜" panose="020B0503000000000000" pitchFamily="50" charset="-127"/>
                  <a:ea typeface="나눔바른펜" panose="020B0503000000000000" pitchFamily="50" charset="-127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한계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" name="직각 삼각형 5"/>
            <p:cNvSpPr/>
            <p:nvPr/>
          </p:nvSpPr>
          <p:spPr>
            <a:xfrm flipV="1">
              <a:off x="128479" y="4221088"/>
              <a:ext cx="478248" cy="534515"/>
            </a:xfrm>
            <a:prstGeom prst="rtTriangle">
              <a:avLst/>
            </a:prstGeom>
            <a:solidFill>
              <a:srgbClr val="626262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이등변 삼각형 6"/>
            <p:cNvSpPr/>
            <p:nvPr/>
          </p:nvSpPr>
          <p:spPr>
            <a:xfrm flipH="1">
              <a:off x="147886" y="4497125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rgbClr val="2C2C2C"/>
                </a:solidFill>
              </a:endParaRPr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187722" y="4813843"/>
            <a:ext cx="8823910" cy="180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인간은 </a:t>
            </a:r>
            <a:r>
              <a:rPr lang="ko-KR" altLang="en-US" sz="1900" kern="0" dirty="0">
                <a:latin typeface="+mn-ea"/>
                <a:cs typeface="+mj-cs"/>
              </a:rPr>
              <a:t>평등한 권력을 지니지 않으며 그러한 권력관계가 계약에 영향을 </a:t>
            </a:r>
            <a:r>
              <a:rPr lang="ko-KR" altLang="en-US" sz="1900" kern="0" dirty="0" smtClean="0">
                <a:latin typeface="+mn-ea"/>
                <a:cs typeface="+mj-cs"/>
              </a:rPr>
              <a:t>줌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자본가가 </a:t>
            </a:r>
            <a:r>
              <a:rPr lang="ko-KR" altLang="en-US" sz="1900" kern="0" dirty="0">
                <a:latin typeface="+mn-ea"/>
                <a:cs typeface="+mj-cs"/>
              </a:rPr>
              <a:t>노동자보다 권력이 큼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자본가에게 유리하게 계약 </a:t>
            </a:r>
            <a:r>
              <a:rPr lang="ko-KR" altLang="en-US" sz="1900" kern="0" dirty="0" smtClean="0">
                <a:latin typeface="+mn-ea"/>
                <a:cs typeface="+mj-cs"/>
              </a:rPr>
              <a:t>체결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        </a:t>
            </a:r>
            <a:r>
              <a:rPr lang="ko-KR" altLang="en-US" sz="1900" kern="0" dirty="0" smtClean="0">
                <a:latin typeface="+mn-ea"/>
                <a:cs typeface="+mj-cs"/>
              </a:rPr>
              <a:t>예</a:t>
            </a:r>
            <a:r>
              <a:rPr lang="en-US" altLang="ko-KR" sz="1900" kern="0" dirty="0" smtClean="0">
                <a:latin typeface="+mn-ea"/>
                <a:cs typeface="+mj-cs"/>
              </a:rPr>
              <a:t>) </a:t>
            </a:r>
            <a:r>
              <a:rPr lang="ko-KR" altLang="en-US" sz="1900" kern="0" dirty="0" smtClean="0">
                <a:latin typeface="+mn-ea"/>
                <a:cs typeface="+mj-cs"/>
              </a:rPr>
              <a:t>베니스의 상인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등가교환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노동시간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환경 등이 계약 내용에 포함되지 </a:t>
            </a:r>
            <a:r>
              <a:rPr lang="ko-KR" altLang="en-US" sz="1900" kern="0" dirty="0" smtClean="0">
                <a:latin typeface="+mn-ea"/>
                <a:cs typeface="+mj-cs"/>
              </a:rPr>
              <a:t>않음</a:t>
            </a:r>
            <a:endParaRPr lang="en-US" altLang="ko-KR" sz="1900" kern="0" dirty="0" smtClean="0">
              <a:latin typeface="+mn-ea"/>
              <a:cs typeface="+mj-cs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7510" y="1266777"/>
            <a:ext cx="8884122" cy="2736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28479" y="743438"/>
            <a:ext cx="8884124" cy="522000"/>
            <a:chOff x="128479" y="785970"/>
            <a:chExt cx="8884124" cy="535955"/>
          </a:xfrm>
        </p:grpSpPr>
        <p:sp>
          <p:nvSpPr>
            <p:cNvPr id="11" name="직사각형 10"/>
            <p:cNvSpPr/>
            <p:nvPr/>
          </p:nvSpPr>
          <p:spPr>
            <a:xfrm>
              <a:off x="128481" y="785970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300" b="1" dirty="0" smtClean="0">
                  <a:solidFill>
                    <a:schemeClr val="accent2">
                      <a:lumMod val="50000"/>
                    </a:schemeClr>
                  </a:solidFill>
                  <a:latin typeface="나눔바른펜" panose="020B0503000000000000" pitchFamily="50" charset="-127"/>
                  <a:ea typeface="나눔바른펜" panose="020B0503000000000000" pitchFamily="50" charset="-127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원칙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직각 삼각형 11"/>
            <p:cNvSpPr/>
            <p:nvPr/>
          </p:nvSpPr>
          <p:spPr>
            <a:xfrm flipV="1">
              <a:off x="128479" y="785970"/>
              <a:ext cx="478248" cy="534515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이등변 삼각형 12"/>
            <p:cNvSpPr/>
            <p:nvPr/>
          </p:nvSpPr>
          <p:spPr>
            <a:xfrm flipH="1">
              <a:off x="147886" y="1062007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accent6">
                <a:lumMod val="50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rgbClr val="2C2C2C"/>
                </a:solidFill>
              </a:endParaRPr>
            </a:p>
          </p:txBody>
        </p:sp>
      </p:grpSp>
      <p:sp>
        <p:nvSpPr>
          <p:cNvPr id="14" name="제목 39"/>
          <p:cNvSpPr txBox="1">
            <a:spLocks/>
          </p:cNvSpPr>
          <p:nvPr/>
        </p:nvSpPr>
        <p:spPr bwMode="auto">
          <a:xfrm>
            <a:off x="187722" y="1265438"/>
            <a:ext cx="8823910" cy="276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22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인간이면 누구나 자유롭게 계약을 맺을 수 </a:t>
            </a:r>
            <a:r>
              <a:rPr lang="ko-KR" altLang="en-US" sz="1900" kern="0" dirty="0" smtClean="0">
                <a:latin typeface="+mn-ea"/>
                <a:cs typeface="+mj-cs"/>
              </a:rPr>
              <a:t>있음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계약체결의 자유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상대편 선택의 자유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내용결정의 자유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방식의 자유 </a:t>
            </a:r>
            <a:r>
              <a:rPr lang="ko-KR" altLang="en-US" sz="1900" kern="0" dirty="0" smtClean="0">
                <a:latin typeface="+mn-ea"/>
                <a:cs typeface="+mj-cs"/>
              </a:rPr>
              <a:t>등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가장 기본적인 법률 행위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현대 사회 인간의 행위는 계약을 기초로 </a:t>
            </a:r>
            <a:r>
              <a:rPr lang="ko-KR" altLang="en-US" sz="1900" kern="0" dirty="0" smtClean="0">
                <a:latin typeface="+mn-ea"/>
                <a:cs typeface="+mj-cs"/>
              </a:rPr>
              <a:t>함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자유로운 의사표시에 의한 구체적 합의로 법적인 권리 및 </a:t>
            </a:r>
            <a:r>
              <a:rPr lang="ko-KR" altLang="en-US" sz="1900" kern="0" dirty="0" smtClean="0">
                <a:latin typeface="+mn-ea"/>
                <a:cs typeface="+mj-cs"/>
              </a:rPr>
              <a:t>의무관계가 </a:t>
            </a:r>
            <a:r>
              <a:rPr lang="ko-KR" altLang="en-US" sz="1900" kern="0" dirty="0" smtClean="0">
                <a:latin typeface="+mn-ea"/>
                <a:cs typeface="+mj-cs"/>
              </a:rPr>
              <a:t>형성된다는 </a:t>
            </a:r>
            <a:r>
              <a:rPr lang="ko-KR" altLang="en-US" sz="1900" kern="0" dirty="0" smtClean="0">
                <a:latin typeface="+mn-ea"/>
                <a:cs typeface="+mj-cs"/>
              </a:rPr>
              <a:t>전제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0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계약에 따른 내용을 이행하지 않을 시 불법행위가 되어 손해배상 청구 </a:t>
            </a:r>
            <a:r>
              <a:rPr lang="ko-KR" altLang="en-US" sz="1900" kern="0" dirty="0" smtClean="0">
                <a:latin typeface="+mn-ea"/>
                <a:cs typeface="+mj-cs"/>
              </a:rPr>
              <a:t>가능</a:t>
            </a:r>
            <a:endParaRPr lang="en-US" altLang="ko-KR" sz="19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75722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187722" y="16758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소유권 절대 불가침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27510" y="3720835"/>
            <a:ext cx="8884122" cy="3042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28479" y="3218763"/>
            <a:ext cx="8884124" cy="504000"/>
            <a:chOff x="128479" y="4221088"/>
            <a:chExt cx="8884124" cy="535955"/>
          </a:xfrm>
        </p:grpSpPr>
        <p:sp>
          <p:nvSpPr>
            <p:cNvPr id="5" name="직사각형 4"/>
            <p:cNvSpPr/>
            <p:nvPr/>
          </p:nvSpPr>
          <p:spPr>
            <a:xfrm>
              <a:off x="128481" y="4221088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나눔바른펜" panose="020B0503000000000000" pitchFamily="50" charset="-127"/>
                  <a:ea typeface="나눔바른펜" panose="020B0503000000000000" pitchFamily="50" charset="-127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한계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" name="직각 삼각형 5"/>
            <p:cNvSpPr/>
            <p:nvPr/>
          </p:nvSpPr>
          <p:spPr>
            <a:xfrm flipV="1">
              <a:off x="128479" y="4221088"/>
              <a:ext cx="478248" cy="534515"/>
            </a:xfrm>
            <a:prstGeom prst="rtTriangle">
              <a:avLst/>
            </a:prstGeom>
            <a:solidFill>
              <a:srgbClr val="626262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이등변 삼각형 6"/>
            <p:cNvSpPr/>
            <p:nvPr/>
          </p:nvSpPr>
          <p:spPr>
            <a:xfrm flipH="1">
              <a:off x="147886" y="4497125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rgbClr val="2C2C2C"/>
                </a:solidFill>
              </a:endParaRPr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187722" y="3722763"/>
            <a:ext cx="8823910" cy="3061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계약이 </a:t>
            </a:r>
            <a:r>
              <a:rPr lang="ko-KR" altLang="en-US" sz="1900" kern="0" dirty="0">
                <a:latin typeface="+mn-ea"/>
                <a:cs typeface="+mj-cs"/>
              </a:rPr>
              <a:t>평등하게 이루어질 수 없기에 계약자유의 원칙을 기반으로 한 </a:t>
            </a:r>
            <a:r>
              <a:rPr lang="ko-KR" altLang="en-US" sz="1900" kern="0" dirty="0" smtClean="0">
                <a:latin typeface="+mn-ea"/>
                <a:cs typeface="+mj-cs"/>
              </a:rPr>
              <a:t>소유권 </a:t>
            </a:r>
            <a:r>
              <a:rPr lang="ko-KR" altLang="en-US" sz="1900" kern="0" dirty="0">
                <a:latin typeface="+mn-ea"/>
                <a:cs typeface="+mj-cs"/>
              </a:rPr>
              <a:t>절대 </a:t>
            </a:r>
            <a:r>
              <a:rPr lang="ko-KR" altLang="en-US" sz="1900" kern="0" dirty="0" smtClean="0">
                <a:latin typeface="+mn-ea"/>
                <a:cs typeface="+mj-cs"/>
              </a:rPr>
              <a:t>불가침의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원칙도 </a:t>
            </a:r>
            <a:r>
              <a:rPr lang="ko-KR" altLang="en-US" sz="1900" kern="0" dirty="0">
                <a:latin typeface="+mn-ea"/>
                <a:cs typeface="+mj-cs"/>
              </a:rPr>
              <a:t>문제에 </a:t>
            </a:r>
            <a:r>
              <a:rPr lang="ko-KR" altLang="en-US" sz="1900" kern="0" dirty="0" smtClean="0">
                <a:latin typeface="+mn-ea"/>
                <a:cs typeface="+mj-cs"/>
              </a:rPr>
              <a:t>당면함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 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예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도박장에서 아내와 딸을 담보로 돈을 빌림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   </a:t>
            </a:r>
            <a:r>
              <a:rPr lang="ko-KR" altLang="en-US" sz="1900" kern="0" dirty="0" smtClean="0">
                <a:latin typeface="+mn-ea"/>
                <a:cs typeface="+mj-cs"/>
              </a:rPr>
              <a:t>  </a:t>
            </a:r>
            <a:r>
              <a:rPr lang="ko-KR" altLang="en-US" sz="1900" kern="0" dirty="0" smtClean="0">
                <a:latin typeface="+mn-ea"/>
                <a:cs typeface="+mj-cs"/>
              </a:rPr>
              <a:t>  고리대금업자에게 </a:t>
            </a:r>
            <a:r>
              <a:rPr lang="ko-KR" altLang="en-US" sz="1900" kern="0" dirty="0">
                <a:latin typeface="+mn-ea"/>
                <a:cs typeface="+mj-cs"/>
              </a:rPr>
              <a:t>막대한 이자를 주고 돈을 빌림 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    </a:t>
            </a:r>
            <a:r>
              <a:rPr lang="ko-KR" altLang="en-US" sz="1900" kern="0" dirty="0" smtClean="0">
                <a:latin typeface="+mn-ea"/>
                <a:cs typeface="+mj-cs"/>
              </a:rPr>
              <a:t>   → </a:t>
            </a:r>
            <a:r>
              <a:rPr lang="ko-KR" altLang="en-US" sz="1900" kern="0" dirty="0">
                <a:latin typeface="+mn-ea"/>
                <a:cs typeface="+mj-cs"/>
              </a:rPr>
              <a:t>소유권 절대 불가침의 원칙에 따르면 이에 따른 이익은 </a:t>
            </a:r>
            <a:r>
              <a:rPr lang="ko-KR" altLang="en-US" sz="1900" kern="0" dirty="0" smtClean="0">
                <a:latin typeface="+mn-ea"/>
                <a:cs typeface="+mj-cs"/>
              </a:rPr>
              <a:t>정당함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소유권 승인에 대한 어떤 이익도 갖지 못하는 계급이 </a:t>
            </a:r>
            <a:r>
              <a:rPr lang="ko-KR" altLang="en-US" sz="1900" kern="0" dirty="0" smtClean="0">
                <a:latin typeface="+mn-ea"/>
                <a:cs typeface="+mj-cs"/>
              </a:rPr>
              <a:t>형성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독점 자본주의 </a:t>
            </a:r>
            <a:r>
              <a:rPr lang="ko-KR" altLang="en-US" sz="1900" kern="0" dirty="0" smtClean="0">
                <a:latin typeface="+mn-ea"/>
                <a:cs typeface="+mj-cs"/>
              </a:rPr>
              <a:t>단계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광범위한 실업과 빈곤 등의 사회문제 발생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27510" y="1234879"/>
            <a:ext cx="8884122" cy="188429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28479" y="732805"/>
            <a:ext cx="8884124" cy="504000"/>
            <a:chOff x="128479" y="785970"/>
            <a:chExt cx="8884124" cy="535955"/>
          </a:xfrm>
        </p:grpSpPr>
        <p:sp>
          <p:nvSpPr>
            <p:cNvPr id="11" name="직사각형 10"/>
            <p:cNvSpPr/>
            <p:nvPr/>
          </p:nvSpPr>
          <p:spPr>
            <a:xfrm>
              <a:off x="128481" y="785970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원칙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직각 삼각형 11"/>
            <p:cNvSpPr/>
            <p:nvPr/>
          </p:nvSpPr>
          <p:spPr>
            <a:xfrm flipV="1">
              <a:off x="128479" y="785970"/>
              <a:ext cx="478248" cy="534515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이등변 삼각형 12"/>
            <p:cNvSpPr/>
            <p:nvPr/>
          </p:nvSpPr>
          <p:spPr>
            <a:xfrm flipH="1">
              <a:off x="147886" y="1062007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accent6">
                <a:lumMod val="50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rgbClr val="2C2C2C"/>
                </a:solidFill>
              </a:endParaRPr>
            </a:p>
          </p:txBody>
        </p:sp>
      </p:grpSp>
      <p:sp>
        <p:nvSpPr>
          <p:cNvPr id="14" name="제목 39"/>
          <p:cNvSpPr txBox="1">
            <a:spLocks/>
          </p:cNvSpPr>
          <p:nvPr/>
        </p:nvSpPr>
        <p:spPr bwMode="auto">
          <a:xfrm>
            <a:off x="187722" y="1280350"/>
            <a:ext cx="8823910" cy="1805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21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소유권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물건을 지배할 수 있는 </a:t>
            </a:r>
            <a:r>
              <a:rPr lang="ko-KR" altLang="en-US" sz="1900" kern="0" dirty="0" smtClean="0">
                <a:latin typeface="+mn-ea"/>
                <a:cs typeface="+mj-cs"/>
              </a:rPr>
              <a:t>권리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내가 소유한 물건은 타인이 관여하거나 침해할 수 없다는 </a:t>
            </a:r>
            <a:r>
              <a:rPr lang="ko-KR" altLang="en-US" sz="1900" kern="0" dirty="0" smtClean="0">
                <a:latin typeface="+mn-ea"/>
                <a:cs typeface="+mj-cs"/>
              </a:rPr>
              <a:t>원칙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계약자유의 원칙을 기반으로 </a:t>
            </a:r>
            <a:r>
              <a:rPr lang="ko-KR" altLang="en-US" sz="1900" kern="0" dirty="0" smtClean="0">
                <a:latin typeface="+mn-ea"/>
                <a:cs typeface="+mj-cs"/>
              </a:rPr>
              <a:t>함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smtClean="0">
                <a:latin typeface="+mn-ea"/>
                <a:cs typeface="+mj-cs"/>
              </a:rPr>
              <a:t>자유로운 의사로 맺은 자유로운 계약에 따른                       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나의 </a:t>
            </a:r>
            <a:r>
              <a:rPr lang="ko-KR" altLang="en-US" sz="1900" kern="0" dirty="0" smtClean="0">
                <a:latin typeface="+mn-ea"/>
                <a:cs typeface="+mj-cs"/>
              </a:rPr>
              <a:t>소유물은 타인이 절대 </a:t>
            </a:r>
            <a:r>
              <a:rPr lang="ko-KR" altLang="en-US" sz="1900" kern="0" dirty="0">
                <a:latin typeface="+mn-ea"/>
                <a:cs typeface="+mj-cs"/>
              </a:rPr>
              <a:t>침해할 수 없음</a:t>
            </a:r>
          </a:p>
        </p:txBody>
      </p:sp>
    </p:spTree>
    <p:extLst>
      <p:ext uri="{BB962C8B-B14F-4D97-AF65-F5344CB8AC3E}">
        <p14:creationId xmlns:p14="http://schemas.microsoft.com/office/powerpoint/2010/main" val="729709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187722" y="139012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시민법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과실에 대한 자기책임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27510" y="3699569"/>
            <a:ext cx="8884122" cy="3096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28479" y="3250662"/>
            <a:ext cx="8884124" cy="450000"/>
            <a:chOff x="128479" y="4221088"/>
            <a:chExt cx="8884124" cy="535955"/>
          </a:xfrm>
        </p:grpSpPr>
        <p:sp>
          <p:nvSpPr>
            <p:cNvPr id="5" name="직사각형 4"/>
            <p:cNvSpPr/>
            <p:nvPr/>
          </p:nvSpPr>
          <p:spPr>
            <a:xfrm>
              <a:off x="128481" y="4221088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200" b="1" dirty="0" smtClean="0">
                  <a:solidFill>
                    <a:schemeClr val="accent2">
                      <a:lumMod val="50000"/>
                    </a:schemeClr>
                  </a:solidFill>
                  <a:latin typeface="나눔바른펜" panose="020B0503000000000000" pitchFamily="50" charset="-127"/>
                  <a:ea typeface="나눔바른펜" panose="020B0503000000000000" pitchFamily="50" charset="-127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한계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" name="직각 삼각형 5"/>
            <p:cNvSpPr/>
            <p:nvPr/>
          </p:nvSpPr>
          <p:spPr>
            <a:xfrm flipV="1">
              <a:off x="128479" y="4221088"/>
              <a:ext cx="478248" cy="534515"/>
            </a:xfrm>
            <a:prstGeom prst="rtTriangle">
              <a:avLst/>
            </a:prstGeom>
            <a:solidFill>
              <a:srgbClr val="626262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200" dirty="0">
                <a:solidFill>
                  <a:prstClr val="white"/>
                </a:solidFill>
              </a:endParaRPr>
            </a:p>
          </p:txBody>
        </p:sp>
        <p:sp>
          <p:nvSpPr>
            <p:cNvPr id="7" name="이등변 삼각형 6"/>
            <p:cNvSpPr/>
            <p:nvPr/>
          </p:nvSpPr>
          <p:spPr>
            <a:xfrm flipH="1">
              <a:off x="147886" y="4497125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200" dirty="0">
                <a:solidFill>
                  <a:srgbClr val="2C2C2C"/>
                </a:solidFill>
              </a:endParaRPr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187722" y="3745042"/>
            <a:ext cx="8823910" cy="297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과실인 경우에만 책임을 지고 과실로 입증되지 않으면 책임이 없다는 </a:t>
            </a:r>
            <a:r>
              <a:rPr lang="ko-KR" altLang="en-US" kern="0" dirty="0" smtClean="0">
                <a:latin typeface="+mn-ea"/>
                <a:cs typeface="+mj-cs"/>
              </a:rPr>
              <a:t>뜻이기도 </a:t>
            </a:r>
            <a:r>
              <a:rPr lang="ko-KR" altLang="en-US" kern="0" dirty="0">
                <a:latin typeface="+mn-ea"/>
                <a:cs typeface="+mj-cs"/>
              </a:rPr>
              <a:t>함 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tabLst>
                <a:tab pos="85725" algn="l"/>
              </a:tabLst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 </a:t>
            </a:r>
            <a:r>
              <a:rPr lang="ko-KR" altLang="en-US" kern="0" dirty="0" smtClean="0">
                <a:latin typeface="+mn-ea"/>
                <a:cs typeface="+mj-cs"/>
              </a:rPr>
              <a:t>→ </a:t>
            </a:r>
            <a:r>
              <a:rPr lang="ko-KR" altLang="en-US" kern="0" dirty="0">
                <a:latin typeface="+mn-ea"/>
                <a:cs typeface="+mj-cs"/>
              </a:rPr>
              <a:t>과실이 아니면 타인에게 해를 입혀도 책임이 </a:t>
            </a:r>
            <a:r>
              <a:rPr lang="ko-KR" altLang="en-US" kern="0" dirty="0" smtClean="0">
                <a:latin typeface="+mn-ea"/>
                <a:cs typeface="+mj-cs"/>
              </a:rPr>
              <a:t>없음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b="1" kern="0" dirty="0">
                <a:latin typeface="+mn-ea"/>
                <a:cs typeface="+mj-cs"/>
              </a:rPr>
              <a:t>공장에서의 산재 </a:t>
            </a:r>
            <a:r>
              <a:rPr lang="ko-KR" altLang="en-US" b="1" kern="0" dirty="0" smtClean="0">
                <a:latin typeface="+mn-ea"/>
                <a:cs typeface="+mj-cs"/>
              </a:rPr>
              <a:t>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공장주인 자본가의 과실이 입증되지 않으면 자본가에게 책임이 없음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r>
              <a:rPr lang="ko-KR" altLang="en-US" kern="0" dirty="0" smtClean="0">
                <a:latin typeface="+mn-ea"/>
                <a:cs typeface="+mj-cs"/>
              </a:rPr>
              <a:t>심지어 </a:t>
            </a:r>
            <a:r>
              <a:rPr lang="ko-KR" altLang="en-US" kern="0" dirty="0">
                <a:latin typeface="+mn-ea"/>
                <a:cs typeface="+mj-cs"/>
              </a:rPr>
              <a:t>기계가 위험하다는 것을 알고도 주의를 기울이지 못한 </a:t>
            </a:r>
            <a:r>
              <a:rPr lang="ko-KR" altLang="en-US" kern="0" dirty="0" smtClean="0">
                <a:latin typeface="+mn-ea"/>
                <a:cs typeface="+mj-cs"/>
              </a:rPr>
              <a:t>노동자의 과실에 </a:t>
            </a:r>
            <a:r>
              <a:rPr lang="ko-KR" altLang="en-US" kern="0" dirty="0">
                <a:latin typeface="+mn-ea"/>
                <a:cs typeface="+mj-cs"/>
              </a:rPr>
              <a:t>대한 </a:t>
            </a:r>
            <a:r>
              <a:rPr lang="ko-KR" altLang="en-US" kern="0" dirty="0" smtClean="0">
                <a:latin typeface="+mn-ea"/>
                <a:cs typeface="+mj-cs"/>
              </a:rPr>
              <a:t>책임을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물을 </a:t>
            </a:r>
            <a:r>
              <a:rPr lang="ko-KR" altLang="en-US" kern="0" dirty="0">
                <a:latin typeface="+mn-ea"/>
                <a:cs typeface="+mj-cs"/>
              </a:rPr>
              <a:t>수 </a:t>
            </a:r>
            <a:r>
              <a:rPr lang="ko-KR" altLang="en-US" kern="0" dirty="0" smtClean="0">
                <a:latin typeface="+mn-ea"/>
                <a:cs typeface="+mj-cs"/>
              </a:rPr>
              <a:t>있음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b="1" kern="0" dirty="0">
                <a:latin typeface="+mn-ea"/>
                <a:cs typeface="+mj-cs"/>
              </a:rPr>
              <a:t>빈곤에 적용 </a:t>
            </a:r>
            <a:r>
              <a:rPr lang="ko-KR" altLang="en-US" b="1" kern="0" dirty="0" smtClean="0">
                <a:latin typeface="+mn-ea"/>
                <a:cs typeface="+mj-cs"/>
              </a:rPr>
              <a:t>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절약하고 돈을 모아야 가난해지지 않음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그러므로 이에 부주의한 </a:t>
            </a:r>
            <a:r>
              <a:rPr lang="ko-KR" altLang="en-US" kern="0" dirty="0" smtClean="0">
                <a:latin typeface="+mn-ea"/>
                <a:cs typeface="+mj-cs"/>
              </a:rPr>
              <a:t>것은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빈민의 자기 책임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r>
              <a:rPr lang="ko-KR" altLang="en-US" kern="0" dirty="0" smtClean="0">
                <a:latin typeface="+mn-ea"/>
                <a:cs typeface="+mj-cs"/>
              </a:rPr>
              <a:t>사회의 과실이 입증되지 않으므로 국가가 책임지지 않아도 됨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b="1" kern="0" dirty="0">
                <a:latin typeface="+mn-ea"/>
                <a:cs typeface="+mj-cs"/>
              </a:rPr>
              <a:t>홍수</a:t>
            </a:r>
            <a:r>
              <a:rPr lang="en-US" altLang="ko-KR" b="1" kern="0" dirty="0">
                <a:latin typeface="+mn-ea"/>
                <a:cs typeface="+mj-cs"/>
              </a:rPr>
              <a:t>, </a:t>
            </a:r>
            <a:r>
              <a:rPr lang="ko-KR" altLang="en-US" b="1" kern="0" dirty="0">
                <a:latin typeface="+mn-ea"/>
                <a:cs typeface="+mj-cs"/>
              </a:rPr>
              <a:t>가뭄 등의 천재지변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특정 대상의 과실을 증명할 수 없음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27510" y="1171080"/>
            <a:ext cx="8884122" cy="198921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108000" rtlCol="0" anchor="t" anchorCtr="0">
            <a:noAutofit/>
          </a:bodyPr>
          <a:lstStyle/>
          <a:p>
            <a:pPr marL="85725" lvl="0" defTabSz="911090">
              <a:lnSpc>
                <a:spcPct val="110000"/>
              </a:lnSpc>
              <a:spcBef>
                <a:spcPts val="400"/>
              </a:spcBef>
              <a:buSzPct val="130000"/>
            </a:pPr>
            <a:endParaRPr kumimoji="0" lang="en-US" altLang="ko-KR" sz="2100" b="1" spc="-30" dirty="0">
              <a:solidFill>
                <a:srgbClr val="C00000"/>
              </a:solidFill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28479" y="722172"/>
            <a:ext cx="8884124" cy="450000"/>
            <a:chOff x="128479" y="785970"/>
            <a:chExt cx="8884124" cy="535955"/>
          </a:xfrm>
        </p:grpSpPr>
        <p:sp>
          <p:nvSpPr>
            <p:cNvPr id="11" name="직사각형 10"/>
            <p:cNvSpPr/>
            <p:nvPr/>
          </p:nvSpPr>
          <p:spPr>
            <a:xfrm>
              <a:off x="128481" y="785970"/>
              <a:ext cx="8884122" cy="535955"/>
            </a:xfrm>
            <a:prstGeom prst="rect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marL="447675" defTabSz="116139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2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kumimoji="0" lang="ko-KR" altLang="en-US" sz="2300" b="1" dirty="0" smtClean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</a:rPr>
                <a:t>원칙</a:t>
              </a:r>
              <a:endParaRPr kumimoji="0" lang="en-US" altLang="ko-KR" sz="2300" b="1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직각 삼각형 11"/>
            <p:cNvSpPr/>
            <p:nvPr/>
          </p:nvSpPr>
          <p:spPr>
            <a:xfrm flipV="1">
              <a:off x="128479" y="785970"/>
              <a:ext cx="478248" cy="534515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200" dirty="0">
                <a:solidFill>
                  <a:prstClr val="white"/>
                </a:solidFill>
              </a:endParaRPr>
            </a:p>
          </p:txBody>
        </p:sp>
        <p:sp>
          <p:nvSpPr>
            <p:cNvPr id="13" name="이등변 삼각형 12"/>
            <p:cNvSpPr/>
            <p:nvPr/>
          </p:nvSpPr>
          <p:spPr>
            <a:xfrm flipH="1">
              <a:off x="147886" y="1062007"/>
              <a:ext cx="459310" cy="259918"/>
            </a:xfrm>
            <a:prstGeom prst="triangle">
              <a:avLst>
                <a:gd name="adj" fmla="val 49558"/>
              </a:avLst>
            </a:prstGeom>
            <a:solidFill>
              <a:schemeClr val="accent6">
                <a:lumMod val="50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200" dirty="0">
                <a:solidFill>
                  <a:srgbClr val="2C2C2C"/>
                </a:solidFill>
              </a:endParaRPr>
            </a:p>
          </p:txBody>
        </p:sp>
      </p:grpSp>
      <p:sp>
        <p:nvSpPr>
          <p:cNvPr id="14" name="제목 39"/>
          <p:cNvSpPr txBox="1">
            <a:spLocks/>
          </p:cNvSpPr>
          <p:nvPr/>
        </p:nvSpPr>
        <p:spPr bwMode="auto">
          <a:xfrm>
            <a:off x="187722" y="1205919"/>
            <a:ext cx="8823910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법률관계에 대한 책임도 그의 의사에 의한 것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따라서 </a:t>
            </a:r>
            <a:r>
              <a:rPr lang="ko-KR" altLang="en-US" sz="1900" kern="0" dirty="0">
                <a:latin typeface="+mn-ea"/>
                <a:cs typeface="+mj-cs"/>
              </a:rPr>
              <a:t>각자가 자기의 행동에 </a:t>
            </a:r>
            <a:r>
              <a:rPr lang="ko-KR" altLang="en-US" sz="1900" kern="0" dirty="0" smtClean="0">
                <a:latin typeface="+mn-ea"/>
                <a:cs typeface="+mj-cs"/>
              </a:rPr>
              <a:t>충분한 </a:t>
            </a:r>
            <a:r>
              <a:rPr lang="ko-KR" altLang="en-US" sz="1900" kern="0" dirty="0">
                <a:latin typeface="+mn-ea"/>
                <a:cs typeface="+mj-cs"/>
              </a:rPr>
              <a:t>주의를 기울이기만 하면 책임질 필요가 </a:t>
            </a:r>
            <a:r>
              <a:rPr lang="ko-KR" altLang="en-US" sz="1900" kern="0" dirty="0" smtClean="0">
                <a:latin typeface="+mn-ea"/>
                <a:cs typeface="+mj-cs"/>
              </a:rPr>
              <a:t>없음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자신의 고의가 있거나 과실이 있는 경우에만 책임을 진다는 </a:t>
            </a:r>
            <a:r>
              <a:rPr lang="ko-KR" altLang="en-US" sz="1900" kern="0" dirty="0" smtClean="0">
                <a:latin typeface="+mn-ea"/>
                <a:cs typeface="+mj-cs"/>
              </a:rPr>
              <a:t>뜻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5725" algn="l"/>
              </a:tabLst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b="1" kern="0" dirty="0" smtClean="0">
                <a:latin typeface="+mn-ea"/>
                <a:cs typeface="+mj-cs"/>
              </a:rPr>
              <a:t>과실</a:t>
            </a:r>
            <a:r>
              <a:rPr lang="ko-KR" altLang="en-US" sz="1900" kern="0" dirty="0" smtClean="0">
                <a:latin typeface="+mn-ea"/>
                <a:cs typeface="+mj-cs"/>
              </a:rPr>
              <a:t> 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어떤 사실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결과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발생을 예견할 수 있었음에도 불구하고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</a:p>
          <a:p>
            <a:pPr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tabLst>
                <a:tab pos="85725" algn="l"/>
              </a:tabLst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          </a:t>
            </a:r>
            <a:r>
              <a:rPr lang="ko-KR" altLang="en-US" sz="1900" kern="0" dirty="0" smtClean="0">
                <a:latin typeface="+mn-ea"/>
                <a:cs typeface="+mj-cs"/>
              </a:rPr>
              <a:t>부주의로 </a:t>
            </a:r>
            <a:r>
              <a:rPr lang="ko-KR" altLang="en-US" sz="1900" kern="0" dirty="0">
                <a:latin typeface="+mn-ea"/>
                <a:cs typeface="+mj-cs"/>
              </a:rPr>
              <a:t>그것을 인식하지 못하는 심리상태</a:t>
            </a:r>
          </a:p>
        </p:txBody>
      </p:sp>
    </p:spTree>
    <p:extLst>
      <p:ext uri="{BB962C8B-B14F-4D97-AF65-F5344CB8AC3E}">
        <p14:creationId xmlns:p14="http://schemas.microsoft.com/office/powerpoint/2010/main" val="392454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계약의 공정성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11411" y="3248182"/>
            <a:ext cx="787834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52627" y="325784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31441" y="3263978"/>
            <a:ext cx="7154262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계약의 자유 원칙의 사각지대 보완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06372" y="367011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276" y="3809553"/>
            <a:ext cx="7997093" cy="287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노동조합의 </a:t>
            </a:r>
            <a:r>
              <a:rPr lang="ko-KR" altLang="en-US" sz="2000" dirty="0">
                <a:latin typeface="+mn-ea"/>
              </a:rPr>
              <a:t>구성과 노동운동이 이루어짐에 따라 노동법 중심으로 </a:t>
            </a:r>
            <a:r>
              <a:rPr lang="ko-KR" altLang="en-US" sz="2000" dirty="0" smtClean="0">
                <a:latin typeface="+mn-ea"/>
              </a:rPr>
              <a:t>발전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국가와 </a:t>
            </a:r>
            <a:r>
              <a:rPr lang="ko-KR" altLang="en-US" sz="2000" dirty="0">
                <a:latin typeface="+mn-ea"/>
              </a:rPr>
              <a:t>개인 사이의 강제 계약을 통해 이루어지는 사회보험에 </a:t>
            </a:r>
            <a:r>
              <a:rPr lang="ko-KR" altLang="en-US" sz="2000" dirty="0" smtClean="0">
                <a:latin typeface="+mn-ea"/>
              </a:rPr>
              <a:t>적용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실질적으로 </a:t>
            </a:r>
            <a:r>
              <a:rPr lang="ko-KR" altLang="en-US" sz="2000" dirty="0">
                <a:latin typeface="+mn-ea"/>
              </a:rPr>
              <a:t>대등하게 계약에 참여할 수 없는 약자를 위한 </a:t>
            </a:r>
            <a:r>
              <a:rPr lang="ko-KR" altLang="en-US" sz="2000" dirty="0" smtClean="0">
                <a:latin typeface="+mn-ea"/>
              </a:rPr>
              <a:t>소비자보호법과 주택임대차보호법이 </a:t>
            </a:r>
            <a:r>
              <a:rPr lang="ko-KR" altLang="en-US" sz="2000" dirty="0" smtClean="0">
                <a:latin typeface="+mn-ea"/>
              </a:rPr>
              <a:t>만들어짐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생존 </a:t>
            </a:r>
            <a:r>
              <a:rPr lang="ko-KR" altLang="en-US" sz="2000" dirty="0">
                <a:latin typeface="+mn-ea"/>
              </a:rPr>
              <a:t>보장을 통해 노동무능력자나 실업자 등과 </a:t>
            </a:r>
            <a:r>
              <a:rPr lang="ko-KR" altLang="en-US" sz="2000" dirty="0" smtClean="0">
                <a:latin typeface="+mn-ea"/>
              </a:rPr>
              <a:t>                                       같은 </a:t>
            </a:r>
            <a:r>
              <a:rPr lang="ko-KR" altLang="en-US" sz="2000" dirty="0">
                <a:latin typeface="+mn-ea"/>
              </a:rPr>
              <a:t>계약의 자유 </a:t>
            </a:r>
            <a:r>
              <a:rPr lang="ko-KR" altLang="en-US" sz="2000" dirty="0" smtClean="0">
                <a:latin typeface="+mn-ea"/>
              </a:rPr>
              <a:t>원칙의 사각지대가 </a:t>
            </a:r>
            <a:r>
              <a:rPr lang="ko-KR" altLang="en-US" sz="2000" dirty="0">
                <a:latin typeface="+mn-ea"/>
              </a:rPr>
              <a:t>보완됨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11411" y="789017"/>
            <a:ext cx="864684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52627" y="798677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1440" y="804813"/>
            <a:ext cx="8533048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노동자와 자본가가 어느 정도 대등하게 계약을 맺을 수 있게 함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06372" y="1210953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67396" y="1362017"/>
            <a:ext cx="789085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열세에 </a:t>
            </a:r>
            <a:r>
              <a:rPr lang="ko-KR" altLang="en-US" sz="2000" dirty="0">
                <a:latin typeface="+mn-ea"/>
              </a:rPr>
              <a:t>있는 노동자가 자본가와 어느 정도 대등한 계약을 맺을 수 </a:t>
            </a:r>
            <a:r>
              <a:rPr lang="ko-KR" altLang="en-US" sz="2000" dirty="0" smtClean="0">
                <a:latin typeface="+mn-ea"/>
              </a:rPr>
              <a:t>있도록 </a:t>
            </a:r>
            <a:r>
              <a:rPr lang="ko-KR" altLang="en-US" sz="2000" dirty="0" smtClean="0">
                <a:latin typeface="+mn-ea"/>
              </a:rPr>
              <a:t>집단적 </a:t>
            </a:r>
            <a:r>
              <a:rPr lang="ko-KR" altLang="en-US" sz="2000" dirty="0">
                <a:latin typeface="+mn-ea"/>
              </a:rPr>
              <a:t>계약주체에 합법성 </a:t>
            </a:r>
            <a:r>
              <a:rPr lang="ko-KR" altLang="en-US" sz="2000" dirty="0" smtClean="0">
                <a:latin typeface="+mn-ea"/>
              </a:rPr>
              <a:t>부여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계약 </a:t>
            </a:r>
            <a:r>
              <a:rPr lang="ko-KR" altLang="en-US" sz="2000" dirty="0">
                <a:latin typeface="+mn-ea"/>
              </a:rPr>
              <a:t>내용에 노동시간 및 노동조건에 대한 일정한 제한 범위를 </a:t>
            </a:r>
            <a:r>
              <a:rPr lang="ko-KR" altLang="en-US" sz="2000" dirty="0" smtClean="0">
                <a:latin typeface="+mn-ea"/>
              </a:rPr>
              <a:t>  설정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622256" y="5530678"/>
            <a:ext cx="2384416" cy="1187386"/>
            <a:chOff x="6804248" y="4077072"/>
            <a:chExt cx="2249809" cy="1187386"/>
          </a:xfrm>
        </p:grpSpPr>
        <p:pic>
          <p:nvPicPr>
            <p:cNvPr id="14" name="그림 1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842935" y="4486099"/>
              <a:ext cx="121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노동조합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49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소유권의 사회성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13833" y="925082"/>
            <a:ext cx="8596791" cy="8514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55051" y="934743"/>
            <a:ext cx="190500" cy="841748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33864" y="940879"/>
            <a:ext cx="8519636" cy="835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소유권 행사는 </a:t>
            </a:r>
            <a:r>
              <a:rPr lang="ko-KR" altLang="en-US" sz="2300" b="1" dirty="0" smtClean="0">
                <a:latin typeface="+mj-ea"/>
                <a:ea typeface="+mj-ea"/>
              </a:rPr>
              <a:t>사회적 </a:t>
            </a:r>
            <a:r>
              <a:rPr lang="en-US" altLang="ko-KR" sz="2300" b="1" dirty="0" smtClean="0"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latin typeface="+mj-ea"/>
                <a:ea typeface="+mj-ea"/>
              </a:rPr>
              <a:t>국가적 </a:t>
            </a:r>
            <a:r>
              <a:rPr lang="ko-KR" altLang="en-US" sz="2300" b="1" dirty="0">
                <a:latin typeface="+mj-ea"/>
                <a:ea typeface="+mj-ea"/>
              </a:rPr>
              <a:t>견제에서 필요한 제한과 구속을 받아야 함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08793" y="1675077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793" y="2094143"/>
            <a:ext cx="806027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소유권 </a:t>
            </a:r>
            <a:r>
              <a:rPr lang="ko-KR" altLang="en-US" sz="2000" dirty="0">
                <a:latin typeface="+mn-ea"/>
              </a:rPr>
              <a:t>행사가 절대적 자유는 </a:t>
            </a:r>
            <a:r>
              <a:rPr lang="ko-KR" altLang="en-US" sz="2000" dirty="0" smtClean="0">
                <a:latin typeface="+mn-ea"/>
              </a:rPr>
              <a:t>아님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재화의 </a:t>
            </a:r>
            <a:r>
              <a:rPr lang="ko-KR" altLang="en-US" sz="2000" dirty="0">
                <a:latin typeface="+mn-ea"/>
              </a:rPr>
              <a:t>보유 자체를 금지하는 것이 아니라 조세법상 조세의 통제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이자의 </a:t>
            </a:r>
            <a:r>
              <a:rPr lang="ko-KR" altLang="en-US" sz="2000" dirty="0">
                <a:latin typeface="+mn-ea"/>
              </a:rPr>
              <a:t>상한선 규제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각종 경제활동 규제를 통해 무제한적 </a:t>
            </a:r>
            <a:r>
              <a:rPr lang="ko-KR" altLang="en-US" sz="2000" dirty="0" smtClean="0">
                <a:latin typeface="+mn-ea"/>
              </a:rPr>
              <a:t>소유권에 제한을 </a:t>
            </a:r>
            <a:r>
              <a:rPr lang="ko-KR" altLang="en-US" sz="2000" dirty="0" smtClean="0">
                <a:latin typeface="+mn-ea"/>
              </a:rPr>
              <a:t>가함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80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소유권의 사회성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00778" y="868611"/>
            <a:ext cx="8249021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41995" y="878271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0808" y="884407"/>
            <a:ext cx="810099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헌법을 통해 규제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95740" y="1290547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56763" y="1384613"/>
            <a:ext cx="7749087" cy="482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시초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en-US" altLang="ko-KR" sz="2000" dirty="0">
                <a:latin typeface="+mn-ea"/>
              </a:rPr>
              <a:t>1919</a:t>
            </a:r>
            <a:r>
              <a:rPr lang="ko-KR" altLang="en-US" sz="2000" dirty="0">
                <a:latin typeface="+mn-ea"/>
              </a:rPr>
              <a:t>년 바이마르 </a:t>
            </a:r>
            <a:r>
              <a:rPr lang="ko-KR" altLang="en-US" sz="2000" dirty="0" smtClean="0">
                <a:latin typeface="+mn-ea"/>
              </a:rPr>
              <a:t>헌법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2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200" dirty="0" smtClean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2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200" dirty="0" smtClean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200" dirty="0">
              <a:latin typeface="나눔바른펜" panose="020B0503000000000000" pitchFamily="50" charset="-127"/>
              <a:ea typeface="나눔바른펜" panose="020B0503000000000000" pitchFamily="50" charset="-127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경제관련 </a:t>
            </a:r>
            <a:r>
              <a:rPr lang="ko-KR" altLang="en-US" sz="2000" dirty="0">
                <a:latin typeface="+mn-ea"/>
              </a:rPr>
              <a:t>법 중심으로 </a:t>
            </a:r>
            <a:r>
              <a:rPr lang="ko-KR" altLang="en-US" sz="2000" dirty="0" smtClean="0">
                <a:latin typeface="+mn-ea"/>
              </a:rPr>
              <a:t>발전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소득에 </a:t>
            </a:r>
            <a:r>
              <a:rPr lang="ko-KR" altLang="en-US" sz="2000" dirty="0">
                <a:latin typeface="+mn-ea"/>
              </a:rPr>
              <a:t>따라 기여금과 급여의 비율을 달리해 소득 재분배를 내용으로 담고 </a:t>
            </a:r>
            <a:r>
              <a:rPr lang="ko-KR" altLang="en-US" sz="2000" dirty="0" smtClean="0">
                <a:latin typeface="+mn-ea"/>
              </a:rPr>
              <a:t>있는 사회보험법에 </a:t>
            </a:r>
            <a:r>
              <a:rPr lang="ko-KR" altLang="en-US" sz="2000" dirty="0" smtClean="0">
                <a:latin typeface="+mn-ea"/>
              </a:rPr>
              <a:t>영향</a:t>
            </a:r>
            <a:endParaRPr lang="ko-KR" altLang="en-US" sz="2000" dirty="0">
              <a:latin typeface="+mn-ea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26622"/>
              </p:ext>
            </p:extLst>
          </p:nvPr>
        </p:nvGraphicFramePr>
        <p:xfrm>
          <a:off x="523876" y="1927465"/>
          <a:ext cx="8112472" cy="2551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60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264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49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20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헌법 제23조 제1항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모든 국민의 재산권은 보장된다. </a:t>
                      </a: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그 내용과 한계는 법률로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정한다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ko-KR" sz="20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59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20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헌법 제23조 제2항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재산권 행사는 공공복리에 적합하도록 하여야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한다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ko-KR" sz="2000" b="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49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20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민법 제211조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소유권의 내용을 법률의 범위 내에서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사용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수익</a:t>
                      </a:r>
                      <a:r>
                        <a:rPr lang="en-US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en-US" altLang="ko-KR" sz="2000" b="0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처분할 </a:t>
                      </a:r>
                      <a:r>
                        <a:rPr lang="ko-KR" altLang="ko-KR" sz="2000" b="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수 있도록 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342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833</Words>
  <Application>Microsoft Office PowerPoint</Application>
  <PresentationFormat>화면 슬라이드 쇼(4:3)</PresentationFormat>
  <Paragraphs>115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PowerPoint 프레젠테이션</vt:lpstr>
      <vt:lpstr>시민법의 형성</vt:lpstr>
      <vt:lpstr>시민법의 형성</vt:lpstr>
      <vt:lpstr>시민법 : 계약의 자유</vt:lpstr>
      <vt:lpstr>시민법 : 소유권 절대 불가침</vt:lpstr>
      <vt:lpstr>시민법 : 과실에 대한 자기책임</vt:lpstr>
      <vt:lpstr>사회복지법 : 계약의 공정성</vt:lpstr>
      <vt:lpstr>사회복지법 : 소유권의 사회성</vt:lpstr>
      <vt:lpstr>사회복지법 : 소유권의 사회성</vt:lpstr>
      <vt:lpstr>사회법 : 집합적 책임</vt:lpstr>
      <vt:lpstr>사회법 : 집합적 책임</vt:lpstr>
      <vt:lpstr>시민법의 원리와 수정 (사회복지법의 원리)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15</cp:revision>
  <dcterms:created xsi:type="dcterms:W3CDTF">2019-05-23T02:36:20Z</dcterms:created>
  <dcterms:modified xsi:type="dcterms:W3CDTF">2019-05-31T02:26:43Z</dcterms:modified>
</cp:coreProperties>
</file>