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9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7347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344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088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0192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62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8941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6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0844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98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9457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60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1073D-8779-49D8-AD1F-AD6445605E63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16205-65B9-45FE-9C44-63E78D691C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96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_JJSjvi8HZs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QPZvelMxoOc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bs.co.kr/tv/show?prodId=352&amp;lectId=10506976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692590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17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장애인복지법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751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기본정책 강구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4567856"/>
            <a:ext cx="8835718" cy="181347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45091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45122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6619" y="517457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196" y="4787191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 실태조사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616624" y="5237709"/>
            <a:ext cx="78963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보건복지부장관은 장애인 복지정책의 수립에 필요한 기초 자료로 활용하기 위하여 </a:t>
            </a:r>
            <a:r>
              <a:rPr lang="en-US" altLang="ko-KR" sz="2000" b="1" kern="0" dirty="0" smtClean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2000" b="1" kern="0" dirty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ko-KR" altLang="en-US" sz="2000" kern="0" dirty="0">
                <a:latin typeface="+mn-ea"/>
                <a:cs typeface="+mj-cs"/>
              </a:rPr>
              <a:t>마다 장애인의 실태조사를 실시하여야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6919" y="813501"/>
            <a:ext cx="8835718" cy="325363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220" y="75476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8728" y="75794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6619" y="1420215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2196" y="1032836"/>
            <a:ext cx="494398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계획 수립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 및 보고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42196" y="1479112"/>
            <a:ext cx="8445172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관계 중앙행정기관의 장은 장애인 권익과 복지증진을 위하여 관련업무에 대한 </a:t>
            </a:r>
            <a:r>
              <a:rPr lang="ko-KR" altLang="en-US" sz="2000" kern="0" dirty="0" smtClean="0">
                <a:latin typeface="+mn-ea"/>
                <a:cs typeface="+mj-cs"/>
              </a:rPr>
              <a:t>사업계획을 </a:t>
            </a:r>
            <a:r>
              <a:rPr lang="ko-KR" altLang="en-US" sz="2000" kern="0" dirty="0">
                <a:latin typeface="+mn-ea"/>
                <a:cs typeface="+mj-cs"/>
              </a:rPr>
              <a:t>매년 수립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시행하여야 </a:t>
            </a:r>
            <a:r>
              <a:rPr lang="ko-KR" altLang="en-US" sz="2000" kern="0" dirty="0" smtClean="0">
                <a:latin typeface="+mn-ea"/>
                <a:cs typeface="+mj-cs"/>
              </a:rPr>
              <a:t>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>
                <a:latin typeface="+mn-ea"/>
                <a:cs typeface="+mj-cs"/>
              </a:rPr>
              <a:t>종합계획을 수립하거나 해당 연도의 사업계획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전년도 </a:t>
            </a:r>
            <a:r>
              <a:rPr lang="ko-KR" altLang="en-US" sz="2000" kern="0" dirty="0">
                <a:latin typeface="+mn-ea"/>
                <a:cs typeface="+mj-cs"/>
              </a:rPr>
              <a:t>사업계획의 추진실적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추진성과의 평가를 확정한 때에는 이를 </a:t>
            </a:r>
            <a:r>
              <a:rPr lang="ko-KR" altLang="en-US" sz="2000" kern="0" dirty="0" err="1" smtClean="0">
                <a:latin typeface="+mn-ea"/>
                <a:cs typeface="+mj-cs"/>
              </a:rPr>
              <a:t>지체없이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국회 </a:t>
            </a:r>
            <a:r>
              <a:rPr lang="ko-KR" altLang="en-US" sz="2000" kern="0" dirty="0">
                <a:latin typeface="+mn-ea"/>
                <a:cs typeface="+mj-cs"/>
              </a:rPr>
              <a:t>소관 상임위원회에 보고하여야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02502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8400" y="5292588"/>
            <a:ext cx="8888217" cy="146132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01586" y="524155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59094" y="524472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6985" y="577779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2562" y="5430171"/>
            <a:ext cx="607089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재외동포 및 외국인의 장애인 등록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28400" y="5837877"/>
            <a:ext cx="8942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국내거소신고를 한 사람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재외국민으로 주민등록을 한 사람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외국인등록을 한 사람으로  대한민국에 영주할 수 있는 체류자격을 가진 사람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결혼이민자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err="1">
                <a:latin typeface="+mn-ea"/>
                <a:cs typeface="+mj-cs"/>
              </a:rPr>
              <a:t>난민인정자</a:t>
            </a:r>
            <a:r>
              <a:rPr lang="ko-KR" altLang="en-US" kern="0" dirty="0">
                <a:latin typeface="+mn-ea"/>
                <a:cs typeface="+mj-cs"/>
              </a:rPr>
              <a:t> 등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8400" y="726290"/>
            <a:ext cx="8888217" cy="4428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01586" y="67525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59094" y="67842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86985" y="1211496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82562" y="853934"/>
            <a:ext cx="27879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 등록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67290" y="1280473"/>
            <a:ext cx="8610436" cy="3873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장애인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법정대리인 또는 대통령령으로 정하는 보호자는 </a:t>
            </a:r>
            <a:r>
              <a:rPr lang="ko-KR" altLang="en-US" kern="0" dirty="0">
                <a:solidFill>
                  <a:srgbClr val="FF0000"/>
                </a:solidFill>
                <a:latin typeface="+mn-ea"/>
                <a:cs typeface="+mj-cs"/>
              </a:rPr>
              <a:t>장애상태</a:t>
            </a:r>
            <a:r>
              <a:rPr lang="ko-KR" altLang="en-US" kern="0" dirty="0">
                <a:latin typeface="+mn-ea"/>
                <a:cs typeface="+mj-cs"/>
              </a:rPr>
              <a:t>와 그 </a:t>
            </a:r>
            <a:r>
              <a:rPr lang="ko-KR" altLang="en-US" kern="0" dirty="0" smtClean="0">
                <a:latin typeface="+mn-ea"/>
                <a:cs typeface="+mj-cs"/>
              </a:rPr>
              <a:t>밖에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정하는 사항을 </a:t>
            </a:r>
            <a:r>
              <a:rPr lang="ko-KR" altLang="en-US" kern="0" dirty="0" smtClean="0">
                <a:latin typeface="+mn-ea"/>
                <a:cs typeface="+mj-cs"/>
              </a:rPr>
              <a:t>특별자치도지사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 smtClean="0">
                <a:latin typeface="+mn-ea"/>
                <a:cs typeface="+mj-cs"/>
              </a:rPr>
              <a:t>등록하여야 </a:t>
            </a:r>
            <a:r>
              <a:rPr lang="ko-KR" altLang="en-US" kern="0" dirty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등록을 </a:t>
            </a:r>
            <a:r>
              <a:rPr lang="ko-KR" altLang="en-US" kern="0" dirty="0">
                <a:latin typeface="+mn-ea"/>
                <a:cs typeface="+mj-cs"/>
              </a:rPr>
              <a:t>신청한 장애인이 기준에 맞으면 장애인 등록증을 내주어야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등록증은 </a:t>
            </a:r>
            <a:r>
              <a:rPr lang="ko-KR" altLang="en-US" kern="0" dirty="0">
                <a:latin typeface="+mn-ea"/>
                <a:cs typeface="+mj-cs"/>
              </a:rPr>
              <a:t>양도하거나 대여하지 못하며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등록증과 비슷한 명칭이나 표시를 </a:t>
            </a:r>
            <a:r>
              <a:rPr lang="ko-KR" altLang="en-US" kern="0" dirty="0" smtClean="0">
                <a:latin typeface="+mn-ea"/>
                <a:cs typeface="+mj-cs"/>
              </a:rPr>
              <a:t>사용해서는 </a:t>
            </a:r>
            <a:r>
              <a:rPr lang="ko-KR" altLang="en-US" kern="0" dirty="0" smtClean="0">
                <a:latin typeface="+mn-ea"/>
                <a:cs typeface="+mj-cs"/>
              </a:rPr>
              <a:t>아니 </a:t>
            </a:r>
            <a:r>
              <a:rPr lang="ko-KR" altLang="en-US" kern="0" dirty="0">
                <a:latin typeface="+mn-ea"/>
                <a:cs typeface="+mj-cs"/>
              </a:rPr>
              <a:t>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 </a:t>
            </a:r>
            <a:r>
              <a:rPr lang="en-US" altLang="ko-KR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 </a:t>
            </a:r>
            <a:r>
              <a:rPr lang="en-US" altLang="ko-KR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-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이를 </a:t>
            </a:r>
            <a:r>
              <a:rPr lang="ko-KR" altLang="en-US" kern="0" dirty="0">
                <a:latin typeface="+mn-ea"/>
                <a:cs typeface="+mj-cs"/>
              </a:rPr>
              <a:t>위반한 자는 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년 이하의 징역이나 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 smtClean="0">
                <a:latin typeface="+mn-ea"/>
                <a:cs typeface="+mj-cs"/>
              </a:rPr>
              <a:t>천만 원 </a:t>
            </a:r>
            <a:r>
              <a:rPr lang="ko-KR" altLang="en-US" kern="0" dirty="0">
                <a:latin typeface="+mn-ea"/>
                <a:cs typeface="+mj-cs"/>
              </a:rPr>
              <a:t>이하의 벌금에 처한다</a:t>
            </a:r>
            <a:r>
              <a:rPr lang="en-US" altLang="ko-KR" kern="0" dirty="0">
                <a:latin typeface="+mn-ea"/>
                <a:cs typeface="+mj-cs"/>
              </a:rPr>
              <a:t>.(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87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장애인 </a:t>
            </a:r>
            <a:r>
              <a:rPr lang="ko-KR" altLang="en-US" kern="0" dirty="0">
                <a:latin typeface="+mn-ea"/>
                <a:cs typeface="+mj-cs"/>
              </a:rPr>
              <a:t>등록 및 상태 변화에 따른 </a:t>
            </a:r>
            <a:r>
              <a:rPr lang="ko-KR" altLang="en-US" kern="0" dirty="0" err="1">
                <a:latin typeface="+mn-ea"/>
                <a:cs typeface="+mj-cs"/>
              </a:rPr>
              <a:t>장애정도를</a:t>
            </a:r>
            <a:r>
              <a:rPr lang="ko-KR" altLang="en-US" kern="0" dirty="0">
                <a:latin typeface="+mn-ea"/>
                <a:cs typeface="+mj-cs"/>
              </a:rPr>
              <a:t> 조정함에 있어 장애인의 </a:t>
            </a:r>
            <a:r>
              <a:rPr lang="ko-KR" altLang="en-US" kern="0" dirty="0" smtClean="0">
                <a:latin typeface="+mn-ea"/>
                <a:cs typeface="+mj-cs"/>
              </a:rPr>
              <a:t>장애 </a:t>
            </a:r>
            <a:r>
              <a:rPr lang="ko-KR" altLang="en-US" kern="0" dirty="0" smtClean="0">
                <a:latin typeface="+mn-ea"/>
                <a:cs typeface="+mj-cs"/>
              </a:rPr>
              <a:t>인정과 </a:t>
            </a:r>
            <a:r>
              <a:rPr lang="ko-KR" altLang="en-US" kern="0" dirty="0" err="1" smtClean="0">
                <a:latin typeface="+mn-ea"/>
                <a:cs typeface="+mj-cs"/>
              </a:rPr>
              <a:t>장애정도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사정이 적정한지를 확인하기 위하여 필요한 경우 </a:t>
            </a:r>
            <a:r>
              <a:rPr lang="ko-KR" altLang="en-US" kern="0" dirty="0" smtClean="0">
                <a:latin typeface="+mn-ea"/>
                <a:cs typeface="+mj-cs"/>
              </a:rPr>
              <a:t>‘</a:t>
            </a:r>
            <a:r>
              <a:rPr lang="ko-KR" altLang="en-US" kern="0" dirty="0">
                <a:latin typeface="+mn-ea"/>
                <a:cs typeface="+mj-cs"/>
              </a:rPr>
              <a:t>공공기관 운영에 관한 법률’ 제</a:t>
            </a:r>
            <a:r>
              <a:rPr lang="en-US" altLang="ko-KR" kern="0" dirty="0">
                <a:latin typeface="+mn-ea"/>
                <a:cs typeface="+mj-cs"/>
              </a:rPr>
              <a:t>4</a:t>
            </a:r>
            <a:r>
              <a:rPr lang="ko-KR" altLang="en-US" kern="0" dirty="0">
                <a:latin typeface="+mn-ea"/>
                <a:cs typeface="+mj-cs"/>
              </a:rPr>
              <a:t>조에 따른 공공기관에 장애 정도에 관한 </a:t>
            </a:r>
            <a:r>
              <a:rPr lang="ko-KR" altLang="en-US" kern="0" dirty="0" smtClean="0">
                <a:latin typeface="+mn-ea"/>
                <a:cs typeface="+mj-cs"/>
              </a:rPr>
              <a:t>정밀 </a:t>
            </a:r>
            <a:r>
              <a:rPr lang="ko-KR" altLang="en-US" kern="0" dirty="0">
                <a:latin typeface="+mn-ea"/>
                <a:cs typeface="+mj-cs"/>
              </a:rPr>
              <a:t>심사를 의뢰할 수 있다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48133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823439"/>
            <a:ext cx="8835718" cy="506377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7647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7678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6619" y="1410276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196" y="1042775"/>
            <a:ext cx="45544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서비스지원 종합조사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0120" y="1410276"/>
            <a:ext cx="844517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 또는 </a:t>
            </a:r>
            <a:r>
              <a:rPr lang="ko-KR" altLang="en-US" sz="2000" kern="0" dirty="0" err="1">
                <a:latin typeface="+mn-ea"/>
                <a:cs typeface="+mj-cs"/>
              </a:rPr>
              <a:t>시장ㆍ군수ㆍ구청장은</a:t>
            </a:r>
            <a:r>
              <a:rPr lang="ko-KR" altLang="en-US" sz="2000" kern="0" dirty="0">
                <a:latin typeface="+mn-ea"/>
                <a:cs typeface="+mj-cs"/>
              </a:rPr>
              <a:t> 다음 각 호의 서비스 신청에 </a:t>
            </a:r>
            <a:r>
              <a:rPr lang="ko-KR" altLang="en-US" sz="2000" kern="0" dirty="0" smtClean="0">
                <a:latin typeface="+mn-ea"/>
                <a:cs typeface="+mj-cs"/>
              </a:rPr>
              <a:t>대하여 서비스의 </a:t>
            </a:r>
            <a:r>
              <a:rPr lang="ko-KR" altLang="en-US" sz="2000" kern="0" dirty="0">
                <a:latin typeface="+mn-ea"/>
                <a:cs typeface="+mj-cs"/>
              </a:rPr>
              <a:t>수급자격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양 및 내용 등의 결정에 필요한 서비스 지원 </a:t>
            </a:r>
            <a:r>
              <a:rPr lang="ko-KR" altLang="en-US" sz="2000" kern="0" dirty="0" smtClean="0">
                <a:latin typeface="+mn-ea"/>
                <a:cs typeface="+mj-cs"/>
              </a:rPr>
              <a:t>종합조사를 실시할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→</a:t>
            </a:r>
            <a:r>
              <a:rPr lang="en-US" altLang="ko-KR" sz="2000" kern="0" dirty="0" smtClean="0">
                <a:latin typeface="+mn-ea"/>
                <a:cs typeface="+mj-cs"/>
              </a:rPr>
              <a:t> 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맞춤형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서비스 제공을 위하여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실시함</a:t>
            </a:r>
            <a:endParaRPr lang="ko-KR" altLang="en-US" sz="2000" kern="0" dirty="0">
              <a:solidFill>
                <a:srgbClr val="FF0000"/>
              </a:solidFill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「장애인활동 지원에 관한 법률」 제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조에 따른 활동지원급여 </a:t>
            </a:r>
            <a:r>
              <a:rPr lang="ko-KR" altLang="en-US" sz="2000" kern="0" dirty="0" smtClean="0">
                <a:latin typeface="+mn-ea"/>
                <a:cs typeface="+mj-cs"/>
              </a:rPr>
              <a:t>신청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625475" indent="-268288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2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「</a:t>
            </a:r>
            <a:r>
              <a:rPr lang="ko-KR" altLang="en-US" sz="2000" kern="0" dirty="0" err="1">
                <a:latin typeface="+mn-ea"/>
                <a:cs typeface="+mj-cs"/>
              </a:rPr>
              <a:t>장애인ㆍ노인</a:t>
            </a:r>
            <a:r>
              <a:rPr lang="ko-KR" altLang="en-US" sz="2000" kern="0" dirty="0">
                <a:latin typeface="+mn-ea"/>
                <a:cs typeface="+mj-cs"/>
              </a:rPr>
              <a:t> 등을 위한 보조기기 지원 및 활용촉진에 관한 법률」 </a:t>
            </a: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조에 따른 </a:t>
            </a:r>
            <a:r>
              <a:rPr lang="ko-KR" altLang="en-US" sz="2000" kern="0" dirty="0" smtClean="0">
                <a:latin typeface="+mn-ea"/>
                <a:cs typeface="+mj-cs"/>
              </a:rPr>
              <a:t>장애인 </a:t>
            </a:r>
            <a:r>
              <a:rPr lang="ko-KR" altLang="en-US" sz="2000" kern="0" dirty="0">
                <a:latin typeface="+mn-ea"/>
                <a:cs typeface="+mj-cs"/>
              </a:rPr>
              <a:t>보조기기 교부 </a:t>
            </a:r>
            <a:r>
              <a:rPr lang="ko-KR" altLang="en-US" sz="2000" kern="0" dirty="0" smtClean="0">
                <a:latin typeface="+mn-ea"/>
                <a:cs typeface="+mj-cs"/>
              </a:rPr>
              <a:t>신청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3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60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에 따른 장애인 거주시설 이용 </a:t>
            </a:r>
            <a:r>
              <a:rPr lang="ko-KR" altLang="en-US" sz="2000" kern="0" dirty="0" smtClean="0">
                <a:latin typeface="+mn-ea"/>
                <a:cs typeface="+mj-cs"/>
              </a:rPr>
              <a:t>신청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4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그 밖에 대통령령으로 정하는 서비스의 신청</a:t>
            </a:r>
          </a:p>
        </p:txBody>
      </p:sp>
    </p:spTree>
    <p:extLst>
      <p:ext uri="{BB962C8B-B14F-4D97-AF65-F5344CB8AC3E}">
        <p14:creationId xmlns:p14="http://schemas.microsoft.com/office/powerpoint/2010/main" val="1845883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7040" y="4783905"/>
            <a:ext cx="8889577" cy="190216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1342" y="472517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850" y="472834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6985" y="5321047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2562" y="4963485"/>
            <a:ext cx="50257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민관협력을 통한 </a:t>
            </a:r>
            <a:r>
              <a:rPr lang="ko-KR" altLang="en-US" sz="2200" b="1" dirty="0">
                <a:solidFill>
                  <a:srgbClr val="FF0000"/>
                </a:solidFill>
                <a:latin typeface="+mj-ea"/>
                <a:ea typeface="+mj-ea"/>
              </a:rPr>
              <a:t>사례관리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7051" y="5321047"/>
            <a:ext cx="8590558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특별자치시장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특별자치도지사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복지서비스가 필요한 </a:t>
            </a:r>
            <a:r>
              <a:rPr lang="ko-KR" altLang="en-US" sz="1900" kern="0" dirty="0" smtClean="0">
                <a:latin typeface="+mn-ea"/>
                <a:cs typeface="+mj-cs"/>
              </a:rPr>
              <a:t>장애인을 </a:t>
            </a:r>
            <a:r>
              <a:rPr lang="ko-KR" altLang="en-US" sz="1900" kern="0" dirty="0" smtClean="0">
                <a:latin typeface="+mn-ea"/>
                <a:cs typeface="+mj-cs"/>
              </a:rPr>
              <a:t>발굴하고 </a:t>
            </a:r>
            <a:r>
              <a:rPr lang="ko-KR" altLang="en-US" sz="1900" kern="0" dirty="0">
                <a:latin typeface="+mn-ea"/>
                <a:cs typeface="+mj-cs"/>
              </a:rPr>
              <a:t>공공 및 민간의 복지서비스를 </a:t>
            </a:r>
            <a:r>
              <a:rPr lang="ko-KR" altLang="en-US" sz="1900" kern="0" dirty="0" smtClean="0">
                <a:latin typeface="+mn-ea"/>
                <a:cs typeface="+mj-cs"/>
              </a:rPr>
              <a:t>연계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제공하기 </a:t>
            </a:r>
            <a:r>
              <a:rPr lang="ko-KR" altLang="en-US" sz="1900" kern="0" dirty="0">
                <a:latin typeface="+mn-ea"/>
                <a:cs typeface="+mj-cs"/>
              </a:rPr>
              <a:t>위하여 </a:t>
            </a:r>
            <a:r>
              <a:rPr lang="ko-KR" altLang="en-US" sz="1900" kern="0" dirty="0" smtClean="0">
                <a:latin typeface="+mn-ea"/>
                <a:cs typeface="+mj-cs"/>
              </a:rPr>
              <a:t>민관협력을 통한 </a:t>
            </a:r>
            <a:r>
              <a:rPr lang="ko-KR" altLang="en-US" sz="1900" kern="0" dirty="0" smtClean="0">
                <a:latin typeface="+mn-ea"/>
                <a:cs typeface="+mj-cs"/>
              </a:rPr>
              <a:t>사례관리를 </a:t>
            </a:r>
            <a:r>
              <a:rPr lang="ko-KR" altLang="en-US" sz="1900" kern="0" dirty="0">
                <a:latin typeface="+mn-ea"/>
                <a:cs typeface="+mj-cs"/>
              </a:rPr>
              <a:t>실시할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7040" y="743927"/>
            <a:ext cx="8889577" cy="383720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1342" y="68519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8850" y="68836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86985" y="1281069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82562" y="923507"/>
            <a:ext cx="62536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복지서비스에 관한 장애인 지원사업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07178" y="1270684"/>
            <a:ext cx="8556582" cy="343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국가와 </a:t>
            </a:r>
            <a:r>
              <a:rPr lang="ko-KR" altLang="en-US" kern="0" dirty="0">
                <a:latin typeface="+mn-ea"/>
                <a:cs typeface="+mj-cs"/>
              </a:rPr>
              <a:t>지방자치단체는 등록한 장애인에게 필요한 복지서비스가 적시에 </a:t>
            </a:r>
            <a:r>
              <a:rPr lang="ko-KR" altLang="en-US" kern="0" dirty="0" smtClean="0">
                <a:latin typeface="+mn-ea"/>
                <a:cs typeface="+mj-cs"/>
              </a:rPr>
              <a:t>제공될 </a:t>
            </a:r>
            <a:r>
              <a:rPr lang="ko-KR" altLang="en-US" kern="0" dirty="0">
                <a:latin typeface="+mn-ea"/>
                <a:cs typeface="+mj-cs"/>
              </a:rPr>
              <a:t>수 </a:t>
            </a:r>
            <a:r>
              <a:rPr lang="ko-KR" altLang="en-US" kern="0" dirty="0" smtClean="0">
                <a:latin typeface="+mn-ea"/>
                <a:cs typeface="+mj-cs"/>
              </a:rPr>
              <a:t>있도록 </a:t>
            </a:r>
            <a:r>
              <a:rPr lang="ko-KR" altLang="en-US" kern="0" dirty="0">
                <a:latin typeface="+mn-ea"/>
                <a:cs typeface="+mj-cs"/>
              </a:rPr>
              <a:t>장애인 지원사업을 실시한다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복지서비스에 </a:t>
            </a:r>
            <a:r>
              <a:rPr lang="ko-KR" altLang="en-US" kern="0" dirty="0">
                <a:latin typeface="+mn-ea"/>
                <a:cs typeface="+mj-cs"/>
              </a:rPr>
              <a:t>관한 상담 및 정보 제공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장애인학대 등 안전문제 또는 생계곤란 </a:t>
            </a:r>
            <a:r>
              <a:rPr lang="ko-KR" altLang="en-US" kern="0" dirty="0" smtClean="0">
                <a:latin typeface="+mn-ea"/>
                <a:cs typeface="+mj-cs"/>
              </a:rPr>
              <a:t>등 </a:t>
            </a:r>
            <a:r>
              <a:rPr lang="ko-KR" altLang="en-US" kern="0" dirty="0" smtClean="0">
                <a:latin typeface="+mn-ea"/>
                <a:cs typeface="+mj-cs"/>
              </a:rPr>
              <a:t>위기상황에 </a:t>
            </a:r>
            <a:r>
              <a:rPr lang="ko-KR" altLang="en-US" kern="0" dirty="0">
                <a:latin typeface="+mn-ea"/>
                <a:cs typeface="+mj-cs"/>
              </a:rPr>
              <a:t>놓여있을 가능성이 높은 장애인에 대한 방문상담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복지서비스 </a:t>
            </a:r>
            <a:r>
              <a:rPr lang="ko-KR" altLang="en-US" kern="0" dirty="0">
                <a:latin typeface="+mn-ea"/>
                <a:cs typeface="+mj-cs"/>
              </a:rPr>
              <a:t>신청의 대행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장애인 개인별로 필요한 욕구의 조사 및 복지서비스 </a:t>
            </a:r>
            <a:r>
              <a:rPr lang="ko-KR" altLang="en-US" kern="0" dirty="0" smtClean="0">
                <a:latin typeface="+mn-ea"/>
                <a:cs typeface="+mj-cs"/>
              </a:rPr>
              <a:t>제공 </a:t>
            </a:r>
            <a:r>
              <a:rPr lang="ko-KR" altLang="en-US" kern="0" dirty="0">
                <a:latin typeface="+mn-ea"/>
                <a:cs typeface="+mj-cs"/>
              </a:rPr>
              <a:t>계획의 수립 지원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장애인과 </a:t>
            </a:r>
            <a:r>
              <a:rPr lang="ko-KR" altLang="en-US" kern="0" dirty="0">
                <a:latin typeface="+mn-ea"/>
                <a:cs typeface="+mj-cs"/>
              </a:rPr>
              <a:t>복지서비스 제공 </a:t>
            </a:r>
            <a:r>
              <a:rPr lang="ko-KR" altLang="en-US" kern="0" dirty="0" smtClean="0">
                <a:latin typeface="+mn-ea"/>
                <a:cs typeface="+mj-cs"/>
              </a:rPr>
              <a:t>기관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법인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단체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시설과의 </a:t>
            </a:r>
            <a:r>
              <a:rPr lang="ko-KR" altLang="en-US" kern="0" dirty="0">
                <a:latin typeface="+mn-ea"/>
                <a:cs typeface="+mj-cs"/>
              </a:rPr>
              <a:t>연계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복지서비스 </a:t>
            </a:r>
            <a:r>
              <a:rPr lang="ko-KR" altLang="en-US" kern="0" dirty="0">
                <a:latin typeface="+mn-ea"/>
                <a:cs typeface="+mj-cs"/>
              </a:rPr>
              <a:t>등 </a:t>
            </a:r>
            <a:r>
              <a:rPr lang="ko-KR" altLang="en-US" kern="0" dirty="0" smtClean="0">
                <a:latin typeface="+mn-ea"/>
                <a:cs typeface="+mj-cs"/>
              </a:rPr>
              <a:t>복지자원의 </a:t>
            </a:r>
            <a:r>
              <a:rPr lang="ko-KR" altLang="en-US" kern="0" dirty="0">
                <a:latin typeface="+mn-ea"/>
                <a:cs typeface="+mj-cs"/>
              </a:rPr>
              <a:t>발굴 및 데이터베이스 구축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밖에 복지서비스의 </a:t>
            </a:r>
            <a:r>
              <a:rPr lang="ko-KR" altLang="en-US" kern="0" dirty="0" smtClean="0">
                <a:latin typeface="+mn-ea"/>
                <a:cs typeface="+mj-cs"/>
              </a:rPr>
              <a:t>제공에 </a:t>
            </a:r>
            <a:r>
              <a:rPr lang="ko-KR" altLang="en-US" kern="0" dirty="0">
                <a:latin typeface="+mn-ea"/>
                <a:cs typeface="+mj-cs"/>
              </a:rPr>
              <a:t>필요한 사업 </a:t>
            </a:r>
          </a:p>
        </p:txBody>
      </p:sp>
    </p:spTree>
    <p:extLst>
      <p:ext uri="{BB962C8B-B14F-4D97-AF65-F5344CB8AC3E}">
        <p14:creationId xmlns:p14="http://schemas.microsoft.com/office/powerpoint/2010/main" val="1765075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(4)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46945" y="845371"/>
            <a:ext cx="7329514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장애인 관련 수당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97361" y="1555894"/>
            <a:ext cx="8404873" cy="4929694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611662" y="1497158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69170" y="1500333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97062" y="2162608"/>
            <a:ext cx="79173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92638" y="1775229"/>
            <a:ext cx="289053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1)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장애수당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3565" y="2328460"/>
            <a:ext cx="814654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장애인의 장애 정도와 장애인의 경제적 생활수준을 </a:t>
            </a:r>
            <a:r>
              <a:rPr lang="ko-KR" altLang="en-US" sz="1900" kern="0" dirty="0" smtClean="0">
                <a:latin typeface="+mn-ea"/>
                <a:cs typeface="+mj-cs"/>
              </a:rPr>
              <a:t>고려하여 </a:t>
            </a:r>
            <a:r>
              <a:rPr lang="ko-KR" altLang="en-US" sz="1900" kern="0" dirty="0">
                <a:latin typeface="+mn-ea"/>
                <a:cs typeface="+mj-cs"/>
              </a:rPr>
              <a:t>장애로 인한 추가적 비용을 보전하기 위하여 장애수당을 </a:t>
            </a:r>
            <a:r>
              <a:rPr lang="ko-KR" altLang="en-US" sz="1900" kern="0" dirty="0" smtClean="0">
                <a:latin typeface="+mn-ea"/>
                <a:cs typeface="+mj-cs"/>
              </a:rPr>
              <a:t>지급할 </a:t>
            </a:r>
            <a:r>
              <a:rPr lang="ko-KR" altLang="en-US" sz="1900" kern="0" dirty="0" smtClean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+mn-ea"/>
                <a:cs typeface="+mj-cs"/>
              </a:rPr>
              <a:t>‘</a:t>
            </a:r>
            <a:r>
              <a:rPr lang="ko-KR" altLang="en-US" sz="1900" kern="0" dirty="0" err="1">
                <a:latin typeface="+mn-ea"/>
                <a:cs typeface="+mj-cs"/>
              </a:rPr>
              <a:t>국민기초생활보장법</a:t>
            </a:r>
            <a:r>
              <a:rPr lang="ko-KR" altLang="en-US" sz="1900" kern="0" dirty="0">
                <a:latin typeface="+mn-ea"/>
                <a:cs typeface="+mj-cs"/>
              </a:rPr>
              <a:t>’에 따른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또는 </a:t>
            </a:r>
            <a:r>
              <a:rPr lang="ko-KR" altLang="en-US" sz="1900" kern="0" dirty="0" err="1">
                <a:latin typeface="+mn-ea"/>
                <a:cs typeface="+mj-cs"/>
              </a:rPr>
              <a:t>차상위계층으로서</a:t>
            </a:r>
            <a:r>
              <a:rPr lang="ko-KR" altLang="en-US" sz="1900" kern="0" dirty="0">
                <a:latin typeface="+mn-ea"/>
                <a:cs typeface="+mj-cs"/>
              </a:rPr>
              <a:t> 장애로 인한 </a:t>
            </a:r>
            <a:r>
              <a:rPr lang="ko-KR" altLang="en-US" sz="1900" kern="0" dirty="0" smtClean="0">
                <a:latin typeface="+mn-ea"/>
                <a:cs typeface="+mj-cs"/>
              </a:rPr>
              <a:t>추가적 </a:t>
            </a:r>
            <a:r>
              <a:rPr lang="ko-KR" altLang="en-US" sz="1900" kern="0" dirty="0">
                <a:latin typeface="+mn-ea"/>
                <a:cs typeface="+mj-cs"/>
              </a:rPr>
              <a:t>비용보전이 필요한 사람이 대상이 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   </a:t>
            </a:r>
            <a:r>
              <a:rPr lang="en-US" altLang="ko-KR" sz="1900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-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생계급여와 의료급여를 받는 장애인에게는 반드시 지급하여야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‘장애인연금법’에 따른 중증장애인에게는 장애수당을 지급하지 아니한다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+mn-ea"/>
                <a:cs typeface="+mj-cs"/>
              </a:rPr>
              <a:t> 18</a:t>
            </a:r>
            <a:r>
              <a:rPr lang="ko-KR" altLang="en-US" sz="1900" kern="0" dirty="0">
                <a:latin typeface="+mn-ea"/>
                <a:cs typeface="+mj-cs"/>
              </a:rPr>
              <a:t>세 이상의 등록장애인으로 장애아동수당 </a:t>
            </a:r>
            <a:r>
              <a:rPr lang="ko-KR" altLang="en-US" sz="1900" kern="0" dirty="0" err="1">
                <a:latin typeface="+mn-ea"/>
                <a:cs typeface="+mj-cs"/>
              </a:rPr>
              <a:t>지급자는</a:t>
            </a:r>
            <a:r>
              <a:rPr lang="ko-KR" altLang="en-US" sz="1900" kern="0" dirty="0">
                <a:latin typeface="+mn-ea"/>
                <a:cs typeface="+mj-cs"/>
              </a:rPr>
              <a:t> 제외한다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07457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(5)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3860149"/>
            <a:ext cx="8835718" cy="288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38014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38045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6802" y="4377413"/>
            <a:ext cx="843166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2379" y="4009912"/>
            <a:ext cx="375615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보호수당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26929" y="4377964"/>
            <a:ext cx="8445172" cy="23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장애인을 보호하는 보호자에게 그의 경제적 수준과 </a:t>
            </a:r>
            <a:r>
              <a:rPr lang="ko-KR" altLang="en-US" sz="1900" kern="0" dirty="0" smtClean="0">
                <a:latin typeface="+mn-ea"/>
                <a:cs typeface="+mj-cs"/>
              </a:rPr>
              <a:t>장애인의 </a:t>
            </a:r>
            <a:r>
              <a:rPr lang="ko-KR" altLang="en-US" sz="1900" kern="0" dirty="0">
                <a:latin typeface="+mn-ea"/>
                <a:cs typeface="+mj-cs"/>
              </a:rPr>
              <a:t>장애 정도를 고려하여 장애인의 보호자에게 장애로 인한 추가적 </a:t>
            </a:r>
            <a:r>
              <a:rPr lang="ko-KR" altLang="en-US" sz="1900" kern="0" dirty="0" smtClean="0">
                <a:latin typeface="+mn-ea"/>
                <a:cs typeface="+mj-cs"/>
              </a:rPr>
              <a:t>비용을 보전하게 </a:t>
            </a:r>
            <a:r>
              <a:rPr lang="ko-KR" altLang="en-US" sz="1900" kern="0" dirty="0">
                <a:latin typeface="+mn-ea"/>
                <a:cs typeface="+mj-cs"/>
              </a:rPr>
              <a:t>하기 위하여 보호수당을 지급할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국민기초생활보장법의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중증 장애로 다른 사람의 도움 없이는 </a:t>
            </a:r>
            <a:r>
              <a:rPr lang="ko-KR" altLang="en-US" sz="1900" kern="0" dirty="0" smtClean="0">
                <a:latin typeface="+mn-ea"/>
                <a:cs typeface="+mj-cs"/>
              </a:rPr>
              <a:t>일상생활을 </a:t>
            </a:r>
            <a:r>
              <a:rPr lang="ko-KR" altLang="en-US" sz="1900" kern="0" dirty="0">
                <a:latin typeface="+mn-ea"/>
                <a:cs typeface="+mj-cs"/>
              </a:rPr>
              <a:t>영위하기 어려운 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 이상의 장애인을 보호하거나 부양할 것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6919" y="763805"/>
            <a:ext cx="8835718" cy="2880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220" y="70507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8728" y="70824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16802" y="1281069"/>
            <a:ext cx="843166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12379" y="913568"/>
            <a:ext cx="434606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장애아동수당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76471" y="1278865"/>
            <a:ext cx="8445172" cy="23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장애아동에게 보호자의 경제적 생활수준 및 </a:t>
            </a:r>
            <a:r>
              <a:rPr lang="ko-KR" altLang="en-US" sz="1900" kern="0" dirty="0" smtClean="0">
                <a:latin typeface="+mn-ea"/>
                <a:cs typeface="+mj-cs"/>
              </a:rPr>
              <a:t>장애아동의 </a:t>
            </a:r>
            <a:r>
              <a:rPr lang="ko-KR" altLang="en-US" sz="1900" kern="0" dirty="0" smtClean="0">
                <a:latin typeface="+mn-ea"/>
                <a:cs typeface="+mj-cs"/>
              </a:rPr>
              <a:t>장애 </a:t>
            </a:r>
            <a:r>
              <a:rPr lang="ko-KR" altLang="en-US" sz="1900" kern="0" dirty="0">
                <a:latin typeface="+mn-ea"/>
                <a:cs typeface="+mj-cs"/>
              </a:rPr>
              <a:t>정도를 고려하여 장애로 인한 추가적 비용을 보전하기 </a:t>
            </a:r>
            <a:r>
              <a:rPr lang="ko-KR" altLang="en-US" sz="1900" kern="0" dirty="0" smtClean="0">
                <a:latin typeface="+mn-ea"/>
                <a:cs typeface="+mj-cs"/>
              </a:rPr>
              <a:t>위하여 장애수당을 </a:t>
            </a:r>
            <a:r>
              <a:rPr lang="ko-KR" altLang="en-US" sz="1900" kern="0" dirty="0" smtClean="0">
                <a:latin typeface="+mn-ea"/>
                <a:cs typeface="+mj-cs"/>
              </a:rPr>
              <a:t>지급할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 미만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장애인으로 등록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국민기초생활보장법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또는 </a:t>
            </a:r>
            <a:r>
              <a:rPr lang="ko-KR" altLang="en-US" sz="1900" kern="0" dirty="0" err="1" smtClean="0">
                <a:latin typeface="+mn-ea"/>
                <a:cs typeface="+mj-cs"/>
              </a:rPr>
              <a:t>차상위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계층으로서 장애로 인한 추가적 비용 보전이 필요할 것</a:t>
            </a:r>
          </a:p>
        </p:txBody>
      </p:sp>
    </p:spTree>
    <p:extLst>
      <p:ext uri="{BB962C8B-B14F-4D97-AF65-F5344CB8AC3E}">
        <p14:creationId xmlns:p14="http://schemas.microsoft.com/office/powerpoint/2010/main" val="56927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(6)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823439"/>
            <a:ext cx="8835718" cy="426174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7647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7678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6619" y="1410276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196" y="1042775"/>
            <a:ext cx="20585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자립생활 지원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5670" y="1410276"/>
            <a:ext cx="844517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장애인의 자기결정에 의한 자립생활을 </a:t>
            </a:r>
            <a:r>
              <a:rPr lang="ko-KR" altLang="en-US" sz="1900" kern="0" dirty="0" smtClean="0">
                <a:latin typeface="+mn-ea"/>
                <a:cs typeface="+mj-cs"/>
              </a:rPr>
              <a:t>위하여 활동지원사의 </a:t>
            </a:r>
            <a:r>
              <a:rPr lang="ko-KR" altLang="en-US" sz="1900" kern="0" dirty="0">
                <a:latin typeface="+mn-ea"/>
                <a:cs typeface="+mj-cs"/>
              </a:rPr>
              <a:t>파견 등 활동보조서비스 또는 장애인보조기구의 제공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밖의 각종 편의 및 정보 제공 등 필요한 시책을 강구하여야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장애인자립생활지원센터를 </a:t>
            </a:r>
            <a:r>
              <a:rPr lang="ko-KR" altLang="en-US" sz="1900" kern="0" dirty="0">
                <a:latin typeface="+mn-ea"/>
                <a:cs typeface="+mj-cs"/>
              </a:rPr>
              <a:t>통하여 필요한 각종 지원서비스를 </a:t>
            </a:r>
            <a:r>
              <a:rPr lang="ko-KR" altLang="en-US" sz="1900" kern="0" dirty="0" smtClean="0">
                <a:latin typeface="+mn-ea"/>
                <a:cs typeface="+mj-cs"/>
              </a:rPr>
              <a:t>제공한다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일상생활 </a:t>
            </a:r>
            <a:r>
              <a:rPr lang="ko-KR" altLang="en-US" sz="1900" kern="0" dirty="0">
                <a:latin typeface="+mn-ea"/>
                <a:cs typeface="+mj-cs"/>
              </a:rPr>
              <a:t>또는 사회생활을 원활히 할 수 있도록 활동지원급여 지원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여성 </a:t>
            </a:r>
            <a:r>
              <a:rPr lang="ko-KR" altLang="en-US" sz="1900" kern="0" dirty="0">
                <a:latin typeface="+mn-ea"/>
                <a:cs typeface="+mj-cs"/>
              </a:rPr>
              <a:t>장애인의 임신 및 출산 지원을 위한 활동보조인의 파견 등 </a:t>
            </a:r>
            <a:r>
              <a:rPr lang="ko-KR" altLang="en-US" sz="1900" kern="0" dirty="0" smtClean="0">
                <a:latin typeface="+mn-ea"/>
                <a:cs typeface="+mj-cs"/>
              </a:rPr>
              <a:t>활동보조서비스를 </a:t>
            </a:r>
            <a:r>
              <a:rPr lang="ko-KR" altLang="en-US" sz="1900" kern="0" dirty="0">
                <a:latin typeface="+mn-ea"/>
                <a:cs typeface="+mj-cs"/>
              </a:rPr>
              <a:t>지원할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55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91479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(7)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6553" y="5225866"/>
            <a:ext cx="8651240" cy="72097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0854" y="516713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8362" y="517030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6131" y="5776184"/>
            <a:ext cx="816594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1708" y="5388805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고용촉진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206553" y="2008364"/>
            <a:ext cx="8651240" cy="720979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320854" y="1949629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78362" y="1952804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26131" y="2558682"/>
            <a:ext cx="816594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421708" y="2171303"/>
            <a:ext cx="408797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산후조리도우미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29" name="Group 7"/>
          <p:cNvGrpSpPr>
            <a:grpSpLocks/>
          </p:cNvGrpSpPr>
          <p:nvPr/>
        </p:nvGrpSpPr>
        <p:grpSpPr bwMode="auto">
          <a:xfrm>
            <a:off x="206553" y="938183"/>
            <a:ext cx="8651240" cy="720979"/>
            <a:chOff x="204" y="2296"/>
            <a:chExt cx="3584" cy="1860"/>
          </a:xfrm>
        </p:grpSpPr>
        <p:grpSp>
          <p:nvGrpSpPr>
            <p:cNvPr id="3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3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1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4" name="Group 12"/>
          <p:cNvGrpSpPr>
            <a:grpSpLocks/>
          </p:cNvGrpSpPr>
          <p:nvPr/>
        </p:nvGrpSpPr>
        <p:grpSpPr bwMode="auto">
          <a:xfrm>
            <a:off x="320854" y="879448"/>
            <a:ext cx="88900" cy="200025"/>
            <a:chOff x="4314" y="2018"/>
            <a:chExt cx="69" cy="166"/>
          </a:xfrm>
        </p:grpSpPr>
        <p:sp>
          <p:nvSpPr>
            <p:cNvPr id="3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7" name="Group 15"/>
          <p:cNvGrpSpPr>
            <a:grpSpLocks/>
          </p:cNvGrpSpPr>
          <p:nvPr/>
        </p:nvGrpSpPr>
        <p:grpSpPr bwMode="auto">
          <a:xfrm>
            <a:off x="478362" y="882623"/>
            <a:ext cx="87312" cy="200025"/>
            <a:chOff x="4314" y="2018"/>
            <a:chExt cx="69" cy="166"/>
          </a:xfrm>
        </p:grpSpPr>
        <p:sp>
          <p:nvSpPr>
            <p:cNvPr id="3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0" name="Line 18"/>
          <p:cNvSpPr>
            <a:spLocks noChangeShapeType="1"/>
          </p:cNvSpPr>
          <p:nvPr/>
        </p:nvSpPr>
        <p:spPr bwMode="auto">
          <a:xfrm>
            <a:off x="426131" y="1488501"/>
            <a:ext cx="816594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21708" y="1101122"/>
            <a:ext cx="83295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장애인의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장애유형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· </a:t>
            </a: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정도별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재활 및 자립서비스 제공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42" name="Group 7"/>
          <p:cNvGrpSpPr>
            <a:grpSpLocks/>
          </p:cNvGrpSpPr>
          <p:nvPr/>
        </p:nvGrpSpPr>
        <p:grpSpPr bwMode="auto">
          <a:xfrm>
            <a:off x="206553" y="4149625"/>
            <a:ext cx="8651240" cy="720979"/>
            <a:chOff x="204" y="2296"/>
            <a:chExt cx="3584" cy="1860"/>
          </a:xfrm>
        </p:grpSpPr>
        <p:grpSp>
          <p:nvGrpSpPr>
            <p:cNvPr id="43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5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6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4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7" name="Group 12"/>
          <p:cNvGrpSpPr>
            <a:grpSpLocks/>
          </p:cNvGrpSpPr>
          <p:nvPr/>
        </p:nvGrpSpPr>
        <p:grpSpPr bwMode="auto">
          <a:xfrm>
            <a:off x="320854" y="4090890"/>
            <a:ext cx="88900" cy="200025"/>
            <a:chOff x="4314" y="2018"/>
            <a:chExt cx="69" cy="166"/>
          </a:xfrm>
        </p:grpSpPr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0" name="Group 15"/>
          <p:cNvGrpSpPr>
            <a:grpSpLocks/>
          </p:cNvGrpSpPr>
          <p:nvPr/>
        </p:nvGrpSpPr>
        <p:grpSpPr bwMode="auto">
          <a:xfrm>
            <a:off x="478362" y="4094065"/>
            <a:ext cx="87312" cy="200025"/>
            <a:chOff x="4314" y="2018"/>
            <a:chExt cx="69" cy="166"/>
          </a:xfrm>
        </p:grpSpPr>
        <p:sp>
          <p:nvSpPr>
            <p:cNvPr id="51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2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3" name="Line 18"/>
          <p:cNvSpPr>
            <a:spLocks noChangeShapeType="1"/>
          </p:cNvSpPr>
          <p:nvPr/>
        </p:nvSpPr>
        <p:spPr bwMode="auto">
          <a:xfrm>
            <a:off x="426131" y="4699943"/>
            <a:ext cx="816594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auto">
          <a:xfrm>
            <a:off x="421708" y="431256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자금대여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55" name="Group 7"/>
          <p:cNvGrpSpPr>
            <a:grpSpLocks/>
          </p:cNvGrpSpPr>
          <p:nvPr/>
        </p:nvGrpSpPr>
        <p:grpSpPr bwMode="auto">
          <a:xfrm>
            <a:off x="206553" y="3079444"/>
            <a:ext cx="8651240" cy="720979"/>
            <a:chOff x="204" y="2296"/>
            <a:chExt cx="3584" cy="1860"/>
          </a:xfrm>
        </p:grpSpPr>
        <p:grpSp>
          <p:nvGrpSpPr>
            <p:cNvPr id="5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5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59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7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60" name="Group 12"/>
          <p:cNvGrpSpPr>
            <a:grpSpLocks/>
          </p:cNvGrpSpPr>
          <p:nvPr/>
        </p:nvGrpSpPr>
        <p:grpSpPr bwMode="auto">
          <a:xfrm>
            <a:off x="320854" y="3020709"/>
            <a:ext cx="88900" cy="200025"/>
            <a:chOff x="4314" y="2018"/>
            <a:chExt cx="69" cy="166"/>
          </a:xfrm>
        </p:grpSpPr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6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63" name="Group 15"/>
          <p:cNvGrpSpPr>
            <a:grpSpLocks/>
          </p:cNvGrpSpPr>
          <p:nvPr/>
        </p:nvGrpSpPr>
        <p:grpSpPr bwMode="auto">
          <a:xfrm>
            <a:off x="478362" y="3023884"/>
            <a:ext cx="87312" cy="200025"/>
            <a:chOff x="4314" y="2018"/>
            <a:chExt cx="69" cy="166"/>
          </a:xfrm>
        </p:grpSpPr>
        <p:sp>
          <p:nvSpPr>
            <p:cNvPr id="6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6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66" name="Line 18"/>
          <p:cNvSpPr>
            <a:spLocks noChangeShapeType="1"/>
          </p:cNvSpPr>
          <p:nvPr/>
        </p:nvSpPr>
        <p:spPr bwMode="auto">
          <a:xfrm>
            <a:off x="426131" y="3629762"/>
            <a:ext cx="816594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7" name="Text Box 20"/>
          <p:cNvSpPr txBox="1">
            <a:spLocks noChangeArrowheads="1"/>
          </p:cNvSpPr>
          <p:nvPr/>
        </p:nvSpPr>
        <p:spPr bwMode="auto">
          <a:xfrm>
            <a:off x="421708" y="3242383"/>
            <a:ext cx="565731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장애인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보조견의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훈련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보급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17947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(8)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948122"/>
            <a:ext cx="8859886" cy="72097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88938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89256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6497" y="1498440"/>
            <a:ext cx="838196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2074" y="1111061"/>
            <a:ext cx="781656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국유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공유 재산의 우선 매각이나 유상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무상 대여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52130" y="2273538"/>
            <a:ext cx="8854549" cy="2645317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66431" y="2214803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23939" y="2217978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51830" y="2860375"/>
            <a:ext cx="839663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47407" y="2492874"/>
            <a:ext cx="539763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국가와 지방자치단체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그 밖의 공공단체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418728" y="2860375"/>
            <a:ext cx="855565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장애인이 사용하는 자동차 등에 대한 </a:t>
            </a:r>
            <a:r>
              <a:rPr lang="ko-KR" altLang="en-US" sz="2000" kern="0" dirty="0" smtClean="0">
                <a:latin typeface="+mn-ea"/>
                <a:cs typeface="+mj-cs"/>
              </a:rPr>
              <a:t>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생업지원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매점이나 자동판매기 설치 시 장애인의 신청을 우선적으로 반영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42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장애인 </a:t>
            </a:r>
            <a:r>
              <a:rPr lang="ko-KR" altLang="en-US" sz="2000" kern="0" dirty="0">
                <a:latin typeface="+mn-ea"/>
                <a:cs typeface="+mj-cs"/>
              </a:rPr>
              <a:t>생산품 우선 구매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44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0786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장애인권익옹호기관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64020" y="833989"/>
            <a:ext cx="8796005" cy="5243504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278322" y="775252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435830" y="778427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55170" y="1404639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90503" y="1029281"/>
            <a:ext cx="46217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장애인권익옹호기관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523142" y="1487785"/>
            <a:ext cx="8179636" cy="4547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국가는 지역 간의 연계체계를 구축하고 장애인학대를 예방하기 위하여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중앙장애인권익옹호기관</a:t>
            </a:r>
            <a:r>
              <a:rPr lang="ko-KR" altLang="en-US" sz="2000" kern="0" dirty="0" smtClean="0">
                <a:latin typeface="+mn-ea"/>
                <a:cs typeface="+mj-cs"/>
              </a:rPr>
              <a:t>을 </a:t>
            </a:r>
            <a:r>
              <a:rPr lang="ko-KR" altLang="en-US" sz="2000" kern="0" dirty="0">
                <a:latin typeface="+mn-ea"/>
                <a:cs typeface="+mj-cs"/>
              </a:rPr>
              <a:t>설치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운영하여야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학대받은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장애인을 신속히 발견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보호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치료하고 장애인학대를 예방하기 </a:t>
            </a:r>
            <a:r>
              <a:rPr lang="ko-KR" altLang="en-US" sz="2000" kern="0" dirty="0" smtClean="0">
                <a:latin typeface="+mn-ea"/>
                <a:cs typeface="+mj-cs"/>
              </a:rPr>
              <a:t>위하여 지역장애인권익옹호기관을 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도에 둔다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sz="2100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장애인학대의 신고접수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현장조사 및 </a:t>
            </a:r>
            <a:r>
              <a:rPr lang="ko-KR" altLang="en-US" kern="0" dirty="0" smtClean="0">
                <a:latin typeface="+mn-ea"/>
                <a:cs typeface="+mj-cs"/>
              </a:rPr>
              <a:t>응급보호</a:t>
            </a:r>
            <a:endParaRPr lang="ko-KR" altLang="en-US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피해장애인과 </a:t>
            </a:r>
            <a:r>
              <a:rPr lang="ko-KR" altLang="en-US" kern="0" dirty="0">
                <a:latin typeface="+mn-ea"/>
                <a:cs typeface="+mj-cs"/>
              </a:rPr>
              <a:t>그 가족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장애인학대행위자에 대한 상담 및 </a:t>
            </a:r>
            <a:r>
              <a:rPr lang="ko-KR" altLang="en-US" kern="0" dirty="0" smtClean="0">
                <a:latin typeface="+mn-ea"/>
                <a:cs typeface="+mj-cs"/>
              </a:rPr>
              <a:t>사후관리</a:t>
            </a:r>
            <a:endParaRPr lang="ko-KR" altLang="en-US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장애인학대 </a:t>
            </a:r>
            <a:r>
              <a:rPr lang="ko-KR" altLang="en-US" kern="0" dirty="0">
                <a:latin typeface="+mn-ea"/>
                <a:cs typeface="+mj-cs"/>
              </a:rPr>
              <a:t>예방 관련 교육 및 </a:t>
            </a:r>
            <a:r>
              <a:rPr lang="ko-KR" altLang="en-US" kern="0" dirty="0" smtClean="0">
                <a:latin typeface="+mn-ea"/>
                <a:cs typeface="+mj-cs"/>
              </a:rPr>
              <a:t>홍보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장애인 </a:t>
            </a:r>
            <a:r>
              <a:rPr lang="ko-KR" altLang="en-US" kern="0" dirty="0">
                <a:latin typeface="+mn-ea"/>
                <a:cs typeface="+mj-cs"/>
              </a:rPr>
              <a:t>학대사례판정위원회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그 </a:t>
            </a:r>
            <a:r>
              <a:rPr lang="ko-KR" altLang="en-US" kern="0" dirty="0">
                <a:latin typeface="+mn-ea"/>
                <a:cs typeface="+mj-cs"/>
              </a:rPr>
              <a:t>밖에 </a:t>
            </a:r>
            <a:r>
              <a:rPr lang="ko-KR" altLang="en-US" kern="0" dirty="0" err="1">
                <a:latin typeface="+mn-ea"/>
                <a:cs typeface="+mj-cs"/>
              </a:rPr>
              <a:t>보건복지부령으로</a:t>
            </a:r>
            <a:r>
              <a:rPr lang="ko-KR" altLang="en-US" kern="0" dirty="0">
                <a:latin typeface="+mn-ea"/>
                <a:cs typeface="+mj-cs"/>
              </a:rPr>
              <a:t> 정하는 장애인학대 예방 관련된 업무 담당</a:t>
            </a:r>
          </a:p>
        </p:txBody>
      </p:sp>
    </p:spTree>
    <p:extLst>
      <p:ext uri="{BB962C8B-B14F-4D97-AF65-F5344CB8AC3E}">
        <p14:creationId xmlns:p14="http://schemas.microsoft.com/office/powerpoint/2010/main" val="2411214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0096" y="15026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417298"/>
              </p:ext>
            </p:extLst>
          </p:nvPr>
        </p:nvGraphicFramePr>
        <p:xfrm>
          <a:off x="120364" y="669701"/>
          <a:ext cx="8877204" cy="6121624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162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14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478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8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78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1981.6.5.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1981.6.5.)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3452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호「심신장애자복지법」제정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52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1989.12.30.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1989.12.30.)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“심신장애자”라는 용어를 “장애인”으로 변경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법의 제명을 “장애인복지법”으로 함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장애인등록제 신설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835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2007.4.11.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2007.10.12.)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장애인의 권익을 신장하고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중증장애인 및 여성장애인을 포함한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자립생활 등을 실현하기 위한 각종 제도를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도입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장애인이 우선적으로 참여할 권리 규정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706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2011.3.30.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2012.3.31.)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장애인이 장애인복지시설 선택 시 장애인의 선택권을 최대한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보장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장애인 생활시설을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거주시설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로 개념 및 기능을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재정립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장애인 거주시설의 정원은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30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명을 초과할 수 없도록 하고 서비스의 최저기준을 마련함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493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복지시설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34203" y="824050"/>
            <a:ext cx="8869893" cy="5793180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248505" y="765313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406013" y="768488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15414" y="1394700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50747" y="1029281"/>
            <a:ext cx="64716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장애인복지시설 이용에 관한 기본적 원칙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350747" y="1506094"/>
            <a:ext cx="8546472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국가와 지방자치단체는 장애인이 장애인복지시설의 이용을 통하여 기능회복과 </a:t>
            </a:r>
            <a:r>
              <a:rPr lang="ko-KR" altLang="en-US" kern="0" dirty="0" smtClean="0">
                <a:latin typeface="+mn-ea"/>
                <a:cs typeface="+mj-cs"/>
              </a:rPr>
              <a:t>사회적  </a:t>
            </a:r>
            <a:r>
              <a:rPr lang="ko-KR" altLang="en-US" kern="0" dirty="0" smtClean="0">
                <a:latin typeface="+mn-ea"/>
                <a:cs typeface="+mj-cs"/>
              </a:rPr>
              <a:t>향상을 </a:t>
            </a:r>
            <a:r>
              <a:rPr lang="ko-KR" altLang="en-US" kern="0" dirty="0">
                <a:latin typeface="+mn-ea"/>
                <a:cs typeface="+mj-cs"/>
              </a:rPr>
              <a:t>도모할 수 있도록 필요한 정책을 강구하여야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  <a:endParaRPr lang="ko-KR" altLang="en-US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국가와 </a:t>
            </a:r>
            <a:r>
              <a:rPr lang="ko-KR" altLang="en-US" kern="0" dirty="0">
                <a:latin typeface="+mn-ea"/>
                <a:cs typeface="+mj-cs"/>
              </a:rPr>
              <a:t>지방자치단체는 장애인복지시설을 이용하는 장애인의 인권을 보호하기 </a:t>
            </a:r>
            <a:r>
              <a:rPr lang="ko-KR" altLang="en-US" kern="0" dirty="0" smtClean="0">
                <a:latin typeface="+mn-ea"/>
                <a:cs typeface="+mj-cs"/>
              </a:rPr>
              <a:t>위하여  필요한 </a:t>
            </a:r>
            <a:r>
              <a:rPr lang="ko-KR" altLang="en-US" kern="0" dirty="0">
                <a:latin typeface="+mn-ea"/>
                <a:cs typeface="+mj-cs"/>
              </a:rPr>
              <a:t>정책을 마련하고 관련 프로그램을 실시할 수 있는 기반을 </a:t>
            </a:r>
            <a:r>
              <a:rPr lang="ko-KR" altLang="en-US" kern="0" dirty="0" smtClean="0">
                <a:latin typeface="+mn-ea"/>
                <a:cs typeface="+mj-cs"/>
              </a:rPr>
              <a:t>조성하여야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장애인복지실시기관은 </a:t>
            </a:r>
            <a:r>
              <a:rPr lang="ko-KR" altLang="en-US" kern="0" dirty="0">
                <a:latin typeface="+mn-ea"/>
                <a:cs typeface="+mj-cs"/>
              </a:rPr>
              <a:t>장애인복지시설에 대한 </a:t>
            </a:r>
            <a:r>
              <a:rPr lang="ko-KR" altLang="en-US" kern="0" dirty="0">
                <a:solidFill>
                  <a:srgbClr val="FF0000"/>
                </a:solidFill>
                <a:latin typeface="+mn-ea"/>
                <a:cs typeface="+mj-cs"/>
              </a:rPr>
              <a:t>장애인의 선택권을 최대한 </a:t>
            </a:r>
            <a:r>
              <a:rPr lang="ko-KR" altLang="en-US" kern="0" dirty="0" smtClean="0">
                <a:solidFill>
                  <a:srgbClr val="FF0000"/>
                </a:solidFill>
                <a:latin typeface="+mn-ea"/>
                <a:cs typeface="+mj-cs"/>
              </a:rPr>
              <a:t>보장</a:t>
            </a:r>
            <a:r>
              <a:rPr lang="ko-KR" altLang="en-US" kern="0" dirty="0" smtClean="0">
                <a:latin typeface="+mn-ea"/>
                <a:cs typeface="+mj-cs"/>
              </a:rPr>
              <a:t>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장애인복지실시기관은 </a:t>
            </a:r>
            <a:r>
              <a:rPr lang="ko-KR" altLang="en-US" kern="0" dirty="0">
                <a:latin typeface="+mn-ea"/>
                <a:cs typeface="+mj-cs"/>
              </a:rPr>
              <a:t>장애인의 선택권을 보장하기 위하여 장애인복지시설을 </a:t>
            </a:r>
            <a:r>
              <a:rPr lang="ko-KR" altLang="en-US" kern="0" dirty="0" smtClean="0">
                <a:latin typeface="+mn-ea"/>
                <a:cs typeface="+mj-cs"/>
              </a:rPr>
              <a:t>이용하려는 </a:t>
            </a:r>
            <a:r>
              <a:rPr lang="ko-KR" altLang="en-US" kern="0" dirty="0">
                <a:latin typeface="+mn-ea"/>
                <a:cs typeface="+mj-cs"/>
              </a:rPr>
              <a:t>장애인에게 시설의 선택에 필요한 정보를 충분히 제공하여야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장애인복지시설의 </a:t>
            </a:r>
            <a:r>
              <a:rPr lang="ko-KR" altLang="en-US" kern="0" dirty="0">
                <a:latin typeface="+mn-ea"/>
                <a:cs typeface="+mj-cs"/>
              </a:rPr>
              <a:t>선택에 필요한 정보 제공과 서비스 제공 시에는 장애인의 </a:t>
            </a:r>
            <a:r>
              <a:rPr lang="ko-KR" altLang="en-US" kern="0" dirty="0" smtClean="0">
                <a:latin typeface="+mn-ea"/>
                <a:cs typeface="+mj-cs"/>
              </a:rPr>
              <a:t>성별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연령 </a:t>
            </a:r>
            <a:r>
              <a:rPr lang="ko-KR" altLang="en-US" kern="0" dirty="0">
                <a:latin typeface="+mn-ea"/>
                <a:cs typeface="+mj-cs"/>
              </a:rPr>
              <a:t>및 장애의 유형과 정도를 고려하여야 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0010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장애인복지시설의 운영 변화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3357282" y="2132856"/>
            <a:ext cx="2553219" cy="2592288"/>
            <a:chOff x="6804248" y="4077072"/>
            <a:chExt cx="2553219" cy="2592288"/>
          </a:xfrm>
        </p:grpSpPr>
        <p:pic>
          <p:nvPicPr>
            <p:cNvPr id="10" name="그림 9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899839" y="5869418"/>
              <a:ext cx="24576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장애인복지시설의</a:t>
              </a:r>
              <a:endParaRPr lang="en-US" altLang="ko-KR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 변화</a:t>
              </a:r>
              <a:endParaRPr lang="ko-KR" altLang="en-US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7151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복지시설의 종류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4556" y="773602"/>
            <a:ext cx="8862184" cy="594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857" y="71486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6365" y="71804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5644" y="1327161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221" y="939782"/>
            <a:ext cx="1919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979448"/>
              </p:ext>
            </p:extLst>
          </p:nvPr>
        </p:nvGraphicFramePr>
        <p:xfrm>
          <a:off x="331221" y="1386058"/>
          <a:ext cx="8462837" cy="51857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00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27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56673"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  <a:spcBef>
                          <a:spcPts val="300"/>
                        </a:spcBef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1)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장애인 거주시설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거주공간을 활용하여 일반 가정에서 생활하기 어려운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장애인에게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일정기간 동안 거주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요양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지원 등의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서비스를 제공하는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동시에 지역사회생활을 지원하는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시설으로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정원은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명을 초과할 수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없다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8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91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2)</a:t>
                      </a:r>
                      <a:r>
                        <a:rPr lang="en-US" altLang="ko-KR" sz="18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b="0" baseline="0" dirty="0" smtClean="0">
                          <a:latin typeface="+mn-ea"/>
                          <a:ea typeface="+mn-ea"/>
                        </a:rPr>
                        <a:t>장애인 지역사회재활시설</a:t>
                      </a:r>
                      <a:endParaRPr lang="ko-KR" altLang="en-US" sz="18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장애인을 전문적으로 상담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치료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훈련하거나 장애인의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일상생활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여가활동 및 사회참여활동을 지원하는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566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3)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장애인 직업재활시설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일반 작업환경에서는 일하기 어려운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장애인이 특별히 준비된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작업환경에서 직업훈련을 받거나 직업생활을 할 수 있도록 하는 시설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보호작업장 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/ 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근로작업장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94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4)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장애인 의료재활시설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장애인을 입원 또는 통원하게 하여 상담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진단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판정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치료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등 의료재활서비스를 제공하는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1829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 5)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그 밖에 대통령령으로 정하는 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2100" dirty="0" smtClean="0">
                        <a:latin typeface="나눔바른펜" panose="020B0503000000000000" pitchFamily="50" charset="-127"/>
                        <a:ea typeface="나눔바른펜" panose="020B0503000000000000" pitchFamily="50" charset="-127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4120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복지시설의 설치와 인권보호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4447" y="4351833"/>
            <a:ext cx="8937243" cy="21015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08749" y="429309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66257" y="429627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55780" y="4912544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113" y="4547125"/>
            <a:ext cx="446147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성범죄의 취업제한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1113" y="4978012"/>
            <a:ext cx="8676456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>
                <a:solidFill>
                  <a:srgbClr val="FF0000"/>
                </a:solidFill>
                <a:latin typeface="+mn-ea"/>
                <a:cs typeface="+mj-cs"/>
              </a:rPr>
              <a:t>법원은 성범죄 판결과 동시에 취업명령제한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 smtClean="0">
                <a:latin typeface="+mn-ea"/>
                <a:cs typeface="+mj-cs"/>
              </a:rPr>
              <a:t>일정기간 동안 </a:t>
            </a:r>
            <a:r>
              <a:rPr lang="ko-KR" altLang="en-US" sz="1700" kern="0" dirty="0">
                <a:latin typeface="+mn-ea"/>
                <a:cs typeface="+mj-cs"/>
              </a:rPr>
              <a:t>장애인복지시설을 </a:t>
            </a:r>
            <a:r>
              <a:rPr lang="ko-KR" altLang="en-US" sz="1700" kern="0" dirty="0" smtClean="0">
                <a:latin typeface="+mn-ea"/>
                <a:cs typeface="+mj-cs"/>
              </a:rPr>
              <a:t>운영하거나 </a:t>
            </a:r>
            <a:r>
              <a:rPr lang="ko-KR" altLang="en-US" sz="1700" kern="0" dirty="0">
                <a:latin typeface="+mn-ea"/>
                <a:cs typeface="+mj-cs"/>
              </a:rPr>
              <a:t>취업 또는 사실상 노무를 제공할 수 없도록 하는 명령</a:t>
            </a:r>
            <a:r>
              <a:rPr lang="en-US" altLang="ko-KR" sz="1700" kern="0" dirty="0">
                <a:latin typeface="+mn-ea"/>
                <a:cs typeface="+mj-cs"/>
              </a:rPr>
              <a:t>)</a:t>
            </a:r>
            <a:r>
              <a:rPr lang="ko-KR" altLang="en-US" sz="1700" kern="0" dirty="0">
                <a:latin typeface="+mn-ea"/>
                <a:cs typeface="+mj-cs"/>
              </a:rPr>
              <a:t>을 선고하여야 </a:t>
            </a:r>
            <a:r>
              <a:rPr lang="ko-KR" altLang="en-US" sz="1700" kern="0" dirty="0" smtClean="0">
                <a:latin typeface="+mn-ea"/>
                <a:cs typeface="+mj-cs"/>
              </a:rPr>
              <a:t>한다</a:t>
            </a:r>
            <a:r>
              <a:rPr lang="en-US" altLang="ko-KR" sz="1700" kern="0" dirty="0" smtClean="0">
                <a:latin typeface="+mn-ea"/>
                <a:cs typeface="+mj-cs"/>
              </a:rPr>
              <a:t>.</a:t>
            </a:r>
            <a:endParaRPr lang="en-US" altLang="ko-KR" sz="17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 </a:t>
            </a:r>
            <a:r>
              <a:rPr lang="en-US" altLang="ko-KR" sz="1700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     - </a:t>
            </a:r>
            <a:r>
              <a:rPr lang="ko-KR" altLang="en-US" sz="1700" kern="0" dirty="0" smtClean="0">
                <a:latin typeface="+mn-ea"/>
                <a:cs typeface="+mj-cs"/>
              </a:rPr>
              <a:t>취업제한은 </a:t>
            </a:r>
            <a:r>
              <a:rPr lang="en-US" altLang="ko-KR" sz="1700" kern="0" dirty="0">
                <a:solidFill>
                  <a:srgbClr val="FF0000"/>
                </a:solidFill>
                <a:latin typeface="+mn-ea"/>
                <a:cs typeface="+mj-cs"/>
              </a:rPr>
              <a:t>10</a:t>
            </a:r>
            <a:r>
              <a:rPr lang="ko-KR" altLang="en-US" sz="1700" kern="0" dirty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ko-KR" altLang="en-US" sz="1700" kern="0" dirty="0">
                <a:latin typeface="+mn-ea"/>
                <a:cs typeface="+mj-cs"/>
              </a:rPr>
              <a:t>을 초과하지 못한다</a:t>
            </a:r>
            <a:r>
              <a:rPr lang="en-US" altLang="ko-KR" sz="17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94447" y="840320"/>
            <a:ext cx="8937243" cy="289659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08749" y="78158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66257" y="78475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55780" y="1401031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91113" y="1035612"/>
            <a:ext cx="18421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187506" y="1439612"/>
            <a:ext cx="89243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국가와 </a:t>
            </a:r>
            <a:r>
              <a:rPr lang="ko-KR" altLang="en-US" kern="0" dirty="0">
                <a:latin typeface="+mn-ea"/>
                <a:cs typeface="+mj-cs"/>
              </a:rPr>
              <a:t>지방자치단체는 장애인복지시설을 설치할 수 </a:t>
            </a:r>
            <a:r>
              <a:rPr lang="ko-KR" altLang="en-US" kern="0" dirty="0" smtClean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이 </a:t>
            </a:r>
            <a:r>
              <a:rPr lang="ko-KR" altLang="en-US" kern="0" dirty="0">
                <a:latin typeface="+mn-ea"/>
                <a:cs typeface="+mj-cs"/>
              </a:rPr>
              <a:t>외의 자가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운영하려면 </a:t>
            </a:r>
            <a:r>
              <a:rPr lang="ko-KR" altLang="en-US" kern="0" dirty="0">
                <a:latin typeface="+mn-ea"/>
                <a:cs typeface="+mj-cs"/>
              </a:rPr>
              <a:t>시설소재지 관할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 smtClean="0">
                <a:latin typeface="+mn-ea"/>
                <a:cs typeface="+mj-cs"/>
              </a:rPr>
              <a:t>신고하여야 </a:t>
            </a:r>
            <a:r>
              <a:rPr lang="ko-KR" altLang="en-US" kern="0" dirty="0">
                <a:latin typeface="+mn-ea"/>
                <a:cs typeface="+mj-cs"/>
              </a:rPr>
              <a:t>하며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신고한 사항 중 </a:t>
            </a:r>
            <a:r>
              <a:rPr lang="ko-KR" altLang="en-US" kern="0" dirty="0" err="1">
                <a:latin typeface="+mn-ea"/>
                <a:cs typeface="+mj-cs"/>
              </a:rPr>
              <a:t>보건복지부령으로</a:t>
            </a:r>
            <a:r>
              <a:rPr lang="ko-KR" altLang="en-US" kern="0" dirty="0">
                <a:latin typeface="+mn-ea"/>
                <a:cs typeface="+mj-cs"/>
              </a:rPr>
              <a:t> 정하는 중요한 사항을 </a:t>
            </a:r>
            <a:r>
              <a:rPr lang="ko-KR" altLang="en-US" kern="0" dirty="0" smtClean="0">
                <a:latin typeface="+mn-ea"/>
                <a:cs typeface="+mj-cs"/>
              </a:rPr>
              <a:t>변경할 </a:t>
            </a:r>
            <a:r>
              <a:rPr lang="ko-KR" altLang="en-US" kern="0" dirty="0">
                <a:latin typeface="+mn-ea"/>
                <a:cs typeface="+mj-cs"/>
              </a:rPr>
              <a:t>때에도 신고하여야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 폐쇄명령을 받고 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년이 지나지 아니한 자는 시설의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 </a:t>
            </a:r>
            <a:r>
              <a:rPr lang="ko-KR" altLang="en-US" kern="0" dirty="0">
                <a:latin typeface="+mn-ea"/>
                <a:cs typeface="+mj-cs"/>
              </a:rPr>
              <a:t>신고를 할 수 없다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52124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장애인학대 금지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678" y="723906"/>
            <a:ext cx="8911351" cy="6084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0"/>
                <a:ext cx="3539" cy="181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979" y="66517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487" y="66834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888" y="1247649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465" y="880148"/>
            <a:ext cx="558999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장애인학대와 관련된 금지행위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9)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512347"/>
              </p:ext>
            </p:extLst>
          </p:nvPr>
        </p:nvGraphicFramePr>
        <p:xfrm>
          <a:off x="374016" y="1428744"/>
          <a:ext cx="8392673" cy="523197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1918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0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129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내용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7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장애인에게 성적 수치심을 주는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성희롱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성폭력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등의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7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신체에 폭행을 가하거나 상해를 입히는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의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장애인을 폭행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협박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감금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그 밖에 정신상 또는 신체상의 자유를 부당하게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구속하는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수단으로써 장애인의 자유의사에 어긋나는 노동을 강요하는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자신의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보호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감독을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받는 장애인을 유기하거나 의식주를 포함한 기본적 보호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및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치료를 소홀히 하는 방임행위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7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장애인에게 구걸을 하게 하거나 장애인을 이용하여 구걸하는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7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장애인을 체포 또는 감금하는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7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정신건강 및 발달에 해를 끼치는 정서적 학대행위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73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7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장애인을 위하여 증여 또는 급여된 금품을 그 목적 외의 용도에 사용하는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8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공중의 오락 또는 흥행을 목적으로 장애인의 건강 또는 안전에 유해한 곡예를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시키는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829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장애인학대 금지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1398" y="890565"/>
            <a:ext cx="8529196" cy="351673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607741" y="1597562"/>
            <a:ext cx="81733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누구든지 장애인학대 및 장애인 대상 성범죄를 알게 된 때에는 </a:t>
            </a:r>
            <a:r>
              <a:rPr lang="ko-KR" altLang="en-US" sz="2000" kern="0" dirty="0" smtClean="0">
                <a:latin typeface="+mn-ea"/>
                <a:cs typeface="+mj-cs"/>
              </a:rPr>
              <a:t>                                      장애인권익옹호기관이나 </a:t>
            </a:r>
            <a:r>
              <a:rPr lang="ko-KR" altLang="en-US" sz="2000" kern="0" dirty="0">
                <a:latin typeface="+mn-ea"/>
                <a:cs typeface="+mj-cs"/>
              </a:rPr>
              <a:t>수사기관에 신고할 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신고의무대상자가 </a:t>
            </a:r>
            <a:r>
              <a:rPr lang="ko-KR" altLang="en-US" sz="2000" kern="0" dirty="0">
                <a:latin typeface="+mn-ea"/>
                <a:cs typeface="+mj-cs"/>
              </a:rPr>
              <a:t>그 직무상 장애인학대를 알게 된 때에는 즉시 수사기관에 </a:t>
            </a:r>
            <a:r>
              <a:rPr lang="ko-KR" altLang="en-US" sz="2000" kern="0" dirty="0" smtClean="0">
                <a:latin typeface="+mn-ea"/>
                <a:cs typeface="+mj-cs"/>
              </a:rPr>
              <a:t>신고하여야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신고의무 위반 시 </a:t>
            </a:r>
            <a:r>
              <a:rPr lang="en-US" altLang="ko-KR" sz="2000" kern="0" dirty="0">
                <a:latin typeface="+mn-ea"/>
                <a:cs typeface="+mj-cs"/>
              </a:rPr>
              <a:t>300</a:t>
            </a:r>
            <a:r>
              <a:rPr lang="ko-KR" altLang="en-US" sz="2000" kern="0" dirty="0">
                <a:latin typeface="+mn-ea"/>
                <a:cs typeface="+mj-cs"/>
              </a:rPr>
              <a:t>만원 이하의 과태료를 부과한다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85698" y="83182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43206" y="83500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92363" y="1473941"/>
            <a:ext cx="794819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87940" y="1086562"/>
            <a:ext cx="39645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신고의무와 절차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</p:spTree>
    <p:extLst>
      <p:ext uri="{BB962C8B-B14F-4D97-AF65-F5344CB8AC3E}">
        <p14:creationId xmlns:p14="http://schemas.microsoft.com/office/powerpoint/2010/main" val="29657324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장애인학대 신고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19037" y="1979554"/>
            <a:ext cx="2801798" cy="2592288"/>
            <a:chOff x="6804248" y="4077072"/>
            <a:chExt cx="280179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14841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장애인학대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신고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81836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장애인학대 금지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082" y="820442"/>
            <a:ext cx="8822900" cy="565179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8383" y="76170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5891" y="76488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5414" y="13811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0747" y="1015734"/>
            <a:ext cx="40799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불이익조치의 금지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8383" y="1446621"/>
            <a:ext cx="8676456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누구든지 장애인학대 및 장애인 대상 성범죄 </a:t>
            </a:r>
            <a:r>
              <a:rPr lang="ko-KR" altLang="en-US" kern="0" dirty="0" err="1">
                <a:latin typeface="+mn-ea"/>
                <a:cs typeface="+mj-cs"/>
              </a:rPr>
              <a:t>신고인에게</a:t>
            </a:r>
            <a:r>
              <a:rPr lang="ko-KR" altLang="en-US" kern="0" dirty="0">
                <a:latin typeface="+mn-ea"/>
                <a:cs typeface="+mj-cs"/>
              </a:rPr>
              <a:t> 장애인학대범죄 신고 </a:t>
            </a:r>
            <a:r>
              <a:rPr lang="ko-KR" altLang="en-US" kern="0" dirty="0" smtClean="0">
                <a:latin typeface="+mn-ea"/>
                <a:cs typeface="+mj-cs"/>
              </a:rPr>
              <a:t>등을 이유로 </a:t>
            </a:r>
            <a:r>
              <a:rPr lang="ko-KR" altLang="en-US" kern="0" dirty="0">
                <a:latin typeface="+mn-ea"/>
                <a:cs typeface="+mj-cs"/>
              </a:rPr>
              <a:t>다음 각 호의 불이익조치를 하여서는 아니 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1. </a:t>
            </a:r>
            <a:r>
              <a:rPr lang="ko-KR" altLang="en-US" kern="0" dirty="0">
                <a:latin typeface="+mn-ea"/>
                <a:cs typeface="+mj-cs"/>
              </a:rPr>
              <a:t>파면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해임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해고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밖에 이에 준하는 신분상실의 </a:t>
            </a:r>
            <a:r>
              <a:rPr lang="ko-KR" altLang="en-US" kern="0" dirty="0" smtClean="0">
                <a:latin typeface="+mn-ea"/>
                <a:cs typeface="+mj-cs"/>
              </a:rPr>
              <a:t>조치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2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징계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정직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감봉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강등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승진 제한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밖에 이에 준하는 부당한 </a:t>
            </a:r>
            <a:r>
              <a:rPr lang="ko-KR" altLang="en-US" kern="0" dirty="0" smtClean="0">
                <a:latin typeface="+mn-ea"/>
                <a:cs typeface="+mj-cs"/>
              </a:rPr>
              <a:t>인사조치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3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전보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전근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직무 </a:t>
            </a:r>
            <a:r>
              <a:rPr lang="ko-KR" altLang="en-US" kern="0" dirty="0" err="1">
                <a:latin typeface="+mn-ea"/>
                <a:cs typeface="+mj-cs"/>
              </a:rPr>
              <a:t>미부여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직무 재배치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밖에 이에 준하는 </a:t>
            </a:r>
            <a:r>
              <a:rPr lang="ko-KR" altLang="en-US" kern="0" dirty="0" smtClean="0">
                <a:latin typeface="+mn-ea"/>
                <a:cs typeface="+mj-cs"/>
              </a:rPr>
              <a:t>인사조치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4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성과평가 또는 동료평가 등을 통한 임금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상여금 등의 차별적 </a:t>
            </a:r>
            <a:r>
              <a:rPr lang="ko-KR" altLang="en-US" kern="0" dirty="0" smtClean="0">
                <a:latin typeface="+mn-ea"/>
                <a:cs typeface="+mj-cs"/>
              </a:rPr>
              <a:t>지급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5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 smtClean="0">
                <a:latin typeface="+mn-ea"/>
                <a:cs typeface="+mj-cs"/>
              </a:rPr>
              <a:t>교육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훈련 </a:t>
            </a:r>
            <a:r>
              <a:rPr lang="ko-KR" altLang="en-US" kern="0" dirty="0">
                <a:latin typeface="+mn-ea"/>
                <a:cs typeface="+mj-cs"/>
              </a:rPr>
              <a:t>등 자기계발 기회의 박탈 및 </a:t>
            </a:r>
            <a:r>
              <a:rPr lang="ko-KR" altLang="en-US" kern="0" dirty="0" smtClean="0">
                <a:latin typeface="+mn-ea"/>
                <a:cs typeface="+mj-cs"/>
              </a:rPr>
              <a:t>예산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인력 </a:t>
            </a:r>
            <a:r>
              <a:rPr lang="ko-KR" altLang="en-US" kern="0" dirty="0">
                <a:latin typeface="+mn-ea"/>
                <a:cs typeface="+mj-cs"/>
              </a:rPr>
              <a:t>등에 대한 업무상 제한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 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이에 준하는 근무 조건의 차별적 </a:t>
            </a:r>
            <a:r>
              <a:rPr lang="ko-KR" altLang="en-US" kern="0" dirty="0" smtClean="0">
                <a:latin typeface="+mn-ea"/>
                <a:cs typeface="+mj-cs"/>
              </a:rPr>
              <a:t>조치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6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요주의 대상자 명단의 </a:t>
            </a:r>
            <a:r>
              <a:rPr lang="ko-KR" altLang="en-US" kern="0" dirty="0" smtClean="0">
                <a:latin typeface="+mn-ea"/>
                <a:cs typeface="+mj-cs"/>
              </a:rPr>
              <a:t>작성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공개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집단 따돌림 및 </a:t>
            </a:r>
            <a:r>
              <a:rPr lang="ko-KR" altLang="en-US" kern="0" dirty="0" smtClean="0">
                <a:latin typeface="+mn-ea"/>
                <a:cs typeface="+mj-cs"/>
              </a:rPr>
              <a:t>폭행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폭언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밖에 </a:t>
            </a:r>
            <a:r>
              <a:rPr lang="ko-KR" altLang="en-US" kern="0" dirty="0" smtClean="0">
                <a:latin typeface="+mn-ea"/>
                <a:cs typeface="+mj-cs"/>
              </a:rPr>
              <a:t>이에 </a:t>
            </a:r>
            <a:r>
              <a:rPr lang="ko-KR" altLang="en-US" kern="0" dirty="0" smtClean="0">
                <a:latin typeface="+mn-ea"/>
                <a:cs typeface="+mj-cs"/>
              </a:rPr>
              <a:t>준하는 정신적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신체적 </a:t>
            </a:r>
            <a:r>
              <a:rPr lang="ko-KR" altLang="en-US" kern="0" dirty="0">
                <a:latin typeface="+mn-ea"/>
                <a:cs typeface="+mj-cs"/>
              </a:rPr>
              <a:t>위해 </a:t>
            </a:r>
            <a:r>
              <a:rPr lang="ko-KR" altLang="en-US" kern="0" dirty="0" smtClean="0">
                <a:latin typeface="+mn-ea"/>
                <a:cs typeface="+mj-cs"/>
              </a:rPr>
              <a:t>행위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7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직무에 대한 부당한 감사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조사 및 그 결과의 </a:t>
            </a:r>
            <a:r>
              <a:rPr lang="ko-KR" altLang="en-US" kern="0" dirty="0" smtClean="0">
                <a:latin typeface="+mn-ea"/>
                <a:cs typeface="+mj-cs"/>
              </a:rPr>
              <a:t>공표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51723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장애인학대 금지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4387" y="3877594"/>
            <a:ext cx="8930284" cy="279233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8688" y="381885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6196" y="382203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5719" y="442836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1052" y="4062947"/>
            <a:ext cx="389722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보조인의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선임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1052" y="4545738"/>
            <a:ext cx="867645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학대 받은 </a:t>
            </a:r>
            <a:r>
              <a:rPr lang="ko-KR" altLang="en-US" sz="1900" kern="0" dirty="0">
                <a:latin typeface="+mn-ea"/>
                <a:cs typeface="+mj-cs"/>
              </a:rPr>
              <a:t>장애인의 법정대리인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직계친족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형제자매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장애인권익옹호기관의 </a:t>
            </a:r>
            <a:r>
              <a:rPr lang="ko-KR" altLang="en-US" sz="1900" kern="0" dirty="0" smtClean="0">
                <a:latin typeface="+mn-ea"/>
                <a:cs typeface="+mj-cs"/>
              </a:rPr>
              <a:t>상담원 또는 </a:t>
            </a:r>
            <a:r>
              <a:rPr lang="ko-KR" altLang="en-US" sz="1900" kern="0" dirty="0">
                <a:latin typeface="+mn-ea"/>
                <a:cs typeface="+mj-cs"/>
              </a:rPr>
              <a:t>변호사는 장애인학대사건의 심리에 있어서 보조인이 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법원은 </a:t>
            </a:r>
            <a:r>
              <a:rPr lang="ko-KR" altLang="en-US" sz="1900" kern="0" dirty="0" smtClean="0">
                <a:latin typeface="+mn-ea"/>
                <a:cs typeface="+mj-cs"/>
              </a:rPr>
              <a:t>학대 받은 </a:t>
            </a:r>
            <a:r>
              <a:rPr lang="ko-KR" altLang="en-US" sz="1900" kern="0" dirty="0">
                <a:latin typeface="+mn-ea"/>
                <a:cs typeface="+mj-cs"/>
              </a:rPr>
              <a:t>장애인을 증인으로 신문하는 경우 본인 또는 검사의 </a:t>
            </a:r>
            <a:r>
              <a:rPr lang="ko-KR" altLang="en-US" sz="1900" kern="0" dirty="0" smtClean="0">
                <a:latin typeface="+mn-ea"/>
                <a:cs typeface="+mj-cs"/>
              </a:rPr>
              <a:t>신청이 있는 </a:t>
            </a:r>
            <a:r>
              <a:rPr lang="ko-KR" altLang="en-US" sz="1900" kern="0" dirty="0">
                <a:latin typeface="+mn-ea"/>
                <a:cs typeface="+mj-cs"/>
              </a:rPr>
              <a:t>때에는 본인의 신뢰관계에 있는 사람의 동석을 허가할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04387" y="780686"/>
            <a:ext cx="8930284" cy="279233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18688" y="721949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76196" y="725124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65719" y="1331458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01052" y="966039"/>
            <a:ext cx="41793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응급조치의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의무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84397" y="1287775"/>
            <a:ext cx="867645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장애인학대 </a:t>
            </a:r>
            <a:r>
              <a:rPr lang="ko-KR" altLang="en-US" sz="1900" kern="0" dirty="0">
                <a:latin typeface="+mn-ea"/>
                <a:cs typeface="+mj-cs"/>
              </a:rPr>
              <a:t>신고를 접수한 장애인권익옹호기관의 직원이나 사법경찰관리는 </a:t>
            </a:r>
            <a:r>
              <a:rPr lang="ko-KR" altLang="en-US" sz="1900" kern="0" dirty="0" smtClean="0">
                <a:latin typeface="+mn-ea"/>
                <a:cs typeface="+mj-cs"/>
              </a:rPr>
              <a:t>지체 </a:t>
            </a:r>
            <a:r>
              <a:rPr lang="ko-KR" altLang="en-US" sz="1900" kern="0" dirty="0">
                <a:latin typeface="+mn-ea"/>
                <a:cs typeface="+mj-cs"/>
              </a:rPr>
              <a:t>없이 </a:t>
            </a:r>
            <a:r>
              <a:rPr lang="ko-KR" altLang="en-US" sz="1900" kern="0" dirty="0" smtClean="0">
                <a:latin typeface="+mn-ea"/>
                <a:cs typeface="+mj-cs"/>
              </a:rPr>
              <a:t>장애인학대현장에 </a:t>
            </a:r>
            <a:r>
              <a:rPr lang="ko-KR" altLang="en-US" sz="1900" kern="0" dirty="0">
                <a:latin typeface="+mn-ea"/>
                <a:cs typeface="+mj-cs"/>
              </a:rPr>
              <a:t>출동하여야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장애인학대현장에 </a:t>
            </a:r>
            <a:r>
              <a:rPr lang="ko-KR" altLang="en-US" sz="1900" kern="0" dirty="0">
                <a:latin typeface="+mn-ea"/>
                <a:cs typeface="+mj-cs"/>
              </a:rPr>
              <a:t>출동한 자는 학대 받은 장애인을 </a:t>
            </a:r>
            <a:r>
              <a:rPr lang="ko-KR" altLang="en-US" sz="1900" kern="0" dirty="0" smtClean="0">
                <a:latin typeface="+mn-ea"/>
                <a:cs typeface="+mj-cs"/>
              </a:rPr>
              <a:t>학대행위자로부터 분리하거나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치료가 </a:t>
            </a:r>
            <a:r>
              <a:rPr lang="ko-KR" altLang="en-US" sz="1900" kern="0" dirty="0">
                <a:latin typeface="+mn-ea"/>
                <a:cs typeface="+mj-cs"/>
              </a:rPr>
              <a:t>필요하다고 인정될 때에는 장애인권익옹호기관이나 </a:t>
            </a:r>
            <a:r>
              <a:rPr lang="ko-KR" altLang="en-US" sz="1900" kern="0" dirty="0" smtClean="0">
                <a:latin typeface="+mn-ea"/>
                <a:cs typeface="+mj-cs"/>
              </a:rPr>
              <a:t>의료기관에 </a:t>
            </a:r>
            <a:r>
              <a:rPr lang="ko-KR" altLang="en-US" sz="1900" kern="0" dirty="0">
                <a:latin typeface="+mn-ea"/>
                <a:cs typeface="+mj-cs"/>
              </a:rPr>
              <a:t>인도하여야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77169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장애인학대 금지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4204" y="4954296"/>
            <a:ext cx="8867991" cy="16108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505" y="489555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6013" y="489873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536" y="5505068"/>
            <a:ext cx="84107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869" y="5139649"/>
            <a:ext cx="396134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피해장애인 쉼터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0869" y="5541774"/>
            <a:ext cx="85342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도지사는 </a:t>
            </a:r>
            <a:r>
              <a:rPr lang="ko-KR" altLang="en-US" sz="2000" kern="0" dirty="0">
                <a:latin typeface="+mn-ea"/>
                <a:cs typeface="+mj-cs"/>
              </a:rPr>
              <a:t>피해장애인의 임시 보호 및 사회복귀 지원을 위하여 장애인 쉼터를 </a:t>
            </a:r>
            <a:r>
              <a:rPr lang="ko-KR" altLang="en-US" sz="2000" kern="0" dirty="0" smtClean="0">
                <a:latin typeface="+mn-ea"/>
                <a:cs typeface="+mj-cs"/>
              </a:rPr>
              <a:t>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4204" y="800564"/>
            <a:ext cx="8867991" cy="384305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8505" y="741827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6013" y="745002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5536" y="1351336"/>
            <a:ext cx="84107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30869" y="985917"/>
            <a:ext cx="33970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사후관리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88032" y="1448830"/>
            <a:ext cx="853426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장애인권익옹호기관의 장은 장애인학대가 종료된 후에도 가정방문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시설방문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전화상담 </a:t>
            </a:r>
            <a:r>
              <a:rPr lang="ko-KR" altLang="en-US" kern="0" dirty="0">
                <a:latin typeface="+mn-ea"/>
                <a:cs typeface="+mj-cs"/>
              </a:rPr>
              <a:t>등을 통하여 장애인학대의 재발 여부를 확인하여야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장애인권익옹호기관의 </a:t>
            </a:r>
            <a:r>
              <a:rPr lang="ko-KR" altLang="en-US" kern="0" dirty="0">
                <a:latin typeface="+mn-ea"/>
                <a:cs typeface="+mj-cs"/>
              </a:rPr>
              <a:t>장은 피해장애인의 안전확보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장애인학대의 재발 방지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건전한 </a:t>
            </a:r>
            <a:r>
              <a:rPr lang="ko-KR" altLang="en-US" kern="0" dirty="0">
                <a:latin typeface="+mn-ea"/>
                <a:cs typeface="+mj-cs"/>
              </a:rPr>
              <a:t>가정기능의 유지 등을 위하여 피해장애인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피해장애인의 </a:t>
            </a:r>
            <a:r>
              <a:rPr lang="ko-KR" altLang="en-US" kern="0" dirty="0" smtClean="0">
                <a:latin typeface="+mn-ea"/>
                <a:cs typeface="+mj-cs"/>
              </a:rPr>
              <a:t>보호자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친권자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민법에 따른 </a:t>
            </a:r>
            <a:r>
              <a:rPr lang="ko-KR" altLang="en-US" kern="0" dirty="0">
                <a:latin typeface="+mn-ea"/>
                <a:cs typeface="+mj-cs"/>
              </a:rPr>
              <a:t>후견인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장애인을 </a:t>
            </a:r>
            <a:r>
              <a:rPr lang="ko-KR" altLang="en-US" kern="0" dirty="0" smtClean="0">
                <a:latin typeface="+mn-ea"/>
                <a:cs typeface="+mj-cs"/>
              </a:rPr>
              <a:t>보호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·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양육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·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교육하거나 그러한 </a:t>
            </a:r>
            <a:r>
              <a:rPr lang="ko-KR" altLang="en-US" kern="0" dirty="0" smtClean="0">
                <a:latin typeface="+mn-ea"/>
                <a:cs typeface="+mj-cs"/>
              </a:rPr>
              <a:t>의무가 </a:t>
            </a:r>
            <a:r>
              <a:rPr lang="ko-KR" altLang="en-US" kern="0" dirty="0">
                <a:latin typeface="+mn-ea"/>
                <a:cs typeface="+mj-cs"/>
              </a:rPr>
              <a:t>있는 사람 또는 </a:t>
            </a:r>
            <a:r>
              <a:rPr lang="ko-KR" altLang="en-US" kern="0" dirty="0" smtClean="0">
                <a:latin typeface="+mn-ea"/>
                <a:cs typeface="+mj-cs"/>
              </a:rPr>
              <a:t>업무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고용 </a:t>
            </a:r>
            <a:r>
              <a:rPr lang="ko-KR" altLang="en-US" kern="0" dirty="0">
                <a:latin typeface="+mn-ea"/>
                <a:cs typeface="+mj-cs"/>
              </a:rPr>
              <a:t>등의 관계로 사실상 장애인을 </a:t>
            </a:r>
            <a:r>
              <a:rPr lang="ko-KR" altLang="en-US" kern="0" dirty="0" smtClean="0">
                <a:latin typeface="+mn-ea"/>
                <a:cs typeface="+mj-cs"/>
              </a:rPr>
              <a:t>보호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감독하는 </a:t>
            </a:r>
            <a:r>
              <a:rPr lang="ko-KR" altLang="en-US" kern="0" dirty="0">
                <a:latin typeface="+mn-ea"/>
                <a:cs typeface="+mj-cs"/>
              </a:rPr>
              <a:t>사람을 말한다</a:t>
            </a:r>
            <a:r>
              <a:rPr lang="en-US" altLang="ko-KR" kern="0" dirty="0">
                <a:latin typeface="+mn-ea"/>
                <a:cs typeface="+mj-cs"/>
              </a:rPr>
              <a:t>), </a:t>
            </a:r>
            <a:r>
              <a:rPr lang="ko-KR" altLang="en-US" kern="0" dirty="0">
                <a:latin typeface="+mn-ea"/>
                <a:cs typeface="+mj-cs"/>
              </a:rPr>
              <a:t>가족에게 상담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교육 </a:t>
            </a:r>
            <a:r>
              <a:rPr lang="ko-KR" altLang="en-US" kern="0" dirty="0">
                <a:latin typeface="+mn-ea"/>
                <a:cs typeface="+mj-cs"/>
              </a:rPr>
              <a:t>및 </a:t>
            </a:r>
            <a:r>
              <a:rPr lang="ko-KR" altLang="en-US" kern="0" dirty="0" smtClean="0">
                <a:latin typeface="+mn-ea"/>
                <a:cs typeface="+mj-cs"/>
              </a:rPr>
              <a:t>의료적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심리적 </a:t>
            </a:r>
            <a:r>
              <a:rPr lang="ko-KR" altLang="en-US" kern="0" dirty="0">
                <a:latin typeface="+mn-ea"/>
                <a:cs typeface="+mj-cs"/>
              </a:rPr>
              <a:t>치료 </a:t>
            </a:r>
            <a:r>
              <a:rPr lang="ko-KR" altLang="en-US" kern="0" dirty="0" smtClean="0">
                <a:latin typeface="+mn-ea"/>
                <a:cs typeface="+mj-cs"/>
              </a:rPr>
              <a:t>등의 지원을 </a:t>
            </a:r>
            <a:r>
              <a:rPr lang="ko-KR" altLang="en-US" kern="0" dirty="0">
                <a:latin typeface="+mn-ea"/>
                <a:cs typeface="+mj-cs"/>
              </a:rPr>
              <a:t>하여야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410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37886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241473"/>
              </p:ext>
            </p:extLst>
          </p:nvPr>
        </p:nvGraphicFramePr>
        <p:xfrm>
          <a:off x="342650" y="1134459"/>
          <a:ext cx="8465034" cy="5262809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4802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847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616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58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2012.10.22.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2013.4.23.)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1" lang="en-US" altLang="ko-K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장애인학대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의 정의규정을 신설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1" lang="ko-KR" alt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직무상 장애인 학대 신고 의무화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4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2015.6.22.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2015.12.23.)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1" lang="en-US" altLang="ko-K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국가간 지역 간의 연계체계를 구축하고 장애인학대를 예방하며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학대받은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발견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보호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치료 등을 신속히 처리하기 위하여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도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장애인권익옹호기관을 두도록 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01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2017.12.19.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2019.7.1.)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1" lang="en-US" altLang="ko-KR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장애인등급제 개편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: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장애등급 →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장애정도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1" lang="ko-KR" alt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서비스지원종합사업 실시 근거 마련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1" lang="ko-KR" altLang="en-US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장애인방문상담 및 사례관리 수행 근거 마련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6118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시설운영의 개시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7431" y="873828"/>
            <a:ext cx="8768382" cy="302697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1731" y="81509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9239" y="81826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5742" y="1439399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1319" y="1062653"/>
            <a:ext cx="33073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운영의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개시 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1319" y="1446969"/>
            <a:ext cx="8412347" cy="2439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 외의 자가 시설의 설치를 신고 시에는 지체 없이 </a:t>
            </a:r>
            <a:r>
              <a:rPr lang="ko-KR" altLang="en-US" sz="2000" kern="0" dirty="0" smtClean="0">
                <a:latin typeface="+mn-ea"/>
                <a:cs typeface="+mj-cs"/>
              </a:rPr>
              <a:t>운영을 </a:t>
            </a:r>
            <a:r>
              <a:rPr lang="ko-KR" altLang="en-US" sz="2000" kern="0" dirty="0" smtClean="0">
                <a:latin typeface="+mn-ea"/>
                <a:cs typeface="+mj-cs"/>
              </a:rPr>
              <a:t>개시하여야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시설운영자가 </a:t>
            </a:r>
            <a:r>
              <a:rPr lang="ko-KR" altLang="en-US" sz="2000" kern="0" dirty="0">
                <a:latin typeface="+mn-ea"/>
                <a:cs typeface="+mj-cs"/>
              </a:rPr>
              <a:t>시설 운영의 중단 또는 재개하거나 시설 폐지할 때는 </a:t>
            </a:r>
            <a:r>
              <a:rPr lang="ko-KR" altLang="en-US" sz="2000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정하는 바에 따라 미리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2000" kern="0" dirty="0">
                <a:latin typeface="+mn-ea"/>
                <a:cs typeface="+mj-cs"/>
              </a:rPr>
              <a:t>신고하여야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00798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시설운영의 개시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082" y="790625"/>
            <a:ext cx="8822900" cy="592092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8383" y="73188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5891" y="73506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5414" y="135133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0747" y="985917"/>
            <a:ext cx="31694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운영의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개시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5414" y="1436884"/>
            <a:ext cx="855006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 운영자가 시설 운영을 중단하거나 시설을 폐지할 때에는 </a:t>
            </a:r>
            <a:r>
              <a:rPr lang="ko-KR" altLang="en-US" sz="1900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정하는 </a:t>
            </a:r>
            <a:r>
              <a:rPr lang="ko-KR" altLang="en-US" sz="1900" kern="0" dirty="0" smtClean="0">
                <a:latin typeface="+mn-ea"/>
                <a:cs typeface="+mj-cs"/>
              </a:rPr>
              <a:t>바에 따라 시설 이용자의 권익을 보호하기 위하여 다음 각 호의 조치를 </a:t>
            </a:r>
            <a:r>
              <a:rPr lang="ko-KR" altLang="en-US" sz="1900" kern="0" dirty="0" smtClean="0">
                <a:latin typeface="+mn-ea"/>
                <a:cs typeface="+mj-cs"/>
              </a:rPr>
              <a:t>하여야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1.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구청장의 </a:t>
            </a:r>
            <a:r>
              <a:rPr lang="ko-KR" altLang="en-US" sz="1900" kern="0" dirty="0" smtClean="0">
                <a:latin typeface="+mn-ea"/>
                <a:cs typeface="+mj-cs"/>
              </a:rPr>
              <a:t>협조를 받아 시설 이용자가 다른 시설을 선택할 수 있도록 하고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 smtClean="0">
                <a:latin typeface="+mn-ea"/>
                <a:cs typeface="+mj-cs"/>
              </a:rPr>
              <a:t>이행을 확인하는 </a:t>
            </a:r>
            <a:r>
              <a:rPr lang="ko-KR" altLang="en-US" sz="1900" kern="0" dirty="0" smtClean="0">
                <a:latin typeface="+mn-ea"/>
                <a:cs typeface="+mj-cs"/>
              </a:rPr>
              <a:t>조치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2. </a:t>
            </a:r>
            <a:r>
              <a:rPr lang="ko-KR" altLang="en-US" sz="1900" kern="0" dirty="0" smtClean="0">
                <a:latin typeface="+mn-ea"/>
                <a:cs typeface="+mj-cs"/>
              </a:rPr>
              <a:t>시설 이용자가 </a:t>
            </a:r>
            <a:r>
              <a:rPr lang="ko-KR" altLang="en-US" sz="1900" kern="0" dirty="0" smtClean="0">
                <a:latin typeface="+mn-ea"/>
                <a:cs typeface="+mj-cs"/>
              </a:rPr>
              <a:t>이용료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사용료 </a:t>
            </a:r>
            <a:r>
              <a:rPr lang="ko-KR" altLang="en-US" sz="1900" kern="0" dirty="0" smtClean="0">
                <a:latin typeface="+mn-ea"/>
                <a:cs typeface="+mj-cs"/>
              </a:rPr>
              <a:t>등의 비용을 부담하는 경우 납부한 비용 </a:t>
            </a:r>
            <a:r>
              <a:rPr lang="ko-KR" altLang="en-US" sz="1900" kern="0" dirty="0" smtClean="0">
                <a:latin typeface="+mn-ea"/>
                <a:cs typeface="+mj-cs"/>
              </a:rPr>
              <a:t>중 사용하지 </a:t>
            </a:r>
            <a:r>
              <a:rPr lang="ko-KR" altLang="en-US" sz="1900" kern="0" dirty="0" smtClean="0">
                <a:latin typeface="+mn-ea"/>
                <a:cs typeface="+mj-cs"/>
              </a:rPr>
              <a:t>아니한 금액을 반환하게 하고 그 이행을 확인하는 </a:t>
            </a:r>
            <a:r>
              <a:rPr lang="ko-KR" altLang="en-US" sz="1900" kern="0" dirty="0" smtClean="0">
                <a:latin typeface="+mn-ea"/>
                <a:cs typeface="+mj-cs"/>
              </a:rPr>
              <a:t>조치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3. </a:t>
            </a:r>
            <a:r>
              <a:rPr lang="ko-KR" altLang="en-US" sz="1900" kern="0" dirty="0" smtClean="0">
                <a:latin typeface="+mn-ea"/>
                <a:cs typeface="+mj-cs"/>
              </a:rPr>
              <a:t>보조금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후원금 </a:t>
            </a:r>
            <a:r>
              <a:rPr lang="ko-KR" altLang="en-US" sz="1900" kern="0" dirty="0" smtClean="0">
                <a:latin typeface="+mn-ea"/>
                <a:cs typeface="+mj-cs"/>
              </a:rPr>
              <a:t>등의 사용 실태 확인과 이를 재원으로 조성한 재산 중 남은 재산의 </a:t>
            </a:r>
            <a:r>
              <a:rPr lang="ko-KR" altLang="en-US" sz="1900" kern="0" dirty="0" smtClean="0">
                <a:latin typeface="+mn-ea"/>
                <a:cs typeface="+mj-cs"/>
              </a:rPr>
              <a:t>회수조치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4. </a:t>
            </a:r>
            <a:r>
              <a:rPr lang="ko-KR" altLang="en-US" sz="1900" kern="0" dirty="0" smtClean="0">
                <a:latin typeface="+mn-ea"/>
                <a:cs typeface="+mj-cs"/>
              </a:rPr>
              <a:t>그 밖에 시설 이용자의 권익 보호를 위하여 필요하다고 인정되는 </a:t>
            </a:r>
            <a:r>
              <a:rPr lang="ko-KR" altLang="en-US" sz="1900" kern="0" dirty="0" smtClean="0">
                <a:latin typeface="+mn-ea"/>
                <a:cs typeface="+mj-cs"/>
              </a:rPr>
              <a:t>조치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79388" indent="-179388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그 조치내용을 확인하고 신고를 수리해야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995057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거주시설 이용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85190" y="790625"/>
            <a:ext cx="8940223" cy="400652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99492" y="73188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57000" y="73506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46523" y="135133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1856" y="985917"/>
            <a:ext cx="40799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거주시설 이용절차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99492" y="1378697"/>
            <a:ext cx="8760212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장애인거주시설을 </a:t>
            </a:r>
            <a:r>
              <a:rPr lang="ko-KR" altLang="en-US" sz="1900" kern="0" dirty="0">
                <a:latin typeface="+mn-ea"/>
                <a:cs typeface="+mj-cs"/>
              </a:rPr>
              <a:t>이용하려는 자와 그 친족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관계인은 </a:t>
            </a:r>
            <a:r>
              <a:rPr lang="ko-KR" altLang="en-US" sz="1900" kern="0" dirty="0" err="1" smtClean="0">
                <a:latin typeface="+mn-ea"/>
                <a:cs typeface="+mj-cs"/>
              </a:rPr>
              <a:t>보건복지부령으로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정하는 서류를 갖추어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군수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>
                <a:latin typeface="+mn-ea"/>
                <a:cs typeface="+mj-cs"/>
              </a:rPr>
              <a:t>구청장에게 장애인의 </a:t>
            </a:r>
            <a:r>
              <a:rPr lang="ko-KR" altLang="en-US" sz="1900" kern="0" dirty="0" smtClean="0">
                <a:latin typeface="+mn-ea"/>
                <a:cs typeface="+mj-cs"/>
              </a:rPr>
              <a:t>시설 이용을 </a:t>
            </a:r>
            <a:r>
              <a:rPr lang="ko-KR" altLang="en-US" sz="1900" kern="0" dirty="0">
                <a:latin typeface="+mn-ea"/>
                <a:cs typeface="+mj-cs"/>
              </a:rPr>
              <a:t>신청하여야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 </a:t>
            </a:r>
            <a:r>
              <a:rPr lang="ko-KR" altLang="en-US" sz="1900" kern="0" dirty="0">
                <a:latin typeface="+mn-ea"/>
                <a:cs typeface="+mj-cs"/>
              </a:rPr>
              <a:t>이용을 </a:t>
            </a:r>
            <a:r>
              <a:rPr lang="ko-KR" altLang="en-US" sz="1900" kern="0" dirty="0" smtClean="0">
                <a:latin typeface="+mn-ea"/>
                <a:cs typeface="+mj-cs"/>
              </a:rPr>
              <a:t>신청 받은 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32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에 따른 서비스 지원 </a:t>
            </a:r>
            <a:r>
              <a:rPr lang="ko-KR" altLang="en-US" sz="1900" kern="0" dirty="0" smtClean="0">
                <a:latin typeface="+mn-ea"/>
                <a:cs typeface="+mj-cs"/>
              </a:rPr>
              <a:t>종합조사 </a:t>
            </a:r>
            <a:r>
              <a:rPr lang="ko-KR" altLang="en-US" sz="1900" kern="0" dirty="0" smtClean="0">
                <a:latin typeface="+mn-ea"/>
                <a:cs typeface="+mj-cs"/>
              </a:rPr>
              <a:t>결과 </a:t>
            </a:r>
            <a:r>
              <a:rPr lang="ko-KR" altLang="en-US" sz="1900" kern="0" dirty="0">
                <a:latin typeface="+mn-ea"/>
                <a:cs typeface="+mj-cs"/>
              </a:rPr>
              <a:t>등을 활용하여 이용 신청자의 시설 이용 </a:t>
            </a:r>
            <a:r>
              <a:rPr lang="ko-KR" altLang="en-US" sz="1900" kern="0" dirty="0" err="1">
                <a:latin typeface="+mn-ea"/>
                <a:cs typeface="+mj-cs"/>
              </a:rPr>
              <a:t>적격성</a:t>
            </a:r>
            <a:r>
              <a:rPr lang="ko-KR" altLang="en-US" sz="1900" kern="0" dirty="0">
                <a:latin typeface="+mn-ea"/>
                <a:cs typeface="+mj-cs"/>
              </a:rPr>
              <a:t> 여부를 </a:t>
            </a:r>
            <a:r>
              <a:rPr lang="ko-KR" altLang="en-US" sz="1900" kern="0" dirty="0" smtClean="0">
                <a:latin typeface="+mn-ea"/>
                <a:cs typeface="+mj-cs"/>
              </a:rPr>
              <a:t>심사하고 그 </a:t>
            </a:r>
            <a:r>
              <a:rPr lang="ko-KR" altLang="en-US" sz="1900" kern="0" dirty="0">
                <a:latin typeface="+mn-ea"/>
                <a:cs typeface="+mj-cs"/>
              </a:rPr>
              <a:t>결과에 따라 </a:t>
            </a:r>
            <a:r>
              <a:rPr lang="ko-KR" altLang="en-US" sz="1900" kern="0" dirty="0" smtClean="0">
                <a:latin typeface="+mn-ea"/>
                <a:cs typeface="+mj-cs"/>
              </a:rPr>
              <a:t>시설 </a:t>
            </a:r>
            <a:r>
              <a:rPr lang="ko-KR" altLang="en-US" sz="1900" kern="0" dirty="0">
                <a:latin typeface="+mn-ea"/>
                <a:cs typeface="+mj-cs"/>
              </a:rPr>
              <a:t>이용 여부를 결정하여야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이용 </a:t>
            </a:r>
            <a:r>
              <a:rPr lang="ko-KR" altLang="en-US" sz="1900" kern="0" dirty="0">
                <a:latin typeface="+mn-ea"/>
                <a:cs typeface="+mj-cs"/>
              </a:rPr>
              <a:t>중단에 따른 어떠한 </a:t>
            </a:r>
            <a:r>
              <a:rPr lang="ko-KR" altLang="en-US" sz="1900" kern="0" dirty="0" err="1">
                <a:latin typeface="+mn-ea"/>
                <a:cs typeface="+mj-cs"/>
              </a:rPr>
              <a:t>불이익한</a:t>
            </a:r>
            <a:r>
              <a:rPr lang="ko-KR" altLang="en-US" sz="1900" kern="0" dirty="0">
                <a:latin typeface="+mn-ea"/>
                <a:cs typeface="+mj-cs"/>
              </a:rPr>
              <a:t> 처분이나 차별을 하지 못하도록 하고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625597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거주시설 이용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947" y="3596522"/>
            <a:ext cx="8877860" cy="31459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9248" y="353778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756" y="354095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6279" y="4137354"/>
            <a:ext cx="842993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612" y="3771935"/>
            <a:ext cx="50257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거주시설의 운영자의 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4953" y="4076486"/>
            <a:ext cx="867645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시설운영자는 시설 이용자의 인권을 보호하고 인권이 침해된 경우에는 </a:t>
            </a:r>
            <a:r>
              <a:rPr lang="ko-KR" altLang="en-US" sz="1900" kern="0" dirty="0" smtClean="0">
                <a:latin typeface="+mn-ea"/>
                <a:cs typeface="+mj-cs"/>
              </a:rPr>
              <a:t>즉각적인 </a:t>
            </a:r>
            <a:r>
              <a:rPr lang="ko-KR" altLang="en-US" sz="1900" kern="0" dirty="0" smtClean="0">
                <a:latin typeface="+mn-ea"/>
                <a:cs typeface="+mj-cs"/>
              </a:rPr>
              <a:t>회복조치를 </a:t>
            </a:r>
            <a:r>
              <a:rPr lang="ko-KR" altLang="en-US" sz="1900" kern="0" dirty="0">
                <a:latin typeface="+mn-ea"/>
                <a:cs typeface="+mj-cs"/>
              </a:rPr>
              <a:t>취하여야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시설운영자는 </a:t>
            </a:r>
            <a:r>
              <a:rPr lang="ko-KR" altLang="en-US" sz="1900" kern="0" dirty="0">
                <a:latin typeface="+mn-ea"/>
                <a:cs typeface="+mj-cs"/>
              </a:rPr>
              <a:t>시설 이용자의 사생활 및 자기결정권 보장을 위해 노력하여야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시설운영자는 </a:t>
            </a:r>
            <a:r>
              <a:rPr lang="ko-KR" altLang="en-US" sz="1900" kern="0" dirty="0">
                <a:latin typeface="+mn-ea"/>
                <a:cs typeface="+mj-cs"/>
              </a:rPr>
              <a:t>시설 이용자의 인권을 보호하기 위해 거주시설에 </a:t>
            </a:r>
            <a:r>
              <a:rPr lang="ko-KR" altLang="en-US" sz="1900" kern="0" dirty="0" smtClean="0">
                <a:latin typeface="+mn-ea"/>
                <a:cs typeface="+mj-cs"/>
              </a:rPr>
              <a:t>장애인 </a:t>
            </a:r>
            <a:r>
              <a:rPr lang="ko-KR" altLang="en-US" sz="1900" kern="0" dirty="0" err="1">
                <a:latin typeface="+mn-ea"/>
                <a:cs typeface="+mj-cs"/>
              </a:rPr>
              <a:t>인권지킴이단을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두어야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4947" y="790625"/>
            <a:ext cx="8877860" cy="255757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9248" y="73188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6756" y="73506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86279" y="1331458"/>
            <a:ext cx="842993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1612" y="966039"/>
            <a:ext cx="5407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거주시설의 서비스 최저기준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 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93566" y="1396926"/>
            <a:ext cx="857195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장애인 </a:t>
            </a:r>
            <a:r>
              <a:rPr lang="ko-KR" altLang="en-US" sz="1900" kern="0" dirty="0">
                <a:latin typeface="+mn-ea"/>
                <a:cs typeface="+mj-cs"/>
              </a:rPr>
              <a:t>거주시설에서 제공하여야 하는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서비스 최저기준</a:t>
            </a:r>
            <a:r>
              <a:rPr lang="ko-KR" altLang="en-US" sz="1900" kern="0" dirty="0">
                <a:latin typeface="+mn-ea"/>
                <a:cs typeface="+mj-cs"/>
              </a:rPr>
              <a:t>을 </a:t>
            </a:r>
            <a:r>
              <a:rPr lang="ko-KR" altLang="en-US" sz="1900" kern="0" dirty="0" smtClean="0">
                <a:latin typeface="+mn-ea"/>
                <a:cs typeface="+mj-cs"/>
              </a:rPr>
              <a:t>마련하여야 </a:t>
            </a:r>
            <a:r>
              <a:rPr lang="ko-KR" altLang="en-US" sz="1900" kern="0" dirty="0">
                <a:latin typeface="+mn-ea"/>
                <a:cs typeface="+mj-cs"/>
              </a:rPr>
              <a:t>하며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장애인복지실시기관은 그 기준이 충족될 수 있도록 </a:t>
            </a:r>
            <a:r>
              <a:rPr lang="ko-KR" altLang="en-US" sz="1900" kern="0" dirty="0" smtClean="0">
                <a:latin typeface="+mn-ea"/>
                <a:cs typeface="+mj-cs"/>
              </a:rPr>
              <a:t>필요한 조치를 </a:t>
            </a:r>
            <a:r>
              <a:rPr lang="ko-KR" altLang="en-US" sz="1900" kern="0" dirty="0" smtClean="0">
                <a:latin typeface="+mn-ea"/>
                <a:cs typeface="+mj-cs"/>
              </a:rPr>
              <a:t>취하여야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 </a:t>
            </a:r>
            <a:r>
              <a:rPr lang="ko-KR" altLang="en-US" sz="1900" kern="0" dirty="0">
                <a:latin typeface="+mn-ea"/>
                <a:cs typeface="+mj-cs"/>
              </a:rPr>
              <a:t>운영자는 서비스의 최저기준 이상으로 서비스 수준을 유지하여야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795253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감독 및 시설의 개선 명령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7309" y="863890"/>
            <a:ext cx="8717005" cy="26271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1609" y="80515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9117" y="80832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5621" y="1429460"/>
            <a:ext cx="815669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1197" y="1052714"/>
            <a:ext cx="1919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감독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3499" y="1521605"/>
            <a:ext cx="840758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장애인복지실시기관은 장애인복지시설을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</a:t>
            </a:r>
            <a:r>
              <a:rPr lang="ko-KR" altLang="en-US" sz="1900" kern="0" dirty="0">
                <a:latin typeface="+mn-ea"/>
                <a:cs typeface="+mj-cs"/>
              </a:rPr>
              <a:t>자의 소관업무 및 </a:t>
            </a:r>
            <a:r>
              <a:rPr lang="ko-KR" altLang="en-US" sz="1900" kern="0" dirty="0" smtClean="0">
                <a:latin typeface="+mn-ea"/>
                <a:cs typeface="+mj-cs"/>
              </a:rPr>
              <a:t>시설 </a:t>
            </a:r>
            <a:r>
              <a:rPr lang="ko-KR" altLang="en-US" sz="1900" kern="0" dirty="0">
                <a:latin typeface="+mn-ea"/>
                <a:cs typeface="+mj-cs"/>
              </a:rPr>
              <a:t>이용자의 인권실태 등을 </a:t>
            </a:r>
            <a:r>
              <a:rPr lang="ko-KR" altLang="en-US" sz="1900" kern="0" dirty="0" smtClean="0">
                <a:latin typeface="+mn-ea"/>
                <a:cs typeface="+mj-cs"/>
              </a:rPr>
              <a:t>지도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감독하며 </a:t>
            </a:r>
            <a:r>
              <a:rPr lang="ko-KR" altLang="en-US" sz="1900" kern="0" dirty="0">
                <a:latin typeface="+mn-ea"/>
                <a:cs typeface="+mj-cs"/>
              </a:rPr>
              <a:t>필요한 경우 그 시설에 관한 </a:t>
            </a:r>
            <a:r>
              <a:rPr lang="ko-KR" altLang="en-US" sz="1900" kern="0" dirty="0" smtClean="0">
                <a:latin typeface="+mn-ea"/>
                <a:cs typeface="+mj-cs"/>
              </a:rPr>
              <a:t>보고 </a:t>
            </a:r>
            <a:r>
              <a:rPr lang="ko-KR" altLang="en-US" sz="1900" kern="0" dirty="0" smtClean="0">
                <a:latin typeface="+mn-ea"/>
                <a:cs typeface="+mj-cs"/>
              </a:rPr>
              <a:t>또는 </a:t>
            </a:r>
            <a:r>
              <a:rPr lang="ko-KR" altLang="en-US" sz="1900" kern="0" dirty="0">
                <a:latin typeface="+mn-ea"/>
                <a:cs typeface="+mj-cs"/>
              </a:rPr>
              <a:t>관련 서류 제출을 명하거나 소속 공무원에게 그 시설의 </a:t>
            </a:r>
            <a:r>
              <a:rPr lang="ko-KR" altLang="en-US" sz="1900" kern="0" dirty="0" smtClean="0">
                <a:latin typeface="+mn-ea"/>
                <a:cs typeface="+mj-cs"/>
              </a:rPr>
              <a:t>운영상황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장부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밖의 서류를 </a:t>
            </a:r>
            <a:r>
              <a:rPr lang="ko-KR" altLang="en-US" sz="1900" kern="0" dirty="0" smtClean="0">
                <a:latin typeface="+mn-ea"/>
                <a:cs typeface="+mj-cs"/>
              </a:rPr>
              <a:t>조사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검사하거나 </a:t>
            </a:r>
            <a:r>
              <a:rPr lang="ko-KR" altLang="en-US" sz="1900" kern="0" dirty="0">
                <a:latin typeface="+mn-ea"/>
                <a:cs typeface="+mj-cs"/>
              </a:rPr>
              <a:t>질문하게 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5231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감독 및 시설의 개선 명령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4386" y="740930"/>
            <a:ext cx="8940223" cy="600043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7"/>
                <a:ext cx="3539" cy="181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8688" y="68219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6196" y="68536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55780" y="128176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113" y="916344"/>
            <a:ext cx="82189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개선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사업의 정지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시설장의 교체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폐쇄 명령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5769" y="1321535"/>
            <a:ext cx="86764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장애인복지실시기관은 장애인복지시설의 개선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사업의 정지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시설의 장 </a:t>
            </a:r>
            <a:r>
              <a:rPr lang="ko-KR" altLang="en-US" sz="1900" kern="0" dirty="0" smtClean="0">
                <a:latin typeface="+mn-ea"/>
                <a:cs typeface="+mj-cs"/>
              </a:rPr>
              <a:t>교체를 명하거나 </a:t>
            </a:r>
            <a:r>
              <a:rPr lang="ko-KR" altLang="en-US" sz="1900" kern="0" dirty="0" smtClean="0">
                <a:latin typeface="+mn-ea"/>
                <a:cs typeface="+mj-cs"/>
              </a:rPr>
              <a:t>해당 </a:t>
            </a:r>
            <a:r>
              <a:rPr lang="ko-KR" altLang="en-US" sz="1900" kern="0" dirty="0">
                <a:latin typeface="+mn-ea"/>
                <a:cs typeface="+mj-cs"/>
              </a:rPr>
              <a:t>시설의 폐쇄를 명할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5365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시설기준에 미치지 못한 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</a:p>
          <a:p>
            <a:pPr marL="5365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정당한 </a:t>
            </a:r>
            <a:r>
              <a:rPr lang="ko-KR" altLang="en-US" sz="1900" kern="0" dirty="0" smtClean="0">
                <a:latin typeface="+mn-ea"/>
                <a:cs typeface="+mj-cs"/>
              </a:rPr>
              <a:t>사유 없이 </a:t>
            </a:r>
            <a:r>
              <a:rPr lang="ko-KR" altLang="en-US" sz="1900" kern="0" dirty="0">
                <a:latin typeface="+mn-ea"/>
                <a:cs typeface="+mj-cs"/>
              </a:rPr>
              <a:t>보고하지 않거나 거짓으로 보고한 때 또는 </a:t>
            </a:r>
            <a:r>
              <a:rPr lang="ko-KR" altLang="en-US" sz="1900" kern="0" dirty="0" smtClean="0">
                <a:latin typeface="+mn-ea"/>
                <a:cs typeface="+mj-cs"/>
              </a:rPr>
              <a:t>조사</a:t>
            </a:r>
            <a:r>
              <a:rPr lang="en-US" altLang="ko-KR" sz="1900" kern="0" dirty="0" smtClean="0">
                <a:latin typeface="+mn-ea"/>
                <a:cs typeface="+mj-cs"/>
              </a:rPr>
              <a:t>·</a:t>
            </a:r>
            <a:r>
              <a:rPr lang="ko-KR" altLang="en-US" sz="1900" kern="0" dirty="0" smtClean="0">
                <a:latin typeface="+mn-ea"/>
                <a:cs typeface="+mj-cs"/>
              </a:rPr>
              <a:t>검사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질문을 </a:t>
            </a:r>
            <a:r>
              <a:rPr lang="ko-KR" altLang="en-US" sz="1900" kern="0" dirty="0" smtClean="0">
                <a:latin typeface="+mn-ea"/>
                <a:cs typeface="+mj-cs"/>
              </a:rPr>
              <a:t>거부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방해하거나 </a:t>
            </a:r>
            <a:r>
              <a:rPr lang="ko-KR" altLang="en-US" sz="1900" kern="0" dirty="0">
                <a:latin typeface="+mn-ea"/>
                <a:cs typeface="+mj-cs"/>
              </a:rPr>
              <a:t>기피한 </a:t>
            </a:r>
            <a:r>
              <a:rPr lang="ko-KR" altLang="en-US" sz="1900" kern="0" dirty="0" smtClean="0">
                <a:latin typeface="+mn-ea"/>
                <a:cs typeface="+mj-cs"/>
              </a:rPr>
              <a:t>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365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사회복지법인이나 </a:t>
            </a:r>
            <a:r>
              <a:rPr lang="ko-KR" altLang="en-US" sz="1900" kern="0" dirty="0">
                <a:latin typeface="+mn-ea"/>
                <a:cs typeface="+mj-cs"/>
              </a:rPr>
              <a:t>비영리 법인이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</a:t>
            </a:r>
            <a:r>
              <a:rPr lang="ko-KR" altLang="en-US" sz="1900" kern="0" dirty="0">
                <a:latin typeface="+mn-ea"/>
                <a:cs typeface="+mj-cs"/>
              </a:rPr>
              <a:t>시설인 경우 그 법인의 </a:t>
            </a:r>
            <a:r>
              <a:rPr lang="ko-KR" altLang="en-US" sz="1900" kern="0" dirty="0" smtClean="0">
                <a:latin typeface="+mn-ea"/>
                <a:cs typeface="+mj-cs"/>
              </a:rPr>
              <a:t>설립 </a:t>
            </a:r>
            <a:r>
              <a:rPr lang="ko-KR" altLang="en-US" sz="1900" kern="0" dirty="0" smtClean="0">
                <a:latin typeface="+mn-ea"/>
                <a:cs typeface="+mj-cs"/>
              </a:rPr>
              <a:t>허가가 취소된 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365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회계부정이나 </a:t>
            </a:r>
            <a:r>
              <a:rPr lang="ko-KR" altLang="en-US" sz="1900" kern="0" dirty="0">
                <a:latin typeface="+mn-ea"/>
                <a:cs typeface="+mj-cs"/>
              </a:rPr>
              <a:t>인권침해 등 </a:t>
            </a:r>
            <a:r>
              <a:rPr lang="ko-KR" altLang="en-US" sz="1900" kern="0" dirty="0" smtClean="0">
                <a:latin typeface="+mn-ea"/>
                <a:cs typeface="+mj-cs"/>
              </a:rPr>
              <a:t>불법행위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365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부당한 행위 </a:t>
            </a:r>
            <a:r>
              <a:rPr lang="ko-KR" altLang="en-US" sz="1900" kern="0" dirty="0">
                <a:latin typeface="+mn-ea"/>
                <a:cs typeface="+mj-cs"/>
              </a:rPr>
              <a:t>등이 발견된 </a:t>
            </a:r>
            <a:r>
              <a:rPr lang="ko-KR" altLang="en-US" sz="1900" kern="0" dirty="0" smtClean="0">
                <a:latin typeface="+mn-ea"/>
                <a:cs typeface="+mj-cs"/>
              </a:rPr>
              <a:t>때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79388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장애인거주시설이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60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에 따른 서비스 최저기준을 유지하지 못할 </a:t>
            </a:r>
            <a:r>
              <a:rPr lang="ko-KR" altLang="en-US" sz="1900" kern="0" dirty="0" smtClean="0">
                <a:latin typeface="+mn-ea"/>
                <a:cs typeface="+mj-cs"/>
              </a:rPr>
              <a:t>때에는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시설의 개선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사업의 정지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시설의 장의 교체를 명하거나 해당 시설의  </a:t>
            </a:r>
            <a:r>
              <a:rPr lang="ko-KR" altLang="en-US" sz="1900" kern="0" dirty="0" smtClean="0">
                <a:latin typeface="+mn-ea"/>
                <a:cs typeface="+mj-cs"/>
              </a:rPr>
              <a:t>폐쇄를 </a:t>
            </a:r>
            <a:r>
              <a:rPr lang="ko-KR" altLang="en-US" sz="1900" kern="0" dirty="0" smtClean="0">
                <a:latin typeface="+mn-ea"/>
                <a:cs typeface="+mj-cs"/>
              </a:rPr>
              <a:t>명할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720580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장애인정책조정위원회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5008" y="810503"/>
            <a:ext cx="8877860" cy="508664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9309" y="75176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817" y="75494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46523" y="1371214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1856" y="1005795"/>
            <a:ext cx="41985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장애인정책조정위원회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8842" y="1364375"/>
            <a:ext cx="8090192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j-ea"/>
                <a:ea typeface="+mj-ea"/>
                <a:cs typeface="+mj-cs"/>
              </a:rPr>
              <a:t>장애인 종합정책을 수립하고 관계부처 간의 의견을 조정하며 그 정책의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이행을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감독하고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평가하기 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위해 국무총리 소속 하에 둔다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.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685046"/>
              </p:ext>
            </p:extLst>
          </p:nvPr>
        </p:nvGraphicFramePr>
        <p:xfrm>
          <a:off x="475533" y="2427978"/>
          <a:ext cx="8169194" cy="31459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05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085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4270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심의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조정</a:t>
                      </a:r>
                      <a:endParaRPr lang="en-US" altLang="ko-KR" sz="1900" b="0" baseline="0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사항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장애인복지정책의 기본 방향에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장애인복지 향상을 위한 제도개선과 예산지원에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endParaRPr lang="en-US" altLang="ko-KR" sz="19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중요한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특수교육정책의 조정에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장애인의 고용촉진정책의 중요한 조정에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장애인 이동보장정책 조정에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장애인정책 추진과 관련한 재원조달에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장애인복지에 관한 관련 부처의 협조에 관한 사항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그 밖에 장애인복지와 관련하여 대통령령으로 정하는 사항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6434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전문인력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197309" y="863890"/>
            <a:ext cx="8717005" cy="2627180"/>
            <a:chOff x="204" y="2296"/>
            <a:chExt cx="3584" cy="1860"/>
          </a:xfrm>
        </p:grpSpPr>
        <p:grpSp>
          <p:nvGrpSpPr>
            <p:cNvPr id="19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0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11609" y="805154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69117" y="808329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95621" y="1429460"/>
            <a:ext cx="815669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91197" y="1052714"/>
            <a:ext cx="408797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장애인복지 전문인력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1" name="제목 39"/>
          <p:cNvSpPr txBox="1">
            <a:spLocks/>
          </p:cNvSpPr>
          <p:nvPr/>
        </p:nvSpPr>
        <p:spPr bwMode="auto">
          <a:xfrm>
            <a:off x="459661" y="1498990"/>
            <a:ext cx="819959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 그 밖의 공공단체는 </a:t>
            </a:r>
            <a:r>
              <a:rPr lang="ko-KR" altLang="en-US" sz="1900" kern="0" dirty="0" smtClean="0">
                <a:latin typeface="+mn-ea"/>
                <a:cs typeface="+mj-cs"/>
              </a:rPr>
              <a:t>의지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보조기 </a:t>
            </a:r>
            <a:r>
              <a:rPr lang="ko-KR" altLang="en-US" sz="1900" kern="0" dirty="0">
                <a:latin typeface="+mn-ea"/>
                <a:cs typeface="+mj-cs"/>
              </a:rPr>
              <a:t>기사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언어재활사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장애인재활상담사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한국수어</a:t>
            </a:r>
            <a:r>
              <a:rPr lang="ko-KR" altLang="en-US" sz="1900" kern="0" dirty="0">
                <a:latin typeface="+mn-ea"/>
                <a:cs typeface="+mj-cs"/>
              </a:rPr>
              <a:t> 통역사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점역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err="1" smtClean="0">
                <a:latin typeface="+mn-ea"/>
                <a:cs typeface="+mj-cs"/>
              </a:rPr>
              <a:t>교정사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등 장애인복지 전문인력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밖에 장애인복지에 관한 업무에 종사하는 자를 </a:t>
            </a:r>
            <a:r>
              <a:rPr lang="ko-KR" altLang="en-US" sz="1900" kern="0" dirty="0" smtClean="0">
                <a:latin typeface="+mn-ea"/>
                <a:cs typeface="+mj-cs"/>
              </a:rPr>
              <a:t>양성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훈련하는 </a:t>
            </a:r>
            <a:r>
              <a:rPr lang="ko-KR" altLang="en-US" sz="1900" kern="0" dirty="0">
                <a:latin typeface="+mn-ea"/>
                <a:cs typeface="+mj-cs"/>
              </a:rPr>
              <a:t>데에 </a:t>
            </a:r>
            <a:r>
              <a:rPr lang="ko-KR" altLang="en-US" sz="1900" kern="0" dirty="0" smtClean="0">
                <a:latin typeface="+mn-ea"/>
                <a:cs typeface="+mj-cs"/>
              </a:rPr>
              <a:t>노력하여야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591247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7" name="제목 39"/>
          <p:cNvSpPr txBox="1">
            <a:spLocks/>
          </p:cNvSpPr>
          <p:nvPr/>
        </p:nvSpPr>
        <p:spPr bwMode="auto">
          <a:xfrm>
            <a:off x="219621" y="736873"/>
            <a:ext cx="8766402" cy="5891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ko-KR" altLang="en-US" sz="1900" b="1" kern="0" dirty="0" smtClean="0">
                <a:latin typeface="+mn-ea"/>
                <a:cs typeface="+mj-cs"/>
              </a:rPr>
              <a:t>①</a:t>
            </a:r>
            <a:r>
              <a:rPr lang="ko-KR" altLang="en-US" sz="1900" kern="0" dirty="0" smtClean="0">
                <a:latin typeface="+mn-ea"/>
                <a:cs typeface="+mj-cs"/>
              </a:rPr>
              <a:t> 예산의 </a:t>
            </a:r>
            <a:r>
              <a:rPr lang="ko-KR" altLang="en-US" sz="1900" kern="0" dirty="0">
                <a:latin typeface="+mn-ea"/>
                <a:cs typeface="+mj-cs"/>
              </a:rPr>
              <a:t>범위 안에서 대통령령이 정하는 바에 따라 장애인복지실시기관이 </a:t>
            </a:r>
            <a:r>
              <a:rPr lang="ko-KR" altLang="en-US" sz="1900" kern="0" dirty="0" smtClean="0">
                <a:latin typeface="+mn-ea"/>
                <a:cs typeface="+mj-cs"/>
              </a:rPr>
              <a:t>부담하게 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79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88900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자녀교육비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자립훈련비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장애수당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장애아동수당 및 보호수당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활동급여 지원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장애인복지시설의 설치</a:t>
            </a:r>
            <a:r>
              <a:rPr lang="en-US" altLang="ko-KR" sz="1900" kern="0" dirty="0" smtClean="0">
                <a:latin typeface="+mn-ea"/>
                <a:cs typeface="+mj-cs"/>
              </a:rPr>
              <a:t>·</a:t>
            </a:r>
            <a:r>
              <a:rPr lang="ko-KR" altLang="en-US" sz="1900" kern="0" dirty="0" smtClean="0">
                <a:latin typeface="+mn-ea"/>
                <a:cs typeface="+mj-cs"/>
              </a:rPr>
              <a:t>운영에 드는 비용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ko-KR" altLang="en-US" sz="1900" b="1" kern="0" dirty="0" smtClean="0">
                <a:latin typeface="+mn-ea"/>
                <a:cs typeface="+mj-cs"/>
              </a:rPr>
              <a:t>②</a:t>
            </a:r>
            <a:r>
              <a:rPr lang="ko-KR" altLang="en-US" sz="1900" kern="0" dirty="0" smtClean="0">
                <a:latin typeface="+mn-ea"/>
                <a:cs typeface="+mj-cs"/>
              </a:rPr>
              <a:t> 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장애인이 장애인복지시설을 이용하는 데 드는 비용의 전부 </a:t>
            </a:r>
            <a:r>
              <a:rPr lang="ko-KR" altLang="en-US" sz="1900" kern="0" dirty="0" smtClean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일부를 </a:t>
            </a:r>
            <a:r>
              <a:rPr lang="ko-KR" altLang="en-US" sz="1900" kern="0" dirty="0">
                <a:latin typeface="+mn-ea"/>
                <a:cs typeface="+mj-cs"/>
              </a:rPr>
              <a:t>부담할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 이용자의 자산과 소득을 고려하여 본인부담금을 부과할 </a:t>
            </a:r>
            <a:r>
              <a:rPr lang="ko-KR" altLang="en-US" sz="1900" kern="0" dirty="0" smtClean="0">
                <a:latin typeface="+mn-ea"/>
                <a:cs typeface="+mj-cs"/>
              </a:rPr>
              <a:t>수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79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ko-KR" altLang="en-US" sz="1900" b="1" kern="0" dirty="0" smtClean="0">
                <a:latin typeface="+mn-ea"/>
                <a:cs typeface="+mj-cs"/>
              </a:rPr>
              <a:t>③ </a:t>
            </a:r>
            <a:r>
              <a:rPr lang="ko-KR" altLang="en-US" sz="1900" kern="0" dirty="0" smtClean="0">
                <a:latin typeface="+mn-ea"/>
                <a:cs typeface="+mj-cs"/>
              </a:rPr>
              <a:t>비용 </a:t>
            </a:r>
            <a:r>
              <a:rPr lang="ko-KR" altLang="en-US" sz="1900" kern="0" dirty="0">
                <a:latin typeface="+mn-ea"/>
                <a:cs typeface="+mj-cs"/>
              </a:rPr>
              <a:t>수납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국공립병원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보건소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보건지소 기타 의료기관에 의뢰하여 비용 및 </a:t>
            </a:r>
            <a:r>
              <a:rPr lang="ko-KR" altLang="en-US" sz="1900" kern="0" dirty="0" smtClean="0">
                <a:latin typeface="+mn-ea"/>
                <a:cs typeface="+mj-cs"/>
              </a:rPr>
              <a:t>보건지도를 </a:t>
            </a:r>
            <a:r>
              <a:rPr lang="ko-KR" altLang="en-US" sz="1900" kern="0" dirty="0" smtClean="0">
                <a:latin typeface="+mn-ea"/>
                <a:cs typeface="+mj-cs"/>
              </a:rPr>
              <a:t>받게 </a:t>
            </a:r>
            <a:r>
              <a:rPr lang="ko-KR" altLang="en-US" sz="1900" kern="0" dirty="0">
                <a:latin typeface="+mn-ea"/>
                <a:cs typeface="+mj-cs"/>
              </a:rPr>
              <a:t>하는 조치에 필요한 비용을 부담한 </a:t>
            </a:r>
            <a:r>
              <a:rPr lang="ko-KR" altLang="en-US" sz="1900" kern="0" dirty="0" smtClean="0">
                <a:latin typeface="+mn-ea"/>
                <a:cs typeface="+mj-cs"/>
              </a:rPr>
              <a:t>장애인복지실시기관은 </a:t>
            </a:r>
            <a:r>
              <a:rPr lang="ko-KR" altLang="en-US" sz="1900" kern="0" dirty="0">
                <a:latin typeface="+mn-ea"/>
                <a:cs typeface="+mj-cs"/>
              </a:rPr>
              <a:t>장애인 </a:t>
            </a:r>
            <a:r>
              <a:rPr lang="ko-KR" altLang="en-US" sz="1900" kern="0" dirty="0" smtClean="0">
                <a:latin typeface="+mn-ea"/>
                <a:cs typeface="+mj-cs"/>
              </a:rPr>
              <a:t>또는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부양의무자로부터 </a:t>
            </a:r>
            <a:r>
              <a:rPr lang="ko-KR" altLang="en-US" sz="1900" kern="0" dirty="0">
                <a:latin typeface="+mn-ea"/>
                <a:cs typeface="+mj-cs"/>
              </a:rPr>
              <a:t>부담한 비용의 </a:t>
            </a:r>
            <a:r>
              <a:rPr lang="ko-KR" altLang="en-US" sz="1900" kern="0" dirty="0" smtClean="0">
                <a:latin typeface="+mn-ea"/>
                <a:cs typeface="+mj-cs"/>
              </a:rPr>
              <a:t>전부 </a:t>
            </a:r>
            <a:r>
              <a:rPr lang="ko-KR" altLang="en-US" sz="1900" kern="0" dirty="0">
                <a:latin typeface="+mn-ea"/>
                <a:cs typeface="+mj-cs"/>
              </a:rPr>
              <a:t>또는 일부를 수납할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80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ko-KR" altLang="en-US" sz="1900" b="1" kern="0" dirty="0" smtClean="0">
                <a:latin typeface="+mn-ea"/>
                <a:cs typeface="+mj-cs"/>
              </a:rPr>
              <a:t>④ </a:t>
            </a:r>
            <a:r>
              <a:rPr lang="ko-KR" altLang="en-US" sz="1900" kern="0" dirty="0" smtClean="0">
                <a:latin typeface="+mn-ea"/>
                <a:cs typeface="+mj-cs"/>
              </a:rPr>
              <a:t>비용보조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국가와 지방자치단체는 장애인복지시설의 설치 또는 운영에 필요한 </a:t>
            </a:r>
            <a:r>
              <a:rPr lang="ko-KR" altLang="en-US" sz="1900" kern="0" dirty="0" smtClean="0">
                <a:latin typeface="+mn-ea"/>
                <a:cs typeface="+mj-cs"/>
              </a:rPr>
              <a:t>비용의 전부 </a:t>
            </a:r>
            <a:r>
              <a:rPr lang="ko-KR" altLang="en-US" sz="1900" kern="0" dirty="0">
                <a:latin typeface="+mn-ea"/>
                <a:cs typeface="+mj-cs"/>
              </a:rPr>
              <a:t>또는 일부를 보조할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81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39322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7309" y="863890"/>
            <a:ext cx="8717005" cy="26271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1609" y="80515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9117" y="80832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5621" y="1429460"/>
            <a:ext cx="815669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1197" y="105271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권리구제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7318" y="1504054"/>
            <a:ext cx="83952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장애인이나 </a:t>
            </a:r>
            <a:r>
              <a:rPr lang="ko-KR" altLang="en-US" sz="2000" kern="0" dirty="0" err="1">
                <a:latin typeface="+mn-ea"/>
                <a:cs typeface="+mj-cs"/>
              </a:rPr>
              <a:t>법정대리인등은</a:t>
            </a:r>
            <a:r>
              <a:rPr lang="ko-KR" altLang="en-US" sz="2000" kern="0" dirty="0">
                <a:latin typeface="+mn-ea"/>
                <a:cs typeface="+mj-cs"/>
              </a:rPr>
              <a:t> 이 법에 따른 복지조치에 이의가 있으면 </a:t>
            </a:r>
            <a:r>
              <a:rPr lang="ko-KR" altLang="en-US" sz="2000" kern="0" dirty="0" smtClean="0">
                <a:latin typeface="+mn-ea"/>
                <a:cs typeface="+mj-cs"/>
              </a:rPr>
              <a:t>해당 </a:t>
            </a:r>
            <a:r>
              <a:rPr lang="ko-KR" altLang="en-US" sz="2000" kern="0" dirty="0" smtClean="0">
                <a:latin typeface="+mn-ea"/>
                <a:cs typeface="+mj-cs"/>
              </a:rPr>
              <a:t>장애인복지실시기관에 </a:t>
            </a:r>
            <a:r>
              <a:rPr lang="ko-KR" altLang="en-US" sz="2000" kern="0" dirty="0">
                <a:latin typeface="+mn-ea"/>
                <a:cs typeface="+mj-cs"/>
              </a:rPr>
              <a:t>이의신청을 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심사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결정에 </a:t>
            </a:r>
            <a:r>
              <a:rPr lang="ko-KR" altLang="en-US" sz="2000" kern="0" dirty="0">
                <a:latin typeface="+mn-ea"/>
                <a:cs typeface="+mj-cs"/>
              </a:rPr>
              <a:t>이의가 있는 자는 「행정심판법」에 따라 행정심판을 제기할 </a:t>
            </a:r>
            <a:r>
              <a:rPr lang="ko-KR" altLang="en-US" sz="2000" kern="0" dirty="0" smtClean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6332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7142" y="890180"/>
            <a:ext cx="8809042" cy="389703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1442" y="83144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8950" y="83461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6957" y="1495858"/>
            <a:ext cx="837156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2533" y="1108479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2533" y="1630319"/>
            <a:ext cx="8498697" cy="2885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1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장애인의 </a:t>
            </a:r>
            <a:r>
              <a:rPr lang="ko-KR" altLang="en-US" sz="2000" kern="0" dirty="0">
                <a:latin typeface="+mn-ea"/>
                <a:cs typeface="+mj-cs"/>
              </a:rPr>
              <a:t>인간다운 삶과 권리보장을 위한 국가와 지방자치단체 등의 책임을 </a:t>
            </a:r>
            <a:r>
              <a:rPr lang="ko-KR" altLang="en-US" sz="2000" kern="0" dirty="0" smtClean="0">
                <a:latin typeface="+mn-ea"/>
                <a:cs typeface="+mj-cs"/>
              </a:rPr>
              <a:t>명백히 </a:t>
            </a:r>
            <a:r>
              <a:rPr lang="ko-KR" altLang="en-US" sz="2000" kern="0" dirty="0">
                <a:latin typeface="+mn-ea"/>
                <a:cs typeface="+mj-cs"/>
              </a:rPr>
              <a:t>하고</a:t>
            </a:r>
            <a:r>
              <a:rPr lang="en-US" altLang="ko-KR" sz="2000" kern="0" dirty="0" smtClean="0">
                <a:latin typeface="+mn-ea"/>
                <a:cs typeface="+mj-cs"/>
              </a:rPr>
              <a:t>,</a:t>
            </a:r>
            <a:r>
              <a:rPr lang="ko-KR" altLang="en-US" sz="2000" kern="0" dirty="0" smtClean="0">
                <a:latin typeface="+mn-ea"/>
                <a:cs typeface="+mj-cs"/>
              </a:rPr>
              <a:t>장애발생 </a:t>
            </a:r>
            <a:r>
              <a:rPr lang="ko-KR" altLang="en-US" sz="2000" kern="0" dirty="0">
                <a:latin typeface="+mn-ea"/>
                <a:cs typeface="+mj-cs"/>
              </a:rPr>
              <a:t>예방과 장애인의 </a:t>
            </a:r>
            <a:r>
              <a:rPr lang="ko-KR" altLang="en-US" sz="2000" kern="0" dirty="0" smtClean="0">
                <a:latin typeface="+mn-ea"/>
                <a:cs typeface="+mj-cs"/>
              </a:rPr>
              <a:t>의료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교육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직업재활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생활환경개선 </a:t>
            </a:r>
            <a:r>
              <a:rPr lang="ko-KR" altLang="en-US" sz="2000" kern="0" dirty="0">
                <a:latin typeface="+mn-ea"/>
                <a:cs typeface="+mj-cs"/>
              </a:rPr>
              <a:t>등에 관한 사업을 </a:t>
            </a:r>
            <a:r>
              <a:rPr lang="ko-KR" altLang="en-US" sz="2000" kern="0" dirty="0" smtClean="0">
                <a:latin typeface="+mn-ea"/>
                <a:cs typeface="+mj-cs"/>
              </a:rPr>
              <a:t>정하여 장애인복지대책을 </a:t>
            </a:r>
            <a:r>
              <a:rPr lang="ko-KR" altLang="en-US" sz="2000" kern="0" dirty="0">
                <a:latin typeface="+mn-ea"/>
                <a:cs typeface="+mj-cs"/>
              </a:rPr>
              <a:t>종합적으로 추진하며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장애인의 </a:t>
            </a:r>
            <a:r>
              <a:rPr lang="ko-KR" altLang="en-US" sz="2000" kern="0" dirty="0" smtClean="0">
                <a:latin typeface="+mn-ea"/>
                <a:cs typeface="+mj-cs"/>
              </a:rPr>
              <a:t>자립생활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보호 </a:t>
            </a:r>
            <a:r>
              <a:rPr lang="ko-KR" altLang="en-US" sz="2000" kern="0" dirty="0">
                <a:latin typeface="+mn-ea"/>
                <a:cs typeface="+mj-cs"/>
              </a:rPr>
              <a:t>및 수당지급 등에 </a:t>
            </a:r>
            <a:r>
              <a:rPr lang="ko-KR" altLang="en-US" sz="2000" kern="0" dirty="0" smtClean="0">
                <a:latin typeface="+mn-ea"/>
                <a:cs typeface="+mj-cs"/>
              </a:rPr>
              <a:t>관하여 </a:t>
            </a:r>
            <a:r>
              <a:rPr lang="ko-KR" altLang="en-US" sz="2000" kern="0" dirty="0">
                <a:latin typeface="+mn-ea"/>
                <a:cs typeface="+mj-cs"/>
              </a:rPr>
              <a:t>필요한 사항을 정하여 </a:t>
            </a:r>
            <a:r>
              <a:rPr lang="ko-KR" altLang="en-US" sz="2000" kern="0" dirty="0" smtClean="0">
                <a:latin typeface="+mn-ea"/>
                <a:cs typeface="+mj-cs"/>
              </a:rPr>
              <a:t>장애인의 </a:t>
            </a:r>
            <a:r>
              <a:rPr lang="ko-KR" altLang="en-US" sz="2000" kern="0" dirty="0">
                <a:latin typeface="+mn-ea"/>
                <a:cs typeface="+mj-cs"/>
              </a:rPr>
              <a:t>생활안정에 기여하는 등 장애인의 복지와 </a:t>
            </a:r>
            <a:r>
              <a:rPr lang="ko-KR" altLang="en-US" sz="2000" kern="0" dirty="0" smtClean="0">
                <a:latin typeface="+mn-ea"/>
                <a:cs typeface="+mj-cs"/>
              </a:rPr>
              <a:t>사회활동 </a:t>
            </a:r>
            <a:r>
              <a:rPr lang="ko-KR" altLang="en-US" sz="2000" kern="0" dirty="0">
                <a:latin typeface="+mn-ea"/>
                <a:cs typeface="+mj-cs"/>
              </a:rPr>
              <a:t>참여증진을 </a:t>
            </a:r>
            <a:r>
              <a:rPr lang="ko-KR" altLang="en-US" sz="2000" kern="0" dirty="0" smtClean="0">
                <a:latin typeface="+mn-ea"/>
                <a:cs typeface="+mj-cs"/>
              </a:rPr>
              <a:t>통하여 </a:t>
            </a:r>
            <a:r>
              <a:rPr lang="ko-KR" altLang="en-US" sz="2000" kern="0" dirty="0">
                <a:latin typeface="+mn-ea"/>
                <a:cs typeface="+mj-cs"/>
              </a:rPr>
              <a:t>사회통합에 이바지함을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406365" y="5355878"/>
            <a:ext cx="2332160" cy="1187386"/>
            <a:chOff x="6804248" y="4077072"/>
            <a:chExt cx="2200503" cy="1187386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793629" y="4396211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나를 닮은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인형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59794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 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190581" y="799248"/>
            <a:ext cx="8803383" cy="3349832"/>
          </a:xfrm>
          <a:prstGeom prst="foldedCorner">
            <a:avLst>
              <a:gd name="adj" fmla="val 661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794991" y="1302978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27217" y="922756"/>
            <a:ext cx="1832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 학대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523" y="1320081"/>
            <a:ext cx="867285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1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중앙장애인권익옹호기관은 </a:t>
            </a:r>
            <a:r>
              <a:rPr lang="ko-KR" altLang="en-US" sz="1900" dirty="0">
                <a:latin typeface="+mn-ea"/>
              </a:rPr>
              <a:t>김상희 </a:t>
            </a:r>
            <a:r>
              <a:rPr lang="ko-KR" altLang="en-US" sz="1900" dirty="0" err="1">
                <a:latin typeface="+mn-ea"/>
              </a:rPr>
              <a:t>더불어민주당</a:t>
            </a:r>
            <a:r>
              <a:rPr lang="ko-KR" altLang="en-US" sz="1900" dirty="0">
                <a:latin typeface="+mn-ea"/>
              </a:rPr>
              <a:t> 의원 등과 함께 ‘장애인학대 현황 보고 </a:t>
            </a:r>
            <a:r>
              <a:rPr lang="ko-KR" altLang="en-US" sz="1900" dirty="0" smtClean="0">
                <a:latin typeface="+mn-ea"/>
              </a:rPr>
              <a:t>및 </a:t>
            </a:r>
            <a:r>
              <a:rPr lang="ko-KR" altLang="en-US" sz="1900" dirty="0">
                <a:latin typeface="+mn-ea"/>
              </a:rPr>
              <a:t>노동력 착취 정책 대안 마련’ 토론회를 국회의원회관 제</a:t>
            </a:r>
            <a:r>
              <a:rPr lang="en-US" altLang="ko-KR" sz="1900" dirty="0">
                <a:latin typeface="+mn-ea"/>
              </a:rPr>
              <a:t>8</a:t>
            </a:r>
            <a:r>
              <a:rPr lang="ko-KR" altLang="en-US" sz="1900" dirty="0">
                <a:latin typeface="+mn-ea"/>
              </a:rPr>
              <a:t>간담회의실에서 열었다</a:t>
            </a:r>
            <a:r>
              <a:rPr lang="en-US" altLang="ko-KR" sz="1900" dirty="0">
                <a:latin typeface="+mn-ea"/>
              </a:rPr>
              <a:t>. </a:t>
            </a:r>
            <a:r>
              <a:rPr lang="ko-KR" altLang="en-US" sz="1900" dirty="0" smtClean="0">
                <a:latin typeface="+mn-ea"/>
              </a:rPr>
              <a:t>이들은 </a:t>
            </a:r>
            <a:r>
              <a:rPr lang="ko-KR" altLang="en-US" sz="1900" dirty="0">
                <a:latin typeface="+mn-ea"/>
              </a:rPr>
              <a:t>올해 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월 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일부터 </a:t>
            </a:r>
            <a:r>
              <a:rPr lang="en-US" altLang="ko-KR" sz="1900" dirty="0">
                <a:latin typeface="+mn-ea"/>
              </a:rPr>
              <a:t>6</a:t>
            </a:r>
            <a:r>
              <a:rPr lang="ko-KR" altLang="en-US" sz="1900" dirty="0">
                <a:latin typeface="+mn-ea"/>
              </a:rPr>
              <a:t>월 </a:t>
            </a:r>
            <a:r>
              <a:rPr lang="en-US" altLang="ko-KR" sz="1900" dirty="0">
                <a:latin typeface="+mn-ea"/>
              </a:rPr>
              <a:t>30</a:t>
            </a:r>
            <a:r>
              <a:rPr lang="ko-KR" altLang="en-US" sz="1900" dirty="0">
                <a:latin typeface="+mn-ea"/>
              </a:rPr>
              <a:t>일까지 전국에서 접수된 장애인학대 신고현황을 분석하고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 smtClean="0">
                <a:latin typeface="+mn-ea"/>
              </a:rPr>
              <a:t>가장 </a:t>
            </a:r>
            <a:r>
              <a:rPr lang="ko-KR" altLang="en-US" sz="1900" dirty="0">
                <a:latin typeface="+mn-ea"/>
              </a:rPr>
              <a:t>많이 발생한 장애인학대 유형 중 경제적 착취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이른바 ‘장애인 노예사건’으로 </a:t>
            </a:r>
            <a:r>
              <a:rPr lang="ko-KR" altLang="en-US" sz="1900" dirty="0" smtClean="0">
                <a:latin typeface="+mn-ea"/>
              </a:rPr>
              <a:t>불릴만한 </a:t>
            </a:r>
            <a:r>
              <a:rPr lang="ko-KR" altLang="en-US" sz="1900" dirty="0">
                <a:latin typeface="+mn-ea"/>
              </a:rPr>
              <a:t>노동력 착취 사건을 중심으로 대책을 짚었다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27452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 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190581" y="759492"/>
            <a:ext cx="8803383" cy="5981876"/>
          </a:xfrm>
          <a:prstGeom prst="foldedCorner">
            <a:avLst>
              <a:gd name="adj" fmla="val 5618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785052" y="1213527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17278" y="833305"/>
            <a:ext cx="1832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 학대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1105" y="1213527"/>
            <a:ext cx="8672859" cy="553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1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dirty="0" smtClean="0">
                <a:latin typeface="+mn-ea"/>
              </a:rPr>
              <a:t>장애 </a:t>
            </a:r>
            <a:r>
              <a:rPr lang="ko-KR" altLang="en-US" dirty="0">
                <a:latin typeface="+mn-ea"/>
              </a:rPr>
              <a:t>유형별로 보면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장애인 학대로 판정된 </a:t>
            </a:r>
            <a:r>
              <a:rPr lang="en-US" altLang="ko-KR" dirty="0">
                <a:latin typeface="+mn-ea"/>
              </a:rPr>
              <a:t>532</a:t>
            </a:r>
            <a:r>
              <a:rPr lang="ko-KR" altLang="en-US" dirty="0">
                <a:latin typeface="+mn-ea"/>
              </a:rPr>
              <a:t>건 중 </a:t>
            </a:r>
            <a:r>
              <a:rPr lang="ko-KR" altLang="en-US" dirty="0" err="1">
                <a:latin typeface="+mn-ea"/>
              </a:rPr>
              <a:t>지적장애가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347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(69.7%)</a:t>
            </a:r>
            <a:r>
              <a:rPr lang="ko-KR" altLang="en-US" dirty="0">
                <a:latin typeface="+mn-ea"/>
              </a:rPr>
              <a:t>으로 가장 </a:t>
            </a:r>
            <a:r>
              <a:rPr lang="ko-KR" altLang="en-US" dirty="0" smtClean="0">
                <a:latin typeface="+mn-ea"/>
              </a:rPr>
              <a:t>많았다</a:t>
            </a:r>
            <a:r>
              <a:rPr lang="en-US" altLang="ko-KR" dirty="0">
                <a:latin typeface="+mn-ea"/>
              </a:rPr>
              <a:t>. </a:t>
            </a:r>
            <a:r>
              <a:rPr lang="en-US" altLang="ko-KR" dirty="0" smtClean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여기에 </a:t>
            </a:r>
            <a:r>
              <a:rPr lang="ko-KR" altLang="en-US" dirty="0">
                <a:latin typeface="+mn-ea"/>
              </a:rPr>
              <a:t>자폐성장애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정신장애를 포함하면 전체 장애인 학대 피해자의 </a:t>
            </a:r>
            <a:r>
              <a:rPr lang="en-US" altLang="ko-KR" dirty="0">
                <a:latin typeface="+mn-ea"/>
              </a:rPr>
              <a:t>77.1%</a:t>
            </a:r>
            <a:r>
              <a:rPr lang="ko-KR" altLang="en-US" dirty="0">
                <a:latin typeface="+mn-ea"/>
              </a:rPr>
              <a:t>가 </a:t>
            </a:r>
            <a:r>
              <a:rPr lang="ko-KR" altLang="en-US" dirty="0" smtClean="0">
                <a:latin typeface="+mn-ea"/>
              </a:rPr>
              <a:t>정신적 </a:t>
            </a:r>
            <a:r>
              <a:rPr lang="ko-KR" altLang="en-US" dirty="0">
                <a:latin typeface="+mn-ea"/>
              </a:rPr>
              <a:t>장애인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 err="1">
                <a:latin typeface="+mn-ea"/>
              </a:rPr>
              <a:t>지적장애</a:t>
            </a:r>
            <a:r>
              <a:rPr lang="en-US" altLang="ko-KR" dirty="0">
                <a:latin typeface="+mn-ea"/>
              </a:rPr>
              <a:t>·</a:t>
            </a:r>
            <a:r>
              <a:rPr lang="ko-KR" altLang="en-US" dirty="0">
                <a:latin typeface="+mn-ea"/>
              </a:rPr>
              <a:t>자폐성장애</a:t>
            </a:r>
            <a:r>
              <a:rPr lang="en-US" altLang="ko-KR" dirty="0">
                <a:latin typeface="+mn-ea"/>
              </a:rPr>
              <a:t>·</a:t>
            </a:r>
            <a:r>
              <a:rPr lang="ko-KR" altLang="en-US" dirty="0">
                <a:latin typeface="+mn-ea"/>
              </a:rPr>
              <a:t>정신장애 통칭하는 용어</a:t>
            </a:r>
            <a:r>
              <a:rPr lang="en-US" altLang="ko-KR" dirty="0">
                <a:latin typeface="+mn-ea"/>
              </a:rPr>
              <a:t>)</a:t>
            </a:r>
            <a:r>
              <a:rPr lang="ko-KR" altLang="en-US" dirty="0">
                <a:latin typeface="+mn-ea"/>
              </a:rPr>
              <a:t>이다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그 </a:t>
            </a:r>
            <a:r>
              <a:rPr lang="ko-KR" altLang="en-US" dirty="0" smtClean="0">
                <a:latin typeface="+mn-ea"/>
              </a:rPr>
              <a:t>다음으로는 지체장애 </a:t>
            </a:r>
            <a:r>
              <a:rPr lang="en-US" altLang="ko-KR" dirty="0">
                <a:latin typeface="+mn-ea"/>
              </a:rPr>
              <a:t>44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(8.8%), </a:t>
            </a:r>
            <a:r>
              <a:rPr lang="ko-KR" altLang="en-US" dirty="0" err="1">
                <a:latin typeface="+mn-ea"/>
              </a:rPr>
              <a:t>뇌병변장애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27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(5.4%) </a:t>
            </a:r>
            <a:r>
              <a:rPr lang="ko-KR" altLang="en-US" dirty="0">
                <a:latin typeface="+mn-ea"/>
              </a:rPr>
              <a:t>순이었다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이미현 </a:t>
            </a:r>
            <a:r>
              <a:rPr lang="ko-KR" altLang="en-US" dirty="0">
                <a:latin typeface="+mn-ea"/>
              </a:rPr>
              <a:t>중앙장애인권익옹호기관 </a:t>
            </a:r>
            <a:r>
              <a:rPr lang="ko-KR" altLang="en-US" dirty="0" smtClean="0">
                <a:latin typeface="+mn-ea"/>
              </a:rPr>
              <a:t>대리는 </a:t>
            </a:r>
            <a:r>
              <a:rPr lang="ko-KR" altLang="en-US" dirty="0">
                <a:latin typeface="+mn-ea"/>
              </a:rPr>
              <a:t>“정신적 장애인은 학대 고위원군에 해당한다고 </a:t>
            </a:r>
            <a:r>
              <a:rPr lang="ko-KR" altLang="en-US" dirty="0" smtClean="0">
                <a:latin typeface="+mn-ea"/>
              </a:rPr>
              <a:t>볼 </a:t>
            </a:r>
            <a:r>
              <a:rPr lang="ko-KR" altLang="en-US" dirty="0">
                <a:latin typeface="+mn-ea"/>
              </a:rPr>
              <a:t>수 있는데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국가 및 </a:t>
            </a:r>
            <a:r>
              <a:rPr lang="ko-KR" altLang="en-US" dirty="0" err="1">
                <a:latin typeface="+mn-ea"/>
              </a:rPr>
              <a:t>지자체에서</a:t>
            </a:r>
            <a:r>
              <a:rPr lang="ko-KR" altLang="en-US" dirty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정신적 </a:t>
            </a:r>
            <a:r>
              <a:rPr lang="ko-KR" altLang="en-US" dirty="0">
                <a:latin typeface="+mn-ea"/>
              </a:rPr>
              <a:t>장애인 당사자가 스스로를 옹호할 수 있는 교육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읽기 쉬운 학대 예방 교육 자료 </a:t>
            </a:r>
            <a:r>
              <a:rPr lang="ko-KR" altLang="en-US" dirty="0" smtClean="0">
                <a:latin typeface="+mn-ea"/>
              </a:rPr>
              <a:t>등의 </a:t>
            </a:r>
            <a:r>
              <a:rPr lang="ko-KR" altLang="en-US" dirty="0">
                <a:latin typeface="+mn-ea"/>
              </a:rPr>
              <a:t>대책을 시급히 마련해야 한다”고 강조했다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장애인 </a:t>
            </a:r>
            <a:r>
              <a:rPr lang="ko-KR" altLang="en-US" dirty="0">
                <a:latin typeface="+mn-ea"/>
              </a:rPr>
              <a:t>학대 판정 사건 </a:t>
            </a:r>
            <a:r>
              <a:rPr lang="en-US" altLang="ko-KR" dirty="0">
                <a:latin typeface="+mn-ea"/>
              </a:rPr>
              <a:t>532</a:t>
            </a:r>
            <a:r>
              <a:rPr lang="ko-KR" altLang="en-US" dirty="0">
                <a:latin typeface="+mn-ea"/>
              </a:rPr>
              <a:t>건을 신체적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정서적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성적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경제적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유기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방임 </a:t>
            </a:r>
            <a:r>
              <a:rPr lang="en-US" altLang="ko-KR" dirty="0">
                <a:latin typeface="+mn-ea"/>
              </a:rPr>
              <a:t>6</a:t>
            </a:r>
            <a:r>
              <a:rPr lang="ko-KR" altLang="en-US" dirty="0">
                <a:latin typeface="+mn-ea"/>
              </a:rPr>
              <a:t>가지 </a:t>
            </a:r>
            <a:r>
              <a:rPr lang="ko-KR" altLang="en-US" dirty="0" smtClean="0">
                <a:latin typeface="+mn-ea"/>
              </a:rPr>
              <a:t>학대유형으로 </a:t>
            </a:r>
            <a:r>
              <a:rPr lang="ko-KR" altLang="en-US" dirty="0">
                <a:latin typeface="+mn-ea"/>
              </a:rPr>
              <a:t>나눈 후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학대 유형을 중복 집계한 </a:t>
            </a:r>
            <a:r>
              <a:rPr lang="en-US" altLang="ko-KR" dirty="0">
                <a:latin typeface="+mn-ea"/>
              </a:rPr>
              <a:t>767</a:t>
            </a:r>
            <a:r>
              <a:rPr lang="ko-KR" altLang="en-US" dirty="0">
                <a:latin typeface="+mn-ea"/>
              </a:rPr>
              <a:t>건 중 가장 많이 차지한 유형은 </a:t>
            </a:r>
            <a:r>
              <a:rPr lang="ko-KR" altLang="en-US" dirty="0" smtClean="0">
                <a:latin typeface="+mn-ea"/>
              </a:rPr>
              <a:t>경제적 </a:t>
            </a:r>
            <a:r>
              <a:rPr lang="ko-KR" altLang="en-US" dirty="0">
                <a:latin typeface="+mn-ea"/>
              </a:rPr>
              <a:t>착취로 </a:t>
            </a:r>
            <a:r>
              <a:rPr lang="en-US" altLang="ko-KR" dirty="0">
                <a:latin typeface="+mn-ea"/>
              </a:rPr>
              <a:t>218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(28.4%)</a:t>
            </a:r>
            <a:r>
              <a:rPr lang="ko-KR" altLang="en-US" dirty="0">
                <a:latin typeface="+mn-ea"/>
              </a:rPr>
              <a:t>에 달했다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그 다음으로는 </a:t>
            </a:r>
            <a:r>
              <a:rPr lang="ko-KR" altLang="en-US" dirty="0">
                <a:latin typeface="+mn-ea"/>
              </a:rPr>
              <a:t>신체적 학대가 </a:t>
            </a:r>
            <a:r>
              <a:rPr lang="en-US" altLang="ko-KR" dirty="0">
                <a:latin typeface="+mn-ea"/>
              </a:rPr>
              <a:t>186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(24.3%), </a:t>
            </a:r>
            <a:r>
              <a:rPr lang="ko-KR" altLang="en-US" dirty="0" smtClean="0">
                <a:latin typeface="+mn-ea"/>
              </a:rPr>
              <a:t>방임 </a:t>
            </a:r>
            <a:r>
              <a:rPr lang="en-US" altLang="ko-KR" dirty="0">
                <a:latin typeface="+mn-ea"/>
              </a:rPr>
              <a:t>176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(22.9%), </a:t>
            </a:r>
            <a:r>
              <a:rPr lang="ko-KR" altLang="en-US" dirty="0">
                <a:latin typeface="+mn-ea"/>
              </a:rPr>
              <a:t>정서적 학대 </a:t>
            </a:r>
            <a:r>
              <a:rPr lang="en-US" altLang="ko-KR" dirty="0">
                <a:latin typeface="+mn-ea"/>
              </a:rPr>
              <a:t>116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(15.1%), </a:t>
            </a:r>
            <a:r>
              <a:rPr lang="ko-KR" altLang="en-US" dirty="0">
                <a:latin typeface="+mn-ea"/>
              </a:rPr>
              <a:t>성적 학대 </a:t>
            </a:r>
            <a:r>
              <a:rPr lang="en-US" altLang="ko-KR" dirty="0">
                <a:latin typeface="+mn-ea"/>
              </a:rPr>
              <a:t>58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(7.6%), </a:t>
            </a:r>
            <a:r>
              <a:rPr lang="ko-KR" altLang="en-US" dirty="0">
                <a:latin typeface="+mn-ea"/>
              </a:rPr>
              <a:t>유기 </a:t>
            </a:r>
            <a:r>
              <a:rPr lang="en-US" altLang="ko-KR" dirty="0">
                <a:latin typeface="+mn-ea"/>
              </a:rPr>
              <a:t>13</a:t>
            </a:r>
            <a:r>
              <a:rPr lang="ko-KR" altLang="en-US" dirty="0">
                <a:latin typeface="+mn-ea"/>
              </a:rPr>
              <a:t>건</a:t>
            </a:r>
            <a:r>
              <a:rPr lang="en-US" altLang="ko-KR" dirty="0">
                <a:latin typeface="+mn-ea"/>
              </a:rPr>
              <a:t>(1.7%) </a:t>
            </a:r>
            <a:r>
              <a:rPr lang="ko-KR" altLang="en-US" dirty="0" smtClean="0">
                <a:latin typeface="+mn-ea"/>
              </a:rPr>
              <a:t>순으로 나타났다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2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dirty="0" smtClean="0">
                <a:latin typeface="+mn-ea"/>
              </a:rPr>
              <a:t>                                                               </a:t>
            </a:r>
            <a:r>
              <a:rPr lang="ko-KR" altLang="en-US" dirty="0" smtClean="0">
                <a:latin typeface="+mn-ea"/>
              </a:rPr>
              <a:t>* </a:t>
            </a:r>
            <a:r>
              <a:rPr lang="ko-KR" altLang="en-US" dirty="0" smtClean="0">
                <a:latin typeface="+mn-ea"/>
              </a:rPr>
              <a:t>출처 </a:t>
            </a:r>
            <a:r>
              <a:rPr lang="en-US" altLang="ko-KR" dirty="0" smtClean="0">
                <a:latin typeface="+mn-ea"/>
              </a:rPr>
              <a:t>: </a:t>
            </a:r>
            <a:r>
              <a:rPr lang="ko-KR" altLang="en-US" dirty="0" err="1">
                <a:latin typeface="+mn-ea"/>
              </a:rPr>
              <a:t>비마이너</a:t>
            </a:r>
            <a:r>
              <a:rPr lang="en-US" altLang="ko-KR" dirty="0">
                <a:latin typeface="+mn-ea"/>
              </a:rPr>
              <a:t>(2018</a:t>
            </a:r>
            <a:r>
              <a:rPr lang="en-US" altLang="ko-KR" dirty="0" smtClean="0">
                <a:latin typeface="+mn-ea"/>
              </a:rPr>
              <a:t>. 9. 25</a:t>
            </a:r>
            <a:r>
              <a:rPr lang="en-US" altLang="ko-KR" dirty="0">
                <a:latin typeface="+mn-ea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5403122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 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678" y="713967"/>
            <a:ext cx="8911351" cy="6084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0"/>
                <a:ext cx="3539" cy="181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979" y="65523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487" y="65840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888" y="1237710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465" y="870209"/>
            <a:ext cx="62183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 학대 금지행위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와 벌칙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86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endParaRPr lang="en-US" altLang="ko-KR" sz="22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255128"/>
              </p:ext>
            </p:extLst>
          </p:nvPr>
        </p:nvGraphicFramePr>
        <p:xfrm>
          <a:off x="366668" y="1626668"/>
          <a:ext cx="8392673" cy="340684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2521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405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77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벌칙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학대 금지행위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7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이하의 징역 또는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억원 이하의 벌금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장애인에게 성적 수치심을 주는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성희롱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성폭력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등의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77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7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이하의 징역 또는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7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천만원 이하의 벌금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신체에 상해를 입히는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943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장애인을 폭행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협박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감금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그 밖에 정신상 또는 신체상의 자유를 부당하게 구속하는 수단으로써 장애인의 자유의사에 어긋나는 노동을 강요하는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6355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장애인 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678" y="763662"/>
            <a:ext cx="8911351" cy="581137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0"/>
                <a:ext cx="3539" cy="181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979" y="70492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487" y="70810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888" y="1337100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465" y="969599"/>
            <a:ext cx="62183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 학대 금지행위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와 벌칙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86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endParaRPr lang="en-US" altLang="ko-KR" sz="22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245479"/>
              </p:ext>
            </p:extLst>
          </p:nvPr>
        </p:nvGraphicFramePr>
        <p:xfrm>
          <a:off x="374016" y="1361099"/>
          <a:ext cx="8392673" cy="5151453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2521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405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8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벌칙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학대금지행위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896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이하의 징역 또는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천만원 이하의 벌금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신체에 폭행을 가하는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272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자신의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보호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감독을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받는 장애인을 유기하거나 의식주를 포함한 기본적 보호 및 치료를 소홀히 하는 방임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2263798"/>
                  </a:ext>
                </a:extLst>
              </a:tr>
              <a:tr h="4589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장애인에게 구걸을 하게 하거나 장애인을 이용하여 구걸하는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89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장애인을 체포 또는 감금하는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89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장애인의 정신건강 및 발달에 해를 끼치는 정서적 학대행위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이하의 징역 또는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천만원 이하의 벌금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장애인을 위하여 증여 또는 급여된 금품을 그 목적 외의 용도에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사용하는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이하의 징역 또는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천만원 이하의 벌금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공중의 오락 또는 흥행을 목적으로 장애인의 건강 또는 안전에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유해한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곡예를 시키는 행위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413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252" y="833237"/>
            <a:ext cx="8737012" cy="420975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56060" y="1493693"/>
            <a:ext cx="8268313" cy="1828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“장애인”이란 </a:t>
            </a:r>
            <a:r>
              <a:rPr lang="ko-KR" altLang="en-US" sz="1900" kern="0" dirty="0" smtClean="0">
                <a:latin typeface="+mn-ea"/>
                <a:cs typeface="+mj-cs"/>
              </a:rPr>
              <a:t>신체적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정신적 </a:t>
            </a:r>
            <a:r>
              <a:rPr lang="ko-KR" altLang="en-US" sz="1900" kern="0" dirty="0">
                <a:latin typeface="+mn-ea"/>
                <a:cs typeface="+mj-cs"/>
              </a:rPr>
              <a:t>장애로 오랫동안 일상생활이나 사회생활에서 </a:t>
            </a:r>
            <a:r>
              <a:rPr lang="ko-KR" altLang="en-US" sz="1900" kern="0" dirty="0" smtClean="0">
                <a:latin typeface="+mn-ea"/>
                <a:cs typeface="+mj-cs"/>
              </a:rPr>
              <a:t>상당한 제약을 </a:t>
            </a:r>
            <a:r>
              <a:rPr lang="ko-KR" altLang="en-US" sz="1900" kern="0" dirty="0">
                <a:latin typeface="+mn-ea"/>
                <a:cs typeface="+mj-cs"/>
              </a:rPr>
              <a:t>받는 자를 말한다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다음의 </a:t>
            </a:r>
            <a:r>
              <a:rPr lang="ko-KR" altLang="en-US" sz="1900" kern="0" dirty="0">
                <a:latin typeface="+mn-ea"/>
                <a:cs typeface="+mj-cs"/>
              </a:rPr>
              <a:t>어느 하나에 해당하는 장애가 있는 자로서 대통령령으로 정하는 </a:t>
            </a:r>
            <a:r>
              <a:rPr lang="ko-KR" altLang="en-US" sz="1900" kern="0" dirty="0" smtClean="0">
                <a:latin typeface="+mn-ea"/>
                <a:cs typeface="+mj-cs"/>
              </a:rPr>
              <a:t>장애의 </a:t>
            </a:r>
            <a:r>
              <a:rPr lang="ko-KR" altLang="en-US" sz="1900" kern="0" dirty="0">
                <a:latin typeface="+mn-ea"/>
                <a:cs typeface="+mj-cs"/>
              </a:rPr>
              <a:t>종류 및 기준에 해당하는 자를 말한다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8552" y="77450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6060" y="77767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5217" y="1416612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0794" y="1029233"/>
            <a:ext cx="39068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장애인의 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867880"/>
              </p:ext>
            </p:extLst>
          </p:nvPr>
        </p:nvGraphicFramePr>
        <p:xfrm>
          <a:off x="619126" y="3533970"/>
          <a:ext cx="7877174" cy="1277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8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583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신체적 장애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주요 외부 신체 기능의 장애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내부기관의 장애 등을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말한다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정신적 장애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발달장애 또는 정신 질환으로 발생하는 장애를 말한다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157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책임주체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5920" y="840894"/>
            <a:ext cx="8694125" cy="44801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81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0220" y="78215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7728" y="78533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5612" y="1420801"/>
            <a:ext cx="816402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1189" y="1065321"/>
            <a:ext cx="403668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국가 및 지방자치단체의 책임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4475" y="1588220"/>
            <a:ext cx="58298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1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1) </a:t>
            </a:r>
            <a:r>
              <a:rPr lang="ko-KR" altLang="en-US" sz="21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기본책임</a:t>
            </a:r>
            <a:r>
              <a:rPr lang="en-US" altLang="ko-KR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제</a:t>
            </a:r>
            <a:r>
              <a:rPr lang="en-US" altLang="ko-KR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9</a:t>
            </a:r>
            <a:r>
              <a:rPr lang="ko-KR" altLang="en-US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조</a:t>
            </a:r>
            <a:r>
              <a:rPr lang="en-US" altLang="ko-KR" sz="21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)</a:t>
            </a:r>
            <a:endParaRPr lang="ko-KR" altLang="en-US" sz="21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1152877" y="2048003"/>
            <a:ext cx="7436762" cy="31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장애발생을 예방하고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장애 조기 발견에 대한 국민의 관심을 높이고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 smtClean="0">
                <a:latin typeface="+mn-ea"/>
              </a:rPr>
              <a:t>장애인의 </a:t>
            </a:r>
            <a:r>
              <a:rPr lang="ko-KR" altLang="en-US" sz="1900" dirty="0">
                <a:latin typeface="+mn-ea"/>
              </a:rPr>
              <a:t>자립을 지원하고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보호가 필요한 장애인을 보호하여 </a:t>
            </a:r>
            <a:r>
              <a:rPr lang="ko-KR" altLang="en-US" sz="1900" dirty="0" smtClean="0">
                <a:latin typeface="+mn-ea"/>
              </a:rPr>
              <a:t>장애인의 </a:t>
            </a:r>
            <a:r>
              <a:rPr lang="ko-KR" altLang="en-US" sz="1900" dirty="0" smtClean="0">
                <a:latin typeface="+mn-ea"/>
              </a:rPr>
              <a:t>복지를 </a:t>
            </a:r>
            <a:r>
              <a:rPr lang="ko-KR" altLang="en-US" sz="1900" dirty="0">
                <a:latin typeface="+mn-ea"/>
              </a:rPr>
              <a:t>향상시킬 책임을 진다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여성장애인의 </a:t>
            </a:r>
            <a:r>
              <a:rPr lang="ko-KR" altLang="en-US" sz="1900" dirty="0">
                <a:latin typeface="+mn-ea"/>
              </a:rPr>
              <a:t>권익을 보호하기 위하여 정책을 강구하여야 </a:t>
            </a:r>
            <a:r>
              <a:rPr lang="ko-KR" altLang="en-US" sz="1900" dirty="0" smtClean="0">
                <a:latin typeface="+mn-ea"/>
              </a:rPr>
              <a:t>한다</a:t>
            </a:r>
            <a:r>
              <a:rPr lang="en-US" altLang="ko-KR" sz="1900" dirty="0" smtClean="0">
                <a:latin typeface="+mn-ea"/>
              </a:rPr>
              <a:t>.</a:t>
            </a:r>
            <a:endParaRPr lang="ko-KR" altLang="en-US" sz="1900" dirty="0">
              <a:latin typeface="+mn-ea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장애인복지정책을 </a:t>
            </a:r>
            <a:r>
              <a:rPr lang="ko-KR" altLang="en-US" sz="1900" dirty="0">
                <a:latin typeface="+mn-ea"/>
              </a:rPr>
              <a:t>장애인과 그 보호자에게 적극적으로 홍보하여야 하며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 smtClean="0">
                <a:latin typeface="+mn-ea"/>
              </a:rPr>
              <a:t>국민이 </a:t>
            </a:r>
            <a:r>
              <a:rPr lang="ko-KR" altLang="en-US" sz="1900" dirty="0">
                <a:latin typeface="+mn-ea"/>
              </a:rPr>
              <a:t>장애인을 올바르게 이해하도록 하는 데 필요한 정책을 </a:t>
            </a:r>
            <a:r>
              <a:rPr lang="ko-KR" altLang="en-US" sz="1900" dirty="0" smtClean="0">
                <a:latin typeface="+mn-ea"/>
              </a:rPr>
              <a:t>강구하여야 한다</a:t>
            </a:r>
            <a:r>
              <a:rPr lang="en-US" altLang="ko-KR" sz="19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4324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책임주체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852916"/>
            <a:ext cx="8835718" cy="416026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7941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7973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6619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196" y="1072251"/>
            <a:ext cx="17636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국민의 책임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0239" y="1506121"/>
            <a:ext cx="8272710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모든 국민은 장애 발생의 예방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장애의 조기 발견을 위하여 노력하여야 </a:t>
            </a:r>
            <a:r>
              <a:rPr lang="ko-KR" altLang="en-US" sz="2000" kern="0" dirty="0" smtClean="0">
                <a:latin typeface="+mn-ea"/>
                <a:cs typeface="+mj-cs"/>
              </a:rPr>
              <a:t>하며 장애인의 </a:t>
            </a:r>
            <a:r>
              <a:rPr lang="ko-KR" altLang="en-US" sz="2000" kern="0" dirty="0">
                <a:latin typeface="+mn-ea"/>
                <a:cs typeface="+mj-cs"/>
              </a:rPr>
              <a:t>인격을 존중하고 사회통합의 이념에 기초하여 장애인의 </a:t>
            </a:r>
            <a:r>
              <a:rPr lang="ko-KR" altLang="en-US" sz="2000" kern="0" dirty="0" smtClean="0">
                <a:latin typeface="+mn-ea"/>
                <a:cs typeface="+mj-cs"/>
              </a:rPr>
              <a:t>복지향상에 협력하여야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10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누구든지 </a:t>
            </a:r>
            <a:r>
              <a:rPr lang="ko-KR" altLang="en-US" sz="2000" kern="0" dirty="0">
                <a:latin typeface="+mn-ea"/>
                <a:cs typeface="+mj-cs"/>
              </a:rPr>
              <a:t>장애를 이유로 </a:t>
            </a:r>
            <a:r>
              <a:rPr lang="ko-KR" altLang="en-US" sz="2000" kern="0" dirty="0" err="1" smtClean="0">
                <a:latin typeface="+mn-ea"/>
                <a:cs typeface="+mj-cs"/>
              </a:rPr>
              <a:t>정치ㆍ경제ㆍ사회ㆍ문화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생활의 모든 영역에서 </a:t>
            </a:r>
            <a:r>
              <a:rPr lang="ko-KR" altLang="en-US" sz="2000" kern="0" dirty="0" smtClean="0">
                <a:latin typeface="+mn-ea"/>
                <a:cs typeface="+mj-cs"/>
              </a:rPr>
              <a:t>차별을 </a:t>
            </a:r>
            <a:r>
              <a:rPr lang="ko-KR" altLang="en-US" sz="2000" kern="0" dirty="0" smtClean="0">
                <a:latin typeface="+mn-ea"/>
                <a:cs typeface="+mj-cs"/>
              </a:rPr>
              <a:t>받지 </a:t>
            </a:r>
            <a:r>
              <a:rPr lang="ko-KR" altLang="en-US" sz="2000" kern="0" dirty="0">
                <a:latin typeface="+mn-ea"/>
                <a:cs typeface="+mj-cs"/>
              </a:rPr>
              <a:t>아니하고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누구든지 장애인을 </a:t>
            </a:r>
            <a:r>
              <a:rPr lang="ko-KR" altLang="en-US" sz="2000" kern="0" dirty="0" smtClean="0">
                <a:latin typeface="+mn-ea"/>
                <a:cs typeface="+mj-cs"/>
              </a:rPr>
              <a:t>비하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모욕하거나 </a:t>
            </a:r>
            <a:r>
              <a:rPr lang="ko-KR" altLang="en-US" sz="2000" kern="0" dirty="0">
                <a:latin typeface="+mn-ea"/>
                <a:cs typeface="+mj-cs"/>
              </a:rPr>
              <a:t>장애인을 </a:t>
            </a:r>
            <a:r>
              <a:rPr lang="ko-KR" altLang="en-US" sz="2000" kern="0" dirty="0" smtClean="0">
                <a:latin typeface="+mn-ea"/>
                <a:cs typeface="+mj-cs"/>
              </a:rPr>
              <a:t>이용하여 </a:t>
            </a:r>
            <a:r>
              <a:rPr lang="ko-KR" altLang="en-US" sz="2000" kern="0" dirty="0" smtClean="0">
                <a:latin typeface="+mn-ea"/>
                <a:cs typeface="+mj-cs"/>
              </a:rPr>
              <a:t>부당한 영리행위를 </a:t>
            </a:r>
            <a:r>
              <a:rPr lang="ko-KR" altLang="en-US" sz="2000" kern="0" dirty="0">
                <a:latin typeface="+mn-ea"/>
                <a:cs typeface="+mj-cs"/>
              </a:rPr>
              <a:t>하여서는 아니 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장애인의 장애를 이해하기 </a:t>
            </a:r>
            <a:r>
              <a:rPr lang="ko-KR" altLang="en-US" sz="2000" kern="0" dirty="0" smtClean="0">
                <a:latin typeface="+mn-ea"/>
                <a:cs typeface="+mj-cs"/>
              </a:rPr>
              <a:t>위하여 </a:t>
            </a:r>
            <a:r>
              <a:rPr lang="ko-KR" altLang="en-US" sz="2000" kern="0" dirty="0">
                <a:latin typeface="+mn-ea"/>
                <a:cs typeface="+mj-cs"/>
              </a:rPr>
              <a:t>노력하여야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4998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5026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기본정책 강구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9511" y="588843"/>
            <a:ext cx="8859713" cy="789614"/>
            <a:chOff x="618079" y="2976976"/>
            <a:chExt cx="8058378" cy="496800"/>
          </a:xfrm>
        </p:grpSpPr>
        <p:sp>
          <p:nvSpPr>
            <p:cNvPr id="4" name="직사각형 3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5" name="오른쪽 중괄호 4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37149" y="607477"/>
            <a:ext cx="8544435" cy="77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100" b="1" dirty="0">
                <a:latin typeface="+mj-ea"/>
                <a:ea typeface="+mj-ea"/>
              </a:rPr>
              <a:t>국가 및 지방자치단체는 아래의 내용들에 대하여 시책 등을 강구해야 한다</a:t>
            </a:r>
          </a:p>
        </p:txBody>
      </p:sp>
      <p:pic>
        <p:nvPicPr>
          <p:cNvPr id="7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74465" y="1281361"/>
            <a:ext cx="368397" cy="56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79242" y="1489672"/>
            <a:ext cx="8464758" cy="533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장애발생 예방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17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의료와 </a:t>
            </a:r>
            <a:r>
              <a:rPr lang="ko-KR" altLang="en-US" dirty="0">
                <a:latin typeface="+mn-ea"/>
              </a:rPr>
              <a:t>재활치료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18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사회적응 </a:t>
            </a:r>
            <a:r>
              <a:rPr lang="ko-KR" altLang="en-US" dirty="0">
                <a:latin typeface="+mn-ea"/>
              </a:rPr>
              <a:t>훈련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19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교육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20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직업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21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정보에의 </a:t>
            </a:r>
            <a:r>
              <a:rPr lang="ko-KR" altLang="en-US" dirty="0">
                <a:latin typeface="+mn-ea"/>
              </a:rPr>
              <a:t>접근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22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 smtClean="0">
                <a:latin typeface="+mn-ea"/>
              </a:rPr>
              <a:t>) : </a:t>
            </a:r>
            <a:r>
              <a:rPr lang="ko-KR" altLang="en-US" dirty="0">
                <a:latin typeface="+mn-ea"/>
              </a:rPr>
              <a:t>국가적 행사 개최 시 점자와 </a:t>
            </a:r>
            <a:r>
              <a:rPr lang="ko-KR" altLang="en-US" dirty="0" err="1">
                <a:latin typeface="+mn-ea"/>
              </a:rPr>
              <a:t>인쇄물접근성바코드</a:t>
            </a:r>
            <a:r>
              <a:rPr lang="ko-KR" altLang="en-US" dirty="0">
                <a:latin typeface="+mn-ea"/>
              </a:rPr>
              <a:t> 삽입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편의시설 </a:t>
            </a:r>
            <a:r>
              <a:rPr lang="ko-KR" altLang="en-US" dirty="0">
                <a:latin typeface="+mn-ea"/>
              </a:rPr>
              <a:t>설치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23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안전대책 </a:t>
            </a:r>
            <a:r>
              <a:rPr lang="ko-KR" altLang="en-US" dirty="0">
                <a:latin typeface="+mn-ea"/>
              </a:rPr>
              <a:t>강구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24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사회적 </a:t>
            </a:r>
            <a:r>
              <a:rPr lang="ko-KR" altLang="en-US" dirty="0">
                <a:latin typeface="+mn-ea"/>
              </a:rPr>
              <a:t>인식개선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25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선거권 </a:t>
            </a:r>
            <a:r>
              <a:rPr lang="ko-KR" altLang="en-US" dirty="0">
                <a:latin typeface="+mn-ea"/>
              </a:rPr>
              <a:t>행사를 위한 편의제공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26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주택보급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27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문화환경의 </a:t>
            </a:r>
            <a:r>
              <a:rPr lang="ko-KR" altLang="en-US" dirty="0">
                <a:latin typeface="+mn-ea"/>
              </a:rPr>
              <a:t>정비 등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28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복지 </a:t>
            </a:r>
            <a:r>
              <a:rPr lang="ko-KR" altLang="en-US" dirty="0">
                <a:latin typeface="+mn-ea"/>
              </a:rPr>
              <a:t>연구 등의 진흥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29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경제적 </a:t>
            </a:r>
            <a:r>
              <a:rPr lang="ko-KR" altLang="en-US" dirty="0">
                <a:latin typeface="+mn-ea"/>
              </a:rPr>
              <a:t>부담의 경감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30</a:t>
            </a:r>
            <a:r>
              <a:rPr lang="ko-KR" altLang="en-US" dirty="0">
                <a:latin typeface="+mn-ea"/>
              </a:rPr>
              <a:t>조</a:t>
            </a:r>
            <a:r>
              <a:rPr lang="en-US" altLang="ko-KR" dirty="0">
                <a:latin typeface="+mn-ea"/>
              </a:rPr>
              <a:t>)</a:t>
            </a:r>
          </a:p>
          <a:p>
            <a:pPr marL="180975" indent="-180975">
              <a:lnSpc>
                <a:spcPct val="114000"/>
              </a:lnSpc>
              <a:spcBef>
                <a:spcPts val="3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장애인 </a:t>
            </a:r>
            <a:r>
              <a:rPr lang="ko-KR" altLang="en-US" dirty="0">
                <a:latin typeface="+mn-ea"/>
              </a:rPr>
              <a:t>가족 지원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제</a:t>
            </a:r>
            <a:r>
              <a:rPr lang="en-US" altLang="ko-KR" dirty="0">
                <a:latin typeface="+mn-ea"/>
              </a:rPr>
              <a:t>30</a:t>
            </a:r>
            <a:r>
              <a:rPr lang="ko-KR" altLang="en-US" dirty="0">
                <a:latin typeface="+mn-ea"/>
              </a:rPr>
              <a:t>조의</a:t>
            </a:r>
            <a:r>
              <a:rPr lang="en-US" altLang="ko-KR" dirty="0">
                <a:latin typeface="+mn-ea"/>
              </a:rPr>
              <a:t>2</a:t>
            </a:r>
            <a:r>
              <a:rPr lang="en-US" altLang="ko-KR" dirty="0" smtClean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3364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기본정책 강구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3035469"/>
            <a:ext cx="8835718" cy="36562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297673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297990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6619" y="364218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196" y="3254804"/>
            <a:ext cx="610135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장애인정책종합계획에 포함되어야 하는 사항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85693" y="3760741"/>
            <a:ext cx="844517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장애인의 복지에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장애인의 </a:t>
            </a:r>
            <a:r>
              <a:rPr lang="ko-KR" altLang="en-US" sz="2000" kern="0" dirty="0">
                <a:latin typeface="+mn-ea"/>
                <a:cs typeface="+mj-cs"/>
              </a:rPr>
              <a:t>교육문화에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장애인의 </a:t>
            </a:r>
            <a:r>
              <a:rPr lang="ko-KR" altLang="en-US" sz="2000" kern="0" dirty="0">
                <a:latin typeface="+mn-ea"/>
                <a:cs typeface="+mj-cs"/>
              </a:rPr>
              <a:t>경제활동에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장애인의 </a:t>
            </a:r>
            <a:r>
              <a:rPr lang="ko-KR" altLang="en-US" sz="2000" kern="0" dirty="0">
                <a:latin typeface="+mn-ea"/>
                <a:cs typeface="+mj-cs"/>
              </a:rPr>
              <a:t>사회참여에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밖에 장애인의 권익과 복지 증진을 위하여 필요한 사항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6919" y="823099"/>
            <a:ext cx="8835718" cy="178399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220" y="76436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8728" y="76753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6619" y="142981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2196" y="1042434"/>
            <a:ext cx="62103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장애인정책종합계획의 수립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50120" y="1488710"/>
            <a:ext cx="8445172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보건복지부장관이 장애인의 권익과 복지 증진을 위하여 관계 중앙행정기관의 </a:t>
            </a:r>
            <a:r>
              <a:rPr lang="ko-KR" altLang="en-US" sz="1900" kern="0" dirty="0" smtClean="0">
                <a:latin typeface="+mn-ea"/>
                <a:cs typeface="+mj-cs"/>
              </a:rPr>
              <a:t>장과 협의하여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년마다 장애인정책종합계획을 </a:t>
            </a:r>
            <a:r>
              <a:rPr lang="ko-KR" altLang="en-US" sz="1900" kern="0" dirty="0" smtClean="0">
                <a:latin typeface="+mn-ea"/>
                <a:cs typeface="+mj-cs"/>
              </a:rPr>
              <a:t>수립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시행하여야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60370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3731</Words>
  <Application>Microsoft Office PowerPoint</Application>
  <PresentationFormat>화면 슬라이드 쇼(4:3)</PresentationFormat>
  <Paragraphs>347</Paragraphs>
  <Slides>43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43</vt:i4>
      </vt:variant>
    </vt:vector>
  </HeadingPairs>
  <TitlesOfParts>
    <vt:vector size="44" baseType="lpstr">
      <vt:lpstr>Office 테마</vt:lpstr>
      <vt:lpstr>PowerPoint 프레젠테이션</vt:lpstr>
      <vt:lpstr>연혁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38</cp:revision>
  <dcterms:created xsi:type="dcterms:W3CDTF">2019-05-23T16:31:23Z</dcterms:created>
  <dcterms:modified xsi:type="dcterms:W3CDTF">2019-06-05T02:26:39Z</dcterms:modified>
</cp:coreProperties>
</file>