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5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271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030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9285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9968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597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26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896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1391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155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2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11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C1F73-D582-4624-B0EB-020BB4BF146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AC233-9009-4785-9799-0AC63893A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1509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facebook.com/story.php?story_fbid=1659116450789196&amp;id=141789455855244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bs.co.kr/tv/show?courseId=BP0PAPB0000000009&amp;stepId=01BP0PAPB0000000009&amp;lectId=10291527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2454590" y="4195523"/>
            <a:ext cx="4489135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제</a:t>
            </a:r>
            <a:r>
              <a:rPr lang="en-US" altLang="ko-KR" sz="3000" b="1" kern="0" dirty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8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n-ea"/>
                <a:ea typeface="+mn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사회보장기본법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859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1718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기본개념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30205" y="898455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71421" y="908115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0235" y="914251"/>
            <a:ext cx="6722214" cy="440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2300" b="1" dirty="0" err="1" smtClean="0">
                <a:latin typeface="+mn-ea"/>
              </a:rPr>
              <a:t>평생사회안전망이란</a:t>
            </a:r>
            <a:r>
              <a:rPr lang="en-US" altLang="ko-KR" sz="2300" b="1" dirty="0" smtClean="0">
                <a:latin typeface="+mn-ea"/>
              </a:rPr>
              <a:t>?</a:t>
            </a:r>
            <a:r>
              <a:rPr lang="ko-KR" altLang="en-US" sz="2300" b="1" dirty="0" smtClean="0">
                <a:latin typeface="+mn-ea"/>
              </a:rPr>
              <a:t> </a:t>
            </a:r>
            <a:endParaRPr lang="ko-KR" altLang="en-US" sz="2300" b="1" dirty="0">
              <a:latin typeface="+mn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5" y="1320391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21140" y="1426125"/>
            <a:ext cx="796714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5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생애주기에 걸쳐 보편적으로 충족되어야 하는 기본욕구와 특정한 사회위험에 </a:t>
            </a:r>
            <a:r>
              <a:rPr lang="ko-KR" altLang="en-US" sz="2000" dirty="0" smtClean="0">
                <a:latin typeface="+mn-ea"/>
              </a:rPr>
              <a:t>의하여 </a:t>
            </a:r>
            <a:r>
              <a:rPr lang="ko-KR" altLang="en-US" sz="2000" dirty="0">
                <a:latin typeface="+mn-ea"/>
              </a:rPr>
              <a:t>발생하는 특수욕구를 동시에 고려하여 </a:t>
            </a:r>
            <a:r>
              <a:rPr lang="ko-KR" altLang="en-US" sz="2000" dirty="0" smtClean="0">
                <a:latin typeface="+mn-ea"/>
              </a:rPr>
              <a:t>소득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서비스를 </a:t>
            </a:r>
            <a:r>
              <a:rPr lang="ko-KR" altLang="en-US" sz="2000" dirty="0">
                <a:latin typeface="+mn-ea"/>
              </a:rPr>
              <a:t>보장하는 </a:t>
            </a:r>
            <a:r>
              <a:rPr lang="ko-KR" altLang="en-US" sz="2000" dirty="0" smtClean="0">
                <a:latin typeface="+mn-ea"/>
              </a:rPr>
              <a:t>맞춤형 </a:t>
            </a:r>
            <a:r>
              <a:rPr lang="ko-KR" altLang="en-US" sz="2000" dirty="0">
                <a:latin typeface="+mn-ea"/>
              </a:rPr>
              <a:t>사회보장제도를 말한다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>
                <a:latin typeface="+mn-e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75592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사회보장의 책임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3908634"/>
            <a:ext cx="8585205" cy="279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384989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385307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4469707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4082328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국민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45630" y="4554753"/>
            <a:ext cx="825351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모든 </a:t>
            </a:r>
            <a:r>
              <a:rPr lang="ko-KR" altLang="en-US" sz="2000" kern="0" dirty="0">
                <a:latin typeface="+mn-ea"/>
                <a:cs typeface="+mj-cs"/>
              </a:rPr>
              <a:t>국민은 자신의 능력을 최대한 발휘하여 </a:t>
            </a:r>
            <a:r>
              <a:rPr lang="ko-KR" altLang="en-US" sz="2000" kern="0" dirty="0" smtClean="0">
                <a:latin typeface="+mn-ea"/>
                <a:cs typeface="+mj-cs"/>
              </a:rPr>
              <a:t>자립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자활할 </a:t>
            </a:r>
            <a:r>
              <a:rPr lang="ko-KR" altLang="en-US" sz="2000" kern="0" dirty="0">
                <a:latin typeface="+mn-ea"/>
                <a:cs typeface="+mj-cs"/>
              </a:rPr>
              <a:t>수 있도록 </a:t>
            </a:r>
            <a:r>
              <a:rPr lang="ko-KR" altLang="en-US" sz="2000" kern="0" dirty="0" smtClean="0">
                <a:latin typeface="+mn-ea"/>
                <a:cs typeface="+mj-cs"/>
              </a:rPr>
              <a:t>노력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보호가 </a:t>
            </a:r>
            <a:r>
              <a:rPr lang="ko-KR" altLang="en-US" sz="2000" kern="0" dirty="0">
                <a:latin typeface="+mn-ea"/>
                <a:cs typeface="+mj-cs"/>
              </a:rPr>
              <a:t>필요한 사람에게 관심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사회환경 조성에 </a:t>
            </a:r>
            <a:r>
              <a:rPr lang="ko-KR" altLang="en-US" sz="2000" kern="0" dirty="0" smtClean="0">
                <a:latin typeface="+mn-ea"/>
                <a:cs typeface="+mj-cs"/>
              </a:rPr>
              <a:t>협력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관계 </a:t>
            </a:r>
            <a:r>
              <a:rPr lang="ko-KR" altLang="en-US" sz="2000" kern="0" dirty="0">
                <a:latin typeface="+mn-ea"/>
                <a:cs typeface="+mj-cs"/>
              </a:rPr>
              <a:t>법령이 정하는 바에 따라 비용부담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정보의 제공 등 </a:t>
            </a:r>
            <a:r>
              <a:rPr lang="ko-KR" altLang="en-US" sz="2000" kern="0" dirty="0" smtClean="0">
                <a:latin typeface="+mn-ea"/>
                <a:cs typeface="+mj-cs"/>
              </a:rPr>
              <a:t>국가 </a:t>
            </a:r>
            <a:r>
              <a:rPr lang="ko-KR" altLang="en-US" sz="2000" kern="0" dirty="0">
                <a:latin typeface="+mn-ea"/>
                <a:cs typeface="+mj-cs"/>
              </a:rPr>
              <a:t>사회보장정책에 협력해야 함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73821" y="811343"/>
            <a:ext cx="8585205" cy="279000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88122" y="75260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45630" y="75578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3637" y="1372416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79213" y="985037"/>
            <a:ext cx="402065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국가 및 지방자치단체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45630" y="1354574"/>
            <a:ext cx="81813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0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모든 </a:t>
            </a:r>
            <a:r>
              <a:rPr lang="ko-KR" altLang="en-US" sz="2000" kern="0" dirty="0">
                <a:latin typeface="+mn-ea"/>
                <a:cs typeface="+mj-cs"/>
              </a:rPr>
              <a:t>국민의 인간다운 생활을 </a:t>
            </a:r>
            <a:r>
              <a:rPr lang="ko-KR" altLang="en-US" sz="2000" kern="0" dirty="0" smtClean="0">
                <a:latin typeface="+mn-ea"/>
                <a:cs typeface="+mj-cs"/>
              </a:rPr>
              <a:t>유지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증진하는 </a:t>
            </a:r>
            <a:r>
              <a:rPr lang="ko-KR" altLang="en-US" sz="2000" kern="0" dirty="0">
                <a:latin typeface="+mn-ea"/>
                <a:cs typeface="+mj-cs"/>
              </a:rPr>
              <a:t>책임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사회보장에 관한 </a:t>
            </a:r>
            <a:r>
              <a:rPr lang="ko-KR" altLang="en-US" sz="2000" kern="0" dirty="0" smtClean="0">
                <a:latin typeface="+mn-ea"/>
                <a:cs typeface="+mj-cs"/>
              </a:rPr>
              <a:t>책임과 </a:t>
            </a:r>
            <a:r>
              <a:rPr lang="ko-KR" altLang="en-US" sz="2000" kern="0" dirty="0">
                <a:latin typeface="+mn-ea"/>
                <a:cs typeface="+mj-cs"/>
              </a:rPr>
              <a:t>역할을 합리적으로 </a:t>
            </a:r>
            <a:r>
              <a:rPr lang="ko-KR" altLang="en-US" sz="2000" kern="0" dirty="0" smtClean="0">
                <a:latin typeface="+mn-ea"/>
                <a:cs typeface="+mj-cs"/>
              </a:rPr>
              <a:t>분담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0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지속 </a:t>
            </a:r>
            <a:r>
              <a:rPr lang="ko-KR" altLang="en-US" sz="2000" kern="0" dirty="0">
                <a:latin typeface="+mn-ea"/>
                <a:cs typeface="+mj-cs"/>
              </a:rPr>
              <a:t>가능한 사회보장 제도를 확립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매년 이에 필요한 재원을 </a:t>
            </a:r>
            <a:r>
              <a:rPr lang="ko-KR" altLang="en-US" sz="2000" kern="0" dirty="0" smtClean="0">
                <a:latin typeface="+mn-ea"/>
                <a:cs typeface="+mj-cs"/>
              </a:rPr>
              <a:t>조달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0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또한 </a:t>
            </a:r>
            <a:r>
              <a:rPr lang="ko-KR" altLang="en-US" sz="2000" kern="0" dirty="0">
                <a:latin typeface="+mn-ea"/>
                <a:cs typeface="+mj-cs"/>
              </a:rPr>
              <a:t>국가는 중장기 사회보장 재정추계를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격년</a:t>
            </a:r>
            <a:r>
              <a:rPr lang="ko-KR" altLang="en-US" sz="2000" kern="0" dirty="0">
                <a:latin typeface="+mn-ea"/>
                <a:cs typeface="+mj-cs"/>
              </a:rPr>
              <a:t>으로 </a:t>
            </a:r>
            <a:r>
              <a:rPr lang="ko-KR" altLang="en-US" sz="2000" kern="0" dirty="0" smtClean="0">
                <a:latin typeface="+mn-ea"/>
                <a:cs typeface="+mj-cs"/>
              </a:rPr>
              <a:t>실시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공표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27309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사회보장의 대상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889400"/>
            <a:ext cx="8585205" cy="247364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83066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83383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14727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1085396"/>
            <a:ext cx="429636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 대상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및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77625" y="1472775"/>
            <a:ext cx="79594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포괄적으로 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전국민 대상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9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조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) : 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개별 법의 자격기준 등 </a:t>
            </a:r>
            <a:r>
              <a:rPr lang="ko-KR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명시</a:t>
            </a:r>
            <a:endParaRPr lang="ko-KR" altLang="en-US" sz="2000" b="1" kern="0" dirty="0">
              <a:solidFill>
                <a:schemeClr val="accent1">
                  <a:lumMod val="50000"/>
                </a:schemeClr>
              </a:solidFill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외국인에의 적용</a:t>
            </a:r>
            <a:r>
              <a:rPr lang="en-US" altLang="ko-KR" sz="20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) </a:t>
            </a:r>
            <a:r>
              <a:rPr lang="ko-KR" altLang="en-US" sz="2000" kern="0" dirty="0">
                <a:latin typeface="+mn-ea"/>
                <a:cs typeface="+mj-cs"/>
              </a:rPr>
              <a:t>국내에 거주하는 외국인에 대한 사회보장제도의 </a:t>
            </a:r>
            <a:r>
              <a:rPr lang="ko-KR" altLang="en-US" sz="2000" kern="0" dirty="0" smtClean="0">
                <a:latin typeface="+mn-ea"/>
                <a:cs typeface="+mj-cs"/>
              </a:rPr>
              <a:t>적용은 상호주의의 </a:t>
            </a:r>
            <a:r>
              <a:rPr lang="ko-KR" altLang="en-US" sz="2000" kern="0" dirty="0">
                <a:latin typeface="+mn-ea"/>
                <a:cs typeface="+mj-cs"/>
              </a:rPr>
              <a:t>원칙에 의하되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관계법령이 정하는 바에 </a:t>
            </a:r>
            <a:r>
              <a:rPr lang="ko-KR" altLang="en-US" sz="2000" kern="0" dirty="0" smtClean="0">
                <a:latin typeface="+mn-ea"/>
                <a:cs typeface="+mj-cs"/>
              </a:rPr>
              <a:t>따른다</a:t>
            </a:r>
            <a:r>
              <a:rPr lang="en-US" altLang="ko-KR" sz="2000" kern="0" dirty="0" smtClean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8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9020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사회보장수급권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1159" y="2761608"/>
            <a:ext cx="8829581" cy="400718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5461" y="270287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2969" y="270604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0976" y="3322681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6552" y="2935302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수준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7364" y="3391448"/>
            <a:ext cx="86774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개의 원칙 </a:t>
            </a:r>
            <a:r>
              <a:rPr lang="ko-KR" altLang="en-US" sz="2000" kern="0" dirty="0" smtClean="0">
                <a:latin typeface="+mn-ea"/>
                <a:cs typeface="+mj-cs"/>
              </a:rPr>
              <a:t>규정</a:t>
            </a:r>
          </a:p>
          <a:p>
            <a:pPr marL="534988" indent="-266700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① 국가와 지방자치단체는 모든 국민이 건강하고 문화적인 생활을 유지할 수 있도록 사회보장급여의 수준 향상에 노력하여야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</a:p>
          <a:p>
            <a:pPr marL="534988" indent="-266700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 smtClean="0">
                <a:latin typeface="+mn-ea"/>
                <a:cs typeface="+mj-cs"/>
              </a:rPr>
              <a:t>② </a:t>
            </a:r>
            <a:r>
              <a:rPr lang="ko-KR" altLang="en-US" sz="2000" kern="0" dirty="0">
                <a:latin typeface="+mn-ea"/>
                <a:cs typeface="+mj-cs"/>
              </a:rPr>
              <a:t>국가는 관계 법령이 정하는 바에 따라 최저보장수준과 최저임금을 </a:t>
            </a:r>
            <a:r>
              <a:rPr lang="ko-KR" altLang="en-US" sz="2000" kern="0" dirty="0" smtClean="0">
                <a:latin typeface="+mn-ea"/>
                <a:cs typeface="+mj-cs"/>
              </a:rPr>
              <a:t>매년 공표하여야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534988" indent="-266700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③ </a:t>
            </a:r>
            <a:r>
              <a:rPr lang="ko-KR" altLang="en-US" sz="2000" kern="0" dirty="0">
                <a:latin typeface="+mn-ea"/>
                <a:cs typeface="+mj-cs"/>
              </a:rPr>
              <a:t>국가와 지방자치단체는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항에 따른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최저보장수준과 최저임금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등을 고려하여 사회보장급여의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수준을 결정</a:t>
            </a:r>
            <a:r>
              <a:rPr lang="ko-KR" altLang="en-US" sz="2000" kern="0" dirty="0">
                <a:latin typeface="+mn-ea"/>
                <a:cs typeface="+mj-cs"/>
              </a:rPr>
              <a:t>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1159" y="766739"/>
            <a:ext cx="8829581" cy="1806871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5461" y="70800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2969" y="71117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60976" y="1327812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6552" y="940433"/>
            <a:ext cx="322235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사회보장수급권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87364" y="1415285"/>
            <a:ext cx="867740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관계법령이 </a:t>
            </a:r>
            <a:r>
              <a:rPr lang="ko-KR" altLang="en-US" sz="1900" kern="0" dirty="0">
                <a:latin typeface="+mn-ea"/>
                <a:cs typeface="+mj-cs"/>
              </a:rPr>
              <a:t>정하는 바에 따라 </a:t>
            </a:r>
            <a:r>
              <a:rPr lang="ko-KR" altLang="en-US" sz="1900" kern="0" dirty="0" err="1">
                <a:latin typeface="+mn-ea"/>
                <a:cs typeface="+mj-cs"/>
              </a:rPr>
              <a:t>수급권을</a:t>
            </a:r>
            <a:r>
              <a:rPr lang="ko-KR" altLang="en-US" sz="1900" kern="0" dirty="0">
                <a:latin typeface="+mn-ea"/>
                <a:cs typeface="+mj-cs"/>
              </a:rPr>
              <a:t> 인정 </a:t>
            </a:r>
            <a:endParaRPr lang="en-US" altLang="ko-KR" sz="19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→ </a:t>
            </a:r>
            <a:r>
              <a:rPr lang="ko-KR" altLang="en-US" sz="1900" kern="0" dirty="0" err="1">
                <a:latin typeface="+mn-ea"/>
                <a:cs typeface="+mj-cs"/>
              </a:rPr>
              <a:t>사회보장수급권을</a:t>
            </a:r>
            <a:r>
              <a:rPr lang="ko-KR" altLang="en-US" sz="1900" kern="0" dirty="0">
                <a:latin typeface="+mn-ea"/>
                <a:cs typeface="+mj-cs"/>
              </a:rPr>
              <a:t> 인정하고 있으나 기본법의 지위를 스스로 제한 </a:t>
            </a:r>
            <a:r>
              <a:rPr lang="ko-KR" altLang="en-US" sz="1900" kern="0" dirty="0" smtClean="0">
                <a:latin typeface="+mn-ea"/>
                <a:cs typeface="+mj-cs"/>
              </a:rPr>
              <a:t>하는 규정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5889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사회보장수급권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4124658"/>
            <a:ext cx="8585205" cy="175261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406592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406909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4685731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4298352"/>
            <a:ext cx="32031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보호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45630" y="4744884"/>
            <a:ext cx="81146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사회보장수급권은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관계법령에서 정하는 바에 따라 타인에게 </a:t>
            </a:r>
            <a:r>
              <a:rPr lang="ko-KR" altLang="en-US" sz="2000" kern="0" dirty="0" smtClean="0">
                <a:latin typeface="+mn-ea"/>
                <a:cs typeface="+mj-cs"/>
              </a:rPr>
              <a:t>양도하거나 담보로 </a:t>
            </a:r>
            <a:r>
              <a:rPr lang="ko-KR" altLang="en-US" sz="2000" kern="0" dirty="0">
                <a:latin typeface="+mn-ea"/>
                <a:cs typeface="+mj-cs"/>
              </a:rPr>
              <a:t>제공할 수 없으며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이를 압류할 수 없다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73821" y="889399"/>
            <a:ext cx="8585205" cy="240163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88122" y="830663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45630" y="833838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3637" y="1450473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79213" y="1063094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급여의 신청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73075" y="1509370"/>
            <a:ext cx="83753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관계법령이 </a:t>
            </a:r>
            <a:r>
              <a:rPr lang="ko-KR" altLang="en-US" sz="2000" kern="0" dirty="0">
                <a:latin typeface="+mn-ea"/>
                <a:cs typeface="+mj-cs"/>
              </a:rPr>
              <a:t>정하는 바에 의해 국가나 지방자치단체에 신청하여야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다른 </a:t>
            </a:r>
            <a:r>
              <a:rPr lang="ko-KR" altLang="en-US" sz="2000" kern="0" dirty="0">
                <a:latin typeface="+mn-ea"/>
                <a:cs typeface="+mj-cs"/>
              </a:rPr>
              <a:t>기관에 신청한 경우에 그 기관은 지체 없이 이를 정당한 권한이 </a:t>
            </a:r>
            <a:r>
              <a:rPr lang="ko-KR" altLang="en-US" sz="2000" kern="0" dirty="0" smtClean="0">
                <a:latin typeface="+mn-ea"/>
                <a:cs typeface="+mj-cs"/>
              </a:rPr>
              <a:t>있는 기관에 </a:t>
            </a:r>
            <a:r>
              <a:rPr lang="ko-KR" altLang="en-US" sz="2000" kern="0" dirty="0">
                <a:latin typeface="+mn-ea"/>
                <a:cs typeface="+mj-cs"/>
              </a:rPr>
              <a:t>이송하여야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1657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사회보장수급권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613" y="3759516"/>
            <a:ext cx="8762675" cy="27225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8914" y="370077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422" y="370395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4429" y="432058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0005" y="3933210"/>
            <a:ext cx="22140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구상권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3175" y="4358692"/>
            <a:ext cx="835129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자의 불법행위로 피해를 국민이 그로 인하여 </a:t>
            </a:r>
            <a:r>
              <a:rPr lang="ko-KR" altLang="en-US" sz="2000" kern="0" dirty="0" err="1">
                <a:latin typeface="+mn-ea"/>
                <a:cs typeface="+mj-cs"/>
              </a:rPr>
              <a:t>사회보장수급권을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가지게 된 경우 </a:t>
            </a:r>
            <a:r>
              <a:rPr lang="ko-KR" altLang="en-US" sz="2000" kern="0" dirty="0">
                <a:latin typeface="+mn-ea"/>
                <a:cs typeface="+mj-cs"/>
              </a:rPr>
              <a:t>사회보장 제도를 운영하는 자는 불법행위의 </a:t>
            </a:r>
            <a:r>
              <a:rPr lang="ko-KR" altLang="en-US" sz="2000" kern="0" dirty="0" smtClean="0">
                <a:latin typeface="+mn-ea"/>
                <a:cs typeface="+mj-cs"/>
              </a:rPr>
              <a:t>책임이 </a:t>
            </a:r>
            <a:r>
              <a:rPr lang="ko-KR" altLang="en-US" sz="2000" kern="0" dirty="0">
                <a:latin typeface="+mn-ea"/>
                <a:cs typeface="+mj-cs"/>
              </a:rPr>
              <a:t>있는 자에 </a:t>
            </a:r>
            <a:r>
              <a:rPr lang="ko-KR" altLang="en-US" sz="2000" kern="0" dirty="0" smtClean="0">
                <a:latin typeface="+mn-ea"/>
                <a:cs typeface="+mj-cs"/>
              </a:rPr>
              <a:t>대해 관계법령이 정하는 </a:t>
            </a:r>
            <a:r>
              <a:rPr lang="ko-KR" altLang="en-US" sz="2000" kern="0" dirty="0">
                <a:latin typeface="+mn-ea"/>
                <a:cs typeface="+mj-cs"/>
              </a:rPr>
              <a:t>바에 따라 </a:t>
            </a:r>
            <a:r>
              <a:rPr lang="ko-KR" altLang="en-US" sz="2000" kern="0" dirty="0" err="1">
                <a:latin typeface="+mn-ea"/>
                <a:cs typeface="+mj-cs"/>
              </a:rPr>
              <a:t>구상권을</a:t>
            </a:r>
            <a:r>
              <a:rPr lang="ko-KR" altLang="en-US" sz="2000" kern="0" dirty="0">
                <a:latin typeface="+mn-ea"/>
                <a:cs typeface="+mj-cs"/>
              </a:rPr>
              <a:t> 행사할 </a:t>
            </a:r>
            <a:r>
              <a:rPr lang="ko-KR" altLang="en-US" sz="2000" kern="0" dirty="0" smtClean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사회보장급여는 불법행위를 보호하지 않는다는 뜻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4613" y="867098"/>
            <a:ext cx="8762675" cy="232962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8914" y="80836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6422" y="81153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94429" y="1428171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90005" y="1040792"/>
            <a:ext cx="293381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수급권의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제한 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· 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포기</a:t>
            </a:r>
            <a:endParaRPr lang="ko-KR" altLang="en-US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89520" y="1406618"/>
            <a:ext cx="8552859" cy="179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제한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정지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 </a:t>
            </a:r>
            <a:r>
              <a:rPr lang="en-US" altLang="ko-KR" sz="1900" kern="0" dirty="0" smtClean="0">
                <a:latin typeface="+mn-ea"/>
                <a:cs typeface="+mj-cs"/>
              </a:rPr>
              <a:t>: </a:t>
            </a:r>
            <a:r>
              <a:rPr lang="ko-KR" altLang="en-US" sz="1900" kern="0" dirty="0">
                <a:latin typeface="+mn-ea"/>
                <a:cs typeface="+mj-cs"/>
              </a:rPr>
              <a:t>사회보장급여를 제공해야 하는 사유의 </a:t>
            </a:r>
            <a:r>
              <a:rPr lang="ko-KR" altLang="en-US" sz="1900" kern="0" dirty="0" smtClean="0">
                <a:latin typeface="+mn-ea"/>
                <a:cs typeface="+mj-cs"/>
              </a:rPr>
              <a:t>발생이 불법적이거나 </a:t>
            </a:r>
            <a:r>
              <a:rPr lang="ko-KR" altLang="en-US" sz="1900" kern="0" dirty="0">
                <a:latin typeface="+mn-ea"/>
                <a:cs typeface="+mj-cs"/>
              </a:rPr>
              <a:t>또는 </a:t>
            </a:r>
            <a:r>
              <a:rPr lang="ko-KR" altLang="en-US" sz="1900" kern="0" dirty="0" smtClean="0">
                <a:latin typeface="+mn-ea"/>
                <a:cs typeface="+mj-cs"/>
              </a:rPr>
              <a:t>부당하거나 </a:t>
            </a:r>
            <a:r>
              <a:rPr lang="ko-KR" altLang="en-US" sz="1900" kern="0" dirty="0">
                <a:latin typeface="+mn-ea"/>
                <a:cs typeface="+mj-cs"/>
              </a:rPr>
              <a:t>불필요한 </a:t>
            </a:r>
            <a:r>
              <a:rPr lang="ko-KR" altLang="en-US" sz="1900" kern="0" dirty="0" smtClean="0">
                <a:latin typeface="+mn-ea"/>
                <a:cs typeface="+mj-cs"/>
              </a:rPr>
              <a:t>경우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최소한의 범위에 그쳐야 </a:t>
            </a:r>
            <a:r>
              <a:rPr lang="ko-KR" altLang="en-US" sz="1900" kern="0" dirty="0" smtClean="0">
                <a:latin typeface="+mn-ea"/>
                <a:cs typeface="+mj-cs"/>
              </a:rPr>
              <a:t>함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 권리포기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14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 : </a:t>
            </a:r>
            <a:r>
              <a:rPr lang="ko-KR" altLang="en-US" sz="1900" kern="0" dirty="0">
                <a:latin typeface="+mn-ea"/>
                <a:cs typeface="+mj-cs"/>
              </a:rPr>
              <a:t>포기의 의사표시는 반드시 </a:t>
            </a:r>
            <a:r>
              <a:rPr lang="ko-KR" altLang="en-US" sz="1900" kern="0" dirty="0" smtClean="0">
                <a:latin typeface="+mn-ea"/>
                <a:cs typeface="+mj-cs"/>
              </a:rPr>
              <a:t>서면으로 하며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포기는 </a:t>
            </a:r>
            <a:r>
              <a:rPr lang="ko-KR" altLang="en-US" sz="1900" kern="0" dirty="0" smtClean="0">
                <a:latin typeface="+mn-ea"/>
                <a:cs typeface="+mj-cs"/>
              </a:rPr>
              <a:t>취소가능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9308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사회보장위원회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20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777889"/>
            <a:ext cx="8585205" cy="5940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71915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72232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1338963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951584"/>
            <a:ext cx="339387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사회보장위원회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77022" y="1482628"/>
            <a:ext cx="8253511" cy="507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사회보장에 관한 주요시책을 </a:t>
            </a:r>
            <a:r>
              <a:rPr lang="ko-KR" altLang="en-US" sz="1900" kern="0" dirty="0" smtClean="0">
                <a:latin typeface="+mn-ea"/>
                <a:cs typeface="+mj-cs"/>
              </a:rPr>
              <a:t>심의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조정하기 </a:t>
            </a:r>
            <a:r>
              <a:rPr lang="ko-KR" altLang="en-US" sz="1900" kern="0" dirty="0">
                <a:latin typeface="+mn-ea"/>
                <a:cs typeface="+mj-cs"/>
              </a:rPr>
              <a:t>위하여 국무총리 </a:t>
            </a:r>
            <a:r>
              <a:rPr lang="ko-KR" altLang="en-US" sz="1900" kern="0" dirty="0" smtClean="0">
                <a:latin typeface="+mn-ea"/>
                <a:cs typeface="+mj-cs"/>
              </a:rPr>
              <a:t>소속으로 사회보장위원회를 </a:t>
            </a:r>
            <a:r>
              <a:rPr lang="ko-KR" altLang="en-US" sz="1900" kern="0" dirty="0">
                <a:latin typeface="+mn-ea"/>
                <a:cs typeface="+mj-cs"/>
              </a:rPr>
              <a:t>둔다 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20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</a:t>
            </a:r>
          </a:p>
          <a:p>
            <a:pPr marL="180975" indent="-180975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심의 </a:t>
            </a:r>
            <a:r>
              <a:rPr lang="en-US" altLang="ko-KR" sz="19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· </a:t>
            </a:r>
            <a:r>
              <a:rPr lang="ko-KR" altLang="en-US" sz="1900" b="1" kern="0" dirty="0" smtClean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조정 </a:t>
            </a:r>
            <a:r>
              <a:rPr lang="ko-KR" altLang="en-US" sz="1900" b="1" kern="0" dirty="0">
                <a:solidFill>
                  <a:schemeClr val="accent1">
                    <a:lumMod val="50000"/>
                  </a:schemeClr>
                </a:solidFill>
                <a:latin typeface="+mn-ea"/>
                <a:cs typeface="+mj-cs"/>
              </a:rPr>
              <a:t>사항</a:t>
            </a: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사회보장심의위원회는 사회보장 증진을 위한 </a:t>
            </a:r>
            <a:r>
              <a:rPr lang="ko-KR" altLang="en-US" sz="1900" kern="0" dirty="0" smtClean="0">
                <a:latin typeface="+mn-ea"/>
                <a:cs typeface="+mj-cs"/>
              </a:rPr>
              <a:t>기본계획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사회보장관련 주요 계획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사회보장제도의 평가 및 </a:t>
            </a:r>
            <a:r>
              <a:rPr lang="ko-KR" altLang="en-US" sz="1900" kern="0" dirty="0" smtClean="0">
                <a:latin typeface="+mn-ea"/>
                <a:cs typeface="+mj-cs"/>
              </a:rPr>
              <a:t>개선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사회보장제도의 도입 또는 변경에 따른 우선 </a:t>
            </a:r>
            <a:r>
              <a:rPr lang="ko-KR" altLang="en-US" sz="1900" kern="0" dirty="0" smtClean="0">
                <a:latin typeface="+mn-ea"/>
                <a:cs typeface="+mj-cs"/>
              </a:rPr>
              <a:t>순위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둘 이상의 중앙행정기관이 관련된 주요 </a:t>
            </a:r>
            <a:r>
              <a:rPr lang="ko-KR" altLang="en-US" sz="1900" kern="0" dirty="0" smtClean="0">
                <a:latin typeface="+mn-ea"/>
                <a:cs typeface="+mj-cs"/>
              </a:rPr>
              <a:t>사회보장정책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사회보장급여 및 비용 부담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국가와 지방자치단체의 역할 및 비용 </a:t>
            </a:r>
            <a:r>
              <a:rPr lang="ko-KR" altLang="en-US" sz="1900" kern="0" dirty="0" smtClean="0">
                <a:latin typeface="+mn-ea"/>
                <a:cs typeface="+mj-cs"/>
              </a:rPr>
              <a:t>분담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사회보장의 재정추계 및 재원조달 방안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사회보장 </a:t>
            </a:r>
            <a:r>
              <a:rPr lang="ko-KR" altLang="en-US" sz="1900" kern="0" dirty="0">
                <a:latin typeface="+mn-ea"/>
                <a:cs typeface="+mj-cs"/>
              </a:rPr>
              <a:t>전달체계 운영 및 </a:t>
            </a:r>
            <a:r>
              <a:rPr lang="ko-KR" altLang="en-US" sz="1900" kern="0" dirty="0" smtClean="0">
                <a:latin typeface="+mn-ea"/>
                <a:cs typeface="+mj-cs"/>
              </a:rPr>
              <a:t>개선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사회보장통계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사회보장정보의 보호 및 </a:t>
            </a:r>
            <a:r>
              <a:rPr lang="ko-KR" altLang="en-US" sz="1900" kern="0" dirty="0" smtClean="0">
                <a:latin typeface="+mn-ea"/>
                <a:cs typeface="+mj-cs"/>
              </a:rPr>
              <a:t>관리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446088" indent="-177800">
              <a:lnSpc>
                <a:spcPct val="12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>
                <a:latin typeface="+mn-ea"/>
                <a:cs typeface="+mj-cs"/>
              </a:rPr>
              <a:t>그 밖의 </a:t>
            </a:r>
            <a:r>
              <a:rPr lang="ko-KR" altLang="en-US" sz="1900" kern="0" dirty="0" smtClean="0">
                <a:latin typeface="+mn-ea"/>
                <a:cs typeface="+mj-cs"/>
              </a:rPr>
              <a:t>위원장이 </a:t>
            </a:r>
            <a:r>
              <a:rPr lang="ko-KR" altLang="en-US" sz="1900" kern="0" dirty="0">
                <a:latin typeface="+mn-ea"/>
                <a:cs typeface="+mj-cs"/>
              </a:rPr>
              <a:t>심의에 부치는 </a:t>
            </a:r>
            <a:r>
              <a:rPr lang="ko-KR" altLang="en-US" sz="1900" kern="0" dirty="0" smtClean="0">
                <a:latin typeface="+mn-ea"/>
                <a:cs typeface="+mj-cs"/>
              </a:rPr>
              <a:t>사항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66972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 기본계획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16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제목 39"/>
          <p:cNvSpPr txBox="1">
            <a:spLocks/>
          </p:cNvSpPr>
          <p:nvPr/>
        </p:nvSpPr>
        <p:spPr bwMode="auto">
          <a:xfrm>
            <a:off x="398375" y="5654133"/>
            <a:ext cx="8612275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  <a:defRPr/>
            </a:pPr>
            <a:r>
              <a:rPr lang="en-US" altLang="ko-KR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기본계획은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다른 법령에 따라 수립되는 사회보장에 관한 계획에 우선하며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그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계획의 기본이 된다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제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17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조</a:t>
            </a:r>
            <a:r>
              <a:rPr lang="en-US" altLang="ko-KR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).</a:t>
            </a:r>
            <a:endParaRPr lang="en-US" altLang="ko-KR" sz="2000" b="1" kern="0" dirty="0">
              <a:solidFill>
                <a:schemeClr val="accent2">
                  <a:lumMod val="50000"/>
                </a:schemeClr>
              </a:solidFill>
              <a:latin typeface="+mn-ea"/>
              <a:cs typeface="+mj-cs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08851"/>
              </p:ext>
            </p:extLst>
          </p:nvPr>
        </p:nvGraphicFramePr>
        <p:xfrm>
          <a:off x="517250" y="2414839"/>
          <a:ext cx="8208912" cy="31795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2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068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7950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ko-KR" altLang="en-US" sz="2000" b="0" dirty="0" smtClean="0">
                          <a:latin typeface="+mn-ea"/>
                          <a:ea typeface="+mn-ea"/>
                        </a:rPr>
                        <a:t>주요 내용</a:t>
                      </a:r>
                      <a:endParaRPr lang="ko-KR" altLang="en-US" sz="20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1.</a:t>
                      </a:r>
                      <a:r>
                        <a:rPr lang="en-US" altLang="ko-KR" sz="20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국내외 사회보장환경의 변화와 전망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사회보장의 기본목표 및 중장기 추진방향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3.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주요 추진과제 및 추진방법</a:t>
                      </a:r>
                      <a:endParaRPr lang="en-US" altLang="ko-KR" sz="20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4.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필요한 재원의 규모와 조달방안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5.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사회보장 관련 기금 운용방안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6.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사회보장 전달체계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2000" dirty="0" smtClean="0">
                          <a:latin typeface="+mn-ea"/>
                          <a:ea typeface="+mn-ea"/>
                        </a:rPr>
                        <a:t>7. </a:t>
                      </a:r>
                      <a:r>
                        <a:rPr lang="ko-KR" altLang="en-US" sz="2000" dirty="0" smtClean="0">
                          <a:latin typeface="+mn-ea"/>
                          <a:ea typeface="+mn-ea"/>
                        </a:rPr>
                        <a:t>그 밖에 사회보장정책의 추진에 필요한 사항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제목 39"/>
          <p:cNvSpPr txBox="1">
            <a:spLocks/>
          </p:cNvSpPr>
          <p:nvPr/>
        </p:nvSpPr>
        <p:spPr bwMode="auto">
          <a:xfrm>
            <a:off x="398375" y="758655"/>
            <a:ext cx="8526550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  <a:defRPr/>
            </a:pPr>
            <a:r>
              <a:rPr lang="en-US" altLang="ko-KR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-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과거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경제개발 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5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개년 계획에 준하는 사회보장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(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사회복지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)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분야의 주요한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 국가 발전 계획의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속성을 </a:t>
            </a:r>
            <a:r>
              <a:rPr lang="ko-KR" altLang="en-US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지님</a:t>
            </a:r>
            <a:endParaRPr lang="ko-KR" altLang="en-US" b="1" kern="0" dirty="0">
              <a:solidFill>
                <a:schemeClr val="accent2">
                  <a:lumMod val="50000"/>
                </a:schemeClr>
              </a:solidFill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300"/>
              </a:spcAft>
              <a:defRPr/>
            </a:pPr>
            <a:r>
              <a:rPr lang="en-US" altLang="ko-KR" sz="2000" b="1" kern="0" dirty="0" smtClean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- 5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년마다 수립</a:t>
            </a:r>
            <a:r>
              <a:rPr lang="en-US" altLang="ko-KR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, </a:t>
            </a:r>
            <a:r>
              <a:rPr lang="ko-KR" altLang="en-US" sz="2000" b="1" kern="0" dirty="0">
                <a:solidFill>
                  <a:schemeClr val="accent2">
                    <a:lumMod val="50000"/>
                  </a:schemeClr>
                </a:solidFill>
                <a:latin typeface="+mn-ea"/>
                <a:cs typeface="+mj-cs"/>
              </a:rPr>
              <a:t>사회보장위원회와 국무회의를 통해 확정</a:t>
            </a:r>
          </a:p>
        </p:txBody>
      </p:sp>
    </p:spTree>
    <p:extLst>
      <p:ext uri="{BB962C8B-B14F-4D97-AF65-F5344CB8AC3E}">
        <p14:creationId xmlns:p14="http://schemas.microsoft.com/office/powerpoint/2010/main" val="232052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연도별 및 지역별 시행계획 수립 및 시행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73821" y="3830577"/>
            <a:ext cx="8585205" cy="2722501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88122" y="377184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45630" y="377501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83637" y="4391650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79213" y="4004271"/>
            <a:ext cx="528542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지역 시행계획의 수립 및 시행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92786" y="4440718"/>
            <a:ext cx="8114601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특별시장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광역시장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특별자치시장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도지사 </a:t>
            </a:r>
            <a:r>
              <a:rPr lang="ko-KR" altLang="en-US" sz="2000" kern="0" dirty="0">
                <a:latin typeface="+mn-ea"/>
                <a:cs typeface="+mj-cs"/>
              </a:rPr>
              <a:t>또는 </a:t>
            </a:r>
            <a:r>
              <a:rPr lang="ko-KR" altLang="en-US" sz="2000" kern="0" dirty="0" smtClean="0">
                <a:latin typeface="+mn-ea"/>
                <a:cs typeface="+mj-cs"/>
              </a:rPr>
              <a:t>특별자치도지사 </a:t>
            </a:r>
            <a:r>
              <a:rPr lang="en-US" altLang="ko-KR" sz="2000" kern="0" dirty="0" smtClean="0">
                <a:latin typeface="+mn-ea"/>
                <a:cs typeface="+mj-cs"/>
              </a:rPr>
              <a:t>·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구청장은 </a:t>
            </a:r>
            <a:r>
              <a:rPr lang="ko-KR" altLang="en-US" sz="2000" kern="0" dirty="0">
                <a:latin typeface="+mn-ea"/>
                <a:cs typeface="+mj-cs"/>
              </a:rPr>
              <a:t>관계 법령으로 정하는 바에 따라 사회보장에 관한 </a:t>
            </a:r>
            <a:r>
              <a:rPr lang="ko-KR" altLang="en-US" sz="2000" kern="0" dirty="0" smtClean="0">
                <a:latin typeface="+mn-ea"/>
                <a:cs typeface="+mj-cs"/>
              </a:rPr>
              <a:t>지역계획을 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지역계획은 기본계획과 연계되어야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273821" y="921906"/>
            <a:ext cx="8585205" cy="2329625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88122" y="863169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45630" y="866344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3637" y="1482979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79213" y="1095600"/>
            <a:ext cx="558037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연도별 시행계획의 수립 및 시행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45630" y="1485397"/>
            <a:ext cx="8161757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sz="2000" kern="0" dirty="0">
                <a:latin typeface="+mn-ea"/>
                <a:cs typeface="+mj-cs"/>
              </a:rPr>
              <a:t>및 관계 중앙행정기관의 장은 기본계획에 </a:t>
            </a:r>
            <a:r>
              <a:rPr lang="ko-KR" altLang="en-US" sz="2000" kern="0" dirty="0" smtClean="0">
                <a:latin typeface="+mn-ea"/>
                <a:cs typeface="+mj-cs"/>
              </a:rPr>
              <a:t>따라 사회보장과 관련된 </a:t>
            </a:r>
            <a:r>
              <a:rPr lang="ko-KR" altLang="en-US" sz="2000" kern="0" dirty="0">
                <a:latin typeface="+mn-ea"/>
                <a:cs typeface="+mj-cs"/>
              </a:rPr>
              <a:t>소관 주요 시책의 시행계획을 매년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성과를 </a:t>
            </a:r>
            <a:r>
              <a:rPr lang="ko-KR" altLang="en-US" sz="2000" kern="0" dirty="0">
                <a:latin typeface="+mn-ea"/>
                <a:cs typeface="+mj-cs"/>
              </a:rPr>
              <a:t>평가하여 사회보장위원회에 보고</a:t>
            </a:r>
          </a:p>
        </p:txBody>
      </p:sp>
    </p:spTree>
    <p:extLst>
      <p:ext uri="{BB962C8B-B14F-4D97-AF65-F5344CB8AC3E}">
        <p14:creationId xmlns:p14="http://schemas.microsoft.com/office/powerpoint/2010/main" val="1731353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사회보장정책의 기본 방향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19622" y="1399505"/>
            <a:ext cx="8789196" cy="2646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33922" y="134076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91430" y="134394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29437" y="1960578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5013" y="1573199"/>
            <a:ext cx="537198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평생사회안전망의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구축과 운영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5825" y="1948496"/>
            <a:ext cx="84737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모든 국민이 생애 동안 삶의 질을 </a:t>
            </a:r>
            <a:r>
              <a:rPr lang="ko-KR" altLang="en-US" sz="2000" kern="0" dirty="0" smtClean="0">
                <a:latin typeface="+mn-ea"/>
                <a:cs typeface="+mj-cs"/>
              </a:rPr>
              <a:t>유지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증진할 </a:t>
            </a:r>
            <a:r>
              <a:rPr lang="ko-KR" altLang="en-US" sz="2000" kern="0" dirty="0">
                <a:latin typeface="+mn-ea"/>
                <a:cs typeface="+mj-cs"/>
              </a:rPr>
              <a:t>수 있도록 </a:t>
            </a:r>
            <a:r>
              <a:rPr lang="ko-KR" altLang="en-US" sz="2000" kern="0" dirty="0" err="1">
                <a:latin typeface="+mn-ea"/>
                <a:cs typeface="+mj-cs"/>
              </a:rPr>
              <a:t>평생사회안전망을</a:t>
            </a:r>
            <a:r>
              <a:rPr lang="ko-KR" altLang="en-US" sz="2000" kern="0" dirty="0">
                <a:latin typeface="+mn-ea"/>
                <a:cs typeface="+mj-cs"/>
              </a:rPr>
              <a:t> 구축하여야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</a:t>
            </a:r>
            <a:r>
              <a:rPr lang="ko-KR" altLang="en-US" sz="2000" kern="0" dirty="0" err="1">
                <a:latin typeface="+mn-ea"/>
                <a:cs typeface="+mj-cs"/>
              </a:rPr>
              <a:t>평생사회안전망을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구축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운영함에 </a:t>
            </a:r>
            <a:r>
              <a:rPr lang="ko-KR" altLang="en-US" sz="2000" kern="0" dirty="0">
                <a:latin typeface="+mn-ea"/>
                <a:cs typeface="+mj-cs"/>
              </a:rPr>
              <a:t>있어 </a:t>
            </a:r>
            <a:r>
              <a:rPr lang="ko-KR" altLang="en-US" sz="2000" kern="0" dirty="0" smtClean="0">
                <a:latin typeface="+mn-ea"/>
                <a:cs typeface="+mj-cs"/>
              </a:rPr>
              <a:t>사회적 취약계층을 </a:t>
            </a:r>
            <a:r>
              <a:rPr lang="ko-KR" altLang="en-US" sz="2000" kern="0" dirty="0">
                <a:latin typeface="+mn-ea"/>
                <a:cs typeface="+mj-cs"/>
              </a:rPr>
              <a:t>위한 공공부조를 마련하여 최저생활을 보장하여야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6601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10887"/>
            <a:ext cx="77724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r>
              <a:rPr lang="en-US" altLang="ko-KR" sz="30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30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48689" y="935561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95237" y="974728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 smtClean="0">
                <a:solidFill>
                  <a:schemeClr val="bg1"/>
                </a:solidFill>
                <a:latin typeface="+mj-ea"/>
                <a:ea typeface="+mj-ea"/>
              </a:rPr>
              <a:t>연혁</a:t>
            </a:r>
            <a:endParaRPr kumimoji="0" lang="en-US" altLang="ko-KR" sz="2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0962" y="1662253"/>
            <a:ext cx="7077164" cy="2648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헌법을 구체화하면서 개별 법을 지도할 기본법의 </a:t>
            </a:r>
            <a:r>
              <a:rPr lang="ko-KR" altLang="en-US" sz="2000" dirty="0" smtClean="0">
                <a:latin typeface="+mn-ea"/>
              </a:rPr>
              <a:t>필요성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사회보험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공공부조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사회서비스에 관한 법률을 총체적으로 지휘하는 </a:t>
            </a:r>
            <a:r>
              <a:rPr lang="ko-KR" altLang="en-US" sz="2000" dirty="0" smtClean="0">
                <a:latin typeface="+mn-ea"/>
              </a:rPr>
              <a:t>법</a:t>
            </a:r>
            <a:endParaRPr lang="ko-KR" altLang="en-US" sz="2000" dirty="0">
              <a:latin typeface="+mn-ea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기존의 사회보장에 관한 법률 폐지</a:t>
            </a:r>
          </a:p>
        </p:txBody>
      </p:sp>
    </p:spTree>
    <p:extLst>
      <p:ext uri="{BB962C8B-B14F-4D97-AF65-F5344CB8AC3E}">
        <p14:creationId xmlns:p14="http://schemas.microsoft.com/office/powerpoint/2010/main" val="3673007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사회보장정책의 기본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방향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2268" y="3891537"/>
            <a:ext cx="8850935" cy="284577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6569" y="383280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4077" y="383597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2084" y="4452611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7660" y="4065232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소득보장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3841" y="4521519"/>
            <a:ext cx="846306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다양한 사회적 </a:t>
            </a:r>
            <a:r>
              <a:rPr lang="ko-KR" altLang="en-US" sz="2000" kern="0" dirty="0" smtClean="0">
                <a:latin typeface="+mn-ea"/>
                <a:cs typeface="+mj-cs"/>
              </a:rPr>
              <a:t>위험 하에서도 </a:t>
            </a:r>
            <a:r>
              <a:rPr lang="ko-KR" altLang="en-US" sz="2000" kern="0" dirty="0">
                <a:latin typeface="+mn-ea"/>
                <a:cs typeface="+mj-cs"/>
              </a:rPr>
              <a:t>모든 국민들이 </a:t>
            </a:r>
            <a:r>
              <a:rPr lang="ko-KR" altLang="en-US" sz="2000" kern="0" dirty="0" smtClean="0">
                <a:latin typeface="+mn-ea"/>
                <a:cs typeface="+mj-cs"/>
              </a:rPr>
              <a:t>인간다운 생활을 </a:t>
            </a:r>
            <a:r>
              <a:rPr lang="ko-KR" altLang="en-US" sz="2000" kern="0" dirty="0">
                <a:latin typeface="+mn-ea"/>
                <a:cs typeface="+mj-cs"/>
              </a:rPr>
              <a:t>할 수 있도록 소득을 보장하는 제도를 마련하여야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공공부문과 민간부문의 소득보장제도가 </a:t>
            </a:r>
            <a:r>
              <a:rPr lang="ko-KR" altLang="en-US" sz="2000" kern="0" dirty="0" smtClean="0">
                <a:latin typeface="+mn-ea"/>
                <a:cs typeface="+mj-cs"/>
              </a:rPr>
              <a:t>효과적으로 연계되도록 </a:t>
            </a:r>
            <a:r>
              <a:rPr lang="ko-KR" altLang="en-US" sz="2000" kern="0" dirty="0">
                <a:latin typeface="+mn-ea"/>
                <a:cs typeface="+mj-cs"/>
              </a:rPr>
              <a:t>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51577" y="865998"/>
            <a:ext cx="8850935" cy="283099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65878" y="807261"/>
            <a:ext cx="88900" cy="185043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23386" y="810436"/>
            <a:ext cx="87312" cy="185043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61393" y="1427071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56085" y="981916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사회서비스 보장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12463" y="1477059"/>
            <a:ext cx="834150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모든 국민의 인간다운 생활과 자립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사회참여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자아실현 등을 </a:t>
            </a:r>
            <a:r>
              <a:rPr lang="ko-KR" altLang="en-US" sz="2000" kern="0" dirty="0">
                <a:latin typeface="+mn-ea"/>
                <a:cs typeface="+mj-cs"/>
              </a:rPr>
              <a:t>지원하여 삶의 질이 향상될 수 있도록 사회서비스에 관한 </a:t>
            </a:r>
            <a:r>
              <a:rPr lang="ko-KR" altLang="en-US" sz="2000" kern="0" dirty="0" smtClean="0">
                <a:latin typeface="+mn-ea"/>
                <a:cs typeface="+mj-cs"/>
              </a:rPr>
              <a:t>시책을 마련하여야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사회서비스 보장과 제</a:t>
            </a:r>
            <a:r>
              <a:rPr lang="en-US" altLang="ko-KR" sz="2000" kern="0" dirty="0">
                <a:latin typeface="+mn-ea"/>
                <a:cs typeface="+mj-cs"/>
              </a:rPr>
              <a:t>24</a:t>
            </a:r>
            <a:r>
              <a:rPr lang="ko-KR" altLang="en-US" sz="2000" kern="0" dirty="0">
                <a:latin typeface="+mn-ea"/>
                <a:cs typeface="+mj-cs"/>
              </a:rPr>
              <a:t>조에 따른 </a:t>
            </a:r>
            <a:r>
              <a:rPr lang="ko-KR" altLang="en-US" sz="2000" kern="0" dirty="0" smtClean="0">
                <a:latin typeface="+mn-ea"/>
                <a:cs typeface="+mj-cs"/>
              </a:rPr>
              <a:t>소득보장이 효과적이고 </a:t>
            </a:r>
            <a:r>
              <a:rPr lang="ko-KR" altLang="en-US" sz="2000" kern="0" dirty="0">
                <a:latin typeface="+mn-ea"/>
                <a:cs typeface="+mj-cs"/>
              </a:rPr>
              <a:t>균형적으로 연계되도록 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1654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06400" y="149344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사회보장제도의 운영원칙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25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7130" y="616383"/>
            <a:ext cx="8850935" cy="601200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5258" y="58792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8845" y="61021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7161" y="1218838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30356" y="776661"/>
            <a:ext cx="2505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운영원칙 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903872"/>
              </p:ext>
            </p:extLst>
          </p:nvPr>
        </p:nvGraphicFramePr>
        <p:xfrm>
          <a:off x="395673" y="1218838"/>
          <a:ext cx="8353847" cy="5327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32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57984">
                <a:tc>
                  <a:txBody>
                    <a:bodyPr/>
                    <a:lstStyle/>
                    <a:p>
                      <a:pPr algn="l" latinLnBrk="1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① 적용범의의 보편성</a:t>
                      </a:r>
                      <a:endParaRPr lang="en-US" altLang="ko-KR" sz="1800" b="0" dirty="0" smtClean="0">
                        <a:latin typeface="+mn-ea"/>
                        <a:ea typeface="+mn-ea"/>
                      </a:endParaRPr>
                    </a:p>
                    <a:p>
                      <a:pPr algn="l" latinLnBrk="1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    (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) </a:t>
                      </a:r>
                      <a:endParaRPr lang="en-US" altLang="ko-KR" sz="18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국가와 지방자치단체는 사회보장제도를 운영할 때에는 이 제도를 필요로 하는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모든 국민에게 적용하여야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79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② 급여수준 및 비용부담의</a:t>
                      </a:r>
                      <a:r>
                        <a:rPr lang="en-US" altLang="ko-KR" sz="18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형평성 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국가와 지방자치단체는 사회보장제도의 급여수준 및 비용부담에 있어서 형평성을 유지해야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929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③ 운영의 민주성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 (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국가 및 지방자치단체는 사회보장제도의 정책결정 및</a:t>
                      </a:r>
                      <a:r>
                        <a:rPr lang="ko-KR" altLang="en-US" sz="18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시행과정에서 공익의 대표자 및 이해관계인 등을 참여시켜 민주성을 확보해야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929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④ 연계성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전문성의 강화</a:t>
                      </a:r>
                      <a:r>
                        <a:rPr lang="en-US" altLang="ko-KR" sz="18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국가와 지방자치단체가 사회보장제도를 운영할 때에는 국민의 다양한 복지욕구를 효율적으로 충족시키기 위해 연계성과 전문성을 높여야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27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⑤ 국가 및 지방자치단체의</a:t>
                      </a:r>
                      <a:r>
                        <a:rPr lang="en-US" altLang="ko-KR" sz="18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책임 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800" b="0" dirty="0" smtClean="0">
                          <a:latin typeface="+mn-ea"/>
                          <a:ea typeface="+mn-ea"/>
                        </a:rPr>
                        <a:t>항</a:t>
                      </a:r>
                      <a:r>
                        <a:rPr lang="en-US" altLang="ko-KR" sz="1800" b="0" dirty="0" smtClean="0">
                          <a:latin typeface="+mn-ea"/>
                          <a:ea typeface="+mn-ea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사회보험은 국가의 책임으로 시행하고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공공부조와 사회서비스는 국가와 지방자치단체의 책임으로 시행하는 것을 원칙으로 한다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다만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국가와 지방자치단체의 재정 형편 등을 고려하여 이를 협의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800" dirty="0" smtClean="0">
                          <a:latin typeface="+mn-ea"/>
                          <a:ea typeface="+mn-ea"/>
                        </a:rPr>
                        <a:t>조정할 수 있다</a:t>
                      </a:r>
                      <a:r>
                        <a:rPr lang="en-US" altLang="ko-KR" sz="1800" dirty="0" smtClean="0"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43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협의 및 조정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63260" y="832697"/>
            <a:ext cx="8799074" cy="5438068"/>
            <a:chOff x="204" y="2296"/>
            <a:chExt cx="3584" cy="1860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277560" y="773961"/>
            <a:ext cx="88900" cy="200025"/>
            <a:chOff x="4314" y="2018"/>
            <a:chExt cx="69" cy="166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435068" y="777136"/>
            <a:ext cx="87312" cy="200025"/>
            <a:chOff x="4314" y="2018"/>
            <a:chExt cx="69" cy="166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73075" y="1427224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68651" y="1039845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역할의 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8" name="제목 39"/>
          <p:cNvSpPr txBox="1">
            <a:spLocks/>
          </p:cNvSpPr>
          <p:nvPr/>
        </p:nvSpPr>
        <p:spPr bwMode="auto">
          <a:xfrm>
            <a:off x="398180" y="1682075"/>
            <a:ext cx="834150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지방자치단체는 사회보장제도를 </a:t>
            </a:r>
            <a:r>
              <a:rPr lang="ko-KR" altLang="en-US" sz="2000" kern="0" dirty="0">
                <a:latin typeface="+mn-ea"/>
                <a:cs typeface="+mj-cs"/>
              </a:rPr>
              <a:t>신설하거나 변경할 경우 </a:t>
            </a:r>
            <a:r>
              <a:rPr lang="ko-KR" altLang="en-US" sz="2000" kern="0" dirty="0" smtClean="0">
                <a:latin typeface="+mn-ea"/>
                <a:cs typeface="+mj-cs"/>
              </a:rPr>
              <a:t>기존 </a:t>
            </a:r>
            <a:r>
              <a:rPr lang="ko-KR" altLang="en-US" sz="2000" kern="0" dirty="0">
                <a:latin typeface="+mn-ea"/>
                <a:cs typeface="+mj-cs"/>
              </a:rPr>
              <a:t>제도와의 </a:t>
            </a:r>
            <a:r>
              <a:rPr lang="ko-KR" altLang="en-US" sz="2000" kern="0" dirty="0" smtClean="0">
                <a:latin typeface="+mn-ea"/>
                <a:cs typeface="+mj-cs"/>
              </a:rPr>
              <a:t>관계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사회보장 전달체계와 재정 등에 미치는 영향 등을 </a:t>
            </a:r>
            <a:r>
              <a:rPr lang="ko-KR" altLang="en-US" sz="2000" kern="0" dirty="0" smtClean="0">
                <a:latin typeface="+mn-ea"/>
                <a:cs typeface="+mj-cs"/>
              </a:rPr>
              <a:t>사전에 </a:t>
            </a:r>
            <a:r>
              <a:rPr lang="ko-KR" altLang="en-US" sz="2000" kern="0" dirty="0">
                <a:latin typeface="+mn-ea"/>
                <a:cs typeface="+mj-cs"/>
              </a:rPr>
              <a:t>충분히 검토하고 </a:t>
            </a:r>
            <a:r>
              <a:rPr lang="ko-KR" altLang="en-US" sz="2000" kern="0" dirty="0" err="1">
                <a:latin typeface="+mn-ea"/>
                <a:cs typeface="+mj-cs"/>
              </a:rPr>
              <a:t>상호협력하여</a:t>
            </a:r>
            <a:r>
              <a:rPr lang="ko-KR" altLang="en-US" sz="2000" kern="0" dirty="0">
                <a:latin typeface="+mn-ea"/>
                <a:cs typeface="+mj-cs"/>
              </a:rPr>
              <a:t> 사회보장급여가 중복 또는 </a:t>
            </a:r>
            <a:r>
              <a:rPr lang="ko-KR" altLang="en-US" sz="2000" kern="0" dirty="0" smtClean="0">
                <a:latin typeface="+mn-ea"/>
                <a:cs typeface="+mj-cs"/>
              </a:rPr>
              <a:t>누락되지 </a:t>
            </a:r>
            <a:r>
              <a:rPr lang="ko-KR" altLang="en-US" sz="2000" kern="0" dirty="0">
                <a:latin typeface="+mn-ea"/>
                <a:cs typeface="+mj-cs"/>
              </a:rPr>
              <a:t>아니하도록 하여야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중앙행정기관의 </a:t>
            </a:r>
            <a:r>
              <a:rPr lang="ko-KR" altLang="en-US" sz="2000" kern="0" dirty="0">
                <a:latin typeface="+mn-ea"/>
                <a:cs typeface="+mj-cs"/>
              </a:rPr>
              <a:t>장과 지방자치단체의 장은 사회보장제도를 신설하거나 </a:t>
            </a:r>
            <a:r>
              <a:rPr lang="ko-KR" altLang="en-US" sz="2000" kern="0" dirty="0" smtClean="0">
                <a:latin typeface="+mn-ea"/>
                <a:cs typeface="+mj-cs"/>
              </a:rPr>
              <a:t>변경할 경우 </a:t>
            </a:r>
            <a:r>
              <a:rPr lang="ko-KR" altLang="en-US" sz="2000" kern="0" dirty="0">
                <a:latin typeface="+mn-ea"/>
                <a:cs typeface="+mj-cs"/>
              </a:rPr>
              <a:t>신설 또는 변경의 타당성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기존 제도와의 관계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사회보장 </a:t>
            </a:r>
            <a:r>
              <a:rPr lang="ko-KR" altLang="en-US" sz="2000" kern="0" dirty="0">
                <a:latin typeface="+mn-ea"/>
                <a:cs typeface="+mj-cs"/>
              </a:rPr>
              <a:t>전달체계에 미치는 영향 및 운영방안 등에 대하여 </a:t>
            </a:r>
            <a:r>
              <a:rPr lang="ko-KR" altLang="en-US" sz="2000" kern="0" dirty="0" smtClean="0">
                <a:latin typeface="+mn-ea"/>
                <a:cs typeface="+mj-cs"/>
              </a:rPr>
              <a:t>대통령령이 </a:t>
            </a:r>
            <a:r>
              <a:rPr lang="ko-KR" altLang="en-US" sz="2000" kern="0" dirty="0">
                <a:latin typeface="+mn-ea"/>
                <a:cs typeface="+mj-cs"/>
              </a:rPr>
              <a:t>정하는 바에 따라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보건복지부장관과 협의</a:t>
            </a:r>
            <a:r>
              <a:rPr lang="ko-KR" altLang="en-US" sz="2000" kern="0" dirty="0" smtClean="0">
                <a:latin typeface="+mn-ea"/>
                <a:cs typeface="+mj-cs"/>
              </a:rPr>
              <a:t>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76204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협의 및 조정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3016" y="842636"/>
            <a:ext cx="8737697" cy="403646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7316" y="78390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74824" y="78707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12831" y="1437163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8407" y="1049784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역할의 조정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4766" y="1496060"/>
            <a:ext cx="834150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중앙행정기관의 장과 지방자치단체의 장은 협의의 업무를 효율적으로 수행하기 위해 필요하다고 인정하는 경우에는 관련 자료의 수집</a:t>
            </a:r>
            <a:r>
              <a:rPr lang="en-US" altLang="ko-KR" sz="2000" kern="0" dirty="0">
                <a:latin typeface="+mn-ea"/>
              </a:rPr>
              <a:t> </a:t>
            </a:r>
            <a:r>
              <a:rPr lang="en-US" altLang="ko-KR" sz="2000" kern="0" dirty="0" smtClean="0">
                <a:latin typeface="+mn-ea"/>
              </a:rPr>
              <a:t>· </a:t>
            </a:r>
            <a:r>
              <a:rPr lang="ko-KR" altLang="en-US" sz="2000" kern="0" dirty="0" smtClean="0">
                <a:latin typeface="+mn-ea"/>
              </a:rPr>
              <a:t>조사 및 분석에 관한 업무를 정부출연기관과 사회보장정보원에 위탁할 수 있다</a:t>
            </a:r>
            <a:r>
              <a:rPr lang="en-US" altLang="ko-KR" sz="2000" kern="0" dirty="0" smtClean="0">
                <a:latin typeface="+mn-ea"/>
              </a:rPr>
              <a:t>. 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협의가 </a:t>
            </a:r>
            <a:r>
              <a:rPr lang="ko-KR" altLang="en-US" sz="2000" kern="0" dirty="0">
                <a:latin typeface="+mn-ea"/>
                <a:cs typeface="+mj-cs"/>
              </a:rPr>
              <a:t>이루어지지 아니할 경우 위원회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사회보장위원회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 smtClean="0">
                <a:latin typeface="+mn-ea"/>
                <a:cs typeface="+mj-cs"/>
              </a:rPr>
              <a:t>가 이를 </a:t>
            </a:r>
            <a:r>
              <a:rPr lang="ko-KR" altLang="en-US" sz="2000" kern="0" dirty="0">
                <a:latin typeface="+mn-ea"/>
                <a:cs typeface="+mj-cs"/>
              </a:rPr>
              <a:t>조정한다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12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>
                <a:latin typeface="+mn-ea"/>
                <a:cs typeface="+mj-cs"/>
              </a:rPr>
              <a:t>사회보장급여 관련 업무에 공통적으로 적용되는 기준을 </a:t>
            </a:r>
            <a:r>
              <a:rPr lang="ko-KR" altLang="en-US" sz="2000" kern="0" dirty="0" smtClean="0">
                <a:latin typeface="+mn-ea"/>
                <a:cs typeface="+mj-cs"/>
              </a:rPr>
              <a:t>마련할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908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민간의 참여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3260" y="832696"/>
            <a:ext cx="8799074" cy="583666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7560" y="77396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5068" y="77713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3075" y="1427224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8651" y="1039845"/>
            <a:ext cx="301236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민간의 참여 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27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8180" y="1486121"/>
            <a:ext cx="8341509" cy="5106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사회보장에 대한 민간부문의 참여를 유도할 수 있도록 </a:t>
            </a:r>
            <a:r>
              <a:rPr lang="ko-KR" altLang="en-US" sz="1900" kern="0" dirty="0" smtClean="0">
                <a:latin typeface="+mn-ea"/>
                <a:cs typeface="+mj-cs"/>
              </a:rPr>
              <a:t>정책을 개발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시행하고 </a:t>
            </a:r>
            <a:r>
              <a:rPr lang="ko-KR" altLang="en-US" sz="1900" kern="0" dirty="0">
                <a:latin typeface="+mn-ea"/>
                <a:cs typeface="+mj-cs"/>
              </a:rPr>
              <a:t>그 여건을 조성하여야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사회보장에 대한 민간부문의 참여를 유도하기 </a:t>
            </a:r>
            <a:r>
              <a:rPr lang="ko-KR" altLang="en-US" sz="1900" kern="0" dirty="0" smtClean="0">
                <a:latin typeface="+mn-ea"/>
                <a:cs typeface="+mj-cs"/>
              </a:rPr>
              <a:t>위하여 다음의 </a:t>
            </a:r>
            <a:r>
              <a:rPr lang="ko-KR" altLang="en-US" sz="1900" kern="0" dirty="0">
                <a:latin typeface="+mn-ea"/>
                <a:cs typeface="+mj-cs"/>
              </a:rPr>
              <a:t>사업이 포함된 시책을 </a:t>
            </a:r>
            <a:r>
              <a:rPr lang="ko-KR" altLang="en-US" sz="1900" kern="0" dirty="0" smtClean="0">
                <a:latin typeface="+mn-ea"/>
                <a:cs typeface="+mj-cs"/>
              </a:rPr>
              <a:t>수립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시행할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357188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1. </a:t>
            </a:r>
            <a:r>
              <a:rPr lang="ko-KR" altLang="en-US" sz="1900" kern="0" dirty="0">
                <a:latin typeface="+mn-ea"/>
                <a:cs typeface="+mj-cs"/>
              </a:rPr>
              <a:t>자원봉사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기부 등 나눔의 활성화를 위한 각종 지원 </a:t>
            </a:r>
            <a:r>
              <a:rPr lang="ko-KR" altLang="en-US" sz="1900" kern="0" dirty="0" smtClean="0">
                <a:latin typeface="+mn-ea"/>
                <a:cs typeface="+mj-cs"/>
              </a:rPr>
              <a:t>사업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사회보장정책의 시행에 있어 민간 부문과의 상호협력체계 구축을 </a:t>
            </a:r>
            <a:r>
              <a:rPr lang="ko-KR" altLang="en-US" sz="1900" kern="0" dirty="0" smtClean="0">
                <a:latin typeface="+mn-ea"/>
                <a:cs typeface="+mj-cs"/>
              </a:rPr>
              <a:t>위한 지원사업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그 밖에 사회보장에 관련된 민간의 참여를 유도하는 데에 필요한 </a:t>
            </a:r>
            <a:r>
              <a:rPr lang="ko-KR" altLang="en-US" sz="1900" kern="0" dirty="0" smtClean="0">
                <a:latin typeface="+mn-ea"/>
                <a:cs typeface="+mj-cs"/>
              </a:rPr>
              <a:t>사업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</a:t>
            </a:r>
            <a:r>
              <a:rPr lang="ko-KR" altLang="en-US" sz="1900" kern="0" dirty="0" smtClean="0">
                <a:latin typeface="+mn-ea"/>
                <a:cs typeface="+mj-cs"/>
              </a:rPr>
              <a:t>개인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법인 </a:t>
            </a:r>
            <a:r>
              <a:rPr lang="ko-KR" altLang="en-US" sz="1900" kern="0" dirty="0">
                <a:latin typeface="+mn-ea"/>
                <a:cs typeface="+mj-cs"/>
              </a:rPr>
              <a:t>또는 단체가 사회보장에 참여하는 데에 </a:t>
            </a:r>
            <a:r>
              <a:rPr lang="ko-KR" altLang="en-US" sz="1900" kern="0" dirty="0" smtClean="0">
                <a:latin typeface="+mn-ea"/>
                <a:cs typeface="+mj-cs"/>
              </a:rPr>
              <a:t>드는 </a:t>
            </a:r>
            <a:r>
              <a:rPr lang="ko-KR" altLang="en-US" sz="1900" kern="0" dirty="0">
                <a:latin typeface="+mn-ea"/>
                <a:cs typeface="+mj-cs"/>
              </a:rPr>
              <a:t>경비의 전부 또는 일부를 지원하거나 그 업무를 수행하기 위하여 </a:t>
            </a:r>
            <a:r>
              <a:rPr lang="ko-KR" altLang="en-US" sz="1900" kern="0" dirty="0" smtClean="0">
                <a:latin typeface="+mn-ea"/>
                <a:cs typeface="+mj-cs"/>
              </a:rPr>
              <a:t>필요한 지원을 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908746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 전달체계와 급여의 관리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3260" y="843848"/>
            <a:ext cx="8799074" cy="382043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7560" y="7851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5068" y="7882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3075" y="143837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8651" y="1050996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사회보장 전달체계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8180" y="1586425"/>
            <a:ext cx="8341509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모든 국민이 쉽게 이용할 수 있고 사회보장급여가 </a:t>
            </a:r>
            <a:r>
              <a:rPr lang="ko-KR" altLang="en-US" sz="2000" kern="0" dirty="0" smtClean="0">
                <a:latin typeface="+mn-ea"/>
                <a:cs typeface="+mj-cs"/>
              </a:rPr>
              <a:t>적시에 </a:t>
            </a:r>
            <a:r>
              <a:rPr lang="ko-KR" altLang="en-US" sz="2000" kern="0" dirty="0">
                <a:latin typeface="+mn-ea"/>
                <a:cs typeface="+mj-cs"/>
              </a:rPr>
              <a:t>제공되도록 </a:t>
            </a:r>
            <a:r>
              <a:rPr lang="ko-KR" altLang="en-US" sz="2000" kern="0" dirty="0" smtClean="0">
                <a:latin typeface="+mn-ea"/>
                <a:cs typeface="+mj-cs"/>
              </a:rPr>
              <a:t>지역적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기능적으로 균형 잡힌 </a:t>
            </a:r>
            <a:r>
              <a:rPr lang="ko-KR" altLang="en-US" sz="2000" kern="0" dirty="0">
                <a:latin typeface="+mn-ea"/>
                <a:cs typeface="+mj-cs"/>
              </a:rPr>
              <a:t>사회보장 전달체계를 </a:t>
            </a:r>
            <a:r>
              <a:rPr lang="ko-KR" altLang="en-US" sz="2000" kern="0" dirty="0" smtClean="0">
                <a:latin typeface="+mn-ea"/>
                <a:cs typeface="+mj-cs"/>
              </a:rPr>
              <a:t>구축하여야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사회보장 전달체계의 효율적 운영에 필요한 </a:t>
            </a:r>
            <a:r>
              <a:rPr lang="ko-KR" altLang="en-US" sz="2000" kern="0" dirty="0" smtClean="0">
                <a:latin typeface="+mn-ea"/>
                <a:cs typeface="+mj-cs"/>
              </a:rPr>
              <a:t>조직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인력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예산 </a:t>
            </a:r>
            <a:r>
              <a:rPr lang="ko-KR" altLang="en-US" sz="2000" kern="0" dirty="0">
                <a:latin typeface="+mn-ea"/>
                <a:cs typeface="+mj-cs"/>
              </a:rPr>
              <a:t>등을 갖추어야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공공부문과 민간부문의 사회보장 전달체계가 </a:t>
            </a:r>
            <a:r>
              <a:rPr lang="ko-KR" altLang="en-US" sz="2000" kern="0" dirty="0" smtClean="0">
                <a:latin typeface="+mn-ea"/>
                <a:cs typeface="+mj-cs"/>
              </a:rPr>
              <a:t>효율적으로 </a:t>
            </a:r>
            <a:r>
              <a:rPr lang="ko-KR" altLang="en-US" sz="2000" kern="0" dirty="0">
                <a:latin typeface="+mn-ea"/>
                <a:cs typeface="+mj-cs"/>
              </a:rPr>
              <a:t>연계되도록 노력하여야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42994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 전달체계와 급여의 관리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3260" y="843848"/>
            <a:ext cx="8799074" cy="532145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7560" y="7851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5068" y="7882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3075" y="143837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8651" y="1050996"/>
            <a:ext cx="234551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급여의 관리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30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나눔바른펜" panose="020B0503000000000000" pitchFamily="50" charset="-127"/>
                <a:ea typeface="나눔바른펜" panose="020B0503000000000000" pitchFamily="50" charset="-127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8180" y="1497272"/>
            <a:ext cx="8341509" cy="442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국민의 </a:t>
            </a:r>
            <a:r>
              <a:rPr lang="ko-KR" altLang="en-US" sz="1900" kern="0" dirty="0" err="1">
                <a:latin typeface="+mn-ea"/>
                <a:cs typeface="+mj-cs"/>
              </a:rPr>
              <a:t>사회보장수급권의</a:t>
            </a:r>
            <a:r>
              <a:rPr lang="ko-KR" altLang="en-US" sz="1900" kern="0" dirty="0">
                <a:latin typeface="+mn-ea"/>
                <a:cs typeface="+mj-cs"/>
              </a:rPr>
              <a:t> 보장 및 재정의 효율적 </a:t>
            </a:r>
            <a:r>
              <a:rPr lang="ko-KR" altLang="en-US" sz="1900" kern="0" dirty="0" smtClean="0">
                <a:latin typeface="+mn-ea"/>
                <a:cs typeface="+mj-cs"/>
              </a:rPr>
              <a:t>운용을 </a:t>
            </a:r>
            <a:r>
              <a:rPr lang="ko-KR" altLang="en-US" sz="1900" kern="0" dirty="0">
                <a:latin typeface="+mn-ea"/>
                <a:cs typeface="+mj-cs"/>
              </a:rPr>
              <a:t>위하여 다음에 관한 사회보장급여의 관리체계를 </a:t>
            </a:r>
            <a:r>
              <a:rPr lang="ko-KR" altLang="en-US" sz="1900" kern="0" dirty="0" smtClean="0">
                <a:latin typeface="+mn-ea"/>
                <a:cs typeface="+mj-cs"/>
              </a:rPr>
              <a:t>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1. </a:t>
            </a:r>
            <a:r>
              <a:rPr lang="ko-KR" altLang="en-US" sz="1900" kern="0" dirty="0" err="1">
                <a:latin typeface="+mn-ea"/>
                <a:cs typeface="+mj-cs"/>
              </a:rPr>
              <a:t>사회보장수급권자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권리구제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2. </a:t>
            </a:r>
            <a:r>
              <a:rPr lang="ko-KR" altLang="en-US" sz="1900" kern="0" dirty="0">
                <a:latin typeface="+mn-ea"/>
                <a:cs typeface="+mj-cs"/>
              </a:rPr>
              <a:t>사회보장급여의 사각지대 </a:t>
            </a:r>
            <a:r>
              <a:rPr lang="ko-KR" altLang="en-US" sz="1900" kern="0" dirty="0" smtClean="0">
                <a:latin typeface="+mn-ea"/>
                <a:cs typeface="+mj-cs"/>
              </a:rPr>
              <a:t>발굴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3. </a:t>
            </a:r>
            <a:r>
              <a:rPr lang="ko-KR" altLang="en-US" sz="1900" kern="0" dirty="0">
                <a:latin typeface="+mn-ea"/>
                <a:cs typeface="+mj-cs"/>
              </a:rPr>
              <a:t>사회보장급여의 </a:t>
            </a:r>
            <a:r>
              <a:rPr lang="ko-KR" altLang="en-US" sz="1900" kern="0" dirty="0" smtClean="0">
                <a:latin typeface="+mn-ea"/>
                <a:cs typeface="+mj-cs"/>
              </a:rPr>
              <a:t>부정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오류 관리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357188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4. </a:t>
            </a:r>
            <a:r>
              <a:rPr lang="ko-KR" altLang="en-US" sz="1900" kern="0" dirty="0">
                <a:latin typeface="+mn-ea"/>
                <a:cs typeface="+mj-cs"/>
              </a:rPr>
              <a:t>사회보장급여의 과오지급액의 환수 등 </a:t>
            </a:r>
            <a:r>
              <a:rPr lang="ko-KR" altLang="en-US" sz="1900" kern="0" dirty="0" smtClean="0">
                <a:latin typeface="+mn-ea"/>
                <a:cs typeface="+mj-cs"/>
              </a:rPr>
              <a:t>관리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사회서비스의 품질기준 마련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평가 및 개선 등의 </a:t>
            </a:r>
            <a:r>
              <a:rPr lang="ko-KR" altLang="en-US" sz="1900" kern="0" dirty="0" smtClean="0">
                <a:latin typeface="+mn-ea"/>
                <a:cs typeface="+mj-cs"/>
              </a:rPr>
              <a:t>업무를 수행하기 </a:t>
            </a:r>
            <a:r>
              <a:rPr lang="ko-KR" altLang="en-US" sz="1900" kern="0" dirty="0">
                <a:latin typeface="+mn-ea"/>
                <a:cs typeface="+mj-cs"/>
              </a:rPr>
              <a:t>위하여 필요한 전담기구를 설치할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4021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사회보장통계 및 정보시스템의 구축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6713" y="888452"/>
            <a:ext cx="8737697" cy="191021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311013" y="82971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68521" y="83289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406528" y="1482979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02104" y="1095600"/>
            <a:ext cx="309892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사회보장통계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12149" y="1652105"/>
            <a:ext cx="83415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효과적인 사회보장정책의 </a:t>
            </a:r>
            <a:r>
              <a:rPr lang="ko-KR" altLang="en-US" sz="2000" kern="0" dirty="0" smtClean="0">
                <a:latin typeface="+mn-ea"/>
                <a:cs typeface="+mj-cs"/>
              </a:rPr>
              <a:t>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시행을 </a:t>
            </a:r>
            <a:r>
              <a:rPr lang="ko-KR" altLang="en-US" sz="2000" kern="0" dirty="0">
                <a:latin typeface="+mn-ea"/>
                <a:cs typeface="+mj-cs"/>
              </a:rPr>
              <a:t>위하여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사회보장에 </a:t>
            </a:r>
            <a:r>
              <a:rPr lang="ko-KR" altLang="en-US" sz="2000" kern="0" dirty="0">
                <a:latin typeface="+mn-ea"/>
                <a:cs typeface="+mj-cs"/>
              </a:rPr>
              <a:t>관한 통계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사회보장통계</a:t>
            </a:r>
            <a:r>
              <a:rPr lang="en-US" altLang="ko-KR" sz="2000" kern="0" dirty="0">
                <a:latin typeface="+mn-ea"/>
                <a:cs typeface="+mj-cs"/>
              </a:rPr>
              <a:t>)</a:t>
            </a:r>
            <a:r>
              <a:rPr lang="ko-KR" altLang="en-US" sz="2000" kern="0" dirty="0">
                <a:latin typeface="+mn-ea"/>
                <a:cs typeface="+mj-cs"/>
              </a:rPr>
              <a:t>를 </a:t>
            </a:r>
            <a:r>
              <a:rPr lang="ko-KR" altLang="en-US" sz="2000" kern="0" dirty="0" smtClean="0">
                <a:latin typeface="+mn-ea"/>
                <a:cs typeface="+mj-cs"/>
              </a:rPr>
              <a:t>작성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관리하여야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1752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사회보장통계 및 정보시스템의 구축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0836" y="763367"/>
            <a:ext cx="8811341" cy="589605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5136" y="704631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2644" y="70780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0651" y="1333168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6227" y="968091"/>
            <a:ext cx="559961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사회보장정보시스템의 </a:t>
            </a:r>
            <a:r>
              <a:rPr lang="ko-KR" altLang="en-US" sz="22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구축 </a:t>
            </a:r>
            <a:r>
              <a:rPr lang="en-US" altLang="ko-KR" sz="2200" b="1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· </a:t>
            </a:r>
            <a:r>
              <a:rPr lang="ko-KR" altLang="en-US" sz="2200" b="1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운영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0845" y="1506237"/>
            <a:ext cx="8562812" cy="5010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국가와 </a:t>
            </a:r>
            <a:r>
              <a:rPr lang="ko-KR" altLang="en-US" sz="1900" kern="0" dirty="0">
                <a:latin typeface="+mn-ea"/>
                <a:cs typeface="+mj-cs"/>
              </a:rPr>
              <a:t>지방자치단체는 국민편익의 증진과 사회보장업무의 효율성 향상을 </a:t>
            </a:r>
            <a:r>
              <a:rPr lang="ko-KR" altLang="en-US" sz="1900" kern="0" dirty="0" smtClean="0">
                <a:latin typeface="+mn-ea"/>
                <a:cs typeface="+mj-cs"/>
              </a:rPr>
              <a:t>위하여 사회보장업무를 </a:t>
            </a:r>
            <a:r>
              <a:rPr lang="ko-KR" altLang="en-US" sz="1900" kern="0" dirty="0">
                <a:latin typeface="+mn-ea"/>
                <a:cs typeface="+mj-cs"/>
              </a:rPr>
              <a:t>전자적으로 관리하도록 노력하여야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국가는 </a:t>
            </a:r>
            <a:r>
              <a:rPr lang="ko-KR" altLang="en-US" sz="1900" kern="0" dirty="0">
                <a:latin typeface="+mn-ea"/>
                <a:cs typeface="+mj-cs"/>
              </a:rPr>
              <a:t>관계 중앙행정기관과 지방자치단체에서 시행하는 </a:t>
            </a:r>
            <a:r>
              <a:rPr lang="ko-KR" altLang="en-US" sz="1900" kern="0" dirty="0" err="1">
                <a:latin typeface="+mn-ea"/>
                <a:cs typeface="+mj-cs"/>
              </a:rPr>
              <a:t>사회보장수급권자</a:t>
            </a:r>
            <a:r>
              <a:rPr lang="ko-KR" altLang="en-US" sz="1900" kern="0" dirty="0">
                <a:latin typeface="+mn-ea"/>
                <a:cs typeface="+mj-cs"/>
              </a:rPr>
              <a:t> 선정 </a:t>
            </a:r>
            <a:r>
              <a:rPr lang="ko-KR" altLang="en-US" sz="1900" kern="0" dirty="0" smtClean="0">
                <a:latin typeface="+mn-ea"/>
                <a:cs typeface="+mj-cs"/>
              </a:rPr>
              <a:t>및 급여 </a:t>
            </a:r>
            <a:r>
              <a:rPr lang="ko-KR" altLang="en-US" sz="1900" kern="0" dirty="0">
                <a:latin typeface="+mn-ea"/>
                <a:cs typeface="+mj-cs"/>
              </a:rPr>
              <a:t>관리 등에 관한 정보를 </a:t>
            </a:r>
            <a:r>
              <a:rPr lang="ko-KR" altLang="en-US" sz="1900" kern="0" dirty="0" smtClean="0">
                <a:latin typeface="+mn-ea"/>
                <a:cs typeface="+mj-cs"/>
              </a:rPr>
              <a:t>통합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연계하여 처리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기록 </a:t>
            </a:r>
            <a:r>
              <a:rPr lang="ko-KR" altLang="en-US" sz="1900" kern="0" dirty="0">
                <a:latin typeface="+mn-ea"/>
                <a:cs typeface="+mj-cs"/>
              </a:rPr>
              <a:t>및 관리하는 </a:t>
            </a:r>
            <a:r>
              <a:rPr lang="ko-KR" altLang="en-US" sz="1900" kern="0" dirty="0" smtClean="0">
                <a:latin typeface="+mn-ea"/>
                <a:cs typeface="+mj-cs"/>
              </a:rPr>
              <a:t>시스템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사회보장정보시스템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을 </a:t>
            </a:r>
            <a:r>
              <a:rPr lang="ko-KR" altLang="en-US" sz="1900" kern="0" dirty="0" smtClean="0">
                <a:latin typeface="+mn-ea"/>
                <a:cs typeface="+mj-cs"/>
              </a:rPr>
              <a:t>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사회보장정보시스템의 </a:t>
            </a:r>
            <a:r>
              <a:rPr lang="ko-KR" altLang="en-US" sz="1900" kern="0" dirty="0" smtClean="0">
                <a:latin typeface="+mn-ea"/>
                <a:cs typeface="+mj-cs"/>
              </a:rPr>
              <a:t>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운영을 </a:t>
            </a:r>
            <a:r>
              <a:rPr lang="ko-KR" altLang="en-US" sz="1900" kern="0" dirty="0">
                <a:latin typeface="+mn-ea"/>
                <a:cs typeface="+mj-cs"/>
              </a:rPr>
              <a:t>하며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사회보장정보시스템 </a:t>
            </a:r>
            <a:r>
              <a:rPr lang="ko-KR" altLang="en-US" sz="1900" kern="0" dirty="0" smtClean="0">
                <a:latin typeface="+mn-ea"/>
                <a:cs typeface="+mj-cs"/>
              </a:rPr>
              <a:t>구축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운영의 </a:t>
            </a:r>
            <a:r>
              <a:rPr lang="ko-KR" altLang="en-US" sz="1900" kern="0" dirty="0">
                <a:latin typeface="+mn-ea"/>
                <a:cs typeface="+mj-cs"/>
              </a:rPr>
              <a:t>전 과정에서 개인정보 보호를 위하여 필요한 시책을 마련하여야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관계 </a:t>
            </a:r>
            <a:r>
              <a:rPr lang="ko-KR" altLang="en-US" sz="1900" kern="0" dirty="0">
                <a:latin typeface="+mn-ea"/>
                <a:cs typeface="+mj-cs"/>
              </a:rPr>
              <a:t>중앙행정기관 및 지방자치단체의 장은 사회보장정보와 관련하여 </a:t>
            </a:r>
            <a:r>
              <a:rPr lang="ko-KR" altLang="en-US" sz="1900" kern="0" dirty="0" smtClean="0">
                <a:latin typeface="+mn-ea"/>
                <a:cs typeface="+mj-cs"/>
              </a:rPr>
              <a:t>사회보장 정보시스템의 </a:t>
            </a:r>
            <a:r>
              <a:rPr lang="ko-KR" altLang="en-US" sz="1900" kern="0" dirty="0">
                <a:latin typeface="+mn-ea"/>
                <a:cs typeface="+mj-cs"/>
              </a:rPr>
              <a:t>활용이 필요한 경우 사전에 보건복지부장관과 협의하여야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1900" kern="0" dirty="0">
                <a:latin typeface="+mn-ea"/>
                <a:cs typeface="+mj-cs"/>
              </a:rPr>
              <a:t>사회보장정보시스템의 </a:t>
            </a:r>
            <a:r>
              <a:rPr lang="ko-KR" altLang="en-US" sz="1900" kern="0" dirty="0" smtClean="0">
                <a:latin typeface="+mn-ea"/>
                <a:cs typeface="+mj-cs"/>
              </a:rPr>
              <a:t>운영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지원을 </a:t>
            </a:r>
            <a:r>
              <a:rPr lang="ko-KR" altLang="en-US" sz="1900" kern="0" dirty="0">
                <a:latin typeface="+mn-ea"/>
                <a:cs typeface="+mj-cs"/>
              </a:rPr>
              <a:t>위하여 전담기구를 </a:t>
            </a:r>
            <a:r>
              <a:rPr lang="ko-KR" altLang="en-US" sz="1900" kern="0" dirty="0" smtClean="0">
                <a:latin typeface="+mn-ea"/>
                <a:cs typeface="+mj-cs"/>
              </a:rPr>
              <a:t>설치할 수 있다</a:t>
            </a:r>
            <a:r>
              <a:rPr lang="en-US" altLang="ko-KR" sz="19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49758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부수적 의무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(1)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957" y="4991963"/>
            <a:ext cx="8850935" cy="171595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5258" y="493322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2766" y="493640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0773" y="5564186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6349" y="5176807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상담의 의무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04286" y="5615971"/>
            <a:ext cx="868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사회보장 관계 법령에서 정하는 바에 따라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사회보장에 </a:t>
            </a:r>
            <a:r>
              <a:rPr lang="ko-KR" altLang="en-US" sz="2000" kern="0" dirty="0">
                <a:latin typeface="+mn-ea"/>
                <a:cs typeface="+mj-cs"/>
              </a:rPr>
              <a:t>관한 </a:t>
            </a:r>
            <a:r>
              <a:rPr lang="ko-KR" altLang="en-US" sz="2000" kern="0" dirty="0" smtClean="0">
                <a:latin typeface="+mn-ea"/>
                <a:cs typeface="+mj-cs"/>
              </a:rPr>
              <a:t>상담에 </a:t>
            </a:r>
            <a:r>
              <a:rPr lang="ko-KR" altLang="en-US" sz="2000" kern="0" dirty="0">
                <a:latin typeface="+mn-ea"/>
                <a:cs typeface="+mj-cs"/>
              </a:rPr>
              <a:t>응하여야 한다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0957" y="788095"/>
            <a:ext cx="8850935" cy="171595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55258" y="729357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2766" y="732532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50773" y="1360318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6349" y="972939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정보공개의 의무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19621" y="1461478"/>
            <a:ext cx="868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</a:t>
            </a:r>
            <a:r>
              <a:rPr lang="ko-KR" altLang="en-US" sz="2000" kern="0" dirty="0" smtClean="0">
                <a:latin typeface="+mn-ea"/>
                <a:cs typeface="+mj-cs"/>
              </a:rPr>
              <a:t>지방자치단체는 사회보장제도에 </a:t>
            </a:r>
            <a:r>
              <a:rPr lang="ko-KR" altLang="en-US" sz="2000" kern="0" dirty="0">
                <a:latin typeface="+mn-ea"/>
                <a:cs typeface="+mj-cs"/>
              </a:rPr>
              <a:t>관하여 국민이 필요한 정보를 </a:t>
            </a:r>
            <a:r>
              <a:rPr lang="ko-KR" altLang="en-US" sz="2000" kern="0" dirty="0" smtClean="0">
                <a:latin typeface="+mn-ea"/>
                <a:cs typeface="+mj-cs"/>
              </a:rPr>
              <a:t>관계 </a:t>
            </a:r>
            <a:r>
              <a:rPr lang="ko-KR" altLang="en-US" sz="2000" kern="0" dirty="0">
                <a:latin typeface="+mn-ea"/>
                <a:cs typeface="+mj-cs"/>
              </a:rPr>
              <a:t>법령에서 </a:t>
            </a:r>
            <a:r>
              <a:rPr lang="ko-KR" altLang="en-US" sz="2000" kern="0" dirty="0" smtClean="0">
                <a:latin typeface="+mn-ea"/>
                <a:cs typeface="+mj-cs"/>
              </a:rPr>
              <a:t> 정하는 </a:t>
            </a:r>
            <a:r>
              <a:rPr lang="ko-KR" altLang="en-US" sz="2000" kern="0" dirty="0">
                <a:latin typeface="+mn-ea"/>
                <a:cs typeface="+mj-cs"/>
              </a:rPr>
              <a:t>바에 따라 공개하고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이를 홍보하여야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140957" y="2889372"/>
            <a:ext cx="8850935" cy="1715952"/>
            <a:chOff x="204" y="2296"/>
            <a:chExt cx="3584" cy="1860"/>
          </a:xfrm>
        </p:grpSpPr>
        <p:grpSp>
          <p:nvGrpSpPr>
            <p:cNvPr id="32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6" name="Group 12"/>
          <p:cNvGrpSpPr>
            <a:grpSpLocks/>
          </p:cNvGrpSpPr>
          <p:nvPr/>
        </p:nvGrpSpPr>
        <p:grpSpPr bwMode="auto">
          <a:xfrm>
            <a:off x="255258" y="2830634"/>
            <a:ext cx="88900" cy="200025"/>
            <a:chOff x="4314" y="2018"/>
            <a:chExt cx="69" cy="166"/>
          </a:xfrm>
        </p:grpSpPr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8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412766" y="2833809"/>
            <a:ext cx="87312" cy="200025"/>
            <a:chOff x="4314" y="2018"/>
            <a:chExt cx="69" cy="166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1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2" name="Line 18"/>
          <p:cNvSpPr>
            <a:spLocks noChangeShapeType="1"/>
          </p:cNvSpPr>
          <p:nvPr/>
        </p:nvSpPr>
        <p:spPr bwMode="auto">
          <a:xfrm>
            <a:off x="350773" y="346159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346349" y="3074216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설명의 의무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4" name="제목 39"/>
          <p:cNvSpPr txBox="1">
            <a:spLocks/>
          </p:cNvSpPr>
          <p:nvPr/>
        </p:nvSpPr>
        <p:spPr bwMode="auto">
          <a:xfrm>
            <a:off x="317934" y="3514058"/>
            <a:ext cx="868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사회보장 관계 법령에 규정한 권리나 의무를 </a:t>
            </a:r>
            <a:r>
              <a:rPr lang="ko-KR" altLang="en-US" sz="2000" kern="0" dirty="0" smtClean="0">
                <a:latin typeface="+mn-ea"/>
                <a:cs typeface="+mj-cs"/>
              </a:rPr>
              <a:t>해당 </a:t>
            </a:r>
            <a:r>
              <a:rPr lang="ko-KR" altLang="en-US" sz="2000" kern="0" dirty="0">
                <a:latin typeface="+mn-ea"/>
                <a:cs typeface="+mj-cs"/>
              </a:rPr>
              <a:t>국민에게 </a:t>
            </a:r>
            <a:r>
              <a:rPr lang="ko-KR" altLang="en-US" sz="2000" kern="0" dirty="0" smtClean="0">
                <a:latin typeface="+mn-ea"/>
                <a:cs typeface="+mj-cs"/>
              </a:rPr>
              <a:t>설명하도록 </a:t>
            </a:r>
            <a:r>
              <a:rPr lang="ko-KR" altLang="en-US" sz="2000" kern="0" dirty="0">
                <a:latin typeface="+mn-ea"/>
                <a:cs typeface="+mj-cs"/>
              </a:rPr>
              <a:t>노력하여야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7802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연혁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n-ea"/>
                <a:ea typeface="+mn-ea"/>
              </a:rPr>
              <a:t>(2)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27990"/>
              </p:ext>
            </p:extLst>
          </p:nvPr>
        </p:nvGraphicFramePr>
        <p:xfrm>
          <a:off x="304702" y="846237"/>
          <a:ext cx="8568952" cy="578118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68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257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시행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주요 내용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1995.12.30.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(1996. 7.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1.)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5134</a:t>
                      </a: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 「사회보장기본법」 입법</a:t>
                      </a:r>
                      <a:r>
                        <a:rPr kumimoji="1" lang="en-US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</a:t>
                      </a: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제정</a:t>
                      </a:r>
                      <a:endParaRPr kumimoji="1" lang="ko-K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542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2012.1.26.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2013.1.27.)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「사회보장기본법」 </a:t>
                      </a: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사회보장의 정의에서 출산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양육을 사회적 위험으로 포함하여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보호하고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사회복지서비스와 관련 복지제도를 사회서비스로 포괄하여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확대함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기본욕구와 특수욕구를 고려하여 소득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서비스를 보장하는 맞춤형 사회보장제도인 </a:t>
                      </a:r>
                      <a:r>
                        <a:rPr kumimoji="1" lang="ko-K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평생사회안전망의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개념을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도입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도지사 및 시장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군수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구청장은 사회보장에 관한 지역계획을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수립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시행하도록 함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17913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부수적 의무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(2)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957" y="810397"/>
            <a:ext cx="8850935" cy="171595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5258" y="751659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2766" y="754834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0773" y="1382620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6349" y="995241"/>
            <a:ext cx="29081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통지의 의무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36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99064" y="1441517"/>
            <a:ext cx="868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사회보장 관계 법령에서 정하는 바에 따라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사회보장에 관한 사항을 </a:t>
            </a:r>
            <a:r>
              <a:rPr lang="ko-KR" altLang="en-US" sz="2000" kern="0" dirty="0">
                <a:latin typeface="+mn-ea"/>
                <a:cs typeface="+mj-cs"/>
              </a:rPr>
              <a:t>해당 국민에게 알려야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96713" y="2931537"/>
            <a:ext cx="8737697" cy="364956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311013" y="2872801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68521" y="2875976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06528" y="3526064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02104" y="3138685"/>
            <a:ext cx="34980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정보보호의 의무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512177" y="3560192"/>
            <a:ext cx="8341509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사회보장 </a:t>
            </a:r>
            <a:r>
              <a:rPr lang="ko-KR" altLang="en-US" sz="2000" kern="0" dirty="0">
                <a:latin typeface="+mn-ea"/>
                <a:cs typeface="+mj-cs"/>
              </a:rPr>
              <a:t>업무에 종사하거나 종사하였던 자는 사회보장 업무수행과 </a:t>
            </a:r>
            <a:r>
              <a:rPr lang="ko-KR" altLang="en-US" sz="2000" kern="0" dirty="0" smtClean="0">
                <a:latin typeface="+mn-ea"/>
                <a:cs typeface="+mj-cs"/>
              </a:rPr>
              <a:t>관련하여 알게 </a:t>
            </a:r>
            <a:r>
              <a:rPr lang="ko-KR" altLang="en-US" sz="2000" kern="0" dirty="0">
                <a:latin typeface="+mn-ea"/>
                <a:cs typeface="+mj-cs"/>
              </a:rPr>
              <a:t>된 </a:t>
            </a:r>
            <a:r>
              <a:rPr lang="ko-KR" altLang="en-US" sz="2000" kern="0" dirty="0" smtClean="0">
                <a:latin typeface="+mn-ea"/>
                <a:cs typeface="+mj-cs"/>
              </a:rPr>
              <a:t>개인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ko-KR" altLang="en-US" sz="2000" kern="0" dirty="0">
                <a:latin typeface="+mn-ea"/>
                <a:cs typeface="+mj-cs"/>
              </a:rPr>
              <a:t>또는 단체의 정보를 관계 법령이 </a:t>
            </a:r>
            <a:r>
              <a:rPr lang="ko-KR" altLang="en-US" sz="2000" kern="0" dirty="0" smtClean="0">
                <a:latin typeface="+mn-ea"/>
                <a:cs typeface="+mj-cs"/>
              </a:rPr>
              <a:t>정하는 </a:t>
            </a:r>
            <a:r>
              <a:rPr lang="ko-KR" altLang="en-US" sz="2000" kern="0" dirty="0">
                <a:latin typeface="+mn-ea"/>
                <a:cs typeface="+mj-cs"/>
              </a:rPr>
              <a:t>바에 따라 보호하여야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공공기관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단체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개인이 조사하거나 제공받은 </a:t>
            </a:r>
            <a:r>
              <a:rPr lang="ko-KR" altLang="en-US" sz="2000" kern="0" dirty="0" smtClean="0">
                <a:latin typeface="+mn-ea"/>
                <a:cs typeface="+mj-cs"/>
              </a:rPr>
              <a:t>개인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법인 </a:t>
            </a:r>
            <a:r>
              <a:rPr lang="ko-KR" altLang="en-US" sz="2000" kern="0" dirty="0">
                <a:latin typeface="+mn-ea"/>
                <a:cs typeface="+mj-cs"/>
              </a:rPr>
              <a:t>또는 단체의 정보는 이 법과 관련 법률에 근거하지 아니하고 </a:t>
            </a:r>
            <a:r>
              <a:rPr lang="ko-KR" altLang="en-US" sz="2000" kern="0" dirty="0" smtClean="0">
                <a:latin typeface="+mn-ea"/>
                <a:cs typeface="+mj-cs"/>
              </a:rPr>
              <a:t>보유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이용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제공되어서는 </a:t>
            </a:r>
            <a:r>
              <a:rPr lang="ko-KR" altLang="en-US" sz="2000" kern="0" dirty="0">
                <a:latin typeface="+mn-ea"/>
                <a:cs typeface="+mj-cs"/>
              </a:rPr>
              <a:t>아니 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8735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과 권리구제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0957" y="843849"/>
            <a:ext cx="8850935" cy="539840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5258" y="78511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2766" y="78828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0773" y="1438375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6349" y="1050996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비용부담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28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4158" y="1533852"/>
            <a:ext cx="8524347" cy="460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1900" kern="0" dirty="0">
                <a:latin typeface="+mn-ea"/>
                <a:cs typeface="+mj-cs"/>
              </a:rPr>
              <a:t>① 사회보장비용의 부담은 각각의 사회보장제도의 목적에 따라 </a:t>
            </a:r>
            <a:r>
              <a:rPr lang="ko-KR" altLang="en-US" sz="1900" kern="0" dirty="0" smtClean="0">
                <a:latin typeface="+mn-ea"/>
                <a:cs typeface="+mj-cs"/>
              </a:rPr>
              <a:t>국가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지방자치단체 및 </a:t>
            </a:r>
            <a:r>
              <a:rPr lang="ko-KR" altLang="en-US" sz="1900" kern="0" dirty="0">
                <a:latin typeface="+mn-ea"/>
                <a:cs typeface="+mj-cs"/>
              </a:rPr>
              <a:t>민간부문간에 합리적으로 조정되어야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</a:p>
          <a:p>
            <a:pPr marL="268288" indent="-268288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② </a:t>
            </a:r>
            <a:r>
              <a:rPr lang="ko-KR" altLang="en-US" sz="1900" kern="0" dirty="0">
                <a:latin typeface="+mn-ea"/>
                <a:cs typeface="+mj-cs"/>
              </a:rPr>
              <a:t>사회보험에 소요되는 비용은 </a:t>
            </a:r>
            <a:r>
              <a:rPr lang="ko-KR" altLang="en-US" sz="1900" kern="0" dirty="0" smtClean="0">
                <a:latin typeface="+mn-ea"/>
                <a:cs typeface="+mj-cs"/>
              </a:rPr>
              <a:t>사용자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err="1" smtClean="0">
                <a:latin typeface="+mn-ea"/>
                <a:cs typeface="+mj-cs"/>
              </a:rPr>
              <a:t>피용자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및 자영자가 부담하는 </a:t>
            </a:r>
            <a:r>
              <a:rPr lang="ko-KR" altLang="en-US" sz="1900" kern="0" dirty="0" smtClean="0">
                <a:latin typeface="+mn-ea"/>
                <a:cs typeface="+mj-cs"/>
              </a:rPr>
              <a:t>것을 원칙으로 하되 </a:t>
            </a:r>
            <a:r>
              <a:rPr lang="ko-KR" altLang="en-US" sz="1900" kern="0" dirty="0">
                <a:latin typeface="+mn-ea"/>
                <a:cs typeface="+mj-cs"/>
              </a:rPr>
              <a:t>관계법령이 정하는 바에 따라 국가가 그 비용의 일부를 </a:t>
            </a:r>
            <a:r>
              <a:rPr lang="ko-KR" altLang="en-US" sz="1900" kern="0" dirty="0" smtClean="0">
                <a:latin typeface="+mn-ea"/>
                <a:cs typeface="+mj-cs"/>
              </a:rPr>
              <a:t>부담할 </a:t>
            </a:r>
            <a:r>
              <a:rPr lang="ko-KR" altLang="en-US" sz="1900" kern="0" dirty="0">
                <a:latin typeface="+mn-ea"/>
                <a:cs typeface="+mj-cs"/>
              </a:rPr>
              <a:t>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68288" indent="-268288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>
                <a:latin typeface="+mn-ea"/>
                <a:cs typeface="+mj-cs"/>
              </a:rPr>
              <a:t>③ </a:t>
            </a:r>
            <a:r>
              <a:rPr lang="ko-KR" altLang="en-US" sz="1900" kern="0" dirty="0">
                <a:latin typeface="+mn-ea"/>
                <a:cs typeface="+mj-cs"/>
              </a:rPr>
              <a:t>공공부조 및 관계법령이 정하는 일정소득수준이하의 국민에 대한 </a:t>
            </a:r>
            <a:r>
              <a:rPr lang="ko-KR" altLang="en-US" sz="1900" kern="0" dirty="0" smtClean="0">
                <a:latin typeface="+mn-ea"/>
                <a:cs typeface="+mj-cs"/>
              </a:rPr>
              <a:t>사회서비스에 소요되는 </a:t>
            </a:r>
            <a:r>
              <a:rPr lang="ko-KR" altLang="en-US" sz="1900" kern="0" dirty="0">
                <a:latin typeface="+mn-ea"/>
                <a:cs typeface="+mj-cs"/>
              </a:rPr>
              <a:t>비용의 전부 또는 일부는 국가 및 지방자치단체가 </a:t>
            </a:r>
            <a:r>
              <a:rPr lang="ko-KR" altLang="en-US" sz="1900" kern="0" dirty="0" smtClean="0">
                <a:latin typeface="+mn-ea"/>
                <a:cs typeface="+mj-cs"/>
              </a:rPr>
              <a:t>이를 </a:t>
            </a:r>
            <a:r>
              <a:rPr lang="ko-KR" altLang="en-US" sz="1900" kern="0" dirty="0">
                <a:latin typeface="+mn-ea"/>
                <a:cs typeface="+mj-cs"/>
              </a:rPr>
              <a:t>부담한다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</a:p>
          <a:p>
            <a:pPr marL="268288" indent="-268288">
              <a:lnSpc>
                <a:spcPct val="120000"/>
              </a:lnSpc>
              <a:spcAft>
                <a:spcPts val="18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900" kern="0" dirty="0" smtClean="0">
                <a:latin typeface="+mn-ea"/>
                <a:cs typeface="+mj-cs"/>
              </a:rPr>
              <a:t>④ </a:t>
            </a:r>
            <a:r>
              <a:rPr lang="ko-KR" altLang="en-US" sz="1900" kern="0" dirty="0" smtClean="0">
                <a:latin typeface="+mn-ea"/>
                <a:cs typeface="+mj-cs"/>
              </a:rPr>
              <a:t>부담능력이 있는 국민에 대한 사회서비스에 소요되는 비용은 그 수익자가 부담함을 원칙으로 하되</a:t>
            </a:r>
            <a:r>
              <a:rPr lang="en-US" altLang="ko-KR" sz="1900" kern="0" dirty="0" smtClean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관계법령이 정하는 바에 따라 국가 및 지방자치단체가 그 비용의 일부를 부담할 수 있다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086975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행정심판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496634" y="2176498"/>
            <a:ext cx="2872814" cy="2592288"/>
            <a:chOff x="6804248" y="4077072"/>
            <a:chExt cx="2872814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219434" y="5982186"/>
              <a:ext cx="2457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행정심판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46797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과 권리구제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411" y="855000"/>
            <a:ext cx="8799074" cy="264600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88711" y="79626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6219" y="79943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4226" y="1449526"/>
            <a:ext cx="826482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9802" y="1062147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권리구제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39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77611" y="1498001"/>
            <a:ext cx="85958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위법 또는 부당한 처분을 받거나 필요한 처분을 받지 못함으로써 권리 </a:t>
            </a:r>
            <a:r>
              <a:rPr lang="ko-KR" altLang="en-US" sz="2000" kern="0" dirty="0" smtClean="0">
                <a:latin typeface="+mn-ea"/>
                <a:cs typeface="+mj-cs"/>
              </a:rPr>
              <a:t>또는 이익의 침해를 </a:t>
            </a:r>
            <a:r>
              <a:rPr lang="ko-KR" altLang="en-US" sz="2000" kern="0" dirty="0">
                <a:latin typeface="+mn-ea"/>
                <a:cs typeface="+mj-cs"/>
              </a:rPr>
              <a:t>받은 국민은 국민은 「행정심판법」에 따른 행정심판을 </a:t>
            </a:r>
            <a:r>
              <a:rPr lang="ko-KR" altLang="en-US" sz="2000" kern="0" dirty="0" smtClean="0">
                <a:latin typeface="+mn-ea"/>
                <a:cs typeface="+mj-cs"/>
              </a:rPr>
              <a:t>청구하거나「</a:t>
            </a:r>
            <a:r>
              <a:rPr lang="ko-KR" altLang="en-US" sz="2000" kern="0" dirty="0">
                <a:latin typeface="+mn-ea"/>
                <a:cs typeface="+mj-cs"/>
              </a:rPr>
              <a:t>행정소송법」에 따른 행정소송을 제기하여 그 처분의 취소 </a:t>
            </a:r>
            <a:r>
              <a:rPr lang="ko-KR" altLang="en-US" sz="2000" kern="0" dirty="0" smtClean="0">
                <a:latin typeface="+mn-ea"/>
                <a:cs typeface="+mj-cs"/>
              </a:rPr>
              <a:t>또는 </a:t>
            </a:r>
            <a:r>
              <a:rPr lang="ko-KR" altLang="en-US" sz="2000" kern="0" dirty="0">
                <a:latin typeface="+mn-ea"/>
                <a:cs typeface="+mj-cs"/>
              </a:rPr>
              <a:t>변경 </a:t>
            </a:r>
            <a:r>
              <a:rPr lang="ko-KR" altLang="en-US" sz="2000" kern="0" dirty="0" smtClean="0">
                <a:latin typeface="+mn-ea"/>
                <a:cs typeface="+mj-cs"/>
              </a:rPr>
              <a:t>등을 청구할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7847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(3)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59280"/>
              </p:ext>
            </p:extLst>
          </p:nvPr>
        </p:nvGraphicFramePr>
        <p:xfrm>
          <a:off x="285652" y="1027212"/>
          <a:ext cx="8568952" cy="570643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68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447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제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· 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개정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시행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주요 내용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518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2012.1.26.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2013.1.27.)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「사회보장기본법」 </a:t>
                      </a:r>
                      <a:r>
                        <a:rPr kumimoji="1" 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</a:t>
                      </a: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정</a:t>
                      </a:r>
                      <a:endParaRPr kumimoji="1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국가와 지방자치단체는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평생사회안전망의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구축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사회서비스 보장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소득 보장을 위한 시책 등을 마련하도록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함</a:t>
                      </a:r>
                      <a:endParaRPr kumimoji="1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국가와 지방자치단체는 국민의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사회보장수급권의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보장 및 재정의 효율적인 운용을 위하여 사회보장급여 관리체계를 구축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운영하고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보건복지부장관은 사회서비스의 품질기준 마련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평가 및 개선 등을 위한 전담기구를 설치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운영할 수 있도록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함</a:t>
                      </a:r>
                      <a:endParaRPr kumimoji="1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890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국가와 지방자치단체는 효과적인 사회보장정책의 수립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시행을 위하여 사회보장에 관한 통계를 작성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관리하도록 함</a:t>
                      </a:r>
                    </a:p>
                  </a:txBody>
                  <a:tcPr marL="91437" marR="91437" marT="45715" marB="45715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777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동영상 </a:t>
            </a:r>
            <a:r>
              <a:rPr lang="en-US" altLang="ko-KR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8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불평등을 줄이는 방법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427325" y="2130215"/>
            <a:ext cx="2553214" cy="2592288"/>
            <a:chOff x="6804248" y="4077072"/>
            <a:chExt cx="2553214" cy="2592288"/>
          </a:xfrm>
        </p:grpSpPr>
        <p:pic>
          <p:nvPicPr>
            <p:cNvPr id="4" name="그림 3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150" y="4221088"/>
              <a:ext cx="1690348" cy="169197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899834" y="5866777"/>
              <a:ext cx="2457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u="sng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불평등을 줄이는</a:t>
              </a:r>
              <a:endParaRPr lang="en-US" altLang="ko-KR" sz="2000" b="1" u="sng" dirty="0" smtClean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2000" b="1" u="sng" dirty="0" smtClean="0">
                  <a:solidFill>
                    <a:schemeClr val="accent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방법</a:t>
              </a:r>
              <a:endParaRPr lang="ko-KR" altLang="en-US" sz="2000" b="1" u="sng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7975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목적과 기본이념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7511" y="928902"/>
            <a:ext cx="8473255" cy="271612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411811" y="87016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69319" y="87334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507325" y="1512277"/>
            <a:ext cx="790340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02902" y="1124898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1101" y="1549652"/>
            <a:ext cx="85941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en-US" altLang="ko-KR" sz="2000" kern="0" dirty="0" smtClean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사회보장에 </a:t>
            </a:r>
            <a:r>
              <a:rPr lang="ko-KR" altLang="en-US" sz="2000" kern="0" dirty="0">
                <a:latin typeface="+mn-ea"/>
                <a:cs typeface="+mj-cs"/>
              </a:rPr>
              <a:t>관한 국민의 권리와 국가 및 지방자치단체의 책임을 </a:t>
            </a:r>
            <a:r>
              <a:rPr lang="ko-KR" altLang="en-US" sz="2000" kern="0" dirty="0" smtClean="0">
                <a:latin typeface="+mn-ea"/>
                <a:cs typeface="+mj-cs"/>
              </a:rPr>
              <a:t>정함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200000"/>
              </a:lnSpc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en-US" altLang="ko-KR" sz="2000" kern="0" dirty="0" smtClean="0">
                <a:latin typeface="+mn-ea"/>
                <a:cs typeface="+mj-cs"/>
              </a:rPr>
              <a:t>. </a:t>
            </a:r>
            <a:r>
              <a:rPr lang="ko-KR" altLang="en-US" sz="2000" kern="0" dirty="0" smtClean="0">
                <a:latin typeface="+mn-ea"/>
                <a:cs typeface="+mj-cs"/>
              </a:rPr>
              <a:t>사회보장정책의 수립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추진과 </a:t>
            </a:r>
            <a:r>
              <a:rPr lang="ko-KR" altLang="en-US" sz="2000" kern="0" dirty="0">
                <a:latin typeface="+mn-ea"/>
                <a:cs typeface="+mj-cs"/>
              </a:rPr>
              <a:t>관련 제도에 관한 기본적인 사항 </a:t>
            </a:r>
            <a:r>
              <a:rPr lang="ko-KR" altLang="en-US" sz="2000" kern="0" dirty="0" smtClean="0">
                <a:latin typeface="+mn-ea"/>
                <a:cs typeface="+mj-cs"/>
              </a:rPr>
              <a:t>규정</a:t>
            </a:r>
            <a:endParaRPr lang="ko-KR" altLang="en-US" sz="2000" kern="0" dirty="0">
              <a:latin typeface="+mn-ea"/>
              <a:cs typeface="+mj-cs"/>
            </a:endParaRPr>
          </a:p>
          <a:p>
            <a:pPr>
              <a:lnSpc>
                <a:spcPct val="200000"/>
              </a:lnSpc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3. </a:t>
            </a:r>
            <a:r>
              <a:rPr lang="ko-KR" altLang="en-US" sz="2000" kern="0" dirty="0">
                <a:latin typeface="+mn-ea"/>
                <a:cs typeface="+mj-cs"/>
              </a:rPr>
              <a:t>국민의 복지증진에 이바지함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11101" y="4419706"/>
            <a:ext cx="8380931" cy="540000"/>
          </a:xfrm>
          <a:prstGeom prst="roundRect">
            <a:avLst>
              <a:gd name="adj" fmla="val 9349"/>
            </a:avLst>
          </a:prstGeom>
          <a:solidFill>
            <a:srgbClr val="695C54"/>
          </a:solidFill>
          <a:ln w="9525">
            <a:solidFill>
              <a:srgbClr val="F4ED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830383" y="4473155"/>
            <a:ext cx="5740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ko-KR" altLang="en-US" sz="2300" b="1" dirty="0">
                <a:solidFill>
                  <a:schemeClr val="bg1"/>
                </a:solidFill>
                <a:latin typeface="+mj-ea"/>
                <a:ea typeface="+mj-ea"/>
              </a:rPr>
              <a:t>목적 규정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5222" y="5198670"/>
            <a:ext cx="8289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헌법 제</a:t>
            </a:r>
            <a:r>
              <a:rPr lang="en-US" altLang="ko-KR" sz="2000" dirty="0">
                <a:latin typeface="+mn-ea"/>
              </a:rPr>
              <a:t>34</a:t>
            </a:r>
            <a:r>
              <a:rPr lang="ko-KR" altLang="en-US" sz="2000" dirty="0">
                <a:latin typeface="+mn-ea"/>
              </a:rPr>
              <a:t>조 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항의 인간다운 생활을 할 </a:t>
            </a:r>
            <a:r>
              <a:rPr lang="ko-KR" altLang="en-US" sz="2000" dirty="0" smtClean="0">
                <a:latin typeface="+mn-ea"/>
              </a:rPr>
              <a:t>권리와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항의 국가의 </a:t>
            </a:r>
            <a:r>
              <a:rPr lang="ko-KR" altLang="en-US" sz="2000" dirty="0" smtClean="0">
                <a:latin typeface="+mn-ea"/>
              </a:rPr>
              <a:t>    의무를 </a:t>
            </a:r>
            <a:r>
              <a:rPr lang="ko-KR" altLang="en-US" sz="2000" dirty="0">
                <a:latin typeface="+mn-ea"/>
              </a:rPr>
              <a:t>구체화하려는 규범적 목적을 분명히 하려는 것</a:t>
            </a:r>
          </a:p>
        </p:txBody>
      </p:sp>
    </p:spTree>
    <p:extLst>
      <p:ext uri="{BB962C8B-B14F-4D97-AF65-F5344CB8AC3E}">
        <p14:creationId xmlns:p14="http://schemas.microsoft.com/office/powerpoint/2010/main" val="574451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목적과 기본이념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97511" y="951204"/>
            <a:ext cx="8473255" cy="257210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411811" y="89246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569319" y="89564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507325" y="1534579"/>
            <a:ext cx="7903401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02902" y="1147200"/>
            <a:ext cx="233749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기본이념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90830" y="1605802"/>
            <a:ext cx="79685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>
                <a:latin typeface="+mn-ea"/>
                <a:cs typeface="+mj-cs"/>
              </a:rPr>
              <a:t>사회보장은 모든 국민이 다양한 사회적 위험으로부터 벗어나 </a:t>
            </a:r>
            <a:r>
              <a:rPr lang="ko-KR" altLang="en-US" sz="2000" kern="0" dirty="0" smtClean="0">
                <a:latin typeface="+mn-ea"/>
                <a:cs typeface="+mj-cs"/>
              </a:rPr>
              <a:t>인간다운 생활을 </a:t>
            </a:r>
            <a:r>
              <a:rPr lang="ko-KR" altLang="en-US" sz="2000" kern="0" dirty="0">
                <a:latin typeface="+mn-ea"/>
                <a:cs typeface="+mj-cs"/>
              </a:rPr>
              <a:t>향유할 수 있도록 자립을 지원하며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사회참여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자아실현에 </a:t>
            </a:r>
            <a:r>
              <a:rPr lang="ko-KR" altLang="en-US" sz="2000" kern="0" dirty="0">
                <a:latin typeface="+mn-ea"/>
                <a:cs typeface="+mj-cs"/>
              </a:rPr>
              <a:t>필요한 </a:t>
            </a:r>
            <a:r>
              <a:rPr lang="ko-KR" altLang="en-US" sz="2000" kern="0" dirty="0" smtClean="0">
                <a:latin typeface="+mn-ea"/>
                <a:cs typeface="+mj-cs"/>
              </a:rPr>
              <a:t>제도와 </a:t>
            </a:r>
            <a:r>
              <a:rPr lang="ko-KR" altLang="en-US" sz="2000" kern="0" dirty="0">
                <a:latin typeface="+mn-ea"/>
                <a:cs typeface="+mj-cs"/>
              </a:rPr>
              <a:t>여건을 조성하여 사회통합과 행복한 복지사회를 실현하는 것을 </a:t>
            </a:r>
            <a:r>
              <a:rPr lang="ko-KR" altLang="en-US" sz="2000" kern="0" dirty="0" smtClean="0">
                <a:latin typeface="+mn-ea"/>
                <a:cs typeface="+mj-cs"/>
              </a:rPr>
              <a:t>기본이념으로 한다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ko-KR" altLang="en-US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04120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기본개념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30205" y="4233011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71421" y="4242671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0235" y="4248807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2300" b="1" dirty="0" smtClean="0">
                <a:latin typeface="+mj-ea"/>
                <a:ea typeface="+mj-ea"/>
              </a:rPr>
              <a:t>사회보험이란</a:t>
            </a:r>
            <a:r>
              <a:rPr lang="en-US" altLang="ko-KR" sz="2300" b="1" dirty="0" smtClean="0">
                <a:latin typeface="+mj-ea"/>
                <a:ea typeface="+mj-ea"/>
              </a:rPr>
              <a:t>?</a:t>
            </a:r>
            <a:r>
              <a:rPr lang="ko-KR" altLang="en-US" sz="2300" b="1" dirty="0" smtClean="0">
                <a:latin typeface="+mj-ea"/>
                <a:ea typeface="+mj-ea"/>
              </a:rPr>
              <a:t> 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5" y="4654947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7340" y="4760682"/>
            <a:ext cx="76122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국민에게 발생하는 사회적 위험을 보험의 방식으로 대처함으로써 </a:t>
            </a:r>
            <a:r>
              <a:rPr lang="ko-KR" altLang="en-US" sz="2000" dirty="0" smtClean="0">
                <a:latin typeface="+mn-ea"/>
              </a:rPr>
              <a:t>국민건강과 </a:t>
            </a:r>
            <a:r>
              <a:rPr lang="ko-KR" altLang="en-US" sz="2000" dirty="0">
                <a:latin typeface="+mn-ea"/>
              </a:rPr>
              <a:t>소득을 보장하는 제도를 말한다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>
                <a:latin typeface="+mn-ea"/>
              </a:rPr>
              <a:t>).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30205" y="898455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71421" y="908115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0235" y="914251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사회보장이란</a:t>
            </a:r>
            <a:r>
              <a:rPr lang="en-US" altLang="ko-KR" sz="2300" b="1" dirty="0" smtClean="0">
                <a:latin typeface="+mj-ea"/>
                <a:ea typeface="+mj-ea"/>
              </a:rPr>
              <a:t>?</a:t>
            </a:r>
            <a:r>
              <a:rPr lang="ko-KR" altLang="en-US" sz="2300" b="1" dirty="0" smtClean="0">
                <a:latin typeface="+mj-ea"/>
                <a:ea typeface="+mj-ea"/>
              </a:rPr>
              <a:t> 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5" y="1320391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7340" y="1426126"/>
            <a:ext cx="76122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출산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양육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실업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노령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장애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질병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빈곤 및 사망 등의 </a:t>
            </a:r>
            <a:r>
              <a:rPr lang="ko-KR" altLang="en-US" sz="2000" dirty="0" smtClean="0">
                <a:latin typeface="+mn-ea"/>
              </a:rPr>
              <a:t>사회적 </a:t>
            </a:r>
            <a:r>
              <a:rPr lang="ko-KR" altLang="en-US" sz="2000" dirty="0">
                <a:latin typeface="+mn-ea"/>
              </a:rPr>
              <a:t>위험으로부터 모든 국민을 보호하고 국민 삶의 질을 </a:t>
            </a:r>
            <a:r>
              <a:rPr lang="ko-KR" altLang="en-US" sz="2000" dirty="0" smtClean="0">
                <a:latin typeface="+mn-ea"/>
              </a:rPr>
              <a:t>향상시키는데 필요한 </a:t>
            </a:r>
            <a:r>
              <a:rPr lang="ko-KR" altLang="en-US" sz="2000" dirty="0">
                <a:latin typeface="+mn-ea"/>
              </a:rPr>
              <a:t>소득</a:t>
            </a:r>
            <a:r>
              <a:rPr lang="en-US" altLang="ko-KR" sz="2000" dirty="0">
                <a:latin typeface="+mn-ea"/>
              </a:rPr>
              <a:t>·</a:t>
            </a:r>
            <a:r>
              <a:rPr lang="ko-KR" altLang="en-US" sz="2000" dirty="0">
                <a:latin typeface="+mn-ea"/>
              </a:rPr>
              <a:t>서비스를 보장하는 사회보험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공공부조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사회서비스를 말한다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>
                <a:latin typeface="+mn-e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217807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24737"/>
            <a:ext cx="77724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기본개념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3</a:t>
            </a:r>
            <a:r>
              <a:rPr lang="ko-KR" altLang="en-US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8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 bwMode="auto">
          <a:xfrm>
            <a:off x="230205" y="3645024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" name="오른쪽 중괄호 3"/>
          <p:cNvSpPr/>
          <p:nvPr/>
        </p:nvSpPr>
        <p:spPr bwMode="auto">
          <a:xfrm flipH="1">
            <a:off x="271421" y="3654684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50235" y="3660820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>
                <a:latin typeface="나눔바른펜" panose="020B0503000000000000" pitchFamily="50" charset="-127"/>
                <a:ea typeface="나눔바른펜" panose="020B0503000000000000" pitchFamily="50" charset="-127"/>
              </a:rPr>
              <a:t> </a:t>
            </a:r>
            <a:r>
              <a:rPr lang="ko-KR" altLang="en-US" sz="2300" b="1" dirty="0" smtClean="0">
                <a:latin typeface="+mj-ea"/>
                <a:ea typeface="+mj-ea"/>
              </a:rPr>
              <a:t>사회서비스란</a:t>
            </a:r>
            <a:r>
              <a:rPr lang="en-US" altLang="ko-KR" sz="2300" b="1" dirty="0" smtClean="0">
                <a:latin typeface="+mj-ea"/>
                <a:ea typeface="+mj-ea"/>
              </a:rPr>
              <a:t>?</a:t>
            </a:r>
            <a:r>
              <a:rPr lang="ko-KR" altLang="en-US" sz="2300" b="1" dirty="0" smtClean="0">
                <a:latin typeface="+mj-ea"/>
                <a:ea typeface="+mj-ea"/>
              </a:rPr>
              <a:t> 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6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5" y="4066960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7340" y="4172695"/>
            <a:ext cx="761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 smtClean="0">
                <a:latin typeface="+mn-ea"/>
              </a:rPr>
              <a:t>국가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지방자치단체 </a:t>
            </a:r>
            <a:r>
              <a:rPr lang="ko-KR" altLang="en-US" sz="2000" dirty="0">
                <a:latin typeface="+mn-ea"/>
              </a:rPr>
              <a:t>및 민간부문의 도움이 필요한 모든 국민에게 복지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보건의료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교육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고용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주거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문화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환경 등의 분야에서 인간다운 생활을 </a:t>
            </a:r>
            <a:r>
              <a:rPr lang="ko-KR" altLang="en-US" sz="2000" dirty="0" smtClean="0">
                <a:latin typeface="+mn-ea"/>
              </a:rPr>
              <a:t>보장하고 </a:t>
            </a:r>
            <a:r>
              <a:rPr lang="ko-KR" altLang="en-US" sz="2000" dirty="0">
                <a:latin typeface="+mn-ea"/>
              </a:rPr>
              <a:t>상담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재활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돌봄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정보의 제공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관련 시설의 이용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>
                <a:latin typeface="+mn-ea"/>
              </a:rPr>
              <a:t>역량 개발</a:t>
            </a:r>
            <a:r>
              <a:rPr lang="en-US" altLang="ko-KR" sz="2000" dirty="0">
                <a:latin typeface="+mn-ea"/>
              </a:rPr>
              <a:t>, </a:t>
            </a:r>
            <a:r>
              <a:rPr lang="ko-KR" altLang="en-US" sz="2000" dirty="0" smtClean="0">
                <a:latin typeface="+mn-ea"/>
              </a:rPr>
              <a:t>사회참여 </a:t>
            </a:r>
            <a:r>
              <a:rPr lang="ko-KR" altLang="en-US" sz="2000" dirty="0">
                <a:latin typeface="+mn-ea"/>
              </a:rPr>
              <a:t>지원 등을 통하여 국민의 삶의 질이 향상되도록 지원하는 제도를 </a:t>
            </a:r>
            <a:r>
              <a:rPr lang="ko-KR" altLang="en-US" sz="2000" dirty="0" smtClean="0">
                <a:latin typeface="+mn-ea"/>
              </a:rPr>
              <a:t>말한다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4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>
                <a:latin typeface="+mn-ea"/>
              </a:rPr>
              <a:t>).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30205" y="898455"/>
            <a:ext cx="8501059" cy="49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9" name="오른쪽 중괄호 8"/>
          <p:cNvSpPr/>
          <p:nvPr/>
        </p:nvSpPr>
        <p:spPr bwMode="auto">
          <a:xfrm flipH="1">
            <a:off x="271421" y="908115"/>
            <a:ext cx="190500" cy="468000"/>
          </a:xfrm>
          <a:prstGeom prst="rightBrace">
            <a:avLst>
              <a:gd name="adj1" fmla="val 34375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0235" y="914251"/>
            <a:ext cx="6722214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ko-KR" altLang="en-US" sz="2300" b="1" dirty="0" smtClean="0">
                <a:latin typeface="+mj-ea"/>
                <a:ea typeface="+mj-ea"/>
              </a:rPr>
              <a:t>공공부조란</a:t>
            </a:r>
            <a:r>
              <a:rPr lang="en-US" altLang="ko-KR" sz="2300" b="1" dirty="0" smtClean="0">
                <a:latin typeface="+mj-ea"/>
                <a:ea typeface="+mj-ea"/>
              </a:rPr>
              <a:t>?</a:t>
            </a:r>
            <a:r>
              <a:rPr lang="ko-KR" altLang="en-US" sz="2300" b="1" dirty="0" smtClean="0">
                <a:latin typeface="+mj-ea"/>
                <a:ea typeface="+mj-ea"/>
              </a:rPr>
              <a:t> </a:t>
            </a:r>
            <a:endParaRPr lang="ko-KR" altLang="en-US" sz="2300" b="1" dirty="0">
              <a:latin typeface="+mj-ea"/>
              <a:ea typeface="+mj-ea"/>
            </a:endParaRPr>
          </a:p>
        </p:txBody>
      </p:sp>
      <p:pic>
        <p:nvPicPr>
          <p:cNvPr id="11" name="Picture 2" descr="C:\Users\lee-jh\Downloads\cyc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/>
          <a:stretch/>
        </p:blipFill>
        <p:spPr bwMode="auto">
          <a:xfrm flipH="1">
            <a:off x="625165" y="1320391"/>
            <a:ext cx="368397" cy="76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7340" y="1426126"/>
            <a:ext cx="76122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+mn-ea"/>
              </a:rPr>
              <a:t>국가 및 지방자치단체의 책임하에 생활유지능력이 없거나 생활이 </a:t>
            </a:r>
            <a:r>
              <a:rPr lang="ko-KR" altLang="en-US" sz="2000" dirty="0" smtClean="0">
                <a:latin typeface="+mn-ea"/>
              </a:rPr>
              <a:t>어려운 국민의 </a:t>
            </a:r>
            <a:r>
              <a:rPr lang="ko-KR" altLang="en-US" sz="2000" dirty="0">
                <a:latin typeface="+mn-ea"/>
              </a:rPr>
              <a:t>최저생활을 보장하고 자립을 지원하는 제도를 말한다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3</a:t>
            </a:r>
            <a:r>
              <a:rPr lang="ko-KR" altLang="en-US" sz="2000" dirty="0">
                <a:latin typeface="+mn-ea"/>
              </a:rPr>
              <a:t>호</a:t>
            </a:r>
            <a:r>
              <a:rPr lang="en-US" altLang="ko-KR" sz="2000" dirty="0">
                <a:latin typeface="+mn-e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689042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2237</Words>
  <Application>Microsoft Office PowerPoint</Application>
  <PresentationFormat>화면 슬라이드 쇼(4:3)</PresentationFormat>
  <Paragraphs>211</Paragraphs>
  <Slides>33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4" baseType="lpstr">
      <vt:lpstr>Office 테마</vt:lpstr>
      <vt:lpstr>PowerPoint 프레젠테이션</vt:lpstr>
      <vt:lpstr>연혁(1)</vt:lpstr>
      <vt:lpstr>연혁(2)</vt:lpstr>
      <vt:lpstr>연혁(3)</vt:lpstr>
      <vt:lpstr>동영상 – 불평등을 줄이는 방법</vt:lpstr>
      <vt:lpstr>목적과 기본이념</vt:lpstr>
      <vt:lpstr>목적과 기본이념</vt:lpstr>
      <vt:lpstr>기본개념(제3조)</vt:lpstr>
      <vt:lpstr>기본개념(제3조)</vt:lpstr>
      <vt:lpstr>기본개념(제3조)</vt:lpstr>
      <vt:lpstr>사회보장의 책임</vt:lpstr>
      <vt:lpstr>사회보장의 대상</vt:lpstr>
      <vt:lpstr>사회보장수급권(1)</vt:lpstr>
      <vt:lpstr>사회보장수급권(2)</vt:lpstr>
      <vt:lpstr>사회보장수급권(3)</vt:lpstr>
      <vt:lpstr>사회보장위원회(제20조)</vt:lpstr>
      <vt:lpstr>사회보장 기본계획(제16조)</vt:lpstr>
      <vt:lpstr>연도별 및 지역별 시행계획 수립 및 시행</vt:lpstr>
      <vt:lpstr>사회보장정책의 기본 방향</vt:lpstr>
      <vt:lpstr>사회보장정책의 기본 방향</vt:lpstr>
      <vt:lpstr>사회보장제도의 운영원칙(제25조)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32</cp:revision>
  <dcterms:created xsi:type="dcterms:W3CDTF">2019-05-23T10:40:11Z</dcterms:created>
  <dcterms:modified xsi:type="dcterms:W3CDTF">2019-06-07T02:42:41Z</dcterms:modified>
</cp:coreProperties>
</file>