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2" r:id="rId2"/>
    <p:sldId id="256" r:id="rId3"/>
    <p:sldId id="263" r:id="rId4"/>
    <p:sldId id="264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78" r:id="rId19"/>
    <p:sldId id="279" r:id="rId20"/>
    <p:sldId id="280" r:id="rId21"/>
    <p:sldId id="281" r:id="rId22"/>
    <p:sldId id="282" r:id="rId23"/>
    <p:sldId id="283" r:id="rId24"/>
    <p:sldId id="284" r:id="rId25"/>
    <p:sldId id="285" r:id="rId26"/>
    <p:sldId id="286" r:id="rId27"/>
    <p:sldId id="287" r:id="rId28"/>
    <p:sldId id="288" r:id="rId29"/>
    <p:sldId id="289" r:id="rId30"/>
    <p:sldId id="290" r:id="rId31"/>
    <p:sldId id="291" r:id="rId32"/>
    <p:sldId id="292" r:id="rId33"/>
    <p:sldId id="293" r:id="rId34"/>
    <p:sldId id="294" r:id="rId35"/>
    <p:sldId id="295" r:id="rId36"/>
    <p:sldId id="296" r:id="rId37"/>
    <p:sldId id="297" r:id="rId38"/>
    <p:sldId id="298" r:id="rId39"/>
    <p:sldId id="299" r:id="rId40"/>
    <p:sldId id="300" r:id="rId41"/>
    <p:sldId id="257" r:id="rId42"/>
    <p:sldId id="258" r:id="rId43"/>
    <p:sldId id="259" r:id="rId44"/>
    <p:sldId id="261" r:id="rId45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38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-1962" y="-4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502AA-798A-4BFE-B742-6FB93907667C}" type="datetimeFigureOut">
              <a:rPr lang="ko-KR" altLang="en-US" smtClean="0"/>
              <a:t>2019-06-07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123AE-18C6-4FAC-80C8-48E1F62C481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097316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502AA-798A-4BFE-B742-6FB93907667C}" type="datetimeFigureOut">
              <a:rPr lang="ko-KR" altLang="en-US" smtClean="0"/>
              <a:t>2019-06-07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123AE-18C6-4FAC-80C8-48E1F62C481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821981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502AA-798A-4BFE-B742-6FB93907667C}" type="datetimeFigureOut">
              <a:rPr lang="ko-KR" altLang="en-US" smtClean="0"/>
              <a:t>2019-06-07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123AE-18C6-4FAC-80C8-48E1F62C481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628376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502AA-798A-4BFE-B742-6FB93907667C}" type="datetimeFigureOut">
              <a:rPr lang="ko-KR" altLang="en-US" smtClean="0"/>
              <a:t>2019-06-07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123AE-18C6-4FAC-80C8-48E1F62C481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028143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502AA-798A-4BFE-B742-6FB93907667C}" type="datetimeFigureOut">
              <a:rPr lang="ko-KR" altLang="en-US" smtClean="0"/>
              <a:t>2019-06-07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123AE-18C6-4FAC-80C8-48E1F62C481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37351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502AA-798A-4BFE-B742-6FB93907667C}" type="datetimeFigureOut">
              <a:rPr lang="ko-KR" altLang="en-US" smtClean="0"/>
              <a:t>2019-06-07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123AE-18C6-4FAC-80C8-48E1F62C481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91533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502AA-798A-4BFE-B742-6FB93907667C}" type="datetimeFigureOut">
              <a:rPr lang="ko-KR" altLang="en-US" smtClean="0"/>
              <a:t>2019-06-07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123AE-18C6-4FAC-80C8-48E1F62C481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447273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502AA-798A-4BFE-B742-6FB93907667C}" type="datetimeFigureOut">
              <a:rPr lang="ko-KR" altLang="en-US" smtClean="0"/>
              <a:t>2019-06-07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123AE-18C6-4FAC-80C8-48E1F62C481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745470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502AA-798A-4BFE-B742-6FB93907667C}" type="datetimeFigureOut">
              <a:rPr lang="ko-KR" altLang="en-US" smtClean="0"/>
              <a:t>2019-06-07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123AE-18C6-4FAC-80C8-48E1F62C481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449064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502AA-798A-4BFE-B742-6FB93907667C}" type="datetimeFigureOut">
              <a:rPr lang="ko-KR" altLang="en-US" smtClean="0"/>
              <a:t>2019-06-07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123AE-18C6-4FAC-80C8-48E1F62C481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37842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502AA-798A-4BFE-B742-6FB93907667C}" type="datetimeFigureOut">
              <a:rPr lang="ko-KR" altLang="en-US" smtClean="0"/>
              <a:t>2019-06-07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123AE-18C6-4FAC-80C8-48E1F62C481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651144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8502AA-798A-4BFE-B742-6FB93907667C}" type="datetimeFigureOut">
              <a:rPr lang="ko-KR" altLang="en-US" smtClean="0"/>
              <a:t>2019-06-07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A123AE-18C6-4FAC-80C8-48E1F62C481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52368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www.youtube.com/watch?v=eyHa2GBmQck" TargetMode="Externa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ww.youtube.com/watch?v=qBist4UGXto" TargetMode="Externa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www.youtube.com/watch?v=PiRWA-r7ju4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ww.youtube.com/watch?v=ip9irTQEn_4" TargetMode="Externa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ebs.co.kr/tv/show?prodId=352&amp;lectId=3057061" TargetMode="Externa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8413750" y="5229225"/>
            <a:ext cx="73025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100" smtClean="0">
                <a:solidFill>
                  <a:schemeClr val="bg1">
                    <a:lumMod val="95000"/>
                  </a:schemeClr>
                </a:solidFill>
              </a:rPr>
              <a:t>사회복지법제와 실천</a:t>
            </a:r>
            <a:r>
              <a:rPr lang="en-US" altLang="ko-KR" sz="100" smtClean="0">
                <a:solidFill>
                  <a:schemeClr val="bg1">
                    <a:lumMod val="95000"/>
                  </a:schemeClr>
                </a:solidFill>
              </a:rPr>
              <a:t>(</a:t>
            </a:r>
            <a:r>
              <a:rPr lang="ko-KR" altLang="en-US" sz="100" smtClean="0">
                <a:solidFill>
                  <a:schemeClr val="bg1">
                    <a:lumMod val="95000"/>
                  </a:schemeClr>
                </a:solidFill>
              </a:rPr>
              <a:t>사회복지법제론</a:t>
            </a:r>
            <a:r>
              <a:rPr lang="en-US" altLang="ko-KR" sz="100" smtClean="0">
                <a:solidFill>
                  <a:schemeClr val="bg1">
                    <a:lumMod val="95000"/>
                  </a:schemeClr>
                </a:solidFill>
              </a:rPr>
              <a:t>)</a:t>
            </a:r>
            <a:endParaRPr lang="ko-KR" altLang="en-US" sz="1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" name="제목 1"/>
          <p:cNvSpPr txBox="1">
            <a:spLocks/>
          </p:cNvSpPr>
          <p:nvPr/>
        </p:nvSpPr>
        <p:spPr>
          <a:xfrm>
            <a:off x="1749740" y="4125405"/>
            <a:ext cx="5865844" cy="1015663"/>
          </a:xfrm>
          <a:prstGeom prst="rect">
            <a:avLst/>
          </a:prstGeom>
        </p:spPr>
        <p:txBody>
          <a:bodyPr wrap="square">
            <a:spAutoFit/>
          </a:bodyPr>
          <a:lstStyle>
            <a:lvl1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2pPr>
            <a:lvl3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3pPr>
            <a:lvl4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4pPr>
            <a:lvl5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5pPr>
            <a:lvl6pPr marL="4572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6pPr>
            <a:lvl7pPr marL="9144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7pPr>
            <a:lvl8pPr marL="13716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8pPr>
            <a:lvl9pPr marL="18288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3000" b="1" i="0" u="none" strike="noStrike" kern="0" cap="none" spc="0" normalizeH="0" baseline="0" noProof="0" dirty="0" smtClean="0">
                <a:ln>
                  <a:noFill/>
                </a:ln>
                <a:solidFill>
                  <a:srgbClr val="C5D1D7">
                    <a:lumMod val="25000"/>
                  </a:srgbClr>
                </a:solidFill>
                <a:effectLst/>
                <a:uLnTx/>
                <a:uFillTx/>
                <a:latin typeface="+mj-ea"/>
              </a:rPr>
              <a:t>제</a:t>
            </a:r>
            <a:r>
              <a:rPr lang="en-US" altLang="ko-KR" sz="3000" b="1" kern="0" dirty="0" smtClean="0">
                <a:solidFill>
                  <a:srgbClr val="C5D1D7">
                    <a:lumMod val="25000"/>
                  </a:srgbClr>
                </a:solidFill>
                <a:latin typeface="+mj-ea"/>
              </a:rPr>
              <a:t>15</a:t>
            </a:r>
            <a:r>
              <a:rPr kumimoji="1" lang="ko-KR" altLang="en-US" sz="3000" b="1" i="0" u="none" strike="noStrike" kern="0" cap="none" spc="0" normalizeH="0" baseline="0" noProof="0" dirty="0" smtClean="0">
                <a:ln>
                  <a:noFill/>
                </a:ln>
                <a:solidFill>
                  <a:srgbClr val="C5D1D7">
                    <a:lumMod val="25000"/>
                  </a:srgbClr>
                </a:solidFill>
                <a:effectLst/>
                <a:uLnTx/>
                <a:uFillTx/>
                <a:latin typeface="+mj-ea"/>
              </a:rPr>
              <a:t>장</a:t>
            </a:r>
            <a:endParaRPr kumimoji="1" lang="en-US" altLang="ko-KR" sz="3000" b="1" i="0" u="none" strike="noStrike" kern="0" cap="none" spc="0" normalizeH="0" baseline="0" noProof="0" dirty="0" smtClean="0">
              <a:ln>
                <a:noFill/>
              </a:ln>
              <a:solidFill>
                <a:srgbClr val="C5D1D7">
                  <a:lumMod val="25000"/>
                </a:srgbClr>
              </a:solidFill>
              <a:effectLst/>
              <a:uLnTx/>
              <a:uFillTx/>
              <a:latin typeface="+mj-ea"/>
            </a:endParaRPr>
          </a:p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3000" b="1" kern="0" dirty="0" err="1" smtClean="0">
                <a:solidFill>
                  <a:srgbClr val="C5D1D7">
                    <a:lumMod val="25000"/>
                  </a:srgbClr>
                </a:solidFill>
                <a:latin typeface="+mj-ea"/>
              </a:rPr>
              <a:t>국민기초생활보장법</a:t>
            </a:r>
            <a:endParaRPr kumimoji="1" lang="en-US" altLang="ko-KR" sz="3000" b="1" i="0" u="none" strike="noStrike" kern="0" cap="none" spc="0" normalizeH="0" baseline="0" noProof="0" dirty="0" smtClean="0">
              <a:ln>
                <a:noFill/>
              </a:ln>
              <a:solidFill>
                <a:srgbClr val="C5D1D7">
                  <a:lumMod val="25000"/>
                </a:srgbClr>
              </a:solidFill>
              <a:effectLst/>
              <a:uLnTx/>
              <a:uFillTx/>
              <a:latin typeface="+mj-ea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971600" y="1296495"/>
            <a:ext cx="67553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ko-KR" altLang="en-US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12700" dist="38100" dir="2700000" algn="tl" rotWithShape="0">
                    <a:schemeClr val="accent6">
                      <a:lumMod val="60000"/>
                      <a:lumOff val="40000"/>
                    </a:schemeClr>
                  </a:outerShdw>
                </a:effectLst>
              </a:rPr>
              <a:t>사회복지법제와 실천</a:t>
            </a:r>
            <a:endParaRPr lang="en-US" altLang="ko-KR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6"/>
              </a:solidFill>
              <a:effectLst>
                <a:outerShdw blurRad="12700" dist="38100" dir="2700000" algn="tl" rotWithShape="0">
                  <a:schemeClr val="accent6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797041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최저보장수준의 결정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74312" y="803420"/>
            <a:ext cx="8798385" cy="5748274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8" name="제목 39"/>
          <p:cNvSpPr txBox="1">
            <a:spLocks/>
          </p:cNvSpPr>
          <p:nvPr/>
        </p:nvSpPr>
        <p:spPr bwMode="auto">
          <a:xfrm>
            <a:off x="480151" y="1430306"/>
            <a:ext cx="8173382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>
                <a:latin typeface="+mn-ea"/>
                <a:cs typeface="+mj-cs"/>
              </a:rPr>
              <a:t>개별가구의 </a:t>
            </a:r>
            <a:r>
              <a:rPr lang="ko-KR" altLang="en-US" sz="1900" kern="0" dirty="0" err="1">
                <a:latin typeface="+mn-ea"/>
                <a:cs typeface="+mj-cs"/>
              </a:rPr>
              <a:t>소득인정액은</a:t>
            </a:r>
            <a:r>
              <a:rPr lang="ko-KR" altLang="en-US" sz="1900" kern="0" dirty="0">
                <a:latin typeface="+mn-ea"/>
                <a:cs typeface="+mj-cs"/>
              </a:rPr>
              <a:t> 개별가구의 소득 </a:t>
            </a:r>
            <a:r>
              <a:rPr lang="ko-KR" altLang="en-US" sz="1900" kern="0" dirty="0" err="1">
                <a:latin typeface="+mn-ea"/>
                <a:cs typeface="+mj-cs"/>
              </a:rPr>
              <a:t>평가액과</a:t>
            </a:r>
            <a:r>
              <a:rPr lang="ko-KR" altLang="en-US" sz="1900" kern="0" dirty="0">
                <a:latin typeface="+mn-ea"/>
                <a:cs typeface="+mj-cs"/>
              </a:rPr>
              <a:t> 재산의 </a:t>
            </a:r>
            <a:r>
              <a:rPr lang="ko-KR" altLang="en-US" sz="1900" kern="0" dirty="0" err="1">
                <a:latin typeface="+mn-ea"/>
                <a:cs typeface="+mj-cs"/>
              </a:rPr>
              <a:t>소득환산액을</a:t>
            </a:r>
            <a:r>
              <a:rPr lang="ko-KR" altLang="en-US" sz="1900" kern="0" dirty="0">
                <a:latin typeface="+mn-ea"/>
                <a:cs typeface="+mj-cs"/>
              </a:rPr>
              <a:t> 합산한 금액이다</a:t>
            </a:r>
            <a:r>
              <a:rPr lang="en-US" altLang="ko-KR" sz="1900" kern="0" dirty="0">
                <a:latin typeface="+mn-ea"/>
                <a:cs typeface="+mj-cs"/>
              </a:rPr>
              <a:t>. </a:t>
            </a:r>
          </a:p>
        </p:txBody>
      </p:sp>
      <p:grpSp>
        <p:nvGrpSpPr>
          <p:cNvPr id="9" name="Group 12"/>
          <p:cNvGrpSpPr>
            <a:grpSpLocks/>
          </p:cNvGrpSpPr>
          <p:nvPr/>
        </p:nvGrpSpPr>
        <p:grpSpPr bwMode="auto">
          <a:xfrm>
            <a:off x="288613" y="744683"/>
            <a:ext cx="88900" cy="200025"/>
            <a:chOff x="4314" y="2018"/>
            <a:chExt cx="69" cy="166"/>
          </a:xfrm>
        </p:grpSpPr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1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2" name="Group 15"/>
          <p:cNvGrpSpPr>
            <a:grpSpLocks/>
          </p:cNvGrpSpPr>
          <p:nvPr/>
        </p:nvGrpSpPr>
        <p:grpSpPr bwMode="auto">
          <a:xfrm>
            <a:off x="446121" y="747858"/>
            <a:ext cx="87312" cy="200025"/>
            <a:chOff x="4314" y="2018"/>
            <a:chExt cx="69" cy="166"/>
          </a:xfrm>
        </p:grpSpPr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4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5" name="Line 18"/>
          <p:cNvSpPr>
            <a:spLocks noChangeShapeType="1"/>
          </p:cNvSpPr>
          <p:nvPr/>
        </p:nvSpPr>
        <p:spPr bwMode="auto">
          <a:xfrm>
            <a:off x="395278" y="1386795"/>
            <a:ext cx="8258255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390855" y="999416"/>
            <a:ext cx="5371983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개별가구의 </a:t>
            </a:r>
            <a:r>
              <a:rPr lang="ko-KR" altLang="en-US" sz="2300" b="1" dirty="0" err="1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소득인정액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 산정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6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조의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3)</a:t>
            </a:r>
          </a:p>
        </p:txBody>
      </p:sp>
      <p:graphicFrame>
        <p:nvGraphicFramePr>
          <p:cNvPr id="17" name="표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9152076"/>
              </p:ext>
            </p:extLst>
          </p:nvPr>
        </p:nvGraphicFramePr>
        <p:xfrm>
          <a:off x="397731" y="2437404"/>
          <a:ext cx="8363819" cy="385548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6684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99697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2234904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  <a:spcBef>
                          <a:spcPts val="0"/>
                        </a:spcBef>
                      </a:pPr>
                      <a:r>
                        <a:rPr lang="ko-KR" altLang="en-US" sz="1800" b="0" dirty="0" smtClean="0">
                          <a:latin typeface="+mn-ea"/>
                          <a:ea typeface="+mn-ea"/>
                        </a:rPr>
                        <a:t>개별가구의</a:t>
                      </a:r>
                      <a:endParaRPr lang="en-US" altLang="ko-KR" sz="1800" b="0" dirty="0" smtClean="0">
                        <a:latin typeface="+mn-ea"/>
                        <a:ea typeface="+mn-ea"/>
                      </a:endParaRPr>
                    </a:p>
                    <a:p>
                      <a:pPr algn="ctr" latinLnBrk="1">
                        <a:lnSpc>
                          <a:spcPct val="110000"/>
                        </a:lnSpc>
                        <a:spcBef>
                          <a:spcPts val="0"/>
                        </a:spcBef>
                      </a:pPr>
                      <a:r>
                        <a:rPr lang="ko-KR" altLang="en-US" sz="1800" b="0" dirty="0" err="1" smtClean="0">
                          <a:latin typeface="+mn-ea"/>
                          <a:ea typeface="+mn-ea"/>
                        </a:rPr>
                        <a:t>소득평가액</a:t>
                      </a:r>
                      <a:endParaRPr lang="ko-KR" altLang="en-US" sz="1800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개별가구의 실제소득에도 불구하고 보장기관이 급여의 결정 및 실시 등에</a:t>
                      </a:r>
                      <a:r>
                        <a:rPr lang="en-US" altLang="ko-KR" sz="1800" baseline="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사용하기 위하여 산출한 금액</a:t>
                      </a:r>
                      <a:endParaRPr lang="en-US" altLang="ko-KR" sz="1800" dirty="0" smtClean="0">
                        <a:latin typeface="+mn-ea"/>
                        <a:ea typeface="+mn-ea"/>
                      </a:endParaRPr>
                    </a:p>
                    <a:p>
                      <a:pPr marL="85725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altLang="ko-KR" sz="1800" baseline="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근로소득</a:t>
                      </a:r>
                      <a:r>
                        <a:rPr lang="en-US" altLang="ko-KR" sz="1800" dirty="0" smtClean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사업소득</a:t>
                      </a:r>
                      <a:r>
                        <a:rPr lang="en-US" altLang="ko-KR" sz="1800" dirty="0" smtClean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재산소득</a:t>
                      </a:r>
                      <a:r>
                        <a:rPr lang="en-US" altLang="ko-KR" sz="1800" dirty="0" smtClean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이전소득의 소득을 합한 개별가구의</a:t>
                      </a:r>
                      <a:r>
                        <a:rPr lang="ko-KR" altLang="en-US" sz="1800" baseline="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실제소득에서 장애 </a:t>
                      </a:r>
                      <a:r>
                        <a:rPr lang="en-US" altLang="ko-KR" sz="1800" dirty="0" smtClean="0">
                          <a:latin typeface="+mn-ea"/>
                          <a:ea typeface="+mn-ea"/>
                        </a:rPr>
                        <a:t>· 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질병 </a:t>
                      </a:r>
                      <a:r>
                        <a:rPr lang="en-US" altLang="ko-KR" sz="1800" dirty="0" smtClean="0">
                          <a:latin typeface="+mn-ea"/>
                          <a:ea typeface="+mn-ea"/>
                        </a:rPr>
                        <a:t>· 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양육 등 가구 특성에 따른 지출요인</a:t>
                      </a:r>
                      <a:r>
                        <a:rPr lang="en-US" altLang="ko-KR" sz="1800" dirty="0" smtClean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근로를 유인하기 위한 요인</a:t>
                      </a:r>
                      <a:r>
                        <a:rPr lang="en-US" altLang="ko-KR" sz="1800" dirty="0" smtClean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그 밖에 추가적인 지출요인에 해당하는 금액을 감하여 산정한다</a:t>
                      </a:r>
                      <a:r>
                        <a:rPr lang="en-US" altLang="ko-KR" sz="1800" dirty="0" smtClean="0">
                          <a:latin typeface="+mn-ea"/>
                          <a:ea typeface="+mn-ea"/>
                        </a:rPr>
                        <a:t>.</a:t>
                      </a:r>
                      <a:endParaRPr lang="ko-KR" altLang="en-US" sz="1800" dirty="0" smtClean="0">
                        <a:latin typeface="+mn-ea"/>
                        <a:ea typeface="+mn-ea"/>
                      </a:endParaRP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62058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b="0" dirty="0" smtClean="0">
                          <a:latin typeface="+mn-ea"/>
                          <a:ea typeface="+mn-ea"/>
                        </a:rPr>
                        <a:t>재산의</a:t>
                      </a:r>
                      <a:endParaRPr lang="en-US" altLang="ko-KR" sz="1800" b="0" dirty="0" smtClean="0">
                        <a:latin typeface="+mn-ea"/>
                        <a:ea typeface="+mn-ea"/>
                      </a:endParaRP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b="0" dirty="0" err="1" smtClean="0">
                          <a:latin typeface="+mn-ea"/>
                          <a:ea typeface="+mn-ea"/>
                        </a:rPr>
                        <a:t>소득환산액</a:t>
                      </a:r>
                      <a:endParaRPr lang="ko-KR" altLang="en-US" sz="1800" b="0" dirty="0" smtClean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개별가구의 재산가액에서 </a:t>
                      </a:r>
                      <a:r>
                        <a:rPr lang="ko-KR" altLang="en-US" sz="1800" dirty="0" err="1" smtClean="0">
                          <a:latin typeface="+mn-ea"/>
                          <a:ea typeface="+mn-ea"/>
                        </a:rPr>
                        <a:t>기본재산액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 및 부채를 공제한 금액에 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1800" dirty="0" err="1" smtClean="0">
                          <a:latin typeface="+mn-ea"/>
                          <a:ea typeface="+mn-ea"/>
                        </a:rPr>
                        <a:t>소득환산율을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 곱하여 산정</a:t>
                      </a:r>
                      <a:endParaRPr lang="en-US" altLang="ko-KR" sz="1800" dirty="0" smtClean="0">
                        <a:latin typeface="+mn-ea"/>
                        <a:ea typeface="+mn-ea"/>
                      </a:endParaRPr>
                    </a:p>
                    <a:p>
                      <a:pPr marL="85725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 소득으로 환산하는 재산은 일반재산</a:t>
                      </a:r>
                      <a:r>
                        <a:rPr lang="en-US" altLang="ko-KR" sz="1800" dirty="0" smtClean="0"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금융재산 및 자동차를 제외한 재산을 말한다</a:t>
                      </a:r>
                      <a:r>
                        <a:rPr lang="en-US" altLang="ko-KR" sz="1800" dirty="0" smtClean="0">
                          <a:latin typeface="+mn-ea"/>
                          <a:ea typeface="+mn-ea"/>
                        </a:rPr>
                        <a:t>), 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금융재산</a:t>
                      </a:r>
                      <a:r>
                        <a:rPr lang="en-US" altLang="ko-KR" sz="1800" dirty="0" smtClean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자동차이다</a:t>
                      </a:r>
                      <a:r>
                        <a:rPr lang="en-US" altLang="ko-KR" sz="1800" dirty="0" smtClean="0">
                          <a:latin typeface="+mn-ea"/>
                          <a:ea typeface="+mn-ea"/>
                        </a:rPr>
                        <a:t>. 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1717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급여의 기본 원칙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(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제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3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조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)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312895" y="4065306"/>
            <a:ext cx="8058378" cy="612000"/>
            <a:chOff x="618079" y="2976976"/>
            <a:chExt cx="8058378" cy="496800"/>
          </a:xfrm>
        </p:grpSpPr>
        <p:sp>
          <p:nvSpPr>
            <p:cNvPr id="4" name="직사각형 3"/>
            <p:cNvSpPr/>
            <p:nvPr/>
          </p:nvSpPr>
          <p:spPr bwMode="auto">
            <a:xfrm>
              <a:off x="618079" y="2976976"/>
              <a:ext cx="8058378" cy="49680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 dirty="0"/>
            </a:p>
          </p:txBody>
        </p:sp>
        <p:sp>
          <p:nvSpPr>
            <p:cNvPr id="5" name="오른쪽 중괄호 4"/>
            <p:cNvSpPr/>
            <p:nvPr/>
          </p:nvSpPr>
          <p:spPr bwMode="auto">
            <a:xfrm flipH="1">
              <a:off x="659294" y="2986636"/>
              <a:ext cx="190500" cy="468000"/>
            </a:xfrm>
            <a:prstGeom prst="rightBrace">
              <a:avLst>
                <a:gd name="adj1" fmla="val 34375"/>
                <a:gd name="adj2" fmla="val 50000"/>
              </a:avLst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532923" y="4144900"/>
            <a:ext cx="8075621" cy="463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ko-KR" altLang="en-US" sz="2300" b="1" dirty="0">
                <a:latin typeface="+mj-ea"/>
                <a:ea typeface="+mj-ea"/>
              </a:rPr>
              <a:t>타법우선의 원칙</a:t>
            </a:r>
          </a:p>
        </p:txBody>
      </p:sp>
      <p:pic>
        <p:nvPicPr>
          <p:cNvPr id="7" name="Picture 2" descr="C:\Users\lee-jh\Downloads\cycle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42"/>
          <a:stretch/>
        </p:blipFill>
        <p:spPr bwMode="auto">
          <a:xfrm flipH="1">
            <a:off x="707852" y="4551040"/>
            <a:ext cx="368397" cy="843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069396" y="4688674"/>
            <a:ext cx="730187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200000"/>
              </a:lnSpc>
              <a:spcAft>
                <a:spcPts val="12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>
                <a:latin typeface="+mn-ea"/>
              </a:rPr>
              <a:t>부양의무자의 부양과 다른 법령에 의한 보호는 이 법에 의한 </a:t>
            </a:r>
            <a:r>
              <a:rPr lang="ko-KR" altLang="en-US" sz="2000" dirty="0" smtClean="0">
                <a:latin typeface="+mn-ea"/>
              </a:rPr>
              <a:t>급여에 우선하여 </a:t>
            </a:r>
            <a:r>
              <a:rPr lang="ko-KR" altLang="en-US" sz="2000" dirty="0">
                <a:latin typeface="+mn-ea"/>
              </a:rPr>
              <a:t>행하여지는 것으로 </a:t>
            </a:r>
            <a:r>
              <a:rPr lang="ko-KR" altLang="en-US" sz="2000" dirty="0" smtClean="0">
                <a:latin typeface="+mn-ea"/>
              </a:rPr>
              <a:t>한다</a:t>
            </a:r>
            <a:r>
              <a:rPr lang="en-US" altLang="ko-KR" sz="2000" dirty="0" smtClean="0">
                <a:latin typeface="+mn-ea"/>
              </a:rPr>
              <a:t>.</a:t>
            </a:r>
            <a:endParaRPr lang="ko-KR" altLang="en-US" sz="2000" dirty="0">
              <a:latin typeface="+mn-ea"/>
            </a:endParaRPr>
          </a:p>
        </p:txBody>
      </p:sp>
      <p:grpSp>
        <p:nvGrpSpPr>
          <p:cNvPr id="9" name="그룹 8"/>
          <p:cNvGrpSpPr/>
          <p:nvPr/>
        </p:nvGrpSpPr>
        <p:grpSpPr>
          <a:xfrm>
            <a:off x="312895" y="908720"/>
            <a:ext cx="8058378" cy="612000"/>
            <a:chOff x="618079" y="2976976"/>
            <a:chExt cx="8058378" cy="496800"/>
          </a:xfrm>
        </p:grpSpPr>
        <p:sp>
          <p:nvSpPr>
            <p:cNvPr id="10" name="직사각형 9"/>
            <p:cNvSpPr/>
            <p:nvPr/>
          </p:nvSpPr>
          <p:spPr bwMode="auto">
            <a:xfrm>
              <a:off x="618079" y="2976976"/>
              <a:ext cx="8058378" cy="49680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 dirty="0"/>
            </a:p>
          </p:txBody>
        </p:sp>
        <p:sp>
          <p:nvSpPr>
            <p:cNvPr id="11" name="오른쪽 중괄호 10"/>
            <p:cNvSpPr/>
            <p:nvPr/>
          </p:nvSpPr>
          <p:spPr bwMode="auto">
            <a:xfrm flipH="1">
              <a:off x="659294" y="2986636"/>
              <a:ext cx="190500" cy="468000"/>
            </a:xfrm>
            <a:prstGeom prst="rightBrace">
              <a:avLst>
                <a:gd name="adj1" fmla="val 34375"/>
                <a:gd name="adj2" fmla="val 50000"/>
              </a:avLst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532923" y="988314"/>
            <a:ext cx="8075621" cy="463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ko-KR" altLang="en-US" sz="2300" b="1" dirty="0">
                <a:latin typeface="+mj-ea"/>
                <a:ea typeface="+mj-ea"/>
              </a:rPr>
              <a:t>보충성의 원칙</a:t>
            </a:r>
          </a:p>
        </p:txBody>
      </p:sp>
      <p:pic>
        <p:nvPicPr>
          <p:cNvPr id="13" name="Picture 2" descr="C:\Users\lee-jh\Downloads\cycle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42"/>
          <a:stretch/>
        </p:blipFill>
        <p:spPr bwMode="auto">
          <a:xfrm flipH="1">
            <a:off x="707852" y="1394454"/>
            <a:ext cx="368397" cy="843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1069396" y="1532088"/>
            <a:ext cx="761221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200000"/>
              </a:lnSpc>
              <a:spcAft>
                <a:spcPts val="12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>
                <a:latin typeface="+mn-ea"/>
              </a:rPr>
              <a:t>급여는 수급자가 자신의 생활의 유지</a:t>
            </a:r>
            <a:r>
              <a:rPr lang="en-US" altLang="ko-KR" sz="2000" dirty="0">
                <a:latin typeface="+mn-ea"/>
              </a:rPr>
              <a:t>·</a:t>
            </a:r>
            <a:r>
              <a:rPr lang="ko-KR" altLang="en-US" sz="2000" dirty="0">
                <a:latin typeface="+mn-ea"/>
              </a:rPr>
              <a:t>향상을 위하여 그의 소득</a:t>
            </a:r>
            <a:r>
              <a:rPr lang="en-US" altLang="ko-KR" sz="2000" dirty="0">
                <a:latin typeface="+mn-ea"/>
              </a:rPr>
              <a:t>, </a:t>
            </a:r>
            <a:r>
              <a:rPr lang="ko-KR" altLang="en-US" sz="2000" dirty="0">
                <a:latin typeface="+mn-ea"/>
              </a:rPr>
              <a:t>재산</a:t>
            </a:r>
            <a:r>
              <a:rPr lang="en-US" altLang="ko-KR" sz="2000" dirty="0">
                <a:latin typeface="+mn-ea"/>
              </a:rPr>
              <a:t>, </a:t>
            </a:r>
            <a:r>
              <a:rPr lang="ko-KR" altLang="en-US" sz="2000" dirty="0" smtClean="0">
                <a:latin typeface="+mn-ea"/>
              </a:rPr>
              <a:t>근로능력 </a:t>
            </a:r>
            <a:r>
              <a:rPr lang="ko-KR" altLang="en-US" sz="2000" dirty="0">
                <a:latin typeface="+mn-ea"/>
              </a:rPr>
              <a:t>등을 활용하여 최대한 노력하는 것을 전제로 </a:t>
            </a:r>
            <a:r>
              <a:rPr lang="ko-KR" altLang="en-US" sz="2000" dirty="0" smtClean="0">
                <a:latin typeface="+mn-ea"/>
              </a:rPr>
              <a:t>  이를 </a:t>
            </a:r>
            <a:r>
              <a:rPr lang="ko-KR" altLang="en-US" sz="2000" dirty="0">
                <a:latin typeface="+mn-ea"/>
              </a:rPr>
              <a:t>보충</a:t>
            </a:r>
            <a:r>
              <a:rPr lang="en-US" altLang="ko-KR" sz="2000" dirty="0">
                <a:latin typeface="+mn-ea"/>
              </a:rPr>
              <a:t>, </a:t>
            </a:r>
            <a:r>
              <a:rPr lang="ko-KR" altLang="en-US" sz="2000" dirty="0" smtClean="0">
                <a:latin typeface="+mn-ea"/>
              </a:rPr>
              <a:t>발전시키는 </a:t>
            </a:r>
            <a:r>
              <a:rPr lang="ko-KR" altLang="en-US" sz="2000" dirty="0">
                <a:latin typeface="+mn-ea"/>
              </a:rPr>
              <a:t>것을 기본원칙으로 한다</a:t>
            </a:r>
            <a:r>
              <a:rPr lang="en-US" altLang="ko-KR" sz="2000" dirty="0">
                <a:latin typeface="+mn-e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386324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급여 실시의 기준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(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제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4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조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)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259730" y="2687654"/>
            <a:ext cx="8058378" cy="540000"/>
            <a:chOff x="618079" y="2976976"/>
            <a:chExt cx="8058378" cy="496800"/>
          </a:xfrm>
        </p:grpSpPr>
        <p:sp>
          <p:nvSpPr>
            <p:cNvPr id="4" name="직사각형 3"/>
            <p:cNvSpPr/>
            <p:nvPr/>
          </p:nvSpPr>
          <p:spPr bwMode="auto">
            <a:xfrm>
              <a:off x="618079" y="2976976"/>
              <a:ext cx="8058378" cy="49680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 dirty="0"/>
            </a:p>
          </p:txBody>
        </p:sp>
        <p:sp>
          <p:nvSpPr>
            <p:cNvPr id="5" name="오른쪽 중괄호 4"/>
            <p:cNvSpPr/>
            <p:nvPr/>
          </p:nvSpPr>
          <p:spPr bwMode="auto">
            <a:xfrm flipH="1">
              <a:off x="659294" y="2986636"/>
              <a:ext cx="190500" cy="468000"/>
            </a:xfrm>
            <a:prstGeom prst="rightBrace">
              <a:avLst>
                <a:gd name="adj1" fmla="val 34375"/>
                <a:gd name="adj2" fmla="val 50000"/>
              </a:avLst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479758" y="2724716"/>
            <a:ext cx="8075621" cy="463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ko-KR" altLang="en-US" sz="2300" b="1" dirty="0">
                <a:latin typeface="+mj-ea"/>
                <a:ea typeface="+mj-ea"/>
              </a:rPr>
              <a:t>급여의 개별화</a:t>
            </a:r>
          </a:p>
        </p:txBody>
      </p:sp>
      <p:pic>
        <p:nvPicPr>
          <p:cNvPr id="7" name="Picture 2" descr="C:\Users\lee-jh\Downloads\cycle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42"/>
          <a:stretch/>
        </p:blipFill>
        <p:spPr bwMode="auto">
          <a:xfrm flipH="1">
            <a:off x="654685" y="3130856"/>
            <a:ext cx="368397" cy="658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016231" y="3321208"/>
            <a:ext cx="7967100" cy="3399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114000"/>
              </a:lnSpc>
              <a:spcBef>
                <a:spcPts val="1200"/>
              </a:spcBef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1900" dirty="0" smtClean="0">
                <a:latin typeface="+mn-ea"/>
              </a:rPr>
              <a:t>수급자의 </a:t>
            </a:r>
            <a:r>
              <a:rPr lang="ko-KR" altLang="en-US" sz="1900" dirty="0">
                <a:latin typeface="+mn-ea"/>
              </a:rPr>
              <a:t>욕구와 문제 등 수급자가 처한 상황을 개별화하여 </a:t>
            </a:r>
            <a:r>
              <a:rPr lang="ko-KR" altLang="en-US" sz="1900" dirty="0" smtClean="0">
                <a:latin typeface="+mn-ea"/>
              </a:rPr>
              <a:t>적절한   </a:t>
            </a:r>
            <a:r>
              <a:rPr lang="ko-KR" altLang="en-US" sz="1900" dirty="0">
                <a:latin typeface="+mn-ea"/>
              </a:rPr>
              <a:t>내용과 </a:t>
            </a:r>
            <a:r>
              <a:rPr lang="ko-KR" altLang="en-US" sz="1900" dirty="0" smtClean="0">
                <a:latin typeface="+mn-ea"/>
              </a:rPr>
              <a:t>수준으로 </a:t>
            </a:r>
            <a:r>
              <a:rPr lang="ko-KR" altLang="en-US" sz="1900" dirty="0">
                <a:latin typeface="+mn-ea"/>
              </a:rPr>
              <a:t>제공되어야 한다</a:t>
            </a:r>
            <a:r>
              <a:rPr lang="en-US" altLang="ko-KR" sz="1900" dirty="0" smtClean="0">
                <a:latin typeface="+mn-ea"/>
              </a:rPr>
              <a:t>.</a:t>
            </a:r>
            <a:endParaRPr lang="en-US" altLang="ko-KR" sz="1900" dirty="0">
              <a:latin typeface="+mn-ea"/>
            </a:endParaRPr>
          </a:p>
          <a:p>
            <a:pPr marL="180975" indent="-180975">
              <a:lnSpc>
                <a:spcPct val="114000"/>
              </a:lnSpc>
              <a:spcBef>
                <a:spcPts val="1200"/>
              </a:spcBef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1900" dirty="0" smtClean="0">
                <a:latin typeface="+mn-ea"/>
              </a:rPr>
              <a:t>급여의 </a:t>
            </a:r>
            <a:r>
              <a:rPr lang="ko-KR" altLang="en-US" sz="1900" dirty="0">
                <a:latin typeface="+mn-ea"/>
              </a:rPr>
              <a:t>기준은 수급자의 연령</a:t>
            </a:r>
            <a:r>
              <a:rPr lang="en-US" altLang="ko-KR" sz="1900" dirty="0">
                <a:latin typeface="+mn-ea"/>
              </a:rPr>
              <a:t>, </a:t>
            </a:r>
            <a:r>
              <a:rPr lang="ko-KR" altLang="en-US" sz="1900" dirty="0">
                <a:latin typeface="+mn-ea"/>
              </a:rPr>
              <a:t>가구 규모</a:t>
            </a:r>
            <a:r>
              <a:rPr lang="en-US" altLang="ko-KR" sz="1900" dirty="0">
                <a:latin typeface="+mn-ea"/>
              </a:rPr>
              <a:t>, </a:t>
            </a:r>
            <a:r>
              <a:rPr lang="ko-KR" altLang="en-US" sz="1900" dirty="0">
                <a:latin typeface="+mn-ea"/>
              </a:rPr>
              <a:t>거주지역</a:t>
            </a:r>
            <a:r>
              <a:rPr lang="en-US" altLang="ko-KR" sz="1900" dirty="0">
                <a:latin typeface="+mn-ea"/>
              </a:rPr>
              <a:t>, </a:t>
            </a:r>
            <a:r>
              <a:rPr lang="ko-KR" altLang="en-US" sz="1900" dirty="0">
                <a:latin typeface="+mn-ea"/>
              </a:rPr>
              <a:t>그 밖의 생활여건 </a:t>
            </a:r>
            <a:r>
              <a:rPr lang="ko-KR" altLang="en-US" sz="1900" dirty="0" smtClean="0">
                <a:latin typeface="+mn-ea"/>
              </a:rPr>
              <a:t>등을 고려하여 </a:t>
            </a:r>
            <a:r>
              <a:rPr lang="ko-KR" altLang="en-US" sz="1900" dirty="0">
                <a:latin typeface="+mn-ea"/>
              </a:rPr>
              <a:t>급여의 종류별로 보건복지부장관이 정하거나 급여를 </a:t>
            </a:r>
            <a:r>
              <a:rPr lang="ko-KR" altLang="en-US" sz="1900" dirty="0" smtClean="0">
                <a:latin typeface="+mn-ea"/>
              </a:rPr>
              <a:t>지급하는 중앙행정기관의 </a:t>
            </a:r>
            <a:r>
              <a:rPr lang="ko-KR" altLang="en-US" sz="1900" dirty="0">
                <a:latin typeface="+mn-ea"/>
              </a:rPr>
              <a:t>장</a:t>
            </a:r>
            <a:r>
              <a:rPr lang="en-US" altLang="ko-KR" sz="1900" dirty="0">
                <a:latin typeface="+mn-ea"/>
              </a:rPr>
              <a:t>(</a:t>
            </a:r>
            <a:r>
              <a:rPr lang="ko-KR" altLang="en-US" sz="1900" dirty="0">
                <a:latin typeface="+mn-ea"/>
              </a:rPr>
              <a:t>소관 중앙행정기관의 장</a:t>
            </a:r>
            <a:r>
              <a:rPr lang="en-US" altLang="ko-KR" sz="1900" dirty="0">
                <a:latin typeface="+mn-ea"/>
              </a:rPr>
              <a:t>)</a:t>
            </a:r>
            <a:r>
              <a:rPr lang="ko-KR" altLang="en-US" sz="1900" dirty="0">
                <a:latin typeface="+mn-ea"/>
              </a:rPr>
              <a:t>이 보건복지부장관과 협의하여 </a:t>
            </a:r>
            <a:r>
              <a:rPr lang="ko-KR" altLang="en-US" sz="1900" dirty="0" smtClean="0">
                <a:latin typeface="+mn-ea"/>
              </a:rPr>
              <a:t> 정한다</a:t>
            </a:r>
            <a:r>
              <a:rPr lang="en-US" altLang="ko-KR" sz="1900" dirty="0" smtClean="0">
                <a:latin typeface="+mn-ea"/>
              </a:rPr>
              <a:t>.</a:t>
            </a:r>
            <a:endParaRPr lang="en-US" altLang="ko-KR" sz="1900" dirty="0">
              <a:latin typeface="+mn-ea"/>
            </a:endParaRPr>
          </a:p>
          <a:p>
            <a:pPr marL="180975" indent="-180975">
              <a:lnSpc>
                <a:spcPct val="114000"/>
              </a:lnSpc>
              <a:spcBef>
                <a:spcPts val="1200"/>
              </a:spcBef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1900" dirty="0" smtClean="0">
                <a:latin typeface="+mn-ea"/>
              </a:rPr>
              <a:t>지방자치단체인 </a:t>
            </a:r>
            <a:r>
              <a:rPr lang="ko-KR" altLang="en-US" sz="1900" dirty="0">
                <a:latin typeface="+mn-ea"/>
              </a:rPr>
              <a:t>보장기관은 해당 지방자치단체의 조례로 정하는 바에 따라 </a:t>
            </a:r>
            <a:r>
              <a:rPr lang="ko-KR" altLang="en-US" sz="1900" dirty="0" smtClean="0">
                <a:latin typeface="+mn-ea"/>
              </a:rPr>
              <a:t>이 법에 </a:t>
            </a:r>
            <a:r>
              <a:rPr lang="ko-KR" altLang="en-US" sz="1900" dirty="0">
                <a:latin typeface="+mn-ea"/>
              </a:rPr>
              <a:t>따른 급여의 범위 및 수준을 초과하여 급여를 실시할 수 있다</a:t>
            </a:r>
            <a:r>
              <a:rPr lang="en-US" altLang="ko-KR" sz="1900" dirty="0">
                <a:latin typeface="+mn-ea"/>
              </a:rPr>
              <a:t>. </a:t>
            </a:r>
          </a:p>
        </p:txBody>
      </p:sp>
      <p:grpSp>
        <p:nvGrpSpPr>
          <p:cNvPr id="9" name="그룹 8"/>
          <p:cNvGrpSpPr/>
          <p:nvPr/>
        </p:nvGrpSpPr>
        <p:grpSpPr>
          <a:xfrm>
            <a:off x="259730" y="813023"/>
            <a:ext cx="8058378" cy="540000"/>
            <a:chOff x="618079" y="2976976"/>
            <a:chExt cx="8058378" cy="496800"/>
          </a:xfrm>
        </p:grpSpPr>
        <p:sp>
          <p:nvSpPr>
            <p:cNvPr id="10" name="직사각형 9"/>
            <p:cNvSpPr/>
            <p:nvPr/>
          </p:nvSpPr>
          <p:spPr bwMode="auto">
            <a:xfrm>
              <a:off x="618079" y="2976976"/>
              <a:ext cx="8058378" cy="49680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 dirty="0"/>
            </a:p>
          </p:txBody>
        </p:sp>
        <p:sp>
          <p:nvSpPr>
            <p:cNvPr id="11" name="오른쪽 중괄호 10"/>
            <p:cNvSpPr/>
            <p:nvPr/>
          </p:nvSpPr>
          <p:spPr bwMode="auto">
            <a:xfrm flipH="1">
              <a:off x="659294" y="2986636"/>
              <a:ext cx="190500" cy="468000"/>
            </a:xfrm>
            <a:prstGeom prst="rightBrace">
              <a:avLst>
                <a:gd name="adj1" fmla="val 34375"/>
                <a:gd name="adj2" fmla="val 50000"/>
              </a:avLst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479758" y="850085"/>
            <a:ext cx="8075621" cy="463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ko-KR" altLang="en-US" sz="2300" b="1" dirty="0">
                <a:latin typeface="+mj-ea"/>
                <a:ea typeface="+mj-ea"/>
              </a:rPr>
              <a:t>급여의 기본 수준</a:t>
            </a:r>
          </a:p>
        </p:txBody>
      </p:sp>
      <p:pic>
        <p:nvPicPr>
          <p:cNvPr id="13" name="Picture 2" descr="C:\Users\lee-jh\Downloads\cycle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42"/>
          <a:stretch/>
        </p:blipFill>
        <p:spPr bwMode="auto">
          <a:xfrm flipH="1">
            <a:off x="654685" y="1256225"/>
            <a:ext cx="368397" cy="658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1016231" y="1351327"/>
            <a:ext cx="75391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12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>
                <a:latin typeface="+mn-ea"/>
              </a:rPr>
              <a:t>이 법에 따른 급여는 건강하고 문화적인 최저생활을 유지할 수 있는 </a:t>
            </a:r>
            <a:r>
              <a:rPr lang="ko-KR" altLang="en-US" sz="2000" dirty="0" smtClean="0">
                <a:latin typeface="+mn-ea"/>
              </a:rPr>
              <a:t>것이어야 한다</a:t>
            </a:r>
            <a:r>
              <a:rPr lang="en-US" altLang="ko-KR" sz="2000" dirty="0">
                <a:latin typeface="+mn-e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2368234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급여 실시의 기준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(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제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4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조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)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259730" y="813023"/>
            <a:ext cx="8058378" cy="540000"/>
            <a:chOff x="618079" y="2976976"/>
            <a:chExt cx="8058378" cy="496800"/>
          </a:xfrm>
        </p:grpSpPr>
        <p:sp>
          <p:nvSpPr>
            <p:cNvPr id="4" name="직사각형 3"/>
            <p:cNvSpPr/>
            <p:nvPr/>
          </p:nvSpPr>
          <p:spPr bwMode="auto">
            <a:xfrm>
              <a:off x="618079" y="2976976"/>
              <a:ext cx="8058378" cy="49680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 dirty="0"/>
            </a:p>
          </p:txBody>
        </p:sp>
        <p:sp>
          <p:nvSpPr>
            <p:cNvPr id="5" name="오른쪽 중괄호 4"/>
            <p:cNvSpPr/>
            <p:nvPr/>
          </p:nvSpPr>
          <p:spPr bwMode="auto">
            <a:xfrm flipH="1">
              <a:off x="659294" y="2986636"/>
              <a:ext cx="190500" cy="468000"/>
            </a:xfrm>
            <a:prstGeom prst="rightBrace">
              <a:avLst>
                <a:gd name="adj1" fmla="val 34375"/>
                <a:gd name="adj2" fmla="val 50000"/>
              </a:avLst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479758" y="850085"/>
            <a:ext cx="8075621" cy="463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ko-KR" altLang="en-US" sz="2300" b="1" dirty="0">
                <a:latin typeface="+mj-ea"/>
                <a:ea typeface="+mj-ea"/>
              </a:rPr>
              <a:t>개별가구 단위 급여</a:t>
            </a:r>
          </a:p>
        </p:txBody>
      </p:sp>
      <p:pic>
        <p:nvPicPr>
          <p:cNvPr id="7" name="Picture 2" descr="C:\Users\lee-jh\Downloads\cycle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42"/>
          <a:stretch/>
        </p:blipFill>
        <p:spPr bwMode="auto">
          <a:xfrm flipH="1">
            <a:off x="654685" y="1256225"/>
            <a:ext cx="368397" cy="658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016231" y="1351327"/>
            <a:ext cx="730187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12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>
                <a:latin typeface="+mn-ea"/>
              </a:rPr>
              <a:t>보장기관은 급여를 </a:t>
            </a:r>
            <a:r>
              <a:rPr lang="ko-KR" altLang="en-US" sz="2000" dirty="0">
                <a:solidFill>
                  <a:srgbClr val="FF0000"/>
                </a:solidFill>
                <a:latin typeface="+mn-ea"/>
              </a:rPr>
              <a:t>개별가구</a:t>
            </a:r>
            <a:r>
              <a:rPr lang="ko-KR" altLang="en-US" sz="2000" dirty="0">
                <a:latin typeface="+mn-ea"/>
              </a:rPr>
              <a:t>를 단위로 하여 실시하되</a:t>
            </a:r>
            <a:r>
              <a:rPr lang="en-US" altLang="ko-KR" sz="2000" dirty="0">
                <a:latin typeface="+mn-ea"/>
              </a:rPr>
              <a:t>, </a:t>
            </a:r>
            <a:r>
              <a:rPr lang="ko-KR" altLang="en-US" sz="2000" dirty="0">
                <a:latin typeface="+mn-ea"/>
              </a:rPr>
              <a:t>특히 </a:t>
            </a:r>
            <a:r>
              <a:rPr lang="ko-KR" altLang="en-US" sz="2000" dirty="0" smtClean="0">
                <a:latin typeface="+mn-ea"/>
              </a:rPr>
              <a:t>필요하다고 인정되는 경우에는 </a:t>
            </a:r>
            <a:r>
              <a:rPr lang="ko-KR" altLang="en-US" sz="2000" dirty="0">
                <a:latin typeface="+mn-ea"/>
              </a:rPr>
              <a:t>개인 단위로 실시할 수 </a:t>
            </a:r>
            <a:r>
              <a:rPr lang="ko-KR" altLang="en-US" sz="2000" dirty="0" smtClean="0">
                <a:latin typeface="+mn-ea"/>
              </a:rPr>
              <a:t>있다</a:t>
            </a:r>
            <a:r>
              <a:rPr lang="en-US" altLang="ko-KR" sz="2000" dirty="0" smtClean="0">
                <a:latin typeface="+mn-ea"/>
              </a:rPr>
              <a:t>.</a:t>
            </a:r>
            <a:endParaRPr lang="ko-KR" altLang="en-US" sz="2000" dirty="0">
              <a:latin typeface="+mn-ea"/>
            </a:endParaRPr>
          </a:p>
        </p:txBody>
      </p:sp>
      <p:grpSp>
        <p:nvGrpSpPr>
          <p:cNvPr id="9" name="Group 7"/>
          <p:cNvGrpSpPr>
            <a:grpSpLocks/>
          </p:cNvGrpSpPr>
          <p:nvPr/>
        </p:nvGrpSpPr>
        <p:grpSpPr bwMode="auto">
          <a:xfrm>
            <a:off x="301909" y="4783040"/>
            <a:ext cx="8469701" cy="1801256"/>
            <a:chOff x="204" y="2296"/>
            <a:chExt cx="3584" cy="1860"/>
          </a:xfrm>
        </p:grpSpPr>
        <p:grpSp>
          <p:nvGrpSpPr>
            <p:cNvPr id="10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12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13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1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제목 39"/>
          <p:cNvSpPr txBox="1">
            <a:spLocks/>
          </p:cNvSpPr>
          <p:nvPr/>
        </p:nvSpPr>
        <p:spPr bwMode="auto">
          <a:xfrm>
            <a:off x="491445" y="5425311"/>
            <a:ext cx="8173382" cy="11103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2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>
                <a:latin typeface="+mn-ea"/>
                <a:cs typeface="+mj-cs"/>
              </a:rPr>
              <a:t>주거급여</a:t>
            </a:r>
            <a:r>
              <a:rPr lang="en-US" altLang="ko-KR" sz="1900" kern="0" dirty="0">
                <a:latin typeface="+mn-ea"/>
                <a:cs typeface="+mj-cs"/>
              </a:rPr>
              <a:t>(</a:t>
            </a:r>
            <a:r>
              <a:rPr lang="ko-KR" altLang="en-US" sz="1900" kern="0" dirty="0">
                <a:latin typeface="+mn-ea"/>
                <a:cs typeface="+mj-cs"/>
              </a:rPr>
              <a:t>제</a:t>
            </a:r>
            <a:r>
              <a:rPr lang="en-US" altLang="ko-KR" sz="1900" kern="0" dirty="0">
                <a:latin typeface="+mn-ea"/>
                <a:cs typeface="+mj-cs"/>
              </a:rPr>
              <a:t>11</a:t>
            </a:r>
            <a:r>
              <a:rPr lang="ko-KR" altLang="en-US" sz="1900" kern="0" dirty="0">
                <a:latin typeface="+mn-ea"/>
                <a:cs typeface="+mj-cs"/>
              </a:rPr>
              <a:t>조</a:t>
            </a:r>
            <a:r>
              <a:rPr lang="en-US" altLang="ko-KR" sz="1900" kern="0" dirty="0">
                <a:latin typeface="+mn-ea"/>
                <a:cs typeface="+mj-cs"/>
              </a:rPr>
              <a:t>)</a:t>
            </a:r>
            <a:r>
              <a:rPr lang="ko-KR" altLang="en-US" sz="1900" kern="0" dirty="0">
                <a:latin typeface="+mn-ea"/>
                <a:cs typeface="+mj-cs"/>
              </a:rPr>
              <a:t>와 의료급여</a:t>
            </a:r>
            <a:r>
              <a:rPr lang="en-US" altLang="ko-KR" sz="1900" kern="0" dirty="0">
                <a:latin typeface="+mn-ea"/>
                <a:cs typeface="+mj-cs"/>
              </a:rPr>
              <a:t>(</a:t>
            </a:r>
            <a:r>
              <a:rPr lang="ko-KR" altLang="en-US" sz="1900" kern="0" dirty="0">
                <a:latin typeface="+mn-ea"/>
                <a:cs typeface="+mj-cs"/>
              </a:rPr>
              <a:t>제</a:t>
            </a:r>
            <a:r>
              <a:rPr lang="en-US" altLang="ko-KR" sz="1900" kern="0" dirty="0">
                <a:latin typeface="+mn-ea"/>
                <a:cs typeface="+mj-cs"/>
              </a:rPr>
              <a:t>12</a:t>
            </a:r>
            <a:r>
              <a:rPr lang="ko-KR" altLang="en-US" sz="1900" kern="0" dirty="0">
                <a:latin typeface="+mn-ea"/>
                <a:cs typeface="+mj-cs"/>
              </a:rPr>
              <a:t>조의</a:t>
            </a:r>
            <a:r>
              <a:rPr lang="en-US" altLang="ko-KR" sz="1900" kern="0" dirty="0">
                <a:latin typeface="+mn-ea"/>
                <a:cs typeface="+mj-cs"/>
              </a:rPr>
              <a:t>3)</a:t>
            </a:r>
            <a:r>
              <a:rPr lang="ko-KR" altLang="en-US" sz="1900" kern="0" dirty="0">
                <a:latin typeface="+mn-ea"/>
                <a:cs typeface="+mj-cs"/>
              </a:rPr>
              <a:t>에 따른 급여와 관련하여 다른 </a:t>
            </a:r>
            <a:r>
              <a:rPr lang="ko-KR" altLang="en-US" sz="1900" kern="0" dirty="0" smtClean="0">
                <a:latin typeface="+mn-ea"/>
                <a:cs typeface="+mj-cs"/>
              </a:rPr>
              <a:t>법률에 특별한 </a:t>
            </a:r>
            <a:r>
              <a:rPr lang="ko-KR" altLang="en-US" sz="1900" kern="0" dirty="0">
                <a:latin typeface="+mn-ea"/>
                <a:cs typeface="+mj-cs"/>
              </a:rPr>
              <a:t>규정이 있는 경우를 제외하고는 이 법이 정하는 바에 따른다</a:t>
            </a:r>
            <a:r>
              <a:rPr lang="en-US" altLang="ko-KR" sz="1900" kern="0" dirty="0">
                <a:latin typeface="+mn-ea"/>
                <a:cs typeface="+mj-cs"/>
              </a:rPr>
              <a:t>. </a:t>
            </a:r>
          </a:p>
        </p:txBody>
      </p:sp>
      <p:grpSp>
        <p:nvGrpSpPr>
          <p:cNvPr id="15" name="Group 12"/>
          <p:cNvGrpSpPr>
            <a:grpSpLocks/>
          </p:cNvGrpSpPr>
          <p:nvPr/>
        </p:nvGrpSpPr>
        <p:grpSpPr bwMode="auto">
          <a:xfrm>
            <a:off x="416209" y="4724302"/>
            <a:ext cx="88900" cy="200025"/>
            <a:chOff x="4314" y="2018"/>
            <a:chExt cx="69" cy="166"/>
          </a:xfrm>
        </p:grpSpPr>
        <p:sp>
          <p:nvSpPr>
            <p:cNvPr id="16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7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8" name="Group 15"/>
          <p:cNvGrpSpPr>
            <a:grpSpLocks/>
          </p:cNvGrpSpPr>
          <p:nvPr/>
        </p:nvGrpSpPr>
        <p:grpSpPr bwMode="auto">
          <a:xfrm>
            <a:off x="573717" y="4727477"/>
            <a:ext cx="87312" cy="200025"/>
            <a:chOff x="4314" y="2018"/>
            <a:chExt cx="69" cy="166"/>
          </a:xfrm>
        </p:grpSpPr>
        <p:sp>
          <p:nvSpPr>
            <p:cNvPr id="19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0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1" name="Line 18"/>
          <p:cNvSpPr>
            <a:spLocks noChangeShapeType="1"/>
          </p:cNvSpPr>
          <p:nvPr/>
        </p:nvSpPr>
        <p:spPr bwMode="auto">
          <a:xfrm>
            <a:off x="522874" y="5366414"/>
            <a:ext cx="7948191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2" name="Text Box 20"/>
          <p:cNvSpPr txBox="1">
            <a:spLocks noChangeArrowheads="1"/>
          </p:cNvSpPr>
          <p:nvPr/>
        </p:nvSpPr>
        <p:spPr bwMode="auto">
          <a:xfrm>
            <a:off x="518451" y="4979035"/>
            <a:ext cx="4192173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다른 법률과의 관계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4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조의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2)</a:t>
            </a:r>
          </a:p>
        </p:txBody>
      </p:sp>
      <p:grpSp>
        <p:nvGrpSpPr>
          <p:cNvPr id="23" name="Group 7"/>
          <p:cNvGrpSpPr>
            <a:grpSpLocks/>
          </p:cNvGrpSpPr>
          <p:nvPr/>
        </p:nvGrpSpPr>
        <p:grpSpPr bwMode="auto">
          <a:xfrm>
            <a:off x="301909" y="2509102"/>
            <a:ext cx="8469701" cy="1801256"/>
            <a:chOff x="204" y="2296"/>
            <a:chExt cx="3584" cy="1860"/>
          </a:xfrm>
        </p:grpSpPr>
        <p:grpSp>
          <p:nvGrpSpPr>
            <p:cNvPr id="2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2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8" name="제목 39"/>
          <p:cNvSpPr txBox="1">
            <a:spLocks/>
          </p:cNvSpPr>
          <p:nvPr/>
        </p:nvSpPr>
        <p:spPr bwMode="auto">
          <a:xfrm>
            <a:off x="491445" y="3156476"/>
            <a:ext cx="8173382" cy="11449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2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err="1">
                <a:latin typeface="+mn-ea"/>
                <a:cs typeface="+mj-cs"/>
              </a:rPr>
              <a:t>수급권자와</a:t>
            </a:r>
            <a:r>
              <a:rPr lang="ko-KR" altLang="en-US" sz="1900" kern="0" dirty="0">
                <a:latin typeface="+mn-ea"/>
                <a:cs typeface="+mj-cs"/>
              </a:rPr>
              <a:t> 그 친족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기타 관계인은 관할 </a:t>
            </a:r>
            <a:r>
              <a:rPr lang="ko-KR" altLang="en-US" sz="1900" kern="0" dirty="0" smtClean="0">
                <a:latin typeface="+mn-ea"/>
                <a:cs typeface="+mj-cs"/>
              </a:rPr>
              <a:t>시장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군수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구청장에게 </a:t>
            </a:r>
            <a:r>
              <a:rPr lang="ko-KR" altLang="en-US" sz="1900" kern="0" dirty="0" err="1">
                <a:latin typeface="+mn-ea"/>
                <a:cs typeface="+mj-cs"/>
              </a:rPr>
              <a:t>수급권자에</a:t>
            </a:r>
            <a:r>
              <a:rPr lang="ko-KR" altLang="en-US" sz="1900" kern="0" dirty="0">
                <a:latin typeface="+mn-ea"/>
                <a:cs typeface="+mj-cs"/>
              </a:rPr>
              <a:t> </a:t>
            </a:r>
            <a:r>
              <a:rPr lang="ko-KR" altLang="en-US" sz="1900" kern="0" dirty="0" smtClean="0">
                <a:latin typeface="+mn-ea"/>
                <a:cs typeface="+mj-cs"/>
              </a:rPr>
              <a:t>대한 급여를 </a:t>
            </a:r>
            <a:r>
              <a:rPr lang="ko-KR" altLang="en-US" sz="1900" kern="0" dirty="0">
                <a:latin typeface="+mn-ea"/>
                <a:cs typeface="+mj-cs"/>
              </a:rPr>
              <a:t>신청할 수 있으며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 err="1">
                <a:latin typeface="+mn-ea"/>
                <a:cs typeface="+mj-cs"/>
              </a:rPr>
              <a:t>차상위자가</a:t>
            </a:r>
            <a:r>
              <a:rPr lang="ko-KR" altLang="en-US" sz="1900" kern="0" dirty="0">
                <a:latin typeface="+mn-ea"/>
                <a:cs typeface="+mj-cs"/>
              </a:rPr>
              <a:t> 급여를 신청하려는 경우에도 </a:t>
            </a:r>
            <a:r>
              <a:rPr lang="ko-KR" altLang="en-US" sz="1900" kern="0" dirty="0" smtClean="0">
                <a:latin typeface="+mn-ea"/>
                <a:cs typeface="+mj-cs"/>
              </a:rPr>
              <a:t>마찬가지이다</a:t>
            </a:r>
            <a:r>
              <a:rPr lang="en-US" altLang="ko-KR" sz="1900" kern="0" dirty="0">
                <a:latin typeface="+mn-ea"/>
                <a:cs typeface="+mj-cs"/>
              </a:rPr>
              <a:t>. </a:t>
            </a:r>
          </a:p>
        </p:txBody>
      </p:sp>
      <p:grpSp>
        <p:nvGrpSpPr>
          <p:cNvPr id="29" name="Group 12"/>
          <p:cNvGrpSpPr>
            <a:grpSpLocks/>
          </p:cNvGrpSpPr>
          <p:nvPr/>
        </p:nvGrpSpPr>
        <p:grpSpPr bwMode="auto">
          <a:xfrm>
            <a:off x="416209" y="2450364"/>
            <a:ext cx="88900" cy="200025"/>
            <a:chOff x="4314" y="2018"/>
            <a:chExt cx="69" cy="166"/>
          </a:xfrm>
        </p:grpSpPr>
        <p:sp>
          <p:nvSpPr>
            <p:cNvPr id="30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31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32" name="Group 15"/>
          <p:cNvGrpSpPr>
            <a:grpSpLocks/>
          </p:cNvGrpSpPr>
          <p:nvPr/>
        </p:nvGrpSpPr>
        <p:grpSpPr bwMode="auto">
          <a:xfrm>
            <a:off x="573717" y="2453539"/>
            <a:ext cx="87312" cy="200025"/>
            <a:chOff x="4314" y="2018"/>
            <a:chExt cx="69" cy="166"/>
          </a:xfrm>
        </p:grpSpPr>
        <p:sp>
          <p:nvSpPr>
            <p:cNvPr id="33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34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35" name="Line 18"/>
          <p:cNvSpPr>
            <a:spLocks noChangeShapeType="1"/>
          </p:cNvSpPr>
          <p:nvPr/>
        </p:nvSpPr>
        <p:spPr bwMode="auto">
          <a:xfrm>
            <a:off x="522874" y="3092476"/>
            <a:ext cx="7948191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6" name="Text Box 20"/>
          <p:cNvSpPr txBox="1">
            <a:spLocks noChangeArrowheads="1"/>
          </p:cNvSpPr>
          <p:nvPr/>
        </p:nvSpPr>
        <p:spPr bwMode="auto">
          <a:xfrm>
            <a:off x="518451" y="2705097"/>
            <a:ext cx="3203121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신청주의 급여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21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8684234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급여 실시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(1)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208987" y="4145941"/>
            <a:ext cx="8723601" cy="1731331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8" name="제목 39"/>
          <p:cNvSpPr txBox="1">
            <a:spLocks/>
          </p:cNvSpPr>
          <p:nvPr/>
        </p:nvSpPr>
        <p:spPr bwMode="auto">
          <a:xfrm>
            <a:off x="429953" y="4788213"/>
            <a:ext cx="8316555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시장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군수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구청장은 </a:t>
            </a:r>
            <a:r>
              <a:rPr lang="ko-KR" altLang="en-US" sz="1900" kern="0" dirty="0">
                <a:latin typeface="+mn-ea"/>
                <a:cs typeface="+mj-cs"/>
              </a:rPr>
              <a:t>급여신청이 있는 경우 필요사항을 조사하게 하거나 </a:t>
            </a:r>
            <a:r>
              <a:rPr lang="ko-KR" altLang="en-US" sz="1900" kern="0" dirty="0" smtClean="0">
                <a:latin typeface="+mn-ea"/>
                <a:cs typeface="+mj-cs"/>
              </a:rPr>
              <a:t>의료기관에 </a:t>
            </a:r>
            <a:r>
              <a:rPr lang="ko-KR" altLang="en-US" sz="1900" kern="0" dirty="0">
                <a:latin typeface="+mn-ea"/>
                <a:cs typeface="+mj-cs"/>
              </a:rPr>
              <a:t>검진을 받게 할 수 </a:t>
            </a:r>
            <a:r>
              <a:rPr lang="ko-KR" altLang="en-US" sz="1900" kern="0" dirty="0" smtClean="0">
                <a:latin typeface="+mn-ea"/>
                <a:cs typeface="+mj-cs"/>
              </a:rPr>
              <a:t>있다</a:t>
            </a:r>
            <a:r>
              <a:rPr lang="en-US" altLang="ko-KR" sz="1900" kern="0" dirty="0" smtClean="0">
                <a:latin typeface="+mn-ea"/>
                <a:cs typeface="+mj-cs"/>
              </a:rPr>
              <a:t>.</a:t>
            </a:r>
            <a:endParaRPr lang="ko-KR" altLang="en-US" sz="1900" kern="0" dirty="0">
              <a:latin typeface="+mn-ea"/>
              <a:cs typeface="+mj-cs"/>
            </a:endParaRPr>
          </a:p>
        </p:txBody>
      </p:sp>
      <p:grpSp>
        <p:nvGrpSpPr>
          <p:cNvPr id="9" name="Group 12"/>
          <p:cNvGrpSpPr>
            <a:grpSpLocks/>
          </p:cNvGrpSpPr>
          <p:nvPr/>
        </p:nvGrpSpPr>
        <p:grpSpPr bwMode="auto">
          <a:xfrm>
            <a:off x="323288" y="4087204"/>
            <a:ext cx="88900" cy="200025"/>
            <a:chOff x="4314" y="2018"/>
            <a:chExt cx="69" cy="166"/>
          </a:xfrm>
        </p:grpSpPr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1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2" name="Group 15"/>
          <p:cNvGrpSpPr>
            <a:grpSpLocks/>
          </p:cNvGrpSpPr>
          <p:nvPr/>
        </p:nvGrpSpPr>
        <p:grpSpPr bwMode="auto">
          <a:xfrm>
            <a:off x="480796" y="4090379"/>
            <a:ext cx="87312" cy="200025"/>
            <a:chOff x="4314" y="2018"/>
            <a:chExt cx="69" cy="166"/>
          </a:xfrm>
        </p:grpSpPr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4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5" name="Line 18"/>
          <p:cNvSpPr>
            <a:spLocks noChangeShapeType="1"/>
          </p:cNvSpPr>
          <p:nvPr/>
        </p:nvSpPr>
        <p:spPr bwMode="auto">
          <a:xfrm>
            <a:off x="429953" y="4729316"/>
            <a:ext cx="8246503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425530" y="4341937"/>
            <a:ext cx="3602268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신청에 의한 조사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22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208987" y="917960"/>
            <a:ext cx="8723601" cy="2307395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2" name="제목 39"/>
          <p:cNvSpPr txBox="1">
            <a:spLocks/>
          </p:cNvSpPr>
          <p:nvPr/>
        </p:nvSpPr>
        <p:spPr bwMode="auto">
          <a:xfrm>
            <a:off x="429953" y="1566352"/>
            <a:ext cx="8316555" cy="15381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2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제</a:t>
            </a:r>
            <a:r>
              <a:rPr lang="en-US" altLang="ko-KR" sz="1900" kern="0" dirty="0">
                <a:latin typeface="+mn-ea"/>
                <a:cs typeface="+mj-cs"/>
              </a:rPr>
              <a:t>21</a:t>
            </a:r>
            <a:r>
              <a:rPr lang="ko-KR" altLang="en-US" sz="1900" kern="0" dirty="0">
                <a:latin typeface="+mn-ea"/>
                <a:cs typeface="+mj-cs"/>
              </a:rPr>
              <a:t>조 제</a:t>
            </a:r>
            <a:r>
              <a:rPr lang="en-US" altLang="ko-KR" sz="1900" kern="0" dirty="0">
                <a:latin typeface="+mn-ea"/>
                <a:cs typeface="+mj-cs"/>
              </a:rPr>
              <a:t>1</a:t>
            </a:r>
            <a:r>
              <a:rPr lang="ko-KR" altLang="en-US" sz="1900" kern="0" dirty="0">
                <a:latin typeface="+mn-ea"/>
                <a:cs typeface="+mj-cs"/>
              </a:rPr>
              <a:t>항에 따른 신청주의 </a:t>
            </a:r>
            <a:r>
              <a:rPr lang="ko-KR" altLang="en-US" sz="1900" kern="0" dirty="0" smtClean="0">
                <a:latin typeface="+mn-ea"/>
                <a:cs typeface="+mj-cs"/>
              </a:rPr>
              <a:t>원칙</a:t>
            </a:r>
            <a:endParaRPr lang="ko-KR" altLang="en-US" sz="1900" kern="0" dirty="0">
              <a:latin typeface="+mn-ea"/>
              <a:cs typeface="+mj-cs"/>
            </a:endParaRPr>
          </a:p>
          <a:p>
            <a:pPr marL="180975" indent="-180975">
              <a:lnSpc>
                <a:spcPct val="12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사회복지전담공무원은 </a:t>
            </a:r>
            <a:r>
              <a:rPr lang="ko-KR" altLang="en-US" sz="1900" kern="0" dirty="0">
                <a:latin typeface="+mn-ea"/>
                <a:cs typeface="+mj-cs"/>
              </a:rPr>
              <a:t>이 법에 따른 급여를 필요로 하는 사람이 </a:t>
            </a:r>
            <a:r>
              <a:rPr lang="ko-KR" altLang="en-US" sz="1900" kern="0" dirty="0" smtClean="0">
                <a:latin typeface="+mn-ea"/>
                <a:cs typeface="+mj-cs"/>
              </a:rPr>
              <a:t>누락되지 아니하도록 </a:t>
            </a:r>
            <a:r>
              <a:rPr lang="ko-KR" altLang="en-US" sz="1900" kern="0" dirty="0">
                <a:latin typeface="+mn-ea"/>
                <a:cs typeface="+mj-cs"/>
              </a:rPr>
              <a:t>하기 위하여 관할지역에 거주하는 </a:t>
            </a:r>
            <a:r>
              <a:rPr lang="ko-KR" altLang="en-US" sz="1900" kern="0" dirty="0" err="1">
                <a:latin typeface="+mn-ea"/>
                <a:cs typeface="+mj-cs"/>
              </a:rPr>
              <a:t>수급권자에</a:t>
            </a:r>
            <a:r>
              <a:rPr lang="ko-KR" altLang="en-US" sz="1900" kern="0" dirty="0">
                <a:latin typeface="+mn-ea"/>
                <a:cs typeface="+mj-cs"/>
              </a:rPr>
              <a:t> 대한 급여를 </a:t>
            </a:r>
            <a:r>
              <a:rPr lang="ko-KR" altLang="en-US" sz="1900" kern="0" dirty="0" smtClean="0">
                <a:latin typeface="+mn-ea"/>
                <a:cs typeface="+mj-cs"/>
              </a:rPr>
              <a:t>직권으로 </a:t>
            </a:r>
            <a:r>
              <a:rPr lang="ko-KR" altLang="en-US" sz="1900" kern="0" dirty="0">
                <a:latin typeface="+mn-ea"/>
                <a:cs typeface="+mj-cs"/>
              </a:rPr>
              <a:t>신청할 수 있다</a:t>
            </a:r>
            <a:r>
              <a:rPr lang="en-US" altLang="ko-KR" sz="1900" kern="0" dirty="0">
                <a:latin typeface="+mn-ea"/>
                <a:cs typeface="+mj-cs"/>
              </a:rPr>
              <a:t>.</a:t>
            </a:r>
          </a:p>
        </p:txBody>
      </p:sp>
      <p:grpSp>
        <p:nvGrpSpPr>
          <p:cNvPr id="23" name="Group 12"/>
          <p:cNvGrpSpPr>
            <a:grpSpLocks/>
          </p:cNvGrpSpPr>
          <p:nvPr/>
        </p:nvGrpSpPr>
        <p:grpSpPr bwMode="auto">
          <a:xfrm>
            <a:off x="323288" y="859223"/>
            <a:ext cx="88900" cy="200025"/>
            <a:chOff x="4314" y="2018"/>
            <a:chExt cx="69" cy="166"/>
          </a:xfrm>
        </p:grpSpPr>
        <p:sp>
          <p:nvSpPr>
            <p:cNvPr id="24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5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6" name="Group 15"/>
          <p:cNvGrpSpPr>
            <a:grpSpLocks/>
          </p:cNvGrpSpPr>
          <p:nvPr/>
        </p:nvGrpSpPr>
        <p:grpSpPr bwMode="auto">
          <a:xfrm>
            <a:off x="480796" y="862398"/>
            <a:ext cx="87312" cy="200025"/>
            <a:chOff x="4314" y="2018"/>
            <a:chExt cx="69" cy="166"/>
          </a:xfrm>
        </p:grpSpPr>
        <p:sp>
          <p:nvSpPr>
            <p:cNvPr id="27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8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9" name="Line 18"/>
          <p:cNvSpPr>
            <a:spLocks noChangeShapeType="1"/>
          </p:cNvSpPr>
          <p:nvPr/>
        </p:nvSpPr>
        <p:spPr bwMode="auto">
          <a:xfrm>
            <a:off x="429953" y="1501335"/>
            <a:ext cx="8246503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0" name="Text Box 20"/>
          <p:cNvSpPr txBox="1">
            <a:spLocks noChangeArrowheads="1"/>
          </p:cNvSpPr>
          <p:nvPr/>
        </p:nvSpPr>
        <p:spPr bwMode="auto">
          <a:xfrm>
            <a:off x="425530" y="1113956"/>
            <a:ext cx="2908168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급여의 신청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21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7796059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급여 실시</a:t>
            </a:r>
            <a:r>
              <a:rPr lang="en-US" altLang="ko-KR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(2)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74312" y="803420"/>
            <a:ext cx="8798385" cy="5001844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8" name="제목 39"/>
          <p:cNvSpPr txBox="1">
            <a:spLocks/>
          </p:cNvSpPr>
          <p:nvPr/>
        </p:nvSpPr>
        <p:spPr bwMode="auto">
          <a:xfrm>
            <a:off x="480151" y="1499089"/>
            <a:ext cx="8173382" cy="7940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2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시장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군수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>
                <a:latin typeface="+mn-ea"/>
                <a:cs typeface="+mj-cs"/>
              </a:rPr>
              <a:t>구청장은 다음 연도의 </a:t>
            </a:r>
            <a:r>
              <a:rPr lang="ko-KR" altLang="en-US" sz="1900" kern="0" dirty="0" err="1">
                <a:latin typeface="+mn-ea"/>
                <a:cs typeface="+mj-cs"/>
              </a:rPr>
              <a:t>수급권자의</a:t>
            </a:r>
            <a:r>
              <a:rPr lang="ko-KR" altLang="en-US" sz="1900" kern="0" dirty="0">
                <a:latin typeface="+mn-ea"/>
                <a:cs typeface="+mj-cs"/>
              </a:rPr>
              <a:t> 규모를 예측하기 위하여 </a:t>
            </a:r>
            <a:r>
              <a:rPr lang="ko-KR" altLang="en-US" sz="1900" kern="0" dirty="0" err="1" smtClean="0">
                <a:latin typeface="+mn-ea"/>
                <a:cs typeface="+mj-cs"/>
              </a:rPr>
              <a:t>차상위계층에</a:t>
            </a:r>
            <a:r>
              <a:rPr lang="ko-KR" altLang="en-US" sz="1900" kern="0" dirty="0" smtClean="0">
                <a:latin typeface="+mn-ea"/>
                <a:cs typeface="+mj-cs"/>
              </a:rPr>
              <a:t> 대한 </a:t>
            </a:r>
            <a:r>
              <a:rPr lang="ko-KR" altLang="en-US" sz="1900" kern="0" dirty="0">
                <a:latin typeface="+mn-ea"/>
                <a:cs typeface="+mj-cs"/>
              </a:rPr>
              <a:t>조사를 실시할 수 </a:t>
            </a:r>
            <a:r>
              <a:rPr lang="ko-KR" altLang="en-US" sz="1900" kern="0" dirty="0" smtClean="0">
                <a:latin typeface="+mn-ea"/>
                <a:cs typeface="+mj-cs"/>
              </a:rPr>
              <a:t>있다</a:t>
            </a:r>
            <a:r>
              <a:rPr lang="en-US" altLang="ko-KR" sz="1900" kern="0" dirty="0" smtClean="0">
                <a:latin typeface="+mn-ea"/>
                <a:cs typeface="+mj-cs"/>
              </a:rPr>
              <a:t>.</a:t>
            </a:r>
            <a:endParaRPr lang="ko-KR" altLang="en-US" sz="1900" kern="0" dirty="0">
              <a:latin typeface="+mn-ea"/>
              <a:cs typeface="+mj-cs"/>
            </a:endParaRPr>
          </a:p>
        </p:txBody>
      </p:sp>
      <p:grpSp>
        <p:nvGrpSpPr>
          <p:cNvPr id="9" name="Group 12"/>
          <p:cNvGrpSpPr>
            <a:grpSpLocks/>
          </p:cNvGrpSpPr>
          <p:nvPr/>
        </p:nvGrpSpPr>
        <p:grpSpPr bwMode="auto">
          <a:xfrm>
            <a:off x="288613" y="744683"/>
            <a:ext cx="88900" cy="200025"/>
            <a:chOff x="4314" y="2018"/>
            <a:chExt cx="69" cy="166"/>
          </a:xfrm>
        </p:grpSpPr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1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2" name="Group 15"/>
          <p:cNvGrpSpPr>
            <a:grpSpLocks/>
          </p:cNvGrpSpPr>
          <p:nvPr/>
        </p:nvGrpSpPr>
        <p:grpSpPr bwMode="auto">
          <a:xfrm>
            <a:off x="446121" y="747858"/>
            <a:ext cx="87312" cy="200025"/>
            <a:chOff x="4314" y="2018"/>
            <a:chExt cx="69" cy="166"/>
          </a:xfrm>
        </p:grpSpPr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4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5" name="Line 18"/>
          <p:cNvSpPr>
            <a:spLocks noChangeShapeType="1"/>
          </p:cNvSpPr>
          <p:nvPr/>
        </p:nvSpPr>
        <p:spPr bwMode="auto">
          <a:xfrm>
            <a:off x="395278" y="1386795"/>
            <a:ext cx="8258255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390855" y="999416"/>
            <a:ext cx="4487126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 err="1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차상위계층에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 대한 조사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24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graphicFrame>
        <p:nvGraphicFramePr>
          <p:cNvPr id="17" name="표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4647934"/>
              </p:ext>
            </p:extLst>
          </p:nvPr>
        </p:nvGraphicFramePr>
        <p:xfrm>
          <a:off x="446121" y="2374125"/>
          <a:ext cx="8237808" cy="32994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3721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70058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65884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ko-KR" altLang="en-US" sz="1900" b="0" dirty="0" err="1" smtClean="0">
                          <a:latin typeface="+mn-ea"/>
                          <a:ea typeface="+mn-ea"/>
                        </a:rPr>
                        <a:t>차상위계층</a:t>
                      </a:r>
                      <a:endParaRPr lang="ko-KR" altLang="en-US" sz="1900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1900" dirty="0" err="1" smtClean="0">
                          <a:latin typeface="+mn-ea"/>
                          <a:ea typeface="+mn-ea"/>
                        </a:rPr>
                        <a:t>수급권자</a:t>
                      </a:r>
                      <a:r>
                        <a:rPr lang="en-US" altLang="ko-KR" sz="1900" dirty="0" smtClean="0"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900" dirty="0" smtClean="0">
                          <a:latin typeface="+mn-ea"/>
                          <a:ea typeface="+mn-ea"/>
                        </a:rPr>
                        <a:t>제</a:t>
                      </a:r>
                      <a:r>
                        <a:rPr lang="en-US" altLang="ko-KR" sz="1900" dirty="0" smtClean="0">
                          <a:latin typeface="+mn-ea"/>
                          <a:ea typeface="+mn-ea"/>
                        </a:rPr>
                        <a:t>14</a:t>
                      </a:r>
                      <a:r>
                        <a:rPr lang="ko-KR" altLang="en-US" sz="1900" dirty="0" smtClean="0">
                          <a:latin typeface="+mn-ea"/>
                          <a:ea typeface="+mn-ea"/>
                        </a:rPr>
                        <a:t>조의</a:t>
                      </a:r>
                      <a:r>
                        <a:rPr lang="en-US" altLang="ko-KR" sz="1900" dirty="0" smtClean="0">
                          <a:latin typeface="+mn-ea"/>
                          <a:ea typeface="+mn-ea"/>
                        </a:rPr>
                        <a:t>2: </a:t>
                      </a:r>
                      <a:r>
                        <a:rPr lang="ko-KR" altLang="en-US" sz="1900" dirty="0" smtClean="0">
                          <a:latin typeface="+mn-ea"/>
                          <a:ea typeface="+mn-ea"/>
                        </a:rPr>
                        <a:t>급여의 특례에 따라 </a:t>
                      </a:r>
                      <a:r>
                        <a:rPr lang="ko-KR" altLang="en-US" sz="1900" dirty="0" err="1" smtClean="0">
                          <a:latin typeface="+mn-ea"/>
                          <a:ea typeface="+mn-ea"/>
                        </a:rPr>
                        <a:t>수급권자로</a:t>
                      </a:r>
                      <a:r>
                        <a:rPr lang="ko-KR" altLang="en-US" sz="1900" dirty="0" smtClean="0">
                          <a:latin typeface="+mn-ea"/>
                          <a:ea typeface="+mn-ea"/>
                        </a:rPr>
                        <a:t> 보는 사람은 제외한다</a:t>
                      </a:r>
                      <a:r>
                        <a:rPr lang="en-US" altLang="ko-KR" sz="1900" dirty="0" smtClean="0">
                          <a:latin typeface="+mn-ea"/>
                          <a:ea typeface="+mn-ea"/>
                        </a:rPr>
                        <a:t>)</a:t>
                      </a:r>
                      <a:r>
                        <a:rPr lang="ko-KR" altLang="en-US" sz="1900" dirty="0" smtClean="0">
                          <a:latin typeface="+mn-ea"/>
                          <a:ea typeface="+mn-ea"/>
                        </a:rPr>
                        <a:t>에 해당되지 않는 계층으로 </a:t>
                      </a:r>
                      <a:r>
                        <a:rPr lang="ko-KR" altLang="en-US" sz="1900" dirty="0" err="1" smtClean="0">
                          <a:latin typeface="+mn-ea"/>
                          <a:ea typeface="+mn-ea"/>
                        </a:rPr>
                        <a:t>소득인정액이</a:t>
                      </a:r>
                      <a:r>
                        <a:rPr lang="ko-KR" altLang="en-US" sz="1900" dirty="0" smtClean="0">
                          <a:latin typeface="+mn-ea"/>
                          <a:ea typeface="+mn-ea"/>
                        </a:rPr>
                        <a:t> 대통령령이 정하는 기준 이하인 계층</a:t>
                      </a:r>
                      <a:r>
                        <a:rPr lang="en-US" altLang="ko-KR" sz="1900" dirty="0" smtClean="0"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900" dirty="0" smtClean="0">
                          <a:latin typeface="+mn-ea"/>
                          <a:ea typeface="+mn-ea"/>
                        </a:rPr>
                        <a:t>기준 중의소득의 </a:t>
                      </a:r>
                      <a:r>
                        <a:rPr lang="en-US" altLang="ko-KR" sz="1900" dirty="0" smtClean="0">
                          <a:latin typeface="+mn-ea"/>
                          <a:ea typeface="+mn-ea"/>
                        </a:rPr>
                        <a:t>100</a:t>
                      </a:r>
                      <a:r>
                        <a:rPr lang="ko-KR" altLang="en-US" sz="1900" dirty="0" smtClean="0">
                          <a:latin typeface="+mn-ea"/>
                          <a:ea typeface="+mn-ea"/>
                        </a:rPr>
                        <a:t>분의 </a:t>
                      </a:r>
                      <a:r>
                        <a:rPr lang="en-US" altLang="ko-KR" sz="1900" dirty="0" smtClean="0">
                          <a:latin typeface="+mn-ea"/>
                          <a:ea typeface="+mn-ea"/>
                        </a:rPr>
                        <a:t>50 </a:t>
                      </a:r>
                      <a:r>
                        <a:rPr lang="ko-KR" altLang="en-US" sz="1900" dirty="0" smtClean="0">
                          <a:latin typeface="+mn-ea"/>
                          <a:ea typeface="+mn-ea"/>
                        </a:rPr>
                        <a:t>이하인 사람</a:t>
                      </a:r>
                      <a:r>
                        <a:rPr lang="en-US" altLang="ko-KR" sz="1900" dirty="0" smtClean="0">
                          <a:latin typeface="+mn-ea"/>
                          <a:ea typeface="+mn-ea"/>
                        </a:rPr>
                        <a:t>)</a:t>
                      </a:r>
                      <a:r>
                        <a:rPr lang="ko-KR" altLang="en-US" sz="1900" dirty="0" smtClean="0">
                          <a:latin typeface="+mn-ea"/>
                          <a:ea typeface="+mn-ea"/>
                        </a:rPr>
                        <a:t>을 말한다</a:t>
                      </a:r>
                      <a:r>
                        <a:rPr lang="en-US" altLang="ko-KR" sz="1900" dirty="0" smtClean="0"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900" dirty="0" smtClean="0">
                          <a:latin typeface="+mn-ea"/>
                          <a:ea typeface="+mn-ea"/>
                        </a:rPr>
                        <a:t>제</a:t>
                      </a:r>
                      <a:r>
                        <a:rPr lang="en-US" altLang="ko-KR" sz="1900" dirty="0" smtClean="0">
                          <a:latin typeface="+mn-ea"/>
                          <a:ea typeface="+mn-ea"/>
                        </a:rPr>
                        <a:t>2</a:t>
                      </a:r>
                      <a:r>
                        <a:rPr lang="ko-KR" altLang="en-US" sz="1900" dirty="0" smtClean="0">
                          <a:latin typeface="+mn-ea"/>
                          <a:ea typeface="+mn-ea"/>
                        </a:rPr>
                        <a:t>조 제</a:t>
                      </a:r>
                      <a:r>
                        <a:rPr lang="en-US" altLang="ko-KR" sz="1900" dirty="0" smtClean="0">
                          <a:latin typeface="+mn-ea"/>
                          <a:ea typeface="+mn-ea"/>
                        </a:rPr>
                        <a:t>10</a:t>
                      </a:r>
                      <a:r>
                        <a:rPr lang="ko-KR" altLang="en-US" sz="1900" dirty="0" smtClean="0">
                          <a:latin typeface="+mn-ea"/>
                          <a:ea typeface="+mn-ea"/>
                        </a:rPr>
                        <a:t>호</a:t>
                      </a:r>
                      <a:r>
                        <a:rPr lang="en-US" altLang="ko-KR" sz="1900" dirty="0" smtClean="0">
                          <a:latin typeface="+mn-ea"/>
                          <a:ea typeface="+mn-ea"/>
                        </a:rPr>
                        <a:t>).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04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900" b="0" dirty="0" err="1" smtClean="0">
                          <a:latin typeface="+mn-ea"/>
                          <a:ea typeface="+mn-ea"/>
                        </a:rPr>
                        <a:t>차상위</a:t>
                      </a:r>
                      <a:endParaRPr lang="en-US" altLang="ko-KR" sz="1900" b="0" dirty="0" smtClean="0">
                        <a:latin typeface="+mn-ea"/>
                        <a:ea typeface="+mn-ea"/>
                      </a:endParaRP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900" b="0" dirty="0" smtClean="0">
                          <a:latin typeface="+mn-ea"/>
                          <a:ea typeface="+mn-ea"/>
                        </a:rPr>
                        <a:t>계층의</a:t>
                      </a:r>
                      <a:endParaRPr lang="en-US" altLang="ko-KR" sz="1900" b="0" dirty="0" smtClean="0">
                        <a:latin typeface="+mn-ea"/>
                        <a:ea typeface="+mn-ea"/>
                      </a:endParaRP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900" b="0" dirty="0" smtClean="0">
                          <a:latin typeface="+mn-ea"/>
                          <a:ea typeface="+mn-ea"/>
                        </a:rPr>
                        <a:t>급여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1900" dirty="0" smtClean="0">
                          <a:latin typeface="+mn-ea"/>
                          <a:ea typeface="+mn-ea"/>
                        </a:rPr>
                        <a:t>보장기관이 </a:t>
                      </a:r>
                      <a:r>
                        <a:rPr lang="ko-KR" altLang="en-US" sz="1900" dirty="0" err="1" smtClean="0">
                          <a:latin typeface="+mn-ea"/>
                          <a:ea typeface="+mn-ea"/>
                        </a:rPr>
                        <a:t>차상위자의</a:t>
                      </a:r>
                      <a:r>
                        <a:rPr lang="ko-KR" altLang="en-US" sz="1900" dirty="0" smtClean="0">
                          <a:latin typeface="+mn-ea"/>
                          <a:ea typeface="+mn-ea"/>
                        </a:rPr>
                        <a:t> 가구별 생활여건을 고려하여 예산의 범위 안에서 주거급여</a:t>
                      </a:r>
                      <a:r>
                        <a:rPr lang="en-US" altLang="ko-KR" sz="1900" dirty="0" smtClean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900" dirty="0" smtClean="0">
                          <a:latin typeface="+mn-ea"/>
                          <a:ea typeface="+mn-ea"/>
                        </a:rPr>
                        <a:t>의료급여</a:t>
                      </a:r>
                      <a:r>
                        <a:rPr lang="en-US" altLang="ko-KR" sz="1900" dirty="0" smtClean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900" dirty="0" smtClean="0">
                          <a:latin typeface="+mn-ea"/>
                          <a:ea typeface="+mn-ea"/>
                        </a:rPr>
                        <a:t>교육급여</a:t>
                      </a:r>
                      <a:r>
                        <a:rPr lang="en-US" altLang="ko-KR" sz="1900" dirty="0" smtClean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900" dirty="0" err="1" smtClean="0">
                          <a:latin typeface="+mn-ea"/>
                          <a:ea typeface="+mn-ea"/>
                        </a:rPr>
                        <a:t>장제급여</a:t>
                      </a:r>
                      <a:r>
                        <a:rPr lang="en-US" altLang="ko-KR" sz="1900" dirty="0" smtClean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900" dirty="0" smtClean="0">
                          <a:latin typeface="+mn-ea"/>
                          <a:ea typeface="+mn-ea"/>
                        </a:rPr>
                        <a:t>자활급여의 전부 또는 일부를 행할 수 있다</a:t>
                      </a:r>
                      <a:r>
                        <a:rPr lang="en-US" altLang="ko-KR" sz="1900" dirty="0" smtClean="0"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900" dirty="0" smtClean="0">
                          <a:latin typeface="+mn-ea"/>
                          <a:ea typeface="+mn-ea"/>
                        </a:rPr>
                        <a:t>제</a:t>
                      </a:r>
                      <a:r>
                        <a:rPr lang="en-US" altLang="ko-KR" sz="1900" dirty="0" smtClean="0">
                          <a:latin typeface="+mn-ea"/>
                          <a:ea typeface="+mn-ea"/>
                        </a:rPr>
                        <a:t>7</a:t>
                      </a:r>
                      <a:r>
                        <a:rPr lang="ko-KR" altLang="en-US" sz="1900" dirty="0" smtClean="0">
                          <a:latin typeface="+mn-ea"/>
                          <a:ea typeface="+mn-ea"/>
                        </a:rPr>
                        <a:t>조 제</a:t>
                      </a:r>
                      <a:r>
                        <a:rPr lang="en-US" altLang="ko-KR" sz="1900" dirty="0" smtClean="0">
                          <a:latin typeface="+mn-ea"/>
                          <a:ea typeface="+mn-ea"/>
                        </a:rPr>
                        <a:t>3</a:t>
                      </a:r>
                      <a:r>
                        <a:rPr lang="ko-KR" altLang="en-US" sz="1900" dirty="0" smtClean="0">
                          <a:latin typeface="+mn-ea"/>
                          <a:ea typeface="+mn-ea"/>
                        </a:rPr>
                        <a:t>항</a:t>
                      </a:r>
                      <a:r>
                        <a:rPr lang="en-US" altLang="ko-KR" sz="1900" dirty="0" smtClean="0">
                          <a:latin typeface="+mn-ea"/>
                          <a:ea typeface="+mn-ea"/>
                        </a:rPr>
                        <a:t>). 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44590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급여 실시</a:t>
            </a:r>
            <a:r>
              <a:rPr lang="en-US" altLang="ko-KR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(3)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240886" y="4114042"/>
            <a:ext cx="8622393" cy="2379403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8" name="제목 39"/>
          <p:cNvSpPr txBox="1">
            <a:spLocks/>
          </p:cNvSpPr>
          <p:nvPr/>
        </p:nvSpPr>
        <p:spPr bwMode="auto">
          <a:xfrm>
            <a:off x="360587" y="4645107"/>
            <a:ext cx="8395020" cy="1885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3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이 </a:t>
            </a:r>
            <a:r>
              <a:rPr lang="ko-KR" altLang="en-US" sz="1900" kern="0" dirty="0">
                <a:latin typeface="+mn-ea"/>
                <a:cs typeface="+mj-cs"/>
              </a:rPr>
              <a:t>법에 따른 급여는 </a:t>
            </a:r>
            <a:r>
              <a:rPr lang="ko-KR" altLang="en-US" sz="1900" kern="0" dirty="0" err="1">
                <a:latin typeface="+mn-ea"/>
                <a:cs typeface="+mj-cs"/>
              </a:rPr>
              <a:t>수급권자</a:t>
            </a:r>
            <a:r>
              <a:rPr lang="ko-KR" altLang="en-US" sz="1900" kern="0" dirty="0">
                <a:latin typeface="+mn-ea"/>
                <a:cs typeface="+mj-cs"/>
              </a:rPr>
              <a:t> 또는 수급자의 거주지를 관할하는 </a:t>
            </a:r>
            <a:r>
              <a:rPr lang="ko-KR" altLang="en-US" sz="1900" kern="0" dirty="0" smtClean="0">
                <a:latin typeface="+mn-ea"/>
                <a:cs typeface="+mj-cs"/>
              </a:rPr>
              <a:t>시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도지사와 시장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군수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구청장</a:t>
            </a:r>
            <a:r>
              <a:rPr lang="en-US" altLang="ko-KR" sz="1900" kern="0" dirty="0">
                <a:latin typeface="+mn-ea"/>
                <a:cs typeface="+mj-cs"/>
              </a:rPr>
              <a:t>(</a:t>
            </a:r>
            <a:r>
              <a:rPr lang="ko-KR" altLang="en-US" sz="1900" kern="0" dirty="0">
                <a:latin typeface="+mn-ea"/>
                <a:cs typeface="+mj-cs"/>
              </a:rPr>
              <a:t>교육급여의 경우는 </a:t>
            </a:r>
            <a:r>
              <a:rPr lang="ko-KR" altLang="en-US" sz="1900" kern="0" dirty="0" smtClean="0">
                <a:latin typeface="+mn-ea"/>
                <a:cs typeface="+mj-cs"/>
              </a:rPr>
              <a:t>시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도 </a:t>
            </a:r>
            <a:r>
              <a:rPr lang="ko-KR" altLang="en-US" sz="1900" kern="0" dirty="0">
                <a:latin typeface="+mn-ea"/>
                <a:cs typeface="+mj-cs"/>
              </a:rPr>
              <a:t>교육감</a:t>
            </a:r>
            <a:r>
              <a:rPr lang="en-US" altLang="ko-KR" sz="1900" kern="0" dirty="0">
                <a:latin typeface="+mn-ea"/>
                <a:cs typeface="+mj-cs"/>
              </a:rPr>
              <a:t>)</a:t>
            </a:r>
            <a:r>
              <a:rPr lang="ko-KR" altLang="en-US" sz="1900" kern="0" dirty="0">
                <a:latin typeface="+mn-ea"/>
                <a:cs typeface="+mj-cs"/>
              </a:rPr>
              <a:t>이 </a:t>
            </a:r>
            <a:r>
              <a:rPr lang="ko-KR" altLang="en-US" sz="1900" kern="0" dirty="0" smtClean="0">
                <a:latin typeface="+mn-ea"/>
                <a:cs typeface="+mj-cs"/>
              </a:rPr>
              <a:t>실시한다</a:t>
            </a:r>
            <a:r>
              <a:rPr lang="en-US" altLang="ko-KR" sz="1900" kern="0" dirty="0">
                <a:latin typeface="+mn-ea"/>
                <a:cs typeface="+mj-cs"/>
              </a:rPr>
              <a:t>. </a:t>
            </a:r>
          </a:p>
          <a:p>
            <a:pPr marL="180975" indent="-180975">
              <a:lnSpc>
                <a:spcPct val="150000"/>
              </a:lnSpc>
              <a:spcAft>
                <a:spcPts val="3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사회복지전담공무원 </a:t>
            </a:r>
            <a:r>
              <a:rPr lang="ko-KR" altLang="en-US" sz="1900" kern="0" dirty="0">
                <a:latin typeface="+mn-ea"/>
                <a:cs typeface="+mj-cs"/>
              </a:rPr>
              <a:t>배치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자활급여 업무 수행 사회복지전담공무원은 </a:t>
            </a:r>
            <a:r>
              <a:rPr lang="ko-KR" altLang="en-US" sz="1900" kern="0" dirty="0" smtClean="0">
                <a:latin typeface="+mn-ea"/>
                <a:cs typeface="+mj-cs"/>
              </a:rPr>
              <a:t>따로 </a:t>
            </a:r>
            <a:r>
              <a:rPr lang="ko-KR" altLang="en-US" sz="1900" kern="0" dirty="0">
                <a:latin typeface="+mn-ea"/>
                <a:cs typeface="+mj-cs"/>
              </a:rPr>
              <a:t>배치</a:t>
            </a:r>
          </a:p>
        </p:txBody>
      </p:sp>
      <p:grpSp>
        <p:nvGrpSpPr>
          <p:cNvPr id="9" name="Group 12"/>
          <p:cNvGrpSpPr>
            <a:grpSpLocks/>
          </p:cNvGrpSpPr>
          <p:nvPr/>
        </p:nvGrpSpPr>
        <p:grpSpPr bwMode="auto">
          <a:xfrm>
            <a:off x="355187" y="4055305"/>
            <a:ext cx="88900" cy="200025"/>
            <a:chOff x="4314" y="2018"/>
            <a:chExt cx="69" cy="166"/>
          </a:xfrm>
        </p:grpSpPr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1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2" name="Group 15"/>
          <p:cNvGrpSpPr>
            <a:grpSpLocks/>
          </p:cNvGrpSpPr>
          <p:nvPr/>
        </p:nvGrpSpPr>
        <p:grpSpPr bwMode="auto">
          <a:xfrm>
            <a:off x="512695" y="4058480"/>
            <a:ext cx="87312" cy="200025"/>
            <a:chOff x="4314" y="2018"/>
            <a:chExt cx="69" cy="166"/>
          </a:xfrm>
        </p:grpSpPr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4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5" name="Line 18"/>
          <p:cNvSpPr>
            <a:spLocks noChangeShapeType="1"/>
          </p:cNvSpPr>
          <p:nvPr/>
        </p:nvSpPr>
        <p:spPr bwMode="auto">
          <a:xfrm>
            <a:off x="461852" y="4697417"/>
            <a:ext cx="8102487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457429" y="4310038"/>
            <a:ext cx="2908168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급여의 실시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19</a:t>
            </a:r>
            <a:r>
              <a:rPr lang="ko-KR" altLang="en-US" sz="23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240886" y="875428"/>
            <a:ext cx="8622393" cy="2727064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2" name="제목 39"/>
          <p:cNvSpPr txBox="1">
            <a:spLocks/>
          </p:cNvSpPr>
          <p:nvPr/>
        </p:nvSpPr>
        <p:spPr bwMode="auto">
          <a:xfrm>
            <a:off x="422692" y="1459761"/>
            <a:ext cx="8316555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시장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군수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구청장은 </a:t>
            </a:r>
            <a:r>
              <a:rPr lang="ko-KR" altLang="en-US" sz="2000" kern="0" dirty="0">
                <a:latin typeface="+mn-ea"/>
                <a:cs typeface="+mj-cs"/>
              </a:rPr>
              <a:t>급여실시 여부와 급여내용을 결정한 때에는 </a:t>
            </a:r>
            <a:r>
              <a:rPr lang="ko-KR" altLang="en-US" sz="2000" kern="0" dirty="0" smtClean="0">
                <a:latin typeface="+mn-ea"/>
                <a:cs typeface="+mj-cs"/>
              </a:rPr>
              <a:t>그 </a:t>
            </a:r>
            <a:r>
              <a:rPr lang="ko-KR" altLang="en-US" sz="2000" kern="0" dirty="0">
                <a:latin typeface="+mn-ea"/>
                <a:cs typeface="+mj-cs"/>
              </a:rPr>
              <a:t>결정의 요지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 smtClean="0">
                <a:latin typeface="+mn-ea"/>
                <a:cs typeface="+mj-cs"/>
              </a:rPr>
              <a:t>급여의 종류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방법 </a:t>
            </a:r>
            <a:r>
              <a:rPr lang="ko-KR" altLang="en-US" sz="2000" kern="0" dirty="0">
                <a:latin typeface="+mn-ea"/>
                <a:cs typeface="+mj-cs"/>
              </a:rPr>
              <a:t>및 급여의 개시 시기 등을 </a:t>
            </a:r>
            <a:r>
              <a:rPr lang="ko-KR" altLang="en-US" sz="2000" kern="0" dirty="0" smtClean="0">
                <a:latin typeface="+mn-ea"/>
                <a:cs typeface="+mj-cs"/>
              </a:rPr>
              <a:t>서면으로 </a:t>
            </a:r>
            <a:r>
              <a:rPr lang="ko-KR" altLang="en-US" sz="2000" kern="0" dirty="0" err="1" smtClean="0">
                <a:latin typeface="+mn-ea"/>
                <a:cs typeface="+mj-cs"/>
              </a:rPr>
              <a:t>수급권자</a:t>
            </a:r>
            <a:r>
              <a:rPr lang="ko-KR" altLang="en-US" sz="2000" kern="0" dirty="0" smtClean="0">
                <a:latin typeface="+mn-ea"/>
                <a:cs typeface="+mj-cs"/>
              </a:rPr>
              <a:t> </a:t>
            </a:r>
            <a:r>
              <a:rPr lang="ko-KR" altLang="en-US" sz="2000" kern="0" dirty="0">
                <a:latin typeface="+mn-ea"/>
                <a:cs typeface="+mj-cs"/>
              </a:rPr>
              <a:t>또는 신청인에게 </a:t>
            </a:r>
            <a:r>
              <a:rPr lang="ko-KR" altLang="en-US" sz="2000" kern="0" dirty="0" smtClean="0">
                <a:latin typeface="+mn-ea"/>
                <a:cs typeface="+mj-cs"/>
              </a:rPr>
              <a:t>통지하여야 </a:t>
            </a:r>
            <a:r>
              <a:rPr lang="ko-KR" altLang="en-US" sz="2000" kern="0" dirty="0">
                <a:latin typeface="+mn-ea"/>
                <a:cs typeface="+mj-cs"/>
              </a:rPr>
              <a:t>한다</a:t>
            </a:r>
            <a:r>
              <a:rPr lang="en-US" altLang="ko-KR" sz="2000" kern="0" dirty="0" smtClean="0">
                <a:latin typeface="+mn-ea"/>
                <a:cs typeface="+mj-cs"/>
              </a:rPr>
              <a:t>.</a:t>
            </a:r>
            <a:endParaRPr lang="en-US" altLang="ko-KR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통지는 </a:t>
            </a:r>
            <a:r>
              <a:rPr lang="ko-KR" altLang="en-US" sz="2000" kern="0" dirty="0">
                <a:latin typeface="+mn-ea"/>
                <a:cs typeface="+mj-cs"/>
              </a:rPr>
              <a:t>급여의 신청일로부터 </a:t>
            </a:r>
            <a:r>
              <a:rPr lang="en-US" altLang="ko-KR" sz="2000" kern="0" dirty="0">
                <a:latin typeface="+mn-ea"/>
                <a:cs typeface="+mj-cs"/>
              </a:rPr>
              <a:t>30</a:t>
            </a:r>
            <a:r>
              <a:rPr lang="ko-KR" altLang="en-US" sz="2000" kern="0" dirty="0">
                <a:latin typeface="+mn-ea"/>
                <a:cs typeface="+mj-cs"/>
              </a:rPr>
              <a:t>일 이내로 하여야 </a:t>
            </a:r>
            <a:r>
              <a:rPr lang="ko-KR" altLang="en-US" sz="2000" kern="0" dirty="0" smtClean="0">
                <a:latin typeface="+mn-ea"/>
                <a:cs typeface="+mj-cs"/>
              </a:rPr>
              <a:t>한다</a:t>
            </a:r>
            <a:r>
              <a:rPr lang="en-US" altLang="ko-KR" sz="2000" kern="0" dirty="0" smtClean="0">
                <a:latin typeface="+mn-ea"/>
                <a:cs typeface="+mj-cs"/>
              </a:rPr>
              <a:t>.</a:t>
            </a:r>
            <a:endParaRPr lang="ko-KR" altLang="en-US" sz="2000" kern="0" dirty="0">
              <a:latin typeface="+mn-ea"/>
              <a:cs typeface="+mj-cs"/>
            </a:endParaRPr>
          </a:p>
        </p:txBody>
      </p:sp>
      <p:grpSp>
        <p:nvGrpSpPr>
          <p:cNvPr id="23" name="Group 12"/>
          <p:cNvGrpSpPr>
            <a:grpSpLocks/>
          </p:cNvGrpSpPr>
          <p:nvPr/>
        </p:nvGrpSpPr>
        <p:grpSpPr bwMode="auto">
          <a:xfrm>
            <a:off x="355187" y="816691"/>
            <a:ext cx="88900" cy="200025"/>
            <a:chOff x="4314" y="2018"/>
            <a:chExt cx="69" cy="166"/>
          </a:xfrm>
        </p:grpSpPr>
        <p:sp>
          <p:nvSpPr>
            <p:cNvPr id="24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5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6" name="Group 15"/>
          <p:cNvGrpSpPr>
            <a:grpSpLocks/>
          </p:cNvGrpSpPr>
          <p:nvPr/>
        </p:nvGrpSpPr>
        <p:grpSpPr bwMode="auto">
          <a:xfrm>
            <a:off x="512695" y="819866"/>
            <a:ext cx="87312" cy="200025"/>
            <a:chOff x="4314" y="2018"/>
            <a:chExt cx="69" cy="166"/>
          </a:xfrm>
        </p:grpSpPr>
        <p:sp>
          <p:nvSpPr>
            <p:cNvPr id="27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8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9" name="Line 18"/>
          <p:cNvSpPr>
            <a:spLocks noChangeShapeType="1"/>
          </p:cNvSpPr>
          <p:nvPr/>
        </p:nvSpPr>
        <p:spPr bwMode="auto">
          <a:xfrm>
            <a:off x="461852" y="1458803"/>
            <a:ext cx="8102487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0" name="Text Box 20"/>
          <p:cNvSpPr txBox="1">
            <a:spLocks noChangeArrowheads="1"/>
          </p:cNvSpPr>
          <p:nvPr/>
        </p:nvSpPr>
        <p:spPr bwMode="auto">
          <a:xfrm>
            <a:off x="457429" y="1071424"/>
            <a:ext cx="2908168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급여의 결정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26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5661903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급여 실시</a:t>
            </a:r>
            <a:r>
              <a:rPr lang="en-US" altLang="ko-KR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(4)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240886" y="4567858"/>
            <a:ext cx="8622393" cy="1763230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8" name="제목 39"/>
          <p:cNvSpPr txBox="1">
            <a:spLocks/>
          </p:cNvSpPr>
          <p:nvPr/>
        </p:nvSpPr>
        <p:spPr bwMode="auto">
          <a:xfrm>
            <a:off x="420896" y="5210129"/>
            <a:ext cx="831655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+mn-ea"/>
                <a:cs typeface="+mj-cs"/>
              </a:rPr>
              <a:t>보장기관이 급여를 금전으로 지급할 때에는 </a:t>
            </a:r>
            <a:r>
              <a:rPr lang="ko-KR" altLang="en-US" sz="2000" kern="0" dirty="0" err="1">
                <a:latin typeface="+mn-ea"/>
                <a:cs typeface="+mj-cs"/>
              </a:rPr>
              <a:t>수급자</a:t>
            </a:r>
            <a:r>
              <a:rPr lang="ko-KR" altLang="en-US" sz="2000" kern="0" dirty="0">
                <a:latin typeface="+mn-ea"/>
                <a:cs typeface="+mj-cs"/>
              </a:rPr>
              <a:t> 명의의 지정된 </a:t>
            </a:r>
            <a:r>
              <a:rPr lang="ko-KR" altLang="en-US" sz="2000" kern="0" dirty="0" smtClean="0">
                <a:latin typeface="+mn-ea"/>
                <a:cs typeface="+mj-cs"/>
              </a:rPr>
              <a:t>계좌</a:t>
            </a:r>
            <a:r>
              <a:rPr lang="en-US" altLang="ko-KR" sz="2000" kern="0" dirty="0" smtClean="0">
                <a:latin typeface="+mn-ea"/>
                <a:cs typeface="+mj-cs"/>
              </a:rPr>
              <a:t>(</a:t>
            </a:r>
            <a:r>
              <a:rPr lang="ko-KR" altLang="en-US" sz="2000" kern="0" dirty="0">
                <a:latin typeface="+mn-ea"/>
                <a:cs typeface="+mj-cs"/>
              </a:rPr>
              <a:t>급여수급계좌</a:t>
            </a:r>
            <a:r>
              <a:rPr lang="en-US" altLang="ko-KR" sz="2000" kern="0" dirty="0">
                <a:latin typeface="+mn-ea"/>
                <a:cs typeface="+mj-cs"/>
              </a:rPr>
              <a:t>)</a:t>
            </a:r>
            <a:r>
              <a:rPr lang="ko-KR" altLang="en-US" sz="2000" kern="0" dirty="0">
                <a:latin typeface="+mn-ea"/>
                <a:cs typeface="+mj-cs"/>
              </a:rPr>
              <a:t>로 입금하여야 한다</a:t>
            </a:r>
            <a:r>
              <a:rPr lang="en-US" altLang="ko-KR" sz="2000" kern="0" dirty="0">
                <a:latin typeface="+mn-ea"/>
                <a:cs typeface="+mj-cs"/>
              </a:rPr>
              <a:t>.</a:t>
            </a:r>
          </a:p>
        </p:txBody>
      </p:sp>
      <p:grpSp>
        <p:nvGrpSpPr>
          <p:cNvPr id="9" name="Group 12"/>
          <p:cNvGrpSpPr>
            <a:grpSpLocks/>
          </p:cNvGrpSpPr>
          <p:nvPr/>
        </p:nvGrpSpPr>
        <p:grpSpPr bwMode="auto">
          <a:xfrm>
            <a:off x="355187" y="4509120"/>
            <a:ext cx="88900" cy="200025"/>
            <a:chOff x="4314" y="2018"/>
            <a:chExt cx="69" cy="166"/>
          </a:xfrm>
        </p:grpSpPr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1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2" name="Group 15"/>
          <p:cNvGrpSpPr>
            <a:grpSpLocks/>
          </p:cNvGrpSpPr>
          <p:nvPr/>
        </p:nvGrpSpPr>
        <p:grpSpPr bwMode="auto">
          <a:xfrm>
            <a:off x="512695" y="4512295"/>
            <a:ext cx="87312" cy="200025"/>
            <a:chOff x="4314" y="2018"/>
            <a:chExt cx="69" cy="166"/>
          </a:xfrm>
        </p:grpSpPr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4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5" name="Line 18"/>
          <p:cNvSpPr>
            <a:spLocks noChangeShapeType="1"/>
          </p:cNvSpPr>
          <p:nvPr/>
        </p:nvSpPr>
        <p:spPr bwMode="auto">
          <a:xfrm>
            <a:off x="461852" y="5151232"/>
            <a:ext cx="8102487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457429" y="4763853"/>
            <a:ext cx="3669594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급여지급 방법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27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조의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2)</a:t>
            </a: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240886" y="875428"/>
            <a:ext cx="8622393" cy="2985620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2" name="제목 39"/>
          <p:cNvSpPr txBox="1">
            <a:spLocks/>
          </p:cNvSpPr>
          <p:nvPr/>
        </p:nvSpPr>
        <p:spPr bwMode="auto">
          <a:xfrm>
            <a:off x="546724" y="1517700"/>
            <a:ext cx="8316555" cy="7940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2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>
                <a:latin typeface="+mn-ea"/>
                <a:cs typeface="+mj-cs"/>
              </a:rPr>
              <a:t>급여실시 및 내용이 결정된 </a:t>
            </a:r>
            <a:r>
              <a:rPr lang="ko-KR" altLang="en-US" sz="1900" kern="0" dirty="0" err="1">
                <a:latin typeface="+mn-ea"/>
                <a:cs typeface="+mj-cs"/>
              </a:rPr>
              <a:t>수급자에</a:t>
            </a:r>
            <a:r>
              <a:rPr lang="ko-KR" altLang="en-US" sz="1900" kern="0" dirty="0">
                <a:latin typeface="+mn-ea"/>
                <a:cs typeface="+mj-cs"/>
              </a:rPr>
              <a:t> 대한 급여는 급여의 </a:t>
            </a:r>
            <a:r>
              <a:rPr lang="ko-KR" altLang="en-US" sz="1900" kern="0" dirty="0" smtClean="0">
                <a:latin typeface="+mn-ea"/>
                <a:cs typeface="+mj-cs"/>
              </a:rPr>
              <a:t>신청일로부터 시작한다</a:t>
            </a:r>
            <a:r>
              <a:rPr lang="en-US" altLang="ko-KR" sz="1900" kern="0" dirty="0" smtClean="0">
                <a:latin typeface="+mn-ea"/>
                <a:cs typeface="+mj-cs"/>
              </a:rPr>
              <a:t>.</a:t>
            </a:r>
            <a:endParaRPr lang="ko-KR" altLang="en-US" sz="1900" kern="0" dirty="0">
              <a:latin typeface="+mn-ea"/>
              <a:cs typeface="+mj-cs"/>
            </a:endParaRPr>
          </a:p>
        </p:txBody>
      </p:sp>
      <p:grpSp>
        <p:nvGrpSpPr>
          <p:cNvPr id="23" name="Group 12"/>
          <p:cNvGrpSpPr>
            <a:grpSpLocks/>
          </p:cNvGrpSpPr>
          <p:nvPr/>
        </p:nvGrpSpPr>
        <p:grpSpPr bwMode="auto">
          <a:xfrm>
            <a:off x="355187" y="816691"/>
            <a:ext cx="88900" cy="200025"/>
            <a:chOff x="4314" y="2018"/>
            <a:chExt cx="69" cy="166"/>
          </a:xfrm>
        </p:grpSpPr>
        <p:sp>
          <p:nvSpPr>
            <p:cNvPr id="24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5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6" name="Group 15"/>
          <p:cNvGrpSpPr>
            <a:grpSpLocks/>
          </p:cNvGrpSpPr>
          <p:nvPr/>
        </p:nvGrpSpPr>
        <p:grpSpPr bwMode="auto">
          <a:xfrm>
            <a:off x="512695" y="819866"/>
            <a:ext cx="87312" cy="200025"/>
            <a:chOff x="4314" y="2018"/>
            <a:chExt cx="69" cy="166"/>
          </a:xfrm>
        </p:grpSpPr>
        <p:sp>
          <p:nvSpPr>
            <p:cNvPr id="27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8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9" name="Line 18"/>
          <p:cNvSpPr>
            <a:spLocks noChangeShapeType="1"/>
          </p:cNvSpPr>
          <p:nvPr/>
        </p:nvSpPr>
        <p:spPr bwMode="auto">
          <a:xfrm>
            <a:off x="461852" y="1458803"/>
            <a:ext cx="8102487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0" name="Text Box 20"/>
          <p:cNvSpPr txBox="1">
            <a:spLocks noChangeArrowheads="1"/>
          </p:cNvSpPr>
          <p:nvPr/>
        </p:nvSpPr>
        <p:spPr bwMode="auto">
          <a:xfrm>
            <a:off x="457429" y="1071424"/>
            <a:ext cx="2908168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급여의 시작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27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graphicFrame>
        <p:nvGraphicFramePr>
          <p:cNvPr id="31" name="표 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2532682"/>
              </p:ext>
            </p:extLst>
          </p:nvPr>
        </p:nvGraphicFramePr>
        <p:xfrm>
          <a:off x="733425" y="2355902"/>
          <a:ext cx="7697165" cy="136815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6635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4308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68152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ko-KR" altLang="en-US" sz="1900" b="0" dirty="0" smtClean="0">
                          <a:latin typeface="+mn-ea"/>
                          <a:ea typeface="+mn-ea"/>
                        </a:rPr>
                        <a:t>긴급급여</a:t>
                      </a:r>
                      <a:endParaRPr lang="ko-KR" altLang="en-US" sz="1900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1900" dirty="0" smtClean="0">
                          <a:latin typeface="+mn-ea"/>
                          <a:ea typeface="+mn-ea"/>
                        </a:rPr>
                        <a:t>시장 </a:t>
                      </a:r>
                      <a:r>
                        <a:rPr lang="en-US" altLang="ko-KR" sz="1900" dirty="0" smtClean="0">
                          <a:latin typeface="+mn-ea"/>
                          <a:ea typeface="+mn-ea"/>
                        </a:rPr>
                        <a:t>· </a:t>
                      </a:r>
                      <a:r>
                        <a:rPr lang="ko-KR" altLang="en-US" sz="1900" dirty="0" smtClean="0">
                          <a:latin typeface="+mn-ea"/>
                          <a:ea typeface="+mn-ea"/>
                        </a:rPr>
                        <a:t>군수 </a:t>
                      </a:r>
                      <a:r>
                        <a:rPr lang="en-US" altLang="ko-KR" sz="1900" dirty="0" smtClean="0">
                          <a:latin typeface="+mn-ea"/>
                          <a:ea typeface="+mn-ea"/>
                        </a:rPr>
                        <a:t>· </a:t>
                      </a:r>
                      <a:r>
                        <a:rPr lang="ko-KR" altLang="en-US" sz="1900" dirty="0" smtClean="0">
                          <a:latin typeface="+mn-ea"/>
                          <a:ea typeface="+mn-ea"/>
                        </a:rPr>
                        <a:t>구청장은 급여실시 여부의 결정 전이라도 </a:t>
                      </a:r>
                      <a:r>
                        <a:rPr lang="ko-KR" altLang="en-US" sz="1900" dirty="0" err="1" smtClean="0">
                          <a:latin typeface="+mn-ea"/>
                          <a:ea typeface="+mn-ea"/>
                        </a:rPr>
                        <a:t>수급권자에게</a:t>
                      </a:r>
                      <a:r>
                        <a:rPr lang="ko-KR" altLang="en-US" sz="1900" baseline="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900" dirty="0" smtClean="0">
                          <a:latin typeface="+mn-ea"/>
                          <a:ea typeface="+mn-ea"/>
                        </a:rPr>
                        <a:t>급여를 실시하여야 할 필요가 있다고 인정할 때에는 급여의 일부를 실시할 수 있다</a:t>
                      </a:r>
                      <a:r>
                        <a:rPr lang="en-US" altLang="ko-KR" sz="1900" dirty="0" smtClean="0">
                          <a:latin typeface="+mn-ea"/>
                          <a:ea typeface="+mn-ea"/>
                        </a:rPr>
                        <a:t>.</a:t>
                      </a:r>
                      <a:endParaRPr lang="ko-KR" altLang="en-US" sz="1900" dirty="0" smtClean="0">
                        <a:latin typeface="+mn-ea"/>
                        <a:ea typeface="+mn-ea"/>
                      </a:endParaRP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09300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급여 실시</a:t>
            </a:r>
            <a:r>
              <a:rPr lang="en-US" altLang="ko-KR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(5)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68879" y="4601358"/>
            <a:ext cx="8795610" cy="1952521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8" name="제목 39"/>
          <p:cNvSpPr txBox="1">
            <a:spLocks/>
          </p:cNvSpPr>
          <p:nvPr/>
        </p:nvSpPr>
        <p:spPr bwMode="auto">
          <a:xfrm>
            <a:off x="462199" y="5310304"/>
            <a:ext cx="8316555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생계급여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주거급여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교육급여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의료급여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해산급여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 err="1">
                <a:latin typeface="+mn-ea"/>
                <a:cs typeface="+mj-cs"/>
              </a:rPr>
              <a:t>장제급여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 smtClean="0">
                <a:latin typeface="+mn-ea"/>
                <a:cs typeface="+mj-cs"/>
              </a:rPr>
              <a:t>자활급여</a:t>
            </a:r>
            <a:endParaRPr lang="ko-KR" altLang="en-US" sz="19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필요에 </a:t>
            </a:r>
            <a:r>
              <a:rPr lang="ko-KR" altLang="en-US" sz="1900" kern="0" dirty="0">
                <a:latin typeface="+mn-ea"/>
                <a:cs typeface="+mj-cs"/>
              </a:rPr>
              <a:t>따라 일곱 가지 급여의 전부 또는 일부를 실시하는 것으로 한다</a:t>
            </a:r>
            <a:r>
              <a:rPr lang="en-US" altLang="ko-KR" sz="1900" kern="0" dirty="0">
                <a:latin typeface="+mn-ea"/>
                <a:cs typeface="+mj-cs"/>
              </a:rPr>
              <a:t>. </a:t>
            </a:r>
          </a:p>
        </p:txBody>
      </p:sp>
      <p:grpSp>
        <p:nvGrpSpPr>
          <p:cNvPr id="9" name="Group 12"/>
          <p:cNvGrpSpPr>
            <a:grpSpLocks/>
          </p:cNvGrpSpPr>
          <p:nvPr/>
        </p:nvGrpSpPr>
        <p:grpSpPr bwMode="auto">
          <a:xfrm>
            <a:off x="283180" y="4542620"/>
            <a:ext cx="88900" cy="200025"/>
            <a:chOff x="4314" y="2018"/>
            <a:chExt cx="69" cy="166"/>
          </a:xfrm>
        </p:grpSpPr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1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2" name="Group 15"/>
          <p:cNvGrpSpPr>
            <a:grpSpLocks/>
          </p:cNvGrpSpPr>
          <p:nvPr/>
        </p:nvGrpSpPr>
        <p:grpSpPr bwMode="auto">
          <a:xfrm>
            <a:off x="440688" y="4545795"/>
            <a:ext cx="87312" cy="200025"/>
            <a:chOff x="4314" y="2018"/>
            <a:chExt cx="69" cy="166"/>
          </a:xfrm>
        </p:grpSpPr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4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5" name="Line 18"/>
          <p:cNvSpPr>
            <a:spLocks noChangeShapeType="1"/>
          </p:cNvSpPr>
          <p:nvPr/>
        </p:nvSpPr>
        <p:spPr bwMode="auto">
          <a:xfrm>
            <a:off x="389845" y="5184732"/>
            <a:ext cx="8286612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385422" y="4797353"/>
            <a:ext cx="2736647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급여의 종류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7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168879" y="2697251"/>
            <a:ext cx="8795610" cy="1376457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2" name="제목 39"/>
          <p:cNvSpPr txBox="1">
            <a:spLocks/>
          </p:cNvSpPr>
          <p:nvPr/>
        </p:nvSpPr>
        <p:spPr bwMode="auto">
          <a:xfrm>
            <a:off x="474717" y="3414185"/>
            <a:ext cx="831655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2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+mn-ea"/>
                <a:cs typeface="+mj-cs"/>
              </a:rPr>
              <a:t>보장기관은 급여의 전부 또는 일부를 중지할 수 </a:t>
            </a:r>
            <a:r>
              <a:rPr lang="ko-KR" altLang="en-US" sz="2000" kern="0" dirty="0" smtClean="0">
                <a:latin typeface="+mn-ea"/>
                <a:cs typeface="+mj-cs"/>
              </a:rPr>
              <a:t>있다</a:t>
            </a:r>
            <a:r>
              <a:rPr lang="en-US" altLang="ko-KR" sz="2000" kern="0" dirty="0" smtClean="0">
                <a:latin typeface="+mn-ea"/>
                <a:cs typeface="+mj-cs"/>
              </a:rPr>
              <a:t>.</a:t>
            </a:r>
            <a:endParaRPr lang="ko-KR" altLang="en-US" sz="2000" kern="0" dirty="0">
              <a:latin typeface="+mn-ea"/>
              <a:cs typeface="+mj-cs"/>
            </a:endParaRPr>
          </a:p>
        </p:txBody>
      </p:sp>
      <p:grpSp>
        <p:nvGrpSpPr>
          <p:cNvPr id="23" name="Group 12"/>
          <p:cNvGrpSpPr>
            <a:grpSpLocks/>
          </p:cNvGrpSpPr>
          <p:nvPr/>
        </p:nvGrpSpPr>
        <p:grpSpPr bwMode="auto">
          <a:xfrm>
            <a:off x="283180" y="2638513"/>
            <a:ext cx="88900" cy="200025"/>
            <a:chOff x="4314" y="2018"/>
            <a:chExt cx="69" cy="166"/>
          </a:xfrm>
        </p:grpSpPr>
        <p:sp>
          <p:nvSpPr>
            <p:cNvPr id="24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5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6" name="Group 15"/>
          <p:cNvGrpSpPr>
            <a:grpSpLocks/>
          </p:cNvGrpSpPr>
          <p:nvPr/>
        </p:nvGrpSpPr>
        <p:grpSpPr bwMode="auto">
          <a:xfrm>
            <a:off x="440688" y="2641688"/>
            <a:ext cx="87312" cy="200025"/>
            <a:chOff x="4314" y="2018"/>
            <a:chExt cx="69" cy="166"/>
          </a:xfrm>
        </p:grpSpPr>
        <p:sp>
          <p:nvSpPr>
            <p:cNvPr id="27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8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9" name="Line 18"/>
          <p:cNvSpPr>
            <a:spLocks noChangeShapeType="1"/>
          </p:cNvSpPr>
          <p:nvPr/>
        </p:nvSpPr>
        <p:spPr bwMode="auto">
          <a:xfrm>
            <a:off x="389845" y="3280625"/>
            <a:ext cx="8286612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0" name="Text Box 20"/>
          <p:cNvSpPr txBox="1">
            <a:spLocks noChangeArrowheads="1"/>
          </p:cNvSpPr>
          <p:nvPr/>
        </p:nvSpPr>
        <p:spPr bwMode="auto">
          <a:xfrm>
            <a:off x="385422" y="2893246"/>
            <a:ext cx="2908168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급여의 중지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30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grpSp>
        <p:nvGrpSpPr>
          <p:cNvPr id="31" name="Group 7"/>
          <p:cNvGrpSpPr>
            <a:grpSpLocks/>
          </p:cNvGrpSpPr>
          <p:nvPr/>
        </p:nvGrpSpPr>
        <p:grpSpPr bwMode="auto">
          <a:xfrm>
            <a:off x="168879" y="834075"/>
            <a:ext cx="8795610" cy="1376457"/>
            <a:chOff x="204" y="2296"/>
            <a:chExt cx="3584" cy="1860"/>
          </a:xfrm>
        </p:grpSpPr>
        <p:grpSp>
          <p:nvGrpSpPr>
            <p:cNvPr id="32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34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35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33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36" name="제목 39"/>
          <p:cNvSpPr txBox="1">
            <a:spLocks/>
          </p:cNvSpPr>
          <p:nvPr/>
        </p:nvSpPr>
        <p:spPr bwMode="auto">
          <a:xfrm>
            <a:off x="395834" y="1417449"/>
            <a:ext cx="8316555" cy="7940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2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>
                <a:latin typeface="+mn-ea"/>
                <a:cs typeface="+mj-cs"/>
              </a:rPr>
              <a:t>보장기관은 급여의 변경 시 </a:t>
            </a:r>
            <a:r>
              <a:rPr lang="ko-KR" altLang="en-US" sz="1900" kern="0" dirty="0">
                <a:solidFill>
                  <a:srgbClr val="FF0000"/>
                </a:solidFill>
                <a:latin typeface="+mn-ea"/>
                <a:cs typeface="+mj-cs"/>
              </a:rPr>
              <a:t>서면</a:t>
            </a:r>
            <a:r>
              <a:rPr lang="ko-KR" altLang="en-US" sz="1900" kern="0" dirty="0">
                <a:latin typeface="+mn-ea"/>
                <a:cs typeface="+mj-cs"/>
              </a:rPr>
              <a:t>으로 그 이유를 명시하여 </a:t>
            </a:r>
            <a:r>
              <a:rPr lang="ko-KR" altLang="en-US" sz="1900" kern="0" dirty="0" err="1">
                <a:latin typeface="+mn-ea"/>
                <a:cs typeface="+mj-cs"/>
              </a:rPr>
              <a:t>수급자에게</a:t>
            </a:r>
            <a:r>
              <a:rPr lang="ko-KR" altLang="en-US" sz="1900" kern="0" dirty="0">
                <a:latin typeface="+mn-ea"/>
                <a:cs typeface="+mj-cs"/>
              </a:rPr>
              <a:t> </a:t>
            </a:r>
            <a:r>
              <a:rPr lang="ko-KR" altLang="en-US" sz="1900" kern="0" dirty="0" smtClean="0">
                <a:latin typeface="+mn-ea"/>
                <a:cs typeface="+mj-cs"/>
              </a:rPr>
              <a:t>통지하여야 한다</a:t>
            </a:r>
            <a:r>
              <a:rPr lang="en-US" altLang="ko-KR" sz="1900" kern="0" dirty="0" smtClean="0">
                <a:latin typeface="+mn-ea"/>
                <a:cs typeface="+mj-cs"/>
              </a:rPr>
              <a:t>.</a:t>
            </a:r>
            <a:endParaRPr lang="ko-KR" altLang="en-US" sz="1900" kern="0" dirty="0">
              <a:latin typeface="+mn-ea"/>
              <a:cs typeface="+mj-cs"/>
            </a:endParaRPr>
          </a:p>
        </p:txBody>
      </p:sp>
      <p:grpSp>
        <p:nvGrpSpPr>
          <p:cNvPr id="37" name="Group 12"/>
          <p:cNvGrpSpPr>
            <a:grpSpLocks/>
          </p:cNvGrpSpPr>
          <p:nvPr/>
        </p:nvGrpSpPr>
        <p:grpSpPr bwMode="auto">
          <a:xfrm>
            <a:off x="283180" y="775337"/>
            <a:ext cx="88900" cy="200025"/>
            <a:chOff x="4314" y="2018"/>
            <a:chExt cx="69" cy="166"/>
          </a:xfrm>
        </p:grpSpPr>
        <p:sp>
          <p:nvSpPr>
            <p:cNvPr id="38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39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40" name="Group 15"/>
          <p:cNvGrpSpPr>
            <a:grpSpLocks/>
          </p:cNvGrpSpPr>
          <p:nvPr/>
        </p:nvGrpSpPr>
        <p:grpSpPr bwMode="auto">
          <a:xfrm>
            <a:off x="440688" y="778512"/>
            <a:ext cx="87312" cy="200025"/>
            <a:chOff x="4314" y="2018"/>
            <a:chExt cx="69" cy="166"/>
          </a:xfrm>
        </p:grpSpPr>
        <p:sp>
          <p:nvSpPr>
            <p:cNvPr id="41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42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43" name="Line 18"/>
          <p:cNvSpPr>
            <a:spLocks noChangeShapeType="1"/>
          </p:cNvSpPr>
          <p:nvPr/>
        </p:nvSpPr>
        <p:spPr bwMode="auto">
          <a:xfrm>
            <a:off x="389845" y="1417449"/>
            <a:ext cx="8286612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44" name="Text Box 20"/>
          <p:cNvSpPr txBox="1">
            <a:spLocks noChangeArrowheads="1"/>
          </p:cNvSpPr>
          <p:nvPr/>
        </p:nvSpPr>
        <p:spPr bwMode="auto">
          <a:xfrm>
            <a:off x="385422" y="1030070"/>
            <a:ext cx="2908168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급여의 변경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29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67193125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생계급여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sp>
        <p:nvSpPr>
          <p:cNvPr id="3" name="제목 39"/>
          <p:cNvSpPr txBox="1">
            <a:spLocks/>
          </p:cNvSpPr>
          <p:nvPr/>
        </p:nvSpPr>
        <p:spPr bwMode="auto">
          <a:xfrm>
            <a:off x="282278" y="688537"/>
            <a:ext cx="853332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20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err="1">
                <a:latin typeface="+mn-ea"/>
                <a:cs typeface="+mj-cs"/>
              </a:rPr>
              <a:t>수급자에게</a:t>
            </a:r>
            <a:r>
              <a:rPr lang="ko-KR" altLang="en-US" sz="2000" kern="0" dirty="0">
                <a:latin typeface="+mn-ea"/>
                <a:cs typeface="+mj-cs"/>
              </a:rPr>
              <a:t> </a:t>
            </a:r>
            <a:r>
              <a:rPr lang="ko-KR" altLang="en-US" sz="2000" kern="0" dirty="0" smtClean="0">
                <a:latin typeface="+mn-ea"/>
                <a:cs typeface="+mj-cs"/>
              </a:rPr>
              <a:t>의복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음식물 </a:t>
            </a:r>
            <a:r>
              <a:rPr lang="ko-KR" altLang="en-US" sz="2000" kern="0" dirty="0">
                <a:latin typeface="+mn-ea"/>
                <a:cs typeface="+mj-cs"/>
              </a:rPr>
              <a:t>및 연료비와 그 밖에 일상생활에 기본적으로 필요한 </a:t>
            </a:r>
            <a:r>
              <a:rPr lang="ko-KR" altLang="en-US" sz="2000" kern="0" dirty="0" smtClean="0">
                <a:latin typeface="+mn-ea"/>
                <a:cs typeface="+mj-cs"/>
              </a:rPr>
              <a:t>금품을 </a:t>
            </a:r>
            <a:r>
              <a:rPr lang="ko-KR" altLang="en-US" sz="2000" kern="0" dirty="0">
                <a:latin typeface="+mn-ea"/>
                <a:cs typeface="+mj-cs"/>
              </a:rPr>
              <a:t>지급하여 그 생계를 유지하게 하는 것으로 한다</a:t>
            </a:r>
            <a:r>
              <a:rPr lang="en-US" altLang="ko-KR" sz="2000" kern="0" dirty="0">
                <a:latin typeface="+mn-ea"/>
                <a:cs typeface="+mj-cs"/>
              </a:rPr>
              <a:t>(</a:t>
            </a:r>
            <a:r>
              <a:rPr lang="ko-KR" altLang="en-US" sz="2000" kern="0" dirty="0">
                <a:latin typeface="+mn-ea"/>
                <a:cs typeface="+mj-cs"/>
              </a:rPr>
              <a:t>제</a:t>
            </a:r>
            <a:r>
              <a:rPr lang="en-US" altLang="ko-KR" sz="2000" kern="0" dirty="0">
                <a:latin typeface="+mn-ea"/>
                <a:cs typeface="+mj-cs"/>
              </a:rPr>
              <a:t>8</a:t>
            </a:r>
            <a:r>
              <a:rPr lang="ko-KR" altLang="en-US" sz="2000" kern="0" dirty="0">
                <a:latin typeface="+mn-ea"/>
                <a:cs typeface="+mj-cs"/>
              </a:rPr>
              <a:t>조</a:t>
            </a:r>
            <a:r>
              <a:rPr lang="en-US" altLang="ko-KR" sz="2000" kern="0" dirty="0" smtClean="0">
                <a:latin typeface="+mn-ea"/>
                <a:cs typeface="+mj-cs"/>
              </a:rPr>
              <a:t>).</a:t>
            </a:r>
            <a:endParaRPr lang="en-US" altLang="ko-KR" sz="2000" kern="0" dirty="0">
              <a:latin typeface="+mn-ea"/>
              <a:cs typeface="+mj-cs"/>
            </a:endParaRPr>
          </a:p>
        </p:txBody>
      </p:sp>
      <p:grpSp>
        <p:nvGrpSpPr>
          <p:cNvPr id="5" name="Group 7"/>
          <p:cNvGrpSpPr>
            <a:grpSpLocks/>
          </p:cNvGrpSpPr>
          <p:nvPr/>
        </p:nvGrpSpPr>
        <p:grpSpPr bwMode="auto">
          <a:xfrm>
            <a:off x="609136" y="2177716"/>
            <a:ext cx="8264112" cy="3288774"/>
            <a:chOff x="204" y="2296"/>
            <a:chExt cx="3584" cy="1860"/>
          </a:xfrm>
        </p:grpSpPr>
        <p:grpSp>
          <p:nvGrpSpPr>
            <p:cNvPr id="6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8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9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7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0" name="제목 39"/>
          <p:cNvSpPr txBox="1">
            <a:spLocks/>
          </p:cNvSpPr>
          <p:nvPr/>
        </p:nvSpPr>
        <p:spPr bwMode="auto">
          <a:xfrm>
            <a:off x="844272" y="2704527"/>
            <a:ext cx="7862966" cy="28777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3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부양의무자가 </a:t>
            </a:r>
            <a:r>
              <a:rPr lang="ko-KR" altLang="en-US" sz="1900" kern="0" dirty="0">
                <a:latin typeface="+mn-ea"/>
                <a:cs typeface="+mj-cs"/>
              </a:rPr>
              <a:t>없거나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부양의무자가 있어도 부양능력이 없거나 </a:t>
            </a:r>
            <a:r>
              <a:rPr lang="ko-KR" altLang="en-US" sz="1900" kern="0" dirty="0" smtClean="0">
                <a:latin typeface="+mn-ea"/>
                <a:cs typeface="+mj-cs"/>
              </a:rPr>
              <a:t>부양을 받을 </a:t>
            </a:r>
            <a:r>
              <a:rPr lang="ko-KR" altLang="en-US" sz="1900" kern="0" dirty="0">
                <a:latin typeface="+mn-ea"/>
                <a:cs typeface="+mj-cs"/>
              </a:rPr>
              <a:t>수 없는 사람으로서 </a:t>
            </a:r>
            <a:r>
              <a:rPr lang="ko-KR" altLang="en-US" sz="1900" kern="0" dirty="0" err="1">
                <a:latin typeface="+mn-ea"/>
                <a:cs typeface="+mj-cs"/>
              </a:rPr>
              <a:t>소득인정액이</a:t>
            </a:r>
            <a:r>
              <a:rPr lang="ko-KR" altLang="en-US" sz="1900" kern="0" dirty="0">
                <a:latin typeface="+mn-ea"/>
                <a:cs typeface="+mj-cs"/>
              </a:rPr>
              <a:t> 생계급여 선정기준 이하인 </a:t>
            </a:r>
            <a:r>
              <a:rPr lang="ko-KR" altLang="en-US" sz="1900" kern="0" dirty="0" smtClean="0">
                <a:latin typeface="+mn-ea"/>
                <a:cs typeface="+mj-cs"/>
              </a:rPr>
              <a:t>사람</a:t>
            </a:r>
            <a:endParaRPr lang="ko-KR" altLang="en-US" sz="19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3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생계급여의 </a:t>
            </a:r>
            <a:r>
              <a:rPr lang="ko-KR" altLang="en-US" sz="1900" kern="0" dirty="0">
                <a:latin typeface="+mn-ea"/>
                <a:cs typeface="+mj-cs"/>
              </a:rPr>
              <a:t>선정기준은 기준 중위소득의 </a:t>
            </a:r>
            <a:r>
              <a:rPr lang="en-US" altLang="ko-KR" sz="1900" kern="0" dirty="0">
                <a:solidFill>
                  <a:srgbClr val="FF0000"/>
                </a:solidFill>
                <a:latin typeface="+mn-ea"/>
                <a:cs typeface="+mj-cs"/>
              </a:rPr>
              <a:t>100</a:t>
            </a:r>
            <a:r>
              <a:rPr lang="ko-KR" altLang="en-US" sz="1900" kern="0" dirty="0">
                <a:solidFill>
                  <a:srgbClr val="FF0000"/>
                </a:solidFill>
                <a:latin typeface="+mn-ea"/>
                <a:cs typeface="+mj-cs"/>
              </a:rPr>
              <a:t>분의 </a:t>
            </a:r>
            <a:r>
              <a:rPr lang="en-US" altLang="ko-KR" sz="1900" kern="0" dirty="0">
                <a:solidFill>
                  <a:srgbClr val="FF0000"/>
                </a:solidFill>
                <a:latin typeface="+mn-ea"/>
                <a:cs typeface="+mj-cs"/>
              </a:rPr>
              <a:t>30 </a:t>
            </a:r>
            <a:r>
              <a:rPr lang="ko-KR" altLang="en-US" sz="1900" kern="0" dirty="0">
                <a:solidFill>
                  <a:srgbClr val="FF0000"/>
                </a:solidFill>
                <a:latin typeface="+mn-ea"/>
                <a:cs typeface="+mj-cs"/>
              </a:rPr>
              <a:t>이상</a:t>
            </a:r>
            <a:r>
              <a:rPr lang="ko-KR" altLang="en-US" sz="1900" kern="0" dirty="0">
                <a:latin typeface="+mn-ea"/>
                <a:cs typeface="+mj-cs"/>
              </a:rPr>
              <a:t>으로 </a:t>
            </a:r>
            <a:r>
              <a:rPr lang="ko-KR" altLang="en-US" sz="1900" kern="0" dirty="0" smtClean="0">
                <a:latin typeface="+mn-ea"/>
                <a:cs typeface="+mj-cs"/>
              </a:rPr>
              <a:t>한다</a:t>
            </a:r>
            <a:r>
              <a:rPr lang="en-US" altLang="ko-KR" sz="1900" kern="0" dirty="0" smtClean="0">
                <a:latin typeface="+mn-ea"/>
                <a:cs typeface="+mj-cs"/>
              </a:rPr>
              <a:t>.</a:t>
            </a:r>
            <a:endParaRPr lang="ko-KR" altLang="en-US" sz="19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3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생계급여의 </a:t>
            </a:r>
            <a:r>
              <a:rPr lang="ko-KR" altLang="en-US" sz="1900" kern="0" dirty="0">
                <a:latin typeface="+mn-ea"/>
                <a:cs typeface="+mj-cs"/>
              </a:rPr>
              <a:t>최저보장수준은 생계급여와 </a:t>
            </a:r>
            <a:r>
              <a:rPr lang="ko-KR" altLang="en-US" sz="1900" kern="0" dirty="0" err="1">
                <a:latin typeface="+mn-ea"/>
                <a:cs typeface="+mj-cs"/>
              </a:rPr>
              <a:t>소득인정액을</a:t>
            </a:r>
            <a:r>
              <a:rPr lang="ko-KR" altLang="en-US" sz="1900" kern="0" dirty="0">
                <a:latin typeface="+mn-ea"/>
                <a:cs typeface="+mj-cs"/>
              </a:rPr>
              <a:t> </a:t>
            </a:r>
            <a:r>
              <a:rPr lang="ko-KR" altLang="en-US" sz="1900" kern="0" dirty="0" smtClean="0">
                <a:latin typeface="+mn-ea"/>
                <a:cs typeface="+mj-cs"/>
              </a:rPr>
              <a:t>포함하여 생계급여 선정기준 </a:t>
            </a:r>
            <a:r>
              <a:rPr lang="ko-KR" altLang="en-US" sz="1900" kern="0" dirty="0">
                <a:latin typeface="+mn-ea"/>
                <a:cs typeface="+mj-cs"/>
              </a:rPr>
              <a:t>이상이 되도록 하여야 한다</a:t>
            </a:r>
            <a:r>
              <a:rPr lang="en-US" altLang="ko-KR" sz="1900" kern="0" dirty="0">
                <a:latin typeface="+mn-ea"/>
                <a:cs typeface="+mj-cs"/>
              </a:rPr>
              <a:t>. </a:t>
            </a:r>
          </a:p>
        </p:txBody>
      </p:sp>
      <p:grpSp>
        <p:nvGrpSpPr>
          <p:cNvPr id="11" name="Group 12"/>
          <p:cNvGrpSpPr>
            <a:grpSpLocks/>
          </p:cNvGrpSpPr>
          <p:nvPr/>
        </p:nvGrpSpPr>
        <p:grpSpPr bwMode="auto">
          <a:xfrm>
            <a:off x="723437" y="2118978"/>
            <a:ext cx="88900" cy="200025"/>
            <a:chOff x="4314" y="2018"/>
            <a:chExt cx="69" cy="166"/>
          </a:xfrm>
        </p:grpSpPr>
        <p:sp>
          <p:nvSpPr>
            <p:cNvPr id="12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4" name="Group 15"/>
          <p:cNvGrpSpPr>
            <a:grpSpLocks/>
          </p:cNvGrpSpPr>
          <p:nvPr/>
        </p:nvGrpSpPr>
        <p:grpSpPr bwMode="auto">
          <a:xfrm>
            <a:off x="880945" y="2122153"/>
            <a:ext cx="87312" cy="200025"/>
            <a:chOff x="4314" y="2018"/>
            <a:chExt cx="69" cy="166"/>
          </a:xfrm>
        </p:grpSpPr>
        <p:sp>
          <p:nvSpPr>
            <p:cNvPr id="15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6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7" name="Line 18"/>
          <p:cNvSpPr>
            <a:spLocks noChangeShapeType="1"/>
          </p:cNvSpPr>
          <p:nvPr/>
        </p:nvSpPr>
        <p:spPr bwMode="auto">
          <a:xfrm>
            <a:off x="830102" y="2761090"/>
            <a:ext cx="7803822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8" name="Text Box 20"/>
          <p:cNvSpPr txBox="1">
            <a:spLocks noChangeArrowheads="1"/>
          </p:cNvSpPr>
          <p:nvPr/>
        </p:nvSpPr>
        <p:spPr bwMode="auto">
          <a:xfrm>
            <a:off x="825679" y="2373711"/>
            <a:ext cx="3621504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생계급여 </a:t>
            </a:r>
            <a:r>
              <a:rPr lang="ko-KR" altLang="en-US" sz="2300" b="1" dirty="0" err="1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수급권자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8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0455762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1312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연혁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2680824"/>
              </p:ext>
            </p:extLst>
          </p:nvPr>
        </p:nvGraphicFramePr>
        <p:xfrm>
          <a:off x="150181" y="640295"/>
          <a:ext cx="8827156" cy="6265965"/>
        </p:xfrm>
        <a:graphic>
          <a:graphicData uri="http://schemas.openxmlformats.org/drawingml/2006/table">
            <a:tbl>
              <a:tblPr>
                <a:tableStyleId>{C4B1156A-380E-4F78-BDF5-A606A8083BF9}</a:tableStyleId>
              </a:tblPr>
              <a:tblGrid>
                <a:gridCol w="11223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70485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496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7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제</a:t>
                      </a:r>
                      <a:r>
                        <a:rPr kumimoji="1" lang="en-US" altLang="ko-KR" sz="17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 · </a:t>
                      </a:r>
                      <a:r>
                        <a:rPr kumimoji="1" lang="ko-KR" sz="17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개정</a:t>
                      </a:r>
                      <a:endParaRPr kumimoji="1" lang="en-US" altLang="ko-KR" sz="1700" b="0" u="none" strike="noStrike" cap="none" normalizeH="0" baseline="0" dirty="0" smtClean="0">
                        <a:ln>
                          <a:noFill/>
                        </a:ln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7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kumimoji="1" lang="ko-KR" sz="17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시행</a:t>
                      </a:r>
                      <a:r>
                        <a:rPr kumimoji="1" lang="en-US" altLang="ko-KR" sz="17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)</a:t>
                      </a:r>
                      <a:endParaRPr kumimoji="1" lang="ko-KR" altLang="ko-KR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7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주요 내용</a:t>
                      </a:r>
                      <a:endParaRPr kumimoji="1" lang="ko-KR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3009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1999.9.7.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(2000.10.1.)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법률 제</a:t>
                      </a:r>
                      <a:r>
                        <a:rPr kumimoji="1" lang="en-US" altLang="ko-KR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6024</a:t>
                      </a: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호 「</a:t>
                      </a:r>
                      <a:r>
                        <a:rPr kumimoji="1" lang="ko-KR" altLang="en-US" sz="1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국민기초생활보장법</a:t>
                      </a: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」 입법 </a:t>
                      </a:r>
                      <a:r>
                        <a:rPr kumimoji="1" lang="en-US" altLang="ko-KR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· </a:t>
                      </a: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제정</a:t>
                      </a:r>
                    </a:p>
                  </a:txBody>
                  <a:tcPr marL="180000" marR="90000" marT="46800" marB="46800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506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2011.6.7.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(2011.9.8.)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1" lang="ko-KR" altLang="en-US" sz="1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일부개정</a:t>
                      </a:r>
                      <a:endParaRPr kumimoji="1" lang="en-US" altLang="ko-KR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87313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en-US" altLang="ko-KR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</a:t>
                      </a: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수급자의 자활촉진을 위해 가구특성을 감안한 고용지원 서비스 연계</a:t>
                      </a:r>
                      <a:r>
                        <a:rPr kumimoji="1" lang="en-US" altLang="ko-KR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, </a:t>
                      </a: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아동 </a:t>
                      </a:r>
                      <a:r>
                        <a:rPr kumimoji="1" lang="en-US" altLang="ko-KR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· </a:t>
                      </a: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노인 등에 대한 서비스 지원</a:t>
                      </a:r>
                      <a:r>
                        <a:rPr kumimoji="1" lang="en-US" altLang="ko-KR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, </a:t>
                      </a: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자산 형성을 위한 재정적 지원 및 교육 실시</a:t>
                      </a:r>
                      <a:endParaRPr kumimoji="1" lang="en-US" altLang="ko-KR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87313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급여를 </a:t>
                      </a:r>
                      <a:r>
                        <a:rPr kumimoji="1" lang="ko-KR" altLang="en-US" sz="1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수급권자</a:t>
                      </a: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명의의 지정된 계좌에 입금하도록 하고 그 계좌의 예금은 압류할 수 없도록 함으로써 수급자의 기초생활을 실질적으로 보장하고</a:t>
                      </a:r>
                      <a:r>
                        <a:rPr kumimoji="1" lang="en-US" altLang="ko-KR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, </a:t>
                      </a:r>
                      <a:r>
                        <a:rPr kumimoji="1" lang="ko-KR" altLang="en-US" sz="1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수급권</a:t>
                      </a: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보호의 실효성을 확보</a:t>
                      </a:r>
                    </a:p>
                  </a:txBody>
                  <a:tcPr marL="144000" marR="90000" marT="46800" marB="46800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00627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2014.12.30. (2015.7.1.)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1" lang="ko-KR" sz="1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일부개정</a:t>
                      </a:r>
                      <a:endParaRPr kumimoji="1" lang="en-US" altLang="ko-KR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87313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맞춤형 급여체계 개편을 위하여 최저보장수준과 기준 중위소득을 정의</a:t>
                      </a:r>
                      <a:endParaRPr kumimoji="1" lang="en-US" altLang="ko-KR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87313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급여의 종류별로 보건복지부 장관 또는 소관 중앙행정기관의 장이 급여의 기준을</a:t>
                      </a:r>
                      <a:r>
                        <a:rPr kumimoji="1" lang="en-US" altLang="ko-KR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</a:t>
                      </a: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정함</a:t>
                      </a:r>
                      <a:endParaRPr kumimoji="1" lang="en-US" altLang="ko-KR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87313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급여체계 개편에 따라 </a:t>
                      </a:r>
                      <a:r>
                        <a:rPr kumimoji="1" lang="ko-KR" altLang="en-US" sz="1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수급권자의</a:t>
                      </a: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범위는 급여의 종류별로 별도로 규정하게 되므로 현행 </a:t>
                      </a:r>
                      <a:r>
                        <a:rPr kumimoji="1" lang="ko-KR" altLang="en-US" sz="1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수급권자의</a:t>
                      </a: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범위는 삭제하되</a:t>
                      </a:r>
                      <a:r>
                        <a:rPr kumimoji="1" lang="en-US" altLang="ko-KR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, </a:t>
                      </a:r>
                      <a:r>
                        <a:rPr kumimoji="1" lang="ko-KR" altLang="en-US" sz="1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수급권자의</a:t>
                      </a: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범위에 대한 특례규정은</a:t>
                      </a:r>
                      <a:r>
                        <a:rPr kumimoji="1" lang="en-US" altLang="ko-KR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</a:t>
                      </a: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별도로 규정</a:t>
                      </a:r>
                    </a:p>
                  </a:txBody>
                  <a:tcPr marL="144000" marR="90000" marT="46800" marB="46800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608433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생계급여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sp>
        <p:nvSpPr>
          <p:cNvPr id="3" name="제목 39"/>
          <p:cNvSpPr txBox="1">
            <a:spLocks/>
          </p:cNvSpPr>
          <p:nvPr/>
        </p:nvSpPr>
        <p:spPr bwMode="auto">
          <a:xfrm>
            <a:off x="410651" y="898087"/>
            <a:ext cx="8931684" cy="425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+mj-ea"/>
                <a:ea typeface="+mj-ea"/>
                <a:cs typeface="+mj-cs"/>
              </a:rPr>
              <a:t>생계급여 선정 시 부양의무 관련 기준</a:t>
            </a:r>
            <a:r>
              <a:rPr lang="en-US" altLang="ko-KR" sz="2000" kern="0" dirty="0">
                <a:latin typeface="+mj-ea"/>
                <a:ea typeface="+mj-ea"/>
                <a:cs typeface="+mj-cs"/>
              </a:rPr>
              <a:t>(</a:t>
            </a:r>
            <a:r>
              <a:rPr lang="ko-KR" altLang="en-US" sz="2000" kern="0" dirty="0">
                <a:latin typeface="+mj-ea"/>
                <a:ea typeface="+mj-ea"/>
                <a:cs typeface="+mj-cs"/>
              </a:rPr>
              <a:t>제</a:t>
            </a:r>
            <a:r>
              <a:rPr lang="en-US" altLang="ko-KR" sz="2000" kern="0" dirty="0">
                <a:latin typeface="+mj-ea"/>
                <a:ea typeface="+mj-ea"/>
                <a:cs typeface="+mj-cs"/>
              </a:rPr>
              <a:t>8</a:t>
            </a:r>
            <a:r>
              <a:rPr lang="ko-KR" altLang="en-US" sz="2000" kern="0" dirty="0">
                <a:latin typeface="+mj-ea"/>
                <a:ea typeface="+mj-ea"/>
                <a:cs typeface="+mj-cs"/>
              </a:rPr>
              <a:t>조의</a:t>
            </a:r>
            <a:r>
              <a:rPr lang="en-US" altLang="ko-KR" sz="2000" kern="0" dirty="0">
                <a:latin typeface="+mj-ea"/>
                <a:ea typeface="+mj-ea"/>
                <a:cs typeface="+mj-cs"/>
              </a:rPr>
              <a:t>2)</a:t>
            </a:r>
          </a:p>
        </p:txBody>
      </p:sp>
      <p:grpSp>
        <p:nvGrpSpPr>
          <p:cNvPr id="5" name="Group 7"/>
          <p:cNvGrpSpPr>
            <a:grpSpLocks/>
          </p:cNvGrpSpPr>
          <p:nvPr/>
        </p:nvGrpSpPr>
        <p:grpSpPr bwMode="auto">
          <a:xfrm>
            <a:off x="609136" y="1684293"/>
            <a:ext cx="8264112" cy="3288774"/>
            <a:chOff x="204" y="2296"/>
            <a:chExt cx="3584" cy="1860"/>
          </a:xfrm>
        </p:grpSpPr>
        <p:grpSp>
          <p:nvGrpSpPr>
            <p:cNvPr id="6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8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9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7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0" name="제목 39"/>
          <p:cNvSpPr txBox="1">
            <a:spLocks/>
          </p:cNvSpPr>
          <p:nvPr/>
        </p:nvSpPr>
        <p:spPr bwMode="auto">
          <a:xfrm>
            <a:off x="830102" y="2267667"/>
            <a:ext cx="7862966" cy="2723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기준 </a:t>
            </a:r>
            <a:r>
              <a:rPr lang="ko-KR" altLang="en-US" sz="1900" kern="0" dirty="0">
                <a:latin typeface="+mn-ea"/>
                <a:cs typeface="+mj-cs"/>
              </a:rPr>
              <a:t>중위소득을 고려하여 대통령으로 정하는 </a:t>
            </a:r>
            <a:r>
              <a:rPr lang="ko-KR" altLang="en-US" sz="1900" kern="0" dirty="0" smtClean="0">
                <a:latin typeface="+mn-ea"/>
                <a:cs typeface="+mj-cs"/>
              </a:rPr>
              <a:t>소득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재산 </a:t>
            </a:r>
            <a:r>
              <a:rPr lang="ko-KR" altLang="en-US" sz="1900" kern="0" dirty="0">
                <a:latin typeface="+mn-ea"/>
                <a:cs typeface="+mj-cs"/>
              </a:rPr>
              <a:t>기준 미만인 </a:t>
            </a:r>
            <a:r>
              <a:rPr lang="ko-KR" altLang="en-US" sz="1900" kern="0" dirty="0" smtClean="0">
                <a:latin typeface="+mn-ea"/>
                <a:cs typeface="+mj-cs"/>
              </a:rPr>
              <a:t>경우</a:t>
            </a:r>
            <a:endParaRPr lang="ko-KR" altLang="en-US" sz="19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직계존속 </a:t>
            </a:r>
            <a:r>
              <a:rPr lang="ko-KR" altLang="en-US" sz="1900" kern="0" dirty="0">
                <a:latin typeface="+mn-ea"/>
                <a:cs typeface="+mj-cs"/>
              </a:rPr>
              <a:t>또는 ‘장애인연금법’의 </a:t>
            </a:r>
            <a:r>
              <a:rPr lang="ko-KR" altLang="en-US" sz="1900" kern="0" dirty="0" err="1">
                <a:latin typeface="+mn-ea"/>
                <a:cs typeface="+mj-cs"/>
              </a:rPr>
              <a:t>중중장애인인</a:t>
            </a:r>
            <a:r>
              <a:rPr lang="ko-KR" altLang="en-US" sz="1900" kern="0" dirty="0">
                <a:latin typeface="+mn-ea"/>
                <a:cs typeface="+mj-cs"/>
              </a:rPr>
              <a:t> 직계비속을 자신의 </a:t>
            </a:r>
            <a:r>
              <a:rPr lang="ko-KR" altLang="en-US" sz="1900" kern="0" dirty="0" smtClean="0">
                <a:latin typeface="+mn-ea"/>
                <a:cs typeface="+mj-cs"/>
              </a:rPr>
              <a:t>주거에서 부양하는 </a:t>
            </a:r>
            <a:r>
              <a:rPr lang="ko-KR" altLang="en-US" sz="1900" kern="0" dirty="0">
                <a:latin typeface="+mn-ea"/>
                <a:cs typeface="+mj-cs"/>
              </a:rPr>
              <a:t>경우로서 보건복지부장관이 정하여 고시하는 </a:t>
            </a:r>
            <a:r>
              <a:rPr lang="ko-KR" altLang="en-US" sz="1900" kern="0" dirty="0" smtClean="0">
                <a:latin typeface="+mn-ea"/>
                <a:cs typeface="+mj-cs"/>
              </a:rPr>
              <a:t>경우</a:t>
            </a:r>
            <a:endParaRPr lang="ko-KR" altLang="en-US" sz="19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그 </a:t>
            </a:r>
            <a:r>
              <a:rPr lang="ko-KR" altLang="en-US" sz="1900" kern="0" dirty="0">
                <a:latin typeface="+mn-ea"/>
                <a:cs typeface="+mj-cs"/>
              </a:rPr>
              <a:t>밖에 질병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교육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가구 특성 등으로 부양능력이 없다고 </a:t>
            </a:r>
            <a:r>
              <a:rPr lang="ko-KR" altLang="en-US" sz="1900" kern="0" dirty="0" smtClean="0">
                <a:latin typeface="+mn-ea"/>
                <a:cs typeface="+mj-cs"/>
              </a:rPr>
              <a:t>보건복지부장관이 정하는 </a:t>
            </a:r>
            <a:r>
              <a:rPr lang="ko-KR" altLang="en-US" sz="1900" kern="0" dirty="0">
                <a:latin typeface="+mn-ea"/>
                <a:cs typeface="+mj-cs"/>
              </a:rPr>
              <a:t>경우</a:t>
            </a:r>
          </a:p>
        </p:txBody>
      </p:sp>
      <p:grpSp>
        <p:nvGrpSpPr>
          <p:cNvPr id="11" name="Group 12"/>
          <p:cNvGrpSpPr>
            <a:grpSpLocks/>
          </p:cNvGrpSpPr>
          <p:nvPr/>
        </p:nvGrpSpPr>
        <p:grpSpPr bwMode="auto">
          <a:xfrm>
            <a:off x="723437" y="1625555"/>
            <a:ext cx="88900" cy="200025"/>
            <a:chOff x="4314" y="2018"/>
            <a:chExt cx="69" cy="166"/>
          </a:xfrm>
        </p:grpSpPr>
        <p:sp>
          <p:nvSpPr>
            <p:cNvPr id="12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4" name="Group 15"/>
          <p:cNvGrpSpPr>
            <a:grpSpLocks/>
          </p:cNvGrpSpPr>
          <p:nvPr/>
        </p:nvGrpSpPr>
        <p:grpSpPr bwMode="auto">
          <a:xfrm>
            <a:off x="880945" y="1628730"/>
            <a:ext cx="87312" cy="200025"/>
            <a:chOff x="4314" y="2018"/>
            <a:chExt cx="69" cy="166"/>
          </a:xfrm>
        </p:grpSpPr>
        <p:sp>
          <p:nvSpPr>
            <p:cNvPr id="15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6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7" name="Line 18"/>
          <p:cNvSpPr>
            <a:spLocks noChangeShapeType="1"/>
          </p:cNvSpPr>
          <p:nvPr/>
        </p:nvSpPr>
        <p:spPr bwMode="auto">
          <a:xfrm>
            <a:off x="830102" y="2267667"/>
            <a:ext cx="7803822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8" name="Text Box 20"/>
          <p:cNvSpPr txBox="1">
            <a:spLocks noChangeArrowheads="1"/>
          </p:cNvSpPr>
          <p:nvPr/>
        </p:nvSpPr>
        <p:spPr bwMode="auto">
          <a:xfrm>
            <a:off x="825679" y="1880288"/>
            <a:ext cx="3047629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부양능력이 없는 경우</a:t>
            </a:r>
          </a:p>
        </p:txBody>
      </p:sp>
    </p:spTree>
    <p:extLst>
      <p:ext uri="{BB962C8B-B14F-4D97-AF65-F5344CB8AC3E}">
        <p14:creationId xmlns:p14="http://schemas.microsoft.com/office/powerpoint/2010/main" val="138654943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생계급여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240886" y="875428"/>
            <a:ext cx="8622393" cy="3633692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8" name="제목 39"/>
          <p:cNvSpPr txBox="1">
            <a:spLocks/>
          </p:cNvSpPr>
          <p:nvPr/>
        </p:nvSpPr>
        <p:spPr bwMode="auto">
          <a:xfrm>
            <a:off x="546724" y="1613629"/>
            <a:ext cx="8316555" cy="2648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+mn-ea"/>
                <a:cs typeface="+mj-cs"/>
              </a:rPr>
              <a:t>부양의무자가 ‘병역법’에 따라 징집되거나 소집된 </a:t>
            </a:r>
            <a:r>
              <a:rPr lang="ko-KR" altLang="en-US" sz="2000" kern="0" dirty="0" smtClean="0">
                <a:latin typeface="+mn-ea"/>
                <a:cs typeface="+mj-cs"/>
              </a:rPr>
              <a:t>경우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부양의무자가 </a:t>
            </a:r>
            <a:r>
              <a:rPr lang="ko-KR" altLang="en-US" sz="2000" kern="0" dirty="0">
                <a:latin typeface="+mn-ea"/>
                <a:cs typeface="+mj-cs"/>
              </a:rPr>
              <a:t>‘해외이주법’에 따른 해외이주자에 해당하는 </a:t>
            </a:r>
            <a:r>
              <a:rPr lang="ko-KR" altLang="en-US" sz="2000" kern="0" dirty="0" smtClean="0">
                <a:latin typeface="+mn-ea"/>
                <a:cs typeface="+mj-cs"/>
              </a:rPr>
              <a:t>경우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부양의무자가 </a:t>
            </a:r>
            <a:r>
              <a:rPr lang="ko-KR" altLang="en-US" sz="2000" kern="0" dirty="0">
                <a:latin typeface="+mn-ea"/>
                <a:cs typeface="+mj-cs"/>
              </a:rPr>
              <a:t>교도소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구치소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치료감호시설에 수용중인 </a:t>
            </a:r>
            <a:r>
              <a:rPr lang="ko-KR" altLang="en-US" sz="2000" kern="0" dirty="0" smtClean="0">
                <a:latin typeface="+mn-ea"/>
                <a:cs typeface="+mj-cs"/>
              </a:rPr>
              <a:t>경우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부양의무자가 </a:t>
            </a:r>
            <a:r>
              <a:rPr lang="ko-KR" altLang="en-US" sz="2000" kern="0" dirty="0">
                <a:latin typeface="+mn-ea"/>
                <a:cs typeface="+mj-cs"/>
              </a:rPr>
              <a:t>보장시설에서 급여를 받고 있는 </a:t>
            </a:r>
            <a:r>
              <a:rPr lang="ko-KR" altLang="en-US" sz="2000" kern="0" dirty="0" smtClean="0">
                <a:latin typeface="+mn-ea"/>
                <a:cs typeface="+mj-cs"/>
              </a:rPr>
              <a:t>경우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부양의무자가 </a:t>
            </a:r>
            <a:r>
              <a:rPr lang="ko-KR" altLang="en-US" sz="2000" kern="0" dirty="0">
                <a:latin typeface="+mn-ea"/>
                <a:cs typeface="+mj-cs"/>
              </a:rPr>
              <a:t>부양을 기피하는 경우 등</a:t>
            </a:r>
          </a:p>
        </p:txBody>
      </p:sp>
      <p:grpSp>
        <p:nvGrpSpPr>
          <p:cNvPr id="9" name="Group 12"/>
          <p:cNvGrpSpPr>
            <a:grpSpLocks/>
          </p:cNvGrpSpPr>
          <p:nvPr/>
        </p:nvGrpSpPr>
        <p:grpSpPr bwMode="auto">
          <a:xfrm>
            <a:off x="355187" y="816691"/>
            <a:ext cx="88900" cy="200025"/>
            <a:chOff x="4314" y="2018"/>
            <a:chExt cx="69" cy="166"/>
          </a:xfrm>
        </p:grpSpPr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1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2" name="Group 15"/>
          <p:cNvGrpSpPr>
            <a:grpSpLocks/>
          </p:cNvGrpSpPr>
          <p:nvPr/>
        </p:nvGrpSpPr>
        <p:grpSpPr bwMode="auto">
          <a:xfrm>
            <a:off x="512695" y="819866"/>
            <a:ext cx="87312" cy="200025"/>
            <a:chOff x="4314" y="2018"/>
            <a:chExt cx="69" cy="166"/>
          </a:xfrm>
        </p:grpSpPr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4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5" name="Line 18"/>
          <p:cNvSpPr>
            <a:spLocks noChangeShapeType="1"/>
          </p:cNvSpPr>
          <p:nvPr/>
        </p:nvSpPr>
        <p:spPr bwMode="auto">
          <a:xfrm>
            <a:off x="461852" y="1458803"/>
            <a:ext cx="8102487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457429" y="1071424"/>
            <a:ext cx="3256020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부양 받을 수 없는 경우</a:t>
            </a:r>
          </a:p>
        </p:txBody>
      </p:sp>
    </p:spTree>
    <p:extLst>
      <p:ext uri="{BB962C8B-B14F-4D97-AF65-F5344CB8AC3E}">
        <p14:creationId xmlns:p14="http://schemas.microsoft.com/office/powerpoint/2010/main" val="364892900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생계급여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240886" y="956824"/>
            <a:ext cx="8622393" cy="3840328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8" name="제목 39"/>
          <p:cNvSpPr txBox="1">
            <a:spLocks/>
          </p:cNvSpPr>
          <p:nvPr/>
        </p:nvSpPr>
        <p:spPr bwMode="auto">
          <a:xfrm>
            <a:off x="461852" y="1595751"/>
            <a:ext cx="8316555" cy="3105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금전을 </a:t>
            </a:r>
            <a:r>
              <a:rPr lang="ko-KR" altLang="en-US" sz="1900" kern="0" dirty="0">
                <a:latin typeface="+mn-ea"/>
                <a:cs typeface="+mj-cs"/>
              </a:rPr>
              <a:t>지급하는 것으로 하며 매월 정기적으로 지급하여야 한다</a:t>
            </a:r>
            <a:r>
              <a:rPr lang="en-US" altLang="ko-KR" sz="1900" kern="0" dirty="0">
                <a:latin typeface="+mn-ea"/>
                <a:cs typeface="+mj-cs"/>
              </a:rPr>
              <a:t>. </a:t>
            </a:r>
          </a:p>
          <a:p>
            <a:pPr marL="180975" indent="-180975">
              <a:lnSpc>
                <a:spcPct val="150000"/>
              </a:lnSpc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err="1" smtClean="0">
                <a:latin typeface="+mn-ea"/>
                <a:cs typeface="+mj-cs"/>
              </a:rPr>
              <a:t>수급품은</a:t>
            </a:r>
            <a:r>
              <a:rPr lang="ko-KR" altLang="en-US" sz="1900" kern="0" dirty="0" smtClean="0">
                <a:latin typeface="+mn-ea"/>
                <a:cs typeface="+mj-cs"/>
              </a:rPr>
              <a:t> </a:t>
            </a:r>
            <a:r>
              <a:rPr lang="ko-KR" altLang="en-US" sz="1900" kern="0" dirty="0" err="1">
                <a:latin typeface="+mn-ea"/>
                <a:cs typeface="+mj-cs"/>
              </a:rPr>
              <a:t>수급자에게</a:t>
            </a:r>
            <a:r>
              <a:rPr lang="ko-KR" altLang="en-US" sz="1900" kern="0" dirty="0">
                <a:latin typeface="+mn-ea"/>
                <a:cs typeface="+mj-cs"/>
              </a:rPr>
              <a:t> 직접 </a:t>
            </a:r>
            <a:r>
              <a:rPr lang="ko-KR" altLang="en-US" sz="1900" kern="0" dirty="0" smtClean="0">
                <a:latin typeface="+mn-ea"/>
                <a:cs typeface="+mj-cs"/>
              </a:rPr>
              <a:t>지급</a:t>
            </a:r>
            <a:endParaRPr lang="ko-KR" altLang="en-US" sz="19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생계급여는 </a:t>
            </a:r>
            <a:r>
              <a:rPr lang="ko-KR" altLang="en-US" sz="1900" kern="0" dirty="0">
                <a:latin typeface="+mn-ea"/>
                <a:cs typeface="+mj-cs"/>
              </a:rPr>
              <a:t>보건복지부장관이 정하는 바에 따라 수급자의 </a:t>
            </a:r>
            <a:r>
              <a:rPr lang="ko-KR" altLang="en-US" sz="1900" kern="0" dirty="0" err="1">
                <a:latin typeface="+mn-ea"/>
                <a:cs typeface="+mj-cs"/>
              </a:rPr>
              <a:t>소득인정액</a:t>
            </a:r>
            <a:r>
              <a:rPr lang="ko-KR" altLang="en-US" sz="1900" kern="0" dirty="0">
                <a:latin typeface="+mn-ea"/>
                <a:cs typeface="+mj-cs"/>
              </a:rPr>
              <a:t> </a:t>
            </a:r>
            <a:r>
              <a:rPr lang="ko-KR" altLang="en-US" sz="1900" kern="0" dirty="0" smtClean="0">
                <a:latin typeface="+mn-ea"/>
                <a:cs typeface="+mj-cs"/>
              </a:rPr>
              <a:t>등을 감안하여 </a:t>
            </a:r>
            <a:r>
              <a:rPr lang="ko-KR" altLang="en-US" sz="1900" kern="0" dirty="0">
                <a:latin typeface="+mn-ea"/>
                <a:cs typeface="+mj-cs"/>
              </a:rPr>
              <a:t>차등 지급할 수 </a:t>
            </a:r>
            <a:r>
              <a:rPr lang="ko-KR" altLang="en-US" sz="1900" kern="0" dirty="0" smtClean="0">
                <a:latin typeface="+mn-ea"/>
                <a:cs typeface="+mj-cs"/>
              </a:rPr>
              <a:t>있다</a:t>
            </a:r>
            <a:r>
              <a:rPr lang="en-US" altLang="ko-KR" sz="1900" kern="0" dirty="0" smtClean="0">
                <a:latin typeface="+mn-ea"/>
                <a:cs typeface="+mj-cs"/>
              </a:rPr>
              <a:t>.</a:t>
            </a:r>
            <a:endParaRPr lang="ko-KR" altLang="en-US" sz="19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대통령령이 </a:t>
            </a:r>
            <a:r>
              <a:rPr lang="ko-KR" altLang="en-US" sz="1900" kern="0" dirty="0">
                <a:latin typeface="+mn-ea"/>
                <a:cs typeface="+mj-cs"/>
              </a:rPr>
              <a:t>정하는 바에 따라 근로능력이 있는 </a:t>
            </a:r>
            <a:r>
              <a:rPr lang="ko-KR" altLang="en-US" sz="1900" kern="0" dirty="0" err="1">
                <a:latin typeface="+mn-ea"/>
                <a:cs typeface="+mj-cs"/>
              </a:rPr>
              <a:t>수급자에게</a:t>
            </a:r>
            <a:r>
              <a:rPr lang="ko-KR" altLang="en-US" sz="1900" kern="0" dirty="0">
                <a:latin typeface="+mn-ea"/>
                <a:cs typeface="+mj-cs"/>
              </a:rPr>
              <a:t> 자활에 필요한 사업에 </a:t>
            </a:r>
            <a:r>
              <a:rPr lang="ko-KR" altLang="en-US" sz="1900" kern="0" dirty="0" smtClean="0">
                <a:latin typeface="+mn-ea"/>
                <a:cs typeface="+mj-cs"/>
              </a:rPr>
              <a:t>참가할 </a:t>
            </a:r>
            <a:r>
              <a:rPr lang="ko-KR" altLang="en-US" sz="1900" kern="0" dirty="0">
                <a:latin typeface="+mn-ea"/>
                <a:cs typeface="+mj-cs"/>
              </a:rPr>
              <a:t>것을 조건으로 생계급여를 지급할 수 </a:t>
            </a:r>
            <a:r>
              <a:rPr lang="ko-KR" altLang="en-US" sz="1900" kern="0" dirty="0" smtClean="0">
                <a:latin typeface="+mn-ea"/>
                <a:cs typeface="+mj-cs"/>
              </a:rPr>
              <a:t>있다</a:t>
            </a:r>
            <a:r>
              <a:rPr lang="en-US" altLang="ko-KR" sz="1900" kern="0" dirty="0" smtClean="0">
                <a:latin typeface="+mn-ea"/>
                <a:cs typeface="+mj-cs"/>
              </a:rPr>
              <a:t>(</a:t>
            </a:r>
            <a:r>
              <a:rPr lang="ko-KR" altLang="en-US" sz="1900" kern="0" dirty="0">
                <a:latin typeface="+mn-ea"/>
                <a:cs typeface="+mj-cs"/>
              </a:rPr>
              <a:t>제</a:t>
            </a:r>
            <a:r>
              <a:rPr lang="en-US" altLang="ko-KR" sz="1900" kern="0" dirty="0">
                <a:latin typeface="+mn-ea"/>
                <a:cs typeface="+mj-cs"/>
              </a:rPr>
              <a:t>5</a:t>
            </a:r>
            <a:r>
              <a:rPr lang="ko-KR" altLang="en-US" sz="1900" kern="0" dirty="0">
                <a:latin typeface="+mn-ea"/>
                <a:cs typeface="+mj-cs"/>
              </a:rPr>
              <a:t>항</a:t>
            </a:r>
            <a:r>
              <a:rPr lang="en-US" altLang="ko-KR" sz="1900" kern="0" dirty="0">
                <a:latin typeface="+mn-ea"/>
                <a:cs typeface="+mj-cs"/>
              </a:rPr>
              <a:t>) : </a:t>
            </a:r>
            <a:r>
              <a:rPr lang="ko-KR" altLang="en-US" sz="1900" kern="0" dirty="0">
                <a:solidFill>
                  <a:srgbClr val="FF0000"/>
                </a:solidFill>
                <a:latin typeface="+mn-ea"/>
                <a:cs typeface="+mj-cs"/>
              </a:rPr>
              <a:t>조건부 수급</a:t>
            </a:r>
          </a:p>
        </p:txBody>
      </p:sp>
      <p:grpSp>
        <p:nvGrpSpPr>
          <p:cNvPr id="9" name="Group 12"/>
          <p:cNvGrpSpPr>
            <a:grpSpLocks/>
          </p:cNvGrpSpPr>
          <p:nvPr/>
        </p:nvGrpSpPr>
        <p:grpSpPr bwMode="auto">
          <a:xfrm>
            <a:off x="355187" y="898087"/>
            <a:ext cx="88900" cy="200025"/>
            <a:chOff x="4314" y="2018"/>
            <a:chExt cx="69" cy="166"/>
          </a:xfrm>
        </p:grpSpPr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1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2" name="Group 15"/>
          <p:cNvGrpSpPr>
            <a:grpSpLocks/>
          </p:cNvGrpSpPr>
          <p:nvPr/>
        </p:nvGrpSpPr>
        <p:grpSpPr bwMode="auto">
          <a:xfrm>
            <a:off x="512695" y="901262"/>
            <a:ext cx="87312" cy="200025"/>
            <a:chOff x="4314" y="2018"/>
            <a:chExt cx="69" cy="166"/>
          </a:xfrm>
        </p:grpSpPr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4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5" name="Line 18"/>
          <p:cNvSpPr>
            <a:spLocks noChangeShapeType="1"/>
          </p:cNvSpPr>
          <p:nvPr/>
        </p:nvSpPr>
        <p:spPr bwMode="auto">
          <a:xfrm>
            <a:off x="461852" y="1540199"/>
            <a:ext cx="8102487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457429" y="1152820"/>
            <a:ext cx="2337499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지급방법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9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grpSp>
        <p:nvGrpSpPr>
          <p:cNvPr id="17" name="그룹 16"/>
          <p:cNvGrpSpPr/>
          <p:nvPr/>
        </p:nvGrpSpPr>
        <p:grpSpPr>
          <a:xfrm>
            <a:off x="6622744" y="5426478"/>
            <a:ext cx="2332160" cy="1187386"/>
            <a:chOff x="6804248" y="4077072"/>
            <a:chExt cx="2200503" cy="1187386"/>
          </a:xfrm>
        </p:grpSpPr>
        <p:pic>
          <p:nvPicPr>
            <p:cNvPr id="18" name="그림 17">
              <a:hlinkClick r:id="rId2"/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44511" y="4155774"/>
              <a:ext cx="998423" cy="1040856"/>
            </a:xfrm>
            <a:prstGeom prst="rect">
              <a:avLst/>
            </a:prstGeom>
          </p:spPr>
        </p:pic>
        <p:sp>
          <p:nvSpPr>
            <p:cNvPr id="19" name="TextBox 18"/>
            <p:cNvSpPr txBox="1"/>
            <p:nvPr/>
          </p:nvSpPr>
          <p:spPr>
            <a:xfrm>
              <a:off x="7753366" y="4425263"/>
              <a:ext cx="1251385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1500" b="1" u="sng" dirty="0" smtClean="0">
                  <a:solidFill>
                    <a:schemeClr val="accent6">
                      <a:lumMod val="7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부양의무자의 문제</a:t>
              </a:r>
              <a:endParaRPr lang="ko-KR" altLang="en-US" sz="1500" b="1" u="sng" dirty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20" name="직사각형 19"/>
            <p:cNvSpPr/>
            <p:nvPr/>
          </p:nvSpPr>
          <p:spPr>
            <a:xfrm>
              <a:off x="6804248" y="4077072"/>
              <a:ext cx="2160240" cy="1187386"/>
            </a:xfrm>
            <a:prstGeom prst="rect">
              <a:avLst/>
            </a:prstGeom>
            <a:noFill/>
            <a:ln w="76200">
              <a:solidFill>
                <a:srgbClr val="B3D5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8017436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주거급여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219620" y="914292"/>
            <a:ext cx="8795610" cy="2997934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8" name="제목 39"/>
          <p:cNvSpPr txBox="1">
            <a:spLocks/>
          </p:cNvSpPr>
          <p:nvPr/>
        </p:nvSpPr>
        <p:spPr bwMode="auto">
          <a:xfrm>
            <a:off x="491429" y="1526913"/>
            <a:ext cx="8316555" cy="22852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>
                <a:latin typeface="+mn-ea"/>
                <a:cs typeface="+mj-cs"/>
              </a:rPr>
              <a:t>주거 안정에 필요한 임차료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 smtClean="0">
                <a:latin typeface="+mn-ea"/>
                <a:cs typeface="+mj-cs"/>
              </a:rPr>
              <a:t>수선유지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수선비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그 밖의 </a:t>
            </a:r>
            <a:r>
              <a:rPr lang="ko-KR" altLang="en-US" sz="1900" kern="0" dirty="0" err="1">
                <a:latin typeface="+mn-ea"/>
                <a:cs typeface="+mj-cs"/>
              </a:rPr>
              <a:t>수급품을</a:t>
            </a:r>
            <a:r>
              <a:rPr lang="ko-KR" altLang="en-US" sz="1900" kern="0" dirty="0">
                <a:latin typeface="+mn-ea"/>
                <a:cs typeface="+mj-cs"/>
              </a:rPr>
              <a:t> </a:t>
            </a:r>
            <a:r>
              <a:rPr lang="ko-KR" altLang="en-US" sz="1900" kern="0" dirty="0" smtClean="0">
                <a:latin typeface="+mn-ea"/>
                <a:cs typeface="+mj-cs"/>
              </a:rPr>
              <a:t>지급하는 것으로 </a:t>
            </a:r>
            <a:r>
              <a:rPr lang="ko-KR" altLang="en-US" sz="1900" kern="0" dirty="0">
                <a:latin typeface="+mn-ea"/>
                <a:cs typeface="+mj-cs"/>
              </a:rPr>
              <a:t>한다</a:t>
            </a:r>
            <a:r>
              <a:rPr lang="en-US" altLang="ko-KR" sz="1900" kern="0" dirty="0">
                <a:latin typeface="+mn-ea"/>
                <a:cs typeface="+mj-cs"/>
              </a:rPr>
              <a:t>. </a:t>
            </a:r>
          </a:p>
          <a:p>
            <a:pPr marL="180975" indent="-180975">
              <a:lnSpc>
                <a:spcPct val="150000"/>
              </a:lnSpc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주거급여의 </a:t>
            </a:r>
            <a:r>
              <a:rPr lang="ko-KR" altLang="en-US" sz="1900" kern="0" dirty="0">
                <a:latin typeface="+mn-ea"/>
                <a:cs typeface="+mj-cs"/>
              </a:rPr>
              <a:t>선정기준은 기준 중위소득의 </a:t>
            </a:r>
            <a:r>
              <a:rPr lang="en-US" altLang="ko-KR" sz="1900" kern="0" dirty="0">
                <a:solidFill>
                  <a:srgbClr val="FF0000"/>
                </a:solidFill>
                <a:latin typeface="+mn-ea"/>
                <a:cs typeface="+mj-cs"/>
              </a:rPr>
              <a:t>100</a:t>
            </a:r>
            <a:r>
              <a:rPr lang="ko-KR" altLang="en-US" sz="1900" kern="0" dirty="0">
                <a:solidFill>
                  <a:srgbClr val="FF0000"/>
                </a:solidFill>
                <a:latin typeface="+mn-ea"/>
                <a:cs typeface="+mj-cs"/>
              </a:rPr>
              <a:t>분의 </a:t>
            </a:r>
            <a:r>
              <a:rPr lang="en-US" altLang="ko-KR" sz="1900" kern="0" dirty="0">
                <a:solidFill>
                  <a:srgbClr val="FF0000"/>
                </a:solidFill>
                <a:latin typeface="+mn-ea"/>
                <a:cs typeface="+mj-cs"/>
              </a:rPr>
              <a:t>43 </a:t>
            </a:r>
            <a:r>
              <a:rPr lang="ko-KR" altLang="en-US" sz="1900" kern="0" dirty="0">
                <a:latin typeface="+mn-ea"/>
                <a:cs typeface="+mj-cs"/>
              </a:rPr>
              <a:t>이상으로 한다</a:t>
            </a:r>
            <a:r>
              <a:rPr lang="en-US" altLang="ko-KR" sz="1900" kern="0" dirty="0" smtClean="0">
                <a:latin typeface="+mn-ea"/>
                <a:cs typeface="+mj-cs"/>
              </a:rPr>
              <a:t>.</a:t>
            </a:r>
            <a:endParaRPr lang="en-US" altLang="ko-KR" sz="19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solidFill>
                  <a:srgbClr val="FF0000"/>
                </a:solidFill>
                <a:latin typeface="+mn-ea"/>
                <a:cs typeface="+mj-cs"/>
              </a:rPr>
              <a:t>부양의무자 </a:t>
            </a:r>
            <a:r>
              <a:rPr lang="ko-KR" altLang="en-US" sz="1900" kern="0" dirty="0">
                <a:solidFill>
                  <a:srgbClr val="FF0000"/>
                </a:solidFill>
                <a:latin typeface="+mn-ea"/>
                <a:cs typeface="+mj-cs"/>
              </a:rPr>
              <a:t>조건 </a:t>
            </a:r>
            <a:r>
              <a:rPr lang="ko-KR" altLang="en-US" sz="1900" kern="0" dirty="0" smtClean="0">
                <a:solidFill>
                  <a:srgbClr val="FF0000"/>
                </a:solidFill>
                <a:latin typeface="+mn-ea"/>
                <a:cs typeface="+mj-cs"/>
              </a:rPr>
              <a:t>없음</a:t>
            </a:r>
            <a:endParaRPr lang="ko-KR" altLang="en-US" sz="1900" kern="0" dirty="0">
              <a:solidFill>
                <a:srgbClr val="FF0000"/>
              </a:solidFill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err="1" smtClean="0">
                <a:latin typeface="+mn-ea"/>
                <a:cs typeface="+mj-cs"/>
              </a:rPr>
              <a:t>주거급여법이</a:t>
            </a:r>
            <a:r>
              <a:rPr lang="ko-KR" altLang="en-US" sz="1900" kern="0" dirty="0" smtClean="0">
                <a:latin typeface="+mn-ea"/>
                <a:cs typeface="+mj-cs"/>
              </a:rPr>
              <a:t> </a:t>
            </a:r>
            <a:r>
              <a:rPr lang="ko-KR" altLang="en-US" sz="1900" kern="0" dirty="0">
                <a:latin typeface="+mn-ea"/>
                <a:cs typeface="+mj-cs"/>
              </a:rPr>
              <a:t>제정되어 있어 이에 따르도록 되어 있다</a:t>
            </a:r>
            <a:r>
              <a:rPr lang="en-US" altLang="ko-KR" sz="1900" kern="0" dirty="0">
                <a:latin typeface="+mn-ea"/>
                <a:cs typeface="+mj-cs"/>
              </a:rPr>
              <a:t>. </a:t>
            </a:r>
          </a:p>
        </p:txBody>
      </p:sp>
      <p:grpSp>
        <p:nvGrpSpPr>
          <p:cNvPr id="9" name="Group 12"/>
          <p:cNvGrpSpPr>
            <a:grpSpLocks/>
          </p:cNvGrpSpPr>
          <p:nvPr/>
        </p:nvGrpSpPr>
        <p:grpSpPr bwMode="auto">
          <a:xfrm>
            <a:off x="333921" y="855555"/>
            <a:ext cx="88900" cy="200025"/>
            <a:chOff x="4314" y="2018"/>
            <a:chExt cx="69" cy="166"/>
          </a:xfrm>
        </p:grpSpPr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1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2" name="Group 15"/>
          <p:cNvGrpSpPr>
            <a:grpSpLocks/>
          </p:cNvGrpSpPr>
          <p:nvPr/>
        </p:nvGrpSpPr>
        <p:grpSpPr bwMode="auto">
          <a:xfrm>
            <a:off x="491429" y="858730"/>
            <a:ext cx="87312" cy="200025"/>
            <a:chOff x="4314" y="2018"/>
            <a:chExt cx="69" cy="166"/>
          </a:xfrm>
        </p:grpSpPr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4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5" name="Line 18"/>
          <p:cNvSpPr>
            <a:spLocks noChangeShapeType="1"/>
          </p:cNvSpPr>
          <p:nvPr/>
        </p:nvSpPr>
        <p:spPr bwMode="auto">
          <a:xfrm>
            <a:off x="440586" y="1497667"/>
            <a:ext cx="8235870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436163" y="1110288"/>
            <a:ext cx="2509020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주거급여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11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02556502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동영상 </a:t>
            </a:r>
            <a:r>
              <a:rPr lang="en-US" altLang="ko-KR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– </a:t>
            </a:r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주거급여 부양의무자 조건 폐지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3515338" y="2040182"/>
            <a:ext cx="2537527" cy="2592288"/>
            <a:chOff x="6804248" y="4077072"/>
            <a:chExt cx="2537527" cy="2592288"/>
          </a:xfrm>
        </p:grpSpPr>
        <p:pic>
          <p:nvPicPr>
            <p:cNvPr id="4" name="그림 3">
              <a:hlinkClick r:id="rId2"/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87888" y="4177446"/>
              <a:ext cx="1690348" cy="1691972"/>
            </a:xfrm>
            <a:prstGeom prst="rect">
              <a:avLst/>
            </a:prstGeom>
          </p:spPr>
        </p:pic>
        <p:sp>
          <p:nvSpPr>
            <p:cNvPr id="5" name="TextBox 4"/>
            <p:cNvSpPr txBox="1"/>
            <p:nvPr/>
          </p:nvSpPr>
          <p:spPr>
            <a:xfrm>
              <a:off x="6884147" y="5869418"/>
              <a:ext cx="245762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b="1" u="sng" dirty="0" smtClean="0">
                  <a:solidFill>
                    <a:schemeClr val="accent6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주거급여 부양의무자</a:t>
              </a:r>
              <a:endParaRPr lang="en-US" altLang="ko-KR" b="1" u="sng" dirty="0" smtClean="0">
                <a:solidFill>
                  <a:schemeClr val="accent6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  <a:p>
              <a:r>
                <a:rPr lang="ko-KR" altLang="en-US" b="1" u="sng" dirty="0" smtClean="0">
                  <a:solidFill>
                    <a:schemeClr val="accent6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조건 폐지</a:t>
              </a:r>
              <a:endParaRPr lang="ko-KR" altLang="en-US" b="1" u="sng" dirty="0">
                <a:solidFill>
                  <a:schemeClr val="accent6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6" name="직사각형 5"/>
            <p:cNvSpPr/>
            <p:nvPr/>
          </p:nvSpPr>
          <p:spPr>
            <a:xfrm>
              <a:off x="6804248" y="4077072"/>
              <a:ext cx="2457628" cy="2592288"/>
            </a:xfrm>
            <a:prstGeom prst="rect">
              <a:avLst/>
            </a:prstGeom>
            <a:noFill/>
            <a:ln w="76200">
              <a:solidFill>
                <a:srgbClr val="B3D5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87692487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교육급여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(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제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12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조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)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66455" y="791543"/>
            <a:ext cx="8806243" cy="2031423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8" name="제목 39"/>
          <p:cNvSpPr txBox="1">
            <a:spLocks/>
          </p:cNvSpPr>
          <p:nvPr/>
        </p:nvSpPr>
        <p:spPr bwMode="auto">
          <a:xfrm>
            <a:off x="446122" y="1357080"/>
            <a:ext cx="8316555" cy="14080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err="1" smtClean="0">
                <a:latin typeface="+mn-ea"/>
                <a:cs typeface="+mj-cs"/>
              </a:rPr>
              <a:t>수급자에게</a:t>
            </a:r>
            <a:r>
              <a:rPr lang="ko-KR" altLang="en-US" sz="1900" kern="0" dirty="0" smtClean="0">
                <a:latin typeface="+mn-ea"/>
                <a:cs typeface="+mj-cs"/>
              </a:rPr>
              <a:t> 입학금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수업료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err="1" smtClean="0">
                <a:latin typeface="+mn-ea"/>
                <a:cs typeface="+mj-cs"/>
              </a:rPr>
              <a:t>학용품비</a:t>
            </a:r>
            <a:r>
              <a:rPr lang="ko-KR" altLang="en-US" sz="1900" kern="0" dirty="0" smtClean="0">
                <a:latin typeface="+mn-ea"/>
                <a:cs typeface="+mj-cs"/>
              </a:rPr>
              <a:t> </a:t>
            </a:r>
            <a:r>
              <a:rPr lang="ko-KR" altLang="en-US" sz="1900" kern="0" dirty="0">
                <a:latin typeface="+mn-ea"/>
                <a:cs typeface="+mj-cs"/>
              </a:rPr>
              <a:t>기타 </a:t>
            </a:r>
            <a:r>
              <a:rPr lang="ko-KR" altLang="en-US" sz="1900" kern="0" dirty="0" err="1">
                <a:latin typeface="+mn-ea"/>
                <a:cs typeface="+mj-cs"/>
              </a:rPr>
              <a:t>수급품을</a:t>
            </a:r>
            <a:r>
              <a:rPr lang="ko-KR" altLang="en-US" sz="1900" kern="0" dirty="0">
                <a:latin typeface="+mn-ea"/>
                <a:cs typeface="+mj-cs"/>
              </a:rPr>
              <a:t> 지원하는 것으로 하되</a:t>
            </a:r>
            <a:r>
              <a:rPr lang="en-US" altLang="ko-KR" sz="1900" kern="0" dirty="0" smtClean="0">
                <a:latin typeface="+mn-ea"/>
                <a:cs typeface="+mj-cs"/>
              </a:rPr>
              <a:t>, </a:t>
            </a:r>
            <a:r>
              <a:rPr lang="ko-KR" altLang="en-US" sz="1900" kern="0" dirty="0" smtClean="0">
                <a:latin typeface="+mn-ea"/>
                <a:cs typeface="+mj-cs"/>
              </a:rPr>
              <a:t>학교의 종류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범위 </a:t>
            </a:r>
            <a:r>
              <a:rPr lang="ko-KR" altLang="en-US" sz="1900" kern="0" dirty="0">
                <a:latin typeface="+mn-ea"/>
                <a:cs typeface="+mj-cs"/>
              </a:rPr>
              <a:t>등에 관하여 필요한 사항은 대통령령으로 </a:t>
            </a:r>
            <a:r>
              <a:rPr lang="ko-KR" altLang="en-US" sz="1900" kern="0" dirty="0" smtClean="0">
                <a:latin typeface="+mn-ea"/>
                <a:cs typeface="+mj-cs"/>
              </a:rPr>
              <a:t>정한다</a:t>
            </a:r>
            <a:r>
              <a:rPr lang="en-US" altLang="ko-KR" sz="1900" kern="0" dirty="0" smtClean="0">
                <a:latin typeface="+mn-ea"/>
                <a:cs typeface="+mj-cs"/>
              </a:rPr>
              <a:t>.</a:t>
            </a:r>
            <a:endParaRPr lang="ko-KR" altLang="en-US" sz="19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교육급여는 </a:t>
            </a:r>
            <a:r>
              <a:rPr lang="ko-KR" altLang="en-US" sz="1900" kern="0" dirty="0">
                <a:latin typeface="+mn-ea"/>
                <a:cs typeface="+mj-cs"/>
              </a:rPr>
              <a:t>교육부장관의 소관으로 한다</a:t>
            </a:r>
            <a:r>
              <a:rPr lang="en-US" altLang="ko-KR" sz="1900" kern="0" dirty="0">
                <a:latin typeface="+mn-ea"/>
                <a:cs typeface="+mj-cs"/>
              </a:rPr>
              <a:t>. </a:t>
            </a:r>
          </a:p>
        </p:txBody>
      </p:sp>
      <p:grpSp>
        <p:nvGrpSpPr>
          <p:cNvPr id="9" name="Group 12"/>
          <p:cNvGrpSpPr>
            <a:grpSpLocks/>
          </p:cNvGrpSpPr>
          <p:nvPr/>
        </p:nvGrpSpPr>
        <p:grpSpPr bwMode="auto">
          <a:xfrm>
            <a:off x="280756" y="732805"/>
            <a:ext cx="88900" cy="200025"/>
            <a:chOff x="4314" y="2018"/>
            <a:chExt cx="69" cy="166"/>
          </a:xfrm>
        </p:grpSpPr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1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2" name="Group 15"/>
          <p:cNvGrpSpPr>
            <a:grpSpLocks/>
          </p:cNvGrpSpPr>
          <p:nvPr/>
        </p:nvGrpSpPr>
        <p:grpSpPr bwMode="auto">
          <a:xfrm>
            <a:off x="438264" y="735980"/>
            <a:ext cx="87312" cy="200025"/>
            <a:chOff x="4314" y="2018"/>
            <a:chExt cx="69" cy="166"/>
          </a:xfrm>
        </p:grpSpPr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4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5" name="Line 18"/>
          <p:cNvSpPr>
            <a:spLocks noChangeShapeType="1"/>
          </p:cNvSpPr>
          <p:nvPr/>
        </p:nvSpPr>
        <p:spPr bwMode="auto">
          <a:xfrm>
            <a:off x="387421" y="1311119"/>
            <a:ext cx="8246503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382998" y="945006"/>
            <a:ext cx="1364476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교육급여</a:t>
            </a: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174313" y="3010734"/>
            <a:ext cx="8798385" cy="3730634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2" name="제목 39"/>
          <p:cNvSpPr txBox="1">
            <a:spLocks/>
          </p:cNvSpPr>
          <p:nvPr/>
        </p:nvSpPr>
        <p:spPr bwMode="auto">
          <a:xfrm>
            <a:off x="489778" y="3593263"/>
            <a:ext cx="817338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kern="0" dirty="0" smtClean="0">
                <a:latin typeface="+mn-ea"/>
                <a:cs typeface="+mj-cs"/>
              </a:rPr>
              <a:t>부양의무자가 </a:t>
            </a:r>
            <a:r>
              <a:rPr lang="ko-KR" altLang="en-US" kern="0" dirty="0">
                <a:latin typeface="+mn-ea"/>
                <a:cs typeface="+mj-cs"/>
              </a:rPr>
              <a:t>없거나 부양의무자가 있어도 부양능력이 없거나 부양을 받을 </a:t>
            </a:r>
            <a:r>
              <a:rPr lang="ko-KR" altLang="en-US" kern="0" dirty="0" smtClean="0">
                <a:latin typeface="+mn-ea"/>
                <a:cs typeface="+mj-cs"/>
              </a:rPr>
              <a:t>수 없는 </a:t>
            </a:r>
            <a:r>
              <a:rPr lang="ko-KR" altLang="en-US" kern="0" dirty="0">
                <a:latin typeface="+mn-ea"/>
                <a:cs typeface="+mj-cs"/>
              </a:rPr>
              <a:t>사람으로서 그 </a:t>
            </a:r>
            <a:r>
              <a:rPr lang="ko-KR" altLang="en-US" kern="0" dirty="0" err="1">
                <a:latin typeface="+mn-ea"/>
                <a:cs typeface="+mj-cs"/>
              </a:rPr>
              <a:t>소득인정액이</a:t>
            </a:r>
            <a:r>
              <a:rPr lang="ko-KR" altLang="en-US" kern="0" dirty="0">
                <a:latin typeface="+mn-ea"/>
                <a:cs typeface="+mj-cs"/>
              </a:rPr>
              <a:t> 교육급여 선정기준 이하인 사람</a:t>
            </a:r>
          </a:p>
        </p:txBody>
      </p:sp>
      <p:grpSp>
        <p:nvGrpSpPr>
          <p:cNvPr id="23" name="Group 12"/>
          <p:cNvGrpSpPr>
            <a:grpSpLocks/>
          </p:cNvGrpSpPr>
          <p:nvPr/>
        </p:nvGrpSpPr>
        <p:grpSpPr bwMode="auto">
          <a:xfrm>
            <a:off x="288614" y="2951997"/>
            <a:ext cx="88900" cy="200025"/>
            <a:chOff x="4314" y="2018"/>
            <a:chExt cx="69" cy="166"/>
          </a:xfrm>
        </p:grpSpPr>
        <p:sp>
          <p:nvSpPr>
            <p:cNvPr id="24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5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6" name="Group 15"/>
          <p:cNvGrpSpPr>
            <a:grpSpLocks/>
          </p:cNvGrpSpPr>
          <p:nvPr/>
        </p:nvGrpSpPr>
        <p:grpSpPr bwMode="auto">
          <a:xfrm>
            <a:off x="446122" y="2955172"/>
            <a:ext cx="87312" cy="200025"/>
            <a:chOff x="4314" y="2018"/>
            <a:chExt cx="69" cy="166"/>
          </a:xfrm>
        </p:grpSpPr>
        <p:sp>
          <p:nvSpPr>
            <p:cNvPr id="27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8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9" name="Line 18"/>
          <p:cNvSpPr>
            <a:spLocks noChangeShapeType="1"/>
          </p:cNvSpPr>
          <p:nvPr/>
        </p:nvSpPr>
        <p:spPr bwMode="auto">
          <a:xfrm>
            <a:off x="395279" y="3540944"/>
            <a:ext cx="8258255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0" name="Text Box 20"/>
          <p:cNvSpPr txBox="1">
            <a:spLocks noChangeArrowheads="1"/>
          </p:cNvSpPr>
          <p:nvPr/>
        </p:nvSpPr>
        <p:spPr bwMode="auto">
          <a:xfrm>
            <a:off x="390856" y="3153565"/>
            <a:ext cx="1364476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 err="1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수급권자</a:t>
            </a:r>
            <a:endParaRPr lang="ko-KR" altLang="en-US" sz="2300" b="1" dirty="0">
              <a:solidFill>
                <a:schemeClr val="accent5">
                  <a:lumMod val="50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31" name="표 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2402564"/>
              </p:ext>
            </p:extLst>
          </p:nvPr>
        </p:nvGraphicFramePr>
        <p:xfrm>
          <a:off x="472127" y="4469605"/>
          <a:ext cx="8215030" cy="220709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250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88994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244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ko-KR" altLang="en-US" sz="1800" b="0" dirty="0" smtClean="0">
                          <a:latin typeface="+mn-ea"/>
                          <a:ea typeface="+mn-ea"/>
                        </a:rPr>
                        <a:t>교육급여</a:t>
                      </a:r>
                      <a:endParaRPr lang="en-US" altLang="ko-KR" sz="1800" b="0" dirty="0" smtClean="0">
                        <a:latin typeface="+mn-ea"/>
                        <a:ea typeface="+mn-ea"/>
                      </a:endParaRPr>
                    </a:p>
                    <a:p>
                      <a:pPr algn="ctr" latinLnBrk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ko-KR" altLang="en-US" sz="1800" b="0" dirty="0" smtClean="0">
                          <a:latin typeface="+mn-ea"/>
                          <a:ea typeface="+mn-ea"/>
                        </a:rPr>
                        <a:t>선정기준</a:t>
                      </a:r>
                      <a:endParaRPr lang="ko-KR" altLang="en-US" sz="1800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기준 중위소득의 </a:t>
                      </a:r>
                      <a:r>
                        <a:rPr lang="en-US" altLang="ko-KR" sz="1800" dirty="0" smtClean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100</a:t>
                      </a:r>
                      <a:r>
                        <a:rPr lang="ko-KR" altLang="en-US" sz="1800" dirty="0" smtClean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분의 </a:t>
                      </a:r>
                      <a:r>
                        <a:rPr lang="en-US" altLang="ko-KR" sz="1800" dirty="0" smtClean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50 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이상으로 한다</a:t>
                      </a:r>
                      <a:r>
                        <a:rPr lang="en-US" altLang="ko-KR" sz="1800" dirty="0" smtClean="0">
                          <a:latin typeface="+mn-ea"/>
                          <a:ea typeface="+mn-ea"/>
                        </a:rPr>
                        <a:t>. 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교육급여는 교육부장관의 소관으로 한다</a:t>
                      </a:r>
                      <a:r>
                        <a:rPr lang="en-US" altLang="ko-KR" sz="1800" dirty="0" smtClean="0">
                          <a:latin typeface="+mn-ea"/>
                          <a:ea typeface="+mn-ea"/>
                        </a:rPr>
                        <a:t>. 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619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b="0" dirty="0" smtClean="0">
                          <a:latin typeface="+mn-ea"/>
                          <a:ea typeface="+mn-ea"/>
                        </a:rPr>
                        <a:t>교육급여</a:t>
                      </a:r>
                      <a:endParaRPr lang="en-US" altLang="ko-KR" sz="1800" b="0" dirty="0" smtClean="0">
                        <a:latin typeface="+mn-ea"/>
                        <a:ea typeface="+mn-ea"/>
                      </a:endParaRP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b="0" dirty="0" smtClean="0">
                          <a:latin typeface="+mn-ea"/>
                          <a:ea typeface="+mn-ea"/>
                        </a:rPr>
                        <a:t>적용 특례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1800" dirty="0" err="1" smtClean="0">
                          <a:latin typeface="+mn-ea"/>
                          <a:ea typeface="+mn-ea"/>
                        </a:rPr>
                        <a:t>수급권자를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 선정하는 경우에는 제</a:t>
                      </a:r>
                      <a:r>
                        <a:rPr lang="en-US" altLang="ko-KR" sz="1800" dirty="0" smtClean="0">
                          <a:latin typeface="+mn-ea"/>
                          <a:ea typeface="+mn-ea"/>
                        </a:rPr>
                        <a:t>12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조 제</a:t>
                      </a:r>
                      <a:r>
                        <a:rPr lang="en-US" altLang="ko-KR" sz="1800" dirty="0" smtClean="0">
                          <a:latin typeface="+mn-ea"/>
                          <a:ea typeface="+mn-ea"/>
                        </a:rPr>
                        <a:t>1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항의 교육급여와 </a:t>
                      </a:r>
                      <a:endParaRPr lang="en-US" altLang="ko-KR" sz="1800" dirty="0" smtClean="0">
                        <a:latin typeface="+mn-ea"/>
                        <a:ea typeface="+mn-ea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en-US" altLang="ko-KR" sz="1800" dirty="0" smtClean="0">
                          <a:latin typeface="+mn-ea"/>
                          <a:ea typeface="+mn-ea"/>
                        </a:rPr>
                        <a:t>‘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초 </a:t>
                      </a:r>
                      <a:r>
                        <a:rPr lang="en-US" altLang="ko-KR" sz="1800" dirty="0" smtClean="0">
                          <a:latin typeface="+mn-ea"/>
                          <a:ea typeface="+mn-ea"/>
                        </a:rPr>
                        <a:t>· 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중등교육법’제</a:t>
                      </a:r>
                      <a:r>
                        <a:rPr lang="en-US" altLang="ko-KR" sz="1800" dirty="0" smtClean="0">
                          <a:latin typeface="+mn-ea"/>
                          <a:ea typeface="+mn-ea"/>
                        </a:rPr>
                        <a:t>60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조의</a:t>
                      </a:r>
                      <a:r>
                        <a:rPr lang="en-US" altLang="ko-KR" sz="1800" dirty="0" smtClean="0">
                          <a:latin typeface="+mn-ea"/>
                          <a:ea typeface="+mn-ea"/>
                        </a:rPr>
                        <a:t>4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에 따른 교육비 지원과의 연계 </a:t>
                      </a:r>
                      <a:r>
                        <a:rPr lang="en-US" altLang="ko-KR" sz="1800" dirty="0" smtClean="0">
                          <a:latin typeface="+mn-ea"/>
                          <a:ea typeface="+mn-ea"/>
                        </a:rPr>
                        <a:t>· 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통합을</a:t>
                      </a:r>
                      <a:r>
                        <a:rPr lang="ko-KR" altLang="en-US" sz="1800" baseline="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위하여 </a:t>
                      </a:r>
                      <a:r>
                        <a:rPr lang="ko-KR" altLang="en-US" sz="1800" dirty="0" err="1" smtClean="0">
                          <a:latin typeface="+mn-ea"/>
                          <a:ea typeface="+mn-ea"/>
                        </a:rPr>
                        <a:t>소득인정액이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 교육급여 선정기준 이하인 사람을 </a:t>
                      </a:r>
                      <a:r>
                        <a:rPr lang="ko-KR" altLang="en-US" sz="1800" dirty="0" err="1" smtClean="0">
                          <a:latin typeface="+mn-ea"/>
                          <a:ea typeface="+mn-ea"/>
                        </a:rPr>
                        <a:t>수급권자로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 본다</a:t>
                      </a:r>
                      <a:r>
                        <a:rPr lang="en-US" altLang="ko-KR" sz="1800" dirty="0" smtClean="0">
                          <a:latin typeface="+mn-ea"/>
                          <a:ea typeface="+mn-ea"/>
                        </a:rPr>
                        <a:t>.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03980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의료급여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(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제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12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조의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3)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208987" y="958049"/>
            <a:ext cx="8723601" cy="1731331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8" name="제목 39"/>
          <p:cNvSpPr txBox="1">
            <a:spLocks/>
          </p:cNvSpPr>
          <p:nvPr/>
        </p:nvSpPr>
        <p:spPr bwMode="auto">
          <a:xfrm>
            <a:off x="480796" y="1585040"/>
            <a:ext cx="831655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err="1" smtClean="0">
                <a:latin typeface="+mn-ea"/>
                <a:cs typeface="+mj-cs"/>
              </a:rPr>
              <a:t>수급자에게</a:t>
            </a:r>
            <a:r>
              <a:rPr lang="ko-KR" altLang="en-US" sz="2000" kern="0" dirty="0" smtClean="0">
                <a:latin typeface="+mn-ea"/>
                <a:cs typeface="+mj-cs"/>
              </a:rPr>
              <a:t> </a:t>
            </a:r>
            <a:r>
              <a:rPr lang="ko-KR" altLang="en-US" sz="2000" kern="0" dirty="0">
                <a:latin typeface="+mn-ea"/>
                <a:cs typeface="+mj-cs"/>
              </a:rPr>
              <a:t>건강한 생활을 유지하는데 필요한 각종 검사 및 치료 등을 </a:t>
            </a:r>
            <a:r>
              <a:rPr lang="ko-KR" altLang="en-US" sz="2000" kern="0" dirty="0" smtClean="0">
                <a:latin typeface="+mn-ea"/>
                <a:cs typeface="+mj-cs"/>
              </a:rPr>
              <a:t>지급하는 것으로 </a:t>
            </a:r>
            <a:r>
              <a:rPr lang="ko-KR" altLang="en-US" sz="2000" kern="0" dirty="0">
                <a:latin typeface="+mn-ea"/>
                <a:cs typeface="+mj-cs"/>
              </a:rPr>
              <a:t>한다</a:t>
            </a:r>
            <a:r>
              <a:rPr lang="en-US" altLang="ko-KR" sz="2000" kern="0" dirty="0">
                <a:latin typeface="+mn-ea"/>
                <a:cs typeface="+mj-cs"/>
              </a:rPr>
              <a:t>. </a:t>
            </a:r>
          </a:p>
        </p:txBody>
      </p:sp>
      <p:grpSp>
        <p:nvGrpSpPr>
          <p:cNvPr id="9" name="Group 12"/>
          <p:cNvGrpSpPr>
            <a:grpSpLocks/>
          </p:cNvGrpSpPr>
          <p:nvPr/>
        </p:nvGrpSpPr>
        <p:grpSpPr bwMode="auto">
          <a:xfrm>
            <a:off x="323288" y="899312"/>
            <a:ext cx="88900" cy="200025"/>
            <a:chOff x="4314" y="2018"/>
            <a:chExt cx="69" cy="166"/>
          </a:xfrm>
        </p:grpSpPr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1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2" name="Group 15"/>
          <p:cNvGrpSpPr>
            <a:grpSpLocks/>
          </p:cNvGrpSpPr>
          <p:nvPr/>
        </p:nvGrpSpPr>
        <p:grpSpPr bwMode="auto">
          <a:xfrm>
            <a:off x="480796" y="902487"/>
            <a:ext cx="87312" cy="200025"/>
            <a:chOff x="4314" y="2018"/>
            <a:chExt cx="69" cy="166"/>
          </a:xfrm>
        </p:grpSpPr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4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5" name="Line 18"/>
          <p:cNvSpPr>
            <a:spLocks noChangeShapeType="1"/>
          </p:cNvSpPr>
          <p:nvPr/>
        </p:nvSpPr>
        <p:spPr bwMode="auto">
          <a:xfrm>
            <a:off x="429953" y="1541424"/>
            <a:ext cx="8246503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425530" y="1154045"/>
            <a:ext cx="1364476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의료급여</a:t>
            </a: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208987" y="3193436"/>
            <a:ext cx="8723601" cy="2899860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2" name="제목 39"/>
          <p:cNvSpPr txBox="1">
            <a:spLocks/>
          </p:cNvSpPr>
          <p:nvPr/>
        </p:nvSpPr>
        <p:spPr bwMode="auto">
          <a:xfrm>
            <a:off x="429953" y="3733098"/>
            <a:ext cx="8316555" cy="23601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부양의무자가 </a:t>
            </a:r>
            <a:r>
              <a:rPr lang="ko-KR" altLang="en-US" sz="2000" kern="0" dirty="0">
                <a:latin typeface="+mn-ea"/>
                <a:cs typeface="+mj-cs"/>
              </a:rPr>
              <a:t>없거나 부양의무자가 있어도 부양능력이 없거나 부양을 </a:t>
            </a:r>
            <a:r>
              <a:rPr lang="ko-KR" altLang="en-US" sz="2000" kern="0" dirty="0" smtClean="0">
                <a:latin typeface="+mn-ea"/>
                <a:cs typeface="+mj-cs"/>
              </a:rPr>
              <a:t>받을 </a:t>
            </a:r>
            <a:r>
              <a:rPr lang="ko-KR" altLang="en-US" sz="2000" kern="0" dirty="0">
                <a:latin typeface="+mn-ea"/>
                <a:cs typeface="+mj-cs"/>
              </a:rPr>
              <a:t>수 </a:t>
            </a:r>
            <a:r>
              <a:rPr lang="ko-KR" altLang="en-US" sz="2000" kern="0" dirty="0" smtClean="0">
                <a:latin typeface="+mn-ea"/>
                <a:cs typeface="+mj-cs"/>
              </a:rPr>
              <a:t>없는 사람으로서 </a:t>
            </a:r>
            <a:r>
              <a:rPr lang="ko-KR" altLang="en-US" sz="2000" kern="0" dirty="0">
                <a:latin typeface="+mn-ea"/>
                <a:cs typeface="+mj-cs"/>
              </a:rPr>
              <a:t>그 소득인정액이 의료급여 선정기준 이하인 </a:t>
            </a:r>
            <a:r>
              <a:rPr lang="ko-KR" altLang="en-US" sz="2000" kern="0" dirty="0" smtClean="0">
                <a:latin typeface="+mn-ea"/>
                <a:cs typeface="+mj-cs"/>
              </a:rPr>
              <a:t>사람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의료급여 </a:t>
            </a:r>
            <a:r>
              <a:rPr lang="ko-KR" altLang="en-US" sz="2000" kern="0" dirty="0">
                <a:latin typeface="+mn-ea"/>
                <a:cs typeface="+mj-cs"/>
              </a:rPr>
              <a:t>선정기준 </a:t>
            </a:r>
            <a:r>
              <a:rPr lang="en-US" altLang="ko-KR" sz="2000" kern="0" dirty="0">
                <a:latin typeface="+mn-ea"/>
                <a:cs typeface="+mj-cs"/>
              </a:rPr>
              <a:t>: </a:t>
            </a:r>
            <a:r>
              <a:rPr lang="ko-KR" altLang="en-US" sz="2000" kern="0" dirty="0">
                <a:latin typeface="+mn-ea"/>
                <a:cs typeface="+mj-cs"/>
              </a:rPr>
              <a:t>기준 중위소득의 </a:t>
            </a:r>
            <a:r>
              <a:rPr lang="en-US" altLang="ko-KR" sz="2000" kern="0" dirty="0">
                <a:solidFill>
                  <a:srgbClr val="FF0000"/>
                </a:solidFill>
                <a:latin typeface="+mn-ea"/>
                <a:cs typeface="+mj-cs"/>
              </a:rPr>
              <a:t>100</a:t>
            </a:r>
            <a:r>
              <a:rPr lang="ko-KR" altLang="en-US" sz="2000" kern="0" dirty="0">
                <a:solidFill>
                  <a:srgbClr val="FF0000"/>
                </a:solidFill>
                <a:latin typeface="+mn-ea"/>
                <a:cs typeface="+mj-cs"/>
              </a:rPr>
              <a:t>분의 </a:t>
            </a:r>
            <a:r>
              <a:rPr lang="en-US" altLang="ko-KR" sz="2000" kern="0" dirty="0">
                <a:solidFill>
                  <a:srgbClr val="FF0000"/>
                </a:solidFill>
                <a:latin typeface="+mn-ea"/>
                <a:cs typeface="+mj-cs"/>
              </a:rPr>
              <a:t>40 </a:t>
            </a:r>
            <a:r>
              <a:rPr lang="ko-KR" altLang="en-US" sz="2000" kern="0" dirty="0">
                <a:latin typeface="+mn-ea"/>
                <a:cs typeface="+mj-cs"/>
              </a:rPr>
              <a:t>이상으로 한다</a:t>
            </a:r>
            <a:r>
              <a:rPr lang="en-US" altLang="ko-KR" sz="2000" kern="0" dirty="0">
                <a:latin typeface="+mn-ea"/>
                <a:cs typeface="+mj-cs"/>
              </a:rPr>
              <a:t>. </a:t>
            </a:r>
          </a:p>
          <a:p>
            <a:pPr marL="180975" indent="-180975">
              <a:lnSpc>
                <a:spcPct val="150000"/>
              </a:lnSpc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n-US" altLang="ko-KR" sz="2000" kern="0" dirty="0">
                <a:latin typeface="+mn-ea"/>
                <a:cs typeface="+mj-cs"/>
              </a:rPr>
              <a:t> </a:t>
            </a:r>
            <a:r>
              <a:rPr lang="ko-KR" altLang="en-US" sz="2000" kern="0" dirty="0">
                <a:latin typeface="+mn-ea"/>
                <a:cs typeface="+mj-cs"/>
              </a:rPr>
              <a:t>의료급여에 필요한 사항은 따로 ‘</a:t>
            </a:r>
            <a:r>
              <a:rPr lang="ko-KR" altLang="en-US" sz="2000" kern="0" dirty="0" err="1">
                <a:latin typeface="+mn-ea"/>
                <a:cs typeface="+mj-cs"/>
              </a:rPr>
              <a:t>의료급여법</a:t>
            </a:r>
            <a:r>
              <a:rPr lang="ko-KR" altLang="en-US" sz="2000" kern="0" dirty="0">
                <a:latin typeface="+mn-ea"/>
                <a:cs typeface="+mj-cs"/>
              </a:rPr>
              <a:t>＇에서 정한다</a:t>
            </a:r>
            <a:r>
              <a:rPr lang="en-US" altLang="ko-KR" sz="2100" kern="0" dirty="0">
                <a:latin typeface="나눔바른펜" panose="020B0503000000000000" pitchFamily="50" charset="-127"/>
                <a:ea typeface="나눔바른펜" panose="020B0503000000000000" pitchFamily="50" charset="-127"/>
                <a:cs typeface="+mj-cs"/>
              </a:rPr>
              <a:t>. </a:t>
            </a:r>
          </a:p>
        </p:txBody>
      </p:sp>
      <p:grpSp>
        <p:nvGrpSpPr>
          <p:cNvPr id="23" name="Group 12"/>
          <p:cNvGrpSpPr>
            <a:grpSpLocks/>
          </p:cNvGrpSpPr>
          <p:nvPr/>
        </p:nvGrpSpPr>
        <p:grpSpPr bwMode="auto">
          <a:xfrm>
            <a:off x="323288" y="3134699"/>
            <a:ext cx="88900" cy="200025"/>
            <a:chOff x="4314" y="2018"/>
            <a:chExt cx="69" cy="166"/>
          </a:xfrm>
        </p:grpSpPr>
        <p:sp>
          <p:nvSpPr>
            <p:cNvPr id="24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5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6" name="Group 15"/>
          <p:cNvGrpSpPr>
            <a:grpSpLocks/>
          </p:cNvGrpSpPr>
          <p:nvPr/>
        </p:nvGrpSpPr>
        <p:grpSpPr bwMode="auto">
          <a:xfrm>
            <a:off x="480796" y="3137874"/>
            <a:ext cx="87312" cy="200025"/>
            <a:chOff x="4314" y="2018"/>
            <a:chExt cx="69" cy="166"/>
          </a:xfrm>
        </p:grpSpPr>
        <p:sp>
          <p:nvSpPr>
            <p:cNvPr id="27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8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9" name="Line 18"/>
          <p:cNvSpPr>
            <a:spLocks noChangeShapeType="1"/>
          </p:cNvSpPr>
          <p:nvPr/>
        </p:nvSpPr>
        <p:spPr bwMode="auto">
          <a:xfrm>
            <a:off x="429953" y="3776811"/>
            <a:ext cx="8246503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0" name="Text Box 20"/>
          <p:cNvSpPr txBox="1">
            <a:spLocks noChangeArrowheads="1"/>
          </p:cNvSpPr>
          <p:nvPr/>
        </p:nvSpPr>
        <p:spPr bwMode="auto">
          <a:xfrm>
            <a:off x="425530" y="3389432"/>
            <a:ext cx="1364476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 err="1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수급권자</a:t>
            </a:r>
            <a:endParaRPr lang="ko-KR" altLang="en-US" sz="2300" b="1" dirty="0">
              <a:solidFill>
                <a:schemeClr val="accent5">
                  <a:lumMod val="50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72449195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해산급여와 </a:t>
            </a:r>
            <a:r>
              <a:rPr lang="ko-KR" altLang="en-US" sz="2500" b="1" dirty="0" err="1">
                <a:solidFill>
                  <a:schemeClr val="accent4">
                    <a:lumMod val="50000"/>
                  </a:schemeClr>
                </a:solidFill>
                <a:latin typeface="+mj-ea"/>
              </a:rPr>
              <a:t>장제급여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208987" y="958049"/>
            <a:ext cx="8723601" cy="1894887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8" name="제목 39"/>
          <p:cNvSpPr txBox="1">
            <a:spLocks/>
          </p:cNvSpPr>
          <p:nvPr/>
        </p:nvSpPr>
        <p:spPr bwMode="auto">
          <a:xfrm>
            <a:off x="394926" y="1678242"/>
            <a:ext cx="831655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생계급여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주거급여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의료급여 중 하나 이상의 급여를 받는 </a:t>
            </a:r>
            <a:r>
              <a:rPr lang="ko-KR" altLang="en-US" sz="2000" kern="0" dirty="0" err="1">
                <a:latin typeface="+mn-ea"/>
                <a:cs typeface="+mj-cs"/>
              </a:rPr>
              <a:t>수급자에게</a:t>
            </a:r>
            <a:r>
              <a:rPr lang="ko-KR" altLang="en-US" sz="2000" kern="0" dirty="0">
                <a:latin typeface="+mn-ea"/>
                <a:cs typeface="+mj-cs"/>
              </a:rPr>
              <a:t> 조산</a:t>
            </a:r>
            <a:r>
              <a:rPr lang="en-US" altLang="ko-KR" sz="2000" kern="0" dirty="0" smtClean="0">
                <a:latin typeface="+mn-ea"/>
                <a:cs typeface="+mj-cs"/>
              </a:rPr>
              <a:t>, </a:t>
            </a:r>
            <a:r>
              <a:rPr lang="ko-KR" altLang="en-US" sz="2000" kern="0" dirty="0" smtClean="0">
                <a:latin typeface="+mn-ea"/>
                <a:cs typeface="+mj-cs"/>
              </a:rPr>
              <a:t>분만 </a:t>
            </a:r>
            <a:r>
              <a:rPr lang="ko-KR" altLang="en-US" sz="2000" kern="0" dirty="0">
                <a:latin typeface="+mn-ea"/>
                <a:cs typeface="+mj-cs"/>
              </a:rPr>
              <a:t>전과 분만 후의 필요한 조치와 보호를 행하는 것으로 한다</a:t>
            </a:r>
            <a:r>
              <a:rPr lang="en-US" altLang="ko-KR" sz="2000" kern="0" dirty="0">
                <a:latin typeface="+mn-ea"/>
                <a:cs typeface="+mj-cs"/>
              </a:rPr>
              <a:t>. </a:t>
            </a:r>
          </a:p>
        </p:txBody>
      </p:sp>
      <p:grpSp>
        <p:nvGrpSpPr>
          <p:cNvPr id="9" name="Group 12"/>
          <p:cNvGrpSpPr>
            <a:grpSpLocks/>
          </p:cNvGrpSpPr>
          <p:nvPr/>
        </p:nvGrpSpPr>
        <p:grpSpPr bwMode="auto">
          <a:xfrm>
            <a:off x="323288" y="899312"/>
            <a:ext cx="88900" cy="200025"/>
            <a:chOff x="4314" y="2018"/>
            <a:chExt cx="69" cy="166"/>
          </a:xfrm>
        </p:grpSpPr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1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2" name="Group 15"/>
          <p:cNvGrpSpPr>
            <a:grpSpLocks/>
          </p:cNvGrpSpPr>
          <p:nvPr/>
        </p:nvGrpSpPr>
        <p:grpSpPr bwMode="auto">
          <a:xfrm>
            <a:off x="480796" y="902487"/>
            <a:ext cx="87312" cy="200025"/>
            <a:chOff x="4314" y="2018"/>
            <a:chExt cx="69" cy="166"/>
          </a:xfrm>
        </p:grpSpPr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4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5" name="Line 18"/>
          <p:cNvSpPr>
            <a:spLocks noChangeShapeType="1"/>
          </p:cNvSpPr>
          <p:nvPr/>
        </p:nvSpPr>
        <p:spPr bwMode="auto">
          <a:xfrm>
            <a:off x="429953" y="1541424"/>
            <a:ext cx="8246503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425530" y="1154045"/>
            <a:ext cx="2509020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해산급여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13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208987" y="3625484"/>
            <a:ext cx="8723601" cy="1819740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2" name="제목 39"/>
          <p:cNvSpPr txBox="1">
            <a:spLocks/>
          </p:cNvSpPr>
          <p:nvPr/>
        </p:nvSpPr>
        <p:spPr bwMode="auto">
          <a:xfrm>
            <a:off x="323287" y="4110780"/>
            <a:ext cx="8458763" cy="14080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생계급여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주거급여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의료급여 중 하나 이상의 급여를 받는 수급자가 사망한 </a:t>
            </a:r>
            <a:r>
              <a:rPr lang="ko-KR" altLang="en-US" sz="1900" kern="0" dirty="0" smtClean="0">
                <a:latin typeface="+mn-ea"/>
                <a:cs typeface="+mj-cs"/>
              </a:rPr>
              <a:t>경우 사체의 검안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운반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화장 </a:t>
            </a:r>
            <a:r>
              <a:rPr lang="ko-KR" altLang="en-US" sz="1900" kern="0" dirty="0">
                <a:latin typeface="+mn-ea"/>
                <a:cs typeface="+mj-cs"/>
              </a:rPr>
              <a:t>또는 매장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그 밖의 </a:t>
            </a:r>
            <a:r>
              <a:rPr lang="ko-KR" altLang="en-US" sz="1900" kern="0" dirty="0" err="1">
                <a:latin typeface="+mn-ea"/>
                <a:cs typeface="+mj-cs"/>
              </a:rPr>
              <a:t>장제조치를</a:t>
            </a:r>
            <a:r>
              <a:rPr lang="ko-KR" altLang="en-US" sz="1900" kern="0" dirty="0">
                <a:latin typeface="+mn-ea"/>
                <a:cs typeface="+mj-cs"/>
              </a:rPr>
              <a:t> 행하는 </a:t>
            </a:r>
            <a:r>
              <a:rPr lang="ko-KR" altLang="en-US" sz="1900" kern="0" dirty="0" smtClean="0">
                <a:latin typeface="+mn-ea"/>
                <a:cs typeface="+mj-cs"/>
              </a:rPr>
              <a:t>것으로 한다</a:t>
            </a:r>
            <a:r>
              <a:rPr lang="en-US" altLang="ko-KR" sz="1900" kern="0" dirty="0" smtClean="0">
                <a:latin typeface="+mn-ea"/>
                <a:cs typeface="+mj-cs"/>
              </a:rPr>
              <a:t>.</a:t>
            </a:r>
            <a:endParaRPr lang="ko-KR" altLang="en-US" sz="1900" kern="0" dirty="0">
              <a:latin typeface="+mn-ea"/>
              <a:cs typeface="+mj-cs"/>
            </a:endParaRPr>
          </a:p>
        </p:txBody>
      </p:sp>
      <p:grpSp>
        <p:nvGrpSpPr>
          <p:cNvPr id="23" name="Group 12"/>
          <p:cNvGrpSpPr>
            <a:grpSpLocks/>
          </p:cNvGrpSpPr>
          <p:nvPr/>
        </p:nvGrpSpPr>
        <p:grpSpPr bwMode="auto">
          <a:xfrm>
            <a:off x="323288" y="3566747"/>
            <a:ext cx="88900" cy="200025"/>
            <a:chOff x="4314" y="2018"/>
            <a:chExt cx="69" cy="166"/>
          </a:xfrm>
        </p:grpSpPr>
        <p:sp>
          <p:nvSpPr>
            <p:cNvPr id="24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5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6" name="Group 15"/>
          <p:cNvGrpSpPr>
            <a:grpSpLocks/>
          </p:cNvGrpSpPr>
          <p:nvPr/>
        </p:nvGrpSpPr>
        <p:grpSpPr bwMode="auto">
          <a:xfrm>
            <a:off x="480796" y="3569922"/>
            <a:ext cx="87312" cy="200025"/>
            <a:chOff x="4314" y="2018"/>
            <a:chExt cx="69" cy="166"/>
          </a:xfrm>
        </p:grpSpPr>
        <p:sp>
          <p:nvSpPr>
            <p:cNvPr id="27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8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9" name="Line 18"/>
          <p:cNvSpPr>
            <a:spLocks noChangeShapeType="1"/>
          </p:cNvSpPr>
          <p:nvPr/>
        </p:nvSpPr>
        <p:spPr bwMode="auto">
          <a:xfrm>
            <a:off x="429953" y="4208859"/>
            <a:ext cx="8246503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0" name="Text Box 20"/>
          <p:cNvSpPr txBox="1">
            <a:spLocks noChangeArrowheads="1"/>
          </p:cNvSpPr>
          <p:nvPr/>
        </p:nvSpPr>
        <p:spPr bwMode="auto">
          <a:xfrm>
            <a:off x="425530" y="3821480"/>
            <a:ext cx="2509020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 err="1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장제급여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14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41278154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자활급여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(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제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15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조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)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208987" y="958049"/>
            <a:ext cx="8723601" cy="5279263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8" name="제목 39"/>
          <p:cNvSpPr txBox="1">
            <a:spLocks/>
          </p:cNvSpPr>
          <p:nvPr/>
        </p:nvSpPr>
        <p:spPr bwMode="auto">
          <a:xfrm>
            <a:off x="514825" y="1696250"/>
            <a:ext cx="8316555" cy="43242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자활에 </a:t>
            </a:r>
            <a:r>
              <a:rPr lang="ko-KR" altLang="en-US" sz="2000" kern="0" dirty="0">
                <a:latin typeface="+mn-ea"/>
                <a:cs typeface="+mj-cs"/>
              </a:rPr>
              <a:t>필요한 금품의 지급 또는 </a:t>
            </a:r>
            <a:r>
              <a:rPr lang="ko-KR" altLang="en-US" sz="2000" kern="0" dirty="0" smtClean="0">
                <a:latin typeface="+mn-ea"/>
                <a:cs typeface="+mj-cs"/>
              </a:rPr>
              <a:t>대여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자활에 </a:t>
            </a:r>
            <a:r>
              <a:rPr lang="ko-KR" altLang="en-US" sz="2000" kern="0" dirty="0">
                <a:latin typeface="+mn-ea"/>
                <a:cs typeface="+mj-cs"/>
              </a:rPr>
              <a:t>필요한 근로능력의 향상 및 기능습득의 </a:t>
            </a:r>
            <a:r>
              <a:rPr lang="ko-KR" altLang="en-US" sz="2000" kern="0" dirty="0" smtClean="0">
                <a:latin typeface="+mn-ea"/>
                <a:cs typeface="+mj-cs"/>
              </a:rPr>
              <a:t>지원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취업알선 </a:t>
            </a:r>
            <a:r>
              <a:rPr lang="ko-KR" altLang="en-US" sz="2000" kern="0" dirty="0">
                <a:latin typeface="+mn-ea"/>
                <a:cs typeface="+mj-cs"/>
              </a:rPr>
              <a:t>등 정보의 </a:t>
            </a:r>
            <a:r>
              <a:rPr lang="ko-KR" altLang="en-US" sz="2000" kern="0" dirty="0" smtClean="0">
                <a:latin typeface="+mn-ea"/>
                <a:cs typeface="+mj-cs"/>
              </a:rPr>
              <a:t>제공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자활을 </a:t>
            </a:r>
            <a:r>
              <a:rPr lang="ko-KR" altLang="en-US" sz="2000" kern="0" dirty="0">
                <a:latin typeface="+mn-ea"/>
                <a:cs typeface="+mj-cs"/>
              </a:rPr>
              <a:t>위한 근로기회의 </a:t>
            </a:r>
            <a:r>
              <a:rPr lang="ko-KR" altLang="en-US" sz="2000" kern="0" dirty="0" smtClean="0">
                <a:latin typeface="+mn-ea"/>
                <a:cs typeface="+mj-cs"/>
              </a:rPr>
              <a:t>제공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자활에 </a:t>
            </a:r>
            <a:r>
              <a:rPr lang="ko-KR" altLang="en-US" sz="2000" kern="0" dirty="0">
                <a:latin typeface="+mn-ea"/>
                <a:cs typeface="+mj-cs"/>
              </a:rPr>
              <a:t>필요한 시설 및 장비의 </a:t>
            </a:r>
            <a:r>
              <a:rPr lang="ko-KR" altLang="en-US" sz="2000" kern="0" dirty="0" smtClean="0">
                <a:latin typeface="+mn-ea"/>
                <a:cs typeface="+mj-cs"/>
              </a:rPr>
              <a:t>대여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창업교육</a:t>
            </a:r>
            <a:r>
              <a:rPr lang="en-US" altLang="ko-KR" sz="2000" kern="0" dirty="0">
                <a:latin typeface="+mn-ea"/>
                <a:cs typeface="+mj-cs"/>
              </a:rPr>
              <a:t>·</a:t>
            </a:r>
            <a:r>
              <a:rPr lang="ko-KR" altLang="en-US" sz="2000" kern="0" dirty="0">
                <a:latin typeface="+mn-ea"/>
                <a:cs typeface="+mj-cs"/>
              </a:rPr>
              <a:t>기능훈련 및 </a:t>
            </a:r>
            <a:r>
              <a:rPr lang="ko-KR" altLang="en-US" sz="2000" kern="0" dirty="0" smtClean="0">
                <a:latin typeface="+mn-ea"/>
                <a:cs typeface="+mj-cs"/>
              </a:rPr>
              <a:t>기술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경영 </a:t>
            </a:r>
            <a:r>
              <a:rPr lang="ko-KR" altLang="en-US" sz="2000" kern="0" dirty="0">
                <a:latin typeface="+mn-ea"/>
                <a:cs typeface="+mj-cs"/>
              </a:rPr>
              <a:t>지도 등 </a:t>
            </a:r>
            <a:r>
              <a:rPr lang="ko-KR" altLang="en-US" sz="2000" kern="0" dirty="0" smtClean="0">
                <a:latin typeface="+mn-ea"/>
                <a:cs typeface="+mj-cs"/>
              </a:rPr>
              <a:t>창업지원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자활에 </a:t>
            </a:r>
            <a:r>
              <a:rPr lang="ko-KR" altLang="en-US" sz="2000" kern="0" dirty="0">
                <a:latin typeface="+mn-ea"/>
                <a:cs typeface="+mj-cs"/>
              </a:rPr>
              <a:t>필요한 </a:t>
            </a:r>
            <a:r>
              <a:rPr lang="ko-KR" altLang="en-US" sz="2000" kern="0" dirty="0" smtClean="0">
                <a:latin typeface="+mn-ea"/>
                <a:cs typeface="+mj-cs"/>
              </a:rPr>
              <a:t>자산형성지원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그 </a:t>
            </a:r>
            <a:r>
              <a:rPr lang="ko-KR" altLang="en-US" sz="2000" kern="0" dirty="0">
                <a:latin typeface="+mn-ea"/>
                <a:cs typeface="+mj-cs"/>
              </a:rPr>
              <a:t>밖의 대통령령이 정하는 자활조성을 위한 각종 지원</a:t>
            </a:r>
          </a:p>
        </p:txBody>
      </p:sp>
      <p:grpSp>
        <p:nvGrpSpPr>
          <p:cNvPr id="9" name="Group 12"/>
          <p:cNvGrpSpPr>
            <a:grpSpLocks/>
          </p:cNvGrpSpPr>
          <p:nvPr/>
        </p:nvGrpSpPr>
        <p:grpSpPr bwMode="auto">
          <a:xfrm>
            <a:off x="323288" y="899312"/>
            <a:ext cx="88900" cy="200025"/>
            <a:chOff x="4314" y="2018"/>
            <a:chExt cx="69" cy="166"/>
          </a:xfrm>
        </p:grpSpPr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1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2" name="Group 15"/>
          <p:cNvGrpSpPr>
            <a:grpSpLocks/>
          </p:cNvGrpSpPr>
          <p:nvPr/>
        </p:nvGrpSpPr>
        <p:grpSpPr bwMode="auto">
          <a:xfrm>
            <a:off x="480796" y="902487"/>
            <a:ext cx="87312" cy="200025"/>
            <a:chOff x="4314" y="2018"/>
            <a:chExt cx="69" cy="166"/>
          </a:xfrm>
        </p:grpSpPr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4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5" name="Line 18"/>
          <p:cNvSpPr>
            <a:spLocks noChangeShapeType="1"/>
          </p:cNvSpPr>
          <p:nvPr/>
        </p:nvSpPr>
        <p:spPr bwMode="auto">
          <a:xfrm>
            <a:off x="429953" y="1541424"/>
            <a:ext cx="8246503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425530" y="1154045"/>
            <a:ext cx="6987810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수급자의 자활을 조성하기 위한 급여의 내용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항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55664217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자활급여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(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제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15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조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)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262152" y="3042145"/>
            <a:ext cx="8609062" cy="1689007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2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16000" tIns="180000" bIns="180000" rtlCol="0" anchor="t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ko-KR" altLang="en-US" sz="2000" dirty="0" smtClean="0">
                <a:solidFill>
                  <a:schemeClr val="bg2">
                    <a:lumMod val="25000"/>
                  </a:schemeClr>
                </a:solidFill>
                <a:latin typeface="+mn-ea"/>
              </a:rPr>
              <a:t>시장 </a:t>
            </a:r>
            <a:r>
              <a:rPr lang="en-US" altLang="ko-KR" sz="2000" dirty="0" smtClean="0">
                <a:solidFill>
                  <a:schemeClr val="bg2">
                    <a:lumMod val="25000"/>
                  </a:schemeClr>
                </a:solidFill>
                <a:latin typeface="+mn-ea"/>
              </a:rPr>
              <a:t>· </a:t>
            </a:r>
            <a:r>
              <a:rPr lang="ko-KR" altLang="en-US" sz="2000" dirty="0" smtClean="0">
                <a:solidFill>
                  <a:schemeClr val="bg2">
                    <a:lumMod val="25000"/>
                  </a:schemeClr>
                </a:solidFill>
                <a:latin typeface="+mn-ea"/>
              </a:rPr>
              <a:t>군수</a:t>
            </a:r>
            <a:r>
              <a:rPr lang="en-US" altLang="ko-KR" sz="20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 </a:t>
            </a:r>
            <a:r>
              <a:rPr lang="en-US" altLang="ko-KR" sz="2000" dirty="0" smtClean="0">
                <a:solidFill>
                  <a:schemeClr val="bg2">
                    <a:lumMod val="25000"/>
                  </a:schemeClr>
                </a:solidFill>
                <a:latin typeface="+mn-ea"/>
              </a:rPr>
              <a:t>· </a:t>
            </a:r>
            <a:r>
              <a:rPr lang="ko-KR" altLang="en-US" sz="2000" dirty="0" smtClean="0">
                <a:solidFill>
                  <a:schemeClr val="bg2">
                    <a:lumMod val="25000"/>
                  </a:schemeClr>
                </a:solidFill>
                <a:latin typeface="+mn-ea"/>
              </a:rPr>
              <a:t>구청장은 </a:t>
            </a:r>
            <a:r>
              <a:rPr lang="ko-KR" altLang="en-US" sz="20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보건복지부장관이 정하는 바에 따라 </a:t>
            </a:r>
            <a:r>
              <a:rPr lang="ko-KR" altLang="en-US" sz="2000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수급자</a:t>
            </a:r>
            <a:r>
              <a:rPr lang="ko-KR" altLang="en-US" sz="20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 가구별로 </a:t>
            </a:r>
            <a:r>
              <a:rPr lang="ko-KR" altLang="en-US" sz="2000" dirty="0" smtClean="0">
                <a:solidFill>
                  <a:schemeClr val="bg2">
                    <a:lumMod val="25000"/>
                  </a:schemeClr>
                </a:solidFill>
                <a:latin typeface="+mn-ea"/>
              </a:rPr>
              <a:t>자활지원계획을 </a:t>
            </a:r>
            <a:r>
              <a:rPr lang="ko-KR" altLang="en-US" sz="20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수립하고 그에 따라 이 법에 의한 급여를 실시하여야 </a:t>
            </a:r>
            <a:r>
              <a:rPr lang="ko-KR" altLang="en-US" sz="2000" dirty="0" smtClean="0">
                <a:solidFill>
                  <a:schemeClr val="bg2">
                    <a:lumMod val="25000"/>
                  </a:schemeClr>
                </a:solidFill>
                <a:latin typeface="+mn-ea"/>
              </a:rPr>
              <a:t>한다</a:t>
            </a:r>
            <a:r>
              <a:rPr lang="en-US" altLang="ko-KR" sz="2000" dirty="0" smtClean="0">
                <a:solidFill>
                  <a:schemeClr val="bg2">
                    <a:lumMod val="25000"/>
                  </a:schemeClr>
                </a:solidFill>
                <a:latin typeface="+mn-ea"/>
              </a:rPr>
              <a:t>(</a:t>
            </a:r>
            <a:r>
              <a:rPr lang="ko-KR" altLang="en-US" sz="20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제</a:t>
            </a:r>
            <a:r>
              <a:rPr lang="en-US" altLang="ko-KR" sz="20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28</a:t>
            </a:r>
            <a:r>
              <a:rPr lang="ko-KR" altLang="en-US" sz="20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조</a:t>
            </a:r>
            <a:r>
              <a:rPr lang="en-US" altLang="ko-KR" sz="2000" dirty="0" smtClean="0">
                <a:solidFill>
                  <a:schemeClr val="bg2">
                    <a:lumMod val="25000"/>
                  </a:schemeClr>
                </a:solidFill>
                <a:latin typeface="+mn-ea"/>
              </a:rPr>
              <a:t>).</a:t>
            </a:r>
            <a:endParaRPr lang="en-US" altLang="ko-KR" sz="2000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262152" y="1004655"/>
            <a:ext cx="8609062" cy="1748510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2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16000" tIns="180000" bIns="180000" rtlCol="0" anchor="t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ko-KR" altLang="en-US" sz="20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자활급여는 관련 관련 </a:t>
            </a:r>
            <a:r>
              <a:rPr lang="ko-KR" altLang="en-US" sz="2000" dirty="0" smtClean="0">
                <a:solidFill>
                  <a:schemeClr val="bg2">
                    <a:lumMod val="25000"/>
                  </a:schemeClr>
                </a:solidFill>
                <a:latin typeface="+mn-ea"/>
              </a:rPr>
              <a:t>공공기관 </a:t>
            </a:r>
            <a:r>
              <a:rPr lang="en-US" altLang="ko-KR" sz="2000" dirty="0" smtClean="0">
                <a:solidFill>
                  <a:schemeClr val="bg2">
                    <a:lumMod val="25000"/>
                  </a:schemeClr>
                </a:solidFill>
                <a:latin typeface="+mn-ea"/>
              </a:rPr>
              <a:t>· </a:t>
            </a:r>
            <a:r>
              <a:rPr lang="ko-KR" altLang="en-US" sz="2000" dirty="0" smtClean="0">
                <a:solidFill>
                  <a:schemeClr val="bg2">
                    <a:lumMod val="25000"/>
                  </a:schemeClr>
                </a:solidFill>
                <a:latin typeface="+mn-ea"/>
              </a:rPr>
              <a:t>비영리법인 </a:t>
            </a:r>
            <a:r>
              <a:rPr lang="en-US" altLang="ko-KR" sz="2000" dirty="0" smtClean="0">
                <a:solidFill>
                  <a:schemeClr val="bg2">
                    <a:lumMod val="25000"/>
                  </a:schemeClr>
                </a:solidFill>
                <a:latin typeface="+mn-ea"/>
              </a:rPr>
              <a:t>· </a:t>
            </a:r>
            <a:r>
              <a:rPr lang="ko-KR" altLang="en-US" sz="2000" dirty="0" smtClean="0">
                <a:solidFill>
                  <a:schemeClr val="bg2">
                    <a:lumMod val="25000"/>
                  </a:schemeClr>
                </a:solidFill>
                <a:latin typeface="+mn-ea"/>
              </a:rPr>
              <a:t>시설 </a:t>
            </a:r>
            <a:r>
              <a:rPr lang="ko-KR" altLang="en-US" sz="20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그 밖에 대통령령이 정하는 </a:t>
            </a:r>
            <a:r>
              <a:rPr lang="ko-KR" altLang="en-US" sz="2000" dirty="0" smtClean="0">
                <a:solidFill>
                  <a:schemeClr val="bg2">
                    <a:lumMod val="25000"/>
                  </a:schemeClr>
                </a:solidFill>
                <a:latin typeface="+mn-ea"/>
              </a:rPr>
              <a:t>기관에</a:t>
            </a:r>
            <a:r>
              <a:rPr lang="en-US" altLang="ko-KR" sz="20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 </a:t>
            </a:r>
            <a:r>
              <a:rPr lang="ko-KR" altLang="en-US" sz="2000" dirty="0" smtClean="0">
                <a:solidFill>
                  <a:schemeClr val="bg2">
                    <a:lumMod val="25000"/>
                  </a:schemeClr>
                </a:solidFill>
                <a:latin typeface="+mn-ea"/>
              </a:rPr>
              <a:t>위탁하여 </a:t>
            </a:r>
            <a:r>
              <a:rPr lang="ko-KR" altLang="en-US" sz="20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실시할 수 있다</a:t>
            </a:r>
            <a:r>
              <a:rPr lang="en-US" altLang="ko-KR" sz="20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. </a:t>
            </a:r>
            <a:r>
              <a:rPr lang="ko-KR" altLang="en-US" sz="20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이 경우 그에 소요되는 비용은 보장기관이 </a:t>
            </a:r>
            <a:r>
              <a:rPr lang="ko-KR" altLang="en-US" sz="2000" dirty="0" smtClean="0">
                <a:solidFill>
                  <a:schemeClr val="bg2">
                    <a:lumMod val="25000"/>
                  </a:schemeClr>
                </a:solidFill>
                <a:latin typeface="+mn-ea"/>
              </a:rPr>
              <a:t>부담한다</a:t>
            </a:r>
            <a:r>
              <a:rPr lang="en-US" altLang="ko-KR" sz="2000" dirty="0" smtClean="0">
                <a:solidFill>
                  <a:schemeClr val="bg2">
                    <a:lumMod val="25000"/>
                  </a:schemeClr>
                </a:solidFill>
                <a:latin typeface="+mn-ea"/>
              </a:rPr>
              <a:t>(</a:t>
            </a:r>
            <a:r>
              <a:rPr lang="ko-KR" altLang="en-US" sz="20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제</a:t>
            </a:r>
            <a:r>
              <a:rPr lang="en-US" altLang="ko-KR" sz="20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2</a:t>
            </a:r>
            <a:r>
              <a:rPr lang="ko-KR" altLang="en-US" sz="20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항</a:t>
            </a:r>
            <a:r>
              <a:rPr lang="en-US" altLang="ko-KR" sz="2000" dirty="0" smtClean="0">
                <a:solidFill>
                  <a:schemeClr val="bg2">
                    <a:lumMod val="25000"/>
                  </a:schemeClr>
                </a:solidFill>
                <a:latin typeface="+mn-ea"/>
              </a:rPr>
              <a:t>).</a:t>
            </a:r>
            <a:endParaRPr lang="en-US" altLang="ko-KR" sz="2000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grpSp>
        <p:nvGrpSpPr>
          <p:cNvPr id="5" name="그룹 4"/>
          <p:cNvGrpSpPr/>
          <p:nvPr/>
        </p:nvGrpSpPr>
        <p:grpSpPr>
          <a:xfrm>
            <a:off x="7164288" y="4522644"/>
            <a:ext cx="2432019" cy="2258023"/>
            <a:chOff x="6804248" y="4077072"/>
            <a:chExt cx="3033694" cy="2592288"/>
          </a:xfrm>
        </p:grpSpPr>
        <p:pic>
          <p:nvPicPr>
            <p:cNvPr id="6" name="그림 5">
              <a:hlinkClick r:id="rId2"/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20272" y="4221088"/>
              <a:ext cx="1690348" cy="1691972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7020272" y="5913060"/>
              <a:ext cx="2817670" cy="3886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1600" b="1" u="sng" dirty="0" smtClean="0">
                  <a:solidFill>
                    <a:schemeClr val="accent6">
                      <a:lumMod val="7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자활근로사업</a:t>
              </a:r>
              <a:endParaRPr lang="ko-KR" altLang="en-US" sz="1600" b="1" u="sng" dirty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8" name="직사각형 7"/>
            <p:cNvSpPr/>
            <p:nvPr/>
          </p:nvSpPr>
          <p:spPr>
            <a:xfrm>
              <a:off x="6804248" y="4077072"/>
              <a:ext cx="2160240" cy="2592288"/>
            </a:xfrm>
            <a:prstGeom prst="rect">
              <a:avLst/>
            </a:prstGeom>
            <a:noFill/>
            <a:ln w="38100">
              <a:solidFill>
                <a:srgbClr val="B3D5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623335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목적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236654" y="910058"/>
            <a:ext cx="8620904" cy="2241543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350954" y="851322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508462" y="854497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446469" y="1515736"/>
            <a:ext cx="8013964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442045" y="1128357"/>
            <a:ext cx="1747594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목적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551485" y="1574633"/>
            <a:ext cx="809963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ko-KR" altLang="en-US" sz="2000" kern="0" dirty="0">
                <a:latin typeface="+mn-ea"/>
                <a:cs typeface="+mj-cs"/>
              </a:rPr>
              <a:t>생활이 어려운 사람에게 필요한 급여를 실시하여 이들의 최저생활을 </a:t>
            </a:r>
            <a:r>
              <a:rPr lang="ko-KR" altLang="en-US" sz="2000" kern="0" dirty="0" smtClean="0">
                <a:latin typeface="+mn-ea"/>
                <a:cs typeface="+mj-cs"/>
              </a:rPr>
              <a:t>보장하고 자활을 </a:t>
            </a:r>
            <a:r>
              <a:rPr lang="ko-KR" altLang="en-US" sz="2000" kern="0" dirty="0">
                <a:latin typeface="+mn-ea"/>
                <a:cs typeface="+mj-cs"/>
              </a:rPr>
              <a:t>돕는 것을 목적으로 한다</a:t>
            </a:r>
            <a:r>
              <a:rPr lang="en-US" altLang="ko-KR" sz="2000" kern="0" dirty="0">
                <a:latin typeface="+mn-ea"/>
                <a:cs typeface="+mj-cs"/>
              </a:rPr>
              <a:t>.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436096" y="6093296"/>
            <a:ext cx="30243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b="1" u="sng" dirty="0" smtClean="0"/>
              <a:t>제</a:t>
            </a:r>
            <a:r>
              <a:rPr lang="en-US" altLang="ko-KR" b="1" u="sng" dirty="0" smtClean="0"/>
              <a:t>1</a:t>
            </a:r>
            <a:r>
              <a:rPr lang="ko-KR" altLang="en-US" b="1" u="sng" dirty="0" smtClean="0"/>
              <a:t>차 기초생활보장 </a:t>
            </a:r>
            <a:endParaRPr lang="en-US" altLang="ko-KR" b="1" u="sng" dirty="0" smtClean="0"/>
          </a:p>
          <a:p>
            <a:r>
              <a:rPr lang="ko-KR" altLang="en-US" b="1" u="sng" dirty="0" smtClean="0"/>
              <a:t>종합계획 </a:t>
            </a:r>
            <a:r>
              <a:rPr lang="en-US" altLang="ko-KR" b="1" u="sng" dirty="0" smtClean="0"/>
              <a:t>(18~20</a:t>
            </a:r>
            <a:r>
              <a:rPr lang="ko-KR" altLang="en-US" b="1" u="sng" dirty="0" smtClean="0"/>
              <a:t>년</a:t>
            </a:r>
            <a:r>
              <a:rPr lang="en-US" altLang="ko-KR" b="1" u="sng" dirty="0" smtClean="0"/>
              <a:t>) </a:t>
            </a:r>
            <a:r>
              <a:rPr lang="ko-KR" altLang="en-US" b="1" u="sng" dirty="0" smtClean="0"/>
              <a:t>동영상</a:t>
            </a:r>
            <a:endParaRPr lang="ko-KR" altLang="en-US" b="1" u="sng" dirty="0"/>
          </a:p>
        </p:txBody>
      </p:sp>
      <p:pic>
        <p:nvPicPr>
          <p:cNvPr id="19" name="그림 18">
            <a:hlinkClick r:id="rId2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4542" y="4322699"/>
            <a:ext cx="1690348" cy="1691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30851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급여의 특례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(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제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14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조의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2)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208987" y="958049"/>
            <a:ext cx="8723601" cy="2975007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8" name="제목 39"/>
          <p:cNvSpPr txBox="1">
            <a:spLocks/>
          </p:cNvSpPr>
          <p:nvPr/>
        </p:nvSpPr>
        <p:spPr bwMode="auto">
          <a:xfrm>
            <a:off x="493559" y="1541424"/>
            <a:ext cx="8316555" cy="2331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>
                <a:latin typeface="+mn-ea"/>
                <a:cs typeface="+mj-cs"/>
              </a:rPr>
              <a:t>제</a:t>
            </a:r>
            <a:r>
              <a:rPr lang="en-US" altLang="ko-KR" sz="1900" kern="0" dirty="0">
                <a:latin typeface="+mn-ea"/>
                <a:cs typeface="+mj-cs"/>
              </a:rPr>
              <a:t>8</a:t>
            </a:r>
            <a:r>
              <a:rPr lang="ko-KR" altLang="en-US" sz="1900" kern="0" dirty="0">
                <a:latin typeface="+mn-ea"/>
                <a:cs typeface="+mj-cs"/>
              </a:rPr>
              <a:t>조</a:t>
            </a:r>
            <a:r>
              <a:rPr lang="en-US" altLang="ko-KR" sz="1900" kern="0" dirty="0">
                <a:latin typeface="+mn-ea"/>
                <a:cs typeface="+mj-cs"/>
              </a:rPr>
              <a:t>(</a:t>
            </a:r>
            <a:r>
              <a:rPr lang="ko-KR" altLang="en-US" sz="1900" kern="0" dirty="0">
                <a:latin typeface="+mn-ea"/>
                <a:cs typeface="+mj-cs"/>
              </a:rPr>
              <a:t>생계급여</a:t>
            </a:r>
            <a:r>
              <a:rPr lang="en-US" altLang="ko-KR" sz="1900" kern="0" dirty="0">
                <a:latin typeface="+mn-ea"/>
                <a:cs typeface="+mj-cs"/>
              </a:rPr>
              <a:t>), </a:t>
            </a:r>
            <a:r>
              <a:rPr lang="ko-KR" altLang="en-US" sz="1900" kern="0" dirty="0">
                <a:latin typeface="+mn-ea"/>
                <a:cs typeface="+mj-cs"/>
              </a:rPr>
              <a:t>제</a:t>
            </a:r>
            <a:r>
              <a:rPr lang="en-US" altLang="ko-KR" sz="1900" kern="0" dirty="0">
                <a:latin typeface="+mn-ea"/>
                <a:cs typeface="+mj-cs"/>
              </a:rPr>
              <a:t>11</a:t>
            </a:r>
            <a:r>
              <a:rPr lang="ko-KR" altLang="en-US" sz="1900" kern="0" dirty="0">
                <a:latin typeface="+mn-ea"/>
                <a:cs typeface="+mj-cs"/>
              </a:rPr>
              <a:t>조</a:t>
            </a:r>
            <a:r>
              <a:rPr lang="en-US" altLang="ko-KR" sz="1900" kern="0" dirty="0">
                <a:latin typeface="+mn-ea"/>
                <a:cs typeface="+mj-cs"/>
              </a:rPr>
              <a:t>(</a:t>
            </a:r>
            <a:r>
              <a:rPr lang="ko-KR" altLang="en-US" sz="1900" kern="0" dirty="0">
                <a:latin typeface="+mn-ea"/>
                <a:cs typeface="+mj-cs"/>
              </a:rPr>
              <a:t>주거급여</a:t>
            </a:r>
            <a:r>
              <a:rPr lang="en-US" altLang="ko-KR" sz="1900" kern="0" dirty="0">
                <a:latin typeface="+mn-ea"/>
                <a:cs typeface="+mj-cs"/>
              </a:rPr>
              <a:t>), </a:t>
            </a:r>
            <a:r>
              <a:rPr lang="ko-KR" altLang="en-US" sz="1900" kern="0" dirty="0">
                <a:latin typeface="+mn-ea"/>
                <a:cs typeface="+mj-cs"/>
              </a:rPr>
              <a:t>제</a:t>
            </a:r>
            <a:r>
              <a:rPr lang="en-US" altLang="ko-KR" sz="1900" kern="0" dirty="0">
                <a:latin typeface="+mn-ea"/>
                <a:cs typeface="+mj-cs"/>
              </a:rPr>
              <a:t>12</a:t>
            </a:r>
            <a:r>
              <a:rPr lang="ko-KR" altLang="en-US" sz="1900" kern="0" dirty="0">
                <a:latin typeface="+mn-ea"/>
                <a:cs typeface="+mj-cs"/>
              </a:rPr>
              <a:t>조</a:t>
            </a:r>
            <a:r>
              <a:rPr lang="en-US" altLang="ko-KR" sz="1900" kern="0" dirty="0">
                <a:latin typeface="+mn-ea"/>
                <a:cs typeface="+mj-cs"/>
              </a:rPr>
              <a:t>(</a:t>
            </a:r>
            <a:r>
              <a:rPr lang="ko-KR" altLang="en-US" sz="1900" kern="0" dirty="0">
                <a:latin typeface="+mn-ea"/>
                <a:cs typeface="+mj-cs"/>
              </a:rPr>
              <a:t>교육급여</a:t>
            </a:r>
            <a:r>
              <a:rPr lang="en-US" altLang="ko-KR" sz="1900" kern="0" dirty="0">
                <a:latin typeface="+mn-ea"/>
                <a:cs typeface="+mj-cs"/>
              </a:rPr>
              <a:t>), </a:t>
            </a:r>
            <a:r>
              <a:rPr lang="ko-KR" altLang="en-US" sz="1900" kern="0" dirty="0">
                <a:latin typeface="+mn-ea"/>
                <a:cs typeface="+mj-cs"/>
              </a:rPr>
              <a:t>제</a:t>
            </a:r>
            <a:r>
              <a:rPr lang="en-US" altLang="ko-KR" sz="1900" kern="0" dirty="0">
                <a:latin typeface="+mn-ea"/>
                <a:cs typeface="+mj-cs"/>
              </a:rPr>
              <a:t>12</a:t>
            </a:r>
            <a:r>
              <a:rPr lang="ko-KR" altLang="en-US" sz="1900" kern="0" dirty="0">
                <a:latin typeface="+mn-ea"/>
                <a:cs typeface="+mj-cs"/>
              </a:rPr>
              <a:t>조의</a:t>
            </a:r>
            <a:r>
              <a:rPr lang="en-US" altLang="ko-KR" sz="1900" kern="0" dirty="0">
                <a:latin typeface="+mn-ea"/>
                <a:cs typeface="+mj-cs"/>
              </a:rPr>
              <a:t>3(</a:t>
            </a:r>
            <a:r>
              <a:rPr lang="ko-KR" altLang="en-US" sz="1900" kern="0" dirty="0">
                <a:latin typeface="+mn-ea"/>
                <a:cs typeface="+mj-cs"/>
              </a:rPr>
              <a:t>의료급여</a:t>
            </a:r>
            <a:r>
              <a:rPr lang="en-US" altLang="ko-KR" sz="1900" kern="0" dirty="0" smtClean="0">
                <a:latin typeface="+mn-ea"/>
                <a:cs typeface="+mj-cs"/>
              </a:rPr>
              <a:t>), </a:t>
            </a:r>
            <a:r>
              <a:rPr lang="ko-KR" altLang="en-US" sz="1900" kern="0" dirty="0" smtClean="0">
                <a:latin typeface="+mn-ea"/>
                <a:cs typeface="+mj-cs"/>
              </a:rPr>
              <a:t>제</a:t>
            </a:r>
            <a:r>
              <a:rPr lang="en-US" altLang="ko-KR" sz="1900" kern="0" dirty="0">
                <a:latin typeface="+mn-ea"/>
                <a:cs typeface="+mj-cs"/>
              </a:rPr>
              <a:t>13</a:t>
            </a:r>
            <a:r>
              <a:rPr lang="ko-KR" altLang="en-US" sz="1900" kern="0" dirty="0">
                <a:latin typeface="+mn-ea"/>
                <a:cs typeface="+mj-cs"/>
              </a:rPr>
              <a:t>조</a:t>
            </a:r>
            <a:r>
              <a:rPr lang="en-US" altLang="ko-KR" sz="1900" kern="0" dirty="0">
                <a:latin typeface="+mn-ea"/>
                <a:cs typeface="+mj-cs"/>
              </a:rPr>
              <a:t>(</a:t>
            </a:r>
            <a:r>
              <a:rPr lang="ko-KR" altLang="en-US" sz="1900" kern="0" dirty="0">
                <a:latin typeface="+mn-ea"/>
                <a:cs typeface="+mj-cs"/>
              </a:rPr>
              <a:t>해산급여</a:t>
            </a:r>
            <a:r>
              <a:rPr lang="en-US" altLang="ko-KR" sz="1900" kern="0" dirty="0">
                <a:latin typeface="+mn-ea"/>
                <a:cs typeface="+mj-cs"/>
              </a:rPr>
              <a:t>), </a:t>
            </a:r>
            <a:r>
              <a:rPr lang="ko-KR" altLang="en-US" sz="1900" kern="0" dirty="0">
                <a:latin typeface="+mn-ea"/>
                <a:cs typeface="+mj-cs"/>
              </a:rPr>
              <a:t>제</a:t>
            </a:r>
            <a:r>
              <a:rPr lang="en-US" altLang="ko-KR" sz="1900" kern="0" dirty="0">
                <a:latin typeface="+mn-ea"/>
                <a:cs typeface="+mj-cs"/>
              </a:rPr>
              <a:t>14</a:t>
            </a:r>
            <a:r>
              <a:rPr lang="ko-KR" altLang="en-US" sz="1900" kern="0" dirty="0">
                <a:latin typeface="+mn-ea"/>
                <a:cs typeface="+mj-cs"/>
              </a:rPr>
              <a:t>조</a:t>
            </a:r>
            <a:r>
              <a:rPr lang="en-US" altLang="ko-KR" sz="1900" kern="0" dirty="0">
                <a:latin typeface="+mn-ea"/>
                <a:cs typeface="+mj-cs"/>
              </a:rPr>
              <a:t>(</a:t>
            </a:r>
            <a:r>
              <a:rPr lang="ko-KR" altLang="en-US" sz="1900" kern="0" dirty="0" err="1">
                <a:latin typeface="+mn-ea"/>
                <a:cs typeface="+mj-cs"/>
              </a:rPr>
              <a:t>장제급여</a:t>
            </a:r>
            <a:r>
              <a:rPr lang="en-US" altLang="ko-KR" sz="1900" kern="0" dirty="0">
                <a:latin typeface="+mn-ea"/>
                <a:cs typeface="+mj-cs"/>
              </a:rPr>
              <a:t>) </a:t>
            </a:r>
            <a:r>
              <a:rPr lang="ko-KR" altLang="en-US" sz="1900" kern="0" dirty="0">
                <a:latin typeface="+mn-ea"/>
                <a:cs typeface="+mj-cs"/>
              </a:rPr>
              <a:t>및 제</a:t>
            </a:r>
            <a:r>
              <a:rPr lang="en-US" altLang="ko-KR" sz="1900" kern="0" dirty="0">
                <a:latin typeface="+mn-ea"/>
                <a:cs typeface="+mj-cs"/>
              </a:rPr>
              <a:t>15</a:t>
            </a:r>
            <a:r>
              <a:rPr lang="ko-KR" altLang="en-US" sz="1900" kern="0" dirty="0">
                <a:latin typeface="+mn-ea"/>
                <a:cs typeface="+mj-cs"/>
              </a:rPr>
              <a:t>조</a:t>
            </a:r>
            <a:r>
              <a:rPr lang="en-US" altLang="ko-KR" sz="1900" kern="0" dirty="0">
                <a:latin typeface="+mn-ea"/>
                <a:cs typeface="+mj-cs"/>
              </a:rPr>
              <a:t>(</a:t>
            </a:r>
            <a:r>
              <a:rPr lang="ko-KR" altLang="en-US" sz="1900" kern="0" dirty="0">
                <a:latin typeface="+mn-ea"/>
                <a:cs typeface="+mj-cs"/>
              </a:rPr>
              <a:t>자활급여</a:t>
            </a:r>
            <a:r>
              <a:rPr lang="en-US" altLang="ko-KR" sz="1900" kern="0" dirty="0">
                <a:latin typeface="+mn-ea"/>
                <a:cs typeface="+mj-cs"/>
              </a:rPr>
              <a:t>)</a:t>
            </a:r>
            <a:r>
              <a:rPr lang="ko-KR" altLang="en-US" sz="1900" kern="0" dirty="0">
                <a:latin typeface="+mn-ea"/>
                <a:cs typeface="+mj-cs"/>
              </a:rPr>
              <a:t>에 따른 </a:t>
            </a:r>
            <a:r>
              <a:rPr lang="ko-KR" altLang="en-US" sz="1900" kern="0" dirty="0" err="1">
                <a:latin typeface="+mn-ea"/>
                <a:cs typeface="+mj-cs"/>
              </a:rPr>
              <a:t>수급권자에</a:t>
            </a:r>
            <a:r>
              <a:rPr lang="ko-KR" altLang="en-US" sz="1900" kern="0" dirty="0">
                <a:latin typeface="+mn-ea"/>
                <a:cs typeface="+mj-cs"/>
              </a:rPr>
              <a:t> </a:t>
            </a:r>
            <a:r>
              <a:rPr lang="ko-KR" altLang="en-US" sz="1900" kern="0" dirty="0" smtClean="0">
                <a:latin typeface="+mn-ea"/>
                <a:cs typeface="+mj-cs"/>
              </a:rPr>
              <a:t>해당되지 </a:t>
            </a:r>
            <a:r>
              <a:rPr lang="ko-KR" altLang="en-US" sz="1900" kern="0" dirty="0">
                <a:latin typeface="+mn-ea"/>
                <a:cs typeface="+mj-cs"/>
              </a:rPr>
              <a:t>아니하여도 생활이 어려운 사람으로서 일정 기간 동안 이 법에서 </a:t>
            </a:r>
            <a:r>
              <a:rPr lang="ko-KR" altLang="en-US" sz="1900" kern="0" dirty="0" smtClean="0">
                <a:latin typeface="+mn-ea"/>
                <a:cs typeface="+mj-cs"/>
              </a:rPr>
              <a:t>정하는 급여의 </a:t>
            </a:r>
            <a:r>
              <a:rPr lang="ko-KR" altLang="en-US" sz="1900" kern="0" dirty="0">
                <a:latin typeface="+mn-ea"/>
                <a:cs typeface="+mj-cs"/>
              </a:rPr>
              <a:t>전부 또는 일부가 필요하다고 보건복지부장관 또는 </a:t>
            </a:r>
            <a:r>
              <a:rPr lang="ko-KR" altLang="en-US" sz="1900" kern="0" dirty="0" smtClean="0">
                <a:latin typeface="+mn-ea"/>
                <a:cs typeface="+mj-cs"/>
              </a:rPr>
              <a:t>소관 </a:t>
            </a:r>
            <a:r>
              <a:rPr lang="ko-KR" altLang="en-US" sz="1900" kern="0" dirty="0">
                <a:latin typeface="+mn-ea"/>
                <a:cs typeface="+mj-cs"/>
              </a:rPr>
              <a:t>중앙 행정기관의 장이 정하는 사람은 </a:t>
            </a:r>
            <a:r>
              <a:rPr lang="ko-KR" altLang="en-US" sz="1900" kern="0" dirty="0" err="1">
                <a:latin typeface="+mn-ea"/>
                <a:cs typeface="+mj-cs"/>
              </a:rPr>
              <a:t>수급권자로</a:t>
            </a:r>
            <a:r>
              <a:rPr lang="ko-KR" altLang="en-US" sz="1900" kern="0" dirty="0">
                <a:latin typeface="+mn-ea"/>
                <a:cs typeface="+mj-cs"/>
              </a:rPr>
              <a:t> </a:t>
            </a:r>
            <a:r>
              <a:rPr lang="ko-KR" altLang="en-US" sz="1900" kern="0" dirty="0" smtClean="0">
                <a:latin typeface="+mn-ea"/>
                <a:cs typeface="+mj-cs"/>
              </a:rPr>
              <a:t>본다</a:t>
            </a:r>
            <a:r>
              <a:rPr lang="en-US" altLang="ko-KR" sz="2100" kern="0" dirty="0" smtClean="0">
                <a:latin typeface="나눔바른펜" panose="020B0503000000000000" pitchFamily="50" charset="-127"/>
                <a:ea typeface="나눔바른펜" panose="020B0503000000000000" pitchFamily="50" charset="-127"/>
                <a:cs typeface="+mj-cs"/>
              </a:rPr>
              <a:t>.</a:t>
            </a:r>
            <a:endParaRPr lang="ko-KR" altLang="en-US" sz="2100" kern="0" dirty="0">
              <a:latin typeface="나눔바른펜" panose="020B0503000000000000" pitchFamily="50" charset="-127"/>
              <a:ea typeface="나눔바른펜" panose="020B0503000000000000" pitchFamily="50" charset="-127"/>
              <a:cs typeface="+mj-cs"/>
            </a:endParaRPr>
          </a:p>
        </p:txBody>
      </p:sp>
      <p:grpSp>
        <p:nvGrpSpPr>
          <p:cNvPr id="9" name="Group 12"/>
          <p:cNvGrpSpPr>
            <a:grpSpLocks/>
          </p:cNvGrpSpPr>
          <p:nvPr/>
        </p:nvGrpSpPr>
        <p:grpSpPr bwMode="auto">
          <a:xfrm>
            <a:off x="323288" y="899312"/>
            <a:ext cx="88900" cy="200025"/>
            <a:chOff x="4314" y="2018"/>
            <a:chExt cx="69" cy="166"/>
          </a:xfrm>
        </p:grpSpPr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1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2" name="Group 15"/>
          <p:cNvGrpSpPr>
            <a:grpSpLocks/>
          </p:cNvGrpSpPr>
          <p:nvPr/>
        </p:nvGrpSpPr>
        <p:grpSpPr bwMode="auto">
          <a:xfrm>
            <a:off x="480796" y="902487"/>
            <a:ext cx="87312" cy="200025"/>
            <a:chOff x="4314" y="2018"/>
            <a:chExt cx="69" cy="166"/>
          </a:xfrm>
        </p:grpSpPr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4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5" name="Line 18"/>
          <p:cNvSpPr>
            <a:spLocks noChangeShapeType="1"/>
          </p:cNvSpPr>
          <p:nvPr/>
        </p:nvSpPr>
        <p:spPr bwMode="auto">
          <a:xfrm>
            <a:off x="429953" y="1541424"/>
            <a:ext cx="8246503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425530" y="1154045"/>
            <a:ext cx="1763624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급여의 특례</a:t>
            </a:r>
          </a:p>
        </p:txBody>
      </p:sp>
    </p:spTree>
    <p:extLst>
      <p:ext uri="{BB962C8B-B14F-4D97-AF65-F5344CB8AC3E}">
        <p14:creationId xmlns:p14="http://schemas.microsoft.com/office/powerpoint/2010/main" val="89394548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보장기관 및 보장시설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208987" y="4063801"/>
            <a:ext cx="8723601" cy="1889628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8" name="제목 39"/>
          <p:cNvSpPr txBox="1">
            <a:spLocks/>
          </p:cNvSpPr>
          <p:nvPr/>
        </p:nvSpPr>
        <p:spPr bwMode="auto">
          <a:xfrm>
            <a:off x="502307" y="4784354"/>
            <a:ext cx="831655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이 </a:t>
            </a:r>
            <a:r>
              <a:rPr lang="ko-KR" altLang="en-US" sz="2000" kern="0" dirty="0">
                <a:latin typeface="+mn-ea"/>
                <a:cs typeface="+mj-cs"/>
              </a:rPr>
              <a:t>법 상의 급여를 행하는 사회복지사업법에 의한 </a:t>
            </a:r>
            <a:r>
              <a:rPr lang="ko-KR" altLang="en-US" sz="2000" kern="0" dirty="0" smtClean="0">
                <a:latin typeface="+mn-ea"/>
                <a:cs typeface="+mj-cs"/>
              </a:rPr>
              <a:t>사회복지시설로서                                   대통령령이 </a:t>
            </a:r>
            <a:r>
              <a:rPr lang="ko-KR" altLang="en-US" sz="2000" kern="0" dirty="0">
                <a:latin typeface="+mn-ea"/>
                <a:cs typeface="+mj-cs"/>
              </a:rPr>
              <a:t>정하는 시설을 말한다</a:t>
            </a:r>
            <a:r>
              <a:rPr lang="en-US" altLang="ko-KR" sz="2000" kern="0" dirty="0">
                <a:latin typeface="+mn-ea"/>
                <a:cs typeface="+mj-cs"/>
              </a:rPr>
              <a:t>(</a:t>
            </a:r>
            <a:r>
              <a:rPr lang="ko-KR" altLang="en-US" sz="2000" kern="0" dirty="0">
                <a:latin typeface="+mn-ea"/>
                <a:cs typeface="+mj-cs"/>
              </a:rPr>
              <a:t>제</a:t>
            </a:r>
            <a:r>
              <a:rPr lang="en-US" altLang="ko-KR" sz="2000" kern="0" dirty="0">
                <a:latin typeface="+mn-ea"/>
                <a:cs typeface="+mj-cs"/>
              </a:rPr>
              <a:t>32</a:t>
            </a:r>
            <a:r>
              <a:rPr lang="ko-KR" altLang="en-US" sz="2000" kern="0" dirty="0">
                <a:latin typeface="+mn-ea"/>
                <a:cs typeface="+mj-cs"/>
              </a:rPr>
              <a:t>조</a:t>
            </a:r>
            <a:r>
              <a:rPr lang="en-US" altLang="ko-KR" sz="2000" kern="0" dirty="0" smtClean="0">
                <a:latin typeface="+mn-ea"/>
                <a:cs typeface="+mj-cs"/>
              </a:rPr>
              <a:t>).</a:t>
            </a:r>
            <a:endParaRPr lang="en-US" altLang="ko-KR" sz="2000" kern="0" dirty="0">
              <a:latin typeface="+mn-ea"/>
              <a:cs typeface="+mj-cs"/>
            </a:endParaRPr>
          </a:p>
        </p:txBody>
      </p:sp>
      <p:grpSp>
        <p:nvGrpSpPr>
          <p:cNvPr id="9" name="Group 12"/>
          <p:cNvGrpSpPr>
            <a:grpSpLocks/>
          </p:cNvGrpSpPr>
          <p:nvPr/>
        </p:nvGrpSpPr>
        <p:grpSpPr bwMode="auto">
          <a:xfrm>
            <a:off x="323288" y="4005064"/>
            <a:ext cx="88900" cy="200025"/>
            <a:chOff x="4314" y="2018"/>
            <a:chExt cx="69" cy="166"/>
          </a:xfrm>
        </p:grpSpPr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1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2" name="Group 15"/>
          <p:cNvGrpSpPr>
            <a:grpSpLocks/>
          </p:cNvGrpSpPr>
          <p:nvPr/>
        </p:nvGrpSpPr>
        <p:grpSpPr bwMode="auto">
          <a:xfrm>
            <a:off x="480796" y="4008239"/>
            <a:ext cx="87312" cy="200025"/>
            <a:chOff x="4314" y="2018"/>
            <a:chExt cx="69" cy="166"/>
          </a:xfrm>
        </p:grpSpPr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4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5" name="Line 18"/>
          <p:cNvSpPr>
            <a:spLocks noChangeShapeType="1"/>
          </p:cNvSpPr>
          <p:nvPr/>
        </p:nvSpPr>
        <p:spPr bwMode="auto">
          <a:xfrm>
            <a:off x="429953" y="4647176"/>
            <a:ext cx="8246503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425530" y="4259797"/>
            <a:ext cx="1364476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보장시설</a:t>
            </a:r>
            <a:endParaRPr lang="ko-KR" altLang="en-US" sz="2300" b="1" dirty="0">
              <a:solidFill>
                <a:schemeClr val="accent5">
                  <a:lumMod val="50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208987" y="943768"/>
            <a:ext cx="8723601" cy="2413224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2" name="제목 39"/>
          <p:cNvSpPr txBox="1">
            <a:spLocks/>
          </p:cNvSpPr>
          <p:nvPr/>
        </p:nvSpPr>
        <p:spPr bwMode="auto">
          <a:xfrm>
            <a:off x="480796" y="1527143"/>
            <a:ext cx="8316555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급여를 </a:t>
            </a:r>
            <a:r>
              <a:rPr lang="ko-KR" altLang="en-US" sz="1900" kern="0" dirty="0">
                <a:latin typeface="+mn-ea"/>
                <a:cs typeface="+mj-cs"/>
              </a:rPr>
              <a:t>행하는 </a:t>
            </a:r>
            <a:r>
              <a:rPr lang="ko-KR" altLang="en-US" sz="1900" kern="0" dirty="0">
                <a:solidFill>
                  <a:srgbClr val="FF0000"/>
                </a:solidFill>
                <a:latin typeface="+mn-ea"/>
                <a:cs typeface="+mj-cs"/>
              </a:rPr>
              <a:t>국가 또는 지방자치단체</a:t>
            </a:r>
            <a:r>
              <a:rPr lang="en-US" altLang="ko-KR" sz="1900" kern="0" dirty="0">
                <a:latin typeface="+mn-ea"/>
                <a:cs typeface="+mj-cs"/>
              </a:rPr>
              <a:t>(</a:t>
            </a:r>
            <a:r>
              <a:rPr lang="ko-KR" altLang="en-US" sz="1900" kern="0" dirty="0">
                <a:latin typeface="+mn-ea"/>
                <a:cs typeface="+mj-cs"/>
              </a:rPr>
              <a:t>제</a:t>
            </a:r>
            <a:r>
              <a:rPr lang="en-US" altLang="ko-KR" sz="1900" kern="0" dirty="0">
                <a:latin typeface="+mn-ea"/>
                <a:cs typeface="+mj-cs"/>
              </a:rPr>
              <a:t>2</a:t>
            </a:r>
            <a:r>
              <a:rPr lang="ko-KR" altLang="en-US" sz="1900" kern="0" dirty="0">
                <a:latin typeface="+mn-ea"/>
                <a:cs typeface="+mj-cs"/>
              </a:rPr>
              <a:t>조 제</a:t>
            </a:r>
            <a:r>
              <a:rPr lang="en-US" altLang="ko-KR" sz="1900" kern="0" dirty="0">
                <a:latin typeface="+mn-ea"/>
                <a:cs typeface="+mj-cs"/>
              </a:rPr>
              <a:t>4</a:t>
            </a:r>
            <a:r>
              <a:rPr lang="ko-KR" altLang="en-US" sz="1900" kern="0" dirty="0">
                <a:latin typeface="+mn-ea"/>
                <a:cs typeface="+mj-cs"/>
              </a:rPr>
              <a:t>호</a:t>
            </a:r>
            <a:r>
              <a:rPr lang="en-US" altLang="ko-KR" sz="1900" kern="0" dirty="0" smtClean="0">
                <a:latin typeface="+mn-ea"/>
                <a:cs typeface="+mj-cs"/>
              </a:rPr>
              <a:t>)</a:t>
            </a:r>
            <a:endParaRPr lang="en-US" altLang="ko-KR" sz="19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실제로는 </a:t>
            </a:r>
            <a:r>
              <a:rPr lang="ko-KR" altLang="en-US" sz="1900" kern="0" dirty="0">
                <a:latin typeface="+mn-ea"/>
                <a:cs typeface="+mj-cs"/>
              </a:rPr>
              <a:t>이 법에 의한 급여는 원칙적으로 </a:t>
            </a:r>
            <a:r>
              <a:rPr lang="ko-KR" altLang="en-US" sz="1900" kern="0" dirty="0" err="1">
                <a:latin typeface="+mn-ea"/>
                <a:cs typeface="+mj-cs"/>
              </a:rPr>
              <a:t>수급권자</a:t>
            </a:r>
            <a:r>
              <a:rPr lang="ko-KR" altLang="en-US" sz="1900" kern="0" dirty="0">
                <a:latin typeface="+mn-ea"/>
                <a:cs typeface="+mj-cs"/>
              </a:rPr>
              <a:t> 또는 수급자의 </a:t>
            </a:r>
            <a:r>
              <a:rPr lang="ko-KR" altLang="en-US" sz="1900" kern="0" dirty="0" smtClean="0">
                <a:latin typeface="+mn-ea"/>
                <a:cs typeface="+mj-cs"/>
              </a:rPr>
              <a:t>거주지를 관할하는 </a:t>
            </a:r>
            <a:r>
              <a:rPr lang="ko-KR" altLang="en-US" sz="1900" kern="0" dirty="0">
                <a:latin typeface="+mn-ea"/>
                <a:cs typeface="+mj-cs"/>
              </a:rPr>
              <a:t>특별시장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광역시장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도지사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특별자치도지사와 시장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군수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 smtClean="0">
                <a:latin typeface="+mn-ea"/>
                <a:cs typeface="+mj-cs"/>
              </a:rPr>
              <a:t>구청장이 행한다</a:t>
            </a:r>
            <a:r>
              <a:rPr lang="en-US" altLang="ko-KR" sz="1900" kern="0" dirty="0" smtClean="0">
                <a:latin typeface="+mn-ea"/>
                <a:cs typeface="+mj-cs"/>
              </a:rPr>
              <a:t>.</a:t>
            </a:r>
            <a:endParaRPr lang="ko-KR" altLang="en-US" sz="1900" kern="0" dirty="0">
              <a:latin typeface="+mn-ea"/>
              <a:cs typeface="+mj-cs"/>
            </a:endParaRPr>
          </a:p>
        </p:txBody>
      </p:sp>
      <p:grpSp>
        <p:nvGrpSpPr>
          <p:cNvPr id="23" name="Group 12"/>
          <p:cNvGrpSpPr>
            <a:grpSpLocks/>
          </p:cNvGrpSpPr>
          <p:nvPr/>
        </p:nvGrpSpPr>
        <p:grpSpPr bwMode="auto">
          <a:xfrm>
            <a:off x="323288" y="885031"/>
            <a:ext cx="88900" cy="200025"/>
            <a:chOff x="4314" y="2018"/>
            <a:chExt cx="69" cy="166"/>
          </a:xfrm>
        </p:grpSpPr>
        <p:sp>
          <p:nvSpPr>
            <p:cNvPr id="24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5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6" name="Group 15"/>
          <p:cNvGrpSpPr>
            <a:grpSpLocks/>
          </p:cNvGrpSpPr>
          <p:nvPr/>
        </p:nvGrpSpPr>
        <p:grpSpPr bwMode="auto">
          <a:xfrm>
            <a:off x="480796" y="888206"/>
            <a:ext cx="87312" cy="200025"/>
            <a:chOff x="4314" y="2018"/>
            <a:chExt cx="69" cy="166"/>
          </a:xfrm>
        </p:grpSpPr>
        <p:sp>
          <p:nvSpPr>
            <p:cNvPr id="27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8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9" name="Line 18"/>
          <p:cNvSpPr>
            <a:spLocks noChangeShapeType="1"/>
          </p:cNvSpPr>
          <p:nvPr/>
        </p:nvSpPr>
        <p:spPr bwMode="auto">
          <a:xfrm>
            <a:off x="429953" y="1527143"/>
            <a:ext cx="8246503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0" name="Text Box 20"/>
          <p:cNvSpPr txBox="1">
            <a:spLocks noChangeArrowheads="1"/>
          </p:cNvSpPr>
          <p:nvPr/>
        </p:nvSpPr>
        <p:spPr bwMode="auto">
          <a:xfrm>
            <a:off x="425530" y="1139764"/>
            <a:ext cx="1364476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보장기관</a:t>
            </a:r>
          </a:p>
        </p:txBody>
      </p:sp>
    </p:spTree>
    <p:extLst>
      <p:ext uri="{BB962C8B-B14F-4D97-AF65-F5344CB8AC3E}">
        <p14:creationId xmlns:p14="http://schemas.microsoft.com/office/powerpoint/2010/main" val="312090603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생활보장위원회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(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제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20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조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)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sp>
        <p:nvSpPr>
          <p:cNvPr id="3" name="제목 39"/>
          <p:cNvSpPr txBox="1">
            <a:spLocks/>
          </p:cNvSpPr>
          <p:nvPr/>
        </p:nvSpPr>
        <p:spPr bwMode="auto">
          <a:xfrm>
            <a:off x="405900" y="780463"/>
            <a:ext cx="822375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+mn-ea"/>
                <a:cs typeface="+mj-cs"/>
              </a:rPr>
              <a:t>이 법에 따른 생활보장사업의 </a:t>
            </a:r>
            <a:r>
              <a:rPr lang="ko-KR" altLang="en-US" sz="2000" kern="0" dirty="0" smtClean="0">
                <a:latin typeface="+mn-ea"/>
                <a:cs typeface="+mj-cs"/>
              </a:rPr>
              <a:t>기획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조사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실시 </a:t>
            </a:r>
            <a:r>
              <a:rPr lang="ko-KR" altLang="en-US" sz="2000" kern="0" dirty="0">
                <a:latin typeface="+mn-ea"/>
                <a:cs typeface="+mj-cs"/>
              </a:rPr>
              <a:t>등에 관한 사항을 </a:t>
            </a:r>
            <a:r>
              <a:rPr lang="ko-KR" altLang="en-US" sz="2000" kern="0" dirty="0" smtClean="0">
                <a:latin typeface="+mn-ea"/>
                <a:cs typeface="+mj-cs"/>
              </a:rPr>
              <a:t>심의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의결하기 위하여 </a:t>
            </a:r>
            <a:r>
              <a:rPr lang="ko-KR" altLang="en-US" sz="2000" kern="0" dirty="0">
                <a:latin typeface="+mn-ea"/>
                <a:cs typeface="+mj-cs"/>
              </a:rPr>
              <a:t>보건복지부와 </a:t>
            </a:r>
            <a:r>
              <a:rPr lang="ko-KR" altLang="en-US" sz="2000" kern="0" dirty="0" smtClean="0">
                <a:latin typeface="+mn-ea"/>
                <a:cs typeface="+mj-cs"/>
              </a:rPr>
              <a:t>특별시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광역시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도 </a:t>
            </a:r>
            <a:r>
              <a:rPr lang="ko-KR" altLang="en-US" sz="2000" kern="0" dirty="0">
                <a:latin typeface="+mn-ea"/>
                <a:cs typeface="+mj-cs"/>
              </a:rPr>
              <a:t>및 </a:t>
            </a:r>
            <a:r>
              <a:rPr lang="ko-KR" altLang="en-US" sz="2000" kern="0" dirty="0" smtClean="0">
                <a:latin typeface="+mn-ea"/>
                <a:cs typeface="+mj-cs"/>
              </a:rPr>
              <a:t>시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군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구에 각각 </a:t>
            </a:r>
            <a:r>
              <a:rPr lang="ko-KR" altLang="en-US" sz="2000" kern="0" dirty="0">
                <a:latin typeface="+mn-ea"/>
                <a:cs typeface="+mj-cs"/>
              </a:rPr>
              <a:t>생활보장위원회를 </a:t>
            </a:r>
            <a:r>
              <a:rPr lang="ko-KR" altLang="en-US" sz="2000" kern="0" dirty="0" smtClean="0">
                <a:latin typeface="+mn-ea"/>
                <a:cs typeface="+mj-cs"/>
              </a:rPr>
              <a:t>둔다</a:t>
            </a:r>
            <a:r>
              <a:rPr lang="en-US" altLang="ko-KR" sz="2000" kern="0" dirty="0" smtClean="0">
                <a:latin typeface="+mn-ea"/>
                <a:cs typeface="+mj-cs"/>
              </a:rPr>
              <a:t>.</a:t>
            </a:r>
            <a:endParaRPr lang="ko-KR" altLang="en-US" sz="2000" kern="0" dirty="0">
              <a:latin typeface="+mn-ea"/>
              <a:cs typeface="+mj-cs"/>
            </a:endParaRPr>
          </a:p>
        </p:txBody>
      </p:sp>
      <p:grpSp>
        <p:nvGrpSpPr>
          <p:cNvPr id="5" name="그룹 4"/>
          <p:cNvGrpSpPr/>
          <p:nvPr/>
        </p:nvGrpSpPr>
        <p:grpSpPr>
          <a:xfrm>
            <a:off x="646519" y="2524795"/>
            <a:ext cx="8058378" cy="612000"/>
            <a:chOff x="618079" y="2976976"/>
            <a:chExt cx="8058378" cy="496800"/>
          </a:xfrm>
        </p:grpSpPr>
        <p:sp>
          <p:nvSpPr>
            <p:cNvPr id="6" name="직사각형 5"/>
            <p:cNvSpPr/>
            <p:nvPr/>
          </p:nvSpPr>
          <p:spPr bwMode="auto">
            <a:xfrm>
              <a:off x="618079" y="2976976"/>
              <a:ext cx="8058378" cy="49680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 dirty="0"/>
            </a:p>
          </p:txBody>
        </p:sp>
        <p:sp>
          <p:nvSpPr>
            <p:cNvPr id="7" name="오른쪽 중괄호 6"/>
            <p:cNvSpPr/>
            <p:nvPr/>
          </p:nvSpPr>
          <p:spPr bwMode="auto">
            <a:xfrm flipH="1">
              <a:off x="659294" y="2986636"/>
              <a:ext cx="190500" cy="468000"/>
            </a:xfrm>
            <a:prstGeom prst="rightBrace">
              <a:avLst>
                <a:gd name="adj1" fmla="val 34375"/>
                <a:gd name="adj2" fmla="val 50000"/>
              </a:avLst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866547" y="2604389"/>
            <a:ext cx="8075621" cy="463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ko-KR" altLang="en-US" sz="2300" b="1" dirty="0">
                <a:latin typeface="+mj-ea"/>
                <a:ea typeface="+mj-ea"/>
              </a:rPr>
              <a:t>중앙생활보장위원회</a:t>
            </a:r>
          </a:p>
        </p:txBody>
      </p:sp>
      <p:pic>
        <p:nvPicPr>
          <p:cNvPr id="9" name="Picture 2" descr="C:\Users\lee-jh\Downloads\cycle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42"/>
          <a:stretch/>
        </p:blipFill>
        <p:spPr bwMode="auto">
          <a:xfrm flipH="1">
            <a:off x="1041476" y="3010529"/>
            <a:ext cx="368397" cy="843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403020" y="3122658"/>
            <a:ext cx="7539148" cy="2877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12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1900" dirty="0" smtClean="0">
                <a:latin typeface="+mn-ea"/>
              </a:rPr>
              <a:t>보건복지부에 </a:t>
            </a:r>
            <a:r>
              <a:rPr lang="ko-KR" altLang="en-US" sz="1900" dirty="0">
                <a:latin typeface="+mn-ea"/>
              </a:rPr>
              <a:t>두는 생활보장위원회로 다음 사항을 </a:t>
            </a:r>
            <a:r>
              <a:rPr lang="ko-KR" altLang="en-US" sz="1900" dirty="0" smtClean="0">
                <a:latin typeface="+mn-ea"/>
              </a:rPr>
              <a:t>심의 </a:t>
            </a:r>
            <a:r>
              <a:rPr lang="en-US" altLang="ko-KR" sz="1900" dirty="0" smtClean="0">
                <a:latin typeface="+mn-ea"/>
              </a:rPr>
              <a:t>· </a:t>
            </a:r>
            <a:r>
              <a:rPr lang="ko-KR" altLang="en-US" sz="1900" dirty="0" smtClean="0">
                <a:latin typeface="+mn-ea"/>
              </a:rPr>
              <a:t>의결한다</a:t>
            </a:r>
            <a:r>
              <a:rPr lang="en-US" altLang="ko-KR" sz="1900" dirty="0" smtClean="0">
                <a:latin typeface="+mn-ea"/>
              </a:rPr>
              <a:t>.</a:t>
            </a:r>
            <a:endParaRPr lang="en-US" altLang="ko-KR" sz="1900" dirty="0">
              <a:latin typeface="+mn-ea"/>
            </a:endParaRPr>
          </a:p>
          <a:p>
            <a:pPr marL="180975" indent="-180975">
              <a:lnSpc>
                <a:spcPct val="150000"/>
              </a:lnSpc>
              <a:spcAft>
                <a:spcPts val="12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1900" dirty="0" smtClean="0">
                <a:latin typeface="+mn-ea"/>
              </a:rPr>
              <a:t>기초생활보장 </a:t>
            </a:r>
            <a:r>
              <a:rPr lang="ko-KR" altLang="en-US" sz="1900" dirty="0">
                <a:latin typeface="+mn-ea"/>
              </a:rPr>
              <a:t>종합계획의 수립 </a:t>
            </a:r>
            <a:r>
              <a:rPr lang="en-US" altLang="ko-KR" sz="1900" dirty="0">
                <a:latin typeface="+mn-ea"/>
              </a:rPr>
              <a:t>/ </a:t>
            </a:r>
            <a:r>
              <a:rPr lang="ko-KR" altLang="en-US" sz="1900" dirty="0" err="1">
                <a:latin typeface="+mn-ea"/>
              </a:rPr>
              <a:t>소득인정액</a:t>
            </a:r>
            <a:r>
              <a:rPr lang="ko-KR" altLang="en-US" sz="1900" dirty="0">
                <a:latin typeface="+mn-ea"/>
              </a:rPr>
              <a:t> 산정방식과 기준 </a:t>
            </a:r>
            <a:r>
              <a:rPr lang="ko-KR" altLang="en-US" sz="1900" dirty="0" err="1" smtClean="0">
                <a:latin typeface="+mn-ea"/>
              </a:rPr>
              <a:t>중위소득의결정</a:t>
            </a:r>
            <a:r>
              <a:rPr lang="ko-KR" altLang="en-US" sz="1900" dirty="0" smtClean="0">
                <a:latin typeface="+mn-ea"/>
              </a:rPr>
              <a:t> </a:t>
            </a:r>
            <a:r>
              <a:rPr lang="en-US" altLang="ko-KR" sz="1900" dirty="0">
                <a:latin typeface="+mn-ea"/>
              </a:rPr>
              <a:t>/ </a:t>
            </a:r>
            <a:r>
              <a:rPr lang="ko-KR" altLang="en-US" sz="1900" dirty="0">
                <a:latin typeface="+mn-ea"/>
              </a:rPr>
              <a:t>급여의 종류별 </a:t>
            </a:r>
            <a:r>
              <a:rPr lang="ko-KR" altLang="en-US" sz="1900" dirty="0" err="1">
                <a:latin typeface="+mn-ea"/>
              </a:rPr>
              <a:t>수급자</a:t>
            </a:r>
            <a:r>
              <a:rPr lang="ko-KR" altLang="en-US" sz="1900" dirty="0">
                <a:latin typeface="+mn-ea"/>
              </a:rPr>
              <a:t> 선정기준과 최저보장수준의 결정 </a:t>
            </a:r>
            <a:r>
              <a:rPr lang="en-US" altLang="ko-KR" sz="1900" dirty="0">
                <a:latin typeface="+mn-ea"/>
              </a:rPr>
              <a:t>/ </a:t>
            </a:r>
            <a:r>
              <a:rPr lang="ko-KR" altLang="en-US" sz="1900" dirty="0" smtClean="0">
                <a:latin typeface="+mn-ea"/>
              </a:rPr>
              <a:t>급여기준의 </a:t>
            </a:r>
            <a:r>
              <a:rPr lang="ko-KR" altLang="en-US" sz="1900" dirty="0">
                <a:latin typeface="+mn-ea"/>
              </a:rPr>
              <a:t>적정성 등 평가 및 실태조사에 관한 사항</a:t>
            </a:r>
            <a:r>
              <a:rPr lang="en-US" altLang="ko-KR" sz="1900" dirty="0">
                <a:latin typeface="+mn-ea"/>
              </a:rPr>
              <a:t>/ </a:t>
            </a:r>
            <a:r>
              <a:rPr lang="ko-KR" altLang="en-US" sz="1900" dirty="0">
                <a:latin typeface="+mn-ea"/>
              </a:rPr>
              <a:t>급여의 </a:t>
            </a:r>
            <a:r>
              <a:rPr lang="ko-KR" altLang="en-US" sz="1900" dirty="0" smtClean="0">
                <a:latin typeface="+mn-ea"/>
              </a:rPr>
              <a:t>종류별 누락 </a:t>
            </a:r>
            <a:r>
              <a:rPr lang="en-US" altLang="ko-KR" sz="1900" dirty="0" smtClean="0">
                <a:latin typeface="+mn-ea"/>
              </a:rPr>
              <a:t>· </a:t>
            </a:r>
            <a:r>
              <a:rPr lang="ko-KR" altLang="en-US" sz="1900" dirty="0" smtClean="0">
                <a:latin typeface="+mn-ea"/>
              </a:rPr>
              <a:t>중복 </a:t>
            </a:r>
            <a:r>
              <a:rPr lang="ko-KR" altLang="en-US" sz="1900" dirty="0">
                <a:latin typeface="+mn-ea"/>
              </a:rPr>
              <a:t>및 </a:t>
            </a:r>
            <a:r>
              <a:rPr lang="ko-KR" altLang="en-US" sz="1900" dirty="0" err="1">
                <a:latin typeface="+mn-ea"/>
              </a:rPr>
              <a:t>차상위계층의</a:t>
            </a:r>
            <a:r>
              <a:rPr lang="ko-KR" altLang="en-US" sz="1900" dirty="0">
                <a:latin typeface="+mn-ea"/>
              </a:rPr>
              <a:t> 지원사업 등에 대한 조정 </a:t>
            </a:r>
            <a:r>
              <a:rPr lang="en-US" altLang="ko-KR" sz="1900" dirty="0">
                <a:latin typeface="+mn-ea"/>
              </a:rPr>
              <a:t>/ </a:t>
            </a:r>
            <a:r>
              <a:rPr lang="ko-KR" altLang="en-US" sz="1900" dirty="0">
                <a:latin typeface="+mn-ea"/>
              </a:rPr>
              <a:t>자활기금의 </a:t>
            </a:r>
            <a:r>
              <a:rPr lang="ko-KR" altLang="en-US" sz="1900" dirty="0" smtClean="0">
                <a:latin typeface="+mn-ea"/>
              </a:rPr>
              <a:t>적립 </a:t>
            </a:r>
            <a:r>
              <a:rPr lang="en-US" altLang="ko-KR" sz="1900" dirty="0" smtClean="0">
                <a:latin typeface="+mn-ea"/>
              </a:rPr>
              <a:t>· </a:t>
            </a:r>
            <a:r>
              <a:rPr lang="ko-KR" altLang="en-US" sz="1900" dirty="0" smtClean="0">
                <a:latin typeface="+mn-ea"/>
              </a:rPr>
              <a:t>관리 </a:t>
            </a:r>
            <a:r>
              <a:rPr lang="ko-KR" altLang="en-US" sz="1900" dirty="0">
                <a:latin typeface="+mn-ea"/>
              </a:rPr>
              <a:t>및 사용에 관한 지침의 수립 등</a:t>
            </a:r>
          </a:p>
        </p:txBody>
      </p:sp>
    </p:spTree>
    <p:extLst>
      <p:ext uri="{BB962C8B-B14F-4D97-AF65-F5344CB8AC3E}">
        <p14:creationId xmlns:p14="http://schemas.microsoft.com/office/powerpoint/2010/main" val="86276261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생활보장위원회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(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제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20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조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)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307745" y="958699"/>
            <a:ext cx="8058378" cy="612000"/>
            <a:chOff x="618079" y="2976976"/>
            <a:chExt cx="8058378" cy="496800"/>
          </a:xfrm>
        </p:grpSpPr>
        <p:sp>
          <p:nvSpPr>
            <p:cNvPr id="4" name="직사각형 3"/>
            <p:cNvSpPr/>
            <p:nvPr/>
          </p:nvSpPr>
          <p:spPr bwMode="auto">
            <a:xfrm>
              <a:off x="618079" y="2976976"/>
              <a:ext cx="8058378" cy="49680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 dirty="0"/>
            </a:p>
          </p:txBody>
        </p:sp>
        <p:sp>
          <p:nvSpPr>
            <p:cNvPr id="5" name="오른쪽 중괄호 4"/>
            <p:cNvSpPr/>
            <p:nvPr/>
          </p:nvSpPr>
          <p:spPr bwMode="auto">
            <a:xfrm flipH="1">
              <a:off x="659294" y="2986636"/>
              <a:ext cx="190500" cy="468000"/>
            </a:xfrm>
            <a:prstGeom prst="rightBrace">
              <a:avLst>
                <a:gd name="adj1" fmla="val 34375"/>
                <a:gd name="adj2" fmla="val 50000"/>
              </a:avLst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527773" y="1038293"/>
            <a:ext cx="8075621" cy="463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ko-KR" altLang="en-US" sz="2300" b="1" dirty="0" smtClean="0">
                <a:latin typeface="+mj-ea"/>
                <a:ea typeface="+mj-ea"/>
              </a:rPr>
              <a:t>시 </a:t>
            </a:r>
            <a:r>
              <a:rPr lang="en-US" altLang="ko-KR" sz="2300" b="1" dirty="0" smtClean="0">
                <a:latin typeface="+mj-ea"/>
                <a:ea typeface="+mj-ea"/>
              </a:rPr>
              <a:t>· </a:t>
            </a:r>
            <a:r>
              <a:rPr lang="ko-KR" altLang="en-US" sz="2300" b="1" dirty="0" smtClean="0">
                <a:latin typeface="+mj-ea"/>
                <a:ea typeface="+mj-ea"/>
              </a:rPr>
              <a:t>도 </a:t>
            </a:r>
            <a:r>
              <a:rPr lang="ko-KR" altLang="en-US" sz="2300" b="1" dirty="0">
                <a:latin typeface="+mj-ea"/>
                <a:ea typeface="+mj-ea"/>
              </a:rPr>
              <a:t>및 </a:t>
            </a:r>
            <a:r>
              <a:rPr lang="ko-KR" altLang="en-US" sz="2300" b="1" dirty="0" smtClean="0">
                <a:latin typeface="+mj-ea"/>
                <a:ea typeface="+mj-ea"/>
              </a:rPr>
              <a:t>시 </a:t>
            </a:r>
            <a:r>
              <a:rPr lang="en-US" altLang="ko-KR" sz="2300" b="1" dirty="0" smtClean="0">
                <a:latin typeface="+mj-ea"/>
                <a:ea typeface="+mj-ea"/>
              </a:rPr>
              <a:t>· </a:t>
            </a:r>
            <a:r>
              <a:rPr lang="ko-KR" altLang="en-US" sz="2300" b="1" dirty="0" smtClean="0">
                <a:latin typeface="+mj-ea"/>
                <a:ea typeface="+mj-ea"/>
              </a:rPr>
              <a:t>군 </a:t>
            </a:r>
            <a:r>
              <a:rPr lang="en-US" altLang="ko-KR" sz="2300" b="1" smtClean="0">
                <a:latin typeface="+mj-ea"/>
                <a:ea typeface="+mj-ea"/>
              </a:rPr>
              <a:t>· </a:t>
            </a:r>
            <a:r>
              <a:rPr lang="ko-KR" altLang="en-US" sz="2300" b="1" smtClean="0">
                <a:latin typeface="+mj-ea"/>
                <a:ea typeface="+mj-ea"/>
              </a:rPr>
              <a:t>구 </a:t>
            </a:r>
            <a:r>
              <a:rPr lang="ko-KR" altLang="en-US" sz="2300" b="1" dirty="0">
                <a:latin typeface="+mj-ea"/>
                <a:ea typeface="+mj-ea"/>
              </a:rPr>
              <a:t>생활보장위원회</a:t>
            </a:r>
          </a:p>
        </p:txBody>
      </p:sp>
      <p:pic>
        <p:nvPicPr>
          <p:cNvPr id="7" name="Picture 2" descr="C:\Users\lee-jh\Downloads\cycle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42"/>
          <a:stretch/>
        </p:blipFill>
        <p:spPr bwMode="auto">
          <a:xfrm flipH="1">
            <a:off x="702702" y="1444433"/>
            <a:ext cx="368397" cy="843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064246" y="1582067"/>
            <a:ext cx="761221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200000"/>
              </a:lnSpc>
              <a:spcAft>
                <a:spcPts val="12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그 </a:t>
            </a:r>
            <a:r>
              <a:rPr lang="ko-KR" altLang="en-US" sz="2000" dirty="0">
                <a:latin typeface="+mn-ea"/>
              </a:rPr>
              <a:t>기능을 담당하기에 적합한 다른 위원회가 있고 그 위원회의 </a:t>
            </a:r>
            <a:r>
              <a:rPr lang="ko-KR" altLang="en-US" sz="2000" dirty="0" smtClean="0">
                <a:latin typeface="+mn-ea"/>
              </a:rPr>
              <a:t>위원이 규정된 </a:t>
            </a:r>
            <a:r>
              <a:rPr lang="ko-KR" altLang="en-US" sz="2000" dirty="0">
                <a:latin typeface="+mn-ea"/>
              </a:rPr>
              <a:t>자격을 갖춘 경우에는 조례로 정하는 바에 따라 </a:t>
            </a:r>
            <a:r>
              <a:rPr lang="ko-KR" altLang="en-US" sz="2000" dirty="0" smtClean="0">
                <a:latin typeface="+mn-ea"/>
              </a:rPr>
              <a:t>생활보장위원회의기능을 </a:t>
            </a:r>
            <a:r>
              <a:rPr lang="ko-KR" altLang="en-US" sz="2000" dirty="0">
                <a:latin typeface="+mn-ea"/>
              </a:rPr>
              <a:t>대신할 수 </a:t>
            </a:r>
            <a:r>
              <a:rPr lang="ko-KR" altLang="en-US" sz="2000" dirty="0" smtClean="0">
                <a:latin typeface="+mn-ea"/>
              </a:rPr>
              <a:t>있다</a:t>
            </a:r>
            <a:r>
              <a:rPr lang="en-US" altLang="ko-KR" sz="2000" dirty="0" smtClean="0">
                <a:latin typeface="+mn-ea"/>
              </a:rPr>
              <a:t>.</a:t>
            </a:r>
            <a:endParaRPr lang="ko-KR" altLang="en-US" sz="20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88693436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자활지원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(1)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208987" y="3559744"/>
            <a:ext cx="8723601" cy="2245519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8" name="제목 39"/>
          <p:cNvSpPr txBox="1">
            <a:spLocks/>
          </p:cNvSpPr>
          <p:nvPr/>
        </p:nvSpPr>
        <p:spPr bwMode="auto">
          <a:xfrm>
            <a:off x="502307" y="4202017"/>
            <a:ext cx="831655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보장기관은 </a:t>
            </a:r>
            <a:r>
              <a:rPr lang="ko-KR" altLang="en-US" sz="2000" kern="0" dirty="0" err="1">
                <a:latin typeface="+mn-ea"/>
                <a:cs typeface="+mj-cs"/>
              </a:rPr>
              <a:t>수급자</a:t>
            </a:r>
            <a:r>
              <a:rPr lang="ko-KR" altLang="en-US" sz="2000" kern="0" dirty="0">
                <a:latin typeface="+mn-ea"/>
                <a:cs typeface="+mj-cs"/>
              </a:rPr>
              <a:t> 및 </a:t>
            </a:r>
            <a:r>
              <a:rPr lang="ko-KR" altLang="en-US" sz="2000" kern="0" dirty="0" err="1">
                <a:latin typeface="+mn-ea"/>
                <a:cs typeface="+mj-cs"/>
              </a:rPr>
              <a:t>차상위자의</a:t>
            </a:r>
            <a:r>
              <a:rPr lang="ko-KR" altLang="en-US" sz="2000" kern="0" dirty="0">
                <a:latin typeface="+mn-ea"/>
                <a:cs typeface="+mj-cs"/>
              </a:rPr>
              <a:t> 자활촉진에 필요한 사업을 수행하기 </a:t>
            </a:r>
            <a:r>
              <a:rPr lang="ko-KR" altLang="en-US" sz="2000" kern="0" dirty="0" smtClean="0">
                <a:latin typeface="+mn-ea"/>
                <a:cs typeface="+mj-cs"/>
              </a:rPr>
              <a:t>위하여 사회복지법인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 err="1">
                <a:latin typeface="+mn-ea"/>
                <a:cs typeface="+mj-cs"/>
              </a:rPr>
              <a:t>사회적협동조합</a:t>
            </a:r>
            <a:r>
              <a:rPr lang="ko-KR" altLang="en-US" sz="2000" kern="0" dirty="0">
                <a:latin typeface="+mn-ea"/>
                <a:cs typeface="+mj-cs"/>
              </a:rPr>
              <a:t> 등 비영리법인과 단체</a:t>
            </a:r>
            <a:r>
              <a:rPr lang="en-US" altLang="ko-KR" sz="2000" kern="0" dirty="0">
                <a:latin typeface="+mn-ea"/>
                <a:cs typeface="+mj-cs"/>
              </a:rPr>
              <a:t>(</a:t>
            </a:r>
            <a:r>
              <a:rPr lang="ko-KR" altLang="en-US" sz="2000" kern="0" dirty="0">
                <a:latin typeface="+mn-ea"/>
                <a:cs typeface="+mj-cs"/>
              </a:rPr>
              <a:t>법인 등</a:t>
            </a:r>
            <a:r>
              <a:rPr lang="en-US" altLang="ko-KR" sz="2000" kern="0" dirty="0">
                <a:latin typeface="+mn-ea"/>
                <a:cs typeface="+mj-cs"/>
              </a:rPr>
              <a:t>)</a:t>
            </a:r>
            <a:r>
              <a:rPr lang="ko-KR" altLang="en-US" sz="2000" kern="0" dirty="0">
                <a:latin typeface="+mn-ea"/>
                <a:cs typeface="+mj-cs"/>
              </a:rPr>
              <a:t>의 </a:t>
            </a:r>
            <a:r>
              <a:rPr lang="ko-KR" altLang="en-US" sz="2000" kern="0" dirty="0" smtClean="0">
                <a:latin typeface="+mn-ea"/>
                <a:cs typeface="+mj-cs"/>
              </a:rPr>
              <a:t>신청을 받아 시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도 </a:t>
            </a:r>
            <a:r>
              <a:rPr lang="ko-KR" altLang="en-US" sz="2000" kern="0" dirty="0">
                <a:latin typeface="+mn-ea"/>
                <a:cs typeface="+mj-cs"/>
              </a:rPr>
              <a:t>단위의 광역자활센터로 지정할 수 </a:t>
            </a:r>
            <a:r>
              <a:rPr lang="ko-KR" altLang="en-US" sz="2000" kern="0" dirty="0" smtClean="0">
                <a:latin typeface="+mn-ea"/>
                <a:cs typeface="+mj-cs"/>
              </a:rPr>
              <a:t>있다</a:t>
            </a:r>
            <a:r>
              <a:rPr lang="en-US" altLang="ko-KR" sz="2000" kern="0" dirty="0" smtClean="0">
                <a:latin typeface="+mn-ea"/>
                <a:cs typeface="+mj-cs"/>
              </a:rPr>
              <a:t>.</a:t>
            </a:r>
            <a:endParaRPr lang="ko-KR" altLang="en-US" sz="2000" kern="0" dirty="0">
              <a:latin typeface="+mn-ea"/>
              <a:cs typeface="+mj-cs"/>
            </a:endParaRPr>
          </a:p>
        </p:txBody>
      </p:sp>
      <p:grpSp>
        <p:nvGrpSpPr>
          <p:cNvPr id="9" name="Group 12"/>
          <p:cNvGrpSpPr>
            <a:grpSpLocks/>
          </p:cNvGrpSpPr>
          <p:nvPr/>
        </p:nvGrpSpPr>
        <p:grpSpPr bwMode="auto">
          <a:xfrm>
            <a:off x="323288" y="3501008"/>
            <a:ext cx="88900" cy="200025"/>
            <a:chOff x="4314" y="2018"/>
            <a:chExt cx="69" cy="166"/>
          </a:xfrm>
        </p:grpSpPr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1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2" name="Group 15"/>
          <p:cNvGrpSpPr>
            <a:grpSpLocks/>
          </p:cNvGrpSpPr>
          <p:nvPr/>
        </p:nvGrpSpPr>
        <p:grpSpPr bwMode="auto">
          <a:xfrm>
            <a:off x="480796" y="3504183"/>
            <a:ext cx="87312" cy="200025"/>
            <a:chOff x="4314" y="2018"/>
            <a:chExt cx="69" cy="166"/>
          </a:xfrm>
        </p:grpSpPr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4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5" name="Line 18"/>
          <p:cNvSpPr>
            <a:spLocks noChangeShapeType="1"/>
          </p:cNvSpPr>
          <p:nvPr/>
        </p:nvSpPr>
        <p:spPr bwMode="auto">
          <a:xfrm>
            <a:off x="429953" y="4143120"/>
            <a:ext cx="8246503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425530" y="3755741"/>
            <a:ext cx="3736920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광역자활센터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15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조의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10)</a:t>
            </a: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208987" y="943768"/>
            <a:ext cx="8723601" cy="1883872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2" name="제목 39"/>
          <p:cNvSpPr txBox="1">
            <a:spLocks/>
          </p:cNvSpPr>
          <p:nvPr/>
        </p:nvSpPr>
        <p:spPr bwMode="auto">
          <a:xfrm>
            <a:off x="502307" y="1652715"/>
            <a:ext cx="831655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err="1" smtClean="0">
                <a:latin typeface="+mn-ea"/>
                <a:cs typeface="+mj-cs"/>
              </a:rPr>
              <a:t>수급자</a:t>
            </a:r>
            <a:r>
              <a:rPr lang="ko-KR" altLang="en-US" sz="2000" kern="0" dirty="0" smtClean="0">
                <a:latin typeface="+mn-ea"/>
                <a:cs typeface="+mj-cs"/>
              </a:rPr>
              <a:t> </a:t>
            </a:r>
            <a:r>
              <a:rPr lang="ko-KR" altLang="en-US" sz="2000" kern="0" dirty="0">
                <a:latin typeface="+mn-ea"/>
                <a:cs typeface="+mj-cs"/>
              </a:rPr>
              <a:t>및 </a:t>
            </a:r>
            <a:r>
              <a:rPr lang="ko-KR" altLang="en-US" sz="2000" kern="0" dirty="0" err="1">
                <a:latin typeface="+mn-ea"/>
                <a:cs typeface="+mj-cs"/>
              </a:rPr>
              <a:t>차상위자의</a:t>
            </a:r>
            <a:r>
              <a:rPr lang="ko-KR" altLang="en-US" sz="2000" kern="0" dirty="0">
                <a:latin typeface="+mn-ea"/>
                <a:cs typeface="+mj-cs"/>
              </a:rPr>
              <a:t> 자활촉진에 필요한 사업을 수행하기 위하여 </a:t>
            </a:r>
            <a:r>
              <a:rPr lang="ko-KR" altLang="en-US" sz="2000" kern="0" dirty="0" smtClean="0">
                <a:latin typeface="+mn-ea"/>
                <a:cs typeface="+mj-cs"/>
              </a:rPr>
              <a:t>                        한국자활복지개발원을 </a:t>
            </a:r>
            <a:r>
              <a:rPr lang="ko-KR" altLang="en-US" sz="2000" kern="0" dirty="0">
                <a:latin typeface="+mn-ea"/>
                <a:cs typeface="+mj-cs"/>
              </a:rPr>
              <a:t>설립한다</a:t>
            </a:r>
            <a:r>
              <a:rPr lang="en-US" altLang="ko-KR" sz="2000" kern="0" dirty="0">
                <a:latin typeface="+mn-ea"/>
                <a:cs typeface="+mj-cs"/>
              </a:rPr>
              <a:t>. </a:t>
            </a:r>
          </a:p>
        </p:txBody>
      </p:sp>
      <p:grpSp>
        <p:nvGrpSpPr>
          <p:cNvPr id="23" name="Group 12"/>
          <p:cNvGrpSpPr>
            <a:grpSpLocks/>
          </p:cNvGrpSpPr>
          <p:nvPr/>
        </p:nvGrpSpPr>
        <p:grpSpPr bwMode="auto">
          <a:xfrm>
            <a:off x="323288" y="885031"/>
            <a:ext cx="88900" cy="200025"/>
            <a:chOff x="4314" y="2018"/>
            <a:chExt cx="69" cy="166"/>
          </a:xfrm>
        </p:grpSpPr>
        <p:sp>
          <p:nvSpPr>
            <p:cNvPr id="24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5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6" name="Group 15"/>
          <p:cNvGrpSpPr>
            <a:grpSpLocks/>
          </p:cNvGrpSpPr>
          <p:nvPr/>
        </p:nvGrpSpPr>
        <p:grpSpPr bwMode="auto">
          <a:xfrm>
            <a:off x="480796" y="888206"/>
            <a:ext cx="87312" cy="200025"/>
            <a:chOff x="4314" y="2018"/>
            <a:chExt cx="69" cy="166"/>
          </a:xfrm>
        </p:grpSpPr>
        <p:sp>
          <p:nvSpPr>
            <p:cNvPr id="27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8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9" name="Line 18"/>
          <p:cNvSpPr>
            <a:spLocks noChangeShapeType="1"/>
          </p:cNvSpPr>
          <p:nvPr/>
        </p:nvSpPr>
        <p:spPr bwMode="auto">
          <a:xfrm>
            <a:off x="429953" y="1527143"/>
            <a:ext cx="8246503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0" name="Text Box 20"/>
          <p:cNvSpPr txBox="1">
            <a:spLocks noChangeArrowheads="1"/>
          </p:cNvSpPr>
          <p:nvPr/>
        </p:nvSpPr>
        <p:spPr bwMode="auto">
          <a:xfrm>
            <a:off x="425530" y="1139764"/>
            <a:ext cx="4450257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한국자활복지개발원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15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조의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2)</a:t>
            </a:r>
          </a:p>
        </p:txBody>
      </p:sp>
    </p:spTree>
    <p:extLst>
      <p:ext uri="{BB962C8B-B14F-4D97-AF65-F5344CB8AC3E}">
        <p14:creationId xmlns:p14="http://schemas.microsoft.com/office/powerpoint/2010/main" val="393701471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자활지원</a:t>
            </a:r>
            <a:r>
              <a:rPr lang="en-US" altLang="ko-KR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(2)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230254" y="933135"/>
            <a:ext cx="8662750" cy="4141416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8" name="제목 39"/>
          <p:cNvSpPr txBox="1">
            <a:spLocks/>
          </p:cNvSpPr>
          <p:nvPr/>
        </p:nvSpPr>
        <p:spPr bwMode="auto">
          <a:xfrm>
            <a:off x="516817" y="1570343"/>
            <a:ext cx="8089623" cy="14080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보장기관은 </a:t>
            </a:r>
            <a:r>
              <a:rPr lang="ko-KR" altLang="en-US" sz="1900" kern="0" dirty="0" err="1">
                <a:latin typeface="+mn-ea"/>
                <a:cs typeface="+mj-cs"/>
              </a:rPr>
              <a:t>수급자</a:t>
            </a:r>
            <a:r>
              <a:rPr lang="ko-KR" altLang="en-US" sz="1900" kern="0" dirty="0">
                <a:latin typeface="+mn-ea"/>
                <a:cs typeface="+mj-cs"/>
              </a:rPr>
              <a:t> 및 </a:t>
            </a:r>
            <a:r>
              <a:rPr lang="ko-KR" altLang="en-US" sz="1900" kern="0" dirty="0" err="1">
                <a:latin typeface="+mn-ea"/>
                <a:cs typeface="+mj-cs"/>
              </a:rPr>
              <a:t>차상위자의</a:t>
            </a:r>
            <a:r>
              <a:rPr lang="ko-KR" altLang="en-US" sz="1900" kern="0" dirty="0">
                <a:latin typeface="+mn-ea"/>
                <a:cs typeface="+mj-cs"/>
              </a:rPr>
              <a:t> 자활의 촉진에 필요한 다음의 사업을 </a:t>
            </a:r>
            <a:r>
              <a:rPr lang="ko-KR" altLang="en-US" sz="1900" kern="0" dirty="0" smtClean="0">
                <a:latin typeface="+mn-ea"/>
                <a:cs typeface="+mj-cs"/>
              </a:rPr>
              <a:t>수행하게 하기 </a:t>
            </a:r>
            <a:r>
              <a:rPr lang="ko-KR" altLang="en-US" sz="1900" kern="0" dirty="0">
                <a:latin typeface="+mn-ea"/>
                <a:cs typeface="+mj-cs"/>
              </a:rPr>
              <a:t>위하여 </a:t>
            </a:r>
            <a:r>
              <a:rPr lang="ko-KR" altLang="en-US" sz="1900" kern="0" dirty="0" smtClean="0">
                <a:latin typeface="+mn-ea"/>
                <a:cs typeface="+mj-cs"/>
              </a:rPr>
              <a:t>사회복지법인 등 </a:t>
            </a:r>
            <a:r>
              <a:rPr lang="ko-KR" altLang="en-US" sz="1900" kern="0" dirty="0">
                <a:latin typeface="+mn-ea"/>
                <a:cs typeface="+mj-cs"/>
              </a:rPr>
              <a:t>비영리법인과 단체를 법인 </a:t>
            </a:r>
            <a:r>
              <a:rPr lang="ko-KR" altLang="en-US" sz="1900" kern="0" dirty="0" smtClean="0">
                <a:latin typeface="+mn-ea"/>
                <a:cs typeface="+mj-cs"/>
              </a:rPr>
              <a:t>등의 신청을 받아 지역자활센터로 </a:t>
            </a:r>
            <a:r>
              <a:rPr lang="ko-KR" altLang="en-US" sz="1900" kern="0" dirty="0">
                <a:latin typeface="+mn-ea"/>
                <a:cs typeface="+mj-cs"/>
              </a:rPr>
              <a:t>지정할 수 </a:t>
            </a:r>
            <a:r>
              <a:rPr lang="ko-KR" altLang="en-US" sz="1900" kern="0" dirty="0" smtClean="0">
                <a:latin typeface="+mn-ea"/>
                <a:cs typeface="+mj-cs"/>
              </a:rPr>
              <a:t>있다</a:t>
            </a:r>
            <a:r>
              <a:rPr lang="en-US" altLang="ko-KR" sz="1900" kern="0" dirty="0" smtClean="0">
                <a:latin typeface="+mn-ea"/>
                <a:cs typeface="+mj-cs"/>
              </a:rPr>
              <a:t>.</a:t>
            </a:r>
            <a:endParaRPr lang="ko-KR" altLang="en-US" sz="1900" kern="0" dirty="0">
              <a:latin typeface="+mn-ea"/>
              <a:cs typeface="+mj-cs"/>
            </a:endParaRPr>
          </a:p>
        </p:txBody>
      </p:sp>
      <p:grpSp>
        <p:nvGrpSpPr>
          <p:cNvPr id="9" name="Group 12"/>
          <p:cNvGrpSpPr>
            <a:grpSpLocks/>
          </p:cNvGrpSpPr>
          <p:nvPr/>
        </p:nvGrpSpPr>
        <p:grpSpPr bwMode="auto">
          <a:xfrm>
            <a:off x="344554" y="874398"/>
            <a:ext cx="88900" cy="200025"/>
            <a:chOff x="4314" y="2018"/>
            <a:chExt cx="69" cy="166"/>
          </a:xfrm>
        </p:grpSpPr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1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2" name="Group 15"/>
          <p:cNvGrpSpPr>
            <a:grpSpLocks/>
          </p:cNvGrpSpPr>
          <p:nvPr/>
        </p:nvGrpSpPr>
        <p:grpSpPr bwMode="auto">
          <a:xfrm>
            <a:off x="502062" y="877573"/>
            <a:ext cx="87312" cy="200025"/>
            <a:chOff x="4314" y="2018"/>
            <a:chExt cx="69" cy="166"/>
          </a:xfrm>
        </p:grpSpPr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4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5" name="Line 18"/>
          <p:cNvSpPr>
            <a:spLocks noChangeShapeType="1"/>
          </p:cNvSpPr>
          <p:nvPr/>
        </p:nvSpPr>
        <p:spPr bwMode="auto">
          <a:xfrm>
            <a:off x="451219" y="1516510"/>
            <a:ext cx="8174495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446796" y="1129131"/>
            <a:ext cx="3098925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지역자활센터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16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graphicFrame>
        <p:nvGraphicFramePr>
          <p:cNvPr id="17" name="표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9439720"/>
              </p:ext>
            </p:extLst>
          </p:nvPr>
        </p:nvGraphicFramePr>
        <p:xfrm>
          <a:off x="776619" y="3009042"/>
          <a:ext cx="7582105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87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29417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696294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ko-KR" altLang="en-US" sz="1900" b="1" dirty="0" smtClean="0">
                          <a:latin typeface="+mn-ea"/>
                          <a:ea typeface="+mn-ea"/>
                        </a:rPr>
                        <a:t>사업내용</a:t>
                      </a:r>
                      <a:endParaRPr lang="ko-KR" altLang="en-US" sz="1900" b="1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1900" dirty="0" smtClean="0">
                          <a:latin typeface="+mn-ea"/>
                          <a:ea typeface="+mn-ea"/>
                        </a:rPr>
                        <a:t>자활의욕 고취를 위한 교육 </a:t>
                      </a:r>
                      <a:r>
                        <a:rPr lang="en-US" altLang="ko-KR" sz="1900" dirty="0" smtClean="0">
                          <a:latin typeface="+mn-ea"/>
                          <a:ea typeface="+mn-ea"/>
                        </a:rPr>
                        <a:t>/ </a:t>
                      </a:r>
                      <a:r>
                        <a:rPr lang="ko-KR" altLang="en-US" sz="1900" dirty="0" smtClean="0">
                          <a:latin typeface="+mn-ea"/>
                          <a:ea typeface="+mn-ea"/>
                        </a:rPr>
                        <a:t>자활을 위한 정보제공 </a:t>
                      </a:r>
                      <a:r>
                        <a:rPr lang="en-US" altLang="ko-KR" sz="1900" dirty="0" smtClean="0">
                          <a:latin typeface="+mn-ea"/>
                          <a:ea typeface="+mn-ea"/>
                        </a:rPr>
                        <a:t>· </a:t>
                      </a:r>
                      <a:r>
                        <a:rPr lang="ko-KR" altLang="en-US" sz="1900" dirty="0" smtClean="0">
                          <a:latin typeface="+mn-ea"/>
                          <a:ea typeface="+mn-ea"/>
                        </a:rPr>
                        <a:t>상담 </a:t>
                      </a:r>
                      <a:r>
                        <a:rPr lang="en-US" altLang="ko-KR" sz="1900" dirty="0" smtClean="0">
                          <a:latin typeface="+mn-ea"/>
                          <a:ea typeface="+mn-ea"/>
                        </a:rPr>
                        <a:t>· </a:t>
                      </a:r>
                      <a:r>
                        <a:rPr lang="ko-KR" altLang="en-US" sz="1900" dirty="0" smtClean="0">
                          <a:latin typeface="+mn-ea"/>
                          <a:ea typeface="+mn-ea"/>
                        </a:rPr>
                        <a:t>직업교육 및 취업알선 </a:t>
                      </a:r>
                      <a:r>
                        <a:rPr lang="en-US" altLang="ko-KR" sz="1900" dirty="0" smtClean="0">
                          <a:latin typeface="+mn-ea"/>
                          <a:ea typeface="+mn-ea"/>
                        </a:rPr>
                        <a:t>/</a:t>
                      </a:r>
                      <a:r>
                        <a:rPr lang="ko-KR" altLang="en-US" sz="1900" dirty="0" smtClean="0">
                          <a:latin typeface="+mn-ea"/>
                          <a:ea typeface="+mn-ea"/>
                        </a:rPr>
                        <a:t>생업을 위한 자금융자 알선 </a:t>
                      </a:r>
                      <a:r>
                        <a:rPr lang="en-US" altLang="ko-KR" sz="1900" dirty="0" smtClean="0">
                          <a:latin typeface="+mn-ea"/>
                          <a:ea typeface="+mn-ea"/>
                        </a:rPr>
                        <a:t>/ </a:t>
                      </a:r>
                      <a:r>
                        <a:rPr lang="ko-KR" altLang="en-US" sz="1900" dirty="0" smtClean="0">
                          <a:latin typeface="+mn-ea"/>
                          <a:ea typeface="+mn-ea"/>
                        </a:rPr>
                        <a:t>자영창업 지원 및 기술 </a:t>
                      </a:r>
                      <a:r>
                        <a:rPr lang="en-US" altLang="ko-KR" sz="1900" dirty="0" smtClean="0">
                          <a:latin typeface="+mn-ea"/>
                          <a:ea typeface="+mn-ea"/>
                        </a:rPr>
                        <a:t>· </a:t>
                      </a:r>
                      <a:r>
                        <a:rPr lang="ko-KR" altLang="en-US" sz="1900" dirty="0" smtClean="0">
                          <a:latin typeface="+mn-ea"/>
                          <a:ea typeface="+mn-ea"/>
                        </a:rPr>
                        <a:t>경영 지도 </a:t>
                      </a:r>
                      <a:r>
                        <a:rPr lang="en-US" altLang="ko-KR" sz="1900" dirty="0" smtClean="0">
                          <a:latin typeface="+mn-ea"/>
                          <a:ea typeface="+mn-ea"/>
                        </a:rPr>
                        <a:t>/ </a:t>
                      </a:r>
                      <a:r>
                        <a:rPr lang="ko-KR" altLang="en-US" sz="1900" dirty="0" smtClean="0">
                          <a:latin typeface="+mn-ea"/>
                          <a:ea typeface="+mn-ea"/>
                        </a:rPr>
                        <a:t>자활기업의 설립 </a:t>
                      </a:r>
                      <a:r>
                        <a:rPr lang="en-US" altLang="ko-KR" sz="1900" dirty="0" smtClean="0">
                          <a:latin typeface="+mn-ea"/>
                          <a:ea typeface="+mn-ea"/>
                        </a:rPr>
                        <a:t>· </a:t>
                      </a:r>
                      <a:r>
                        <a:rPr lang="ko-KR" altLang="en-US" sz="1900" dirty="0" smtClean="0">
                          <a:latin typeface="+mn-ea"/>
                          <a:ea typeface="+mn-ea"/>
                        </a:rPr>
                        <a:t>운영 지원 </a:t>
                      </a:r>
                      <a:r>
                        <a:rPr lang="en-US" altLang="ko-KR" sz="1900" dirty="0" smtClean="0">
                          <a:latin typeface="+mn-ea"/>
                          <a:ea typeface="+mn-ea"/>
                        </a:rPr>
                        <a:t>/ </a:t>
                      </a:r>
                      <a:r>
                        <a:rPr lang="ko-KR" altLang="en-US" sz="1900" dirty="0" smtClean="0">
                          <a:latin typeface="+mn-ea"/>
                          <a:ea typeface="+mn-ea"/>
                        </a:rPr>
                        <a:t>그 밖에 자활을 위한 각종 사업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50246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자활지원</a:t>
            </a:r>
            <a:r>
              <a:rPr lang="en-US" altLang="ko-KR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(3)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230254" y="901236"/>
            <a:ext cx="8662750" cy="3936025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8" name="제목 39"/>
          <p:cNvSpPr txBox="1">
            <a:spLocks/>
          </p:cNvSpPr>
          <p:nvPr/>
        </p:nvSpPr>
        <p:spPr bwMode="auto">
          <a:xfrm>
            <a:off x="536091" y="1620845"/>
            <a:ext cx="8417763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Bef>
                <a:spcPts val="600"/>
              </a:spcBef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err="1" smtClean="0">
                <a:latin typeface="+mn-ea"/>
                <a:cs typeface="+mj-cs"/>
              </a:rPr>
              <a:t>수급자</a:t>
            </a:r>
            <a:r>
              <a:rPr lang="ko-KR" altLang="en-US" sz="1900" kern="0" dirty="0" smtClean="0">
                <a:latin typeface="+mn-ea"/>
                <a:cs typeface="+mj-cs"/>
              </a:rPr>
              <a:t> </a:t>
            </a:r>
            <a:r>
              <a:rPr lang="ko-KR" altLang="en-US" sz="1900" kern="0" dirty="0">
                <a:latin typeface="+mn-ea"/>
                <a:cs typeface="+mj-cs"/>
              </a:rPr>
              <a:t>및 </a:t>
            </a:r>
            <a:r>
              <a:rPr lang="ko-KR" altLang="en-US" sz="1900" kern="0" dirty="0" err="1">
                <a:latin typeface="+mn-ea"/>
                <a:cs typeface="+mj-cs"/>
              </a:rPr>
              <a:t>차상위자는</a:t>
            </a:r>
            <a:r>
              <a:rPr lang="ko-KR" altLang="en-US" sz="1900" kern="0" dirty="0">
                <a:latin typeface="+mn-ea"/>
                <a:cs typeface="+mj-cs"/>
              </a:rPr>
              <a:t> 상호 협력하여 자활기업을 </a:t>
            </a:r>
            <a:r>
              <a:rPr lang="ko-KR" altLang="en-US" sz="1900" kern="0" dirty="0" smtClean="0">
                <a:latin typeface="+mn-ea"/>
                <a:cs typeface="+mj-cs"/>
              </a:rPr>
              <a:t>설립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운영할 </a:t>
            </a:r>
            <a:r>
              <a:rPr lang="ko-KR" altLang="en-US" sz="1900" kern="0" dirty="0">
                <a:latin typeface="+mn-ea"/>
                <a:cs typeface="+mj-cs"/>
              </a:rPr>
              <a:t>수 </a:t>
            </a:r>
            <a:r>
              <a:rPr lang="ko-KR" altLang="en-US" sz="1900" kern="0" dirty="0" smtClean="0">
                <a:latin typeface="+mn-ea"/>
                <a:cs typeface="+mj-cs"/>
              </a:rPr>
              <a:t>있다</a:t>
            </a:r>
            <a:r>
              <a:rPr lang="en-US" altLang="ko-KR" sz="1900" kern="0" dirty="0" smtClean="0">
                <a:latin typeface="+mn-ea"/>
                <a:cs typeface="+mj-cs"/>
              </a:rPr>
              <a:t>.</a:t>
            </a:r>
            <a:endParaRPr lang="ko-KR" altLang="en-US" sz="19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Bef>
                <a:spcPts val="600"/>
              </a:spcBef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자활기업은 </a:t>
            </a:r>
            <a:r>
              <a:rPr lang="ko-KR" altLang="en-US" sz="1900" kern="0" dirty="0">
                <a:latin typeface="+mn-ea"/>
                <a:cs typeface="+mj-cs"/>
              </a:rPr>
              <a:t>조합 또는 부가가치세법 상의 사업자로 </a:t>
            </a:r>
            <a:r>
              <a:rPr lang="ko-KR" altLang="en-US" sz="1900" kern="0" dirty="0" smtClean="0">
                <a:latin typeface="+mn-ea"/>
                <a:cs typeface="+mj-cs"/>
              </a:rPr>
              <a:t>한다</a:t>
            </a:r>
            <a:r>
              <a:rPr lang="en-US" altLang="ko-KR" sz="1900" kern="0" dirty="0" smtClean="0">
                <a:latin typeface="+mn-ea"/>
                <a:cs typeface="+mj-cs"/>
              </a:rPr>
              <a:t>.</a:t>
            </a:r>
            <a:r>
              <a:rPr lang="ko-KR" altLang="en-US" sz="1900" kern="0" dirty="0" smtClean="0">
                <a:latin typeface="+mn-ea"/>
                <a:cs typeface="+mj-cs"/>
              </a:rPr>
              <a:t> </a:t>
            </a:r>
            <a:endParaRPr lang="ko-KR" altLang="en-US" sz="1900" kern="0" dirty="0">
              <a:latin typeface="+mn-ea"/>
              <a:cs typeface="+mj-cs"/>
            </a:endParaRPr>
          </a:p>
        </p:txBody>
      </p:sp>
      <p:grpSp>
        <p:nvGrpSpPr>
          <p:cNvPr id="9" name="Group 12"/>
          <p:cNvGrpSpPr>
            <a:grpSpLocks/>
          </p:cNvGrpSpPr>
          <p:nvPr/>
        </p:nvGrpSpPr>
        <p:grpSpPr bwMode="auto">
          <a:xfrm>
            <a:off x="344554" y="842499"/>
            <a:ext cx="88900" cy="200025"/>
            <a:chOff x="4314" y="2018"/>
            <a:chExt cx="69" cy="166"/>
          </a:xfrm>
        </p:grpSpPr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1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2" name="Group 15"/>
          <p:cNvGrpSpPr>
            <a:grpSpLocks/>
          </p:cNvGrpSpPr>
          <p:nvPr/>
        </p:nvGrpSpPr>
        <p:grpSpPr bwMode="auto">
          <a:xfrm>
            <a:off x="502062" y="845674"/>
            <a:ext cx="87312" cy="200025"/>
            <a:chOff x="4314" y="2018"/>
            <a:chExt cx="69" cy="166"/>
          </a:xfrm>
        </p:grpSpPr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4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5" name="Line 18"/>
          <p:cNvSpPr>
            <a:spLocks noChangeShapeType="1"/>
          </p:cNvSpPr>
          <p:nvPr/>
        </p:nvSpPr>
        <p:spPr bwMode="auto">
          <a:xfrm>
            <a:off x="451219" y="1484611"/>
            <a:ext cx="8174495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446796" y="1097232"/>
            <a:ext cx="2509020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자활기업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18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graphicFrame>
        <p:nvGraphicFramePr>
          <p:cNvPr id="17" name="표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1726153"/>
              </p:ext>
            </p:extLst>
          </p:nvPr>
        </p:nvGraphicFramePr>
        <p:xfrm>
          <a:off x="657225" y="2791561"/>
          <a:ext cx="7839075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6062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47845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696294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ko-KR" altLang="en-US" sz="1900" b="1" dirty="0" smtClean="0">
                          <a:latin typeface="+mn-ea"/>
                          <a:ea typeface="+mn-ea"/>
                        </a:rPr>
                        <a:t>보장기관의 지원</a:t>
                      </a:r>
                      <a:endParaRPr lang="ko-KR" altLang="en-US" sz="1900" b="1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1900" dirty="0" smtClean="0">
                          <a:latin typeface="+mn-ea"/>
                          <a:ea typeface="+mn-ea"/>
                        </a:rPr>
                        <a:t>자활을 위한 사업자금 융자 </a:t>
                      </a:r>
                      <a:r>
                        <a:rPr lang="en-US" altLang="ko-KR" sz="1900" dirty="0" smtClean="0">
                          <a:latin typeface="+mn-ea"/>
                          <a:ea typeface="+mn-ea"/>
                        </a:rPr>
                        <a:t>/ </a:t>
                      </a:r>
                      <a:r>
                        <a:rPr lang="ko-KR" altLang="en-US" sz="1900" dirty="0" smtClean="0">
                          <a:latin typeface="+mn-ea"/>
                          <a:ea typeface="+mn-ea"/>
                        </a:rPr>
                        <a:t>국</a:t>
                      </a:r>
                      <a:r>
                        <a:rPr lang="en-US" altLang="ko-KR" sz="1900" dirty="0" smtClean="0">
                          <a:latin typeface="+mn-ea"/>
                          <a:ea typeface="+mn-ea"/>
                        </a:rPr>
                        <a:t>·</a:t>
                      </a:r>
                      <a:r>
                        <a:rPr lang="ko-KR" altLang="en-US" sz="1900" dirty="0" smtClean="0">
                          <a:latin typeface="+mn-ea"/>
                          <a:ea typeface="+mn-ea"/>
                        </a:rPr>
                        <a:t>공유지 우선 임대</a:t>
                      </a:r>
                      <a:r>
                        <a:rPr lang="ko-KR" altLang="en-US" sz="1900" baseline="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en-US" altLang="ko-KR" sz="1900" dirty="0" smtClean="0">
                          <a:latin typeface="+mn-ea"/>
                          <a:ea typeface="+mn-ea"/>
                        </a:rPr>
                        <a:t>/ </a:t>
                      </a:r>
                      <a:r>
                        <a:rPr lang="ko-KR" altLang="en-US" sz="1900" dirty="0" smtClean="0">
                          <a:latin typeface="+mn-ea"/>
                          <a:ea typeface="+mn-ea"/>
                        </a:rPr>
                        <a:t>국가나 지방자치단체가 실시하는 사업의 우선 위탁</a:t>
                      </a:r>
                      <a:r>
                        <a:rPr lang="ko-KR" altLang="en-US" sz="1900" baseline="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en-US" altLang="ko-KR" sz="1900" dirty="0" smtClean="0">
                          <a:latin typeface="+mn-ea"/>
                          <a:ea typeface="+mn-ea"/>
                        </a:rPr>
                        <a:t>/ </a:t>
                      </a:r>
                      <a:r>
                        <a:rPr lang="ko-KR" altLang="en-US" sz="1900" dirty="0" smtClean="0">
                          <a:latin typeface="+mn-ea"/>
                          <a:ea typeface="+mn-ea"/>
                        </a:rPr>
                        <a:t>국가나 지방자치단체의 조달구매 시 자활기업 생산품의 우선 구매</a:t>
                      </a:r>
                      <a:r>
                        <a:rPr lang="ko-KR" altLang="en-US" sz="1900" baseline="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en-US" altLang="ko-KR" sz="1900" dirty="0" smtClean="0">
                          <a:latin typeface="+mn-ea"/>
                          <a:ea typeface="+mn-ea"/>
                        </a:rPr>
                        <a:t>/ </a:t>
                      </a:r>
                      <a:r>
                        <a:rPr lang="ko-KR" altLang="en-US" sz="1900" dirty="0" smtClean="0">
                          <a:latin typeface="+mn-ea"/>
                          <a:ea typeface="+mn-ea"/>
                        </a:rPr>
                        <a:t>기타 수급자의 자활촉진을 위한 각종 사업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54688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자활지원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(4)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66455" y="4957374"/>
            <a:ext cx="8806243" cy="1629345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8" name="제목 39"/>
          <p:cNvSpPr txBox="1">
            <a:spLocks/>
          </p:cNvSpPr>
          <p:nvPr/>
        </p:nvSpPr>
        <p:spPr bwMode="auto">
          <a:xfrm>
            <a:off x="472293" y="5541272"/>
            <a:ext cx="831655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보장기관은 </a:t>
            </a:r>
            <a:r>
              <a:rPr lang="ko-KR" altLang="en-US" sz="2000" kern="0" dirty="0">
                <a:latin typeface="+mn-ea"/>
                <a:cs typeface="+mj-cs"/>
              </a:rPr>
              <a:t>자활지원사업의 원활한 추진을 위하여 일정한 금액과 연한을 </a:t>
            </a:r>
            <a:r>
              <a:rPr lang="ko-KR" altLang="en-US" sz="2000" kern="0" dirty="0" smtClean="0">
                <a:latin typeface="+mn-ea"/>
                <a:cs typeface="+mj-cs"/>
              </a:rPr>
              <a:t>정하여 자활기금을 </a:t>
            </a:r>
            <a:r>
              <a:rPr lang="ko-KR" altLang="en-US" sz="2000" kern="0" dirty="0">
                <a:latin typeface="+mn-ea"/>
                <a:cs typeface="+mj-cs"/>
              </a:rPr>
              <a:t>적립할 수 </a:t>
            </a:r>
            <a:r>
              <a:rPr lang="ko-KR" altLang="en-US" sz="2000" kern="0" dirty="0" smtClean="0">
                <a:latin typeface="+mn-ea"/>
                <a:cs typeface="+mj-cs"/>
              </a:rPr>
              <a:t>있다</a:t>
            </a:r>
            <a:r>
              <a:rPr lang="en-US" altLang="ko-KR" sz="2000" kern="0" dirty="0" smtClean="0">
                <a:latin typeface="+mn-ea"/>
                <a:cs typeface="+mj-cs"/>
              </a:rPr>
              <a:t>.</a:t>
            </a:r>
            <a:endParaRPr lang="ko-KR" altLang="en-US" sz="2000" kern="0" dirty="0">
              <a:latin typeface="+mn-ea"/>
              <a:cs typeface="+mj-cs"/>
            </a:endParaRPr>
          </a:p>
        </p:txBody>
      </p:sp>
      <p:grpSp>
        <p:nvGrpSpPr>
          <p:cNvPr id="9" name="Group 12"/>
          <p:cNvGrpSpPr>
            <a:grpSpLocks/>
          </p:cNvGrpSpPr>
          <p:nvPr/>
        </p:nvGrpSpPr>
        <p:grpSpPr bwMode="auto">
          <a:xfrm>
            <a:off x="280756" y="4898636"/>
            <a:ext cx="88900" cy="200025"/>
            <a:chOff x="4314" y="2018"/>
            <a:chExt cx="69" cy="166"/>
          </a:xfrm>
        </p:grpSpPr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1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2" name="Group 15"/>
          <p:cNvGrpSpPr>
            <a:grpSpLocks/>
          </p:cNvGrpSpPr>
          <p:nvPr/>
        </p:nvGrpSpPr>
        <p:grpSpPr bwMode="auto">
          <a:xfrm>
            <a:off x="438264" y="4901811"/>
            <a:ext cx="87312" cy="200025"/>
            <a:chOff x="4314" y="2018"/>
            <a:chExt cx="69" cy="166"/>
          </a:xfrm>
        </p:grpSpPr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4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5" name="Line 18"/>
          <p:cNvSpPr>
            <a:spLocks noChangeShapeType="1"/>
          </p:cNvSpPr>
          <p:nvPr/>
        </p:nvSpPr>
        <p:spPr bwMode="auto">
          <a:xfrm>
            <a:off x="387421" y="5498216"/>
            <a:ext cx="8246503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382998" y="5132103"/>
            <a:ext cx="3964547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자활기금의 적립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18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조의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3)</a:t>
            </a: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166455" y="791544"/>
            <a:ext cx="8806243" cy="3838434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2" name="제목 39"/>
          <p:cNvSpPr txBox="1">
            <a:spLocks/>
          </p:cNvSpPr>
          <p:nvPr/>
        </p:nvSpPr>
        <p:spPr bwMode="auto">
          <a:xfrm>
            <a:off x="411391" y="1338789"/>
            <a:ext cx="8385163" cy="3154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Bef>
                <a:spcPts val="600"/>
              </a:spcBef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kern="0" dirty="0" smtClean="0">
                <a:latin typeface="+mn-ea"/>
                <a:cs typeface="+mj-cs"/>
              </a:rPr>
              <a:t>보장기관은 </a:t>
            </a:r>
            <a:r>
              <a:rPr lang="ko-KR" altLang="en-US" kern="0" dirty="0" err="1">
                <a:latin typeface="+mn-ea"/>
                <a:cs typeface="+mj-cs"/>
              </a:rPr>
              <a:t>수급자</a:t>
            </a:r>
            <a:r>
              <a:rPr lang="ko-KR" altLang="en-US" kern="0" dirty="0">
                <a:latin typeface="+mn-ea"/>
                <a:cs typeface="+mj-cs"/>
              </a:rPr>
              <a:t> 및 </a:t>
            </a:r>
            <a:r>
              <a:rPr lang="ko-KR" altLang="en-US" kern="0" dirty="0" err="1">
                <a:latin typeface="+mn-ea"/>
                <a:cs typeface="+mj-cs"/>
              </a:rPr>
              <a:t>차상위자의</a:t>
            </a:r>
            <a:r>
              <a:rPr lang="ko-KR" altLang="en-US" kern="0" dirty="0">
                <a:latin typeface="+mn-ea"/>
                <a:cs typeface="+mj-cs"/>
              </a:rPr>
              <a:t> 고용을 촉진하기 위하여 </a:t>
            </a:r>
            <a:r>
              <a:rPr lang="ko-KR" altLang="en-US" kern="0" dirty="0" err="1">
                <a:latin typeface="+mn-ea"/>
                <a:cs typeface="+mj-cs"/>
              </a:rPr>
              <a:t>상시근로자의</a:t>
            </a:r>
            <a:r>
              <a:rPr lang="ko-KR" altLang="en-US" kern="0" dirty="0">
                <a:latin typeface="+mn-ea"/>
                <a:cs typeface="+mj-cs"/>
              </a:rPr>
              <a:t> </a:t>
            </a:r>
            <a:r>
              <a:rPr lang="ko-KR" altLang="en-US" kern="0" dirty="0" smtClean="0">
                <a:latin typeface="+mn-ea"/>
                <a:cs typeface="+mj-cs"/>
              </a:rPr>
              <a:t>일정비율 이상을 </a:t>
            </a:r>
            <a:r>
              <a:rPr lang="ko-KR" altLang="en-US" kern="0" dirty="0" err="1">
                <a:latin typeface="+mn-ea"/>
                <a:cs typeface="+mj-cs"/>
              </a:rPr>
              <a:t>수급자로</a:t>
            </a:r>
            <a:r>
              <a:rPr lang="ko-KR" altLang="en-US" kern="0" dirty="0">
                <a:latin typeface="+mn-ea"/>
                <a:cs typeface="+mj-cs"/>
              </a:rPr>
              <a:t> 채용하는 기업에 대하여 대통령령이 정하는 바에 </a:t>
            </a:r>
            <a:r>
              <a:rPr lang="ko-KR" altLang="en-US" kern="0" dirty="0" smtClean="0">
                <a:latin typeface="+mn-ea"/>
                <a:cs typeface="+mj-cs"/>
              </a:rPr>
              <a:t>따라 지원</a:t>
            </a:r>
            <a:r>
              <a:rPr lang="en-US" altLang="ko-KR" kern="0" dirty="0" smtClean="0">
                <a:latin typeface="+mn-ea"/>
                <a:cs typeface="+mj-cs"/>
              </a:rPr>
              <a:t>(</a:t>
            </a:r>
            <a:r>
              <a:rPr lang="ko-KR" altLang="en-US" kern="0" dirty="0" smtClean="0">
                <a:latin typeface="+mn-ea"/>
                <a:cs typeface="+mj-cs"/>
              </a:rPr>
              <a:t>자활기업에 </a:t>
            </a:r>
            <a:r>
              <a:rPr lang="ko-KR" altLang="en-US" kern="0" dirty="0">
                <a:latin typeface="+mn-ea"/>
                <a:cs typeface="+mj-cs"/>
              </a:rPr>
              <a:t>대한 지원</a:t>
            </a:r>
            <a:r>
              <a:rPr lang="en-US" altLang="ko-KR" kern="0" dirty="0">
                <a:latin typeface="+mn-ea"/>
                <a:cs typeface="+mj-cs"/>
              </a:rPr>
              <a:t>)</a:t>
            </a:r>
            <a:r>
              <a:rPr lang="ko-KR" altLang="en-US" kern="0" dirty="0">
                <a:latin typeface="+mn-ea"/>
                <a:cs typeface="+mj-cs"/>
              </a:rPr>
              <a:t>을 할 수 있다</a:t>
            </a:r>
            <a:r>
              <a:rPr lang="en-US" altLang="ko-KR" kern="0" dirty="0" smtClean="0">
                <a:latin typeface="+mn-ea"/>
                <a:cs typeface="+mj-cs"/>
              </a:rPr>
              <a:t>.</a:t>
            </a:r>
            <a:endParaRPr lang="en-US" altLang="ko-KR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Bef>
                <a:spcPts val="600"/>
              </a:spcBef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kern="0" dirty="0" smtClean="0">
                <a:latin typeface="+mn-ea"/>
                <a:cs typeface="+mj-cs"/>
              </a:rPr>
              <a:t>시장 </a:t>
            </a:r>
            <a:r>
              <a:rPr lang="en-US" altLang="ko-KR" kern="0" dirty="0" smtClean="0">
                <a:latin typeface="+mn-ea"/>
                <a:cs typeface="+mj-cs"/>
              </a:rPr>
              <a:t>· </a:t>
            </a:r>
            <a:r>
              <a:rPr lang="ko-KR" altLang="en-US" kern="0" dirty="0" smtClean="0">
                <a:latin typeface="+mn-ea"/>
                <a:cs typeface="+mj-cs"/>
              </a:rPr>
              <a:t>군수 </a:t>
            </a:r>
            <a:r>
              <a:rPr lang="en-US" altLang="ko-KR" kern="0" dirty="0" smtClean="0">
                <a:latin typeface="+mn-ea"/>
                <a:cs typeface="+mj-cs"/>
              </a:rPr>
              <a:t>· </a:t>
            </a:r>
            <a:r>
              <a:rPr lang="ko-KR" altLang="en-US" kern="0" dirty="0" smtClean="0">
                <a:latin typeface="+mn-ea"/>
                <a:cs typeface="+mj-cs"/>
              </a:rPr>
              <a:t>구청장은 </a:t>
            </a:r>
            <a:r>
              <a:rPr lang="ko-KR" altLang="en-US" kern="0" dirty="0" err="1">
                <a:latin typeface="+mn-ea"/>
                <a:cs typeface="+mj-cs"/>
              </a:rPr>
              <a:t>수급자</a:t>
            </a:r>
            <a:r>
              <a:rPr lang="ko-KR" altLang="en-US" kern="0" dirty="0">
                <a:latin typeface="+mn-ea"/>
                <a:cs typeface="+mj-cs"/>
              </a:rPr>
              <a:t> 및 </a:t>
            </a:r>
            <a:r>
              <a:rPr lang="ko-KR" altLang="en-US" kern="0" dirty="0" err="1">
                <a:latin typeface="+mn-ea"/>
                <a:cs typeface="+mj-cs"/>
              </a:rPr>
              <a:t>차상위자에게</a:t>
            </a:r>
            <a:r>
              <a:rPr lang="ko-KR" altLang="en-US" kern="0" dirty="0">
                <a:latin typeface="+mn-ea"/>
                <a:cs typeface="+mj-cs"/>
              </a:rPr>
              <a:t> 가구별 특성을 감안하여 </a:t>
            </a:r>
            <a:r>
              <a:rPr lang="ko-KR" altLang="en-US" kern="0" dirty="0" smtClean="0">
                <a:latin typeface="+mn-ea"/>
                <a:cs typeface="+mj-cs"/>
              </a:rPr>
              <a:t>관련 기관의 고용지원서비스를 </a:t>
            </a:r>
            <a:r>
              <a:rPr lang="ko-KR" altLang="en-US" kern="0" dirty="0">
                <a:latin typeface="+mn-ea"/>
                <a:cs typeface="+mj-cs"/>
              </a:rPr>
              <a:t>연계할 수 </a:t>
            </a:r>
            <a:r>
              <a:rPr lang="ko-KR" altLang="en-US" kern="0" dirty="0" smtClean="0">
                <a:latin typeface="+mn-ea"/>
                <a:cs typeface="+mj-cs"/>
              </a:rPr>
              <a:t>있다</a:t>
            </a:r>
            <a:r>
              <a:rPr lang="en-US" altLang="ko-KR" kern="0" dirty="0" smtClean="0">
                <a:latin typeface="+mn-ea"/>
                <a:cs typeface="+mj-cs"/>
              </a:rPr>
              <a:t>.</a:t>
            </a:r>
            <a:endParaRPr lang="ko-KR" altLang="en-US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Bef>
                <a:spcPts val="600"/>
              </a:spcBef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kern="0" dirty="0" smtClean="0">
                <a:latin typeface="+mn-ea"/>
                <a:cs typeface="+mj-cs"/>
              </a:rPr>
              <a:t>시장 </a:t>
            </a:r>
            <a:r>
              <a:rPr lang="en-US" altLang="ko-KR" kern="0" dirty="0" smtClean="0">
                <a:latin typeface="+mn-ea"/>
                <a:cs typeface="+mj-cs"/>
              </a:rPr>
              <a:t>· </a:t>
            </a:r>
            <a:r>
              <a:rPr lang="ko-KR" altLang="en-US" kern="0" dirty="0" smtClean="0">
                <a:latin typeface="+mn-ea"/>
                <a:cs typeface="+mj-cs"/>
              </a:rPr>
              <a:t>군수 </a:t>
            </a:r>
            <a:r>
              <a:rPr lang="en-US" altLang="ko-KR" kern="0" dirty="0" smtClean="0">
                <a:latin typeface="+mn-ea"/>
                <a:cs typeface="+mj-cs"/>
              </a:rPr>
              <a:t>· </a:t>
            </a:r>
            <a:r>
              <a:rPr lang="ko-KR" altLang="en-US" kern="0" dirty="0" smtClean="0">
                <a:latin typeface="+mn-ea"/>
                <a:cs typeface="+mj-cs"/>
              </a:rPr>
              <a:t>구청장은 </a:t>
            </a:r>
            <a:r>
              <a:rPr lang="ko-KR" altLang="en-US" kern="0" dirty="0" err="1">
                <a:latin typeface="+mn-ea"/>
                <a:cs typeface="+mj-cs"/>
              </a:rPr>
              <a:t>수급자</a:t>
            </a:r>
            <a:r>
              <a:rPr lang="ko-KR" altLang="en-US" kern="0" dirty="0">
                <a:latin typeface="+mn-ea"/>
                <a:cs typeface="+mj-cs"/>
              </a:rPr>
              <a:t> 및 </a:t>
            </a:r>
            <a:r>
              <a:rPr lang="ko-KR" altLang="en-US" kern="0" dirty="0" err="1">
                <a:latin typeface="+mn-ea"/>
                <a:cs typeface="+mj-cs"/>
              </a:rPr>
              <a:t>차상위자의</a:t>
            </a:r>
            <a:r>
              <a:rPr lang="ko-KR" altLang="en-US" kern="0" dirty="0">
                <a:latin typeface="+mn-ea"/>
                <a:cs typeface="+mj-cs"/>
              </a:rPr>
              <a:t> 취업활동으로 인하여 지원이 </a:t>
            </a:r>
            <a:r>
              <a:rPr lang="ko-KR" altLang="en-US" kern="0" dirty="0" smtClean="0">
                <a:latin typeface="+mn-ea"/>
                <a:cs typeface="+mj-cs"/>
              </a:rPr>
              <a:t>필요하게 된 </a:t>
            </a:r>
            <a:r>
              <a:rPr lang="ko-KR" altLang="en-US" kern="0" dirty="0">
                <a:latin typeface="+mn-ea"/>
                <a:cs typeface="+mj-cs"/>
              </a:rPr>
              <a:t>해당 가구의 </a:t>
            </a:r>
            <a:r>
              <a:rPr lang="ko-KR" altLang="en-US" kern="0" dirty="0" smtClean="0">
                <a:latin typeface="+mn-ea"/>
                <a:cs typeface="+mj-cs"/>
              </a:rPr>
              <a:t>아동 </a:t>
            </a:r>
            <a:r>
              <a:rPr lang="en-US" altLang="ko-KR" kern="0" dirty="0" smtClean="0">
                <a:latin typeface="+mn-ea"/>
                <a:cs typeface="+mj-cs"/>
              </a:rPr>
              <a:t>· </a:t>
            </a:r>
            <a:r>
              <a:rPr lang="ko-KR" altLang="en-US" kern="0" dirty="0" smtClean="0">
                <a:latin typeface="+mn-ea"/>
                <a:cs typeface="+mj-cs"/>
              </a:rPr>
              <a:t>노인 </a:t>
            </a:r>
            <a:r>
              <a:rPr lang="ko-KR" altLang="en-US" kern="0" dirty="0">
                <a:latin typeface="+mn-ea"/>
                <a:cs typeface="+mj-cs"/>
              </a:rPr>
              <a:t>등에게 사회복지서비스를 지원할 수 </a:t>
            </a:r>
            <a:r>
              <a:rPr lang="ko-KR" altLang="en-US" kern="0" dirty="0" smtClean="0">
                <a:latin typeface="+mn-ea"/>
                <a:cs typeface="+mj-cs"/>
              </a:rPr>
              <a:t>있다</a:t>
            </a:r>
            <a:r>
              <a:rPr lang="en-US" altLang="ko-KR" kern="0" dirty="0" smtClean="0">
                <a:latin typeface="+mn-ea"/>
                <a:cs typeface="+mj-cs"/>
              </a:rPr>
              <a:t>.</a:t>
            </a:r>
            <a:endParaRPr lang="ko-KR" altLang="en-US" kern="0" dirty="0">
              <a:latin typeface="+mn-ea"/>
              <a:cs typeface="+mj-cs"/>
            </a:endParaRPr>
          </a:p>
        </p:txBody>
      </p:sp>
      <p:grpSp>
        <p:nvGrpSpPr>
          <p:cNvPr id="23" name="Group 12"/>
          <p:cNvGrpSpPr>
            <a:grpSpLocks/>
          </p:cNvGrpSpPr>
          <p:nvPr/>
        </p:nvGrpSpPr>
        <p:grpSpPr bwMode="auto">
          <a:xfrm>
            <a:off x="280756" y="732805"/>
            <a:ext cx="88900" cy="200025"/>
            <a:chOff x="4314" y="2018"/>
            <a:chExt cx="69" cy="166"/>
          </a:xfrm>
        </p:grpSpPr>
        <p:sp>
          <p:nvSpPr>
            <p:cNvPr id="24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5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6" name="Group 15"/>
          <p:cNvGrpSpPr>
            <a:grpSpLocks/>
          </p:cNvGrpSpPr>
          <p:nvPr/>
        </p:nvGrpSpPr>
        <p:grpSpPr bwMode="auto">
          <a:xfrm>
            <a:off x="438264" y="735980"/>
            <a:ext cx="87312" cy="200025"/>
            <a:chOff x="4314" y="2018"/>
            <a:chExt cx="69" cy="166"/>
          </a:xfrm>
        </p:grpSpPr>
        <p:sp>
          <p:nvSpPr>
            <p:cNvPr id="27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8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9" name="Line 18"/>
          <p:cNvSpPr>
            <a:spLocks noChangeShapeType="1"/>
          </p:cNvSpPr>
          <p:nvPr/>
        </p:nvSpPr>
        <p:spPr bwMode="auto">
          <a:xfrm>
            <a:off x="387421" y="1332385"/>
            <a:ext cx="8246503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0" name="Text Box 20"/>
          <p:cNvSpPr txBox="1">
            <a:spLocks noChangeArrowheads="1"/>
          </p:cNvSpPr>
          <p:nvPr/>
        </p:nvSpPr>
        <p:spPr bwMode="auto">
          <a:xfrm>
            <a:off x="382998" y="966272"/>
            <a:ext cx="4259499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수급자의 고용촉진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18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조의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2)</a:t>
            </a:r>
          </a:p>
        </p:txBody>
      </p:sp>
    </p:spTree>
    <p:extLst>
      <p:ext uri="{BB962C8B-B14F-4D97-AF65-F5344CB8AC3E}">
        <p14:creationId xmlns:p14="http://schemas.microsoft.com/office/powerpoint/2010/main" val="116335700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자활지원</a:t>
            </a:r>
            <a:r>
              <a:rPr lang="en-US" altLang="ko-KR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(5)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87722" y="4567858"/>
            <a:ext cx="8754644" cy="1629345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8" name="제목 39"/>
          <p:cNvSpPr txBox="1">
            <a:spLocks/>
          </p:cNvSpPr>
          <p:nvPr/>
        </p:nvSpPr>
        <p:spPr bwMode="auto">
          <a:xfrm>
            <a:off x="473344" y="5151756"/>
            <a:ext cx="831655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보건복지부장관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 smtClean="0">
                <a:latin typeface="+mn-ea"/>
                <a:cs typeface="+mj-cs"/>
              </a:rPr>
              <a:t>시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도지사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 smtClean="0">
                <a:latin typeface="+mn-ea"/>
                <a:cs typeface="+mj-cs"/>
              </a:rPr>
              <a:t>시장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군수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구청장은 </a:t>
            </a:r>
            <a:r>
              <a:rPr lang="ko-KR" altLang="en-US" sz="2000" kern="0" dirty="0" err="1">
                <a:latin typeface="+mn-ea"/>
                <a:cs typeface="+mj-cs"/>
              </a:rPr>
              <a:t>수급자</a:t>
            </a:r>
            <a:r>
              <a:rPr lang="ko-KR" altLang="en-US" sz="2000" kern="0" dirty="0">
                <a:latin typeface="+mn-ea"/>
                <a:cs typeface="+mj-cs"/>
              </a:rPr>
              <a:t> 및 </a:t>
            </a:r>
            <a:r>
              <a:rPr lang="ko-KR" altLang="en-US" sz="2000" kern="0" dirty="0" err="1" smtClean="0">
                <a:latin typeface="+mn-ea"/>
                <a:cs typeface="+mj-cs"/>
              </a:rPr>
              <a:t>차상위자의</a:t>
            </a:r>
            <a:r>
              <a:rPr lang="ko-KR" altLang="en-US" sz="2000" kern="0" dirty="0" smtClean="0">
                <a:latin typeface="+mn-ea"/>
                <a:cs typeface="+mj-cs"/>
              </a:rPr>
              <a:t> 자활촉진을 위하여 </a:t>
            </a:r>
            <a:r>
              <a:rPr lang="ko-KR" altLang="en-US" sz="2000" kern="0" dirty="0">
                <a:latin typeface="+mn-ea"/>
                <a:cs typeface="+mj-cs"/>
              </a:rPr>
              <a:t>교육을 실시할 수 있다</a:t>
            </a:r>
            <a:r>
              <a:rPr lang="en-US" altLang="ko-KR" sz="2000" kern="0" dirty="0">
                <a:latin typeface="+mn-ea"/>
                <a:cs typeface="+mj-cs"/>
              </a:rPr>
              <a:t>. </a:t>
            </a:r>
          </a:p>
        </p:txBody>
      </p:sp>
      <p:grpSp>
        <p:nvGrpSpPr>
          <p:cNvPr id="9" name="Group 12"/>
          <p:cNvGrpSpPr>
            <a:grpSpLocks/>
          </p:cNvGrpSpPr>
          <p:nvPr/>
        </p:nvGrpSpPr>
        <p:grpSpPr bwMode="auto">
          <a:xfrm>
            <a:off x="302022" y="4509120"/>
            <a:ext cx="88900" cy="200025"/>
            <a:chOff x="4314" y="2018"/>
            <a:chExt cx="69" cy="166"/>
          </a:xfrm>
        </p:grpSpPr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1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2" name="Group 15"/>
          <p:cNvGrpSpPr>
            <a:grpSpLocks/>
          </p:cNvGrpSpPr>
          <p:nvPr/>
        </p:nvGrpSpPr>
        <p:grpSpPr bwMode="auto">
          <a:xfrm>
            <a:off x="459530" y="4512295"/>
            <a:ext cx="87312" cy="200025"/>
            <a:chOff x="4314" y="2018"/>
            <a:chExt cx="69" cy="166"/>
          </a:xfrm>
        </p:grpSpPr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4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5" name="Line 18"/>
          <p:cNvSpPr>
            <a:spLocks noChangeShapeType="1"/>
          </p:cNvSpPr>
          <p:nvPr/>
        </p:nvSpPr>
        <p:spPr bwMode="auto">
          <a:xfrm>
            <a:off x="408687" y="5108700"/>
            <a:ext cx="8246503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404264" y="4742587"/>
            <a:ext cx="3565400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자활교육기관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18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조의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5)</a:t>
            </a: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187722" y="855342"/>
            <a:ext cx="8754644" cy="3141512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2" name="제목 39"/>
          <p:cNvSpPr txBox="1">
            <a:spLocks/>
          </p:cNvSpPr>
          <p:nvPr/>
        </p:nvSpPr>
        <p:spPr bwMode="auto">
          <a:xfrm>
            <a:off x="347516" y="1332735"/>
            <a:ext cx="8442383" cy="2723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보장기관은 </a:t>
            </a:r>
            <a:r>
              <a:rPr lang="ko-KR" altLang="en-US" sz="1900" kern="0" dirty="0">
                <a:latin typeface="+mn-ea"/>
                <a:cs typeface="+mj-cs"/>
              </a:rPr>
              <a:t>수급자가 자활에 필요한 자산을 형성할 수 있도록 재정적 </a:t>
            </a:r>
            <a:r>
              <a:rPr lang="ko-KR" altLang="en-US" sz="1900" kern="0" dirty="0" smtClean="0">
                <a:latin typeface="+mn-ea"/>
                <a:cs typeface="+mj-cs"/>
              </a:rPr>
              <a:t>지원을 실시할 </a:t>
            </a:r>
            <a:r>
              <a:rPr lang="ko-KR" altLang="en-US" sz="1900" kern="0" dirty="0">
                <a:latin typeface="+mn-ea"/>
                <a:cs typeface="+mj-cs"/>
              </a:rPr>
              <a:t>수 있다</a:t>
            </a:r>
            <a:r>
              <a:rPr lang="en-US" altLang="ko-KR" sz="1900" kern="0" dirty="0">
                <a:latin typeface="+mn-ea"/>
                <a:cs typeface="+mj-cs"/>
              </a:rPr>
              <a:t>. </a:t>
            </a:r>
          </a:p>
          <a:p>
            <a:pPr marL="180975" indent="-180975">
              <a:lnSpc>
                <a:spcPct val="150000"/>
              </a:lnSpc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보장기관은 </a:t>
            </a:r>
            <a:r>
              <a:rPr lang="ko-KR" altLang="en-US" sz="1900" kern="0" dirty="0">
                <a:latin typeface="+mn-ea"/>
                <a:cs typeface="+mj-cs"/>
              </a:rPr>
              <a:t>수급자가 자활에 필요한 자산을 형성하는 데 필요한 교육을 </a:t>
            </a:r>
            <a:r>
              <a:rPr lang="ko-KR" altLang="en-US" sz="1900" kern="0" dirty="0" smtClean="0">
                <a:latin typeface="+mn-ea"/>
                <a:cs typeface="+mj-cs"/>
              </a:rPr>
              <a:t>실시할 </a:t>
            </a:r>
            <a:r>
              <a:rPr lang="ko-KR" altLang="en-US" sz="1900" kern="0" dirty="0">
                <a:latin typeface="+mn-ea"/>
                <a:cs typeface="+mj-cs"/>
              </a:rPr>
              <a:t>수 </a:t>
            </a:r>
            <a:r>
              <a:rPr lang="ko-KR" altLang="en-US" sz="1900" kern="0" dirty="0" smtClean="0">
                <a:latin typeface="+mn-ea"/>
                <a:cs typeface="+mj-cs"/>
              </a:rPr>
              <a:t>있다</a:t>
            </a:r>
            <a:r>
              <a:rPr lang="en-US" altLang="ko-KR" sz="1900" kern="0" dirty="0" smtClean="0">
                <a:latin typeface="+mn-ea"/>
                <a:cs typeface="+mj-cs"/>
              </a:rPr>
              <a:t>.</a:t>
            </a:r>
            <a:endParaRPr lang="en-US" altLang="ko-KR" sz="19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지원으로 </a:t>
            </a:r>
            <a:r>
              <a:rPr lang="ko-KR" altLang="en-US" sz="1900" kern="0" dirty="0">
                <a:latin typeface="+mn-ea"/>
                <a:cs typeface="+mj-cs"/>
              </a:rPr>
              <a:t>형성된 자산은 </a:t>
            </a:r>
            <a:r>
              <a:rPr lang="ko-KR" altLang="en-US" sz="1900" kern="0" dirty="0" err="1">
                <a:latin typeface="+mn-ea"/>
                <a:cs typeface="+mj-cs"/>
              </a:rPr>
              <a:t>수급자</a:t>
            </a:r>
            <a:r>
              <a:rPr lang="ko-KR" altLang="en-US" sz="1900" kern="0" dirty="0">
                <a:latin typeface="+mn-ea"/>
                <a:cs typeface="+mj-cs"/>
              </a:rPr>
              <a:t> 재산의 </a:t>
            </a:r>
            <a:r>
              <a:rPr lang="ko-KR" altLang="en-US" sz="1900" kern="0" dirty="0" err="1">
                <a:latin typeface="+mn-ea"/>
                <a:cs typeface="+mj-cs"/>
              </a:rPr>
              <a:t>소득환산액</a:t>
            </a:r>
            <a:r>
              <a:rPr lang="ko-KR" altLang="en-US" sz="1900" kern="0" dirty="0">
                <a:latin typeface="+mn-ea"/>
                <a:cs typeface="+mj-cs"/>
              </a:rPr>
              <a:t> 산정 시 이를 </a:t>
            </a:r>
            <a:r>
              <a:rPr lang="ko-KR" altLang="en-US" sz="1900" kern="0" dirty="0" smtClean="0">
                <a:latin typeface="+mn-ea"/>
                <a:cs typeface="+mj-cs"/>
              </a:rPr>
              <a:t>포함하지 아니한다</a:t>
            </a:r>
            <a:r>
              <a:rPr lang="en-US" altLang="ko-KR" sz="1900" kern="0" dirty="0">
                <a:latin typeface="+mn-ea"/>
                <a:cs typeface="+mj-cs"/>
              </a:rPr>
              <a:t>. </a:t>
            </a:r>
          </a:p>
        </p:txBody>
      </p:sp>
      <p:grpSp>
        <p:nvGrpSpPr>
          <p:cNvPr id="23" name="Group 12"/>
          <p:cNvGrpSpPr>
            <a:grpSpLocks/>
          </p:cNvGrpSpPr>
          <p:nvPr/>
        </p:nvGrpSpPr>
        <p:grpSpPr bwMode="auto">
          <a:xfrm>
            <a:off x="302022" y="796603"/>
            <a:ext cx="88900" cy="200025"/>
            <a:chOff x="4314" y="2018"/>
            <a:chExt cx="69" cy="166"/>
          </a:xfrm>
        </p:grpSpPr>
        <p:sp>
          <p:nvSpPr>
            <p:cNvPr id="24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5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6" name="Group 15"/>
          <p:cNvGrpSpPr>
            <a:grpSpLocks/>
          </p:cNvGrpSpPr>
          <p:nvPr/>
        </p:nvGrpSpPr>
        <p:grpSpPr bwMode="auto">
          <a:xfrm>
            <a:off x="459530" y="799778"/>
            <a:ext cx="87312" cy="200025"/>
            <a:chOff x="4314" y="2018"/>
            <a:chExt cx="69" cy="166"/>
          </a:xfrm>
        </p:grpSpPr>
        <p:sp>
          <p:nvSpPr>
            <p:cNvPr id="27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8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9" name="Line 18"/>
          <p:cNvSpPr>
            <a:spLocks noChangeShapeType="1"/>
          </p:cNvSpPr>
          <p:nvPr/>
        </p:nvSpPr>
        <p:spPr bwMode="auto">
          <a:xfrm>
            <a:off x="408687" y="1396183"/>
            <a:ext cx="8246503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0" name="Text Box 20"/>
          <p:cNvSpPr txBox="1">
            <a:spLocks noChangeArrowheads="1"/>
          </p:cNvSpPr>
          <p:nvPr/>
        </p:nvSpPr>
        <p:spPr bwMode="auto">
          <a:xfrm>
            <a:off x="404264" y="1030070"/>
            <a:ext cx="3669594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자산형성 지원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18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조의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4)</a:t>
            </a:r>
          </a:p>
        </p:txBody>
      </p:sp>
    </p:spTree>
    <p:extLst>
      <p:ext uri="{BB962C8B-B14F-4D97-AF65-F5344CB8AC3E}">
        <p14:creationId xmlns:p14="http://schemas.microsoft.com/office/powerpoint/2010/main" val="298844314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재정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(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비용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)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87722" y="855342"/>
            <a:ext cx="8754644" cy="4085826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8" name="제목 39"/>
          <p:cNvSpPr txBox="1">
            <a:spLocks/>
          </p:cNvSpPr>
          <p:nvPr/>
        </p:nvSpPr>
        <p:spPr bwMode="auto">
          <a:xfrm>
            <a:off x="493559" y="1474729"/>
            <a:ext cx="8316555" cy="33675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14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보장 </a:t>
            </a:r>
            <a:r>
              <a:rPr lang="ko-KR" altLang="en-US" sz="2000" kern="0" dirty="0">
                <a:latin typeface="+mn-ea"/>
                <a:cs typeface="+mj-cs"/>
              </a:rPr>
              <a:t>업무에 소요되는 인건비와 </a:t>
            </a:r>
            <a:r>
              <a:rPr lang="ko-KR" altLang="en-US" sz="2000" kern="0" dirty="0" err="1">
                <a:latin typeface="+mn-ea"/>
                <a:cs typeface="+mj-cs"/>
              </a:rPr>
              <a:t>사무비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생활보장위원회의 운영에 소요되는 </a:t>
            </a:r>
            <a:r>
              <a:rPr lang="ko-KR" altLang="en-US" sz="2000" kern="0" dirty="0" smtClean="0">
                <a:latin typeface="+mn-ea"/>
                <a:cs typeface="+mj-cs"/>
              </a:rPr>
              <a:t>비용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 smtClean="0">
                <a:latin typeface="+mn-ea"/>
                <a:cs typeface="+mj-cs"/>
              </a:rPr>
              <a:t>급여 </a:t>
            </a:r>
            <a:r>
              <a:rPr lang="ko-KR" altLang="en-US" sz="2000" kern="0" dirty="0">
                <a:latin typeface="+mn-ea"/>
                <a:cs typeface="+mj-cs"/>
              </a:rPr>
              <a:t>실시 비용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그 밖에 이 법에 의한 보장 업무에 소용되는 </a:t>
            </a:r>
            <a:r>
              <a:rPr lang="ko-KR" altLang="en-US" sz="2000" kern="0" dirty="0" smtClean="0">
                <a:latin typeface="+mn-ea"/>
                <a:cs typeface="+mj-cs"/>
              </a:rPr>
              <a:t>비용을 말한다</a:t>
            </a:r>
            <a:r>
              <a:rPr lang="en-US" altLang="ko-KR" sz="2000" kern="0" dirty="0" smtClean="0">
                <a:latin typeface="+mn-ea"/>
                <a:cs typeface="+mj-cs"/>
              </a:rPr>
              <a:t>.</a:t>
            </a:r>
            <a:endParaRPr lang="en-US" altLang="ko-KR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14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국가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 smtClean="0">
                <a:latin typeface="+mn-ea"/>
                <a:cs typeface="+mj-cs"/>
              </a:rPr>
              <a:t>시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도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 smtClean="0">
                <a:latin typeface="+mn-ea"/>
                <a:cs typeface="+mj-cs"/>
              </a:rPr>
              <a:t>시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군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구가 </a:t>
            </a:r>
            <a:r>
              <a:rPr lang="ko-KR" altLang="en-US" sz="2000" kern="0" dirty="0">
                <a:latin typeface="+mn-ea"/>
                <a:cs typeface="+mj-cs"/>
              </a:rPr>
              <a:t>나누어 분담</a:t>
            </a:r>
            <a:r>
              <a:rPr lang="en-US" altLang="ko-KR" sz="2000" kern="0" dirty="0">
                <a:latin typeface="+mn-ea"/>
                <a:cs typeface="+mj-cs"/>
              </a:rPr>
              <a:t>. </a:t>
            </a:r>
          </a:p>
          <a:p>
            <a:pPr marL="180975" indent="-180975">
              <a:lnSpc>
                <a:spcPct val="114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지방자치단체 </a:t>
            </a:r>
            <a:r>
              <a:rPr lang="ko-KR" altLang="en-US" sz="2000" kern="0" dirty="0">
                <a:latin typeface="+mn-ea"/>
                <a:cs typeface="+mj-cs"/>
              </a:rPr>
              <a:t>조례에 따른 초과비용은 해당 지방자치단체가 </a:t>
            </a:r>
            <a:r>
              <a:rPr lang="ko-KR" altLang="en-US" sz="2000" kern="0" dirty="0" smtClean="0">
                <a:latin typeface="+mn-ea"/>
                <a:cs typeface="+mj-cs"/>
              </a:rPr>
              <a:t>부담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14000"/>
              </a:lnSpc>
              <a:spcAft>
                <a:spcPts val="3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교육급여의 </a:t>
            </a:r>
            <a:r>
              <a:rPr lang="ko-KR" altLang="en-US" sz="2000" kern="0" dirty="0">
                <a:latin typeface="+mn-ea"/>
                <a:cs typeface="+mj-cs"/>
              </a:rPr>
              <a:t>보장비용 부담의 </a:t>
            </a:r>
            <a:r>
              <a:rPr lang="ko-KR" altLang="en-US" sz="2000" kern="0" dirty="0" smtClean="0">
                <a:latin typeface="+mn-ea"/>
                <a:cs typeface="+mj-cs"/>
              </a:rPr>
              <a:t>특례                                    </a:t>
            </a:r>
            <a:endParaRPr lang="en-US" altLang="ko-KR" sz="2000" kern="0" dirty="0">
              <a:latin typeface="+mn-ea"/>
              <a:cs typeface="+mj-cs"/>
            </a:endParaRPr>
          </a:p>
          <a:p>
            <a:pPr>
              <a:lnSpc>
                <a:spcPct val="114000"/>
              </a:lnSpc>
              <a:spcAft>
                <a:spcPts val="30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2000" kern="0" dirty="0" smtClean="0">
                <a:latin typeface="+mn-ea"/>
                <a:cs typeface="+mj-cs"/>
              </a:rPr>
              <a:t>    : </a:t>
            </a:r>
            <a:r>
              <a:rPr lang="ko-KR" altLang="en-US" sz="2000" kern="0" dirty="0" smtClean="0">
                <a:latin typeface="+mn-ea"/>
                <a:cs typeface="+mj-cs"/>
              </a:rPr>
              <a:t>시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도교육감이 수행하는 보장업무에 드는 비용의 경우 국가</a:t>
            </a:r>
            <a:r>
              <a:rPr lang="en-US" altLang="ko-KR" sz="2000" kern="0" dirty="0" smtClean="0">
                <a:latin typeface="+mn-ea"/>
                <a:cs typeface="+mj-cs"/>
              </a:rPr>
              <a:t>,  </a:t>
            </a:r>
            <a:r>
              <a:rPr lang="ko-KR" altLang="en-US" sz="2000" kern="0" dirty="0" smtClean="0">
                <a:latin typeface="+mn-ea"/>
                <a:cs typeface="+mj-cs"/>
              </a:rPr>
              <a:t>시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도</a:t>
            </a:r>
            <a:r>
              <a:rPr lang="en-US" altLang="ko-KR" sz="2000" kern="0" dirty="0" smtClean="0">
                <a:latin typeface="+mn-ea"/>
                <a:cs typeface="+mj-cs"/>
              </a:rPr>
              <a:t>,  </a:t>
            </a:r>
            <a:r>
              <a:rPr lang="ko-KR" altLang="en-US" sz="2000" kern="0" dirty="0" smtClean="0">
                <a:latin typeface="+mn-ea"/>
                <a:cs typeface="+mj-cs"/>
              </a:rPr>
              <a:t>시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군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구가 나누어 </a:t>
            </a:r>
            <a:r>
              <a:rPr lang="ko-KR" altLang="en-US" sz="2000" kern="0" dirty="0">
                <a:latin typeface="+mn-ea"/>
                <a:cs typeface="+mj-cs"/>
              </a:rPr>
              <a:t>부담</a:t>
            </a:r>
          </a:p>
        </p:txBody>
      </p:sp>
      <p:grpSp>
        <p:nvGrpSpPr>
          <p:cNvPr id="9" name="Group 12"/>
          <p:cNvGrpSpPr>
            <a:grpSpLocks/>
          </p:cNvGrpSpPr>
          <p:nvPr/>
        </p:nvGrpSpPr>
        <p:grpSpPr bwMode="auto">
          <a:xfrm>
            <a:off x="302022" y="796603"/>
            <a:ext cx="88900" cy="200025"/>
            <a:chOff x="4314" y="2018"/>
            <a:chExt cx="69" cy="166"/>
          </a:xfrm>
        </p:grpSpPr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1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2" name="Group 15"/>
          <p:cNvGrpSpPr>
            <a:grpSpLocks/>
          </p:cNvGrpSpPr>
          <p:nvPr/>
        </p:nvGrpSpPr>
        <p:grpSpPr bwMode="auto">
          <a:xfrm>
            <a:off x="459530" y="799778"/>
            <a:ext cx="87312" cy="200025"/>
            <a:chOff x="4314" y="2018"/>
            <a:chExt cx="69" cy="166"/>
          </a:xfrm>
        </p:grpSpPr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4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5" name="Line 18"/>
          <p:cNvSpPr>
            <a:spLocks noChangeShapeType="1"/>
          </p:cNvSpPr>
          <p:nvPr/>
        </p:nvSpPr>
        <p:spPr bwMode="auto">
          <a:xfrm>
            <a:off x="408687" y="1396183"/>
            <a:ext cx="8246503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404264" y="1030070"/>
            <a:ext cx="3498073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보장비용의 부담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42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7689696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목적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266822" y="825493"/>
            <a:ext cx="8580965" cy="540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34988">
              <a:tabLst>
                <a:tab pos="265113" algn="l"/>
              </a:tabLst>
            </a:pPr>
            <a:r>
              <a:rPr lang="ko-KR" altLang="en-US" sz="2300" b="1" dirty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</a:rPr>
              <a:t>생활보호법과 다른 점</a:t>
            </a:r>
          </a:p>
        </p:txBody>
      </p:sp>
      <p:sp>
        <p:nvSpPr>
          <p:cNvPr id="5" name="직사각형 4"/>
          <p:cNvSpPr/>
          <p:nvPr/>
        </p:nvSpPr>
        <p:spPr bwMode="auto">
          <a:xfrm>
            <a:off x="622193" y="5449988"/>
            <a:ext cx="7132797" cy="4968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6" name="오른쪽 중괄호 5"/>
          <p:cNvSpPr/>
          <p:nvPr/>
        </p:nvSpPr>
        <p:spPr bwMode="auto">
          <a:xfrm flipH="1">
            <a:off x="663409" y="5459648"/>
            <a:ext cx="190500" cy="468000"/>
          </a:xfrm>
          <a:prstGeom prst="rightBrace">
            <a:avLst>
              <a:gd name="adj1" fmla="val 34375"/>
              <a:gd name="adj2" fmla="val 50000"/>
            </a:avLst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7" name="TextBox 6"/>
          <p:cNvSpPr txBox="1"/>
          <p:nvPr/>
        </p:nvSpPr>
        <p:spPr>
          <a:xfrm>
            <a:off x="842223" y="5465784"/>
            <a:ext cx="3975075" cy="463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ko-KR" altLang="en-US" sz="2300" b="1" dirty="0">
                <a:latin typeface="+mj-ea"/>
                <a:ea typeface="+mj-ea"/>
              </a:rPr>
              <a:t>급여체계의 다양화</a:t>
            </a:r>
          </a:p>
        </p:txBody>
      </p:sp>
      <p:pic>
        <p:nvPicPr>
          <p:cNvPr id="8" name="Picture 2" descr="C:\Users\lee-jh\Downloads\cycle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42"/>
          <a:stretch/>
        </p:blipFill>
        <p:spPr bwMode="auto">
          <a:xfrm flipH="1">
            <a:off x="1017154" y="5871924"/>
            <a:ext cx="368397" cy="647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378177" y="5955357"/>
            <a:ext cx="8615689" cy="425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120000"/>
              </a:lnSpc>
              <a:spcAft>
                <a:spcPts val="12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>
                <a:latin typeface="+mn-ea"/>
              </a:rPr>
              <a:t>개별 대상자에 맞는 급여가 이루어지도록 함</a:t>
            </a:r>
          </a:p>
        </p:txBody>
      </p:sp>
      <p:sp>
        <p:nvSpPr>
          <p:cNvPr id="10" name="직사각형 9"/>
          <p:cNvSpPr/>
          <p:nvPr/>
        </p:nvSpPr>
        <p:spPr bwMode="auto">
          <a:xfrm>
            <a:off x="622193" y="3442056"/>
            <a:ext cx="7132797" cy="4968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11" name="오른쪽 중괄호 10"/>
          <p:cNvSpPr/>
          <p:nvPr/>
        </p:nvSpPr>
        <p:spPr bwMode="auto">
          <a:xfrm flipH="1">
            <a:off x="663409" y="3451716"/>
            <a:ext cx="190500" cy="468000"/>
          </a:xfrm>
          <a:prstGeom prst="rightBrace">
            <a:avLst>
              <a:gd name="adj1" fmla="val 34375"/>
              <a:gd name="adj2" fmla="val 50000"/>
            </a:avLst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842223" y="3457852"/>
            <a:ext cx="3975075" cy="463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ko-KR" altLang="en-US" sz="2300" b="1" dirty="0">
                <a:latin typeface="+mj-ea"/>
                <a:ea typeface="+mj-ea"/>
              </a:rPr>
              <a:t>대상자의 제한을 철폐</a:t>
            </a:r>
          </a:p>
        </p:txBody>
      </p:sp>
      <p:pic>
        <p:nvPicPr>
          <p:cNvPr id="13" name="Picture 2" descr="C:\Users\lee-jh\Downloads\cycle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42"/>
          <a:stretch/>
        </p:blipFill>
        <p:spPr bwMode="auto">
          <a:xfrm flipH="1">
            <a:off x="1017154" y="3863992"/>
            <a:ext cx="368397" cy="647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1378177" y="3947425"/>
            <a:ext cx="618467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12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>
                <a:latin typeface="+mn-ea"/>
              </a:rPr>
              <a:t>연령과 신체상태 등 기준으로 한정하였던 것 폐지</a:t>
            </a:r>
            <a:r>
              <a:rPr lang="en-US" altLang="ko-KR" sz="2000" dirty="0">
                <a:latin typeface="+mn-ea"/>
              </a:rPr>
              <a:t>, </a:t>
            </a:r>
            <a:r>
              <a:rPr lang="ko-KR" altLang="en-US" sz="2000" dirty="0" err="1">
                <a:latin typeface="+mn-ea"/>
              </a:rPr>
              <a:t>소득인정액</a:t>
            </a:r>
            <a:r>
              <a:rPr lang="ko-KR" altLang="en-US" sz="2000" dirty="0">
                <a:latin typeface="+mn-ea"/>
              </a:rPr>
              <a:t> 기준</a:t>
            </a:r>
          </a:p>
        </p:txBody>
      </p:sp>
      <p:sp>
        <p:nvSpPr>
          <p:cNvPr id="15" name="직사각형 14"/>
          <p:cNvSpPr/>
          <p:nvPr/>
        </p:nvSpPr>
        <p:spPr bwMode="auto">
          <a:xfrm>
            <a:off x="622193" y="1578510"/>
            <a:ext cx="7132797" cy="4968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16" name="오른쪽 중괄호 15"/>
          <p:cNvSpPr/>
          <p:nvPr/>
        </p:nvSpPr>
        <p:spPr bwMode="auto">
          <a:xfrm flipH="1">
            <a:off x="663409" y="1588170"/>
            <a:ext cx="190500" cy="468000"/>
          </a:xfrm>
          <a:prstGeom prst="rightBrace">
            <a:avLst>
              <a:gd name="adj1" fmla="val 34375"/>
              <a:gd name="adj2" fmla="val 50000"/>
            </a:avLst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842223" y="1594306"/>
            <a:ext cx="3975075" cy="463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ko-KR" altLang="en-US" sz="2300" b="1" dirty="0">
                <a:latin typeface="+mj-ea"/>
                <a:ea typeface="+mj-ea"/>
              </a:rPr>
              <a:t>국민의 권리를 명확히 명시</a:t>
            </a:r>
          </a:p>
        </p:txBody>
      </p:sp>
      <p:pic>
        <p:nvPicPr>
          <p:cNvPr id="18" name="Picture 2" descr="C:\Users\lee-jh\Downloads\cycle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42"/>
          <a:stretch/>
        </p:blipFill>
        <p:spPr bwMode="auto">
          <a:xfrm flipH="1">
            <a:off x="1017154" y="2000446"/>
            <a:ext cx="368397" cy="647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1378177" y="2083879"/>
            <a:ext cx="8615689" cy="425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120000"/>
              </a:lnSpc>
              <a:spcAft>
                <a:spcPts val="12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err="1">
                <a:latin typeface="+mn-ea"/>
              </a:rPr>
              <a:t>수급권</a:t>
            </a:r>
            <a:r>
              <a:rPr lang="en-US" altLang="ko-KR" sz="2000" dirty="0">
                <a:latin typeface="+mn-ea"/>
              </a:rPr>
              <a:t>, </a:t>
            </a:r>
            <a:r>
              <a:rPr lang="ko-KR" altLang="en-US" sz="2000" dirty="0">
                <a:latin typeface="+mn-ea"/>
              </a:rPr>
              <a:t>보장기관</a:t>
            </a:r>
          </a:p>
        </p:txBody>
      </p:sp>
    </p:spTree>
    <p:extLst>
      <p:ext uri="{BB962C8B-B14F-4D97-AF65-F5344CB8AC3E}">
        <p14:creationId xmlns:p14="http://schemas.microsoft.com/office/powerpoint/2010/main" val="380283173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재정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(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비용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)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230254" y="3797035"/>
            <a:ext cx="8662750" cy="2245519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8" name="제목 39"/>
          <p:cNvSpPr txBox="1">
            <a:spLocks/>
          </p:cNvSpPr>
          <p:nvPr/>
        </p:nvSpPr>
        <p:spPr bwMode="auto">
          <a:xfrm>
            <a:off x="451220" y="4439308"/>
            <a:ext cx="8316555" cy="14080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보장기관은 </a:t>
            </a:r>
            <a:r>
              <a:rPr lang="ko-KR" altLang="en-US" sz="1900" kern="0" dirty="0">
                <a:latin typeface="+mn-ea"/>
                <a:cs typeface="+mj-cs"/>
              </a:rPr>
              <a:t>급여의 변경 또는 급여의 </a:t>
            </a:r>
            <a:r>
              <a:rPr lang="ko-KR" altLang="en-US" sz="1900" kern="0" dirty="0" smtClean="0">
                <a:latin typeface="+mn-ea"/>
                <a:cs typeface="+mj-cs"/>
              </a:rPr>
              <a:t>정지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중지에 </a:t>
            </a:r>
            <a:r>
              <a:rPr lang="ko-KR" altLang="en-US" sz="1900" kern="0" dirty="0">
                <a:latin typeface="+mn-ea"/>
                <a:cs typeface="+mj-cs"/>
              </a:rPr>
              <a:t>따라 </a:t>
            </a:r>
            <a:r>
              <a:rPr lang="ko-KR" altLang="en-US" sz="1900" kern="0" dirty="0" err="1">
                <a:latin typeface="+mn-ea"/>
                <a:cs typeface="+mj-cs"/>
              </a:rPr>
              <a:t>수급자에게</a:t>
            </a:r>
            <a:r>
              <a:rPr lang="ko-KR" altLang="en-US" sz="1900" kern="0" dirty="0">
                <a:latin typeface="+mn-ea"/>
                <a:cs typeface="+mj-cs"/>
              </a:rPr>
              <a:t> </a:t>
            </a:r>
            <a:r>
              <a:rPr lang="ko-KR" altLang="en-US" sz="1900" kern="0" dirty="0" smtClean="0">
                <a:latin typeface="+mn-ea"/>
                <a:cs typeface="+mj-cs"/>
              </a:rPr>
              <a:t>이미 </a:t>
            </a:r>
            <a:r>
              <a:rPr lang="ko-KR" altLang="en-US" sz="1900" kern="0" dirty="0">
                <a:latin typeface="+mn-ea"/>
                <a:cs typeface="+mj-cs"/>
              </a:rPr>
              <a:t>지급한 </a:t>
            </a:r>
            <a:r>
              <a:rPr lang="ko-KR" altLang="en-US" sz="1900" kern="0" dirty="0" err="1" smtClean="0">
                <a:latin typeface="+mn-ea"/>
                <a:cs typeface="+mj-cs"/>
              </a:rPr>
              <a:t>수급품</a:t>
            </a:r>
            <a:r>
              <a:rPr lang="ko-KR" altLang="en-US" sz="1900" kern="0" dirty="0" smtClean="0">
                <a:latin typeface="+mn-ea"/>
                <a:cs typeface="+mj-cs"/>
              </a:rPr>
              <a:t> </a:t>
            </a:r>
            <a:r>
              <a:rPr lang="ko-KR" altLang="en-US" sz="1900" kern="0" dirty="0">
                <a:latin typeface="+mn-ea"/>
                <a:cs typeface="+mj-cs"/>
              </a:rPr>
              <a:t>중 </a:t>
            </a:r>
            <a:r>
              <a:rPr lang="ko-KR" altLang="en-US" sz="1900" kern="0" dirty="0" err="1">
                <a:latin typeface="+mn-ea"/>
                <a:cs typeface="+mj-cs"/>
              </a:rPr>
              <a:t>과잉지급분이</a:t>
            </a:r>
            <a:r>
              <a:rPr lang="ko-KR" altLang="en-US" sz="1900" kern="0" dirty="0">
                <a:latin typeface="+mn-ea"/>
                <a:cs typeface="+mj-cs"/>
              </a:rPr>
              <a:t> 발생한 경우에는 즉시 </a:t>
            </a:r>
            <a:r>
              <a:rPr lang="ko-KR" altLang="en-US" sz="1900" kern="0" dirty="0" err="1">
                <a:latin typeface="+mn-ea"/>
                <a:cs typeface="+mj-cs"/>
              </a:rPr>
              <a:t>수급자에</a:t>
            </a:r>
            <a:r>
              <a:rPr lang="ko-KR" altLang="en-US" sz="1900" kern="0" dirty="0">
                <a:latin typeface="+mn-ea"/>
                <a:cs typeface="+mj-cs"/>
              </a:rPr>
              <a:t> 대하여 </a:t>
            </a:r>
            <a:r>
              <a:rPr lang="ko-KR" altLang="en-US" sz="1900" kern="0" dirty="0" smtClean="0">
                <a:latin typeface="+mn-ea"/>
                <a:cs typeface="+mj-cs"/>
              </a:rPr>
              <a:t>그 </a:t>
            </a:r>
            <a:r>
              <a:rPr lang="ko-KR" altLang="en-US" sz="1900" kern="0" dirty="0">
                <a:latin typeface="+mn-ea"/>
                <a:cs typeface="+mj-cs"/>
              </a:rPr>
              <a:t>전부 또는 </a:t>
            </a:r>
            <a:r>
              <a:rPr lang="ko-KR" altLang="en-US" sz="1900" kern="0" dirty="0" smtClean="0">
                <a:latin typeface="+mn-ea"/>
                <a:cs typeface="+mj-cs"/>
              </a:rPr>
              <a:t>일부의 </a:t>
            </a:r>
            <a:r>
              <a:rPr lang="ko-KR" altLang="en-US" sz="1900" kern="0" dirty="0">
                <a:latin typeface="+mn-ea"/>
                <a:cs typeface="+mj-cs"/>
              </a:rPr>
              <a:t>반환을 명하여야 </a:t>
            </a:r>
            <a:r>
              <a:rPr lang="ko-KR" altLang="en-US" sz="1900" kern="0" dirty="0" smtClean="0">
                <a:latin typeface="+mn-ea"/>
                <a:cs typeface="+mj-cs"/>
              </a:rPr>
              <a:t>한다</a:t>
            </a:r>
            <a:r>
              <a:rPr lang="en-US" altLang="ko-KR" sz="1900" kern="0" dirty="0" smtClean="0">
                <a:latin typeface="+mn-ea"/>
                <a:cs typeface="+mj-cs"/>
              </a:rPr>
              <a:t>.</a:t>
            </a:r>
            <a:endParaRPr lang="ko-KR" altLang="en-US" sz="1900" kern="0" dirty="0">
              <a:latin typeface="+mn-ea"/>
              <a:cs typeface="+mj-cs"/>
            </a:endParaRPr>
          </a:p>
        </p:txBody>
      </p:sp>
      <p:grpSp>
        <p:nvGrpSpPr>
          <p:cNvPr id="9" name="Group 12"/>
          <p:cNvGrpSpPr>
            <a:grpSpLocks/>
          </p:cNvGrpSpPr>
          <p:nvPr/>
        </p:nvGrpSpPr>
        <p:grpSpPr bwMode="auto">
          <a:xfrm>
            <a:off x="344554" y="3738299"/>
            <a:ext cx="88900" cy="200025"/>
            <a:chOff x="4314" y="2018"/>
            <a:chExt cx="69" cy="166"/>
          </a:xfrm>
        </p:grpSpPr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1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2" name="Group 15"/>
          <p:cNvGrpSpPr>
            <a:grpSpLocks/>
          </p:cNvGrpSpPr>
          <p:nvPr/>
        </p:nvGrpSpPr>
        <p:grpSpPr bwMode="auto">
          <a:xfrm>
            <a:off x="502062" y="3741474"/>
            <a:ext cx="87312" cy="200025"/>
            <a:chOff x="4314" y="2018"/>
            <a:chExt cx="69" cy="166"/>
          </a:xfrm>
        </p:grpSpPr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4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5" name="Line 18"/>
          <p:cNvSpPr>
            <a:spLocks noChangeShapeType="1"/>
          </p:cNvSpPr>
          <p:nvPr/>
        </p:nvSpPr>
        <p:spPr bwMode="auto">
          <a:xfrm>
            <a:off x="451219" y="4380411"/>
            <a:ext cx="8174495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446796" y="3993032"/>
            <a:ext cx="2509020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반환명령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47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230254" y="933135"/>
            <a:ext cx="8662750" cy="2269208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2" name="제목 39"/>
          <p:cNvSpPr txBox="1">
            <a:spLocks/>
          </p:cNvSpPr>
          <p:nvPr/>
        </p:nvSpPr>
        <p:spPr bwMode="auto">
          <a:xfrm>
            <a:off x="344555" y="1636339"/>
            <a:ext cx="8423220" cy="14080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부양능력을 </a:t>
            </a:r>
            <a:r>
              <a:rPr lang="ko-KR" altLang="en-US" sz="1900" kern="0" dirty="0">
                <a:latin typeface="+mn-ea"/>
                <a:cs typeface="+mj-cs"/>
              </a:rPr>
              <a:t>가진 부양의무자가 있음이 확인된 경우에는 보장비용을 지급한 </a:t>
            </a:r>
            <a:r>
              <a:rPr lang="ko-KR" altLang="en-US" sz="1900" kern="0" dirty="0" smtClean="0">
                <a:latin typeface="+mn-ea"/>
                <a:cs typeface="+mj-cs"/>
              </a:rPr>
              <a:t>보장기관은 </a:t>
            </a:r>
            <a:r>
              <a:rPr lang="ko-KR" altLang="en-US" sz="1900" kern="0" dirty="0">
                <a:latin typeface="+mn-ea"/>
                <a:cs typeface="+mj-cs"/>
              </a:rPr>
              <a:t>생활보장심의회의 </a:t>
            </a:r>
            <a:r>
              <a:rPr lang="ko-KR" altLang="en-US" sz="1900" kern="0" dirty="0" smtClean="0">
                <a:latin typeface="+mn-ea"/>
                <a:cs typeface="+mj-cs"/>
              </a:rPr>
              <a:t>심의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의결을 </a:t>
            </a:r>
            <a:r>
              <a:rPr lang="ko-KR" altLang="en-US" sz="1900" kern="0" dirty="0">
                <a:latin typeface="+mn-ea"/>
                <a:cs typeface="+mj-cs"/>
              </a:rPr>
              <a:t>거쳐 그 비용의 전부 또는 </a:t>
            </a:r>
            <a:r>
              <a:rPr lang="ko-KR" altLang="en-US" sz="1900" kern="0" dirty="0" smtClean="0">
                <a:latin typeface="+mn-ea"/>
                <a:cs typeface="+mj-cs"/>
              </a:rPr>
              <a:t>일부를 부양의무자로부터 </a:t>
            </a:r>
            <a:r>
              <a:rPr lang="ko-KR" altLang="en-US" sz="1900" kern="0" dirty="0">
                <a:latin typeface="+mn-ea"/>
                <a:cs typeface="+mj-cs"/>
              </a:rPr>
              <a:t>부양의무의 범위 안에서 징수할 수 </a:t>
            </a:r>
            <a:r>
              <a:rPr lang="ko-KR" altLang="en-US" sz="1900" kern="0" dirty="0" smtClean="0">
                <a:latin typeface="+mn-ea"/>
                <a:cs typeface="+mj-cs"/>
              </a:rPr>
              <a:t>있다 </a:t>
            </a:r>
            <a:r>
              <a:rPr lang="en-US" altLang="ko-KR" sz="1900" kern="0" dirty="0" smtClean="0">
                <a:latin typeface="+mn-ea"/>
                <a:cs typeface="+mj-cs"/>
              </a:rPr>
              <a:t>: </a:t>
            </a:r>
            <a:r>
              <a:rPr lang="ko-KR" altLang="en-US" sz="1900" kern="0" dirty="0" err="1">
                <a:latin typeface="+mn-ea"/>
                <a:cs typeface="+mj-cs"/>
              </a:rPr>
              <a:t>구상권</a:t>
            </a:r>
            <a:endParaRPr lang="ko-KR" altLang="en-US" sz="1900" kern="0" dirty="0">
              <a:latin typeface="+mn-ea"/>
              <a:cs typeface="+mj-cs"/>
            </a:endParaRPr>
          </a:p>
        </p:txBody>
      </p:sp>
      <p:grpSp>
        <p:nvGrpSpPr>
          <p:cNvPr id="23" name="Group 12"/>
          <p:cNvGrpSpPr>
            <a:grpSpLocks/>
          </p:cNvGrpSpPr>
          <p:nvPr/>
        </p:nvGrpSpPr>
        <p:grpSpPr bwMode="auto">
          <a:xfrm>
            <a:off x="344554" y="874398"/>
            <a:ext cx="88900" cy="200025"/>
            <a:chOff x="4314" y="2018"/>
            <a:chExt cx="69" cy="166"/>
          </a:xfrm>
        </p:grpSpPr>
        <p:sp>
          <p:nvSpPr>
            <p:cNvPr id="24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5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6" name="Group 15"/>
          <p:cNvGrpSpPr>
            <a:grpSpLocks/>
          </p:cNvGrpSpPr>
          <p:nvPr/>
        </p:nvGrpSpPr>
        <p:grpSpPr bwMode="auto">
          <a:xfrm>
            <a:off x="502062" y="877573"/>
            <a:ext cx="87312" cy="200025"/>
            <a:chOff x="4314" y="2018"/>
            <a:chExt cx="69" cy="166"/>
          </a:xfrm>
        </p:grpSpPr>
        <p:sp>
          <p:nvSpPr>
            <p:cNvPr id="27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8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9" name="Line 18"/>
          <p:cNvSpPr>
            <a:spLocks noChangeShapeType="1"/>
          </p:cNvSpPr>
          <p:nvPr/>
        </p:nvSpPr>
        <p:spPr bwMode="auto">
          <a:xfrm>
            <a:off x="451219" y="1516510"/>
            <a:ext cx="8174495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0" name="Text Box 20"/>
          <p:cNvSpPr txBox="1">
            <a:spLocks noChangeArrowheads="1"/>
          </p:cNvSpPr>
          <p:nvPr/>
        </p:nvSpPr>
        <p:spPr bwMode="auto">
          <a:xfrm>
            <a:off x="446796" y="1129131"/>
            <a:ext cx="2908168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비용의 징수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46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402586788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권리구제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230254" y="3797035"/>
            <a:ext cx="8662750" cy="1864213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8" name="제목 39"/>
          <p:cNvSpPr txBox="1">
            <a:spLocks/>
          </p:cNvSpPr>
          <p:nvPr/>
        </p:nvSpPr>
        <p:spPr bwMode="auto">
          <a:xfrm>
            <a:off x="537139" y="4341883"/>
            <a:ext cx="8316555" cy="12852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kern="0" dirty="0" smtClean="0">
                <a:latin typeface="+mn-ea"/>
                <a:cs typeface="+mj-cs"/>
              </a:rPr>
              <a:t>시 </a:t>
            </a:r>
            <a:r>
              <a:rPr lang="en-US" altLang="ko-KR" kern="0" dirty="0" smtClean="0">
                <a:latin typeface="+mn-ea"/>
                <a:cs typeface="+mj-cs"/>
              </a:rPr>
              <a:t>· </a:t>
            </a:r>
            <a:r>
              <a:rPr lang="ko-KR" altLang="en-US" kern="0" dirty="0" smtClean="0">
                <a:latin typeface="+mn-ea"/>
                <a:cs typeface="+mj-cs"/>
              </a:rPr>
              <a:t>도지사 </a:t>
            </a:r>
            <a:r>
              <a:rPr lang="ko-KR" altLang="en-US" kern="0" dirty="0">
                <a:latin typeface="+mn-ea"/>
                <a:cs typeface="+mj-cs"/>
              </a:rPr>
              <a:t>등의 처분에 이의가 있는 자는 처분 등의 통지를 받은 날로부터 </a:t>
            </a:r>
            <a:r>
              <a:rPr lang="en-US" altLang="ko-KR" kern="0" dirty="0" smtClean="0">
                <a:latin typeface="+mn-ea"/>
                <a:cs typeface="+mj-cs"/>
              </a:rPr>
              <a:t>90</a:t>
            </a:r>
            <a:r>
              <a:rPr lang="ko-KR" altLang="en-US" kern="0" dirty="0">
                <a:latin typeface="+mn-ea"/>
                <a:cs typeface="+mj-cs"/>
              </a:rPr>
              <a:t>일 이내에 보건복지부장관에게 서면 또는 구두로 이의신청을 할 수 </a:t>
            </a:r>
            <a:r>
              <a:rPr lang="ko-KR" altLang="en-US" kern="0" dirty="0" smtClean="0">
                <a:latin typeface="+mn-ea"/>
                <a:cs typeface="+mj-cs"/>
              </a:rPr>
              <a:t>있다 </a:t>
            </a:r>
            <a:r>
              <a:rPr lang="en-US" altLang="ko-KR" kern="0" dirty="0" smtClean="0">
                <a:latin typeface="+mn-ea"/>
                <a:cs typeface="+mj-cs"/>
              </a:rPr>
              <a:t>(</a:t>
            </a:r>
            <a:r>
              <a:rPr lang="ko-KR" altLang="en-US" kern="0" dirty="0">
                <a:latin typeface="+mn-ea"/>
                <a:cs typeface="+mj-cs"/>
              </a:rPr>
              <a:t>제</a:t>
            </a:r>
            <a:r>
              <a:rPr lang="en-US" altLang="ko-KR" kern="0" dirty="0">
                <a:latin typeface="+mn-ea"/>
                <a:cs typeface="+mj-cs"/>
              </a:rPr>
              <a:t>40</a:t>
            </a:r>
            <a:r>
              <a:rPr lang="ko-KR" altLang="en-US" kern="0" dirty="0">
                <a:latin typeface="+mn-ea"/>
                <a:cs typeface="+mj-cs"/>
              </a:rPr>
              <a:t>조</a:t>
            </a:r>
            <a:r>
              <a:rPr lang="en-US" altLang="ko-KR" kern="0" dirty="0" smtClean="0">
                <a:latin typeface="+mn-ea"/>
                <a:cs typeface="+mj-cs"/>
              </a:rPr>
              <a:t>).</a:t>
            </a:r>
            <a:endParaRPr lang="en-US" altLang="ko-KR" kern="0" dirty="0">
              <a:latin typeface="+mn-ea"/>
              <a:cs typeface="+mj-cs"/>
            </a:endParaRPr>
          </a:p>
        </p:txBody>
      </p:sp>
      <p:grpSp>
        <p:nvGrpSpPr>
          <p:cNvPr id="9" name="Group 12"/>
          <p:cNvGrpSpPr>
            <a:grpSpLocks/>
          </p:cNvGrpSpPr>
          <p:nvPr/>
        </p:nvGrpSpPr>
        <p:grpSpPr bwMode="auto">
          <a:xfrm>
            <a:off x="344554" y="3738299"/>
            <a:ext cx="88900" cy="200025"/>
            <a:chOff x="4314" y="2018"/>
            <a:chExt cx="69" cy="166"/>
          </a:xfrm>
        </p:grpSpPr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1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2" name="Group 15"/>
          <p:cNvGrpSpPr>
            <a:grpSpLocks/>
          </p:cNvGrpSpPr>
          <p:nvPr/>
        </p:nvGrpSpPr>
        <p:grpSpPr bwMode="auto">
          <a:xfrm>
            <a:off x="502062" y="3741474"/>
            <a:ext cx="87312" cy="200025"/>
            <a:chOff x="4314" y="2018"/>
            <a:chExt cx="69" cy="166"/>
          </a:xfrm>
        </p:grpSpPr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4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5" name="Line 18"/>
          <p:cNvSpPr>
            <a:spLocks noChangeShapeType="1"/>
          </p:cNvSpPr>
          <p:nvPr/>
        </p:nvSpPr>
        <p:spPr bwMode="auto">
          <a:xfrm>
            <a:off x="451219" y="4380411"/>
            <a:ext cx="8174495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446796" y="3993032"/>
            <a:ext cx="4522392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보건복지부장관에 대한 이의신청</a:t>
            </a: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230254" y="933135"/>
            <a:ext cx="8662750" cy="2269208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2" name="제목 39"/>
          <p:cNvSpPr txBox="1">
            <a:spLocks/>
          </p:cNvSpPr>
          <p:nvPr/>
        </p:nvSpPr>
        <p:spPr bwMode="auto">
          <a:xfrm>
            <a:off x="403351" y="1448017"/>
            <a:ext cx="831655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kern="0" dirty="0" err="1" smtClean="0">
                <a:latin typeface="+mn-ea"/>
                <a:cs typeface="+mj-cs"/>
              </a:rPr>
              <a:t>수급자나</a:t>
            </a:r>
            <a:r>
              <a:rPr lang="ko-KR" altLang="en-US" kern="0" dirty="0" smtClean="0">
                <a:latin typeface="+mn-ea"/>
                <a:cs typeface="+mj-cs"/>
              </a:rPr>
              <a:t> </a:t>
            </a:r>
            <a:r>
              <a:rPr lang="ko-KR" altLang="en-US" kern="0" dirty="0">
                <a:latin typeface="+mn-ea"/>
                <a:cs typeface="+mj-cs"/>
              </a:rPr>
              <a:t>급여 또는 변경신청을 한 사람은 </a:t>
            </a:r>
            <a:r>
              <a:rPr lang="ko-KR" altLang="en-US" kern="0" dirty="0" smtClean="0">
                <a:latin typeface="+mn-ea"/>
                <a:cs typeface="+mj-cs"/>
              </a:rPr>
              <a:t>특별자치도지사 </a:t>
            </a:r>
            <a:r>
              <a:rPr lang="en-US" altLang="ko-KR" kern="0" dirty="0" smtClean="0">
                <a:latin typeface="+mn-ea"/>
                <a:cs typeface="+mj-cs"/>
              </a:rPr>
              <a:t>· </a:t>
            </a:r>
            <a:r>
              <a:rPr lang="ko-KR" altLang="en-US" kern="0" dirty="0" smtClean="0">
                <a:latin typeface="+mn-ea"/>
                <a:cs typeface="+mj-cs"/>
              </a:rPr>
              <a:t>시장 </a:t>
            </a:r>
            <a:r>
              <a:rPr lang="en-US" altLang="ko-KR" kern="0" dirty="0" smtClean="0">
                <a:latin typeface="+mn-ea"/>
                <a:cs typeface="+mj-cs"/>
              </a:rPr>
              <a:t>· </a:t>
            </a:r>
            <a:r>
              <a:rPr lang="ko-KR" altLang="en-US" kern="0" dirty="0" smtClean="0">
                <a:latin typeface="+mn-ea"/>
                <a:cs typeface="+mj-cs"/>
              </a:rPr>
              <a:t>군수 </a:t>
            </a:r>
            <a:r>
              <a:rPr lang="en-US" altLang="ko-KR" kern="0" dirty="0" smtClean="0">
                <a:latin typeface="+mn-ea"/>
                <a:cs typeface="+mj-cs"/>
              </a:rPr>
              <a:t>· </a:t>
            </a:r>
            <a:r>
              <a:rPr lang="ko-KR" altLang="en-US" kern="0" dirty="0" smtClean="0">
                <a:latin typeface="+mn-ea"/>
                <a:cs typeface="+mj-cs"/>
              </a:rPr>
              <a:t>구청장의 처분에 </a:t>
            </a:r>
            <a:r>
              <a:rPr lang="ko-KR" altLang="en-US" kern="0" dirty="0">
                <a:latin typeface="+mn-ea"/>
                <a:cs typeface="+mj-cs"/>
              </a:rPr>
              <a:t>이의가 있는 경우에 결정의 통지를 받은 날부터 </a:t>
            </a:r>
            <a:r>
              <a:rPr lang="en-US" altLang="ko-KR" kern="0" dirty="0" smtClean="0">
                <a:latin typeface="+mn-ea"/>
                <a:cs typeface="+mj-cs"/>
              </a:rPr>
              <a:t>90</a:t>
            </a:r>
            <a:r>
              <a:rPr lang="ko-KR" altLang="en-US" kern="0" dirty="0">
                <a:latin typeface="+mn-ea"/>
                <a:cs typeface="+mj-cs"/>
              </a:rPr>
              <a:t>일 이내에 해당 보장기관을 거쳐 </a:t>
            </a:r>
            <a:r>
              <a:rPr lang="ko-KR" altLang="en-US" kern="0" dirty="0" smtClean="0">
                <a:latin typeface="+mn-ea"/>
                <a:cs typeface="+mj-cs"/>
              </a:rPr>
              <a:t>시 </a:t>
            </a:r>
            <a:r>
              <a:rPr lang="en-US" altLang="ko-KR" kern="0" dirty="0" smtClean="0">
                <a:latin typeface="+mn-ea"/>
                <a:cs typeface="+mj-cs"/>
              </a:rPr>
              <a:t>· </a:t>
            </a:r>
            <a:r>
              <a:rPr lang="ko-KR" altLang="en-US" kern="0" dirty="0" smtClean="0">
                <a:latin typeface="+mn-ea"/>
                <a:cs typeface="+mj-cs"/>
              </a:rPr>
              <a:t>도지사에게 </a:t>
            </a:r>
            <a:r>
              <a:rPr lang="ko-KR" altLang="en-US" kern="0" dirty="0">
                <a:latin typeface="+mn-ea"/>
                <a:cs typeface="+mj-cs"/>
              </a:rPr>
              <a:t>서면 또는 구두로 </a:t>
            </a:r>
            <a:r>
              <a:rPr lang="ko-KR" altLang="en-US" kern="0" dirty="0" smtClean="0">
                <a:latin typeface="+mn-ea"/>
                <a:cs typeface="+mj-cs"/>
              </a:rPr>
              <a:t>이의신청을 </a:t>
            </a:r>
            <a:r>
              <a:rPr lang="ko-KR" altLang="en-US" kern="0" dirty="0">
                <a:latin typeface="+mn-ea"/>
                <a:cs typeface="+mj-cs"/>
              </a:rPr>
              <a:t>할 수 있다</a:t>
            </a:r>
            <a:r>
              <a:rPr lang="en-US" altLang="ko-KR" kern="0" dirty="0">
                <a:latin typeface="+mn-ea"/>
                <a:cs typeface="+mj-cs"/>
              </a:rPr>
              <a:t>(</a:t>
            </a:r>
            <a:r>
              <a:rPr lang="ko-KR" altLang="en-US" kern="0" dirty="0">
                <a:latin typeface="+mn-ea"/>
                <a:cs typeface="+mj-cs"/>
              </a:rPr>
              <a:t>제</a:t>
            </a:r>
            <a:r>
              <a:rPr lang="en-US" altLang="ko-KR" kern="0" dirty="0">
                <a:latin typeface="+mn-ea"/>
                <a:cs typeface="+mj-cs"/>
              </a:rPr>
              <a:t>38</a:t>
            </a:r>
            <a:r>
              <a:rPr lang="ko-KR" altLang="en-US" kern="0" dirty="0">
                <a:latin typeface="+mn-ea"/>
                <a:cs typeface="+mj-cs"/>
              </a:rPr>
              <a:t>조</a:t>
            </a:r>
            <a:r>
              <a:rPr lang="en-US" altLang="ko-KR" kern="0" dirty="0" smtClean="0">
                <a:latin typeface="+mn-ea"/>
                <a:cs typeface="+mj-cs"/>
              </a:rPr>
              <a:t>).</a:t>
            </a:r>
            <a:endParaRPr lang="en-US" altLang="ko-KR" kern="0" dirty="0">
              <a:latin typeface="+mn-ea"/>
              <a:cs typeface="+mj-cs"/>
            </a:endParaRPr>
          </a:p>
        </p:txBody>
      </p:sp>
      <p:grpSp>
        <p:nvGrpSpPr>
          <p:cNvPr id="23" name="Group 12"/>
          <p:cNvGrpSpPr>
            <a:grpSpLocks/>
          </p:cNvGrpSpPr>
          <p:nvPr/>
        </p:nvGrpSpPr>
        <p:grpSpPr bwMode="auto">
          <a:xfrm>
            <a:off x="344554" y="874398"/>
            <a:ext cx="88900" cy="200025"/>
            <a:chOff x="4314" y="2018"/>
            <a:chExt cx="69" cy="166"/>
          </a:xfrm>
        </p:grpSpPr>
        <p:sp>
          <p:nvSpPr>
            <p:cNvPr id="24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5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6" name="Group 15"/>
          <p:cNvGrpSpPr>
            <a:grpSpLocks/>
          </p:cNvGrpSpPr>
          <p:nvPr/>
        </p:nvGrpSpPr>
        <p:grpSpPr bwMode="auto">
          <a:xfrm>
            <a:off x="502062" y="877573"/>
            <a:ext cx="87312" cy="200025"/>
            <a:chOff x="4314" y="2018"/>
            <a:chExt cx="69" cy="166"/>
          </a:xfrm>
        </p:grpSpPr>
        <p:sp>
          <p:nvSpPr>
            <p:cNvPr id="27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8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9" name="Line 18"/>
          <p:cNvSpPr>
            <a:spLocks noChangeShapeType="1"/>
          </p:cNvSpPr>
          <p:nvPr/>
        </p:nvSpPr>
        <p:spPr bwMode="auto">
          <a:xfrm>
            <a:off x="451219" y="1516510"/>
            <a:ext cx="8174495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0" name="Text Box 20"/>
          <p:cNvSpPr txBox="1">
            <a:spLocks noChangeArrowheads="1"/>
          </p:cNvSpPr>
          <p:nvPr/>
        </p:nvSpPr>
        <p:spPr bwMode="auto">
          <a:xfrm>
            <a:off x="446796" y="1129131"/>
            <a:ext cx="4027064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시 </a:t>
            </a:r>
            <a:r>
              <a:rPr lang="en-US" altLang="ko-KR" sz="23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· </a:t>
            </a:r>
            <a:r>
              <a:rPr lang="ko-KR" altLang="en-US" sz="23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도지사에 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대한 이의신청 </a:t>
            </a:r>
          </a:p>
        </p:txBody>
      </p:sp>
    </p:spTree>
    <p:extLst>
      <p:ext uri="{BB962C8B-B14F-4D97-AF65-F5344CB8AC3E}">
        <p14:creationId xmlns:p14="http://schemas.microsoft.com/office/powerpoint/2010/main" val="234159472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벌칙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230254" y="933135"/>
            <a:ext cx="8662750" cy="4894788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8" name="제목 39"/>
          <p:cNvSpPr txBox="1">
            <a:spLocks/>
          </p:cNvSpPr>
          <p:nvPr/>
        </p:nvSpPr>
        <p:spPr bwMode="auto">
          <a:xfrm>
            <a:off x="502061" y="1515228"/>
            <a:ext cx="8316555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2000" kern="0" dirty="0">
                <a:latin typeface="+mn-ea"/>
                <a:cs typeface="+mj-cs"/>
              </a:rPr>
              <a:t>1) 5</a:t>
            </a:r>
            <a:r>
              <a:rPr lang="ko-KR" altLang="en-US" sz="2000" kern="0" dirty="0">
                <a:latin typeface="+mn-ea"/>
                <a:cs typeface="+mj-cs"/>
              </a:rPr>
              <a:t>년 이하의 징역 또는 </a:t>
            </a:r>
            <a:r>
              <a:rPr lang="en-US" altLang="ko-KR" sz="2000" kern="0" dirty="0">
                <a:latin typeface="+mn-ea"/>
                <a:cs typeface="+mj-cs"/>
              </a:rPr>
              <a:t>5</a:t>
            </a:r>
            <a:r>
              <a:rPr lang="ko-KR" altLang="en-US" sz="2000" kern="0" dirty="0" err="1">
                <a:latin typeface="+mn-ea"/>
                <a:cs typeface="+mj-cs"/>
              </a:rPr>
              <a:t>천만원</a:t>
            </a:r>
            <a:r>
              <a:rPr lang="ko-KR" altLang="en-US" sz="2000" kern="0" dirty="0">
                <a:latin typeface="+mn-ea"/>
                <a:cs typeface="+mj-cs"/>
              </a:rPr>
              <a:t> 이하의 </a:t>
            </a:r>
            <a:r>
              <a:rPr lang="ko-KR" altLang="en-US" sz="2000" kern="0" dirty="0" smtClean="0">
                <a:latin typeface="+mn-ea"/>
                <a:cs typeface="+mj-cs"/>
              </a:rPr>
              <a:t>벌금</a:t>
            </a:r>
            <a:endParaRPr lang="ko-KR" altLang="en-US" sz="2000" kern="0" dirty="0">
              <a:latin typeface="+mn-ea"/>
              <a:cs typeface="+mj-cs"/>
            </a:endParaRPr>
          </a:p>
          <a:p>
            <a:pPr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ko-KR" altLang="en-US" sz="2000" kern="0" dirty="0">
                <a:latin typeface="+mn-ea"/>
                <a:cs typeface="+mj-cs"/>
              </a:rPr>
              <a:t>    </a:t>
            </a:r>
            <a:r>
              <a:rPr lang="ko-KR" altLang="en-US" sz="2000" kern="0" dirty="0" smtClean="0">
                <a:latin typeface="+mn-ea"/>
                <a:cs typeface="+mj-cs"/>
              </a:rPr>
              <a:t> </a:t>
            </a:r>
            <a:r>
              <a:rPr lang="en-US" altLang="ko-KR" sz="2000" kern="0" dirty="0" smtClean="0">
                <a:latin typeface="+mn-ea"/>
                <a:cs typeface="+mj-cs"/>
              </a:rPr>
              <a:t>: </a:t>
            </a:r>
            <a:r>
              <a:rPr lang="ko-KR" altLang="en-US" sz="2000" kern="0" dirty="0">
                <a:latin typeface="+mn-ea"/>
                <a:cs typeface="+mj-cs"/>
              </a:rPr>
              <a:t>금융정보를 </a:t>
            </a:r>
            <a:r>
              <a:rPr lang="ko-KR" altLang="en-US" sz="2000" kern="0" dirty="0" smtClean="0">
                <a:latin typeface="+mn-ea"/>
                <a:cs typeface="+mj-cs"/>
              </a:rPr>
              <a:t>사용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제공 </a:t>
            </a:r>
            <a:r>
              <a:rPr lang="ko-KR" altLang="en-US" sz="2000" kern="0" dirty="0">
                <a:latin typeface="+mn-ea"/>
                <a:cs typeface="+mj-cs"/>
              </a:rPr>
              <a:t>또는 누설한 사람</a:t>
            </a:r>
            <a:r>
              <a:rPr lang="en-US" altLang="ko-KR" sz="2000" kern="0" dirty="0">
                <a:latin typeface="+mn-ea"/>
                <a:cs typeface="+mj-cs"/>
              </a:rPr>
              <a:t>(</a:t>
            </a:r>
            <a:r>
              <a:rPr lang="ko-KR" altLang="en-US" sz="2000" kern="0" dirty="0">
                <a:latin typeface="+mn-ea"/>
                <a:cs typeface="+mj-cs"/>
              </a:rPr>
              <a:t>제</a:t>
            </a:r>
            <a:r>
              <a:rPr lang="en-US" altLang="ko-KR" sz="2000" kern="0" dirty="0">
                <a:latin typeface="+mn-ea"/>
                <a:cs typeface="+mj-cs"/>
              </a:rPr>
              <a:t>23</a:t>
            </a:r>
            <a:r>
              <a:rPr lang="ko-KR" altLang="en-US" sz="2000" kern="0" dirty="0">
                <a:latin typeface="+mn-ea"/>
                <a:cs typeface="+mj-cs"/>
              </a:rPr>
              <a:t>조의</a:t>
            </a:r>
            <a:r>
              <a:rPr lang="en-US" altLang="ko-KR" sz="2000" kern="0" dirty="0">
                <a:latin typeface="+mn-ea"/>
                <a:cs typeface="+mj-cs"/>
              </a:rPr>
              <a:t>2 </a:t>
            </a:r>
            <a:r>
              <a:rPr lang="ko-KR" altLang="en-US" sz="2000" kern="0" dirty="0">
                <a:latin typeface="+mn-ea"/>
                <a:cs typeface="+mj-cs"/>
              </a:rPr>
              <a:t>제</a:t>
            </a:r>
            <a:r>
              <a:rPr lang="en-US" altLang="ko-KR" sz="2000" kern="0" dirty="0">
                <a:latin typeface="+mn-ea"/>
                <a:cs typeface="+mj-cs"/>
              </a:rPr>
              <a:t>6</a:t>
            </a:r>
            <a:r>
              <a:rPr lang="ko-KR" altLang="en-US" sz="2000" kern="0" dirty="0">
                <a:latin typeface="+mn-ea"/>
                <a:cs typeface="+mj-cs"/>
              </a:rPr>
              <a:t>항 위반</a:t>
            </a:r>
            <a:r>
              <a:rPr lang="en-US" altLang="ko-KR" sz="2000" kern="0" dirty="0" smtClean="0">
                <a:latin typeface="+mn-ea"/>
                <a:cs typeface="+mj-cs"/>
              </a:rPr>
              <a:t>)</a:t>
            </a:r>
            <a:endParaRPr lang="en-US" altLang="ko-KR" sz="2000" kern="0" dirty="0">
              <a:latin typeface="+mn-ea"/>
              <a:cs typeface="+mj-cs"/>
            </a:endParaRPr>
          </a:p>
          <a:p>
            <a:pPr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2000" kern="0" dirty="0">
                <a:latin typeface="+mn-ea"/>
                <a:cs typeface="+mj-cs"/>
              </a:rPr>
              <a:t>2) 3</a:t>
            </a:r>
            <a:r>
              <a:rPr lang="ko-KR" altLang="en-US" sz="2000" kern="0" dirty="0">
                <a:latin typeface="+mn-ea"/>
                <a:cs typeface="+mj-cs"/>
              </a:rPr>
              <a:t>년 이하의 징역 또는 </a:t>
            </a:r>
            <a:r>
              <a:rPr lang="en-US" altLang="ko-KR" sz="2000" kern="0" dirty="0">
                <a:latin typeface="+mn-ea"/>
                <a:cs typeface="+mj-cs"/>
              </a:rPr>
              <a:t>3</a:t>
            </a:r>
            <a:r>
              <a:rPr lang="ko-KR" altLang="en-US" sz="2000" kern="0" dirty="0" err="1">
                <a:latin typeface="+mn-ea"/>
                <a:cs typeface="+mj-cs"/>
              </a:rPr>
              <a:t>천만원</a:t>
            </a:r>
            <a:r>
              <a:rPr lang="ko-KR" altLang="en-US" sz="2000" kern="0" dirty="0">
                <a:latin typeface="+mn-ea"/>
                <a:cs typeface="+mj-cs"/>
              </a:rPr>
              <a:t> 이하의 </a:t>
            </a:r>
            <a:r>
              <a:rPr lang="ko-KR" altLang="en-US" sz="2000" kern="0" dirty="0" smtClean="0">
                <a:latin typeface="+mn-ea"/>
                <a:cs typeface="+mj-cs"/>
              </a:rPr>
              <a:t>벌금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361950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 보장기관의 </a:t>
            </a:r>
            <a:r>
              <a:rPr lang="ko-KR" altLang="en-US" sz="2000" kern="0" dirty="0">
                <a:latin typeface="+mn-ea"/>
                <a:cs typeface="+mj-cs"/>
              </a:rPr>
              <a:t>공무원이나 공무원이었던 사람이 이 법에 의해 얻은 </a:t>
            </a:r>
            <a:r>
              <a:rPr lang="ko-KR" altLang="en-US" sz="2000" kern="0" dirty="0" smtClean="0">
                <a:latin typeface="+mn-ea"/>
                <a:cs typeface="+mj-cs"/>
              </a:rPr>
              <a:t> 정보와 </a:t>
            </a:r>
            <a:r>
              <a:rPr lang="ko-KR" altLang="en-US" sz="2000" kern="0" dirty="0">
                <a:latin typeface="+mn-ea"/>
                <a:cs typeface="+mj-cs"/>
              </a:rPr>
              <a:t>자료를 </a:t>
            </a:r>
            <a:r>
              <a:rPr lang="ko-KR" altLang="en-US" sz="2000" kern="0" dirty="0" smtClean="0">
                <a:latin typeface="+mn-ea"/>
                <a:cs typeface="+mj-cs"/>
              </a:rPr>
              <a:t>보장 </a:t>
            </a:r>
            <a:r>
              <a:rPr lang="ko-KR" altLang="en-US" sz="2000" kern="0" dirty="0">
                <a:latin typeface="+mn-ea"/>
                <a:cs typeface="+mj-cs"/>
              </a:rPr>
              <a:t>목적 이외에 다른 용도로 사용하거나 다른 사람 </a:t>
            </a:r>
            <a:r>
              <a:rPr lang="ko-KR" altLang="en-US" sz="2000" kern="0" dirty="0" smtClean="0">
                <a:latin typeface="+mn-ea"/>
                <a:cs typeface="+mj-cs"/>
              </a:rPr>
              <a:t> 또는 </a:t>
            </a:r>
            <a:r>
              <a:rPr lang="ko-KR" altLang="en-US" sz="2000" kern="0" dirty="0">
                <a:latin typeface="+mn-ea"/>
                <a:cs typeface="+mj-cs"/>
              </a:rPr>
              <a:t>기관에 제공한 </a:t>
            </a:r>
            <a:r>
              <a:rPr lang="ko-KR" altLang="en-US" sz="2000" kern="0" dirty="0" smtClean="0">
                <a:latin typeface="+mn-ea"/>
                <a:cs typeface="+mj-cs"/>
              </a:rPr>
              <a:t>경우</a:t>
            </a:r>
            <a:endParaRPr lang="en-US" altLang="ko-KR" sz="2000" kern="0" dirty="0" smtClean="0">
              <a:latin typeface="+mn-ea"/>
              <a:cs typeface="+mj-cs"/>
            </a:endParaRPr>
          </a:p>
          <a:p>
            <a:pPr marL="361950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n-US" altLang="ko-KR" sz="2000" kern="0" dirty="0">
                <a:latin typeface="+mn-ea"/>
                <a:cs typeface="+mj-cs"/>
              </a:rPr>
              <a:t> </a:t>
            </a:r>
            <a:r>
              <a:rPr lang="ko-KR" altLang="en-US" sz="2000" kern="0" dirty="0" smtClean="0">
                <a:latin typeface="+mn-ea"/>
                <a:cs typeface="+mj-cs"/>
              </a:rPr>
              <a:t>이 </a:t>
            </a:r>
            <a:r>
              <a:rPr lang="ko-KR" altLang="en-US" sz="2000" kern="0" dirty="0">
                <a:latin typeface="+mn-ea"/>
                <a:cs typeface="+mj-cs"/>
              </a:rPr>
              <a:t>법에 의한 금융정보와 관련된 업무에 종사하거나 종사하였던 </a:t>
            </a:r>
            <a:r>
              <a:rPr lang="ko-KR" altLang="en-US" sz="2000" kern="0" dirty="0" smtClean="0">
                <a:latin typeface="+mn-ea"/>
                <a:cs typeface="+mj-cs"/>
              </a:rPr>
              <a:t> 사람이 업무를 수행하면서 </a:t>
            </a:r>
            <a:r>
              <a:rPr lang="ko-KR" altLang="en-US" sz="2000" kern="0" dirty="0">
                <a:latin typeface="+mn-ea"/>
                <a:cs typeface="+mj-cs"/>
              </a:rPr>
              <a:t>취득한 신용정보 또는 보험정보를 이 법이 정한 목적 외에 </a:t>
            </a:r>
            <a:r>
              <a:rPr lang="ko-KR" altLang="en-US" sz="2000" kern="0" dirty="0" smtClean="0">
                <a:latin typeface="+mn-ea"/>
                <a:cs typeface="+mj-cs"/>
              </a:rPr>
              <a:t>사용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제공 </a:t>
            </a:r>
            <a:r>
              <a:rPr lang="ko-KR" altLang="en-US" sz="2000" kern="0" dirty="0">
                <a:latin typeface="+mn-ea"/>
                <a:cs typeface="+mj-cs"/>
              </a:rPr>
              <a:t>또는 누설한 경우</a:t>
            </a:r>
          </a:p>
          <a:p>
            <a:pPr>
              <a:lnSpc>
                <a:spcPct val="12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endParaRPr lang="ko-KR" altLang="en-US" sz="2000" kern="0" dirty="0">
              <a:latin typeface="+mn-ea"/>
              <a:cs typeface="+mj-cs"/>
            </a:endParaRPr>
          </a:p>
        </p:txBody>
      </p:sp>
      <p:grpSp>
        <p:nvGrpSpPr>
          <p:cNvPr id="9" name="Group 12"/>
          <p:cNvGrpSpPr>
            <a:grpSpLocks/>
          </p:cNvGrpSpPr>
          <p:nvPr/>
        </p:nvGrpSpPr>
        <p:grpSpPr bwMode="auto">
          <a:xfrm>
            <a:off x="344554" y="874398"/>
            <a:ext cx="88900" cy="200025"/>
            <a:chOff x="4314" y="2018"/>
            <a:chExt cx="69" cy="166"/>
          </a:xfrm>
        </p:grpSpPr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1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2" name="Group 15"/>
          <p:cNvGrpSpPr>
            <a:grpSpLocks/>
          </p:cNvGrpSpPr>
          <p:nvPr/>
        </p:nvGrpSpPr>
        <p:grpSpPr bwMode="auto">
          <a:xfrm>
            <a:off x="502062" y="877573"/>
            <a:ext cx="87312" cy="200025"/>
            <a:chOff x="4314" y="2018"/>
            <a:chExt cx="69" cy="166"/>
          </a:xfrm>
        </p:grpSpPr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4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5" name="Line 18"/>
          <p:cNvSpPr>
            <a:spLocks noChangeShapeType="1"/>
          </p:cNvSpPr>
          <p:nvPr/>
        </p:nvSpPr>
        <p:spPr bwMode="auto">
          <a:xfrm>
            <a:off x="451219" y="1516510"/>
            <a:ext cx="8174495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446796" y="1129131"/>
            <a:ext cx="1919115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벌칙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48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50822181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사례 </a:t>
            </a:r>
            <a:r>
              <a:rPr lang="en-US" altLang="ko-KR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: 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왜 국민기초생활 수급자가 될 수 없을까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?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sp>
        <p:nvSpPr>
          <p:cNvPr id="3" name="모서리가 접힌 도형 2"/>
          <p:cNvSpPr/>
          <p:nvPr/>
        </p:nvSpPr>
        <p:spPr>
          <a:xfrm>
            <a:off x="211847" y="873678"/>
            <a:ext cx="8748000" cy="4586991"/>
          </a:xfrm>
          <a:prstGeom prst="foldedCorner">
            <a:avLst>
              <a:gd name="adj" fmla="val 7569"/>
            </a:avLst>
          </a:prstGeom>
          <a:noFill/>
          <a:ln>
            <a:solidFill>
              <a:schemeClr val="bg2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4" name="Line 18"/>
          <p:cNvSpPr>
            <a:spLocks noChangeShapeType="1"/>
          </p:cNvSpPr>
          <p:nvPr/>
        </p:nvSpPr>
        <p:spPr bwMode="auto">
          <a:xfrm>
            <a:off x="806318" y="1399369"/>
            <a:ext cx="7653924" cy="0"/>
          </a:xfrm>
          <a:prstGeom prst="line">
            <a:avLst/>
          </a:prstGeom>
          <a:noFill/>
          <a:ln w="1905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" name="Text Box 20"/>
          <p:cNvSpPr txBox="1">
            <a:spLocks noChangeArrowheads="1"/>
          </p:cNvSpPr>
          <p:nvPr/>
        </p:nvSpPr>
        <p:spPr bwMode="auto">
          <a:xfrm>
            <a:off x="838544" y="1019147"/>
            <a:ext cx="579357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4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왜 국민기초생활 수급자가 될 수 없을까</a:t>
            </a:r>
            <a:r>
              <a:rPr lang="en-US" altLang="ko-KR" sz="24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?</a:t>
            </a:r>
            <a:endParaRPr lang="ko-KR" altLang="en-US" sz="2400" b="1" dirty="0">
              <a:solidFill>
                <a:schemeClr val="accent5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96850" y="1408890"/>
            <a:ext cx="8672859" cy="4131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  <a:buClr>
                <a:schemeClr val="accent4">
                  <a:lumMod val="50000"/>
                </a:schemeClr>
              </a:buClr>
            </a:pPr>
            <a:r>
              <a:rPr lang="ko-KR" altLang="en-US" sz="2100" dirty="0" smtClean="0">
                <a:latin typeface="나눔바른펜" panose="020B0503000000000000" pitchFamily="50" charset="-127"/>
                <a:ea typeface="나눔바른펜" panose="020B0503000000000000" pitchFamily="50" charset="-127"/>
              </a:rPr>
              <a:t> </a:t>
            </a:r>
            <a:r>
              <a:rPr lang="ko-KR" altLang="en-US" dirty="0" smtClean="0">
                <a:latin typeface="+mn-ea"/>
              </a:rPr>
              <a:t>노원구 </a:t>
            </a:r>
            <a:r>
              <a:rPr lang="ko-KR" altLang="en-US" dirty="0">
                <a:latin typeface="+mn-ea"/>
              </a:rPr>
              <a:t>한 영구임대 아파트 거주자 이성자</a:t>
            </a:r>
            <a:r>
              <a:rPr lang="en-US" altLang="ko-KR" dirty="0">
                <a:latin typeface="+mn-ea"/>
              </a:rPr>
              <a:t>(87</a:t>
            </a:r>
            <a:r>
              <a:rPr lang="ko-KR" altLang="en-US" dirty="0">
                <a:latin typeface="+mn-ea"/>
              </a:rPr>
              <a:t>세</a:t>
            </a:r>
            <a:r>
              <a:rPr lang="en-US" altLang="ko-KR" dirty="0">
                <a:latin typeface="+mn-ea"/>
              </a:rPr>
              <a:t>, </a:t>
            </a:r>
            <a:r>
              <a:rPr lang="ko-KR" altLang="en-US" dirty="0">
                <a:latin typeface="+mn-ea"/>
              </a:rPr>
              <a:t>가명</a:t>
            </a:r>
            <a:r>
              <a:rPr lang="en-US" altLang="ko-KR" dirty="0">
                <a:latin typeface="+mn-ea"/>
              </a:rPr>
              <a:t>)</a:t>
            </a:r>
            <a:r>
              <a:rPr lang="ko-KR" altLang="en-US" dirty="0">
                <a:latin typeface="+mn-ea"/>
              </a:rPr>
              <a:t>시는 매일 복지관에서 제공하는 </a:t>
            </a:r>
            <a:r>
              <a:rPr lang="ko-KR" altLang="en-US" dirty="0" smtClean="0">
                <a:latin typeface="+mn-ea"/>
              </a:rPr>
              <a:t>무료급식 </a:t>
            </a:r>
            <a:r>
              <a:rPr lang="ko-KR" altLang="en-US" dirty="0">
                <a:latin typeface="+mn-ea"/>
              </a:rPr>
              <a:t>한끼를 하루 세끼로 나눠 먹으며 생활할 정도로 형편이 어려웠다</a:t>
            </a:r>
            <a:r>
              <a:rPr lang="en-US" altLang="ko-KR" dirty="0">
                <a:latin typeface="+mn-ea"/>
              </a:rPr>
              <a:t>. </a:t>
            </a:r>
            <a:r>
              <a:rPr lang="en-US" altLang="ko-KR" dirty="0" smtClean="0">
                <a:latin typeface="+mn-ea"/>
              </a:rPr>
              <a:t>5</a:t>
            </a:r>
            <a:r>
              <a:rPr lang="ko-KR" altLang="en-US" dirty="0">
                <a:latin typeface="+mn-ea"/>
              </a:rPr>
              <a:t>년 전 셋째 사위의 소득이 늘었다는 이유로 </a:t>
            </a:r>
            <a:r>
              <a:rPr lang="ko-KR" altLang="en-US" dirty="0" smtClean="0">
                <a:latin typeface="+mn-ea"/>
              </a:rPr>
              <a:t>기초생활 </a:t>
            </a:r>
            <a:r>
              <a:rPr lang="ko-KR" altLang="en-US" dirty="0" err="1" smtClean="0">
                <a:latin typeface="+mn-ea"/>
              </a:rPr>
              <a:t>수급자에게</a:t>
            </a:r>
            <a:r>
              <a:rPr lang="ko-KR" altLang="en-US" dirty="0" smtClean="0">
                <a:latin typeface="+mn-ea"/>
              </a:rPr>
              <a:t> </a:t>
            </a:r>
            <a:r>
              <a:rPr lang="ko-KR" altLang="en-US" dirty="0">
                <a:latin typeface="+mn-ea"/>
              </a:rPr>
              <a:t>탈락해 </a:t>
            </a:r>
            <a:r>
              <a:rPr lang="ko-KR" altLang="en-US" dirty="0" smtClean="0">
                <a:latin typeface="+mn-ea"/>
              </a:rPr>
              <a:t>기초 </a:t>
            </a:r>
            <a:r>
              <a:rPr lang="ko-KR" altLang="en-US" dirty="0">
                <a:latin typeface="+mn-ea"/>
              </a:rPr>
              <a:t>노령연금 </a:t>
            </a:r>
            <a:r>
              <a:rPr lang="en-US" altLang="ko-KR" dirty="0" smtClean="0">
                <a:latin typeface="+mn-ea"/>
              </a:rPr>
              <a:t>4</a:t>
            </a:r>
            <a:r>
              <a:rPr lang="ko-KR" altLang="en-US" dirty="0">
                <a:latin typeface="+mn-ea"/>
              </a:rPr>
              <a:t>만원 이외의 소득이 없는 상태이기 때문이다</a:t>
            </a:r>
            <a:r>
              <a:rPr lang="en-US" altLang="ko-KR" dirty="0" smtClean="0">
                <a:latin typeface="+mn-ea"/>
              </a:rPr>
              <a:t>. 15</a:t>
            </a:r>
            <a:r>
              <a:rPr lang="ko-KR" altLang="en-US" dirty="0">
                <a:latin typeface="+mn-ea"/>
              </a:rPr>
              <a:t>년간 이 아파트에 살았다는 박상길</a:t>
            </a:r>
            <a:r>
              <a:rPr lang="en-US" altLang="ko-KR" dirty="0">
                <a:latin typeface="+mn-ea"/>
              </a:rPr>
              <a:t>(71</a:t>
            </a:r>
            <a:r>
              <a:rPr lang="ko-KR" altLang="en-US" dirty="0">
                <a:latin typeface="+mn-ea"/>
              </a:rPr>
              <a:t>세</a:t>
            </a:r>
            <a:r>
              <a:rPr lang="en-US" altLang="ko-KR" dirty="0">
                <a:latin typeface="+mn-ea"/>
              </a:rPr>
              <a:t>, </a:t>
            </a:r>
            <a:r>
              <a:rPr lang="ko-KR" altLang="en-US" dirty="0">
                <a:latin typeface="+mn-ea"/>
              </a:rPr>
              <a:t>가명</a:t>
            </a:r>
            <a:r>
              <a:rPr lang="en-US" altLang="ko-KR" dirty="0">
                <a:latin typeface="+mn-ea"/>
              </a:rPr>
              <a:t>)</a:t>
            </a:r>
            <a:r>
              <a:rPr lang="ko-KR" altLang="en-US" dirty="0">
                <a:latin typeface="+mn-ea"/>
              </a:rPr>
              <a:t>씨 또한 따로 사는 아들에게 집이 있다는 </a:t>
            </a:r>
            <a:r>
              <a:rPr lang="ko-KR" altLang="en-US" dirty="0" smtClean="0">
                <a:latin typeface="+mn-ea"/>
              </a:rPr>
              <a:t>이유로 </a:t>
            </a:r>
            <a:r>
              <a:rPr lang="ko-KR" altLang="en-US" dirty="0" err="1">
                <a:latin typeface="+mn-ea"/>
              </a:rPr>
              <a:t>수급자에서</a:t>
            </a:r>
            <a:r>
              <a:rPr lang="ko-KR" altLang="en-US" dirty="0">
                <a:latin typeface="+mn-ea"/>
              </a:rPr>
              <a:t> 탈락됐다</a:t>
            </a:r>
            <a:r>
              <a:rPr lang="en-US" altLang="ko-KR" dirty="0">
                <a:latin typeface="+mn-ea"/>
              </a:rPr>
              <a:t>. </a:t>
            </a:r>
            <a:r>
              <a:rPr lang="ko-KR" altLang="en-US" dirty="0" smtClean="0">
                <a:latin typeface="+mn-ea"/>
              </a:rPr>
              <a:t>하지만 </a:t>
            </a:r>
            <a:r>
              <a:rPr lang="ko-KR" altLang="en-US" dirty="0">
                <a:latin typeface="+mn-ea"/>
              </a:rPr>
              <a:t>실제로 자녀들에게 부양비를 단 </a:t>
            </a:r>
            <a:r>
              <a:rPr lang="en-US" altLang="ko-KR" dirty="0">
                <a:latin typeface="+mn-ea"/>
              </a:rPr>
              <a:t>1</a:t>
            </a:r>
            <a:r>
              <a:rPr lang="ko-KR" altLang="en-US" dirty="0">
                <a:latin typeface="+mn-ea"/>
              </a:rPr>
              <a:t>원도 받고 있지 않았다</a:t>
            </a:r>
            <a:r>
              <a:rPr lang="en-US" altLang="ko-KR" dirty="0">
                <a:latin typeface="+mn-ea"/>
              </a:rPr>
              <a:t>. </a:t>
            </a:r>
          </a:p>
          <a:p>
            <a:pPr>
              <a:lnSpc>
                <a:spcPct val="150000"/>
              </a:lnSpc>
              <a:spcAft>
                <a:spcPts val="600"/>
              </a:spcAft>
              <a:buClr>
                <a:schemeClr val="accent4">
                  <a:lumMod val="50000"/>
                </a:schemeClr>
              </a:buClr>
            </a:pPr>
            <a:r>
              <a:rPr lang="ko-KR" altLang="en-US" dirty="0" smtClean="0">
                <a:latin typeface="+mn-ea"/>
              </a:rPr>
              <a:t>                                  </a:t>
            </a:r>
            <a:endParaRPr lang="en-US" altLang="ko-KR" dirty="0" smtClean="0">
              <a:latin typeface="+mn-ea"/>
            </a:endParaRPr>
          </a:p>
          <a:p>
            <a:pPr>
              <a:lnSpc>
                <a:spcPct val="150000"/>
              </a:lnSpc>
              <a:spcAft>
                <a:spcPts val="600"/>
              </a:spcAft>
              <a:buClr>
                <a:schemeClr val="accent4">
                  <a:lumMod val="50000"/>
                </a:schemeClr>
              </a:buClr>
            </a:pPr>
            <a:r>
              <a:rPr lang="en-US" altLang="ko-KR" dirty="0" smtClean="0">
                <a:latin typeface="+mn-ea"/>
              </a:rPr>
              <a:t>                                   </a:t>
            </a:r>
          </a:p>
          <a:p>
            <a:pPr>
              <a:lnSpc>
                <a:spcPct val="150000"/>
              </a:lnSpc>
              <a:spcAft>
                <a:spcPts val="600"/>
              </a:spcAft>
              <a:buClr>
                <a:schemeClr val="accent4">
                  <a:lumMod val="50000"/>
                </a:schemeClr>
              </a:buClr>
            </a:pPr>
            <a:r>
              <a:rPr lang="en-US" altLang="ko-KR" dirty="0" smtClean="0">
                <a:latin typeface="+mn-ea"/>
              </a:rPr>
              <a:t>                                                                    </a:t>
            </a:r>
            <a:r>
              <a:rPr lang="ko-KR" altLang="en-US" dirty="0" smtClean="0">
                <a:latin typeface="+mn-ea"/>
              </a:rPr>
              <a:t>* </a:t>
            </a:r>
            <a:r>
              <a:rPr lang="ko-KR" altLang="en-US" dirty="0">
                <a:latin typeface="+mn-ea"/>
              </a:rPr>
              <a:t>출처 </a:t>
            </a:r>
            <a:r>
              <a:rPr lang="en-US" altLang="ko-KR" dirty="0">
                <a:latin typeface="+mn-ea"/>
              </a:rPr>
              <a:t>: </a:t>
            </a:r>
            <a:r>
              <a:rPr lang="ko-KR" altLang="en-US" dirty="0">
                <a:latin typeface="+mn-ea"/>
              </a:rPr>
              <a:t>뉴스엔</a:t>
            </a:r>
            <a:r>
              <a:rPr lang="en-US" altLang="ko-KR" dirty="0">
                <a:latin typeface="+mn-ea"/>
              </a:rPr>
              <a:t>(2010.7.26)</a:t>
            </a:r>
          </a:p>
        </p:txBody>
      </p:sp>
    </p:spTree>
    <p:extLst>
      <p:ext uri="{BB962C8B-B14F-4D97-AF65-F5344CB8AC3E}">
        <p14:creationId xmlns:p14="http://schemas.microsoft.com/office/powerpoint/2010/main" val="376634876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급여의 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기본원칙</a:t>
            </a:r>
          </a:p>
        </p:txBody>
      </p:sp>
      <p:grpSp>
        <p:nvGrpSpPr>
          <p:cNvPr id="7" name="Group 7"/>
          <p:cNvGrpSpPr>
            <a:grpSpLocks/>
          </p:cNvGrpSpPr>
          <p:nvPr/>
        </p:nvGrpSpPr>
        <p:grpSpPr bwMode="auto">
          <a:xfrm>
            <a:off x="525173" y="1188630"/>
            <a:ext cx="8038367" cy="4301045"/>
            <a:chOff x="204" y="2296"/>
            <a:chExt cx="3584" cy="1860"/>
          </a:xfrm>
        </p:grpSpPr>
        <p:grpSp>
          <p:nvGrpSpPr>
            <p:cNvPr id="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1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11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9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2" name="제목 39"/>
          <p:cNvSpPr txBox="1">
            <a:spLocks/>
          </p:cNvSpPr>
          <p:nvPr/>
        </p:nvSpPr>
        <p:spPr bwMode="auto">
          <a:xfrm>
            <a:off x="704175" y="1830903"/>
            <a:ext cx="7687089" cy="3570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kern="0" dirty="0">
                <a:latin typeface="+mn-ea"/>
                <a:cs typeface="+mj-cs"/>
              </a:rPr>
              <a:t>제</a:t>
            </a:r>
            <a:r>
              <a:rPr lang="en-US" altLang="ko-KR" kern="0" dirty="0">
                <a:latin typeface="+mn-ea"/>
                <a:cs typeface="+mj-cs"/>
              </a:rPr>
              <a:t>3</a:t>
            </a:r>
            <a:r>
              <a:rPr lang="ko-KR" altLang="en-US" kern="0" dirty="0">
                <a:latin typeface="+mn-ea"/>
                <a:cs typeface="+mj-cs"/>
              </a:rPr>
              <a:t>조</a:t>
            </a:r>
            <a:r>
              <a:rPr lang="en-US" altLang="ko-KR" kern="0" dirty="0">
                <a:latin typeface="+mn-ea"/>
                <a:cs typeface="+mj-cs"/>
              </a:rPr>
              <a:t>(</a:t>
            </a:r>
            <a:r>
              <a:rPr lang="ko-KR" altLang="en-US" kern="0" dirty="0">
                <a:latin typeface="+mn-ea"/>
                <a:cs typeface="+mj-cs"/>
              </a:rPr>
              <a:t>급여의 기본원칙</a:t>
            </a:r>
            <a:r>
              <a:rPr lang="en-US" altLang="ko-KR" kern="0" dirty="0">
                <a:latin typeface="+mn-ea"/>
                <a:cs typeface="+mj-cs"/>
              </a:rPr>
              <a:t>) </a:t>
            </a:r>
            <a:endParaRPr lang="en-US" altLang="ko-KR" kern="0" dirty="0" smtClean="0">
              <a:latin typeface="+mn-ea"/>
              <a:cs typeface="+mj-cs"/>
            </a:endParaRPr>
          </a:p>
          <a:p>
            <a:pPr marL="265113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kern="0" dirty="0" smtClean="0">
                <a:latin typeface="+mn-ea"/>
                <a:cs typeface="+mj-cs"/>
              </a:rPr>
              <a:t>① </a:t>
            </a:r>
            <a:r>
              <a:rPr lang="ko-KR" altLang="en-US" kern="0" dirty="0">
                <a:latin typeface="+mn-ea"/>
                <a:cs typeface="+mj-cs"/>
              </a:rPr>
              <a:t>이 법에 따른 급여는 수급자가 자신의 생활의 </a:t>
            </a:r>
            <a:r>
              <a:rPr lang="ko-KR" altLang="en-US" kern="0" dirty="0" smtClean="0">
                <a:latin typeface="+mn-ea"/>
                <a:cs typeface="+mj-cs"/>
              </a:rPr>
              <a:t>유지 </a:t>
            </a:r>
            <a:r>
              <a:rPr lang="en-US" altLang="ko-KR" kern="0" dirty="0" smtClean="0">
                <a:latin typeface="+mn-ea"/>
                <a:cs typeface="+mj-cs"/>
              </a:rPr>
              <a:t>· </a:t>
            </a:r>
            <a:r>
              <a:rPr lang="ko-KR" altLang="en-US" kern="0" dirty="0" smtClean="0">
                <a:latin typeface="+mn-ea"/>
                <a:cs typeface="+mj-cs"/>
              </a:rPr>
              <a:t>향상을 </a:t>
            </a:r>
            <a:r>
              <a:rPr lang="ko-KR" altLang="en-US" kern="0" dirty="0">
                <a:latin typeface="+mn-ea"/>
                <a:cs typeface="+mj-cs"/>
              </a:rPr>
              <a:t>위하여 </a:t>
            </a:r>
            <a:r>
              <a:rPr lang="ko-KR" altLang="en-US" kern="0" dirty="0" smtClean="0">
                <a:latin typeface="+mn-ea"/>
                <a:cs typeface="+mj-cs"/>
              </a:rPr>
              <a:t>그의 소득</a:t>
            </a:r>
            <a:r>
              <a:rPr lang="en-US" altLang="ko-KR" kern="0" dirty="0">
                <a:latin typeface="+mn-ea"/>
                <a:cs typeface="+mj-cs"/>
              </a:rPr>
              <a:t>, </a:t>
            </a:r>
            <a:r>
              <a:rPr lang="ko-KR" altLang="en-US" kern="0" dirty="0">
                <a:latin typeface="+mn-ea"/>
                <a:cs typeface="+mj-cs"/>
              </a:rPr>
              <a:t>재산</a:t>
            </a:r>
            <a:r>
              <a:rPr lang="en-US" altLang="ko-KR" kern="0" dirty="0">
                <a:latin typeface="+mn-ea"/>
                <a:cs typeface="+mj-cs"/>
              </a:rPr>
              <a:t>, </a:t>
            </a:r>
            <a:r>
              <a:rPr lang="ko-KR" altLang="en-US" kern="0" dirty="0">
                <a:latin typeface="+mn-ea"/>
                <a:cs typeface="+mj-cs"/>
              </a:rPr>
              <a:t>근로능력 등을 활용하여 최대한 </a:t>
            </a:r>
            <a:r>
              <a:rPr lang="ko-KR" altLang="en-US" kern="0" dirty="0" smtClean="0">
                <a:latin typeface="+mn-ea"/>
                <a:cs typeface="+mj-cs"/>
              </a:rPr>
              <a:t>노력하는 </a:t>
            </a:r>
            <a:r>
              <a:rPr lang="ko-KR" altLang="en-US" kern="0" dirty="0">
                <a:latin typeface="+mn-ea"/>
                <a:cs typeface="+mj-cs"/>
              </a:rPr>
              <a:t>것을 전제로 </a:t>
            </a:r>
            <a:r>
              <a:rPr lang="ko-KR" altLang="en-US" kern="0" dirty="0" smtClean="0">
                <a:latin typeface="+mn-ea"/>
                <a:cs typeface="+mj-cs"/>
              </a:rPr>
              <a:t>이를 보충 </a:t>
            </a:r>
            <a:r>
              <a:rPr lang="en-US" altLang="ko-KR" kern="0" dirty="0" smtClean="0">
                <a:latin typeface="+mn-ea"/>
                <a:cs typeface="+mj-cs"/>
              </a:rPr>
              <a:t>· </a:t>
            </a:r>
            <a:r>
              <a:rPr lang="ko-KR" altLang="en-US" kern="0" dirty="0" smtClean="0">
                <a:latin typeface="+mn-ea"/>
                <a:cs typeface="+mj-cs"/>
              </a:rPr>
              <a:t>발전시키는 </a:t>
            </a:r>
            <a:r>
              <a:rPr lang="ko-KR" altLang="en-US" kern="0" dirty="0">
                <a:latin typeface="+mn-ea"/>
                <a:cs typeface="+mj-cs"/>
              </a:rPr>
              <a:t>것을 기본원칙으로 한다</a:t>
            </a:r>
            <a:r>
              <a:rPr lang="en-US" altLang="ko-KR" kern="0" dirty="0" smtClean="0">
                <a:latin typeface="+mn-ea"/>
                <a:cs typeface="+mj-cs"/>
              </a:rPr>
              <a:t>.</a:t>
            </a:r>
          </a:p>
          <a:p>
            <a:pPr marL="265113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kern="0" dirty="0" smtClean="0">
                <a:latin typeface="+mn-ea"/>
                <a:cs typeface="+mj-cs"/>
              </a:rPr>
              <a:t>② </a:t>
            </a:r>
            <a:r>
              <a:rPr lang="ko-KR" altLang="en-US" kern="0" dirty="0">
                <a:latin typeface="+mn-ea"/>
                <a:cs typeface="+mj-cs"/>
              </a:rPr>
              <a:t>부양의무자의 부양과 다른 법령에 따른 보호는 이 법에 따른 급여에 </a:t>
            </a:r>
            <a:r>
              <a:rPr lang="ko-KR" altLang="en-US" kern="0" dirty="0" smtClean="0">
                <a:latin typeface="+mn-ea"/>
                <a:cs typeface="+mj-cs"/>
              </a:rPr>
              <a:t>우선하여 </a:t>
            </a:r>
            <a:r>
              <a:rPr lang="ko-KR" altLang="en-US" kern="0" dirty="0">
                <a:latin typeface="+mn-ea"/>
                <a:cs typeface="+mj-cs"/>
              </a:rPr>
              <a:t>행하여지는 것으로 한다</a:t>
            </a:r>
            <a:r>
              <a:rPr lang="en-US" altLang="ko-KR" kern="0" dirty="0">
                <a:latin typeface="+mn-ea"/>
                <a:cs typeface="+mj-cs"/>
              </a:rPr>
              <a:t>. </a:t>
            </a:r>
            <a:r>
              <a:rPr lang="en-US" altLang="ko-KR" kern="0" dirty="0" smtClean="0">
                <a:latin typeface="+mn-ea"/>
                <a:cs typeface="+mj-cs"/>
              </a:rPr>
              <a:t> </a:t>
            </a:r>
            <a:r>
              <a:rPr lang="ko-KR" altLang="en-US" kern="0" dirty="0" smtClean="0">
                <a:latin typeface="+mn-ea"/>
                <a:cs typeface="+mj-cs"/>
              </a:rPr>
              <a:t>다만</a:t>
            </a:r>
            <a:r>
              <a:rPr lang="en-US" altLang="ko-KR" kern="0" dirty="0">
                <a:latin typeface="+mn-ea"/>
                <a:cs typeface="+mj-cs"/>
              </a:rPr>
              <a:t>, </a:t>
            </a:r>
            <a:r>
              <a:rPr lang="ko-KR" altLang="en-US" kern="0" dirty="0">
                <a:latin typeface="+mn-ea"/>
                <a:cs typeface="+mj-cs"/>
              </a:rPr>
              <a:t>다른 법령에 따른 보호의 </a:t>
            </a:r>
            <a:r>
              <a:rPr lang="ko-KR" altLang="en-US" kern="0" dirty="0" smtClean="0">
                <a:latin typeface="+mn-ea"/>
                <a:cs typeface="+mj-cs"/>
              </a:rPr>
              <a:t>수준이 이 </a:t>
            </a:r>
            <a:r>
              <a:rPr lang="ko-KR" altLang="en-US" kern="0" dirty="0">
                <a:latin typeface="+mn-ea"/>
                <a:cs typeface="+mj-cs"/>
              </a:rPr>
              <a:t>법에서 정하는 수준에 이르지 아니하는 경우에는 나머지 부분에 </a:t>
            </a:r>
            <a:r>
              <a:rPr lang="ko-KR" altLang="en-US" kern="0" dirty="0" smtClean="0">
                <a:latin typeface="+mn-ea"/>
                <a:cs typeface="+mj-cs"/>
              </a:rPr>
              <a:t>관하여</a:t>
            </a:r>
            <a:r>
              <a:rPr lang="en-US" altLang="ko-KR" kern="0" dirty="0">
                <a:latin typeface="+mn-ea"/>
                <a:cs typeface="+mj-cs"/>
              </a:rPr>
              <a:t> </a:t>
            </a:r>
            <a:r>
              <a:rPr lang="ko-KR" altLang="en-US" kern="0" dirty="0" smtClean="0">
                <a:latin typeface="+mn-ea"/>
                <a:cs typeface="+mj-cs"/>
              </a:rPr>
              <a:t>이 법에 따른 급여를 받을 권리를 잃지 아니한다</a:t>
            </a:r>
            <a:r>
              <a:rPr lang="en-US" altLang="ko-KR" kern="0" dirty="0" smtClean="0">
                <a:latin typeface="+mn-ea"/>
                <a:cs typeface="+mj-cs"/>
              </a:rPr>
              <a:t>.</a:t>
            </a:r>
            <a:endParaRPr lang="en-US" altLang="ko-KR" kern="0" dirty="0">
              <a:latin typeface="+mn-ea"/>
              <a:cs typeface="+mj-cs"/>
            </a:endParaRPr>
          </a:p>
        </p:txBody>
      </p:sp>
      <p:grpSp>
        <p:nvGrpSpPr>
          <p:cNvPr id="13" name="Group 12"/>
          <p:cNvGrpSpPr>
            <a:grpSpLocks/>
          </p:cNvGrpSpPr>
          <p:nvPr/>
        </p:nvGrpSpPr>
        <p:grpSpPr bwMode="auto">
          <a:xfrm>
            <a:off x="639474" y="1129894"/>
            <a:ext cx="88900" cy="200025"/>
            <a:chOff x="4314" y="2018"/>
            <a:chExt cx="69" cy="166"/>
          </a:xfrm>
        </p:grpSpPr>
        <p:sp>
          <p:nvSpPr>
            <p:cNvPr id="14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5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6" name="Group 15"/>
          <p:cNvGrpSpPr>
            <a:grpSpLocks/>
          </p:cNvGrpSpPr>
          <p:nvPr/>
        </p:nvGrpSpPr>
        <p:grpSpPr bwMode="auto">
          <a:xfrm>
            <a:off x="796982" y="1133069"/>
            <a:ext cx="87312" cy="200025"/>
            <a:chOff x="4314" y="2018"/>
            <a:chExt cx="69" cy="166"/>
          </a:xfrm>
        </p:grpSpPr>
        <p:sp>
          <p:nvSpPr>
            <p:cNvPr id="17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8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9" name="Line 18"/>
          <p:cNvSpPr>
            <a:spLocks noChangeShapeType="1"/>
          </p:cNvSpPr>
          <p:nvPr/>
        </p:nvSpPr>
        <p:spPr bwMode="auto">
          <a:xfrm>
            <a:off x="746140" y="1772006"/>
            <a:ext cx="7429826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0" name="Text Box 20"/>
          <p:cNvSpPr txBox="1">
            <a:spLocks noChangeArrowheads="1"/>
          </p:cNvSpPr>
          <p:nvPr/>
        </p:nvSpPr>
        <p:spPr bwMode="auto">
          <a:xfrm>
            <a:off x="741716" y="1384627"/>
            <a:ext cx="2353529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급여의 기본원칙</a:t>
            </a:r>
          </a:p>
        </p:txBody>
      </p:sp>
    </p:spTree>
    <p:extLst>
      <p:ext uri="{BB962C8B-B14F-4D97-AF65-F5344CB8AC3E}">
        <p14:creationId xmlns:p14="http://schemas.microsoft.com/office/powerpoint/2010/main" val="21393429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대상 </a:t>
            </a:r>
            <a:r>
              <a:rPr lang="en-US" altLang="ko-KR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- </a:t>
            </a:r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정의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(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제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2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조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)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sp>
        <p:nvSpPr>
          <p:cNvPr id="3" name="순서도: 수동 입력 2"/>
          <p:cNvSpPr/>
          <p:nvPr/>
        </p:nvSpPr>
        <p:spPr>
          <a:xfrm>
            <a:off x="283420" y="4598643"/>
            <a:ext cx="1620000" cy="813354"/>
          </a:xfrm>
          <a:prstGeom prst="flowChartManualInpu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ko-KR" altLang="ko-KR" dirty="0">
              <a:solidFill>
                <a:schemeClr val="tx1"/>
              </a:solidFill>
            </a:endParaRPr>
          </a:p>
        </p:txBody>
      </p:sp>
      <p:sp>
        <p:nvSpPr>
          <p:cNvPr id="4" name="제목 39"/>
          <p:cNvSpPr txBox="1">
            <a:spLocks/>
          </p:cNvSpPr>
          <p:nvPr/>
        </p:nvSpPr>
        <p:spPr bwMode="auto">
          <a:xfrm>
            <a:off x="1937180" y="4588010"/>
            <a:ext cx="711157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ko-KR" altLang="en-US" sz="2000" kern="0" dirty="0">
                <a:latin typeface="+mn-ea"/>
                <a:cs typeface="+mj-cs"/>
              </a:rPr>
              <a:t>보장기관이 급여의 결정 및 실시 등에 사용하기 위하여 산출한 개별 가구의 </a:t>
            </a:r>
            <a:r>
              <a:rPr lang="ko-KR" altLang="en-US" sz="2000" kern="0" dirty="0" err="1" smtClean="0">
                <a:latin typeface="+mn-ea"/>
                <a:cs typeface="+mj-cs"/>
              </a:rPr>
              <a:t>소득평가액과</a:t>
            </a:r>
            <a:r>
              <a:rPr lang="ko-KR" altLang="en-US" sz="2000" kern="0" dirty="0" smtClean="0">
                <a:latin typeface="+mn-ea"/>
                <a:cs typeface="+mj-cs"/>
              </a:rPr>
              <a:t> </a:t>
            </a:r>
            <a:r>
              <a:rPr lang="ko-KR" altLang="en-US" sz="2000" kern="0" dirty="0">
                <a:latin typeface="+mn-ea"/>
                <a:cs typeface="+mj-cs"/>
              </a:rPr>
              <a:t>재산의 </a:t>
            </a:r>
            <a:r>
              <a:rPr lang="ko-KR" altLang="en-US" sz="2000" kern="0" dirty="0" err="1">
                <a:latin typeface="+mn-ea"/>
                <a:cs typeface="+mj-cs"/>
              </a:rPr>
              <a:t>소득환산액을</a:t>
            </a:r>
            <a:r>
              <a:rPr lang="ko-KR" altLang="en-US" sz="2000" kern="0" dirty="0">
                <a:latin typeface="+mn-ea"/>
                <a:cs typeface="+mj-cs"/>
              </a:rPr>
              <a:t> 합산한 금액을 말한다</a:t>
            </a:r>
            <a:r>
              <a:rPr lang="en-US" altLang="ko-KR" sz="2000" kern="0" dirty="0">
                <a:latin typeface="+mn-ea"/>
                <a:cs typeface="+mj-cs"/>
              </a:rPr>
              <a:t>. </a:t>
            </a:r>
          </a:p>
        </p:txBody>
      </p:sp>
      <p:sp>
        <p:nvSpPr>
          <p:cNvPr id="5" name="제목 39"/>
          <p:cNvSpPr txBox="1">
            <a:spLocks/>
          </p:cNvSpPr>
          <p:nvPr/>
        </p:nvSpPr>
        <p:spPr bwMode="auto">
          <a:xfrm>
            <a:off x="291629" y="4834310"/>
            <a:ext cx="1610499" cy="480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ko-KR" altLang="en-US" sz="2100" b="1" kern="0" dirty="0" err="1" smtClean="0">
                <a:latin typeface="+mj-ea"/>
                <a:ea typeface="+mj-ea"/>
                <a:cs typeface="+mj-cs"/>
              </a:rPr>
              <a:t>소득인정액</a:t>
            </a:r>
            <a:endParaRPr lang="ko-KR" altLang="en-US" sz="2100" b="1" kern="0" dirty="0">
              <a:latin typeface="+mj-ea"/>
              <a:ea typeface="+mj-ea"/>
              <a:cs typeface="+mj-cs"/>
            </a:endParaRPr>
          </a:p>
        </p:txBody>
      </p:sp>
      <p:sp>
        <p:nvSpPr>
          <p:cNvPr id="6" name="순서도: 수동 입력 5"/>
          <p:cNvSpPr/>
          <p:nvPr/>
        </p:nvSpPr>
        <p:spPr>
          <a:xfrm>
            <a:off x="283420" y="3251971"/>
            <a:ext cx="1620000" cy="813354"/>
          </a:xfrm>
          <a:prstGeom prst="flowChartManualInpu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ko-KR" altLang="ko-KR" dirty="0">
              <a:solidFill>
                <a:schemeClr val="tx1"/>
              </a:solidFill>
            </a:endParaRPr>
          </a:p>
        </p:txBody>
      </p:sp>
      <p:sp>
        <p:nvSpPr>
          <p:cNvPr id="7" name="제목 39"/>
          <p:cNvSpPr txBox="1">
            <a:spLocks/>
          </p:cNvSpPr>
          <p:nvPr/>
        </p:nvSpPr>
        <p:spPr bwMode="auto">
          <a:xfrm>
            <a:off x="1937180" y="3125598"/>
            <a:ext cx="736608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ko-KR" altLang="en-US" sz="2000" kern="0" dirty="0">
                <a:latin typeface="+mn-ea"/>
                <a:cs typeface="+mj-cs"/>
              </a:rPr>
              <a:t>국민의 </a:t>
            </a:r>
            <a:r>
              <a:rPr lang="ko-KR" altLang="en-US" sz="2000" kern="0" dirty="0" smtClean="0">
                <a:latin typeface="+mn-ea"/>
                <a:cs typeface="+mj-cs"/>
              </a:rPr>
              <a:t>소득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지출 </a:t>
            </a:r>
            <a:r>
              <a:rPr lang="ko-KR" altLang="en-US" sz="2000" kern="0" dirty="0">
                <a:latin typeface="+mn-ea"/>
                <a:cs typeface="+mj-cs"/>
              </a:rPr>
              <a:t>수준과 </a:t>
            </a:r>
            <a:r>
              <a:rPr lang="ko-KR" altLang="en-US" sz="2000" kern="0" dirty="0" err="1">
                <a:latin typeface="+mn-ea"/>
                <a:cs typeface="+mj-cs"/>
              </a:rPr>
              <a:t>수급권자의</a:t>
            </a:r>
            <a:r>
              <a:rPr lang="ko-KR" altLang="en-US" sz="2000" kern="0" dirty="0">
                <a:latin typeface="+mn-ea"/>
                <a:cs typeface="+mj-cs"/>
              </a:rPr>
              <a:t> 가구 유형 등 생활실태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물가상승률 </a:t>
            </a:r>
            <a:r>
              <a:rPr lang="ko-KR" altLang="en-US" sz="2000" kern="0" dirty="0" smtClean="0">
                <a:latin typeface="+mn-ea"/>
                <a:cs typeface="+mj-cs"/>
              </a:rPr>
              <a:t>등을</a:t>
            </a:r>
            <a:r>
              <a:rPr lang="en-US" altLang="ko-KR" sz="2000" kern="0" dirty="0">
                <a:latin typeface="+mn-ea"/>
                <a:cs typeface="+mj-cs"/>
              </a:rPr>
              <a:t> </a:t>
            </a:r>
            <a:r>
              <a:rPr lang="ko-KR" altLang="en-US" sz="2000" kern="0" dirty="0" smtClean="0">
                <a:latin typeface="+mn-ea"/>
                <a:cs typeface="+mj-cs"/>
              </a:rPr>
              <a:t>고려하여 </a:t>
            </a:r>
            <a:r>
              <a:rPr lang="ko-KR" altLang="en-US" sz="2000" kern="0" dirty="0">
                <a:latin typeface="+mn-ea"/>
                <a:cs typeface="+mj-cs"/>
              </a:rPr>
              <a:t>제</a:t>
            </a:r>
            <a:r>
              <a:rPr lang="en-US" altLang="ko-KR" sz="2000" kern="0" dirty="0">
                <a:latin typeface="+mn-ea"/>
                <a:cs typeface="+mj-cs"/>
              </a:rPr>
              <a:t>6</a:t>
            </a:r>
            <a:r>
              <a:rPr lang="ko-KR" altLang="en-US" sz="2000" kern="0" dirty="0">
                <a:latin typeface="+mn-ea"/>
                <a:cs typeface="+mj-cs"/>
              </a:rPr>
              <a:t>조에 따라 급여의 종류별로 공표하는 금액이나 보장수준을 </a:t>
            </a:r>
            <a:r>
              <a:rPr lang="ko-KR" altLang="en-US" sz="2000" kern="0" dirty="0" smtClean="0">
                <a:latin typeface="+mn-ea"/>
                <a:cs typeface="+mj-cs"/>
              </a:rPr>
              <a:t>말한다</a:t>
            </a:r>
            <a:r>
              <a:rPr lang="en-US" altLang="ko-KR" sz="2000" kern="0" dirty="0">
                <a:latin typeface="+mn-ea"/>
                <a:cs typeface="+mj-cs"/>
              </a:rPr>
              <a:t>. </a:t>
            </a:r>
          </a:p>
        </p:txBody>
      </p:sp>
      <p:sp>
        <p:nvSpPr>
          <p:cNvPr id="8" name="제목 39"/>
          <p:cNvSpPr txBox="1">
            <a:spLocks/>
          </p:cNvSpPr>
          <p:nvPr/>
        </p:nvSpPr>
        <p:spPr bwMode="auto">
          <a:xfrm>
            <a:off x="236301" y="3487638"/>
            <a:ext cx="172115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ko-KR" altLang="en-US" sz="2000" b="1" kern="0" dirty="0" smtClean="0">
                <a:latin typeface="+mj-ea"/>
                <a:ea typeface="+mj-ea"/>
                <a:cs typeface="+mj-cs"/>
              </a:rPr>
              <a:t>최저보장수준</a:t>
            </a:r>
            <a:endParaRPr lang="ko-KR" altLang="en-US" sz="2100" b="1" kern="0" dirty="0">
              <a:latin typeface="+mj-ea"/>
              <a:ea typeface="+mj-ea"/>
              <a:cs typeface="+mj-cs"/>
            </a:endParaRPr>
          </a:p>
        </p:txBody>
      </p:sp>
      <p:sp>
        <p:nvSpPr>
          <p:cNvPr id="9" name="순서도: 수동 입력 8"/>
          <p:cNvSpPr/>
          <p:nvPr/>
        </p:nvSpPr>
        <p:spPr>
          <a:xfrm>
            <a:off x="283420" y="2045585"/>
            <a:ext cx="1620000" cy="813354"/>
          </a:xfrm>
          <a:prstGeom prst="flowChartManualInpu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ko-KR" altLang="ko-KR" dirty="0">
              <a:solidFill>
                <a:schemeClr val="tx1"/>
              </a:solidFill>
            </a:endParaRPr>
          </a:p>
        </p:txBody>
      </p:sp>
      <p:sp>
        <p:nvSpPr>
          <p:cNvPr id="10" name="제목 39"/>
          <p:cNvSpPr txBox="1">
            <a:spLocks/>
          </p:cNvSpPr>
          <p:nvPr/>
        </p:nvSpPr>
        <p:spPr bwMode="auto">
          <a:xfrm>
            <a:off x="1937180" y="2249707"/>
            <a:ext cx="73660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ko-KR" altLang="en-US" sz="2000" kern="0" dirty="0">
                <a:latin typeface="+mn-ea"/>
                <a:cs typeface="+mj-cs"/>
              </a:rPr>
              <a:t>이 법에 의한 급여를 받는 사람</a:t>
            </a:r>
          </a:p>
        </p:txBody>
      </p:sp>
      <p:sp>
        <p:nvSpPr>
          <p:cNvPr id="11" name="제목 39"/>
          <p:cNvSpPr txBox="1">
            <a:spLocks/>
          </p:cNvSpPr>
          <p:nvPr/>
        </p:nvSpPr>
        <p:spPr bwMode="auto">
          <a:xfrm>
            <a:off x="291629" y="2281252"/>
            <a:ext cx="1610499" cy="480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ko-KR" altLang="en-US" sz="2100" b="1" kern="0" dirty="0" err="1" smtClean="0">
                <a:latin typeface="+mj-ea"/>
                <a:ea typeface="+mj-ea"/>
                <a:cs typeface="+mj-cs"/>
              </a:rPr>
              <a:t>수급자</a:t>
            </a:r>
            <a:endParaRPr lang="ko-KR" altLang="en-US" sz="2100" b="1" kern="0" dirty="0">
              <a:latin typeface="+mj-ea"/>
              <a:ea typeface="+mj-ea"/>
              <a:cs typeface="+mj-cs"/>
            </a:endParaRPr>
          </a:p>
        </p:txBody>
      </p:sp>
      <p:sp>
        <p:nvSpPr>
          <p:cNvPr id="12" name="순서도: 수동 입력 11"/>
          <p:cNvSpPr/>
          <p:nvPr/>
        </p:nvSpPr>
        <p:spPr>
          <a:xfrm>
            <a:off x="283420" y="919353"/>
            <a:ext cx="1620000" cy="813354"/>
          </a:xfrm>
          <a:prstGeom prst="flowChartManualInpu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ko-KR" altLang="ko-KR" dirty="0">
              <a:solidFill>
                <a:schemeClr val="tx1"/>
              </a:solidFill>
            </a:endParaRPr>
          </a:p>
        </p:txBody>
      </p:sp>
      <p:sp>
        <p:nvSpPr>
          <p:cNvPr id="13" name="제목 39"/>
          <p:cNvSpPr txBox="1">
            <a:spLocks/>
          </p:cNvSpPr>
          <p:nvPr/>
        </p:nvSpPr>
        <p:spPr bwMode="auto">
          <a:xfrm>
            <a:off x="1937180" y="1116465"/>
            <a:ext cx="73660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ko-KR" altLang="en-US" sz="2000" kern="0" dirty="0">
                <a:latin typeface="+mn-ea"/>
                <a:cs typeface="+mj-cs"/>
              </a:rPr>
              <a:t>이 법에 의해 급여를 받을 수 있는 자격을 가진 사람</a:t>
            </a:r>
          </a:p>
        </p:txBody>
      </p:sp>
      <p:sp>
        <p:nvSpPr>
          <p:cNvPr id="14" name="제목 39"/>
          <p:cNvSpPr txBox="1">
            <a:spLocks/>
          </p:cNvSpPr>
          <p:nvPr/>
        </p:nvSpPr>
        <p:spPr bwMode="auto">
          <a:xfrm>
            <a:off x="291629" y="1155020"/>
            <a:ext cx="1610499" cy="480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ko-KR" altLang="en-US" sz="2100" b="1" kern="0" dirty="0" err="1" smtClean="0">
                <a:latin typeface="+mj-ea"/>
                <a:ea typeface="+mj-ea"/>
                <a:cs typeface="+mj-cs"/>
              </a:rPr>
              <a:t>수급권자</a:t>
            </a:r>
            <a:endParaRPr lang="ko-KR" altLang="en-US" sz="2100" b="1" kern="0" dirty="0">
              <a:latin typeface="+mj-ea"/>
              <a:ea typeface="+mj-ea"/>
              <a:cs typeface="+mj-cs"/>
            </a:endParaRPr>
          </a:p>
        </p:txBody>
      </p:sp>
      <p:grpSp>
        <p:nvGrpSpPr>
          <p:cNvPr id="15" name="그룹 14"/>
          <p:cNvGrpSpPr/>
          <p:nvPr/>
        </p:nvGrpSpPr>
        <p:grpSpPr>
          <a:xfrm>
            <a:off x="6418555" y="5515255"/>
            <a:ext cx="2502596" cy="1187386"/>
            <a:chOff x="6804248" y="4077072"/>
            <a:chExt cx="2160240" cy="1187386"/>
          </a:xfrm>
        </p:grpSpPr>
        <p:pic>
          <p:nvPicPr>
            <p:cNvPr id="16" name="그림 15">
              <a:hlinkClick r:id="rId2"/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44511" y="4155774"/>
              <a:ext cx="908855" cy="1040856"/>
            </a:xfrm>
            <a:prstGeom prst="rect">
              <a:avLst/>
            </a:prstGeom>
          </p:spPr>
        </p:pic>
        <p:sp>
          <p:nvSpPr>
            <p:cNvPr id="17" name="TextBox 16"/>
            <p:cNvSpPr txBox="1"/>
            <p:nvPr/>
          </p:nvSpPr>
          <p:spPr>
            <a:xfrm>
              <a:off x="7716879" y="4419271"/>
              <a:ext cx="1211122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1500" b="1" u="sng" dirty="0" smtClean="0">
                  <a:solidFill>
                    <a:schemeClr val="accent6">
                      <a:lumMod val="7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기준 중위소득</a:t>
              </a:r>
              <a:r>
                <a:rPr lang="en-US" altLang="ko-KR" sz="1500" b="1" u="sng" dirty="0" smtClean="0">
                  <a:solidFill>
                    <a:schemeClr val="accent6">
                      <a:lumMod val="7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:</a:t>
              </a:r>
            </a:p>
            <a:p>
              <a:r>
                <a:rPr lang="en-US" altLang="ko-KR" sz="1500" b="1" u="sng" dirty="0" smtClean="0">
                  <a:solidFill>
                    <a:schemeClr val="accent6">
                      <a:lumMod val="7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48</a:t>
              </a:r>
              <a:r>
                <a:rPr lang="ko-KR" altLang="en-US" sz="1500" b="1" u="sng" dirty="0" smtClean="0">
                  <a:solidFill>
                    <a:schemeClr val="accent6">
                      <a:lumMod val="7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분의 함정</a:t>
              </a:r>
              <a:endParaRPr lang="en-US" altLang="ko-KR" sz="1500" b="1" u="sng" dirty="0" smtClean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8" name="직사각형 17"/>
            <p:cNvSpPr/>
            <p:nvPr/>
          </p:nvSpPr>
          <p:spPr>
            <a:xfrm>
              <a:off x="6804248" y="4077072"/>
              <a:ext cx="2160240" cy="1187386"/>
            </a:xfrm>
            <a:prstGeom prst="rect">
              <a:avLst/>
            </a:prstGeom>
            <a:noFill/>
            <a:ln w="76200">
              <a:solidFill>
                <a:srgbClr val="B3D5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681256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대상 </a:t>
            </a:r>
            <a:r>
              <a:rPr lang="en-US" altLang="ko-KR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- </a:t>
            </a:r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정의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(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제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2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조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)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sp>
        <p:nvSpPr>
          <p:cNvPr id="3" name="순서도: 수동 입력 2"/>
          <p:cNvSpPr/>
          <p:nvPr/>
        </p:nvSpPr>
        <p:spPr>
          <a:xfrm>
            <a:off x="262153" y="2876602"/>
            <a:ext cx="1512168" cy="931281"/>
          </a:xfrm>
          <a:prstGeom prst="flowChartManualInpu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ko-KR" altLang="ko-KR" dirty="0">
              <a:solidFill>
                <a:schemeClr val="tx1"/>
              </a:solidFill>
            </a:endParaRPr>
          </a:p>
        </p:txBody>
      </p:sp>
      <p:sp>
        <p:nvSpPr>
          <p:cNvPr id="4" name="제목 39"/>
          <p:cNvSpPr txBox="1">
            <a:spLocks/>
          </p:cNvSpPr>
          <p:nvPr/>
        </p:nvSpPr>
        <p:spPr bwMode="auto">
          <a:xfrm>
            <a:off x="1825063" y="2767872"/>
            <a:ext cx="712843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ko-KR" altLang="en-US" sz="2000" kern="0" dirty="0">
                <a:latin typeface="+mn-ea"/>
                <a:cs typeface="+mj-cs"/>
              </a:rPr>
              <a:t>보건복지부장관이 급여의 기준 등에 활용하기 위하여 제</a:t>
            </a:r>
            <a:r>
              <a:rPr lang="en-US" altLang="ko-KR" sz="2000" kern="0" dirty="0">
                <a:latin typeface="+mn-ea"/>
                <a:cs typeface="+mj-cs"/>
              </a:rPr>
              <a:t>20</a:t>
            </a:r>
            <a:r>
              <a:rPr lang="ko-KR" altLang="en-US" sz="2000" kern="0" dirty="0">
                <a:latin typeface="+mn-ea"/>
                <a:cs typeface="+mj-cs"/>
              </a:rPr>
              <a:t>조 제</a:t>
            </a:r>
            <a:r>
              <a:rPr lang="en-US" altLang="ko-KR" sz="2000" kern="0" dirty="0">
                <a:latin typeface="+mn-ea"/>
                <a:cs typeface="+mj-cs"/>
              </a:rPr>
              <a:t>2</a:t>
            </a:r>
            <a:r>
              <a:rPr lang="ko-KR" altLang="en-US" sz="2000" kern="0" dirty="0">
                <a:latin typeface="+mn-ea"/>
                <a:cs typeface="+mj-cs"/>
              </a:rPr>
              <a:t>항에 따른 </a:t>
            </a:r>
            <a:r>
              <a:rPr lang="ko-KR" altLang="en-US" sz="2000" kern="0" dirty="0" smtClean="0">
                <a:latin typeface="+mn-ea"/>
                <a:cs typeface="+mj-cs"/>
              </a:rPr>
              <a:t>중앙생활보장위원회의 심의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의결을 </a:t>
            </a:r>
            <a:r>
              <a:rPr lang="ko-KR" altLang="en-US" sz="2000" kern="0" dirty="0">
                <a:latin typeface="+mn-ea"/>
                <a:cs typeface="+mj-cs"/>
              </a:rPr>
              <a:t>거쳐 고시하는 국민 가구소득의 </a:t>
            </a:r>
            <a:r>
              <a:rPr lang="ko-KR" altLang="en-US" sz="2000" kern="0" dirty="0" err="1">
                <a:latin typeface="+mn-ea"/>
                <a:cs typeface="+mj-cs"/>
              </a:rPr>
              <a:t>중위값을</a:t>
            </a:r>
            <a:r>
              <a:rPr lang="ko-KR" altLang="en-US" sz="2000" kern="0" dirty="0">
                <a:latin typeface="+mn-ea"/>
                <a:cs typeface="+mj-cs"/>
              </a:rPr>
              <a:t> </a:t>
            </a:r>
            <a:r>
              <a:rPr lang="ko-KR" altLang="en-US" sz="2000" kern="0" dirty="0" smtClean="0">
                <a:latin typeface="+mn-ea"/>
                <a:cs typeface="+mj-cs"/>
              </a:rPr>
              <a:t>말한다</a:t>
            </a:r>
            <a:r>
              <a:rPr lang="en-US" altLang="ko-KR" sz="2000" kern="0" dirty="0">
                <a:latin typeface="+mn-ea"/>
                <a:cs typeface="+mj-cs"/>
              </a:rPr>
              <a:t>. </a:t>
            </a:r>
          </a:p>
        </p:txBody>
      </p:sp>
      <p:sp>
        <p:nvSpPr>
          <p:cNvPr id="5" name="제목 39"/>
          <p:cNvSpPr txBox="1">
            <a:spLocks/>
          </p:cNvSpPr>
          <p:nvPr/>
        </p:nvSpPr>
        <p:spPr bwMode="auto">
          <a:xfrm>
            <a:off x="133350" y="2978169"/>
            <a:ext cx="1809750" cy="8297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ko-KR" altLang="en-US" sz="2100" b="1" kern="0" dirty="0" smtClean="0">
                <a:latin typeface="+mj-ea"/>
                <a:ea typeface="+mj-ea"/>
                <a:cs typeface="+mj-cs"/>
              </a:rPr>
              <a:t>기준 </a:t>
            </a:r>
            <a:endParaRPr lang="en-US" altLang="ko-KR" sz="2100" b="1" kern="0" dirty="0" smtClean="0">
              <a:latin typeface="+mj-ea"/>
              <a:ea typeface="+mj-ea"/>
              <a:cs typeface="+mj-cs"/>
            </a:endParaRPr>
          </a:p>
          <a:p>
            <a:pPr algn="ctr">
              <a:lnSpc>
                <a:spcPct val="120000"/>
              </a:lnSpc>
              <a:defRPr/>
            </a:pPr>
            <a:r>
              <a:rPr lang="ko-KR" altLang="en-US" sz="2100" b="1" kern="0" dirty="0" smtClean="0">
                <a:latin typeface="+mj-ea"/>
                <a:ea typeface="+mj-ea"/>
                <a:cs typeface="+mj-cs"/>
              </a:rPr>
              <a:t>중의소득</a:t>
            </a:r>
            <a:endParaRPr lang="ko-KR" altLang="en-US" sz="2100" b="1" kern="0" dirty="0">
              <a:latin typeface="+mj-ea"/>
              <a:ea typeface="+mj-ea"/>
              <a:cs typeface="+mj-cs"/>
            </a:endParaRPr>
          </a:p>
        </p:txBody>
      </p:sp>
      <p:sp>
        <p:nvSpPr>
          <p:cNvPr id="6" name="순서도: 수동 입력 5"/>
          <p:cNvSpPr/>
          <p:nvPr/>
        </p:nvSpPr>
        <p:spPr>
          <a:xfrm>
            <a:off x="262153" y="4892776"/>
            <a:ext cx="1512168" cy="931281"/>
          </a:xfrm>
          <a:prstGeom prst="flowChartManualInpu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ko-KR" altLang="ko-KR" dirty="0">
              <a:solidFill>
                <a:schemeClr val="tx1"/>
              </a:solidFill>
            </a:endParaRPr>
          </a:p>
        </p:txBody>
      </p:sp>
      <p:sp>
        <p:nvSpPr>
          <p:cNvPr id="7" name="제목 39"/>
          <p:cNvSpPr txBox="1">
            <a:spLocks/>
          </p:cNvSpPr>
          <p:nvPr/>
        </p:nvSpPr>
        <p:spPr bwMode="auto">
          <a:xfrm>
            <a:off x="1825063" y="4775886"/>
            <a:ext cx="736608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ko-KR" altLang="en-US" sz="2000" kern="0" dirty="0" err="1">
                <a:latin typeface="+mn-ea"/>
                <a:cs typeface="+mj-cs"/>
              </a:rPr>
              <a:t>수급권자를</a:t>
            </a:r>
            <a:r>
              <a:rPr lang="ko-KR" altLang="en-US" sz="2000" kern="0" dirty="0">
                <a:latin typeface="+mn-ea"/>
                <a:cs typeface="+mj-cs"/>
              </a:rPr>
              <a:t> 부양한 책임이 있는 자로서 </a:t>
            </a:r>
            <a:r>
              <a:rPr lang="ko-KR" altLang="en-US" sz="2000" kern="0" dirty="0" err="1">
                <a:latin typeface="+mn-ea"/>
                <a:cs typeface="+mj-cs"/>
              </a:rPr>
              <a:t>수급권자의</a:t>
            </a:r>
            <a:r>
              <a:rPr lang="ko-KR" altLang="en-US" sz="2000" kern="0" dirty="0">
                <a:latin typeface="+mn-ea"/>
                <a:cs typeface="+mj-cs"/>
              </a:rPr>
              <a:t> </a:t>
            </a:r>
            <a:r>
              <a:rPr lang="en-US" altLang="ko-KR" sz="2000" kern="0" dirty="0">
                <a:solidFill>
                  <a:srgbClr val="FF0000"/>
                </a:solidFill>
                <a:latin typeface="+mn-ea"/>
                <a:cs typeface="+mj-cs"/>
              </a:rPr>
              <a:t>1</a:t>
            </a:r>
            <a:r>
              <a:rPr lang="ko-KR" altLang="en-US" sz="2000" kern="0" dirty="0">
                <a:solidFill>
                  <a:srgbClr val="FF0000"/>
                </a:solidFill>
                <a:latin typeface="+mn-ea"/>
                <a:cs typeface="+mj-cs"/>
              </a:rPr>
              <a:t>촌</a:t>
            </a:r>
            <a:r>
              <a:rPr lang="ko-KR" altLang="en-US" sz="2000" kern="0" dirty="0">
                <a:latin typeface="+mn-ea"/>
                <a:cs typeface="+mj-cs"/>
              </a:rPr>
              <a:t>의 </a:t>
            </a:r>
            <a:r>
              <a:rPr lang="ko-KR" altLang="en-US" sz="2000" kern="0" dirty="0" smtClean="0">
                <a:latin typeface="+mn-ea"/>
                <a:cs typeface="+mj-cs"/>
              </a:rPr>
              <a:t>직계혈족</a:t>
            </a:r>
            <a:r>
              <a:rPr lang="en-US" altLang="ko-KR" sz="2000" kern="0" dirty="0">
                <a:latin typeface="+mn-ea"/>
                <a:cs typeface="+mj-cs"/>
              </a:rPr>
              <a:t> </a:t>
            </a:r>
            <a:r>
              <a:rPr lang="en-US" altLang="ko-KR" sz="2000" kern="0" dirty="0" smtClean="0">
                <a:latin typeface="+mn-ea"/>
                <a:cs typeface="+mj-cs"/>
              </a:rPr>
              <a:t>(</a:t>
            </a:r>
            <a:r>
              <a:rPr lang="ko-KR" altLang="en-US" sz="2000" kern="0" dirty="0">
                <a:latin typeface="+mn-ea"/>
                <a:cs typeface="+mj-cs"/>
              </a:rPr>
              <a:t>부모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아들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딸</a:t>
            </a:r>
            <a:r>
              <a:rPr lang="en-US" altLang="ko-KR" sz="2000" kern="0" dirty="0">
                <a:latin typeface="+mn-ea"/>
                <a:cs typeface="+mj-cs"/>
              </a:rPr>
              <a:t>) </a:t>
            </a:r>
            <a:r>
              <a:rPr lang="ko-KR" altLang="en-US" sz="2000" kern="0" dirty="0">
                <a:latin typeface="+mn-ea"/>
                <a:cs typeface="+mj-cs"/>
              </a:rPr>
              <a:t>등 및 그 배우자</a:t>
            </a:r>
            <a:r>
              <a:rPr lang="en-US" altLang="ko-KR" sz="2000" kern="0" dirty="0">
                <a:latin typeface="+mn-ea"/>
                <a:cs typeface="+mj-cs"/>
              </a:rPr>
              <a:t>(</a:t>
            </a:r>
            <a:r>
              <a:rPr lang="ko-KR" altLang="en-US" sz="2000" kern="0" dirty="0">
                <a:latin typeface="+mn-ea"/>
                <a:cs typeface="+mj-cs"/>
              </a:rPr>
              <a:t>며느리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사위 등</a:t>
            </a:r>
            <a:r>
              <a:rPr lang="en-US" altLang="ko-KR" sz="2000" kern="0" dirty="0">
                <a:latin typeface="+mn-ea"/>
                <a:cs typeface="+mj-cs"/>
              </a:rPr>
              <a:t>)</a:t>
            </a:r>
            <a:r>
              <a:rPr lang="ko-KR" altLang="en-US" sz="2000" kern="0" dirty="0">
                <a:latin typeface="+mn-ea"/>
                <a:cs typeface="+mj-cs"/>
              </a:rPr>
              <a:t>를 말한다</a:t>
            </a:r>
            <a:r>
              <a:rPr lang="en-US" altLang="ko-KR" sz="2000" kern="0" dirty="0">
                <a:latin typeface="+mn-ea"/>
                <a:cs typeface="+mj-cs"/>
              </a:rPr>
              <a:t>. </a:t>
            </a:r>
            <a:r>
              <a:rPr lang="ko-KR" altLang="en-US" sz="2000" kern="0" dirty="0" smtClean="0">
                <a:latin typeface="+mn-ea"/>
                <a:cs typeface="+mj-cs"/>
              </a:rPr>
              <a:t>다만 </a:t>
            </a:r>
            <a:r>
              <a:rPr lang="ko-KR" altLang="en-US" sz="2000" kern="0" dirty="0">
                <a:latin typeface="+mn-ea"/>
                <a:cs typeface="+mj-cs"/>
              </a:rPr>
              <a:t>사망한 </a:t>
            </a:r>
            <a:r>
              <a:rPr lang="en-US" altLang="ko-KR" sz="2000" kern="0" dirty="0">
                <a:latin typeface="+mn-ea"/>
                <a:cs typeface="+mj-cs"/>
              </a:rPr>
              <a:t>1</a:t>
            </a:r>
            <a:r>
              <a:rPr lang="ko-KR" altLang="en-US" sz="2000" kern="0" dirty="0">
                <a:latin typeface="+mn-ea"/>
                <a:cs typeface="+mj-cs"/>
              </a:rPr>
              <a:t>촌의 직계혈족의 배우자는 제외한다</a:t>
            </a:r>
            <a:r>
              <a:rPr lang="en-US" altLang="ko-KR" sz="2000" kern="0" dirty="0">
                <a:latin typeface="+mn-ea"/>
                <a:cs typeface="+mj-cs"/>
              </a:rPr>
              <a:t>. </a:t>
            </a:r>
          </a:p>
        </p:txBody>
      </p:sp>
      <p:sp>
        <p:nvSpPr>
          <p:cNvPr id="8" name="제목 39"/>
          <p:cNvSpPr txBox="1">
            <a:spLocks/>
          </p:cNvSpPr>
          <p:nvPr/>
        </p:nvSpPr>
        <p:spPr bwMode="auto">
          <a:xfrm>
            <a:off x="227830" y="5190247"/>
            <a:ext cx="1610499" cy="480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ko-KR" altLang="en-US" sz="2100" b="1" kern="0" dirty="0" smtClean="0">
                <a:latin typeface="+mj-ea"/>
                <a:ea typeface="+mj-ea"/>
                <a:cs typeface="+mj-cs"/>
              </a:rPr>
              <a:t>부양의무자</a:t>
            </a:r>
            <a:endParaRPr lang="ko-KR" altLang="en-US" sz="2100" b="1" kern="0" dirty="0">
              <a:latin typeface="+mj-ea"/>
              <a:ea typeface="+mj-ea"/>
              <a:cs typeface="+mj-cs"/>
            </a:endParaRPr>
          </a:p>
        </p:txBody>
      </p:sp>
      <p:sp>
        <p:nvSpPr>
          <p:cNvPr id="9" name="순서도: 수동 입력 8"/>
          <p:cNvSpPr/>
          <p:nvPr/>
        </p:nvSpPr>
        <p:spPr>
          <a:xfrm>
            <a:off x="262153" y="1020837"/>
            <a:ext cx="1512168" cy="931281"/>
          </a:xfrm>
          <a:prstGeom prst="flowChartManualInpu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ko-KR" altLang="ko-KR" dirty="0">
              <a:solidFill>
                <a:schemeClr val="tx1"/>
              </a:solidFill>
            </a:endParaRPr>
          </a:p>
        </p:txBody>
      </p:sp>
      <p:sp>
        <p:nvSpPr>
          <p:cNvPr id="10" name="제목 39"/>
          <p:cNvSpPr txBox="1">
            <a:spLocks/>
          </p:cNvSpPr>
          <p:nvPr/>
        </p:nvSpPr>
        <p:spPr bwMode="auto">
          <a:xfrm>
            <a:off x="1838329" y="958208"/>
            <a:ext cx="736608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ko-KR" altLang="en-US" sz="2000" kern="0" dirty="0">
                <a:latin typeface="+mn-ea"/>
                <a:cs typeface="+mj-cs"/>
              </a:rPr>
              <a:t>국민이 건강하고 문화적인 생활을 유지하기 위하여 소요되는 최소한의 </a:t>
            </a:r>
            <a:r>
              <a:rPr lang="ko-KR" altLang="en-US" sz="2000" kern="0" dirty="0" smtClean="0">
                <a:latin typeface="+mn-ea"/>
                <a:cs typeface="+mj-cs"/>
              </a:rPr>
              <a:t>비용으로 </a:t>
            </a:r>
            <a:r>
              <a:rPr lang="ko-KR" altLang="en-US" sz="2000" kern="0" dirty="0">
                <a:latin typeface="+mn-ea"/>
                <a:cs typeface="+mj-cs"/>
              </a:rPr>
              <a:t>제</a:t>
            </a:r>
            <a:r>
              <a:rPr lang="en-US" altLang="ko-KR" sz="2000" kern="0" dirty="0">
                <a:latin typeface="+mn-ea"/>
                <a:cs typeface="+mj-cs"/>
              </a:rPr>
              <a:t>20</a:t>
            </a:r>
            <a:r>
              <a:rPr lang="ko-KR" altLang="en-US" sz="2000" kern="0" dirty="0">
                <a:latin typeface="+mn-ea"/>
                <a:cs typeface="+mj-cs"/>
              </a:rPr>
              <a:t>조의</a:t>
            </a:r>
            <a:r>
              <a:rPr lang="en-US" altLang="ko-KR" sz="2000" kern="0" dirty="0">
                <a:latin typeface="+mn-ea"/>
                <a:cs typeface="+mj-cs"/>
              </a:rPr>
              <a:t>2 </a:t>
            </a:r>
            <a:r>
              <a:rPr lang="ko-KR" altLang="en-US" sz="2000" kern="0" dirty="0">
                <a:latin typeface="+mn-ea"/>
                <a:cs typeface="+mj-cs"/>
              </a:rPr>
              <a:t>제</a:t>
            </a:r>
            <a:r>
              <a:rPr lang="en-US" altLang="ko-KR" sz="2000" kern="0" dirty="0">
                <a:latin typeface="+mn-ea"/>
                <a:cs typeface="+mj-cs"/>
              </a:rPr>
              <a:t>4</a:t>
            </a:r>
            <a:r>
              <a:rPr lang="ko-KR" altLang="en-US" sz="2000" kern="0" dirty="0">
                <a:latin typeface="+mn-ea"/>
                <a:cs typeface="+mj-cs"/>
              </a:rPr>
              <a:t>항에 따라 보건복지부장관이 계측하는 금액을 말한다</a:t>
            </a:r>
            <a:r>
              <a:rPr lang="en-US" altLang="ko-KR" sz="2000" kern="0" dirty="0">
                <a:latin typeface="+mn-ea"/>
                <a:cs typeface="+mj-cs"/>
              </a:rPr>
              <a:t>. </a:t>
            </a:r>
          </a:p>
        </p:txBody>
      </p:sp>
      <p:sp>
        <p:nvSpPr>
          <p:cNvPr id="11" name="제목 39"/>
          <p:cNvSpPr txBox="1">
            <a:spLocks/>
          </p:cNvSpPr>
          <p:nvPr/>
        </p:nvSpPr>
        <p:spPr bwMode="auto">
          <a:xfrm>
            <a:off x="227830" y="1318308"/>
            <a:ext cx="1610499" cy="480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ko-KR" altLang="en-US" sz="2100" b="1" kern="0" dirty="0" smtClean="0">
                <a:latin typeface="+mn-ea"/>
                <a:cs typeface="+mj-cs"/>
              </a:rPr>
              <a:t>최저생계비</a:t>
            </a:r>
            <a:endParaRPr lang="ko-KR" altLang="en-US" sz="2100" b="1" kern="0" dirty="0">
              <a:latin typeface="+mn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8989987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291276" y="920382"/>
            <a:ext cx="8529196" cy="2868657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8" name="제목 39"/>
          <p:cNvSpPr txBox="1">
            <a:spLocks/>
          </p:cNvSpPr>
          <p:nvPr/>
        </p:nvSpPr>
        <p:spPr bwMode="auto">
          <a:xfrm>
            <a:off x="532400" y="1457313"/>
            <a:ext cx="8173382" cy="22852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>
                <a:latin typeface="+mn-ea"/>
                <a:cs typeface="+mj-cs"/>
              </a:rPr>
              <a:t>국내 체류 외국인 중 대한민국 국민과 혼인하여 본인 또는 배우자가 </a:t>
            </a:r>
            <a:r>
              <a:rPr lang="ko-KR" altLang="en-US" sz="1900" kern="0" dirty="0" smtClean="0">
                <a:latin typeface="+mn-ea"/>
                <a:cs typeface="+mj-cs"/>
              </a:rPr>
              <a:t>임신 </a:t>
            </a:r>
            <a:r>
              <a:rPr lang="ko-KR" altLang="en-US" sz="1900" kern="0" dirty="0">
                <a:latin typeface="+mn-ea"/>
                <a:cs typeface="+mj-cs"/>
              </a:rPr>
              <a:t>중이거나 </a:t>
            </a:r>
            <a:r>
              <a:rPr lang="ko-KR" altLang="en-US" sz="1900" kern="0" dirty="0" smtClean="0">
                <a:latin typeface="+mn-ea"/>
                <a:cs typeface="+mj-cs"/>
              </a:rPr>
              <a:t>대한민국 </a:t>
            </a:r>
            <a:r>
              <a:rPr lang="ko-KR" altLang="en-US" sz="1900" kern="0" dirty="0">
                <a:latin typeface="+mn-ea"/>
                <a:cs typeface="+mj-cs"/>
              </a:rPr>
              <a:t>국적의 미성년 자녀를 양육하고 있거나 배우자의 </a:t>
            </a:r>
            <a:r>
              <a:rPr lang="ko-KR" altLang="en-US" sz="1900" kern="0" dirty="0" smtClean="0">
                <a:latin typeface="+mn-ea"/>
                <a:cs typeface="+mj-cs"/>
              </a:rPr>
              <a:t>대한민국 </a:t>
            </a:r>
            <a:r>
              <a:rPr lang="ko-KR" altLang="en-US" sz="1900" kern="0" dirty="0">
                <a:latin typeface="+mn-ea"/>
                <a:cs typeface="+mj-cs"/>
              </a:rPr>
              <a:t>국적인 </a:t>
            </a:r>
            <a:r>
              <a:rPr lang="ko-KR" altLang="en-US" sz="1900" kern="0" dirty="0" smtClean="0">
                <a:latin typeface="+mn-ea"/>
                <a:cs typeface="+mj-cs"/>
              </a:rPr>
              <a:t>직계존속과 </a:t>
            </a:r>
            <a:r>
              <a:rPr lang="ko-KR" altLang="en-US" sz="1900" kern="0" dirty="0">
                <a:latin typeface="+mn-ea"/>
                <a:cs typeface="+mj-cs"/>
              </a:rPr>
              <a:t>생계나 주거를 같이하고 있는 사람으로서 </a:t>
            </a:r>
            <a:r>
              <a:rPr lang="ko-KR" altLang="en-US" sz="1900" kern="0" dirty="0" smtClean="0">
                <a:latin typeface="+mn-ea"/>
                <a:cs typeface="+mj-cs"/>
              </a:rPr>
              <a:t>대통령령이 </a:t>
            </a:r>
            <a:r>
              <a:rPr lang="ko-KR" altLang="en-US" sz="1900" kern="0" dirty="0">
                <a:latin typeface="+mn-ea"/>
                <a:cs typeface="+mj-cs"/>
              </a:rPr>
              <a:t>정하는 </a:t>
            </a:r>
            <a:r>
              <a:rPr lang="ko-KR" altLang="en-US" sz="1900" kern="0" dirty="0" smtClean="0">
                <a:latin typeface="+mn-ea"/>
                <a:cs typeface="+mj-cs"/>
              </a:rPr>
              <a:t>사람이 이 </a:t>
            </a:r>
            <a:r>
              <a:rPr lang="ko-KR" altLang="en-US" sz="1900" kern="0" dirty="0">
                <a:latin typeface="+mn-ea"/>
                <a:cs typeface="+mj-cs"/>
              </a:rPr>
              <a:t>법에 따른 급여를 받을 수 있는 자격이 있는 </a:t>
            </a:r>
            <a:r>
              <a:rPr lang="ko-KR" altLang="en-US" sz="1900" kern="0" dirty="0" smtClean="0">
                <a:latin typeface="+mn-ea"/>
                <a:cs typeface="+mj-cs"/>
              </a:rPr>
              <a:t>경우에는 </a:t>
            </a:r>
            <a:r>
              <a:rPr lang="ko-KR" altLang="en-US" sz="1900" kern="0" dirty="0" err="1">
                <a:latin typeface="+mn-ea"/>
                <a:cs typeface="+mj-cs"/>
              </a:rPr>
              <a:t>수급권자가</a:t>
            </a:r>
            <a:r>
              <a:rPr lang="ko-KR" altLang="en-US" sz="1900" kern="0" dirty="0">
                <a:latin typeface="+mn-ea"/>
                <a:cs typeface="+mj-cs"/>
              </a:rPr>
              <a:t> 된다</a:t>
            </a:r>
            <a:r>
              <a:rPr lang="en-US" altLang="ko-KR" sz="1900" kern="0" dirty="0">
                <a:latin typeface="+mn-ea"/>
                <a:cs typeface="+mj-cs"/>
              </a:rPr>
              <a:t>. </a:t>
            </a:r>
          </a:p>
        </p:txBody>
      </p:sp>
      <p:grpSp>
        <p:nvGrpSpPr>
          <p:cNvPr id="9" name="Group 12"/>
          <p:cNvGrpSpPr>
            <a:grpSpLocks/>
          </p:cNvGrpSpPr>
          <p:nvPr/>
        </p:nvGrpSpPr>
        <p:grpSpPr bwMode="auto">
          <a:xfrm>
            <a:off x="405576" y="861646"/>
            <a:ext cx="88900" cy="200025"/>
            <a:chOff x="4314" y="2018"/>
            <a:chExt cx="69" cy="166"/>
          </a:xfrm>
        </p:grpSpPr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1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2" name="Group 15"/>
          <p:cNvGrpSpPr>
            <a:grpSpLocks/>
          </p:cNvGrpSpPr>
          <p:nvPr/>
        </p:nvGrpSpPr>
        <p:grpSpPr bwMode="auto">
          <a:xfrm>
            <a:off x="563084" y="864821"/>
            <a:ext cx="87312" cy="200025"/>
            <a:chOff x="4314" y="2018"/>
            <a:chExt cx="69" cy="166"/>
          </a:xfrm>
        </p:grpSpPr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4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5" name="Line 18"/>
          <p:cNvSpPr>
            <a:spLocks noChangeShapeType="1"/>
          </p:cNvSpPr>
          <p:nvPr/>
        </p:nvSpPr>
        <p:spPr bwMode="auto">
          <a:xfrm>
            <a:off x="512241" y="1503758"/>
            <a:ext cx="7948191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507818" y="1116379"/>
            <a:ext cx="4192173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외국인에 대한 특례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5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조의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2)</a:t>
            </a:r>
          </a:p>
        </p:txBody>
      </p:sp>
      <p:sp>
        <p:nvSpPr>
          <p:cNvPr id="17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대상 </a:t>
            </a:r>
            <a:r>
              <a:rPr lang="en-US" altLang="ko-KR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- </a:t>
            </a:r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정의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(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제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2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조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)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3515141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최저보장수준의 결정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291276" y="920382"/>
            <a:ext cx="8529196" cy="3732754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8" name="제목 39"/>
          <p:cNvSpPr txBox="1">
            <a:spLocks/>
          </p:cNvSpPr>
          <p:nvPr/>
        </p:nvSpPr>
        <p:spPr bwMode="auto">
          <a:xfrm>
            <a:off x="563084" y="1562655"/>
            <a:ext cx="8070636" cy="29392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보건복지부장관 </a:t>
            </a:r>
            <a:r>
              <a:rPr lang="ko-KR" altLang="en-US" sz="2000" kern="0" dirty="0">
                <a:latin typeface="+mn-ea"/>
                <a:cs typeface="+mj-cs"/>
              </a:rPr>
              <a:t>또는 중앙행정기관의 장은 급여의 종류별 </a:t>
            </a:r>
            <a:r>
              <a:rPr lang="ko-KR" altLang="en-US" sz="2000" kern="0" dirty="0" err="1">
                <a:latin typeface="+mn-ea"/>
                <a:cs typeface="+mj-cs"/>
              </a:rPr>
              <a:t>수급자</a:t>
            </a:r>
            <a:r>
              <a:rPr lang="ko-KR" altLang="en-US" sz="2000" kern="0" dirty="0">
                <a:latin typeface="+mn-ea"/>
                <a:cs typeface="+mj-cs"/>
              </a:rPr>
              <a:t> </a:t>
            </a:r>
            <a:r>
              <a:rPr lang="ko-KR" altLang="en-US" sz="2000" kern="0" dirty="0" smtClean="0">
                <a:latin typeface="+mn-ea"/>
                <a:cs typeface="+mj-cs"/>
              </a:rPr>
              <a:t>선정기준 및</a:t>
            </a:r>
            <a:r>
              <a:rPr lang="en-US" altLang="ko-KR" sz="2000" kern="0" dirty="0" smtClean="0">
                <a:latin typeface="+mn-ea"/>
                <a:cs typeface="+mj-cs"/>
              </a:rPr>
              <a:t> </a:t>
            </a:r>
            <a:r>
              <a:rPr lang="ko-KR" altLang="en-US" sz="2000" kern="0" dirty="0" smtClean="0">
                <a:latin typeface="+mn-ea"/>
                <a:cs typeface="+mj-cs"/>
              </a:rPr>
              <a:t>최저보장수준을 </a:t>
            </a:r>
            <a:r>
              <a:rPr lang="ko-KR" altLang="en-US" sz="2000" kern="0" dirty="0">
                <a:latin typeface="+mn-ea"/>
                <a:cs typeface="+mj-cs"/>
              </a:rPr>
              <a:t>결정하여야 한다</a:t>
            </a:r>
            <a:r>
              <a:rPr lang="en-US" altLang="ko-KR" sz="2000" kern="0" dirty="0">
                <a:latin typeface="+mn-ea"/>
                <a:cs typeface="+mj-cs"/>
              </a:rPr>
              <a:t>. </a:t>
            </a:r>
          </a:p>
          <a:p>
            <a:pPr marL="180975" indent="-180975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보건복지부장관 </a:t>
            </a:r>
            <a:r>
              <a:rPr lang="ko-KR" altLang="en-US" sz="2000" kern="0" dirty="0">
                <a:latin typeface="+mn-ea"/>
                <a:cs typeface="+mj-cs"/>
              </a:rPr>
              <a:t>또는 소관 중앙 행정기관의 장은 매년 </a:t>
            </a:r>
            <a:r>
              <a:rPr lang="en-US" altLang="ko-KR" sz="2000" kern="0" dirty="0">
                <a:latin typeface="+mn-ea"/>
                <a:cs typeface="+mj-cs"/>
              </a:rPr>
              <a:t>8</a:t>
            </a:r>
            <a:r>
              <a:rPr lang="ko-KR" altLang="en-US" sz="2000" kern="0" dirty="0">
                <a:latin typeface="+mn-ea"/>
                <a:cs typeface="+mj-cs"/>
              </a:rPr>
              <a:t>월 </a:t>
            </a:r>
            <a:r>
              <a:rPr lang="en-US" altLang="ko-KR" sz="2000" kern="0" dirty="0">
                <a:latin typeface="+mn-ea"/>
                <a:cs typeface="+mj-cs"/>
              </a:rPr>
              <a:t>1</a:t>
            </a:r>
            <a:r>
              <a:rPr lang="ko-KR" altLang="en-US" sz="2000" kern="0" dirty="0">
                <a:latin typeface="+mn-ea"/>
                <a:cs typeface="+mj-cs"/>
              </a:rPr>
              <a:t>일까지 제</a:t>
            </a:r>
            <a:r>
              <a:rPr lang="en-US" altLang="ko-KR" sz="2000" kern="0" dirty="0">
                <a:latin typeface="+mn-ea"/>
                <a:cs typeface="+mj-cs"/>
              </a:rPr>
              <a:t>20</a:t>
            </a:r>
            <a:r>
              <a:rPr lang="ko-KR" altLang="en-US" sz="2000" kern="0" dirty="0">
                <a:latin typeface="+mn-ea"/>
                <a:cs typeface="+mj-cs"/>
              </a:rPr>
              <a:t>조 </a:t>
            </a:r>
            <a:r>
              <a:rPr lang="ko-KR" altLang="en-US" sz="2000" kern="0" dirty="0" smtClean="0">
                <a:latin typeface="+mn-ea"/>
                <a:cs typeface="+mj-cs"/>
              </a:rPr>
              <a:t>제</a:t>
            </a:r>
            <a:r>
              <a:rPr lang="en-US" altLang="ko-KR" sz="2000" kern="0" dirty="0">
                <a:latin typeface="+mn-ea"/>
                <a:cs typeface="+mj-cs"/>
              </a:rPr>
              <a:t>2</a:t>
            </a:r>
            <a:r>
              <a:rPr lang="ko-KR" altLang="en-US" sz="2000" kern="0" dirty="0" smtClean="0">
                <a:latin typeface="+mn-ea"/>
                <a:cs typeface="+mj-cs"/>
              </a:rPr>
              <a:t>항에</a:t>
            </a:r>
            <a:r>
              <a:rPr lang="en-US" altLang="ko-KR" sz="2000" kern="0" dirty="0">
                <a:latin typeface="+mn-ea"/>
                <a:cs typeface="+mj-cs"/>
              </a:rPr>
              <a:t> </a:t>
            </a:r>
            <a:r>
              <a:rPr lang="ko-KR" altLang="en-US" sz="2000" kern="0" dirty="0" smtClean="0">
                <a:latin typeface="+mn-ea"/>
                <a:cs typeface="+mj-cs"/>
              </a:rPr>
              <a:t>따른 </a:t>
            </a:r>
            <a:r>
              <a:rPr lang="ko-KR" altLang="en-US" sz="2000" kern="0" dirty="0">
                <a:latin typeface="+mn-ea"/>
                <a:cs typeface="+mj-cs"/>
              </a:rPr>
              <a:t>중앙생활보장위원회의 </a:t>
            </a:r>
            <a:r>
              <a:rPr lang="ko-KR" altLang="en-US" sz="2000" kern="0" dirty="0" smtClean="0">
                <a:latin typeface="+mn-ea"/>
                <a:cs typeface="+mj-cs"/>
              </a:rPr>
              <a:t>심의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의결을 </a:t>
            </a:r>
            <a:r>
              <a:rPr lang="ko-KR" altLang="en-US" sz="2000" kern="0" dirty="0">
                <a:latin typeface="+mn-ea"/>
                <a:cs typeface="+mj-cs"/>
              </a:rPr>
              <a:t>거쳐 다음 연도의 급여의 </a:t>
            </a:r>
            <a:r>
              <a:rPr lang="ko-KR" altLang="en-US" sz="2000" kern="0" dirty="0" smtClean="0">
                <a:latin typeface="+mn-ea"/>
                <a:cs typeface="+mj-cs"/>
              </a:rPr>
              <a:t>종류별 </a:t>
            </a:r>
            <a:r>
              <a:rPr lang="ko-KR" altLang="en-US" sz="2000" kern="0" dirty="0" err="1">
                <a:latin typeface="+mn-ea"/>
                <a:cs typeface="+mj-cs"/>
              </a:rPr>
              <a:t>수급자</a:t>
            </a:r>
            <a:r>
              <a:rPr lang="ko-KR" altLang="en-US" sz="2000" kern="0" dirty="0">
                <a:latin typeface="+mn-ea"/>
                <a:cs typeface="+mj-cs"/>
              </a:rPr>
              <a:t> </a:t>
            </a:r>
            <a:r>
              <a:rPr lang="ko-KR" altLang="en-US" sz="2000" kern="0" dirty="0" smtClean="0">
                <a:latin typeface="+mn-ea"/>
                <a:cs typeface="+mj-cs"/>
              </a:rPr>
              <a:t>선정기준 </a:t>
            </a:r>
            <a:r>
              <a:rPr lang="ko-KR" altLang="en-US" sz="2000" kern="0" dirty="0">
                <a:latin typeface="+mn-ea"/>
                <a:cs typeface="+mj-cs"/>
              </a:rPr>
              <a:t>및 최저보장 수준을 공표하여야 한다</a:t>
            </a:r>
            <a:r>
              <a:rPr lang="en-US" altLang="ko-KR" sz="2000" kern="0" dirty="0">
                <a:latin typeface="+mn-ea"/>
                <a:cs typeface="+mj-cs"/>
              </a:rPr>
              <a:t>. </a:t>
            </a:r>
          </a:p>
        </p:txBody>
      </p:sp>
      <p:grpSp>
        <p:nvGrpSpPr>
          <p:cNvPr id="9" name="Group 12"/>
          <p:cNvGrpSpPr>
            <a:grpSpLocks/>
          </p:cNvGrpSpPr>
          <p:nvPr/>
        </p:nvGrpSpPr>
        <p:grpSpPr bwMode="auto">
          <a:xfrm>
            <a:off x="405576" y="861646"/>
            <a:ext cx="88900" cy="200025"/>
            <a:chOff x="4314" y="2018"/>
            <a:chExt cx="69" cy="166"/>
          </a:xfrm>
        </p:grpSpPr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1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2" name="Group 15"/>
          <p:cNvGrpSpPr>
            <a:grpSpLocks/>
          </p:cNvGrpSpPr>
          <p:nvPr/>
        </p:nvGrpSpPr>
        <p:grpSpPr bwMode="auto">
          <a:xfrm>
            <a:off x="563084" y="864821"/>
            <a:ext cx="87312" cy="200025"/>
            <a:chOff x="4314" y="2018"/>
            <a:chExt cx="69" cy="166"/>
          </a:xfrm>
        </p:grpSpPr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4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5" name="Line 18"/>
          <p:cNvSpPr>
            <a:spLocks noChangeShapeType="1"/>
          </p:cNvSpPr>
          <p:nvPr/>
        </p:nvSpPr>
        <p:spPr bwMode="auto">
          <a:xfrm>
            <a:off x="512241" y="1503758"/>
            <a:ext cx="7948191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507818" y="1116379"/>
            <a:ext cx="3916457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최저보장수준의 결정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6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529917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최저보장수준의 결정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291276" y="920383"/>
            <a:ext cx="8529196" cy="2364602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8" name="제목 39"/>
          <p:cNvSpPr txBox="1">
            <a:spLocks/>
          </p:cNvSpPr>
          <p:nvPr/>
        </p:nvSpPr>
        <p:spPr bwMode="auto">
          <a:xfrm>
            <a:off x="475132" y="1447163"/>
            <a:ext cx="8173382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>
                <a:latin typeface="+mn-ea"/>
                <a:cs typeface="+mj-cs"/>
              </a:rPr>
              <a:t>통계법 제</a:t>
            </a:r>
            <a:r>
              <a:rPr lang="en-US" altLang="ko-KR" sz="1900" kern="0" dirty="0">
                <a:latin typeface="+mn-ea"/>
                <a:cs typeface="+mj-cs"/>
              </a:rPr>
              <a:t>27</a:t>
            </a:r>
            <a:r>
              <a:rPr lang="ko-KR" altLang="en-US" sz="1900" kern="0" dirty="0">
                <a:latin typeface="+mn-ea"/>
                <a:cs typeface="+mj-cs"/>
              </a:rPr>
              <a:t>조에 따라 통계청이 공표하는 통계자료의 가구 </a:t>
            </a:r>
            <a:r>
              <a:rPr lang="ko-KR" altLang="en-US" sz="1900" kern="0" dirty="0" smtClean="0">
                <a:latin typeface="+mn-ea"/>
                <a:cs typeface="+mj-cs"/>
              </a:rPr>
              <a:t>경상소득 </a:t>
            </a:r>
            <a:r>
              <a:rPr lang="en-US" altLang="ko-KR" sz="1900" kern="0" dirty="0" smtClean="0">
                <a:latin typeface="+mn-ea"/>
                <a:cs typeface="+mj-cs"/>
              </a:rPr>
              <a:t>(</a:t>
            </a:r>
            <a:r>
              <a:rPr lang="ko-KR" altLang="en-US" sz="1900" kern="0" dirty="0">
                <a:latin typeface="+mn-ea"/>
                <a:cs typeface="+mj-cs"/>
              </a:rPr>
              <a:t>근로소득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 smtClean="0">
                <a:latin typeface="+mn-ea"/>
                <a:cs typeface="+mj-cs"/>
              </a:rPr>
              <a:t>사업소득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재산소득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이전소득을 합산한 소득을 말한다</a:t>
            </a:r>
            <a:r>
              <a:rPr lang="en-US" altLang="ko-KR" sz="1900" kern="0" dirty="0">
                <a:latin typeface="+mn-ea"/>
                <a:cs typeface="+mj-cs"/>
              </a:rPr>
              <a:t>)</a:t>
            </a:r>
            <a:r>
              <a:rPr lang="ko-KR" altLang="en-US" sz="1900" kern="0" dirty="0" smtClean="0">
                <a:latin typeface="+mn-ea"/>
                <a:cs typeface="+mj-cs"/>
              </a:rPr>
              <a:t>의 </a:t>
            </a:r>
            <a:r>
              <a:rPr lang="ko-KR" altLang="en-US" sz="1900" kern="0" dirty="0" err="1" smtClean="0">
                <a:latin typeface="+mn-ea"/>
                <a:cs typeface="+mj-cs"/>
              </a:rPr>
              <a:t>중간값에</a:t>
            </a:r>
            <a:r>
              <a:rPr lang="ko-KR" altLang="en-US" sz="1900" kern="0" dirty="0" smtClean="0">
                <a:latin typeface="+mn-ea"/>
                <a:cs typeface="+mj-cs"/>
              </a:rPr>
              <a:t> </a:t>
            </a:r>
            <a:r>
              <a:rPr lang="ko-KR" altLang="en-US" sz="1900" kern="0" dirty="0">
                <a:latin typeface="+mn-ea"/>
                <a:cs typeface="+mj-cs"/>
              </a:rPr>
              <a:t>최근 </a:t>
            </a:r>
            <a:r>
              <a:rPr lang="ko-KR" altLang="en-US" sz="1900" kern="0" dirty="0" smtClean="0">
                <a:latin typeface="+mn-ea"/>
                <a:cs typeface="+mj-cs"/>
              </a:rPr>
              <a:t>가구소득</a:t>
            </a:r>
            <a:r>
              <a:rPr lang="en-US" altLang="ko-KR" sz="1900" kern="0" dirty="0">
                <a:latin typeface="+mn-ea"/>
                <a:cs typeface="+mj-cs"/>
              </a:rPr>
              <a:t> </a:t>
            </a:r>
            <a:r>
              <a:rPr lang="ko-KR" altLang="en-US" sz="1900" kern="0" dirty="0" smtClean="0">
                <a:latin typeface="+mn-ea"/>
                <a:cs typeface="+mj-cs"/>
              </a:rPr>
              <a:t>평균 </a:t>
            </a:r>
            <a:r>
              <a:rPr lang="ko-KR" altLang="en-US" sz="1900" kern="0" dirty="0">
                <a:latin typeface="+mn-ea"/>
                <a:cs typeface="+mj-cs"/>
              </a:rPr>
              <a:t>증가율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가구규모에 따른 소득수준 </a:t>
            </a:r>
            <a:r>
              <a:rPr lang="ko-KR" altLang="en-US" sz="1900" kern="0" dirty="0" smtClean="0">
                <a:latin typeface="+mn-ea"/>
                <a:cs typeface="+mj-cs"/>
              </a:rPr>
              <a:t>차이를 반영하여 </a:t>
            </a:r>
            <a:r>
              <a:rPr lang="ko-KR" altLang="en-US" sz="1900" kern="0" dirty="0">
                <a:latin typeface="+mn-ea"/>
                <a:cs typeface="+mj-cs"/>
              </a:rPr>
              <a:t>가구규모별로 산정한다</a:t>
            </a:r>
            <a:r>
              <a:rPr lang="en-US" altLang="ko-KR" sz="1900" kern="0" dirty="0">
                <a:latin typeface="+mn-ea"/>
                <a:cs typeface="+mj-cs"/>
              </a:rPr>
              <a:t>.</a:t>
            </a:r>
          </a:p>
        </p:txBody>
      </p:sp>
      <p:grpSp>
        <p:nvGrpSpPr>
          <p:cNvPr id="9" name="Group 12"/>
          <p:cNvGrpSpPr>
            <a:grpSpLocks/>
          </p:cNvGrpSpPr>
          <p:nvPr/>
        </p:nvGrpSpPr>
        <p:grpSpPr bwMode="auto">
          <a:xfrm>
            <a:off x="405576" y="861646"/>
            <a:ext cx="88900" cy="200025"/>
            <a:chOff x="4314" y="2018"/>
            <a:chExt cx="69" cy="166"/>
          </a:xfrm>
        </p:grpSpPr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1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2" name="Group 15"/>
          <p:cNvGrpSpPr>
            <a:grpSpLocks/>
          </p:cNvGrpSpPr>
          <p:nvPr/>
        </p:nvGrpSpPr>
        <p:grpSpPr bwMode="auto">
          <a:xfrm>
            <a:off x="563084" y="864821"/>
            <a:ext cx="87312" cy="200025"/>
            <a:chOff x="4314" y="2018"/>
            <a:chExt cx="69" cy="166"/>
          </a:xfrm>
        </p:grpSpPr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4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5" name="Line 18"/>
          <p:cNvSpPr>
            <a:spLocks noChangeShapeType="1"/>
          </p:cNvSpPr>
          <p:nvPr/>
        </p:nvSpPr>
        <p:spPr bwMode="auto">
          <a:xfrm>
            <a:off x="512241" y="1503758"/>
            <a:ext cx="7948191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507818" y="1116379"/>
            <a:ext cx="4487126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기준 중위소득의 산정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6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조의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2)</a:t>
            </a:r>
          </a:p>
        </p:txBody>
      </p:sp>
    </p:spTree>
    <p:extLst>
      <p:ext uri="{BB962C8B-B14F-4D97-AF65-F5344CB8AC3E}">
        <p14:creationId xmlns:p14="http://schemas.microsoft.com/office/powerpoint/2010/main" val="1568081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237</TotalTime>
  <Words>3151</Words>
  <Application>Microsoft Office PowerPoint</Application>
  <PresentationFormat>화면 슬라이드 쇼(4:3)</PresentationFormat>
  <Paragraphs>288</Paragraphs>
  <Slides>44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44</vt:i4>
      </vt:variant>
    </vt:vector>
  </HeadingPairs>
  <TitlesOfParts>
    <vt:vector size="45" baseType="lpstr">
      <vt:lpstr>Office 테마</vt:lpstr>
      <vt:lpstr>PowerPoint 프레젠테이션</vt:lpstr>
      <vt:lpstr>연혁</vt:lpstr>
      <vt:lpstr>목적</vt:lpstr>
      <vt:lpstr>목적</vt:lpstr>
      <vt:lpstr>대상 - 정의(제2조)</vt:lpstr>
      <vt:lpstr>대상 - 정의(제2조)</vt:lpstr>
      <vt:lpstr>대상 - 정의(제2조)</vt:lpstr>
      <vt:lpstr>최저보장수준의 결정</vt:lpstr>
      <vt:lpstr>최저보장수준의 결정</vt:lpstr>
      <vt:lpstr>최저보장수준의 결정</vt:lpstr>
      <vt:lpstr>급여의 기본 원칙(제3조)</vt:lpstr>
      <vt:lpstr>급여 실시의 기준(제4조)</vt:lpstr>
      <vt:lpstr>급여 실시의 기준(제4조)</vt:lpstr>
      <vt:lpstr>급여 실시(1)</vt:lpstr>
      <vt:lpstr>급여 실시(2)</vt:lpstr>
      <vt:lpstr>급여 실시(3)</vt:lpstr>
      <vt:lpstr>급여 실시(4)</vt:lpstr>
      <vt:lpstr>급여 실시(5)</vt:lpstr>
      <vt:lpstr>생계급여</vt:lpstr>
      <vt:lpstr>생계급여</vt:lpstr>
      <vt:lpstr>생계급여</vt:lpstr>
      <vt:lpstr>생계급여</vt:lpstr>
      <vt:lpstr>주거급여</vt:lpstr>
      <vt:lpstr>동영상 – 주거급여 부양의무자 조건 폐지</vt:lpstr>
      <vt:lpstr>교육급여(제12조)</vt:lpstr>
      <vt:lpstr>의료급여(제12조의3)</vt:lpstr>
      <vt:lpstr>해산급여와 장제급여</vt:lpstr>
      <vt:lpstr>자활급여(제15조)</vt:lpstr>
      <vt:lpstr>자활급여(제15조)</vt:lpstr>
      <vt:lpstr>급여의 특례(제14조의2)</vt:lpstr>
      <vt:lpstr>보장기관 및 보장시설</vt:lpstr>
      <vt:lpstr>생활보장위원회(제20조)</vt:lpstr>
      <vt:lpstr>생활보장위원회(제20조)</vt:lpstr>
      <vt:lpstr>자활지원(1)</vt:lpstr>
      <vt:lpstr>자활지원(2)</vt:lpstr>
      <vt:lpstr>자활지원(3)</vt:lpstr>
      <vt:lpstr>자활지원(4)</vt:lpstr>
      <vt:lpstr>자활지원(5)</vt:lpstr>
      <vt:lpstr>재정(비용)</vt:lpstr>
      <vt:lpstr>재정(비용)</vt:lpstr>
      <vt:lpstr>권리구제</vt:lpstr>
      <vt:lpstr>벌칙</vt:lpstr>
      <vt:lpstr>사례 : 왜 국민기초생활 수급자가 될 수 없을까?</vt:lpstr>
      <vt:lpstr>급여의 기본원칙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hunji</dc:creator>
  <cp:lastModifiedBy>박지영컴</cp:lastModifiedBy>
  <cp:revision>43</cp:revision>
  <dcterms:created xsi:type="dcterms:W3CDTF">2019-05-23T14:04:06Z</dcterms:created>
  <dcterms:modified xsi:type="dcterms:W3CDTF">2019-06-07T02:45:59Z</dcterms:modified>
</cp:coreProperties>
</file>