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2" r:id="rId24"/>
    <p:sldId id="283" r:id="rId25"/>
    <p:sldId id="284" r:id="rId2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2E8A1-08E0-4F28-ACF2-DD09612D920F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F5DFB-2911-49CF-B74E-C0FB750089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080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7737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12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1948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2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843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840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8111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0813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567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6366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1658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8294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505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E13D0-5037-4D7B-9DEB-BFB720DF3F9E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B83E3-B0EA-406C-AC08-A4D553DDD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873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775WUJGmBGk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UlyLOHdHe3c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159315" y="4174110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16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noProof="0" dirty="0" err="1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의료급여법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460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급여절차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6455" y="863550"/>
            <a:ext cx="8765933" cy="515773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0756" y="80481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8264" y="80798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7421" y="1446925"/>
            <a:ext cx="828903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2998" y="1059546"/>
            <a:ext cx="362150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급여절차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시행규칙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6956474" y="2060848"/>
            <a:ext cx="1597608" cy="28083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n-ea"/>
              </a:rPr>
              <a:t>보건복지</a:t>
            </a:r>
            <a:r>
              <a:rPr lang="ko-KR" altLang="en-US" sz="2000" dirty="0">
                <a:solidFill>
                  <a:schemeClr val="tx1"/>
                </a:solidFill>
                <a:latin typeface="+mn-ea"/>
              </a:rPr>
              <a:t>부</a:t>
            </a:r>
            <a:r>
              <a:rPr lang="ko-KR" altLang="en-US" sz="2000" dirty="0" smtClean="0">
                <a:solidFill>
                  <a:schemeClr val="tx1"/>
                </a:solidFill>
                <a:latin typeface="+mn-ea"/>
              </a:rPr>
              <a:t>장관이</a:t>
            </a:r>
            <a:endParaRPr lang="en-US" altLang="ko-KR" sz="2000" dirty="0" smtClean="0">
              <a:solidFill>
                <a:schemeClr val="tx1"/>
              </a:solidFill>
              <a:latin typeface="+mn-ea"/>
            </a:endParaRPr>
          </a:p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n-ea"/>
              </a:rPr>
              <a:t>지정한</a:t>
            </a:r>
            <a:endParaRPr lang="en-US" altLang="ko-KR" sz="2000" dirty="0" smtClean="0">
              <a:solidFill>
                <a:schemeClr val="tx1"/>
              </a:solidFill>
              <a:latin typeface="+mn-ea"/>
            </a:endParaRPr>
          </a:p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n-ea"/>
              </a:rPr>
              <a:t>제</a:t>
            </a:r>
            <a:r>
              <a:rPr lang="en-US" altLang="ko-KR" sz="2000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ko-KR" altLang="en-US" sz="2000" dirty="0" smtClean="0">
                <a:solidFill>
                  <a:schemeClr val="tx1"/>
                </a:solidFill>
                <a:latin typeface="+mn-ea"/>
              </a:rPr>
              <a:t>차</a:t>
            </a:r>
            <a:endParaRPr lang="en-US" altLang="ko-KR" sz="2000" dirty="0" smtClean="0">
              <a:solidFill>
                <a:schemeClr val="tx1"/>
              </a:solidFill>
              <a:latin typeface="+mn-ea"/>
            </a:endParaRPr>
          </a:p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n-ea"/>
              </a:rPr>
              <a:t>진료기</a:t>
            </a:r>
            <a:r>
              <a:rPr lang="ko-KR" altLang="en-US" sz="2000" dirty="0">
                <a:solidFill>
                  <a:schemeClr val="tx1"/>
                </a:solidFill>
                <a:latin typeface="+mn-ea"/>
              </a:rPr>
              <a:t>관</a:t>
            </a:r>
            <a:endParaRPr lang="en-US" altLang="ko-KR" sz="20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47762" y="2060848"/>
            <a:ext cx="1597608" cy="28083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j-ea"/>
                <a:ea typeface="+mj-ea"/>
              </a:rPr>
              <a:t>의원</a:t>
            </a:r>
            <a:endParaRPr lang="en-US" altLang="ko-KR" sz="20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j-ea"/>
                <a:ea typeface="+mj-ea"/>
              </a:rPr>
              <a:t>보건기관</a:t>
            </a:r>
            <a:endParaRPr lang="en-US" altLang="ko-KR" sz="20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spcAft>
                <a:spcPts val="600"/>
              </a:spcAft>
            </a:pPr>
            <a:r>
              <a:rPr lang="en-US" altLang="ko-KR" sz="20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2000" dirty="0" smtClean="0">
                <a:solidFill>
                  <a:schemeClr val="tx1"/>
                </a:solidFill>
                <a:latin typeface="+mj-ea"/>
                <a:ea typeface="+mj-ea"/>
              </a:rPr>
              <a:t>보건소</a:t>
            </a:r>
            <a:r>
              <a:rPr lang="en-US" altLang="ko-KR" sz="20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</a:p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j-ea"/>
                <a:ea typeface="+mj-ea"/>
              </a:rPr>
              <a:t>보건지소</a:t>
            </a:r>
            <a:r>
              <a:rPr lang="en-US" altLang="ko-KR" sz="20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</a:p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j-ea"/>
                <a:ea typeface="+mj-ea"/>
              </a:rPr>
              <a:t>보건진료소</a:t>
            </a:r>
            <a:r>
              <a:rPr lang="en-US" altLang="ko-KR" sz="20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endParaRPr lang="en-US" altLang="ko-KR" sz="20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j-ea"/>
                <a:ea typeface="+mj-ea"/>
              </a:rPr>
              <a:t>보건의료원</a:t>
            </a:r>
            <a:endParaRPr lang="en-US" altLang="ko-KR" sz="20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910496" y="2060848"/>
            <a:ext cx="1328419" cy="28083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n-ea"/>
              </a:rPr>
              <a:t>병원</a:t>
            </a:r>
            <a:endParaRPr lang="en-US" altLang="ko-KR" sz="2000" dirty="0" smtClean="0">
              <a:solidFill>
                <a:schemeClr val="tx1"/>
              </a:solidFill>
              <a:latin typeface="+mn-ea"/>
            </a:endParaRPr>
          </a:p>
          <a:p>
            <a:pPr algn="ctr"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tx1"/>
                </a:solidFill>
                <a:latin typeface="+mn-ea"/>
              </a:rPr>
              <a:t>종합병</a:t>
            </a:r>
            <a:r>
              <a:rPr lang="ko-KR" altLang="en-US" sz="2000" dirty="0">
                <a:solidFill>
                  <a:schemeClr val="tx1"/>
                </a:solidFill>
                <a:latin typeface="+mn-ea"/>
              </a:rPr>
              <a:t>원</a:t>
            </a:r>
            <a:endParaRPr lang="en-US" altLang="ko-KR" sz="2000" dirty="0" smtClean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19" name="직선 화살표 연결선 18"/>
          <p:cNvCxnSpPr/>
          <p:nvPr/>
        </p:nvCxnSpPr>
        <p:spPr>
          <a:xfrm>
            <a:off x="5506171" y="3068960"/>
            <a:ext cx="1152000" cy="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 flipH="1">
            <a:off x="5497961" y="3543540"/>
            <a:ext cx="1152000" cy="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제목 39"/>
          <p:cNvSpPr txBox="1">
            <a:spLocks/>
          </p:cNvSpPr>
          <p:nvPr/>
        </p:nvSpPr>
        <p:spPr bwMode="auto">
          <a:xfrm>
            <a:off x="5153851" y="3591859"/>
            <a:ext cx="1872207" cy="675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 smtClean="0">
                <a:latin typeface="+mn-ea"/>
                <a:cs typeface="+mj-cs"/>
              </a:rPr>
              <a:t>회송</a:t>
            </a:r>
            <a:endParaRPr lang="en-US" altLang="ko-KR" kern="0" dirty="0" smtClean="0">
              <a:latin typeface="+mn-ea"/>
              <a:cs typeface="+mj-cs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 smtClean="0">
                <a:latin typeface="+mn-ea"/>
                <a:cs typeface="+mj-cs"/>
              </a:rPr>
              <a:t>의료급여회송서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  <a:endParaRPr lang="ko-KR" altLang="en-US" kern="0" dirty="0">
              <a:latin typeface="+mn-ea"/>
              <a:cs typeface="+mj-cs"/>
            </a:endParaRPr>
          </a:p>
        </p:txBody>
      </p:sp>
      <p:sp>
        <p:nvSpPr>
          <p:cNvPr id="22" name="제목 39"/>
          <p:cNvSpPr txBox="1">
            <a:spLocks/>
          </p:cNvSpPr>
          <p:nvPr/>
        </p:nvSpPr>
        <p:spPr bwMode="auto">
          <a:xfrm>
            <a:off x="5057775" y="2259229"/>
            <a:ext cx="2047875" cy="675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 smtClean="0">
                <a:latin typeface="+mj-ea"/>
                <a:ea typeface="+mj-ea"/>
                <a:cs typeface="+mj-cs"/>
              </a:rPr>
              <a:t>의뢰</a:t>
            </a:r>
            <a:endParaRPr lang="en-US" altLang="ko-KR" kern="0" dirty="0" smtClean="0">
              <a:latin typeface="+mj-ea"/>
              <a:ea typeface="+mj-ea"/>
              <a:cs typeface="+mj-cs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j-ea"/>
                <a:ea typeface="+mj-ea"/>
                <a:cs typeface="+mj-cs"/>
              </a:rPr>
              <a:t>(</a:t>
            </a:r>
            <a:r>
              <a:rPr lang="ko-KR" altLang="en-US" kern="0" dirty="0" smtClean="0">
                <a:latin typeface="+mj-ea"/>
                <a:ea typeface="+mj-ea"/>
                <a:cs typeface="+mj-cs"/>
              </a:rPr>
              <a:t>의료급여의뢰서</a:t>
            </a:r>
            <a:r>
              <a:rPr lang="en-US" altLang="ko-KR" kern="0" dirty="0" smtClean="0">
                <a:latin typeface="+mj-ea"/>
                <a:ea typeface="+mj-ea"/>
                <a:cs typeface="+mj-cs"/>
              </a:rPr>
              <a:t>)</a:t>
            </a:r>
            <a:endParaRPr lang="ko-KR" altLang="en-US" kern="0" dirty="0">
              <a:latin typeface="+mj-ea"/>
              <a:ea typeface="+mj-ea"/>
              <a:cs typeface="+mj-cs"/>
            </a:endParaRPr>
          </a:p>
        </p:txBody>
      </p:sp>
      <p:cxnSp>
        <p:nvCxnSpPr>
          <p:cNvPr id="23" name="직선 화살표 연결선 22"/>
          <p:cNvCxnSpPr/>
          <p:nvPr/>
        </p:nvCxnSpPr>
        <p:spPr>
          <a:xfrm>
            <a:off x="2433516" y="3068960"/>
            <a:ext cx="1152000" cy="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/>
        </p:nvCxnSpPr>
        <p:spPr>
          <a:xfrm flipH="1">
            <a:off x="2425306" y="3543540"/>
            <a:ext cx="1152000" cy="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제목 39"/>
          <p:cNvSpPr txBox="1">
            <a:spLocks/>
          </p:cNvSpPr>
          <p:nvPr/>
        </p:nvSpPr>
        <p:spPr bwMode="auto">
          <a:xfrm>
            <a:off x="2081196" y="3591859"/>
            <a:ext cx="1872207" cy="675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 smtClean="0">
                <a:latin typeface="+mn-ea"/>
                <a:cs typeface="+mj-cs"/>
              </a:rPr>
              <a:t>회송</a:t>
            </a:r>
            <a:endParaRPr lang="en-US" altLang="ko-KR" kern="0" dirty="0" smtClean="0">
              <a:latin typeface="+mn-ea"/>
              <a:cs typeface="+mj-cs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 smtClean="0">
                <a:latin typeface="+mn-ea"/>
                <a:cs typeface="+mj-cs"/>
              </a:rPr>
              <a:t>의료급여회송서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  <a:endParaRPr lang="ko-KR" altLang="en-US" kern="0" dirty="0">
              <a:latin typeface="+mn-ea"/>
              <a:cs typeface="+mj-cs"/>
            </a:endParaRPr>
          </a:p>
        </p:txBody>
      </p:sp>
      <p:sp>
        <p:nvSpPr>
          <p:cNvPr id="26" name="제목 39"/>
          <p:cNvSpPr txBox="1">
            <a:spLocks/>
          </p:cNvSpPr>
          <p:nvPr/>
        </p:nvSpPr>
        <p:spPr bwMode="auto">
          <a:xfrm>
            <a:off x="2091829" y="2259229"/>
            <a:ext cx="1872207" cy="675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의뢰</a:t>
            </a:r>
            <a:endParaRPr lang="en-US" altLang="ko-KR" kern="0" dirty="0" smtClean="0">
              <a:latin typeface="+mn-ea"/>
              <a:cs typeface="+mj-cs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 smtClean="0">
                <a:latin typeface="+mn-ea"/>
                <a:cs typeface="+mj-cs"/>
              </a:rPr>
              <a:t>의료급여의뢰서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  <a:endParaRPr lang="ko-KR" altLang="en-US" kern="0" dirty="0">
              <a:latin typeface="+mn-ea"/>
              <a:cs typeface="+mj-cs"/>
            </a:endParaRPr>
          </a:p>
        </p:txBody>
      </p:sp>
      <p:sp>
        <p:nvSpPr>
          <p:cNvPr id="27" name="제목 39"/>
          <p:cNvSpPr txBox="1">
            <a:spLocks/>
          </p:cNvSpPr>
          <p:nvPr/>
        </p:nvSpPr>
        <p:spPr bwMode="auto">
          <a:xfrm>
            <a:off x="6956474" y="1672493"/>
            <a:ext cx="15976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b="1" kern="0" dirty="0" smtClean="0">
                <a:latin typeface="+mj-ea"/>
                <a:ea typeface="+mj-ea"/>
                <a:cs typeface="+mj-cs"/>
              </a:rPr>
              <a:t>&lt;3</a:t>
            </a:r>
            <a:r>
              <a:rPr lang="ko-KR" altLang="en-US" sz="2000" b="1" kern="0" dirty="0" smtClean="0">
                <a:latin typeface="+mj-ea"/>
                <a:ea typeface="+mj-ea"/>
                <a:cs typeface="+mj-cs"/>
              </a:rPr>
              <a:t>단계</a:t>
            </a:r>
            <a:r>
              <a:rPr lang="en-US" altLang="ko-KR" sz="2000" b="1" kern="0" dirty="0" smtClean="0">
                <a:latin typeface="+mj-ea"/>
                <a:ea typeface="+mj-ea"/>
                <a:cs typeface="+mj-cs"/>
              </a:rPr>
              <a:t>&gt;</a:t>
            </a:r>
            <a:endParaRPr lang="ko-KR" altLang="en-US" sz="20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28" name="제목 39"/>
          <p:cNvSpPr txBox="1">
            <a:spLocks/>
          </p:cNvSpPr>
          <p:nvPr/>
        </p:nvSpPr>
        <p:spPr bwMode="auto">
          <a:xfrm>
            <a:off x="547762" y="1672493"/>
            <a:ext cx="15976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b="1" kern="0" dirty="0" smtClean="0">
                <a:latin typeface="+mj-ea"/>
                <a:ea typeface="+mj-ea"/>
                <a:cs typeface="+mj-cs"/>
              </a:rPr>
              <a:t>&lt;1</a:t>
            </a:r>
            <a:r>
              <a:rPr lang="ko-KR" altLang="en-US" sz="2000" b="1" kern="0" dirty="0" smtClean="0">
                <a:latin typeface="+mj-ea"/>
                <a:ea typeface="+mj-ea"/>
                <a:cs typeface="+mj-cs"/>
              </a:rPr>
              <a:t>단계</a:t>
            </a:r>
            <a:r>
              <a:rPr lang="en-US" altLang="ko-KR" sz="2000" b="1" kern="0" dirty="0" smtClean="0">
                <a:latin typeface="+mj-ea"/>
                <a:ea typeface="+mj-ea"/>
                <a:cs typeface="+mj-cs"/>
              </a:rPr>
              <a:t>&gt;</a:t>
            </a:r>
            <a:endParaRPr lang="ko-KR" altLang="en-US" sz="20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29" name="제목 39"/>
          <p:cNvSpPr txBox="1">
            <a:spLocks/>
          </p:cNvSpPr>
          <p:nvPr/>
        </p:nvSpPr>
        <p:spPr bwMode="auto">
          <a:xfrm>
            <a:off x="3910496" y="1672493"/>
            <a:ext cx="132841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b="1" kern="0" dirty="0" smtClean="0">
                <a:latin typeface="+mj-ea"/>
                <a:ea typeface="+mj-ea"/>
                <a:cs typeface="+mj-cs"/>
              </a:rPr>
              <a:t>&lt;2</a:t>
            </a:r>
            <a:r>
              <a:rPr lang="ko-KR" altLang="en-US" sz="2000" b="1" kern="0" dirty="0" smtClean="0">
                <a:latin typeface="+mj-ea"/>
                <a:ea typeface="+mj-ea"/>
                <a:cs typeface="+mj-cs"/>
              </a:rPr>
              <a:t>단계</a:t>
            </a:r>
            <a:r>
              <a:rPr lang="en-US" altLang="ko-KR" sz="2000" b="1" kern="0" dirty="0" smtClean="0">
                <a:latin typeface="+mj-ea"/>
                <a:ea typeface="+mj-ea"/>
                <a:cs typeface="+mj-cs"/>
              </a:rPr>
              <a:t>&gt;</a:t>
            </a:r>
            <a:endParaRPr lang="ko-KR" altLang="en-US" sz="20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779995" y="5493496"/>
            <a:ext cx="5364005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* </a:t>
            </a:r>
            <a:r>
              <a:rPr lang="ko-KR" altLang="en-US" kern="0" dirty="0">
                <a:latin typeface="+mn-ea"/>
                <a:cs typeface="+mj-cs"/>
              </a:rPr>
              <a:t>출처 </a:t>
            </a:r>
            <a:r>
              <a:rPr lang="en-US" altLang="ko-KR" kern="0" dirty="0">
                <a:latin typeface="+mn-ea"/>
                <a:cs typeface="+mj-cs"/>
              </a:rPr>
              <a:t>: </a:t>
            </a:r>
            <a:r>
              <a:rPr lang="ko-KR" altLang="en-US" kern="0" dirty="0">
                <a:latin typeface="+mn-ea"/>
                <a:cs typeface="+mj-cs"/>
              </a:rPr>
              <a:t>보건복지부</a:t>
            </a:r>
            <a:r>
              <a:rPr lang="en-US" altLang="ko-KR" kern="0" dirty="0">
                <a:latin typeface="+mn-ea"/>
                <a:cs typeface="+mj-cs"/>
              </a:rPr>
              <a:t>(2011). </a:t>
            </a:r>
            <a:r>
              <a:rPr lang="ko-KR" altLang="en-US" kern="0" dirty="0">
                <a:latin typeface="+mn-ea"/>
                <a:cs typeface="+mj-cs"/>
              </a:rPr>
              <a:t>의료급여사업안내</a:t>
            </a:r>
          </a:p>
        </p:txBody>
      </p:sp>
    </p:spTree>
    <p:extLst>
      <p:ext uri="{BB962C8B-B14F-4D97-AF65-F5344CB8AC3E}">
        <p14:creationId xmlns:p14="http://schemas.microsoft.com/office/powerpoint/2010/main" val="2554471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급여의 제한 등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3839567"/>
            <a:ext cx="8723601" cy="265630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200592" y="4481839"/>
            <a:ext cx="874769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 err="1">
                <a:latin typeface="+mn-ea"/>
                <a:cs typeface="+mj-cs"/>
              </a:rPr>
              <a:t>수급권자의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소득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재산상황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근로능력 </a:t>
            </a:r>
            <a:r>
              <a:rPr lang="ko-KR" altLang="en-US" sz="1900" kern="0" dirty="0">
                <a:latin typeface="+mn-ea"/>
                <a:cs typeface="+mj-cs"/>
              </a:rPr>
              <a:t>등에 변동이 </a:t>
            </a:r>
            <a:r>
              <a:rPr lang="ko-KR" altLang="en-US" sz="1900" kern="0" dirty="0" smtClean="0">
                <a:latin typeface="+mn-ea"/>
                <a:cs typeface="+mj-cs"/>
              </a:rPr>
              <a:t>있는 경우에는 </a:t>
            </a:r>
            <a:r>
              <a:rPr lang="ko-KR" altLang="en-US" sz="1900" kern="0" dirty="0">
                <a:latin typeface="+mn-ea"/>
                <a:cs typeface="+mj-cs"/>
              </a:rPr>
              <a:t>직권 또는 </a:t>
            </a:r>
            <a:r>
              <a:rPr lang="ko-KR" altLang="en-US" sz="1900" kern="0" dirty="0" err="1">
                <a:latin typeface="+mn-ea"/>
                <a:cs typeface="+mj-cs"/>
              </a:rPr>
              <a:t>수급권자나</a:t>
            </a:r>
            <a:r>
              <a:rPr lang="ko-KR" altLang="en-US" sz="1900" kern="0" dirty="0">
                <a:latin typeface="+mn-ea"/>
                <a:cs typeface="+mj-cs"/>
              </a:rPr>
              <a:t> 그 친족 그 밖의 관계인의 신청에 따라 </a:t>
            </a:r>
            <a:r>
              <a:rPr lang="ko-KR" altLang="en-US" sz="1900" kern="0" dirty="0" smtClean="0">
                <a:latin typeface="+mn-ea"/>
                <a:cs typeface="+mj-cs"/>
              </a:rPr>
              <a:t>급여의 내용 </a:t>
            </a:r>
            <a:r>
              <a:rPr lang="ko-KR" altLang="en-US" sz="1900" kern="0" dirty="0">
                <a:latin typeface="+mn-ea"/>
                <a:cs typeface="+mj-cs"/>
              </a:rPr>
              <a:t>등을 </a:t>
            </a:r>
            <a:r>
              <a:rPr lang="ko-KR" altLang="en-US" sz="1900" kern="0" dirty="0" smtClean="0">
                <a:latin typeface="+mn-ea"/>
                <a:cs typeface="+mj-cs"/>
              </a:rPr>
              <a:t>변경할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급여 </a:t>
            </a:r>
            <a:r>
              <a:rPr lang="ko-KR" altLang="en-US" sz="1900" kern="0" dirty="0">
                <a:latin typeface="+mn-ea"/>
                <a:cs typeface="+mj-cs"/>
              </a:rPr>
              <a:t>내용 등을 변경한 때에는 서면으로 그 이유를 </a:t>
            </a:r>
            <a:r>
              <a:rPr lang="ko-KR" altLang="en-US" sz="1900" kern="0" dirty="0" err="1">
                <a:latin typeface="+mn-ea"/>
                <a:cs typeface="+mj-cs"/>
              </a:rPr>
              <a:t>수급권자에게</a:t>
            </a:r>
            <a:r>
              <a:rPr lang="ko-KR" altLang="en-US" sz="1900" kern="0" dirty="0">
                <a:latin typeface="+mn-ea"/>
                <a:cs typeface="+mj-cs"/>
              </a:rPr>
              <a:t> 알려야 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378083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378400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4422942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4035563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변경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8987" y="842284"/>
            <a:ext cx="8723601" cy="2656301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88997" y="1425659"/>
            <a:ext cx="8316555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수급권자가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자신의 고의 또는 중대한 과실로 인한 범죄행위에 그 원인이 </a:t>
            </a:r>
            <a:r>
              <a:rPr lang="ko-KR" altLang="en-US" sz="2000" kern="0" dirty="0" smtClean="0">
                <a:latin typeface="+mn-ea"/>
                <a:cs typeface="+mj-cs"/>
              </a:rPr>
              <a:t>있거나 </a:t>
            </a:r>
            <a:r>
              <a:rPr lang="ko-KR" altLang="en-US" sz="2000" kern="0" dirty="0" smtClean="0">
                <a:latin typeface="+mn-ea"/>
                <a:cs typeface="+mj-cs"/>
              </a:rPr>
              <a:t>고의로 </a:t>
            </a:r>
            <a:r>
              <a:rPr lang="ko-KR" altLang="en-US" sz="2000" kern="0" dirty="0">
                <a:latin typeface="+mn-ea"/>
                <a:cs typeface="+mj-cs"/>
              </a:rPr>
              <a:t>사고를 발생시켜 의료급여가 필요하게 된 </a:t>
            </a:r>
            <a:r>
              <a:rPr lang="ko-KR" altLang="en-US" sz="2000" kern="0" dirty="0" smtClean="0">
                <a:latin typeface="+mn-ea"/>
                <a:cs typeface="+mj-cs"/>
              </a:rPr>
              <a:t>경우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수급권자가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정당한 이유 없이 이 법의 규정이나 의료급여기관의 진료에 관한 </a:t>
            </a:r>
            <a:r>
              <a:rPr lang="ko-KR" altLang="en-US" sz="2000" kern="0" dirty="0" smtClean="0">
                <a:latin typeface="+mn-ea"/>
                <a:cs typeface="+mj-cs"/>
              </a:rPr>
              <a:t>지시에 </a:t>
            </a:r>
            <a:r>
              <a:rPr lang="ko-KR" altLang="en-US" sz="2000" kern="0" dirty="0" smtClean="0">
                <a:latin typeface="+mn-ea"/>
                <a:cs typeface="+mj-cs"/>
              </a:rPr>
              <a:t>따르지 </a:t>
            </a:r>
            <a:r>
              <a:rPr lang="ko-KR" altLang="en-US" sz="2000" kern="0" dirty="0">
                <a:latin typeface="+mn-ea"/>
                <a:cs typeface="+mj-cs"/>
              </a:rPr>
              <a:t>아니한 경우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23288" y="783547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80796" y="786722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29953" y="1425659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25530" y="1038280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제한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0525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급여의 제한 등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842285"/>
            <a:ext cx="8723601" cy="179462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29953" y="1537953"/>
            <a:ext cx="831655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 err="1">
                <a:latin typeface="+mn-ea"/>
                <a:cs typeface="+mj-cs"/>
              </a:rPr>
              <a:t>수급권자에</a:t>
            </a:r>
            <a:r>
              <a:rPr lang="ko-KR" altLang="en-US" sz="1900" kern="0" dirty="0">
                <a:latin typeface="+mn-ea"/>
                <a:cs typeface="+mj-cs"/>
              </a:rPr>
              <a:t> 대한 의료급여가 필요 없게 된 경우 또는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수급권자가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의료급여를 거부한 경우에는 의료급여를 중지하여야 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783547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786722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1425659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1038280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중지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84729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구상권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842284"/>
            <a:ext cx="8723601" cy="273073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88997" y="1425659"/>
            <a:ext cx="8316555" cy="2116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자의 행위로 인하여 </a:t>
            </a:r>
            <a:r>
              <a:rPr lang="ko-KR" altLang="en-US" kern="0" dirty="0" err="1">
                <a:latin typeface="+mn-ea"/>
                <a:cs typeface="+mj-cs"/>
              </a:rPr>
              <a:t>수급권자에게</a:t>
            </a:r>
            <a:r>
              <a:rPr lang="ko-KR" altLang="en-US" kern="0" dirty="0">
                <a:latin typeface="+mn-ea"/>
                <a:cs typeface="+mj-cs"/>
              </a:rPr>
              <a:t> 의료급여를 한 </a:t>
            </a:r>
            <a:r>
              <a:rPr lang="ko-KR" altLang="en-US" kern="0" dirty="0" smtClean="0">
                <a:latin typeface="+mn-ea"/>
                <a:cs typeface="+mj-cs"/>
              </a:rPr>
              <a:t>경우에는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급여비용의 범위에서 제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자에 대한 손해배상을 청구할 권리를 </a:t>
            </a:r>
            <a:r>
              <a:rPr lang="ko-KR" altLang="en-US" kern="0" dirty="0" smtClean="0">
                <a:latin typeface="+mn-ea"/>
                <a:cs typeface="+mj-cs"/>
              </a:rPr>
              <a:t>얻는다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이 </a:t>
            </a:r>
            <a:r>
              <a:rPr lang="ko-KR" altLang="en-US" kern="0" dirty="0">
                <a:latin typeface="+mn-ea"/>
                <a:cs typeface="+mj-cs"/>
              </a:rPr>
              <a:t>경우 의료급여를 받은 사람이 제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자로부터 이미 손해배상을 받은 경우에는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>
                <a:latin typeface="+mn-ea"/>
                <a:cs typeface="+mj-cs"/>
              </a:rPr>
              <a:t>그 배상액의 한도에서 의료급여를 하지 아니한다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783547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786722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1425659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1038280"/>
            <a:ext cx="22140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구상권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49904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 및 위원회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4493426"/>
            <a:ext cx="8723601" cy="222667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88997" y="5145989"/>
            <a:ext cx="849562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보건복지부장관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도지사 </a:t>
            </a:r>
            <a:r>
              <a:rPr lang="ko-KR" altLang="en-US" kern="0" dirty="0">
                <a:latin typeface="+mn-ea"/>
                <a:cs typeface="+mj-cs"/>
              </a:rPr>
              <a:t>및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 err="1">
                <a:latin typeface="+mn-ea"/>
                <a:cs typeface="+mj-cs"/>
              </a:rPr>
              <a:t>수급권자의</a:t>
            </a:r>
            <a:r>
              <a:rPr lang="ko-KR" altLang="en-US" kern="0" dirty="0">
                <a:latin typeface="+mn-ea"/>
                <a:cs typeface="+mj-cs"/>
              </a:rPr>
              <a:t> 건강관리 </a:t>
            </a:r>
            <a:r>
              <a:rPr lang="ko-KR" altLang="en-US" kern="0" dirty="0" smtClean="0">
                <a:latin typeface="+mn-ea"/>
                <a:cs typeface="+mj-cs"/>
              </a:rPr>
              <a:t>능력 </a:t>
            </a:r>
            <a:r>
              <a:rPr lang="ko-KR" altLang="en-US" kern="0" dirty="0">
                <a:latin typeface="+mn-ea"/>
                <a:cs typeface="+mj-cs"/>
              </a:rPr>
              <a:t>향상 </a:t>
            </a:r>
            <a:r>
              <a:rPr lang="ko-KR" altLang="en-US" kern="0" dirty="0" smtClean="0">
                <a:latin typeface="+mn-ea"/>
                <a:cs typeface="+mj-cs"/>
              </a:rPr>
              <a:t>및 </a:t>
            </a:r>
            <a:r>
              <a:rPr lang="ko-KR" altLang="en-US" kern="0" dirty="0">
                <a:latin typeface="+mn-ea"/>
                <a:cs typeface="+mj-cs"/>
              </a:rPr>
              <a:t>합리적 의료이용 유도 등을 위하여 사례관리를 실시할 수 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사례관리를 실시하기 위하여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 </a:t>
            </a:r>
            <a:r>
              <a:rPr lang="ko-KR" altLang="en-US" kern="0" dirty="0">
                <a:latin typeface="+mn-ea"/>
                <a:cs typeface="+mj-cs"/>
              </a:rPr>
              <a:t>및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구에 </a:t>
            </a:r>
            <a:r>
              <a:rPr lang="ko-KR" altLang="en-US" kern="0" dirty="0">
                <a:latin typeface="+mn-ea"/>
                <a:cs typeface="+mj-cs"/>
              </a:rPr>
              <a:t>의료급여 관리사를 둔다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4434689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4437864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5055535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4678789"/>
            <a:ext cx="28039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사례관리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8987" y="757220"/>
            <a:ext cx="8723601" cy="352282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36960" y="1348116"/>
            <a:ext cx="8316555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의료기관에 </a:t>
            </a:r>
            <a:r>
              <a:rPr lang="ko-KR" altLang="en-US" sz="1900" kern="0" dirty="0">
                <a:latin typeface="+mn-ea"/>
                <a:cs typeface="+mj-cs"/>
              </a:rPr>
              <a:t>관한 업무는 </a:t>
            </a:r>
            <a:r>
              <a:rPr lang="ko-KR" altLang="en-US" sz="1900" kern="0" dirty="0" err="1">
                <a:latin typeface="+mn-ea"/>
                <a:cs typeface="+mj-cs"/>
              </a:rPr>
              <a:t>수급권자의</a:t>
            </a:r>
            <a:r>
              <a:rPr lang="ko-KR" altLang="en-US" sz="1900" kern="0" dirty="0">
                <a:latin typeface="+mn-ea"/>
                <a:cs typeface="+mj-cs"/>
              </a:rPr>
              <a:t> 거주지를 관할하는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구청장이 </a:t>
            </a:r>
            <a:r>
              <a:rPr lang="ko-KR" altLang="en-US" sz="1900" kern="0" dirty="0">
                <a:latin typeface="+mn-ea"/>
                <a:cs typeface="+mj-cs"/>
              </a:rPr>
              <a:t>행한다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거주지가 </a:t>
            </a:r>
            <a:r>
              <a:rPr lang="ko-KR" altLang="en-US" sz="1900" kern="0" dirty="0">
                <a:latin typeface="+mn-ea"/>
                <a:cs typeface="+mj-cs"/>
              </a:rPr>
              <a:t>일정하지 않은 </a:t>
            </a:r>
            <a:r>
              <a:rPr lang="ko-KR" altLang="en-US" sz="1900" kern="0" dirty="0" err="1">
                <a:latin typeface="+mn-ea"/>
                <a:cs typeface="+mj-cs"/>
              </a:rPr>
              <a:t>수급권자에</a:t>
            </a:r>
            <a:r>
              <a:rPr lang="ko-KR" altLang="en-US" sz="1900" kern="0" dirty="0">
                <a:latin typeface="+mn-ea"/>
                <a:cs typeface="+mj-cs"/>
              </a:rPr>
              <a:t> 대하여는 그가 실제 거주하는 지역을 </a:t>
            </a:r>
            <a:r>
              <a:rPr lang="ko-KR" altLang="en-US" sz="1900" kern="0" dirty="0" smtClean="0">
                <a:latin typeface="+mn-ea"/>
                <a:cs typeface="+mj-cs"/>
              </a:rPr>
              <a:t>관할하는 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구청장이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 err="1">
                <a:latin typeface="+mn-ea"/>
                <a:cs typeface="+mj-cs"/>
              </a:rPr>
              <a:t>수급권자의</a:t>
            </a:r>
            <a:r>
              <a:rPr lang="ko-KR" altLang="en-US" sz="1900" kern="0" dirty="0">
                <a:latin typeface="+mn-ea"/>
                <a:cs typeface="+mj-cs"/>
              </a:rPr>
              <a:t> 건강의 </a:t>
            </a:r>
            <a:r>
              <a:rPr lang="ko-KR" altLang="en-US" sz="1900" kern="0" dirty="0" smtClean="0">
                <a:latin typeface="+mn-ea"/>
                <a:cs typeface="+mj-cs"/>
              </a:rPr>
              <a:t>유지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증진을 </a:t>
            </a:r>
            <a:r>
              <a:rPr lang="ko-KR" altLang="en-US" sz="1900" kern="0" dirty="0">
                <a:latin typeface="+mn-ea"/>
                <a:cs typeface="+mj-cs"/>
              </a:rPr>
              <a:t>위하여 </a:t>
            </a:r>
            <a:r>
              <a:rPr lang="ko-KR" altLang="en-US" sz="1900" kern="0" dirty="0" smtClean="0">
                <a:latin typeface="+mn-ea"/>
                <a:cs typeface="+mj-cs"/>
              </a:rPr>
              <a:t>필요한 </a:t>
            </a:r>
            <a:r>
              <a:rPr lang="ko-KR" altLang="en-US" sz="1900" kern="0" dirty="0" smtClean="0">
                <a:latin typeface="+mn-ea"/>
                <a:cs typeface="+mj-cs"/>
              </a:rPr>
              <a:t>사업을 </a:t>
            </a:r>
            <a:r>
              <a:rPr lang="ko-KR" altLang="en-US" sz="1900" kern="0" dirty="0">
                <a:latin typeface="+mn-ea"/>
                <a:cs typeface="+mj-cs"/>
              </a:rPr>
              <a:t>실시하여야 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23288" y="698483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80796" y="701658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29953" y="1319329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25530" y="942583"/>
            <a:ext cx="2337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보장기관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33061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 및 위원회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5822" y="831651"/>
            <a:ext cx="8848775" cy="492287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28104" y="1529965"/>
            <a:ext cx="8316555" cy="408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의료인으로 의료기관에서 </a:t>
            </a:r>
            <a:r>
              <a:rPr lang="en-US" altLang="ko-KR" sz="1900" kern="0" dirty="0" smtClean="0">
                <a:latin typeface="+mn-ea"/>
                <a:cs typeface="+mj-cs"/>
              </a:rPr>
              <a:t>2</a:t>
            </a:r>
            <a:r>
              <a:rPr lang="ko-KR" altLang="en-US" sz="1900" kern="0" dirty="0" smtClean="0">
                <a:latin typeface="+mn-ea"/>
                <a:cs typeface="+mj-cs"/>
              </a:rPr>
              <a:t>년 이상 근무한 경력을 가진 사람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70123" y="772914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27631" y="776089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76788" y="1393760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72365" y="1017014"/>
            <a:ext cx="224933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의료급여관리사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116568"/>
              </p:ext>
            </p:extLst>
          </p:nvPr>
        </p:nvGraphicFramePr>
        <p:xfrm>
          <a:off x="514944" y="2057401"/>
          <a:ext cx="8108348" cy="35028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64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118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5345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배치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시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도에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관할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시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군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구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수가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15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개를 초과하는 경우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명을 더 배치할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수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있다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시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군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구에는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명을 배치한다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494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업무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수급권자의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건강관리 능력 향상을 위한 교육 및 상담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의료급여제도 안내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및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의료기관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이용 상담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의사의 의료와 보건지도 및 약사의 복약지도에 대한 </a:t>
                      </a: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수급권자의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이행여부 모니터링 등 요양방법의 지도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수급권자와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보장시설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보건복지자원과의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연계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그 밖의 의료급여 관리에 필요한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사항으로서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보건복지부장관이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정하는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사항</a:t>
                      </a:r>
                      <a:endParaRPr lang="en-US" altLang="ko-KR" sz="18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23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 및 위원회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861127"/>
            <a:ext cx="8723601" cy="324784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12188" y="1473974"/>
            <a:ext cx="8316555" cy="2495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 </a:t>
            </a:r>
            <a:r>
              <a:rPr lang="ko-KR" altLang="en-US" sz="2000" kern="0" dirty="0">
                <a:latin typeface="+mn-ea"/>
                <a:cs typeface="+mj-cs"/>
              </a:rPr>
              <a:t>법에 의한 의료급여사업의 실시에 관한 사항을 심의하기 위하여 </a:t>
            </a:r>
            <a:r>
              <a:rPr lang="ko-KR" altLang="en-US" sz="2000" kern="0" dirty="0" smtClean="0">
                <a:latin typeface="+mn-ea"/>
                <a:cs typeface="+mj-cs"/>
              </a:rPr>
              <a:t>보건복지부와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도와 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구에 </a:t>
            </a:r>
            <a:r>
              <a:rPr lang="ko-KR" altLang="en-US" sz="2000" kern="0" dirty="0">
                <a:latin typeface="+mn-ea"/>
                <a:cs typeface="+mj-cs"/>
              </a:rPr>
              <a:t>각각 의료급여심의위원회를 둔다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중앙의료급여심의위원회 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  : </a:t>
            </a:r>
            <a:r>
              <a:rPr lang="ko-KR" altLang="en-US" sz="2000" kern="0" dirty="0">
                <a:latin typeface="+mn-ea"/>
                <a:cs typeface="+mj-cs"/>
              </a:rPr>
              <a:t>의료급여사업의 기본방향 및 대책 수립에 관한 사항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의료급여기준 </a:t>
            </a:r>
            <a:r>
              <a:rPr lang="ko-KR" altLang="en-US" sz="2000" kern="0" dirty="0">
                <a:latin typeface="+mn-ea"/>
                <a:cs typeface="+mj-cs"/>
              </a:rPr>
              <a:t>및 수가에 </a:t>
            </a:r>
            <a:r>
              <a:rPr lang="ko-KR" altLang="en-US" sz="2000" kern="0" dirty="0" smtClean="0">
                <a:latin typeface="+mn-ea"/>
                <a:cs typeface="+mj-cs"/>
              </a:rPr>
              <a:t>관한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사항 </a:t>
            </a:r>
            <a:r>
              <a:rPr lang="ko-KR" altLang="en-US" sz="2000" kern="0" dirty="0">
                <a:latin typeface="+mn-ea"/>
                <a:cs typeface="+mj-cs"/>
              </a:rPr>
              <a:t>등 심의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80239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80556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1423236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1046490"/>
            <a:ext cx="381226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의료급여심의위원회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1872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의료급여기관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3839566"/>
            <a:ext cx="8723601" cy="289359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94867" y="4391043"/>
            <a:ext cx="831655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기관별 진료범위는 </a:t>
            </a:r>
            <a:r>
              <a:rPr lang="ko-KR" altLang="en-US" kern="0" dirty="0" err="1">
                <a:latin typeface="+mn-ea"/>
                <a:cs typeface="+mj-cs"/>
              </a:rPr>
              <a:t>보건복지부령으로</a:t>
            </a:r>
            <a:r>
              <a:rPr lang="ko-KR" altLang="en-US" kern="0" dirty="0">
                <a:latin typeface="+mn-ea"/>
                <a:cs typeface="+mj-cs"/>
              </a:rPr>
              <a:t> 정한다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9</a:t>
            </a:r>
            <a:r>
              <a:rPr lang="ko-KR" altLang="en-US" kern="0" dirty="0">
                <a:latin typeface="+mn-ea"/>
                <a:cs typeface="+mj-cs"/>
              </a:rPr>
              <a:t>조 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항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</a:p>
          <a:p>
            <a:pPr marL="265113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제</a:t>
            </a:r>
            <a:r>
              <a:rPr lang="en-US" altLang="ko-KR" kern="0" dirty="0" smtClean="0">
                <a:latin typeface="+mn-ea"/>
                <a:cs typeface="+mj-cs"/>
              </a:rPr>
              <a:t>1</a:t>
            </a:r>
            <a:r>
              <a:rPr lang="ko-KR" altLang="en-US" kern="0" dirty="0" smtClean="0">
                <a:latin typeface="+mn-ea"/>
                <a:cs typeface="+mj-cs"/>
              </a:rPr>
              <a:t>차 의료급여기관</a:t>
            </a:r>
            <a:endParaRPr lang="ko-KR" altLang="en-US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차 의료급여기관 </a:t>
            </a:r>
            <a:r>
              <a:rPr lang="en-US" altLang="ko-KR" kern="0" dirty="0">
                <a:latin typeface="+mn-ea"/>
                <a:cs typeface="+mj-cs"/>
              </a:rPr>
              <a:t>: </a:t>
            </a:r>
            <a:r>
              <a:rPr lang="ko-KR" altLang="en-US" kern="0" dirty="0">
                <a:latin typeface="+mn-ea"/>
                <a:cs typeface="+mj-cs"/>
              </a:rPr>
              <a:t>의료법에 따라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도지사가 </a:t>
            </a:r>
            <a:r>
              <a:rPr lang="ko-KR" altLang="en-US" kern="0" dirty="0">
                <a:latin typeface="+mn-ea"/>
                <a:cs typeface="+mj-cs"/>
              </a:rPr>
              <a:t>개설허가를 한 </a:t>
            </a:r>
            <a:r>
              <a:rPr lang="ko-KR" altLang="en-US" kern="0" dirty="0" smtClean="0">
                <a:latin typeface="+mn-ea"/>
                <a:cs typeface="+mj-cs"/>
              </a:rPr>
              <a:t>의료기관</a:t>
            </a:r>
            <a:endParaRPr lang="ko-KR" altLang="en-US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제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차 의료급여기관 </a:t>
            </a:r>
            <a:r>
              <a:rPr lang="en-US" altLang="ko-KR" kern="0" dirty="0">
                <a:latin typeface="+mn-ea"/>
                <a:cs typeface="+mj-cs"/>
              </a:rPr>
              <a:t>: 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차 의료급여기관 중 보건복지부장관이 지정하는 </a:t>
            </a:r>
            <a:r>
              <a:rPr lang="ko-KR" altLang="en-US" kern="0" dirty="0" smtClean="0">
                <a:latin typeface="+mn-ea"/>
                <a:cs typeface="+mj-cs"/>
              </a:rPr>
              <a:t>의료기관</a:t>
            </a:r>
            <a:endParaRPr lang="ko-KR" altLang="en-US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378083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378400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4391043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4014297"/>
            <a:ext cx="294343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의료급여기관의 구분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8987" y="757220"/>
            <a:ext cx="8723601" cy="288780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502307" y="1363070"/>
            <a:ext cx="831655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‘의료법’에 따라 개설된 </a:t>
            </a:r>
            <a:r>
              <a:rPr lang="ko-KR" altLang="en-US" sz="2000" kern="0" dirty="0" smtClean="0">
                <a:latin typeface="+mn-ea"/>
                <a:cs typeface="+mj-cs"/>
              </a:rPr>
              <a:t>의료기관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‘지역보건법’에 따라 설치된 </a:t>
            </a:r>
            <a:r>
              <a:rPr lang="ko-KR" altLang="en-US" sz="2000" kern="0" dirty="0" smtClean="0">
                <a:latin typeface="+mn-ea"/>
                <a:cs typeface="+mj-cs"/>
              </a:rPr>
              <a:t>보건소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보건의료원 </a:t>
            </a:r>
            <a:r>
              <a:rPr lang="ko-KR" altLang="en-US" sz="2000" kern="0" dirty="0">
                <a:latin typeface="+mn-ea"/>
                <a:cs typeface="+mj-cs"/>
              </a:rPr>
              <a:t>및 </a:t>
            </a:r>
            <a:r>
              <a:rPr lang="ko-KR" altLang="en-US" sz="2000" kern="0" dirty="0" smtClean="0">
                <a:latin typeface="+mn-ea"/>
                <a:cs typeface="+mj-cs"/>
              </a:rPr>
              <a:t>보건지소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‘농어촌 등 보건의료를 위한 특별조치법’에 따라 설치된 </a:t>
            </a:r>
            <a:r>
              <a:rPr lang="ko-KR" altLang="en-US" sz="2000" kern="0" dirty="0" smtClean="0">
                <a:latin typeface="+mn-ea"/>
                <a:cs typeface="+mj-cs"/>
              </a:rPr>
              <a:t>보건진료소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‘약사법’에 따라 등록된 약국 및 </a:t>
            </a:r>
            <a:r>
              <a:rPr lang="ko-KR" altLang="en-US" sz="2000" kern="0" dirty="0" smtClean="0">
                <a:latin typeface="+mn-ea"/>
                <a:cs typeface="+mj-cs"/>
              </a:rPr>
              <a:t>한국희귀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필수의약품센터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23288" y="698483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80796" y="701658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29953" y="1308696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25530" y="931950"/>
            <a:ext cx="47820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의료급여기관의 종류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5332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의료급여기관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7722" y="4266769"/>
            <a:ext cx="8775786" cy="2502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81041" y="4846391"/>
            <a:ext cx="831655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>
                <a:latin typeface="+mn-ea"/>
                <a:cs typeface="+mj-cs"/>
              </a:rPr>
              <a:t>속임수나 그 밖에 부당한 방법으로 의료급여비용을 </a:t>
            </a:r>
            <a:r>
              <a:rPr lang="ko-KR" altLang="en-US" sz="1900" kern="0" dirty="0" smtClean="0">
                <a:latin typeface="+mn-ea"/>
                <a:cs typeface="+mj-cs"/>
              </a:rPr>
              <a:t>지급받은 </a:t>
            </a:r>
            <a:r>
              <a:rPr lang="ko-KR" altLang="en-US" sz="1900" kern="0" dirty="0" smtClean="0">
                <a:latin typeface="+mn-ea"/>
                <a:cs typeface="+mj-cs"/>
              </a:rPr>
              <a:t>의료급여기관을 </a:t>
            </a:r>
            <a:r>
              <a:rPr lang="ko-KR" altLang="en-US" sz="1900" kern="0" dirty="0">
                <a:latin typeface="+mn-ea"/>
                <a:cs typeface="+mj-cs"/>
              </a:rPr>
              <a:t>신고한 사람에게 포상금을 지급할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의료급여 </a:t>
            </a:r>
            <a:r>
              <a:rPr lang="ko-KR" altLang="en-US" sz="1900" kern="0" dirty="0">
                <a:latin typeface="+mn-ea"/>
                <a:cs typeface="+mj-cs"/>
              </a:rPr>
              <a:t>재정을 효율적으로 운영하는 데 이바지한 의료급여기관에 대하여 </a:t>
            </a:r>
            <a:r>
              <a:rPr lang="ko-KR" altLang="en-US" sz="1900" kern="0" dirty="0" smtClean="0">
                <a:latin typeface="+mn-ea"/>
                <a:cs typeface="+mj-cs"/>
              </a:rPr>
              <a:t>장려금을 </a:t>
            </a:r>
            <a:r>
              <a:rPr lang="ko-KR" altLang="en-US" sz="1900" kern="0" dirty="0">
                <a:latin typeface="+mn-ea"/>
                <a:cs typeface="+mj-cs"/>
              </a:rPr>
              <a:t>지급할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02022" y="4208032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59530" y="4211207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08688" y="4796979"/>
            <a:ext cx="829966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04264" y="4420233"/>
            <a:ext cx="406874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포상금 및 장려금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7722" y="746587"/>
            <a:ext cx="8775786" cy="337967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503186" y="1419765"/>
            <a:ext cx="83165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의료급여기관은 </a:t>
            </a:r>
            <a:r>
              <a:rPr lang="ko-KR" altLang="en-US" sz="1900" kern="0" dirty="0">
                <a:latin typeface="+mn-ea"/>
                <a:cs typeface="+mj-cs"/>
              </a:rPr>
              <a:t>정당한 이유 없이 이 법에 의한 의료급여를 거부하지 </a:t>
            </a:r>
            <a:r>
              <a:rPr lang="ko-KR" altLang="en-US" sz="1900" kern="0" dirty="0" smtClean="0">
                <a:latin typeface="+mn-ea"/>
                <a:cs typeface="+mj-cs"/>
              </a:rPr>
              <a:t>못한다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9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항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265113"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이를 위반한 경우 </a:t>
            </a: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 smtClean="0">
                <a:latin typeface="+mn-ea"/>
                <a:cs typeface="+mj-cs"/>
              </a:rPr>
              <a:t>년 이하의 징역 또는 </a:t>
            </a: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 err="1" smtClean="0">
                <a:latin typeface="+mn-ea"/>
                <a:cs typeface="+mj-cs"/>
              </a:rPr>
              <a:t>천만원</a:t>
            </a:r>
            <a:r>
              <a:rPr lang="ko-KR" altLang="en-US" sz="1900" kern="0" dirty="0" smtClean="0">
                <a:latin typeface="+mn-ea"/>
                <a:cs typeface="+mj-cs"/>
              </a:rPr>
              <a:t> 이하의 벌금에 처한다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 smtClean="0">
                <a:latin typeface="+mn-ea"/>
                <a:cs typeface="+mj-cs"/>
              </a:rPr>
              <a:t>35</a:t>
            </a:r>
            <a:r>
              <a:rPr lang="ko-KR" altLang="en-US" sz="1900" kern="0" dirty="0" smtClean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의료급여기관은 </a:t>
            </a:r>
            <a:r>
              <a:rPr lang="ko-KR" altLang="en-US" sz="1900" kern="0" dirty="0">
                <a:latin typeface="+mn-ea"/>
                <a:cs typeface="+mj-cs"/>
              </a:rPr>
              <a:t>의료급여를 하기 전에 </a:t>
            </a:r>
            <a:r>
              <a:rPr lang="ko-KR" altLang="en-US" sz="1900" kern="0" dirty="0" err="1">
                <a:latin typeface="+mn-ea"/>
                <a:cs typeface="+mj-cs"/>
              </a:rPr>
              <a:t>수급권자에게</a:t>
            </a:r>
            <a:r>
              <a:rPr lang="ko-KR" altLang="en-US" sz="1900" kern="0" dirty="0">
                <a:latin typeface="+mn-ea"/>
                <a:cs typeface="+mj-cs"/>
              </a:rPr>
              <a:t> 본인부담금을 </a:t>
            </a:r>
            <a:r>
              <a:rPr lang="ko-KR" altLang="en-US" sz="1900" kern="0" dirty="0" smtClean="0">
                <a:latin typeface="+mn-ea"/>
                <a:cs typeface="+mj-cs"/>
              </a:rPr>
              <a:t>청구하거나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수급권자가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이 법에 따라 부담하여야 하는 비용과 </a:t>
            </a:r>
            <a:r>
              <a:rPr lang="ko-KR" altLang="en-US" sz="1900" kern="0" dirty="0" err="1">
                <a:latin typeface="+mn-ea"/>
                <a:cs typeface="+mj-cs"/>
              </a:rPr>
              <a:t>비급여비용</a:t>
            </a:r>
            <a:r>
              <a:rPr lang="ko-KR" altLang="en-US" sz="1900" kern="0" dirty="0">
                <a:latin typeface="+mn-ea"/>
                <a:cs typeface="+mj-cs"/>
              </a:rPr>
              <a:t> 외에 </a:t>
            </a:r>
            <a:r>
              <a:rPr lang="ko-KR" altLang="en-US" sz="1900" kern="0" dirty="0" smtClean="0">
                <a:latin typeface="+mn-ea"/>
                <a:cs typeface="+mj-cs"/>
              </a:rPr>
              <a:t>입원보조금 </a:t>
            </a:r>
            <a:r>
              <a:rPr lang="ko-KR" altLang="en-US" sz="1900" kern="0" dirty="0">
                <a:latin typeface="+mn-ea"/>
                <a:cs typeface="+mj-cs"/>
              </a:rPr>
              <a:t>등 </a:t>
            </a:r>
            <a:r>
              <a:rPr lang="ko-KR" altLang="en-US" sz="1900" kern="0" dirty="0" smtClean="0">
                <a:latin typeface="+mn-ea"/>
                <a:cs typeface="+mj-cs"/>
              </a:rPr>
              <a:t>다른 </a:t>
            </a:r>
            <a:r>
              <a:rPr lang="ko-KR" altLang="en-US" sz="1900" kern="0" dirty="0">
                <a:latin typeface="+mn-ea"/>
                <a:cs typeface="+mj-cs"/>
              </a:rPr>
              <a:t>명목의 비용을 청구하여서는 안 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11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4).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02022" y="687850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59530" y="691025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08688" y="1276797"/>
            <a:ext cx="829966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04264" y="900051"/>
            <a:ext cx="294343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의료급여기관의 구분</a:t>
            </a:r>
          </a:p>
        </p:txBody>
      </p:sp>
    </p:spTree>
    <p:extLst>
      <p:ext uri="{BB962C8B-B14F-4D97-AF65-F5344CB8AC3E}">
        <p14:creationId xmlns:p14="http://schemas.microsoft.com/office/powerpoint/2010/main" val="41695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0254" y="3703761"/>
            <a:ext cx="8672486" cy="187534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36091" y="4379028"/>
            <a:ext cx="83165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의료급여기관은 </a:t>
            </a:r>
            <a:r>
              <a:rPr lang="ko-KR" altLang="en-US" sz="2000" kern="0" dirty="0">
                <a:latin typeface="+mn-ea"/>
                <a:cs typeface="+mj-cs"/>
              </a:rPr>
              <a:t>의료급여기금에서 부담하는 급여비용의 지급을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구청장에게 </a:t>
            </a:r>
            <a:r>
              <a:rPr lang="ko-KR" altLang="en-US" sz="2000" kern="0" dirty="0">
                <a:latin typeface="+mn-ea"/>
                <a:cs typeface="+mj-cs"/>
              </a:rPr>
              <a:t>청구할 수 있다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44554" y="3645024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02062" y="3648199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51219" y="4287136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46796" y="3899757"/>
            <a:ext cx="44871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급여비용의 청구와 지급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30254" y="917960"/>
            <a:ext cx="8672486" cy="186296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93189" y="1440137"/>
            <a:ext cx="8497691" cy="1351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대통령령이 </a:t>
            </a:r>
            <a:r>
              <a:rPr lang="ko-KR" altLang="en-US" sz="1900" kern="0" dirty="0">
                <a:latin typeface="+mn-ea"/>
                <a:cs typeface="+mj-cs"/>
              </a:rPr>
              <a:t>정하는 바에 따라 전부 또는 일부를 의료급여기금에서 부담하되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의료급여기금에서 </a:t>
            </a:r>
            <a:r>
              <a:rPr lang="ko-KR" altLang="en-US" sz="1900" kern="0" dirty="0">
                <a:latin typeface="+mn-ea"/>
                <a:cs typeface="+mj-cs"/>
              </a:rPr>
              <a:t>일부를 부담하는 경우 나머지 비용은 본인이 부담한다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44554" y="859223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502062" y="862398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51219" y="1501335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46796" y="1113956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급여비용의 부담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4301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797020"/>
              </p:ext>
            </p:extLst>
          </p:nvPr>
        </p:nvGraphicFramePr>
        <p:xfrm>
          <a:off x="126699" y="747845"/>
          <a:ext cx="8888531" cy="605399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2556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328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575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제</a:t>
                      </a:r>
                      <a:r>
                        <a:rPr kumimoji="1" lang="en-US" alt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 · </a:t>
                      </a: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개정</a:t>
                      </a:r>
                      <a:endParaRPr kumimoji="1" lang="en-US" altLang="ko-KR" sz="17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시행</a:t>
                      </a:r>
                      <a:r>
                        <a:rPr kumimoji="1" lang="en-US" alt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주요 내용</a:t>
                      </a:r>
                      <a:endParaRPr kumimoji="1" 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75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1977.12.31.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1977.12.31.)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3076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호「의료보호법」제정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085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2001.5.24.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2001.10.1.)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「의료보호법」전부개정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의료급여법으로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 명칭 변경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 의료급여 수급기간의 제한 폐지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예방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재활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등에 대하여도 의료급여 실시</a:t>
                      </a:r>
                    </a:p>
                  </a:txBody>
                  <a:tcPr marL="108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830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2011.3.30.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2011.7.1.)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 의료급여 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수급권자에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 대한 사례관리 실시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시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도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시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군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구에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의료급여관리사를 두고 의료급여 사업단을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설치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운영하도록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함</a:t>
                      </a:r>
                    </a:p>
                  </a:txBody>
                  <a:tcPr marL="108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042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2013.6.12.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2014.6.12.)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73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일부개정</a:t>
                      </a:r>
                      <a:endParaRPr kumimoji="1" lang="ko-KR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  <a:p>
                      <a:pPr marL="265113" marR="0" lvl="0" indent="-1778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의료급여가 반드시 필요한 사람에게 지급될 수 있도록 이재민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노숙인 등 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수급권자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자격에 관한 기준을 보완함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굴림" pitchFamily="50" charset="-127"/>
                        </a:rPr>
                        <a:t>. </a:t>
                      </a:r>
                    </a:p>
                  </a:txBody>
                  <a:tcPr marL="108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459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0254" y="907327"/>
            <a:ext cx="8672486" cy="315911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04853" y="1614921"/>
            <a:ext cx="8530547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급여비용이 </a:t>
            </a:r>
            <a:r>
              <a:rPr lang="ko-KR" altLang="en-US" kern="0" dirty="0">
                <a:latin typeface="+mn-ea"/>
                <a:cs typeface="+mj-cs"/>
              </a:rPr>
              <a:t>일부를 의료급여기금에서 부담하는 경우에 그 나머지 </a:t>
            </a:r>
            <a:r>
              <a:rPr lang="ko-KR" altLang="en-US" kern="0" dirty="0" smtClean="0">
                <a:latin typeface="+mn-ea"/>
                <a:cs typeface="+mj-cs"/>
              </a:rPr>
              <a:t>급여비용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보건복지부장관이 정한 금액으로 한정한다</a:t>
            </a:r>
            <a:r>
              <a:rPr lang="en-US" altLang="ko-KR" kern="0" dirty="0">
                <a:latin typeface="+mn-ea"/>
                <a:cs typeface="+mj-cs"/>
              </a:rPr>
              <a:t>)</a:t>
            </a:r>
            <a:r>
              <a:rPr lang="ko-KR" altLang="en-US" kern="0" dirty="0">
                <a:latin typeface="+mn-ea"/>
                <a:cs typeface="+mj-cs"/>
              </a:rPr>
              <a:t>에 대해서는 </a:t>
            </a:r>
            <a:r>
              <a:rPr lang="ko-KR" altLang="en-US" kern="0" dirty="0" err="1">
                <a:latin typeface="+mn-ea"/>
                <a:cs typeface="+mj-cs"/>
              </a:rPr>
              <a:t>수급권자</a:t>
            </a: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또는 그 </a:t>
            </a:r>
            <a:r>
              <a:rPr lang="ko-KR" altLang="en-US" kern="0" dirty="0">
                <a:latin typeface="+mn-ea"/>
                <a:cs typeface="+mj-cs"/>
              </a:rPr>
              <a:t>부양의무자의 신청에 따라 의료급여기금에서 이를 </a:t>
            </a:r>
            <a:r>
              <a:rPr lang="ko-KR" altLang="en-US" kern="0" dirty="0" err="1">
                <a:latin typeface="+mn-ea"/>
                <a:cs typeface="+mj-cs"/>
              </a:rPr>
              <a:t>대지급할</a:t>
            </a:r>
            <a:r>
              <a:rPr lang="ko-KR" altLang="en-US" kern="0" dirty="0">
                <a:latin typeface="+mn-ea"/>
                <a:cs typeface="+mj-cs"/>
              </a:rPr>
              <a:t> 수 </a:t>
            </a:r>
            <a:r>
              <a:rPr lang="ko-KR" altLang="en-US" kern="0" dirty="0" smtClean="0">
                <a:latin typeface="+mn-ea"/>
                <a:cs typeface="+mj-cs"/>
              </a:rPr>
              <a:t>있다 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20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 smtClean="0">
                <a:latin typeface="+mn-ea"/>
                <a:cs typeface="+mj-cs"/>
              </a:rPr>
              <a:t>).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err="1" smtClean="0">
                <a:latin typeface="+mn-ea"/>
                <a:cs typeface="+mj-cs"/>
              </a:rPr>
              <a:t>대지급을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받은 자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부양의무자 포함</a:t>
            </a:r>
            <a:r>
              <a:rPr lang="en-US" altLang="ko-KR" kern="0" dirty="0">
                <a:latin typeface="+mn-ea"/>
                <a:cs typeface="+mj-cs"/>
              </a:rPr>
              <a:t>)</a:t>
            </a:r>
            <a:r>
              <a:rPr lang="ko-KR" altLang="en-US" kern="0" dirty="0">
                <a:latin typeface="+mn-ea"/>
                <a:cs typeface="+mj-cs"/>
              </a:rPr>
              <a:t>는 </a:t>
            </a:r>
            <a:r>
              <a:rPr lang="ko-KR" altLang="en-US" kern="0" dirty="0" err="1">
                <a:latin typeface="+mn-ea"/>
                <a:cs typeface="+mj-cs"/>
              </a:rPr>
              <a:t>보건복지부령이</a:t>
            </a:r>
            <a:r>
              <a:rPr lang="ko-KR" altLang="en-US" kern="0" dirty="0">
                <a:latin typeface="+mn-ea"/>
                <a:cs typeface="+mj-cs"/>
              </a:rPr>
              <a:t> 정하는 바에 따라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거주지를 관할하는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구청장에게 </a:t>
            </a:r>
            <a:r>
              <a:rPr lang="ko-KR" altLang="en-US" kern="0" dirty="0" err="1">
                <a:latin typeface="+mn-ea"/>
                <a:cs typeface="+mj-cs"/>
              </a:rPr>
              <a:t>대지급금을</a:t>
            </a:r>
            <a:r>
              <a:rPr lang="ko-KR" altLang="en-US" kern="0" dirty="0">
                <a:latin typeface="+mn-ea"/>
                <a:cs typeface="+mj-cs"/>
              </a:rPr>
              <a:t> 상환하여야 </a:t>
            </a:r>
            <a:r>
              <a:rPr lang="ko-KR" altLang="en-US" kern="0" dirty="0" smtClean="0">
                <a:latin typeface="+mn-ea"/>
                <a:cs typeface="+mj-cs"/>
              </a:rPr>
              <a:t>한다 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21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>
                <a:latin typeface="+mn-ea"/>
                <a:cs typeface="+mj-cs"/>
              </a:rPr>
              <a:t>).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44554" y="84859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02062" y="85176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51219" y="1490702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46796" y="1103323"/>
            <a:ext cx="603081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급여비용의 </a:t>
            </a: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대지급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및 상환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8275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과 권리구제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0254" y="907327"/>
            <a:ext cx="8672486" cy="295372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66457" y="1656161"/>
            <a:ext cx="844238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급여비용의 </a:t>
            </a:r>
            <a:r>
              <a:rPr lang="ko-KR" altLang="en-US" sz="1900" kern="0" dirty="0">
                <a:latin typeface="+mn-ea"/>
                <a:cs typeface="+mj-cs"/>
              </a:rPr>
              <a:t>재원에 충당하기 위하여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도에 </a:t>
            </a:r>
            <a:r>
              <a:rPr lang="ko-KR" altLang="en-US" sz="1900" kern="0" dirty="0">
                <a:latin typeface="+mn-ea"/>
                <a:cs typeface="+mj-cs"/>
              </a:rPr>
              <a:t>의료급여기금을 설치한다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기금은 </a:t>
            </a:r>
            <a:r>
              <a:rPr lang="ko-KR" altLang="en-US" sz="1900" kern="0" dirty="0">
                <a:latin typeface="+mn-ea"/>
                <a:cs typeface="+mj-cs"/>
              </a:rPr>
              <a:t>국고보조금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지방자치단체의 출연금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상환받은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err="1">
                <a:latin typeface="+mn-ea"/>
                <a:cs typeface="+mj-cs"/>
              </a:rPr>
              <a:t>대지급금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부당이득금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과징금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당해 기금의 결산상 잉여금 및 그 밖의 수입금으로 </a:t>
            </a:r>
            <a:r>
              <a:rPr lang="ko-KR" altLang="en-US" sz="1900" kern="0" dirty="0" smtClean="0">
                <a:latin typeface="+mn-ea"/>
                <a:cs typeface="+mj-cs"/>
              </a:rPr>
              <a:t>조성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기금운영에 필요한 충분한 예산을 확보하여야 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44554" y="84859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02062" y="85176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51219" y="1490702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46796" y="1103323"/>
            <a:ext cx="309892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의료급여기금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3807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과 권리구제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0254" y="907327"/>
            <a:ext cx="8672486" cy="367380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16192" y="1542478"/>
            <a:ext cx="8316555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수급권자의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자격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의료급여 및 급여비용에 대한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구청장의 </a:t>
            </a:r>
            <a:r>
              <a:rPr lang="ko-KR" altLang="en-US" sz="1900" kern="0" dirty="0" smtClean="0">
                <a:latin typeface="+mn-ea"/>
                <a:cs typeface="+mj-cs"/>
              </a:rPr>
              <a:t>처분에 </a:t>
            </a:r>
            <a:r>
              <a:rPr lang="ko-KR" altLang="en-US" sz="1900" kern="0" dirty="0" smtClean="0">
                <a:latin typeface="+mn-ea"/>
                <a:cs typeface="+mj-cs"/>
              </a:rPr>
              <a:t>이의가 </a:t>
            </a:r>
            <a:r>
              <a:rPr lang="ko-KR" altLang="en-US" sz="1900" kern="0" dirty="0">
                <a:latin typeface="+mn-ea"/>
                <a:cs typeface="+mj-cs"/>
              </a:rPr>
              <a:t>있는 자는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구청장에게 </a:t>
            </a:r>
            <a:r>
              <a:rPr lang="ko-KR" altLang="en-US" sz="1900" kern="0" dirty="0">
                <a:latin typeface="+mn-ea"/>
                <a:cs typeface="+mj-cs"/>
              </a:rPr>
              <a:t>이의신청을 할 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급여비용에 </a:t>
            </a:r>
            <a:r>
              <a:rPr lang="ko-KR" altLang="en-US" sz="1900" kern="0" dirty="0">
                <a:latin typeface="+mn-ea"/>
                <a:cs typeface="+mj-cs"/>
              </a:rPr>
              <a:t>관한 급여비용심사기관의 </a:t>
            </a:r>
            <a:r>
              <a:rPr lang="ko-KR" altLang="en-US" sz="1900" kern="0" dirty="0" smtClean="0">
                <a:latin typeface="+mn-ea"/>
                <a:cs typeface="+mj-cs"/>
              </a:rPr>
              <a:t>심사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조정에 </a:t>
            </a:r>
            <a:r>
              <a:rPr lang="ko-KR" altLang="en-US" sz="1900" kern="0" dirty="0">
                <a:latin typeface="+mn-ea"/>
                <a:cs typeface="+mj-cs"/>
              </a:rPr>
              <a:t>이의가 있는 </a:t>
            </a:r>
            <a:r>
              <a:rPr lang="ko-KR" altLang="en-US" sz="1900" kern="0" dirty="0" smtClean="0">
                <a:latin typeface="+mn-ea"/>
                <a:cs typeface="+mj-cs"/>
              </a:rPr>
              <a:t>의료급여기관은 </a:t>
            </a:r>
            <a:r>
              <a:rPr lang="ko-KR" altLang="en-US" sz="1900" kern="0" dirty="0" smtClean="0">
                <a:latin typeface="+mn-ea"/>
                <a:cs typeface="+mj-cs"/>
              </a:rPr>
              <a:t>급여비용심사기관에게 </a:t>
            </a:r>
            <a:r>
              <a:rPr lang="ko-KR" altLang="en-US" sz="1900" kern="0" dirty="0">
                <a:latin typeface="+mn-ea"/>
                <a:cs typeface="+mj-cs"/>
              </a:rPr>
              <a:t>이의신청을 할 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급여비용심사기관의 </a:t>
            </a:r>
            <a:r>
              <a:rPr lang="ko-KR" altLang="en-US" sz="1900" kern="0" dirty="0">
                <a:latin typeface="+mn-ea"/>
                <a:cs typeface="+mj-cs"/>
              </a:rPr>
              <a:t>이의신청에 대한 결정에 불복이 있는 </a:t>
            </a:r>
            <a:r>
              <a:rPr lang="ko-KR" altLang="en-US" sz="1900" kern="0" dirty="0" smtClean="0">
                <a:latin typeface="+mn-ea"/>
                <a:cs typeface="+mj-cs"/>
              </a:rPr>
              <a:t>자는 ‘국민건강보험법</a:t>
            </a:r>
            <a:r>
              <a:rPr lang="en-US" altLang="ko-KR" sz="1900" kern="0" dirty="0" smtClean="0">
                <a:latin typeface="+mn-ea"/>
                <a:cs typeface="+mj-cs"/>
              </a:rPr>
              <a:t>’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89</a:t>
            </a:r>
            <a:r>
              <a:rPr lang="ko-KR" altLang="en-US" sz="1900" kern="0" dirty="0">
                <a:latin typeface="+mn-ea"/>
                <a:cs typeface="+mj-cs"/>
              </a:rPr>
              <a:t>조에 다른 건강보험분쟁조정위원회에 심판청구를 할 </a:t>
            </a:r>
            <a:r>
              <a:rPr lang="ko-KR" altLang="en-US" sz="1900" kern="0" dirty="0" smtClean="0">
                <a:latin typeface="+mn-ea"/>
                <a:cs typeface="+mj-cs"/>
              </a:rPr>
              <a:t>수 </a:t>
            </a:r>
            <a:r>
              <a:rPr lang="ko-KR" altLang="en-US" sz="1900" kern="0" dirty="0">
                <a:latin typeface="+mn-ea"/>
                <a:cs typeface="+mj-cs"/>
              </a:rPr>
              <a:t>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44554" y="84859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02062" y="85176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51219" y="1490702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46796" y="1103323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권리구제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3921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수급권자의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구분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접힌 도형 2"/>
          <p:cNvSpPr/>
          <p:nvPr/>
        </p:nvSpPr>
        <p:spPr>
          <a:xfrm>
            <a:off x="211847" y="873678"/>
            <a:ext cx="8748000" cy="5765247"/>
          </a:xfrm>
          <a:prstGeom prst="foldedCorner">
            <a:avLst>
              <a:gd name="adj" fmla="val 7569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49417" y="901443"/>
            <a:ext cx="8672859" cy="614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2100" dirty="0" smtClean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의료급여 </a:t>
            </a:r>
            <a:r>
              <a:rPr lang="en-US" altLang="ko-KR" sz="1600" dirty="0">
                <a:latin typeface="+mn-ea"/>
              </a:rPr>
              <a:t>2</a:t>
            </a:r>
            <a:r>
              <a:rPr lang="ko-KR" altLang="en-US" sz="1600" dirty="0">
                <a:latin typeface="+mn-ea"/>
              </a:rPr>
              <a:t>종 수급자의 의료비 본인부담 </a:t>
            </a:r>
            <a:r>
              <a:rPr lang="ko-KR" altLang="en-US" sz="1600" dirty="0" err="1">
                <a:latin typeface="+mn-ea"/>
              </a:rPr>
              <a:t>상한액</a:t>
            </a:r>
            <a:r>
              <a:rPr lang="ko-KR" altLang="en-US" sz="1600" dirty="0">
                <a:latin typeface="+mn-ea"/>
              </a:rPr>
              <a:t> 인하가 본격 추진된다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en-US" sz="1600" dirty="0">
                <a:latin typeface="+mn-ea"/>
              </a:rPr>
              <a:t>앞서 정부는 기초생활보장 </a:t>
            </a:r>
            <a:r>
              <a:rPr lang="ko-KR" altLang="en-US" sz="1600" dirty="0" err="1">
                <a:latin typeface="+mn-ea"/>
              </a:rPr>
              <a:t>수급자</a:t>
            </a:r>
            <a:r>
              <a:rPr lang="ko-KR" altLang="en-US" sz="1600" dirty="0">
                <a:latin typeface="+mn-ea"/>
              </a:rPr>
              <a:t> 중 근로능력이 있는 의료급여 </a:t>
            </a:r>
            <a:r>
              <a:rPr lang="en-US" altLang="ko-KR" sz="1600" dirty="0">
                <a:latin typeface="+mn-ea"/>
              </a:rPr>
              <a:t>2</a:t>
            </a:r>
            <a:r>
              <a:rPr lang="ko-KR" altLang="en-US" sz="1600" dirty="0">
                <a:latin typeface="+mn-ea"/>
              </a:rPr>
              <a:t>종 수급자의 경우</a:t>
            </a:r>
            <a:r>
              <a:rPr lang="en-US" altLang="ko-KR" sz="1600" dirty="0">
                <a:latin typeface="+mn-ea"/>
              </a:rPr>
              <a:t>, 120</a:t>
            </a:r>
            <a:r>
              <a:rPr lang="ko-KR" altLang="en-US" sz="1600" dirty="0">
                <a:latin typeface="+mn-ea"/>
              </a:rPr>
              <a:t>만원이던 연간 본인부담 </a:t>
            </a:r>
            <a:r>
              <a:rPr lang="ko-KR" altLang="en-US" sz="1600" dirty="0" err="1">
                <a:latin typeface="+mn-ea"/>
              </a:rPr>
              <a:t>상한액을</a:t>
            </a:r>
            <a:r>
              <a:rPr lang="ko-KR" altLang="en-US" sz="1600" dirty="0">
                <a:latin typeface="+mn-ea"/>
              </a:rPr>
              <a:t> 내년부터 </a:t>
            </a:r>
            <a:r>
              <a:rPr lang="en-US" altLang="ko-KR" sz="1600" dirty="0">
                <a:latin typeface="+mn-ea"/>
              </a:rPr>
              <a:t>80</a:t>
            </a:r>
            <a:r>
              <a:rPr lang="ko-KR" altLang="en-US" sz="1600" dirty="0">
                <a:latin typeface="+mn-ea"/>
              </a:rPr>
              <a:t>만원으로 낮추겠다고 발표한 바 있다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en-US" sz="1600" dirty="0">
                <a:latin typeface="+mn-ea"/>
              </a:rPr>
              <a:t>또 건강보험에서 소득 최하위계층의 본인부담 </a:t>
            </a:r>
            <a:r>
              <a:rPr lang="ko-KR" altLang="en-US" sz="1600" dirty="0" err="1">
                <a:latin typeface="+mn-ea"/>
              </a:rPr>
              <a:t>상한액도</a:t>
            </a:r>
            <a:r>
              <a:rPr lang="ko-KR" altLang="en-US" sz="1600" dirty="0">
                <a:latin typeface="+mn-ea"/>
              </a:rPr>
              <a:t> </a:t>
            </a:r>
            <a:r>
              <a:rPr lang="en-US" altLang="ko-KR" sz="1600" dirty="0">
                <a:latin typeface="+mn-ea"/>
              </a:rPr>
              <a:t>120</a:t>
            </a:r>
            <a:r>
              <a:rPr lang="ko-KR" altLang="en-US" sz="1600" dirty="0">
                <a:latin typeface="+mn-ea"/>
              </a:rPr>
              <a:t>만원에서 </a:t>
            </a:r>
            <a:r>
              <a:rPr lang="en-US" altLang="ko-KR" sz="1600" dirty="0">
                <a:latin typeface="+mn-ea"/>
              </a:rPr>
              <a:t>80</a:t>
            </a:r>
            <a:r>
              <a:rPr lang="ko-KR" altLang="en-US" sz="1600" dirty="0">
                <a:latin typeface="+mn-ea"/>
              </a:rPr>
              <a:t>만원으로 낮추겠다고 밝혔다</a:t>
            </a:r>
            <a:r>
              <a:rPr lang="en-US" altLang="ko-KR" sz="1600" dirty="0">
                <a:latin typeface="+mn-ea"/>
              </a:rPr>
              <a:t>. </a:t>
            </a:r>
            <a:r>
              <a:rPr lang="ko-KR" altLang="en-US" sz="1600" dirty="0">
                <a:latin typeface="+mn-ea"/>
              </a:rPr>
              <a:t>이에 보건복지부는 </a:t>
            </a:r>
            <a:r>
              <a:rPr lang="en-US" altLang="ko-KR" sz="1600" dirty="0">
                <a:latin typeface="+mn-ea"/>
              </a:rPr>
              <a:t>25</a:t>
            </a:r>
            <a:r>
              <a:rPr lang="ko-KR" altLang="en-US" sz="1600" dirty="0">
                <a:latin typeface="+mn-ea"/>
              </a:rPr>
              <a:t>일 이 같은 내용을 담은 ‘</a:t>
            </a:r>
            <a:r>
              <a:rPr lang="ko-KR" altLang="en-US" sz="1600" dirty="0" err="1">
                <a:latin typeface="+mn-ea"/>
              </a:rPr>
              <a:t>의료급여법</a:t>
            </a:r>
            <a:r>
              <a:rPr lang="ko-KR" altLang="en-US" sz="1600" dirty="0">
                <a:latin typeface="+mn-ea"/>
              </a:rPr>
              <a:t> 시행령’ </a:t>
            </a:r>
            <a:r>
              <a:rPr lang="ko-KR" altLang="en-US" sz="1600" dirty="0" err="1">
                <a:latin typeface="+mn-ea"/>
              </a:rPr>
              <a:t>일부개정령안을</a:t>
            </a:r>
            <a:r>
              <a:rPr lang="ko-KR" altLang="en-US" sz="1600" dirty="0">
                <a:latin typeface="+mn-ea"/>
              </a:rPr>
              <a:t> 입법예고 하고</a:t>
            </a:r>
            <a:r>
              <a:rPr lang="en-US" altLang="ko-KR" sz="1600" dirty="0">
                <a:latin typeface="+mn-ea"/>
              </a:rPr>
              <a:t>, 10</a:t>
            </a:r>
            <a:r>
              <a:rPr lang="ko-KR" altLang="en-US" sz="1600" dirty="0">
                <a:latin typeface="+mn-ea"/>
              </a:rPr>
              <a:t>월</a:t>
            </a:r>
            <a:r>
              <a:rPr lang="en-US" altLang="ko-KR" sz="1600" dirty="0">
                <a:latin typeface="+mn-ea"/>
              </a:rPr>
              <a:t>4</a:t>
            </a:r>
            <a:r>
              <a:rPr lang="ko-KR" altLang="en-US" sz="1600" dirty="0">
                <a:latin typeface="+mn-ea"/>
              </a:rPr>
              <a:t>일까지 의견조회 한다</a:t>
            </a:r>
            <a:r>
              <a:rPr lang="en-US" altLang="ko-KR" sz="1600" dirty="0">
                <a:latin typeface="+mn-ea"/>
              </a:rPr>
              <a:t>. </a:t>
            </a:r>
            <a:r>
              <a:rPr lang="ko-KR" altLang="en-US" sz="1600" dirty="0" smtClean="0">
                <a:latin typeface="+mn-ea"/>
              </a:rPr>
              <a:t>개정안의 </a:t>
            </a:r>
            <a:r>
              <a:rPr lang="ko-KR" altLang="en-US" sz="1600" dirty="0">
                <a:latin typeface="+mn-ea"/>
              </a:rPr>
              <a:t>주요 내용을 보면 우선 의료급여 </a:t>
            </a:r>
            <a:r>
              <a:rPr lang="en-US" altLang="ko-KR" sz="1600" dirty="0">
                <a:latin typeface="+mn-ea"/>
              </a:rPr>
              <a:t>2</a:t>
            </a:r>
            <a:r>
              <a:rPr lang="ko-KR" altLang="en-US" sz="1600" dirty="0">
                <a:latin typeface="+mn-ea"/>
              </a:rPr>
              <a:t>종 </a:t>
            </a:r>
            <a:r>
              <a:rPr lang="ko-KR" altLang="en-US" sz="1600" dirty="0" err="1">
                <a:latin typeface="+mn-ea"/>
              </a:rPr>
              <a:t>수급권자의</a:t>
            </a:r>
            <a:r>
              <a:rPr lang="ko-KR" altLang="en-US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본인부담상한액을</a:t>
            </a:r>
            <a:r>
              <a:rPr lang="ko-KR" altLang="en-US" sz="1600" dirty="0">
                <a:latin typeface="+mn-ea"/>
              </a:rPr>
              <a:t> 인하한다</a:t>
            </a:r>
            <a:r>
              <a:rPr lang="en-US" altLang="ko-KR" sz="1600" dirty="0">
                <a:latin typeface="+mn-ea"/>
              </a:rPr>
              <a:t>. </a:t>
            </a:r>
            <a:r>
              <a:rPr lang="ko-KR" altLang="en-US" sz="1600" dirty="0">
                <a:latin typeface="+mn-ea"/>
              </a:rPr>
              <a:t>종전에는 </a:t>
            </a:r>
            <a:r>
              <a:rPr lang="en-US" altLang="ko-KR" sz="1600" dirty="0">
                <a:latin typeface="+mn-ea"/>
              </a:rPr>
              <a:t>2</a:t>
            </a:r>
            <a:r>
              <a:rPr lang="ko-KR" altLang="en-US" sz="1600" dirty="0">
                <a:latin typeface="+mn-ea"/>
              </a:rPr>
              <a:t>종 </a:t>
            </a:r>
            <a:r>
              <a:rPr lang="ko-KR" altLang="en-US" sz="1600" dirty="0" err="1">
                <a:latin typeface="+mn-ea"/>
              </a:rPr>
              <a:t>수급권자의</a:t>
            </a:r>
            <a:r>
              <a:rPr lang="ko-KR" altLang="en-US" sz="1600" dirty="0">
                <a:latin typeface="+mn-ea"/>
              </a:rPr>
              <a:t> 급여대상 본인부담금이 매 </a:t>
            </a:r>
            <a:r>
              <a:rPr lang="en-US" altLang="ko-KR" sz="1600" dirty="0">
                <a:latin typeface="+mn-ea"/>
              </a:rPr>
              <a:t>6</a:t>
            </a:r>
            <a:r>
              <a:rPr lang="ko-KR" altLang="en-US" sz="1600" dirty="0">
                <a:latin typeface="+mn-ea"/>
              </a:rPr>
              <a:t>개월간 </a:t>
            </a:r>
            <a:r>
              <a:rPr lang="en-US" altLang="ko-KR" sz="1600" dirty="0">
                <a:latin typeface="+mn-ea"/>
              </a:rPr>
              <a:t>60</a:t>
            </a:r>
            <a:r>
              <a:rPr lang="ko-KR" altLang="en-US" sz="1600" dirty="0">
                <a:latin typeface="+mn-ea"/>
              </a:rPr>
              <a:t>만원을 초과한 경우 그 초과금액을 의료급여기금에서 부담했다</a:t>
            </a:r>
            <a:r>
              <a:rPr lang="en-US" altLang="ko-KR" sz="1600" dirty="0">
                <a:latin typeface="+mn-ea"/>
              </a:rPr>
              <a:t>. </a:t>
            </a:r>
            <a:r>
              <a:rPr lang="ko-KR" altLang="en-US" sz="1600" dirty="0" smtClean="0">
                <a:latin typeface="+mn-ea"/>
              </a:rPr>
              <a:t>국민기초생활보장 </a:t>
            </a:r>
            <a:r>
              <a:rPr lang="ko-KR" altLang="en-US" sz="1600" dirty="0" err="1">
                <a:latin typeface="+mn-ea"/>
              </a:rPr>
              <a:t>수급자</a:t>
            </a:r>
            <a:r>
              <a:rPr lang="ko-KR" altLang="en-US" sz="1600" dirty="0">
                <a:latin typeface="+mn-ea"/>
              </a:rPr>
              <a:t> 중 근로능력이 전혀 없거나 중증질환이 있는 경우 등은 </a:t>
            </a:r>
            <a:r>
              <a:rPr lang="en-US" altLang="ko-KR" sz="1600" dirty="0">
                <a:latin typeface="+mn-ea"/>
              </a:rPr>
              <a:t>1</a:t>
            </a:r>
            <a:r>
              <a:rPr lang="ko-KR" altLang="en-US" sz="1600" dirty="0">
                <a:latin typeface="+mn-ea"/>
              </a:rPr>
              <a:t>종 수급자가 되고 </a:t>
            </a:r>
            <a:r>
              <a:rPr lang="ko-KR" altLang="en-US" sz="1600" dirty="0" err="1">
                <a:latin typeface="+mn-ea"/>
              </a:rPr>
              <a:t>기초생활수급자</a:t>
            </a:r>
            <a:r>
              <a:rPr lang="ko-KR" altLang="en-US" sz="1600" dirty="0">
                <a:latin typeface="+mn-ea"/>
              </a:rPr>
              <a:t> 중 </a:t>
            </a:r>
            <a:r>
              <a:rPr lang="en-US" altLang="ko-KR" sz="1600" dirty="0">
                <a:latin typeface="+mn-ea"/>
              </a:rPr>
              <a:t>1</a:t>
            </a:r>
            <a:r>
              <a:rPr lang="ko-KR" altLang="en-US" sz="1600" dirty="0">
                <a:latin typeface="+mn-ea"/>
              </a:rPr>
              <a:t>종이 아닌 사람은 </a:t>
            </a:r>
            <a:r>
              <a:rPr lang="en-US" altLang="ko-KR" sz="1600" dirty="0">
                <a:latin typeface="+mn-ea"/>
              </a:rPr>
              <a:t>2</a:t>
            </a:r>
            <a:r>
              <a:rPr lang="ko-KR" altLang="en-US" sz="1600" dirty="0">
                <a:latin typeface="+mn-ea"/>
              </a:rPr>
              <a:t>종 수급자가 된다</a:t>
            </a:r>
            <a:r>
              <a:rPr lang="en-US" altLang="ko-KR" sz="1600" dirty="0">
                <a:latin typeface="+mn-ea"/>
              </a:rPr>
              <a:t>.  </a:t>
            </a:r>
            <a:endParaRPr lang="ko-KR" altLang="en-US" sz="1600" dirty="0">
              <a:latin typeface="+mn-ea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600" dirty="0">
                <a:latin typeface="+mn-ea"/>
              </a:rPr>
              <a:t>(</a:t>
            </a:r>
            <a:r>
              <a:rPr lang="ko-KR" altLang="en-US" sz="1600" dirty="0">
                <a:latin typeface="+mn-ea"/>
              </a:rPr>
              <a:t>중략</a:t>
            </a:r>
            <a:r>
              <a:rPr lang="en-US" altLang="ko-KR" sz="1600" dirty="0">
                <a:latin typeface="+mn-ea"/>
              </a:rPr>
              <a:t>)</a:t>
            </a:r>
            <a:r>
              <a:rPr lang="ko-KR" altLang="en-US" sz="1600" dirty="0">
                <a:latin typeface="+mn-ea"/>
              </a:rPr>
              <a:t/>
            </a:r>
            <a:br>
              <a:rPr lang="ko-KR" altLang="en-US" sz="1600" dirty="0">
                <a:latin typeface="+mn-ea"/>
              </a:rPr>
            </a:br>
            <a:r>
              <a:rPr lang="ko-KR" altLang="en-US" sz="1600" dirty="0" smtClean="0">
                <a:latin typeface="+mn-ea"/>
              </a:rPr>
              <a:t> 개정 </a:t>
            </a:r>
            <a:r>
              <a:rPr lang="ko-KR" altLang="en-US" sz="1600" dirty="0">
                <a:latin typeface="+mn-ea"/>
              </a:rPr>
              <a:t>규정은 </a:t>
            </a:r>
            <a:r>
              <a:rPr lang="en-US" altLang="ko-KR" sz="1600" dirty="0">
                <a:latin typeface="+mn-ea"/>
              </a:rPr>
              <a:t>2018</a:t>
            </a:r>
            <a:r>
              <a:rPr lang="ko-KR" altLang="en-US" sz="1600" dirty="0">
                <a:latin typeface="+mn-ea"/>
              </a:rPr>
              <a:t>년 </a:t>
            </a:r>
            <a:r>
              <a:rPr lang="en-US" altLang="ko-KR" sz="1600" dirty="0">
                <a:latin typeface="+mn-ea"/>
              </a:rPr>
              <a:t>1</a:t>
            </a:r>
            <a:r>
              <a:rPr lang="ko-KR" altLang="en-US" sz="1600" dirty="0">
                <a:latin typeface="+mn-ea"/>
              </a:rPr>
              <a:t>월</a:t>
            </a:r>
            <a:r>
              <a:rPr lang="en-US" altLang="ko-KR" sz="1600" dirty="0">
                <a:latin typeface="+mn-ea"/>
              </a:rPr>
              <a:t>1</a:t>
            </a:r>
            <a:r>
              <a:rPr lang="ko-KR" altLang="en-US" sz="1600" dirty="0">
                <a:latin typeface="+mn-ea"/>
              </a:rPr>
              <a:t>일부터 적용되며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 err="1">
                <a:latin typeface="+mn-ea"/>
              </a:rPr>
              <a:t>본인부담상한액은</a:t>
            </a:r>
            <a:r>
              <a:rPr lang="ko-KR" altLang="en-US" sz="1600" dirty="0">
                <a:latin typeface="+mn-ea"/>
              </a:rPr>
              <a:t> </a:t>
            </a:r>
            <a:r>
              <a:rPr lang="en-US" altLang="ko-KR" sz="1600" dirty="0">
                <a:latin typeface="+mn-ea"/>
              </a:rPr>
              <a:t>2018</a:t>
            </a:r>
            <a:r>
              <a:rPr lang="ko-KR" altLang="en-US" sz="1600" dirty="0">
                <a:latin typeface="+mn-ea"/>
              </a:rPr>
              <a:t>년 </a:t>
            </a:r>
            <a:r>
              <a:rPr lang="en-US" altLang="ko-KR" sz="1600" dirty="0">
                <a:latin typeface="+mn-ea"/>
              </a:rPr>
              <a:t>1</a:t>
            </a:r>
            <a:r>
              <a:rPr lang="ko-KR" altLang="en-US" sz="1600" dirty="0">
                <a:latin typeface="+mn-ea"/>
              </a:rPr>
              <a:t>월</a:t>
            </a:r>
            <a:r>
              <a:rPr lang="en-US" altLang="ko-KR" sz="1600" dirty="0">
                <a:latin typeface="+mn-ea"/>
              </a:rPr>
              <a:t>1</a:t>
            </a:r>
            <a:r>
              <a:rPr lang="ko-KR" altLang="en-US" sz="1600" dirty="0">
                <a:latin typeface="+mn-ea"/>
              </a:rPr>
              <a:t>일 이후 최초로 실시하는 의료급여부터 적용된다</a:t>
            </a:r>
            <a:r>
              <a:rPr lang="en-US" altLang="ko-KR" sz="1600" dirty="0">
                <a:latin typeface="+mn-ea"/>
              </a:rPr>
              <a:t>. </a:t>
            </a:r>
          </a:p>
          <a:p>
            <a:pPr fontAlgn="base">
              <a:lnSpc>
                <a:spcPct val="150000"/>
              </a:lnSpc>
            </a:pPr>
            <a:endParaRPr lang="en-US" altLang="ko-KR" sz="1600" dirty="0">
              <a:latin typeface="+mn-ea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600" dirty="0" smtClean="0">
                <a:latin typeface="+mn-ea"/>
              </a:rPr>
              <a:t>                                                                                      * </a:t>
            </a:r>
            <a:r>
              <a:rPr lang="ko-KR" altLang="en-US" sz="1600" dirty="0">
                <a:latin typeface="+mn-ea"/>
              </a:rPr>
              <a:t>쿠키뉴스</a:t>
            </a:r>
            <a:r>
              <a:rPr lang="en-US" altLang="ko-KR" sz="1600" dirty="0">
                <a:latin typeface="+mn-ea"/>
              </a:rPr>
              <a:t>(2018.4.27)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endParaRPr lang="en-US" altLang="ko-KR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374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관련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근거법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시행령 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3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6455" y="790363"/>
            <a:ext cx="8838142" cy="579665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0756" y="731627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38264" y="734802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69656" y="1307064"/>
            <a:ext cx="828903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69656" y="927463"/>
            <a:ext cx="23535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수급권자</a:t>
            </a: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구분</a:t>
            </a:r>
            <a:endParaRPr lang="en-US" altLang="ko-KR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6465" y="1373739"/>
            <a:ext cx="8748464" cy="5175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제</a:t>
            </a:r>
            <a:r>
              <a:rPr kumimoji="0" lang="en-US" altLang="ko-KR" dirty="0" smtClean="0">
                <a:latin typeface="+mn-ea"/>
              </a:rPr>
              <a:t>3</a:t>
            </a:r>
            <a:r>
              <a:rPr kumimoji="0" lang="ko-KR" altLang="en-US" dirty="0" smtClean="0">
                <a:latin typeface="+mn-ea"/>
              </a:rPr>
              <a:t>조</a:t>
            </a:r>
            <a:r>
              <a:rPr kumimoji="0" lang="en-US" altLang="ko-KR" dirty="0" smtClean="0">
                <a:latin typeface="+mn-ea"/>
              </a:rPr>
              <a:t>(</a:t>
            </a:r>
            <a:r>
              <a:rPr kumimoji="0" lang="ko-KR" altLang="en-US" dirty="0" err="1" smtClean="0">
                <a:latin typeface="+mn-ea"/>
              </a:rPr>
              <a:t>수급권자의</a:t>
            </a:r>
            <a:r>
              <a:rPr kumimoji="0" lang="ko-KR" altLang="en-US" dirty="0" smtClean="0">
                <a:latin typeface="+mn-ea"/>
              </a:rPr>
              <a:t> 구분</a:t>
            </a:r>
            <a:r>
              <a:rPr kumimoji="0" lang="en-US" altLang="ko-KR" dirty="0" smtClean="0">
                <a:latin typeface="+mn-ea"/>
              </a:rPr>
              <a:t>) 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en-US" altLang="ko-KR" dirty="0" smtClean="0">
                <a:latin typeface="+mn-ea"/>
              </a:rPr>
              <a:t>① </a:t>
            </a:r>
            <a:r>
              <a:rPr kumimoji="0" lang="ko-KR" altLang="en-US" dirty="0" err="1" smtClean="0">
                <a:latin typeface="+mn-ea"/>
              </a:rPr>
              <a:t>수급권자는</a:t>
            </a:r>
            <a:r>
              <a:rPr kumimoji="0" lang="ko-KR" altLang="en-US" dirty="0" smtClean="0">
                <a:latin typeface="+mn-ea"/>
              </a:rPr>
              <a:t> 법 제</a:t>
            </a:r>
            <a:r>
              <a:rPr kumimoji="0" lang="en-US" altLang="ko-KR" dirty="0" smtClean="0">
                <a:latin typeface="+mn-ea"/>
              </a:rPr>
              <a:t>3</a:t>
            </a:r>
            <a:r>
              <a:rPr kumimoji="0" lang="ko-KR" altLang="en-US" dirty="0" smtClean="0">
                <a:latin typeface="+mn-ea"/>
              </a:rPr>
              <a:t>조제</a:t>
            </a:r>
            <a:r>
              <a:rPr kumimoji="0" lang="en-US" altLang="ko-KR" dirty="0" smtClean="0">
                <a:latin typeface="+mn-ea"/>
              </a:rPr>
              <a:t>2</a:t>
            </a:r>
            <a:r>
              <a:rPr kumimoji="0" lang="ko-KR" altLang="en-US" dirty="0" smtClean="0">
                <a:latin typeface="+mn-ea"/>
              </a:rPr>
              <a:t>항의 규정에 의하여 </a:t>
            </a:r>
            <a:r>
              <a:rPr kumimoji="0" lang="en-US" altLang="ko-KR" dirty="0" smtClean="0">
                <a:latin typeface="+mn-ea"/>
              </a:rPr>
              <a:t>1</a:t>
            </a:r>
            <a:r>
              <a:rPr kumimoji="0" lang="ko-KR" altLang="en-US" dirty="0" err="1" smtClean="0">
                <a:latin typeface="+mn-ea"/>
              </a:rPr>
              <a:t>종수급권자와</a:t>
            </a:r>
            <a:r>
              <a:rPr kumimoji="0" lang="ko-KR" altLang="en-US" dirty="0" smtClean="0">
                <a:latin typeface="+mn-ea"/>
              </a:rPr>
              <a:t> </a:t>
            </a:r>
            <a:r>
              <a:rPr kumimoji="0" lang="en-US" altLang="ko-KR" dirty="0" smtClean="0">
                <a:latin typeface="+mn-ea"/>
              </a:rPr>
              <a:t>2</a:t>
            </a:r>
            <a:r>
              <a:rPr kumimoji="0" lang="ko-KR" altLang="en-US" dirty="0" err="1" smtClean="0">
                <a:latin typeface="+mn-ea"/>
              </a:rPr>
              <a:t>종수급권자로</a:t>
            </a:r>
            <a:r>
              <a:rPr kumimoji="0" lang="ko-KR" altLang="en-US" dirty="0" smtClean="0">
                <a:latin typeface="+mn-ea"/>
              </a:rPr>
              <a:t> </a:t>
            </a:r>
            <a:endParaRPr kumimoji="0" lang="en-US" altLang="ko-KR" dirty="0" smtClean="0">
              <a:latin typeface="+mn-ea"/>
            </a:endParaRP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en-US" altLang="ko-KR" dirty="0">
                <a:latin typeface="+mn-ea"/>
              </a:rPr>
              <a:t> </a:t>
            </a:r>
            <a:r>
              <a:rPr kumimoji="0" lang="en-US" altLang="ko-KR" dirty="0" smtClean="0">
                <a:latin typeface="+mn-ea"/>
              </a:rPr>
              <a:t>  </a:t>
            </a:r>
            <a:r>
              <a:rPr kumimoji="0" lang="ko-KR" altLang="en-US" dirty="0" smtClean="0">
                <a:latin typeface="+mn-ea"/>
              </a:rPr>
              <a:t>구분한다</a:t>
            </a:r>
            <a:r>
              <a:rPr kumimoji="0" lang="en-US" altLang="ko-KR" dirty="0" smtClean="0">
                <a:latin typeface="+mn-ea"/>
              </a:rPr>
              <a:t>.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en-US" altLang="ko-KR" dirty="0" smtClean="0">
                <a:latin typeface="+mn-ea"/>
              </a:rPr>
              <a:t>② 1</a:t>
            </a:r>
            <a:r>
              <a:rPr kumimoji="0" lang="ko-KR" altLang="en-US" dirty="0" err="1" smtClean="0">
                <a:latin typeface="+mn-ea"/>
              </a:rPr>
              <a:t>종수급권자는</a:t>
            </a:r>
            <a:r>
              <a:rPr kumimoji="0" lang="ko-KR" altLang="en-US" dirty="0" smtClean="0">
                <a:latin typeface="+mn-ea"/>
              </a:rPr>
              <a:t> 다음 각 호의 어느 하나에 해당하는 자로 한다</a:t>
            </a:r>
            <a:r>
              <a:rPr kumimoji="0" lang="en-US" altLang="ko-KR" dirty="0" smtClean="0">
                <a:latin typeface="+mn-ea"/>
              </a:rPr>
              <a:t>. 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en-US" altLang="ko-KR" dirty="0" smtClean="0">
                <a:latin typeface="+mn-ea"/>
              </a:rPr>
              <a:t>  1. </a:t>
            </a:r>
            <a:r>
              <a:rPr kumimoji="0" lang="ko-KR" altLang="en-US" dirty="0" smtClean="0">
                <a:latin typeface="+mn-ea"/>
              </a:rPr>
              <a:t>법 제</a:t>
            </a:r>
            <a:r>
              <a:rPr kumimoji="0" lang="en-US" altLang="ko-KR" dirty="0" smtClean="0">
                <a:latin typeface="+mn-ea"/>
              </a:rPr>
              <a:t>3</a:t>
            </a:r>
            <a:r>
              <a:rPr kumimoji="0" lang="ko-KR" altLang="en-US" dirty="0" smtClean="0">
                <a:latin typeface="+mn-ea"/>
              </a:rPr>
              <a:t>조제</a:t>
            </a:r>
            <a:r>
              <a:rPr kumimoji="0" lang="en-US" altLang="ko-KR" dirty="0" smtClean="0">
                <a:latin typeface="+mn-ea"/>
              </a:rPr>
              <a:t>1</a:t>
            </a:r>
            <a:r>
              <a:rPr kumimoji="0" lang="ko-KR" altLang="en-US" dirty="0" err="1" smtClean="0">
                <a:latin typeface="+mn-ea"/>
              </a:rPr>
              <a:t>항제</a:t>
            </a:r>
            <a:r>
              <a:rPr kumimoji="0" lang="en-US" altLang="ko-KR" dirty="0" smtClean="0">
                <a:latin typeface="+mn-ea"/>
              </a:rPr>
              <a:t>1</a:t>
            </a:r>
            <a:r>
              <a:rPr kumimoji="0" lang="ko-KR" altLang="en-US" dirty="0" smtClean="0">
                <a:latin typeface="+mn-ea"/>
              </a:rPr>
              <a:t>호에 따른 「국민기초생활 </a:t>
            </a:r>
            <a:r>
              <a:rPr kumimoji="0" lang="ko-KR" altLang="en-US" dirty="0" err="1" smtClean="0">
                <a:latin typeface="+mn-ea"/>
              </a:rPr>
              <a:t>보장법</a:t>
            </a:r>
            <a:r>
              <a:rPr kumimoji="0" lang="ko-KR" altLang="en-US" dirty="0" smtClean="0">
                <a:latin typeface="+mn-ea"/>
              </a:rPr>
              <a:t>」에 의한 수급자중 다음 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 각 목의 어느 하나에 해당하는 자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 가</a:t>
            </a:r>
            <a:r>
              <a:rPr kumimoji="0" lang="en-US" altLang="ko-KR" dirty="0" smtClean="0">
                <a:latin typeface="+mn-ea"/>
              </a:rPr>
              <a:t>. </a:t>
            </a:r>
            <a:r>
              <a:rPr kumimoji="0" lang="ko-KR" altLang="en-US" dirty="0" smtClean="0">
                <a:latin typeface="+mn-ea"/>
              </a:rPr>
              <a:t>다음 각 항목의 어느 하나에 해당하는 자 또는 근로능력이 없거나 </a:t>
            </a:r>
            <a:endParaRPr kumimoji="0" lang="en-US" altLang="ko-KR" dirty="0" smtClean="0">
              <a:latin typeface="+mn-ea"/>
            </a:endParaRP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en-US" altLang="ko-KR" dirty="0">
                <a:latin typeface="+mn-ea"/>
              </a:rPr>
              <a:t> </a:t>
            </a:r>
            <a:r>
              <a:rPr kumimoji="0" lang="en-US" altLang="ko-KR" dirty="0" smtClean="0">
                <a:latin typeface="+mn-ea"/>
              </a:rPr>
              <a:t>   </a:t>
            </a:r>
            <a:r>
              <a:rPr kumimoji="0" lang="en-US" altLang="ko-KR" dirty="0" smtClean="0">
                <a:latin typeface="+mn-ea"/>
              </a:rPr>
              <a:t>    </a:t>
            </a:r>
            <a:r>
              <a:rPr kumimoji="0" lang="ko-KR" altLang="en-US" dirty="0" smtClean="0">
                <a:latin typeface="+mn-ea"/>
              </a:rPr>
              <a:t>근로가 </a:t>
            </a:r>
            <a:r>
              <a:rPr kumimoji="0" lang="ko-KR" altLang="en-US" dirty="0" smtClean="0">
                <a:latin typeface="+mn-ea"/>
              </a:rPr>
              <a:t>곤란하다고 인정하여 보건복지부장관이 정하는 자만으로 구성된 </a:t>
            </a:r>
            <a:endParaRPr kumimoji="0" lang="en-US" altLang="ko-KR" dirty="0" smtClean="0">
              <a:latin typeface="+mn-ea"/>
            </a:endParaRP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en-US" altLang="ko-KR" dirty="0">
                <a:latin typeface="+mn-ea"/>
              </a:rPr>
              <a:t> </a:t>
            </a:r>
            <a:r>
              <a:rPr kumimoji="0" lang="en-US" altLang="ko-KR" dirty="0" smtClean="0">
                <a:latin typeface="+mn-ea"/>
              </a:rPr>
              <a:t>      </a:t>
            </a:r>
            <a:r>
              <a:rPr kumimoji="0" lang="ko-KR" altLang="en-US" dirty="0" smtClean="0">
                <a:latin typeface="+mn-ea"/>
              </a:rPr>
              <a:t>세대의 구성원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   </a:t>
            </a:r>
            <a:r>
              <a:rPr kumimoji="0" lang="en-US" altLang="ko-KR" dirty="0" smtClean="0">
                <a:latin typeface="+mn-ea"/>
              </a:rPr>
              <a:t>(1) 18</a:t>
            </a:r>
            <a:r>
              <a:rPr kumimoji="0" lang="ko-KR" altLang="en-US" dirty="0" smtClean="0">
                <a:latin typeface="+mn-ea"/>
              </a:rPr>
              <a:t>세 미만인 자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   </a:t>
            </a:r>
            <a:r>
              <a:rPr kumimoji="0" lang="en-US" altLang="ko-KR" dirty="0" smtClean="0">
                <a:latin typeface="+mn-ea"/>
              </a:rPr>
              <a:t>(2) 65</a:t>
            </a:r>
            <a:r>
              <a:rPr kumimoji="0" lang="ko-KR" altLang="en-US" dirty="0" smtClean="0">
                <a:latin typeface="+mn-ea"/>
              </a:rPr>
              <a:t>세 이상인 자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   </a:t>
            </a:r>
            <a:r>
              <a:rPr kumimoji="0" lang="en-US" altLang="ko-KR" dirty="0" smtClean="0">
                <a:latin typeface="+mn-ea"/>
              </a:rPr>
              <a:t>(3) </a:t>
            </a:r>
            <a:r>
              <a:rPr kumimoji="0" lang="ko-KR" altLang="en-US" dirty="0" smtClean="0">
                <a:latin typeface="+mn-ea"/>
              </a:rPr>
              <a:t>「장애인고용촉진 및 </a:t>
            </a:r>
            <a:r>
              <a:rPr kumimoji="0" lang="ko-KR" altLang="en-US" dirty="0" err="1" smtClean="0">
                <a:latin typeface="+mn-ea"/>
              </a:rPr>
              <a:t>직업재활법</a:t>
            </a:r>
            <a:r>
              <a:rPr kumimoji="0" lang="ko-KR" altLang="en-US" dirty="0" smtClean="0">
                <a:latin typeface="+mn-ea"/>
              </a:rPr>
              <a:t>」 제</a:t>
            </a:r>
            <a:r>
              <a:rPr kumimoji="0" lang="en-US" altLang="ko-KR" dirty="0" smtClean="0">
                <a:latin typeface="+mn-ea"/>
              </a:rPr>
              <a:t>2</a:t>
            </a:r>
            <a:r>
              <a:rPr kumimoji="0" lang="ko-KR" altLang="en-US" dirty="0" smtClean="0">
                <a:latin typeface="+mn-ea"/>
              </a:rPr>
              <a:t>조제</a:t>
            </a:r>
            <a:r>
              <a:rPr kumimoji="0" lang="en-US" altLang="ko-KR" dirty="0" smtClean="0">
                <a:latin typeface="+mn-ea"/>
              </a:rPr>
              <a:t>2</a:t>
            </a:r>
            <a:r>
              <a:rPr kumimoji="0" lang="ko-KR" altLang="en-US" dirty="0" smtClean="0">
                <a:latin typeface="+mn-ea"/>
              </a:rPr>
              <a:t>호에 해당하는 중증장애인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   </a:t>
            </a:r>
            <a:r>
              <a:rPr kumimoji="0" lang="en-US" altLang="ko-KR" dirty="0" smtClean="0">
                <a:latin typeface="+mn-ea"/>
              </a:rPr>
              <a:t>(4) </a:t>
            </a:r>
            <a:r>
              <a:rPr kumimoji="0" lang="ko-KR" altLang="en-US" dirty="0" smtClean="0">
                <a:latin typeface="+mn-ea"/>
              </a:rPr>
              <a:t>「국민기초생활 </a:t>
            </a:r>
            <a:r>
              <a:rPr kumimoji="0" lang="ko-KR" altLang="en-US" dirty="0" err="1" smtClean="0">
                <a:latin typeface="+mn-ea"/>
              </a:rPr>
              <a:t>보장법</a:t>
            </a:r>
            <a:r>
              <a:rPr kumimoji="0" lang="ko-KR" altLang="en-US" dirty="0" smtClean="0">
                <a:latin typeface="+mn-ea"/>
              </a:rPr>
              <a:t> 시행령」 제</a:t>
            </a:r>
            <a:r>
              <a:rPr kumimoji="0" lang="en-US" altLang="ko-KR" dirty="0" smtClean="0">
                <a:latin typeface="+mn-ea"/>
              </a:rPr>
              <a:t>7</a:t>
            </a:r>
            <a:r>
              <a:rPr kumimoji="0" lang="ko-KR" altLang="en-US" dirty="0" smtClean="0">
                <a:latin typeface="+mn-ea"/>
              </a:rPr>
              <a:t>조제</a:t>
            </a:r>
            <a:r>
              <a:rPr kumimoji="0" lang="en-US" altLang="ko-KR" dirty="0" smtClean="0">
                <a:latin typeface="+mn-ea"/>
              </a:rPr>
              <a:t>1</a:t>
            </a:r>
            <a:r>
              <a:rPr kumimoji="0" lang="ko-KR" altLang="en-US" dirty="0" err="1" smtClean="0">
                <a:latin typeface="+mn-ea"/>
              </a:rPr>
              <a:t>항제</a:t>
            </a:r>
            <a:r>
              <a:rPr kumimoji="0" lang="en-US" altLang="ko-KR" dirty="0" smtClean="0">
                <a:latin typeface="+mn-ea"/>
              </a:rPr>
              <a:t>2</a:t>
            </a:r>
            <a:r>
              <a:rPr kumimoji="0" lang="ko-KR" altLang="en-US" dirty="0" smtClean="0">
                <a:latin typeface="+mn-ea"/>
              </a:rPr>
              <a:t>호에 해당하는 자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   </a:t>
            </a:r>
            <a:r>
              <a:rPr kumimoji="0" lang="en-US" altLang="ko-KR" dirty="0" smtClean="0">
                <a:latin typeface="+mn-ea"/>
              </a:rPr>
              <a:t>(5) </a:t>
            </a:r>
            <a:r>
              <a:rPr kumimoji="0" lang="ko-KR" altLang="en-US" dirty="0" smtClean="0">
                <a:latin typeface="+mn-ea"/>
              </a:rPr>
              <a:t>임신 중에 있거나 분만 후 </a:t>
            </a:r>
            <a:r>
              <a:rPr kumimoji="0" lang="en-US" altLang="ko-KR" dirty="0" smtClean="0">
                <a:latin typeface="+mn-ea"/>
              </a:rPr>
              <a:t>6</a:t>
            </a:r>
            <a:r>
              <a:rPr kumimoji="0" lang="ko-KR" altLang="en-US" dirty="0" smtClean="0">
                <a:latin typeface="+mn-ea"/>
              </a:rPr>
              <a:t>개월 미만의 여자</a:t>
            </a:r>
          </a:p>
          <a:p>
            <a:pPr eaLnBrk="1" hangingPunct="1">
              <a:lnSpc>
                <a:spcPct val="110000"/>
              </a:lnSpc>
              <a:spcBef>
                <a:spcPts val="3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   </a:t>
            </a:r>
            <a:r>
              <a:rPr kumimoji="0" lang="en-US" altLang="ko-KR" dirty="0" smtClean="0">
                <a:latin typeface="+mn-ea"/>
              </a:rPr>
              <a:t>(6) </a:t>
            </a:r>
            <a:r>
              <a:rPr kumimoji="0" lang="ko-KR" altLang="en-US" dirty="0" smtClean="0">
                <a:latin typeface="+mn-ea"/>
              </a:rPr>
              <a:t>「병역법」에 의한 병역의무를 이행중인 자</a:t>
            </a:r>
          </a:p>
        </p:txBody>
      </p:sp>
    </p:spTree>
    <p:extLst>
      <p:ext uri="{BB962C8B-B14F-4D97-AF65-F5344CB8AC3E}">
        <p14:creationId xmlns:p14="http://schemas.microsoft.com/office/powerpoint/2010/main" val="26472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관련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근거법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시행령 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3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6455" y="790363"/>
            <a:ext cx="8838142" cy="579665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0756" y="731627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38264" y="734802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69656" y="1307064"/>
            <a:ext cx="828903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69656" y="927463"/>
            <a:ext cx="23535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수급권자</a:t>
            </a: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구분</a:t>
            </a:r>
            <a:endParaRPr lang="en-US" altLang="ko-KR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6455" y="1366353"/>
            <a:ext cx="8904130" cy="5653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나</a:t>
            </a:r>
            <a:r>
              <a:rPr kumimoji="0" lang="en-US" altLang="ko-KR" dirty="0" smtClean="0">
                <a:latin typeface="+mn-ea"/>
              </a:rPr>
              <a:t>. </a:t>
            </a:r>
            <a:r>
              <a:rPr kumimoji="0" lang="ko-KR" altLang="en-US" dirty="0" smtClean="0">
                <a:latin typeface="+mn-ea"/>
              </a:rPr>
              <a:t>「국민기초생활 </a:t>
            </a:r>
            <a:r>
              <a:rPr kumimoji="0" lang="ko-KR" altLang="en-US" dirty="0" err="1" smtClean="0">
                <a:latin typeface="+mn-ea"/>
              </a:rPr>
              <a:t>보장법</a:t>
            </a:r>
            <a:r>
              <a:rPr kumimoji="0" lang="ko-KR" altLang="en-US" dirty="0" smtClean="0">
                <a:latin typeface="+mn-ea"/>
              </a:rPr>
              <a:t> 시행령」 제</a:t>
            </a:r>
            <a:r>
              <a:rPr kumimoji="0" lang="en-US" altLang="ko-KR" dirty="0" smtClean="0">
                <a:latin typeface="+mn-ea"/>
              </a:rPr>
              <a:t>38</a:t>
            </a:r>
            <a:r>
              <a:rPr kumimoji="0" lang="ko-KR" altLang="en-US" dirty="0" smtClean="0">
                <a:latin typeface="+mn-ea"/>
              </a:rPr>
              <a:t>조의 규정에 의한 보장시설에서 </a:t>
            </a:r>
            <a:endParaRPr kumimoji="0" lang="en-US" altLang="ko-KR" dirty="0" smtClean="0">
              <a:latin typeface="+mn-ea"/>
            </a:endParaRP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en-US" altLang="ko-KR" dirty="0">
                <a:latin typeface="+mn-ea"/>
              </a:rPr>
              <a:t> </a:t>
            </a:r>
            <a:r>
              <a:rPr kumimoji="0" lang="en-US" altLang="ko-KR" dirty="0" smtClean="0">
                <a:latin typeface="+mn-ea"/>
              </a:rPr>
              <a:t>     </a:t>
            </a:r>
            <a:r>
              <a:rPr kumimoji="0" lang="ko-KR" altLang="en-US" dirty="0" smtClean="0">
                <a:latin typeface="+mn-ea"/>
              </a:rPr>
              <a:t>급여를 받고</a:t>
            </a:r>
            <a:r>
              <a:rPr kumimoji="0" lang="en-US" altLang="ko-KR" dirty="0">
                <a:latin typeface="+mn-ea"/>
              </a:rPr>
              <a:t> </a:t>
            </a:r>
            <a:r>
              <a:rPr kumimoji="0" lang="ko-KR" altLang="en-US" dirty="0" smtClean="0">
                <a:latin typeface="+mn-ea"/>
              </a:rPr>
              <a:t>있는 자</a:t>
            </a: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다</a:t>
            </a:r>
            <a:r>
              <a:rPr kumimoji="0" lang="en-US" altLang="ko-KR" dirty="0" smtClean="0">
                <a:latin typeface="+mn-ea"/>
              </a:rPr>
              <a:t>. </a:t>
            </a:r>
            <a:r>
              <a:rPr kumimoji="0" lang="ko-KR" altLang="en-US" dirty="0" smtClean="0">
                <a:latin typeface="+mn-ea"/>
              </a:rPr>
              <a:t>삭제</a:t>
            </a:r>
            <a:r>
              <a:rPr kumimoji="0" lang="en-US" altLang="ko-KR" dirty="0" smtClean="0">
                <a:latin typeface="+mn-ea"/>
              </a:rPr>
              <a:t>&lt;2016.6.28&gt;</a:t>
            </a: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 라</a:t>
            </a:r>
            <a:r>
              <a:rPr kumimoji="0" lang="en-US" altLang="ko-KR" dirty="0" smtClean="0">
                <a:latin typeface="+mn-ea"/>
              </a:rPr>
              <a:t>. </a:t>
            </a:r>
            <a:r>
              <a:rPr kumimoji="0" lang="ko-KR" altLang="en-US" dirty="0" smtClean="0">
                <a:latin typeface="+mn-ea"/>
              </a:rPr>
              <a:t>보건복지부장관이 정하여 고시하는 희귀난치성질환 또는 중증질환을 가진 </a:t>
            </a:r>
            <a:r>
              <a:rPr kumimoji="0" lang="ko-KR" altLang="en-US" dirty="0" smtClean="0">
                <a:latin typeface="+mn-ea"/>
              </a:rPr>
              <a:t>사람</a:t>
            </a:r>
            <a:endParaRPr kumimoji="0" lang="ko-KR" altLang="en-US" dirty="0" smtClean="0">
              <a:latin typeface="+mn-ea"/>
            </a:endParaRP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</a:t>
            </a:r>
            <a:r>
              <a:rPr kumimoji="0" lang="en-US" altLang="ko-KR" dirty="0" smtClean="0">
                <a:latin typeface="+mn-ea"/>
              </a:rPr>
              <a:t>2. </a:t>
            </a:r>
            <a:r>
              <a:rPr kumimoji="0" lang="ko-KR" altLang="en-US" dirty="0" smtClean="0">
                <a:latin typeface="+mn-ea"/>
              </a:rPr>
              <a:t>법 제</a:t>
            </a:r>
            <a:r>
              <a:rPr kumimoji="0" lang="en-US" altLang="ko-KR" dirty="0" smtClean="0">
                <a:latin typeface="+mn-ea"/>
              </a:rPr>
              <a:t>3</a:t>
            </a:r>
            <a:r>
              <a:rPr kumimoji="0" lang="ko-KR" altLang="en-US" dirty="0" smtClean="0">
                <a:latin typeface="+mn-ea"/>
              </a:rPr>
              <a:t>조제</a:t>
            </a:r>
            <a:r>
              <a:rPr kumimoji="0" lang="en-US" altLang="ko-KR" dirty="0" smtClean="0">
                <a:latin typeface="+mn-ea"/>
              </a:rPr>
              <a:t>1</a:t>
            </a:r>
            <a:r>
              <a:rPr kumimoji="0" lang="ko-KR" altLang="en-US" dirty="0" err="1" smtClean="0">
                <a:latin typeface="+mn-ea"/>
              </a:rPr>
              <a:t>항제</a:t>
            </a:r>
            <a:r>
              <a:rPr kumimoji="0" lang="en-US" altLang="ko-KR" dirty="0" smtClean="0">
                <a:latin typeface="+mn-ea"/>
              </a:rPr>
              <a:t>2</a:t>
            </a:r>
            <a:r>
              <a:rPr kumimoji="0" lang="ko-KR" altLang="en-US" dirty="0" smtClean="0">
                <a:latin typeface="+mn-ea"/>
              </a:rPr>
              <a:t>호부터 제</a:t>
            </a:r>
            <a:r>
              <a:rPr kumimoji="0" lang="en-US" altLang="ko-KR" dirty="0" smtClean="0">
                <a:latin typeface="+mn-ea"/>
              </a:rPr>
              <a:t>9</a:t>
            </a:r>
            <a:r>
              <a:rPr kumimoji="0" lang="ko-KR" altLang="en-US" dirty="0" smtClean="0">
                <a:latin typeface="+mn-ea"/>
              </a:rPr>
              <a:t>호까지의 규정에 해당하는 자</a:t>
            </a: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</a:t>
            </a:r>
            <a:r>
              <a:rPr kumimoji="0" lang="en-US" altLang="ko-KR" dirty="0" smtClean="0">
                <a:latin typeface="+mn-ea"/>
              </a:rPr>
              <a:t>3. </a:t>
            </a:r>
            <a:r>
              <a:rPr kumimoji="0" lang="ko-KR" altLang="en-US" dirty="0" smtClean="0">
                <a:latin typeface="+mn-ea"/>
              </a:rPr>
              <a:t>제</a:t>
            </a:r>
            <a:r>
              <a:rPr kumimoji="0" lang="en-US" altLang="ko-KR" dirty="0" smtClean="0">
                <a:latin typeface="+mn-ea"/>
              </a:rPr>
              <a:t>2</a:t>
            </a:r>
            <a:r>
              <a:rPr kumimoji="0" lang="ko-KR" altLang="en-US" dirty="0" smtClean="0">
                <a:latin typeface="+mn-ea"/>
              </a:rPr>
              <a:t>조제</a:t>
            </a:r>
            <a:r>
              <a:rPr kumimoji="0" lang="en-US" altLang="ko-KR" dirty="0" smtClean="0">
                <a:latin typeface="+mn-ea"/>
              </a:rPr>
              <a:t>1</a:t>
            </a:r>
            <a:r>
              <a:rPr kumimoji="0" lang="ko-KR" altLang="en-US" dirty="0" smtClean="0">
                <a:latin typeface="+mn-ea"/>
              </a:rPr>
              <a:t>호에 해당하는 </a:t>
            </a:r>
            <a:r>
              <a:rPr kumimoji="0" lang="ko-KR" altLang="en-US" dirty="0" err="1" smtClean="0">
                <a:latin typeface="+mn-ea"/>
              </a:rPr>
              <a:t>수급권자</a:t>
            </a:r>
            <a:endParaRPr kumimoji="0" lang="ko-KR" altLang="en-US" dirty="0" smtClean="0">
              <a:latin typeface="+mn-ea"/>
            </a:endParaRP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ko-KR" altLang="en-US" dirty="0" smtClean="0">
                <a:latin typeface="+mn-ea"/>
              </a:rPr>
              <a:t>  </a:t>
            </a:r>
            <a:r>
              <a:rPr kumimoji="0" lang="en-US" altLang="ko-KR" dirty="0" smtClean="0">
                <a:latin typeface="+mn-ea"/>
              </a:rPr>
              <a:t>4. </a:t>
            </a:r>
            <a:r>
              <a:rPr kumimoji="0" lang="ko-KR" altLang="en-US" dirty="0" smtClean="0">
                <a:latin typeface="+mn-ea"/>
              </a:rPr>
              <a:t>제</a:t>
            </a:r>
            <a:r>
              <a:rPr kumimoji="0" lang="en-US" altLang="ko-KR" dirty="0" smtClean="0">
                <a:latin typeface="+mn-ea"/>
              </a:rPr>
              <a:t>2</a:t>
            </a:r>
            <a:r>
              <a:rPr kumimoji="0" lang="ko-KR" altLang="en-US" dirty="0" smtClean="0">
                <a:latin typeface="+mn-ea"/>
              </a:rPr>
              <a:t>조제</a:t>
            </a:r>
            <a:r>
              <a:rPr kumimoji="0" lang="en-US" altLang="ko-KR" dirty="0" smtClean="0">
                <a:latin typeface="+mn-ea"/>
              </a:rPr>
              <a:t>2</a:t>
            </a:r>
            <a:r>
              <a:rPr kumimoji="0" lang="ko-KR" altLang="en-US" dirty="0" smtClean="0">
                <a:latin typeface="+mn-ea"/>
              </a:rPr>
              <a:t>호에 해당하는 자로서 보건복지부장관이 </a:t>
            </a:r>
            <a:r>
              <a:rPr kumimoji="0" lang="en-US" altLang="ko-KR" dirty="0" smtClean="0">
                <a:latin typeface="+mn-ea"/>
              </a:rPr>
              <a:t>1</a:t>
            </a:r>
            <a:r>
              <a:rPr kumimoji="0" lang="ko-KR" altLang="en-US" dirty="0" err="1" smtClean="0">
                <a:latin typeface="+mn-ea"/>
              </a:rPr>
              <a:t>종의료급여가</a:t>
            </a:r>
            <a:r>
              <a:rPr kumimoji="0" lang="ko-KR" altLang="en-US" dirty="0" smtClean="0">
                <a:latin typeface="+mn-ea"/>
              </a:rPr>
              <a:t> </a:t>
            </a:r>
            <a:r>
              <a:rPr kumimoji="0" lang="ko-KR" altLang="en-US" dirty="0" smtClean="0">
                <a:latin typeface="+mn-ea"/>
              </a:rPr>
              <a:t>필요하다고 인정하는 자</a:t>
            </a:r>
            <a:endParaRPr kumimoji="0" lang="en-US" altLang="ko-KR" dirty="0" smtClean="0">
              <a:latin typeface="+mn-ea"/>
            </a:endParaRP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ko-KR" altLang="en-US" dirty="0">
                <a:latin typeface="+mn-ea"/>
              </a:rPr>
              <a:t>③ </a:t>
            </a:r>
            <a:r>
              <a:rPr kumimoji="0" lang="en-US" altLang="ko-KR" dirty="0">
                <a:latin typeface="+mn-ea"/>
              </a:rPr>
              <a:t>2</a:t>
            </a:r>
            <a:r>
              <a:rPr kumimoji="0" lang="ko-KR" altLang="en-US" dirty="0" err="1">
                <a:latin typeface="+mn-ea"/>
              </a:rPr>
              <a:t>종수급권자는</a:t>
            </a:r>
            <a:r>
              <a:rPr kumimoji="0" lang="ko-KR" altLang="en-US" dirty="0">
                <a:latin typeface="+mn-ea"/>
              </a:rPr>
              <a:t> 다음 각 호의 어느 하나에 해당하는 자로 한다</a:t>
            </a:r>
            <a:r>
              <a:rPr kumimoji="0" lang="en-US" altLang="ko-KR" dirty="0">
                <a:latin typeface="+mn-ea"/>
              </a:rPr>
              <a:t>. </a:t>
            </a: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en-US" altLang="ko-KR" dirty="0">
                <a:latin typeface="+mn-ea"/>
              </a:rPr>
              <a:t>  1. </a:t>
            </a:r>
            <a:r>
              <a:rPr kumimoji="0" lang="ko-KR" altLang="en-US" dirty="0">
                <a:latin typeface="+mn-ea"/>
              </a:rPr>
              <a:t>법 제</a:t>
            </a:r>
            <a:r>
              <a:rPr kumimoji="0" lang="en-US" altLang="ko-KR" dirty="0">
                <a:latin typeface="+mn-ea"/>
              </a:rPr>
              <a:t>3</a:t>
            </a:r>
            <a:r>
              <a:rPr kumimoji="0" lang="ko-KR" altLang="en-US" dirty="0">
                <a:latin typeface="+mn-ea"/>
              </a:rPr>
              <a:t>조제</a:t>
            </a:r>
            <a:r>
              <a:rPr kumimoji="0" lang="en-US" altLang="ko-KR" dirty="0">
                <a:latin typeface="+mn-ea"/>
              </a:rPr>
              <a:t>1</a:t>
            </a:r>
            <a:r>
              <a:rPr kumimoji="0" lang="ko-KR" altLang="en-US" dirty="0" err="1">
                <a:latin typeface="+mn-ea"/>
              </a:rPr>
              <a:t>항제</a:t>
            </a:r>
            <a:r>
              <a:rPr kumimoji="0" lang="en-US" altLang="ko-KR" dirty="0">
                <a:latin typeface="+mn-ea"/>
              </a:rPr>
              <a:t>1</a:t>
            </a:r>
            <a:r>
              <a:rPr kumimoji="0" lang="ko-KR" altLang="en-US" dirty="0">
                <a:latin typeface="+mn-ea"/>
              </a:rPr>
              <a:t>호의 규정에 해당하는 자중 제</a:t>
            </a:r>
            <a:r>
              <a:rPr kumimoji="0" lang="en-US" altLang="ko-KR" dirty="0">
                <a:latin typeface="+mn-ea"/>
              </a:rPr>
              <a:t>2</a:t>
            </a:r>
            <a:r>
              <a:rPr kumimoji="0" lang="ko-KR" altLang="en-US" dirty="0" err="1">
                <a:latin typeface="+mn-ea"/>
              </a:rPr>
              <a:t>항제</a:t>
            </a:r>
            <a:r>
              <a:rPr kumimoji="0" lang="en-US" altLang="ko-KR" dirty="0">
                <a:latin typeface="+mn-ea"/>
              </a:rPr>
              <a:t>1</a:t>
            </a:r>
            <a:r>
              <a:rPr kumimoji="0" lang="ko-KR" altLang="en-US" dirty="0">
                <a:latin typeface="+mn-ea"/>
              </a:rPr>
              <a:t>호에 해당하지 </a:t>
            </a:r>
            <a:endParaRPr kumimoji="0" lang="en-US" altLang="ko-KR" dirty="0" smtClean="0">
              <a:latin typeface="+mn-ea"/>
            </a:endParaRP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en-US" altLang="ko-KR" dirty="0">
                <a:latin typeface="+mn-ea"/>
              </a:rPr>
              <a:t> </a:t>
            </a:r>
            <a:r>
              <a:rPr kumimoji="0" lang="en-US" altLang="ko-KR" dirty="0" smtClean="0">
                <a:latin typeface="+mn-ea"/>
              </a:rPr>
              <a:t>    </a:t>
            </a:r>
            <a:r>
              <a:rPr kumimoji="0" lang="ko-KR" altLang="en-US" dirty="0" smtClean="0">
                <a:latin typeface="+mn-ea"/>
              </a:rPr>
              <a:t>아니하는 자</a:t>
            </a:r>
            <a:endParaRPr kumimoji="0" lang="ko-KR" altLang="en-US" dirty="0">
              <a:latin typeface="+mn-ea"/>
            </a:endParaRP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ko-KR" altLang="en-US" dirty="0">
                <a:latin typeface="+mn-ea"/>
              </a:rPr>
              <a:t>  </a:t>
            </a:r>
            <a:r>
              <a:rPr kumimoji="0" lang="en-US" altLang="ko-KR" dirty="0">
                <a:latin typeface="+mn-ea"/>
              </a:rPr>
              <a:t>2. </a:t>
            </a:r>
            <a:r>
              <a:rPr kumimoji="0" lang="ko-KR" altLang="en-US" dirty="0">
                <a:latin typeface="+mn-ea"/>
              </a:rPr>
              <a:t>삭제 </a:t>
            </a:r>
            <a:r>
              <a:rPr kumimoji="0" lang="en-US" altLang="ko-KR" dirty="0">
                <a:latin typeface="+mn-ea"/>
              </a:rPr>
              <a:t>&lt;2009.2.6</a:t>
            </a:r>
            <a:r>
              <a:rPr kumimoji="0" lang="en-US" altLang="ko-KR" dirty="0" smtClean="0">
                <a:latin typeface="+mn-ea"/>
              </a:rPr>
              <a:t>.&gt;</a:t>
            </a:r>
            <a:endParaRPr kumimoji="0" lang="en-US" altLang="ko-KR" dirty="0">
              <a:latin typeface="+mn-ea"/>
            </a:endParaRPr>
          </a:p>
          <a:p>
            <a:pPr eaLnBrk="1" hangingPunct="1">
              <a:lnSpc>
                <a:spcPct val="105000"/>
              </a:lnSpc>
              <a:spcBef>
                <a:spcPts val="700"/>
              </a:spcBef>
              <a:buClr>
                <a:srgbClr val="006600"/>
              </a:buClr>
            </a:pPr>
            <a:r>
              <a:rPr kumimoji="0" lang="en-US" altLang="ko-KR" dirty="0">
                <a:latin typeface="+mn-ea"/>
              </a:rPr>
              <a:t>  3. </a:t>
            </a:r>
            <a:r>
              <a:rPr kumimoji="0" lang="ko-KR" altLang="en-US" dirty="0">
                <a:latin typeface="+mn-ea"/>
              </a:rPr>
              <a:t>제</a:t>
            </a:r>
            <a:r>
              <a:rPr kumimoji="0" lang="en-US" altLang="ko-KR" dirty="0">
                <a:latin typeface="+mn-ea"/>
              </a:rPr>
              <a:t>2</a:t>
            </a:r>
            <a:r>
              <a:rPr kumimoji="0" lang="ko-KR" altLang="en-US" dirty="0">
                <a:latin typeface="+mn-ea"/>
              </a:rPr>
              <a:t>조제</a:t>
            </a:r>
            <a:r>
              <a:rPr kumimoji="0" lang="en-US" altLang="ko-KR" dirty="0">
                <a:latin typeface="+mn-ea"/>
              </a:rPr>
              <a:t>2</a:t>
            </a:r>
            <a:r>
              <a:rPr kumimoji="0" lang="ko-KR" altLang="en-US" dirty="0">
                <a:latin typeface="+mn-ea"/>
              </a:rPr>
              <a:t>호에 해당하는 자로서 보건복지부장관이 </a:t>
            </a:r>
            <a:r>
              <a:rPr kumimoji="0" lang="en-US" altLang="ko-KR" dirty="0">
                <a:latin typeface="+mn-ea"/>
              </a:rPr>
              <a:t>2</a:t>
            </a:r>
            <a:r>
              <a:rPr kumimoji="0" lang="ko-KR" altLang="en-US" dirty="0" err="1">
                <a:latin typeface="+mn-ea"/>
              </a:rPr>
              <a:t>종의료급여가</a:t>
            </a:r>
            <a:r>
              <a:rPr kumimoji="0" lang="ko-KR" altLang="en-US" dirty="0">
                <a:latin typeface="+mn-ea"/>
              </a:rPr>
              <a:t> 필요하다고 </a:t>
            </a:r>
            <a:r>
              <a:rPr kumimoji="0" lang="ko-KR" altLang="en-US" dirty="0" smtClean="0">
                <a:latin typeface="+mn-ea"/>
              </a:rPr>
              <a:t>인정하는 </a:t>
            </a:r>
            <a:r>
              <a:rPr kumimoji="0" lang="ko-KR" altLang="en-US" dirty="0">
                <a:latin typeface="+mn-ea"/>
              </a:rPr>
              <a:t>자</a:t>
            </a:r>
          </a:p>
          <a:p>
            <a:pPr eaLnBrk="1" hangingPunct="1">
              <a:lnSpc>
                <a:spcPct val="105000"/>
              </a:lnSpc>
              <a:spcBef>
                <a:spcPts val="600"/>
              </a:spcBef>
              <a:buClr>
                <a:srgbClr val="006600"/>
              </a:buClr>
            </a:pPr>
            <a:endParaRPr kumimoji="0" lang="ko-KR" altLang="en-US" sz="19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6659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6654" y="3718370"/>
            <a:ext cx="8620904" cy="165484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50954" y="365963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8462" y="366280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6469" y="4324047"/>
            <a:ext cx="8013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2045" y="3936668"/>
            <a:ext cx="41921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수급권자의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정의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59015" y="4483315"/>
            <a:ext cx="849869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이 법에 의한 의료급여를 받을 수 있는 자격을 가진 사람을 말한다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36654" y="899426"/>
            <a:ext cx="8620904" cy="208689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50954" y="840689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508462" y="843864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46469" y="1505103"/>
            <a:ext cx="8013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42045" y="1117724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612005" y="1689637"/>
            <a:ext cx="80424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생활이 어려운 자에게 의료급여를 실시함으로써 국민보건의 향상과 </a:t>
            </a:r>
            <a:r>
              <a:rPr lang="ko-KR" altLang="en-US" sz="2000" kern="0" dirty="0" smtClean="0">
                <a:latin typeface="+mn-ea"/>
                <a:cs typeface="+mj-cs"/>
              </a:rPr>
              <a:t>사회복지의 증진에 </a:t>
            </a:r>
            <a:r>
              <a:rPr lang="ko-KR" altLang="en-US" sz="2000" kern="0" dirty="0">
                <a:latin typeface="+mn-ea"/>
                <a:cs typeface="+mj-cs"/>
              </a:rPr>
              <a:t>이바지함을 목적으로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250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의료급여제도 안내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368087" y="1960504"/>
            <a:ext cx="2668628" cy="2592288"/>
            <a:chOff x="6804248" y="4077072"/>
            <a:chExt cx="2668628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의료급여제도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안내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2563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수급권자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6455" y="790363"/>
            <a:ext cx="8838142" cy="579665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87421" y="1387150"/>
            <a:ext cx="8459252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‘</a:t>
            </a:r>
            <a:r>
              <a:rPr lang="ko-KR" altLang="en-US" kern="0" dirty="0" err="1">
                <a:latin typeface="+mn-ea"/>
                <a:cs typeface="+mj-cs"/>
              </a:rPr>
              <a:t>국민기초생활보장법</a:t>
            </a:r>
            <a:r>
              <a:rPr lang="ko-KR" altLang="en-US" kern="0" dirty="0">
                <a:latin typeface="+mn-ea"/>
                <a:cs typeface="+mj-cs"/>
              </a:rPr>
              <a:t>’에 따른 의료급여 </a:t>
            </a:r>
            <a:r>
              <a:rPr lang="ko-KR" altLang="en-US" kern="0" dirty="0" err="1" smtClean="0">
                <a:latin typeface="+mn-ea"/>
                <a:cs typeface="+mj-cs"/>
              </a:rPr>
              <a:t>수급권자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‘재해구호법’에 의한 이재민으로서 보건복지부장관이 의료급여가 </a:t>
            </a:r>
            <a:r>
              <a:rPr lang="ko-KR" altLang="en-US" kern="0" dirty="0" smtClean="0">
                <a:latin typeface="+mn-ea"/>
                <a:cs typeface="+mj-cs"/>
              </a:rPr>
              <a:t>필요하다고 인정한 사람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‘의사상자 등 예우 및 지원에 관한 법률’에 따라 의료급여를 받는 </a:t>
            </a:r>
            <a:r>
              <a:rPr lang="ko-KR" altLang="en-US" kern="0" dirty="0" smtClean="0">
                <a:latin typeface="+mn-ea"/>
                <a:cs typeface="+mj-cs"/>
              </a:rPr>
              <a:t>사람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‘입양특례법’에 의하여 국내에 입양된 </a:t>
            </a:r>
            <a:r>
              <a:rPr lang="en-US" altLang="ko-KR" kern="0" dirty="0">
                <a:latin typeface="+mn-ea"/>
                <a:cs typeface="+mj-cs"/>
              </a:rPr>
              <a:t>18</a:t>
            </a:r>
            <a:r>
              <a:rPr lang="ko-KR" altLang="en-US" kern="0" dirty="0">
                <a:latin typeface="+mn-ea"/>
                <a:cs typeface="+mj-cs"/>
              </a:rPr>
              <a:t>세 미만의 아동 </a:t>
            </a:r>
            <a:r>
              <a:rPr lang="ko-KR" altLang="en-US" kern="0" dirty="0" smtClean="0">
                <a:latin typeface="+mn-ea"/>
                <a:cs typeface="+mj-cs"/>
              </a:rPr>
              <a:t>등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독립유공자 </a:t>
            </a:r>
            <a:r>
              <a:rPr lang="ko-KR" altLang="en-US" kern="0" dirty="0">
                <a:latin typeface="+mn-ea"/>
                <a:cs typeface="+mj-cs"/>
              </a:rPr>
              <a:t>예우에 관한 법률’및 ‘국가유공자 등 예우 및 지원에 관한 법률</a:t>
            </a:r>
            <a:r>
              <a:rPr lang="ko-KR" altLang="en-US" kern="0" dirty="0" smtClean="0">
                <a:latin typeface="+mn-ea"/>
                <a:cs typeface="+mj-cs"/>
              </a:rPr>
              <a:t>’ </a:t>
            </a:r>
            <a:r>
              <a:rPr lang="ko-KR" altLang="en-US" kern="0" dirty="0" smtClean="0">
                <a:latin typeface="+mn-ea"/>
                <a:cs typeface="+mj-cs"/>
              </a:rPr>
              <a:t>및 ‘</a:t>
            </a:r>
            <a:r>
              <a:rPr lang="ko-KR" altLang="en-US" kern="0" dirty="0">
                <a:latin typeface="+mn-ea"/>
                <a:cs typeface="+mj-cs"/>
              </a:rPr>
              <a:t>보훈보상대상자 지원에 관한 법률＇의 적용을 받고 있는 사람과 그 </a:t>
            </a:r>
            <a:r>
              <a:rPr lang="ko-KR" altLang="en-US" kern="0" dirty="0" smtClean="0">
                <a:latin typeface="+mn-ea"/>
                <a:cs typeface="+mj-cs"/>
              </a:rPr>
              <a:t>가족으로서 </a:t>
            </a:r>
            <a:r>
              <a:rPr lang="ko-KR" altLang="en-US" kern="0" dirty="0" smtClean="0">
                <a:latin typeface="+mn-ea"/>
                <a:cs typeface="+mj-cs"/>
              </a:rPr>
              <a:t>국가보훈처장이 </a:t>
            </a:r>
            <a:r>
              <a:rPr lang="ko-KR" altLang="en-US" kern="0" dirty="0">
                <a:latin typeface="+mn-ea"/>
                <a:cs typeface="+mj-cs"/>
              </a:rPr>
              <a:t>의료급여가 필요하다고 추천한 사람 중에서 </a:t>
            </a:r>
            <a:r>
              <a:rPr lang="ko-KR" altLang="en-US" kern="0" dirty="0" smtClean="0">
                <a:latin typeface="+mn-ea"/>
                <a:cs typeface="+mj-cs"/>
              </a:rPr>
              <a:t>보건복지부장관이 </a:t>
            </a:r>
            <a:r>
              <a:rPr lang="ko-KR" altLang="en-US" kern="0" dirty="0">
                <a:latin typeface="+mn-ea"/>
                <a:cs typeface="+mj-cs"/>
              </a:rPr>
              <a:t>의료급여가 필요하다고 인정한 </a:t>
            </a:r>
            <a:r>
              <a:rPr lang="ko-KR" altLang="en-US" kern="0" dirty="0" smtClean="0">
                <a:latin typeface="+mn-ea"/>
                <a:cs typeface="+mj-cs"/>
              </a:rPr>
              <a:t>사람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‘무형문화재 보전 및 진흥에 관한 법률’에 의하여 지정된 중요무형문화재의 </a:t>
            </a:r>
            <a:r>
              <a:rPr lang="ko-KR" altLang="en-US" kern="0" dirty="0" smtClean="0">
                <a:latin typeface="+mn-ea"/>
                <a:cs typeface="+mj-cs"/>
              </a:rPr>
              <a:t>보유자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명예보유자를 포함한다</a:t>
            </a:r>
            <a:r>
              <a:rPr lang="en-US" altLang="ko-KR" kern="0" dirty="0">
                <a:latin typeface="+mn-ea"/>
                <a:cs typeface="+mj-cs"/>
              </a:rPr>
              <a:t>)</a:t>
            </a:r>
            <a:r>
              <a:rPr lang="ko-KR" altLang="en-US" kern="0" dirty="0">
                <a:latin typeface="+mn-ea"/>
                <a:cs typeface="+mj-cs"/>
              </a:rPr>
              <a:t>와 그 가족으로서 문화재청장이 의료급여가 </a:t>
            </a:r>
            <a:r>
              <a:rPr lang="ko-KR" altLang="en-US" kern="0" dirty="0" smtClean="0">
                <a:latin typeface="+mn-ea"/>
                <a:cs typeface="+mj-cs"/>
              </a:rPr>
              <a:t>필요하다고 </a:t>
            </a:r>
            <a:r>
              <a:rPr lang="ko-KR" altLang="en-US" kern="0" dirty="0" smtClean="0">
                <a:latin typeface="+mn-ea"/>
                <a:cs typeface="+mj-cs"/>
              </a:rPr>
              <a:t>추천한 사람 </a:t>
            </a:r>
            <a:r>
              <a:rPr lang="ko-KR" altLang="en-US" kern="0" dirty="0">
                <a:latin typeface="+mn-ea"/>
                <a:cs typeface="+mj-cs"/>
              </a:rPr>
              <a:t>중 보건복지부장관이 의료급여가 필요하다고 인정한 사람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0756" y="731627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38264" y="734802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87421" y="1373739"/>
            <a:ext cx="828903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82998" y="986360"/>
            <a:ext cx="32031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7550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수급권자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40886" y="875428"/>
            <a:ext cx="8622393" cy="428176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44087" y="1458803"/>
            <a:ext cx="8316555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‘</a:t>
            </a:r>
            <a:r>
              <a:rPr lang="ko-KR" altLang="en-US" kern="0" dirty="0">
                <a:latin typeface="+mn-ea"/>
                <a:cs typeface="+mj-cs"/>
              </a:rPr>
              <a:t>북한이탈주민의 보호 및 정착지원에 관한 법률’의 적용을 받고 있는 </a:t>
            </a:r>
            <a:r>
              <a:rPr lang="ko-KR" altLang="en-US" kern="0" dirty="0" smtClean="0">
                <a:latin typeface="+mn-ea"/>
                <a:cs typeface="+mj-cs"/>
              </a:rPr>
              <a:t>사람과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가족으로서 보건복지부장관이 의료급여가 필요하다고 인정한 </a:t>
            </a:r>
            <a:r>
              <a:rPr lang="ko-KR" altLang="en-US" kern="0" dirty="0" smtClean="0">
                <a:latin typeface="+mn-ea"/>
                <a:cs typeface="+mj-cs"/>
              </a:rPr>
              <a:t>사람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‘</a:t>
            </a:r>
            <a:r>
              <a:rPr lang="en-US" altLang="ko-KR" kern="0" dirty="0">
                <a:latin typeface="+mn-ea"/>
                <a:cs typeface="+mj-cs"/>
              </a:rPr>
              <a:t>5·18 </a:t>
            </a:r>
            <a:r>
              <a:rPr lang="ko-KR" altLang="en-US" kern="0" dirty="0" err="1">
                <a:latin typeface="+mn-ea"/>
                <a:cs typeface="+mj-cs"/>
              </a:rPr>
              <a:t>민주화운동</a:t>
            </a:r>
            <a:r>
              <a:rPr lang="ko-KR" altLang="en-US" kern="0" dirty="0">
                <a:latin typeface="+mn-ea"/>
                <a:cs typeface="+mj-cs"/>
              </a:rPr>
              <a:t> 관련자 보상 등에 관한 법률’에 제</a:t>
            </a:r>
            <a:r>
              <a:rPr lang="en-US" altLang="ko-KR" kern="0" dirty="0">
                <a:latin typeface="+mn-ea"/>
                <a:cs typeface="+mj-cs"/>
              </a:rPr>
              <a:t>8</a:t>
            </a:r>
            <a:r>
              <a:rPr lang="ko-KR" altLang="en-US" kern="0" dirty="0">
                <a:latin typeface="+mn-ea"/>
                <a:cs typeface="+mj-cs"/>
              </a:rPr>
              <a:t>조에 따라 </a:t>
            </a:r>
            <a:r>
              <a:rPr lang="ko-KR" altLang="en-US" kern="0" dirty="0" smtClean="0">
                <a:latin typeface="+mn-ea"/>
                <a:cs typeface="+mj-cs"/>
              </a:rPr>
              <a:t>보상금을 받은 </a:t>
            </a:r>
            <a:r>
              <a:rPr lang="ko-KR" altLang="en-US" kern="0" dirty="0" smtClean="0">
                <a:latin typeface="+mn-ea"/>
                <a:cs typeface="+mj-cs"/>
              </a:rPr>
              <a:t>사람과 </a:t>
            </a:r>
            <a:r>
              <a:rPr lang="ko-KR" altLang="en-US" kern="0" dirty="0">
                <a:latin typeface="+mn-ea"/>
                <a:cs typeface="+mj-cs"/>
              </a:rPr>
              <a:t>그 가족으로서 보건복지부장관이 의료급여가 필요하다고 </a:t>
            </a:r>
            <a:r>
              <a:rPr lang="ko-KR" altLang="en-US" kern="0" dirty="0" smtClean="0">
                <a:latin typeface="+mn-ea"/>
                <a:cs typeface="+mj-cs"/>
              </a:rPr>
              <a:t>인정한 사람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‘노숙인 등의 복지 및 자립지원에 관한 법률’에 따른 노숙인 등으로서 </a:t>
            </a:r>
            <a:r>
              <a:rPr lang="ko-KR" altLang="en-US" kern="0" dirty="0" smtClean="0">
                <a:latin typeface="+mn-ea"/>
                <a:cs typeface="+mj-cs"/>
              </a:rPr>
              <a:t>보건복지부장관이 </a:t>
            </a:r>
            <a:r>
              <a:rPr lang="ko-KR" altLang="en-US" kern="0" dirty="0">
                <a:latin typeface="+mn-ea"/>
                <a:cs typeface="+mj-cs"/>
              </a:rPr>
              <a:t>의료급여가 필요하다고 인정한 </a:t>
            </a:r>
            <a:r>
              <a:rPr lang="ko-KR" altLang="en-US" kern="0" dirty="0" smtClean="0">
                <a:latin typeface="+mn-ea"/>
                <a:cs typeface="+mj-cs"/>
              </a:rPr>
              <a:t>사람</a:t>
            </a: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밖에 생활유지 능력이 없거나 생활이 어려운 사람으로서 대통령령이 </a:t>
            </a:r>
            <a:r>
              <a:rPr lang="ko-KR" altLang="en-US" kern="0" dirty="0" smtClean="0">
                <a:latin typeface="+mn-ea"/>
                <a:cs typeface="+mj-cs"/>
              </a:rPr>
              <a:t>정하는 사람</a:t>
            </a:r>
            <a:endParaRPr lang="ko-KR" altLang="en-US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55187" y="816691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12695" y="819866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61852" y="1458803"/>
            <a:ext cx="810248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57429" y="1071424"/>
            <a:ext cx="32031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89105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수급권자의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구분 등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958049"/>
            <a:ext cx="8723601" cy="146283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24452" y="1716627"/>
            <a:ext cx="8316555" cy="425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종 </a:t>
            </a:r>
            <a:r>
              <a:rPr lang="ko-KR" altLang="en-US" sz="2000" kern="0" dirty="0" err="1">
                <a:latin typeface="+mn-ea"/>
                <a:cs typeface="+mj-cs"/>
              </a:rPr>
              <a:t>수급권자와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종 </a:t>
            </a:r>
            <a:r>
              <a:rPr lang="ko-KR" altLang="en-US" sz="2000" kern="0" dirty="0" err="1">
                <a:latin typeface="+mn-ea"/>
                <a:cs typeface="+mj-cs"/>
              </a:rPr>
              <a:t>수급권자로</a:t>
            </a:r>
            <a:r>
              <a:rPr lang="ko-KR" altLang="en-US" sz="2000" kern="0" dirty="0">
                <a:latin typeface="+mn-ea"/>
                <a:cs typeface="+mj-cs"/>
              </a:rPr>
              <a:t> 구분한다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899312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902487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1541424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1154045"/>
            <a:ext cx="431560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수급권자의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구분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시행령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8987" y="2911673"/>
            <a:ext cx="8723601" cy="347592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61870" y="3507914"/>
            <a:ext cx="8316555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수급권자가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업무 또는 공무로 생긴 </a:t>
            </a:r>
            <a:r>
              <a:rPr lang="ko-KR" altLang="en-US" sz="1900" kern="0" dirty="0" smtClean="0">
                <a:latin typeface="+mn-ea"/>
                <a:cs typeface="+mj-cs"/>
              </a:rPr>
              <a:t>질병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부상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재해로 </a:t>
            </a:r>
            <a:r>
              <a:rPr lang="ko-KR" altLang="en-US" sz="1900" kern="0" dirty="0">
                <a:latin typeface="+mn-ea"/>
                <a:cs typeface="+mj-cs"/>
              </a:rPr>
              <a:t>다른 법령에 </a:t>
            </a:r>
            <a:r>
              <a:rPr lang="ko-KR" altLang="en-US" sz="1900" kern="0" dirty="0" smtClean="0">
                <a:latin typeface="+mn-ea"/>
                <a:cs typeface="+mj-cs"/>
              </a:rPr>
              <a:t>따른 급여나 </a:t>
            </a:r>
            <a:r>
              <a:rPr lang="ko-KR" altLang="en-US" sz="1900" kern="0" dirty="0" smtClean="0">
                <a:latin typeface="+mn-ea"/>
                <a:cs typeface="+mj-cs"/>
              </a:rPr>
              <a:t>보상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報償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ko-KR" altLang="en-US" sz="1900" kern="0" dirty="0">
                <a:latin typeface="+mn-ea"/>
                <a:cs typeface="+mj-cs"/>
              </a:rPr>
              <a:t>또는 보상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補償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을 받게 되는 경우에는 이 법에 </a:t>
            </a:r>
            <a:r>
              <a:rPr lang="ko-KR" altLang="en-US" sz="1900" kern="0" dirty="0" smtClean="0">
                <a:latin typeface="+mn-ea"/>
                <a:cs typeface="+mj-cs"/>
              </a:rPr>
              <a:t>따른 의료급여를 </a:t>
            </a:r>
            <a:r>
              <a:rPr lang="ko-KR" altLang="en-US" sz="1900" kern="0" dirty="0">
                <a:latin typeface="+mn-ea"/>
                <a:cs typeface="+mj-cs"/>
              </a:rPr>
              <a:t>하지 아니한다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수급권자가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다른 법령에 따라 국가나 지방자치단체 등으로부터 </a:t>
            </a:r>
            <a:r>
              <a:rPr lang="ko-KR" altLang="en-US" sz="1900" kern="0" dirty="0" smtClean="0">
                <a:latin typeface="+mn-ea"/>
                <a:cs typeface="+mj-cs"/>
              </a:rPr>
              <a:t>의료급여에 상당하는 </a:t>
            </a:r>
            <a:r>
              <a:rPr lang="ko-KR" altLang="en-US" sz="1900" kern="0" dirty="0">
                <a:latin typeface="+mn-ea"/>
                <a:cs typeface="+mj-cs"/>
              </a:rPr>
              <a:t>급여 또는 비용을 받게 되는 경우에는 그 한도에서 이 법에 </a:t>
            </a:r>
            <a:r>
              <a:rPr lang="ko-KR" altLang="en-US" sz="1900" kern="0" dirty="0" smtClean="0">
                <a:latin typeface="+mn-ea"/>
                <a:cs typeface="+mj-cs"/>
              </a:rPr>
              <a:t>따른 의료급여를 </a:t>
            </a:r>
            <a:r>
              <a:rPr lang="ko-KR" altLang="en-US" sz="1900" kern="0" dirty="0">
                <a:latin typeface="+mn-ea"/>
                <a:cs typeface="+mj-cs"/>
              </a:rPr>
              <a:t>하지 </a:t>
            </a:r>
            <a:r>
              <a:rPr lang="ko-KR" altLang="en-US" sz="1900" kern="0" dirty="0" smtClean="0">
                <a:latin typeface="+mn-ea"/>
                <a:cs typeface="+mj-cs"/>
              </a:rPr>
              <a:t>아니한다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23288" y="2852936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80796" y="2856111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29953" y="3495048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25530" y="3107669"/>
            <a:ext cx="24416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적용 배제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71499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수급권자의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구분 등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916715"/>
            <a:ext cx="8723601" cy="316035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80796" y="1514490"/>
            <a:ext cx="831655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 err="1">
                <a:latin typeface="+mn-ea"/>
                <a:cs typeface="+mj-cs"/>
              </a:rPr>
              <a:t>수급권자에게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err="1">
                <a:latin typeface="+mn-ea"/>
                <a:cs typeface="+mj-cs"/>
              </a:rPr>
              <a:t>의료급여증을</a:t>
            </a:r>
            <a:r>
              <a:rPr lang="ko-KR" altLang="en-US" sz="2000" kern="0" dirty="0">
                <a:latin typeface="+mn-ea"/>
                <a:cs typeface="+mj-cs"/>
              </a:rPr>
              <a:t> 발급하여야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다만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부득이한 사유가 있는 경우에는 </a:t>
            </a:r>
            <a:r>
              <a:rPr lang="ko-KR" altLang="en-US" sz="2000" kern="0" dirty="0" err="1">
                <a:latin typeface="+mn-ea"/>
                <a:cs typeface="+mj-cs"/>
              </a:rPr>
              <a:t>의료급여증에</a:t>
            </a:r>
            <a:r>
              <a:rPr lang="ko-KR" altLang="en-US" sz="2000" kern="0" dirty="0">
                <a:latin typeface="+mn-ea"/>
                <a:cs typeface="+mj-cs"/>
              </a:rPr>
              <a:t> 갈음하는 </a:t>
            </a:r>
            <a:r>
              <a:rPr lang="ko-KR" altLang="en-US" sz="2000" kern="0" dirty="0" smtClean="0">
                <a:latin typeface="+mn-ea"/>
                <a:cs typeface="+mj-cs"/>
              </a:rPr>
              <a:t>의료급여증명서를 </a:t>
            </a:r>
            <a:r>
              <a:rPr lang="ko-KR" altLang="en-US" sz="2000" kern="0" dirty="0" smtClean="0">
                <a:latin typeface="+mn-ea"/>
                <a:cs typeface="+mj-cs"/>
              </a:rPr>
              <a:t>발급할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의료급여증은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이를 다른 사람에게 넘겨주거나 빌려주어서는 아니 </a:t>
            </a:r>
            <a:r>
              <a:rPr lang="ko-KR" altLang="en-US" sz="2000" kern="0" dirty="0" smtClean="0">
                <a:latin typeface="+mn-ea"/>
                <a:cs typeface="+mj-cs"/>
              </a:rPr>
              <a:t>된다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시행규칙 제</a:t>
            </a:r>
            <a:r>
              <a:rPr lang="en-US" altLang="ko-KR" sz="2000" kern="0" dirty="0">
                <a:latin typeface="+mn-ea"/>
                <a:cs typeface="+mj-cs"/>
              </a:rPr>
              <a:t>13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857978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861153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1500090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1112711"/>
            <a:ext cx="362150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의료급여증의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부여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75244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852917"/>
            <a:ext cx="8723601" cy="461842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669199" y="1629359"/>
            <a:ext cx="8316555" cy="3730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1. </a:t>
            </a:r>
            <a:r>
              <a:rPr lang="ko-KR" altLang="en-US" sz="2000" kern="0" dirty="0" smtClean="0">
                <a:latin typeface="+mn-ea"/>
                <a:cs typeface="+mj-cs"/>
              </a:rPr>
              <a:t>진찰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검사</a:t>
            </a: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2. </a:t>
            </a:r>
            <a:r>
              <a:rPr lang="ko-KR" altLang="en-US" sz="2000" kern="0" dirty="0" smtClean="0">
                <a:latin typeface="+mn-ea"/>
                <a:cs typeface="+mj-cs"/>
              </a:rPr>
              <a:t>약제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치료재료의 </a:t>
            </a:r>
            <a:r>
              <a:rPr lang="ko-KR" altLang="en-US" sz="2000" kern="0" dirty="0" smtClean="0">
                <a:latin typeface="+mn-ea"/>
                <a:cs typeface="+mj-cs"/>
              </a:rPr>
              <a:t>지급</a:t>
            </a: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3. </a:t>
            </a:r>
            <a:r>
              <a:rPr lang="ko-KR" altLang="en-US" sz="2000" kern="0" dirty="0" smtClean="0">
                <a:latin typeface="+mn-ea"/>
                <a:cs typeface="+mj-cs"/>
              </a:rPr>
              <a:t>처치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수술과 </a:t>
            </a:r>
            <a:r>
              <a:rPr lang="ko-KR" altLang="en-US" sz="2000" kern="0" dirty="0">
                <a:latin typeface="+mn-ea"/>
                <a:cs typeface="+mj-cs"/>
              </a:rPr>
              <a:t>그 밖의 치료 </a:t>
            </a:r>
          </a:p>
          <a:p>
            <a:pPr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4. </a:t>
            </a:r>
            <a:r>
              <a:rPr lang="ko-KR" altLang="en-US" sz="2000" kern="0" dirty="0" smtClean="0">
                <a:latin typeface="+mn-ea"/>
                <a:cs typeface="+mj-cs"/>
              </a:rPr>
              <a:t>예방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재활</a:t>
            </a: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5. </a:t>
            </a:r>
            <a:r>
              <a:rPr lang="ko-KR" altLang="en-US" sz="2000" kern="0" dirty="0">
                <a:latin typeface="+mn-ea"/>
                <a:cs typeface="+mj-cs"/>
              </a:rPr>
              <a:t>입원 </a:t>
            </a:r>
          </a:p>
          <a:p>
            <a:pPr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6. </a:t>
            </a:r>
            <a:r>
              <a:rPr lang="ko-KR" altLang="en-US" sz="2000" kern="0" dirty="0">
                <a:latin typeface="+mn-ea"/>
                <a:cs typeface="+mj-cs"/>
              </a:rPr>
              <a:t>간호 </a:t>
            </a:r>
          </a:p>
          <a:p>
            <a:pPr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7. </a:t>
            </a:r>
            <a:r>
              <a:rPr lang="ko-KR" altLang="en-US" sz="2000" kern="0" dirty="0">
                <a:latin typeface="+mn-ea"/>
                <a:cs typeface="+mj-cs"/>
              </a:rPr>
              <a:t>이송과 그 밖의 의료목적의 달성을 위한 조치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79418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79735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1436292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1048913"/>
            <a:ext cx="27366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내용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7" name="제목 39"/>
          <p:cNvSpPr txBox="1">
            <a:spLocks/>
          </p:cNvSpPr>
          <p:nvPr/>
        </p:nvSpPr>
        <p:spPr bwMode="auto">
          <a:xfrm>
            <a:off x="480796" y="5631185"/>
            <a:ext cx="8931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ko-KR" altLang="en-US" sz="2000" kern="0" dirty="0">
                <a:latin typeface="+mn-ea"/>
                <a:cs typeface="+mj-cs"/>
              </a:rPr>
              <a:t>의료급여를 받을 권리는 양도하거나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  </a:t>
            </a:r>
            <a:r>
              <a:rPr lang="ko-KR" altLang="en-US" sz="2000" kern="0" dirty="0" smtClean="0">
                <a:latin typeface="+mn-ea"/>
                <a:cs typeface="+mj-cs"/>
              </a:rPr>
              <a:t>압류할 </a:t>
            </a:r>
            <a:r>
              <a:rPr lang="ko-KR" altLang="en-US" sz="2000" kern="0" dirty="0">
                <a:latin typeface="+mn-ea"/>
                <a:cs typeface="+mj-cs"/>
              </a:rPr>
              <a:t>수 없다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18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6497057" y="5574771"/>
            <a:ext cx="2384416" cy="1187386"/>
            <a:chOff x="6804248" y="4077072"/>
            <a:chExt cx="2249809" cy="1187386"/>
          </a:xfrm>
        </p:grpSpPr>
        <p:pic>
          <p:nvPicPr>
            <p:cNvPr id="20" name="그림 19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7842935" y="4359231"/>
              <a:ext cx="12111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의료급여</a:t>
              </a:r>
              <a:endPara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확대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8689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</TotalTime>
  <Words>1917</Words>
  <Application>Microsoft Office PowerPoint</Application>
  <PresentationFormat>화면 슬라이드 쇼(4:3)</PresentationFormat>
  <Paragraphs>206</Paragraphs>
  <Slides>25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26" baseType="lpstr">
      <vt:lpstr>Office 테마</vt:lpstr>
      <vt:lpstr>PowerPoint 프레젠테이션</vt:lpstr>
      <vt:lpstr>연혁</vt:lpstr>
      <vt:lpstr>목적</vt:lpstr>
      <vt:lpstr>동영상 – 의료급여제도 안내</vt:lpstr>
      <vt:lpstr>수급권자</vt:lpstr>
      <vt:lpstr>수급권자</vt:lpstr>
      <vt:lpstr>수급권자의 구분 등</vt:lpstr>
      <vt:lpstr>수급권자의 구분 등</vt:lpstr>
      <vt:lpstr>급여</vt:lpstr>
      <vt:lpstr>급여절차</vt:lpstr>
      <vt:lpstr>급여의 제한 등</vt:lpstr>
      <vt:lpstr>급여의 제한 등</vt:lpstr>
      <vt:lpstr>구상권</vt:lpstr>
      <vt:lpstr>전달체계 및 위원회</vt:lpstr>
      <vt:lpstr>전달체계 및 위원회</vt:lpstr>
      <vt:lpstr>전달체계 및 위원회</vt:lpstr>
      <vt:lpstr>의료급여기관</vt:lpstr>
      <vt:lpstr>의료급여기관</vt:lpstr>
      <vt:lpstr>재정(비용)</vt:lpstr>
      <vt:lpstr>재정(비용)</vt:lpstr>
      <vt:lpstr>재정(비용)과 권리구제</vt:lpstr>
      <vt:lpstr>재정(비용)과 권리구제</vt:lpstr>
      <vt:lpstr>사례 : 수급권자의 구분</vt:lpstr>
      <vt:lpstr>관련 근거법 : 시행령 제3조</vt:lpstr>
      <vt:lpstr>관련 근거법 : 시행령 제3조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28</cp:revision>
  <dcterms:created xsi:type="dcterms:W3CDTF">2019-05-23T16:22:30Z</dcterms:created>
  <dcterms:modified xsi:type="dcterms:W3CDTF">2019-06-04T08:42:12Z</dcterms:modified>
</cp:coreProperties>
</file>