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7" r:id="rId43"/>
    <p:sldId id="298" r:id="rId44"/>
    <p:sldId id="299" r:id="rId45"/>
    <p:sldId id="300" r:id="rId46"/>
    <p:sldId id="301" r:id="rId47"/>
    <p:sldId id="302" r:id="rId48"/>
    <p:sldId id="304" r:id="rId49"/>
    <p:sldId id="305" r:id="rId50"/>
    <p:sldId id="306" r:id="rId51"/>
    <p:sldId id="307" r:id="rId5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5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0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9EF79-F4B3-4C36-8747-1813E3044FCD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22F05-7932-4F3B-A91D-4441DC04ED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945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9EF79-F4B3-4C36-8747-1813E3044FCD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22F05-7932-4F3B-A91D-4441DC04ED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1449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9EF79-F4B3-4C36-8747-1813E3044FCD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22F05-7932-4F3B-A91D-4441DC04ED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2524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9EF79-F4B3-4C36-8747-1813E3044FCD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22F05-7932-4F3B-A91D-4441DC04ED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1350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9EF79-F4B3-4C36-8747-1813E3044FCD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22F05-7932-4F3B-A91D-4441DC04ED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1505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9EF79-F4B3-4C36-8747-1813E3044FCD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22F05-7932-4F3B-A91D-4441DC04ED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2704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9EF79-F4B3-4C36-8747-1813E3044FCD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22F05-7932-4F3B-A91D-4441DC04ED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26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9EF79-F4B3-4C36-8747-1813E3044FCD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22F05-7932-4F3B-A91D-4441DC04ED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9830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9EF79-F4B3-4C36-8747-1813E3044FCD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22F05-7932-4F3B-A91D-4441DC04ED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535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9EF79-F4B3-4C36-8747-1813E3044FCD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22F05-7932-4F3B-A91D-4441DC04ED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9226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9EF79-F4B3-4C36-8747-1813E3044FCD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22F05-7932-4F3B-A91D-4441DC04ED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6173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9EF79-F4B3-4C36-8747-1813E3044FCD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922F05-7932-4F3B-A91D-4441DC04ED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2127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HP_l64EiyDk" TargetMode="Externa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watch?v=nw6EztzFzu4" TargetMode="Externa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bokjiro.go.kr/wrsd/saveExamView.do?board_sid=6282473&amp;data_sid=6330718&amp;searchWrd=&amp;searchCont=&amp;pageUnit=10&amp;pageIndex=2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8413750" y="5229225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사회복지법제와 실천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사회복지법제론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ko-KR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1606865" y="4125404"/>
            <a:ext cx="5865844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제</a:t>
            </a: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14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장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n-ea"/>
              <a:ea typeface="+mn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noProof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사회복지사업법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71600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  <a:effectLst>
                <a:outerShdw blurRad="12700" dist="38100" dir="2700000" algn="tl" rotWithShape="0">
                  <a:schemeClr val="accent6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2080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대상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1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 및 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33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조의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2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1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항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4326" y="730421"/>
            <a:ext cx="8900904" cy="6066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28627" y="67168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86135" y="67486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35293" y="1220173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30869" y="864693"/>
            <a:ext cx="173957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호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86135" y="1261596"/>
            <a:ext cx="8488372" cy="5596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「국민기초생활 </a:t>
            </a:r>
            <a:r>
              <a:rPr lang="ko-KR" altLang="en-US" kern="0" dirty="0" err="1">
                <a:latin typeface="+mn-ea"/>
                <a:cs typeface="+mj-cs"/>
              </a:rPr>
              <a:t>보장법</a:t>
            </a:r>
            <a:r>
              <a:rPr lang="ko-KR" altLang="en-US" kern="0" dirty="0">
                <a:latin typeface="+mn-ea"/>
                <a:cs typeface="+mj-cs"/>
              </a:rPr>
              <a:t>」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「</a:t>
            </a:r>
            <a:r>
              <a:rPr lang="ko-KR" altLang="en-US" kern="0" dirty="0">
                <a:latin typeface="+mn-ea"/>
                <a:cs typeface="+mj-cs"/>
              </a:rPr>
              <a:t>아동복지법」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「</a:t>
            </a:r>
            <a:r>
              <a:rPr lang="ko-KR" altLang="en-US" kern="0" dirty="0">
                <a:latin typeface="+mn-ea"/>
                <a:cs typeface="+mj-cs"/>
              </a:rPr>
              <a:t>노인복지법」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「</a:t>
            </a:r>
            <a:r>
              <a:rPr lang="ko-KR" altLang="en-US" kern="0" dirty="0">
                <a:latin typeface="+mn-ea"/>
                <a:cs typeface="+mj-cs"/>
              </a:rPr>
              <a:t>장애인복지법」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</a:rPr>
              <a:t>「</a:t>
            </a:r>
            <a:r>
              <a:rPr lang="ko-KR" altLang="en-US" kern="0" dirty="0">
                <a:latin typeface="+mn-ea"/>
              </a:rPr>
              <a:t>입양특례법」</a:t>
            </a:r>
            <a:r>
              <a:rPr lang="en-US" altLang="ko-KR" kern="0" dirty="0">
                <a:latin typeface="+mn-ea"/>
              </a:rPr>
              <a:t>,</a:t>
            </a: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「</a:t>
            </a:r>
            <a:r>
              <a:rPr lang="ko-KR" altLang="en-US" kern="0" dirty="0" err="1">
                <a:latin typeface="+mn-ea"/>
                <a:cs typeface="+mj-cs"/>
              </a:rPr>
              <a:t>한부모가족지원법</a:t>
            </a:r>
            <a:r>
              <a:rPr lang="ko-KR" altLang="en-US" kern="0" dirty="0">
                <a:latin typeface="+mn-ea"/>
                <a:cs typeface="+mj-cs"/>
              </a:rPr>
              <a:t>」</a:t>
            </a:r>
            <a:r>
              <a:rPr lang="en-US" altLang="ko-KR" kern="0" dirty="0" smtClean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「</a:t>
            </a:r>
            <a:r>
              <a:rPr lang="ko-KR" altLang="en-US" kern="0" dirty="0" err="1">
                <a:latin typeface="+mn-ea"/>
                <a:cs typeface="+mj-cs"/>
              </a:rPr>
              <a:t>영유아보육법</a:t>
            </a:r>
            <a:r>
              <a:rPr lang="ko-KR" altLang="en-US" kern="0" dirty="0">
                <a:latin typeface="+mn-ea"/>
                <a:cs typeface="+mj-cs"/>
              </a:rPr>
              <a:t>」</a:t>
            </a:r>
            <a:r>
              <a:rPr lang="en-US" altLang="ko-KR" kern="0" dirty="0" smtClean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「</a:t>
            </a:r>
            <a:r>
              <a:rPr lang="ko-KR" altLang="en-US" kern="0" dirty="0" err="1">
                <a:latin typeface="+mn-ea"/>
                <a:cs typeface="+mj-cs"/>
              </a:rPr>
              <a:t>성매매방지</a:t>
            </a:r>
            <a:r>
              <a:rPr lang="ko-KR" altLang="en-US" kern="0" dirty="0">
                <a:latin typeface="+mn-ea"/>
                <a:cs typeface="+mj-cs"/>
              </a:rPr>
              <a:t> 및 피해자보호 등에 관한 </a:t>
            </a:r>
            <a:r>
              <a:rPr lang="ko-KR" altLang="en-US" kern="0" dirty="0" smtClean="0">
                <a:latin typeface="+mn-ea"/>
                <a:cs typeface="+mj-cs"/>
              </a:rPr>
              <a:t>법률</a:t>
            </a:r>
            <a:r>
              <a:rPr lang="ko-KR" altLang="en-US" kern="0" dirty="0">
                <a:latin typeface="+mn-ea"/>
                <a:cs typeface="+mj-cs"/>
              </a:rPr>
              <a:t>」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「</a:t>
            </a:r>
            <a:r>
              <a:rPr lang="ko-KR" altLang="en-US" kern="0" dirty="0">
                <a:latin typeface="+mn-ea"/>
                <a:cs typeface="+mj-cs"/>
              </a:rPr>
              <a:t>정신건강증진 및 </a:t>
            </a:r>
            <a:r>
              <a:rPr lang="ko-KR" altLang="en-US" kern="0" dirty="0" err="1">
                <a:latin typeface="+mn-ea"/>
                <a:cs typeface="+mj-cs"/>
              </a:rPr>
              <a:t>정신질환자</a:t>
            </a:r>
            <a:r>
              <a:rPr lang="ko-KR" altLang="en-US" kern="0" dirty="0">
                <a:latin typeface="+mn-ea"/>
                <a:cs typeface="+mj-cs"/>
              </a:rPr>
              <a:t> 복지서비스 지원에 관한 법률」</a:t>
            </a:r>
            <a:r>
              <a:rPr lang="en-US" altLang="ko-KR" kern="0" dirty="0" smtClean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</a:rPr>
              <a:t>「</a:t>
            </a:r>
            <a:r>
              <a:rPr lang="ko-KR" altLang="en-US" kern="0" dirty="0" err="1">
                <a:latin typeface="+mn-ea"/>
              </a:rPr>
              <a:t>사회복지공동모금회법</a:t>
            </a:r>
            <a:r>
              <a:rPr lang="ko-KR" altLang="en-US" kern="0" dirty="0" smtClean="0">
                <a:latin typeface="+mn-ea"/>
              </a:rPr>
              <a:t>」</a:t>
            </a:r>
            <a:r>
              <a:rPr lang="en-US" altLang="ko-KR" kern="0" dirty="0" smtClean="0">
                <a:latin typeface="+mn-ea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「</a:t>
            </a:r>
            <a:r>
              <a:rPr lang="ko-KR" altLang="en-US" kern="0" dirty="0">
                <a:latin typeface="+mn-ea"/>
                <a:cs typeface="+mj-cs"/>
              </a:rPr>
              <a:t>성폭력방지 및 피해자보호 등에 관한 법률」</a:t>
            </a:r>
            <a:r>
              <a:rPr lang="en-US" altLang="ko-KR" kern="0" dirty="0" smtClean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</a:rPr>
              <a:t>「</a:t>
            </a:r>
            <a:r>
              <a:rPr lang="ko-KR" altLang="en-US" kern="0" dirty="0" err="1">
                <a:latin typeface="+mn-ea"/>
              </a:rPr>
              <a:t>의료급여법</a:t>
            </a:r>
            <a:r>
              <a:rPr lang="ko-KR" altLang="en-US" kern="0" dirty="0">
                <a:latin typeface="+mn-ea"/>
              </a:rPr>
              <a:t>」</a:t>
            </a:r>
            <a:r>
              <a:rPr lang="en-US" altLang="ko-KR" kern="0" dirty="0" smtClean="0">
                <a:latin typeface="+mn-ea"/>
              </a:rPr>
              <a:t>,</a:t>
            </a: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</a:rPr>
              <a:t>「</a:t>
            </a:r>
            <a:r>
              <a:rPr lang="ko-KR" altLang="en-US" kern="0" dirty="0" err="1">
                <a:latin typeface="+mn-ea"/>
              </a:rPr>
              <a:t>긴급복지지원법</a:t>
            </a:r>
            <a:r>
              <a:rPr lang="ko-KR" altLang="en-US" kern="0" dirty="0">
                <a:latin typeface="+mn-ea"/>
              </a:rPr>
              <a:t>」</a:t>
            </a:r>
            <a:r>
              <a:rPr lang="en-US" altLang="ko-KR" kern="0" dirty="0">
                <a:latin typeface="+mn-ea"/>
              </a:rPr>
              <a:t>,</a:t>
            </a: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「</a:t>
            </a:r>
            <a:r>
              <a:rPr lang="ko-KR" altLang="en-US" kern="0" dirty="0">
                <a:latin typeface="+mn-ea"/>
                <a:cs typeface="+mj-cs"/>
              </a:rPr>
              <a:t>일제하 일본군위안부 피해자에 대한 생활안정지원 및 기념사업 등에 관한 법률」</a:t>
            </a:r>
            <a:r>
              <a:rPr lang="en-US" altLang="ko-KR" kern="0" dirty="0" smtClean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「</a:t>
            </a:r>
            <a:r>
              <a:rPr lang="ko-KR" altLang="en-US" kern="0" dirty="0">
                <a:latin typeface="+mn-ea"/>
                <a:cs typeface="+mj-cs"/>
              </a:rPr>
              <a:t>장애인</a:t>
            </a:r>
            <a:r>
              <a:rPr lang="en-US" altLang="ko-KR" kern="0" dirty="0">
                <a:latin typeface="+mn-ea"/>
                <a:cs typeface="+mj-cs"/>
              </a:rPr>
              <a:t>·</a:t>
            </a:r>
            <a:r>
              <a:rPr lang="ko-KR" altLang="en-US" kern="0" dirty="0">
                <a:latin typeface="+mn-ea"/>
                <a:cs typeface="+mj-cs"/>
              </a:rPr>
              <a:t>노인</a:t>
            </a:r>
            <a:r>
              <a:rPr lang="en-US" altLang="ko-KR" kern="0" dirty="0">
                <a:latin typeface="+mn-ea"/>
                <a:cs typeface="+mj-cs"/>
              </a:rPr>
              <a:t>·</a:t>
            </a:r>
            <a:r>
              <a:rPr lang="ko-KR" altLang="en-US" kern="0" dirty="0">
                <a:latin typeface="+mn-ea"/>
                <a:cs typeface="+mj-cs"/>
              </a:rPr>
              <a:t>임산부 등의 편의증진 보장에 관한 법률</a:t>
            </a:r>
            <a:r>
              <a:rPr lang="ko-KR" altLang="en-US" kern="0" dirty="0" smtClean="0">
                <a:latin typeface="+mn-ea"/>
                <a:cs typeface="+mj-cs"/>
              </a:rPr>
              <a:t>」</a:t>
            </a:r>
            <a:r>
              <a:rPr lang="en-US" altLang="ko-KR" kern="0" dirty="0" smtClean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</a:rPr>
              <a:t>「</a:t>
            </a:r>
            <a:r>
              <a:rPr lang="ko-KR" altLang="en-US" kern="0" dirty="0">
                <a:latin typeface="+mn-ea"/>
              </a:rPr>
              <a:t>장애인연금법」</a:t>
            </a:r>
            <a:r>
              <a:rPr lang="en-US" altLang="ko-KR" kern="0" dirty="0">
                <a:latin typeface="+mn-ea"/>
              </a:rPr>
              <a:t>,</a:t>
            </a: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</a:rPr>
              <a:t>「</a:t>
            </a:r>
            <a:r>
              <a:rPr lang="ko-KR" altLang="en-US" kern="0" dirty="0">
                <a:latin typeface="+mn-ea"/>
              </a:rPr>
              <a:t>기초연금법」</a:t>
            </a:r>
            <a:r>
              <a:rPr lang="en-US" altLang="ko-KR" kern="0" dirty="0" smtClean="0">
                <a:latin typeface="+mn-ea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「</a:t>
            </a:r>
            <a:r>
              <a:rPr lang="ko-KR" altLang="en-US" kern="0" dirty="0">
                <a:latin typeface="+mn-ea"/>
                <a:cs typeface="+mj-cs"/>
              </a:rPr>
              <a:t>가정폭력방지 및 피해자보호 등에 관한 법률</a:t>
            </a:r>
            <a:r>
              <a:rPr lang="ko-KR" altLang="en-US" kern="0" dirty="0" smtClean="0">
                <a:latin typeface="+mn-ea"/>
                <a:cs typeface="+mj-cs"/>
              </a:rPr>
              <a:t>」</a:t>
            </a:r>
            <a:r>
              <a:rPr lang="en-US" altLang="ko-KR" kern="0" dirty="0" smtClean="0">
                <a:latin typeface="+mn-ea"/>
              </a:rPr>
              <a:t>, </a:t>
            </a:r>
            <a:r>
              <a:rPr lang="ko-KR" altLang="en-US" kern="0" dirty="0" smtClean="0">
                <a:latin typeface="+mn-ea"/>
              </a:rPr>
              <a:t>「</a:t>
            </a:r>
            <a:r>
              <a:rPr lang="ko-KR" altLang="en-US" kern="0" dirty="0">
                <a:latin typeface="+mn-ea"/>
              </a:rPr>
              <a:t>식품기부 활성화에 관한 법률</a:t>
            </a:r>
            <a:r>
              <a:rPr lang="ko-KR" altLang="en-US" kern="0" dirty="0" smtClean="0">
                <a:latin typeface="+mn-ea"/>
              </a:rPr>
              <a:t>」</a:t>
            </a:r>
            <a:r>
              <a:rPr lang="en-US" altLang="ko-KR" kern="0" dirty="0" smtClean="0">
                <a:latin typeface="+mn-ea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「</a:t>
            </a:r>
            <a:r>
              <a:rPr lang="ko-KR" altLang="en-US" kern="0" dirty="0">
                <a:latin typeface="+mn-ea"/>
                <a:cs typeface="+mj-cs"/>
              </a:rPr>
              <a:t>농어촌주민의 보건복지증진을 위한 특별법」</a:t>
            </a:r>
            <a:r>
              <a:rPr lang="en-US" altLang="ko-KR" kern="0" dirty="0" smtClean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「</a:t>
            </a:r>
            <a:r>
              <a:rPr lang="ko-KR" altLang="en-US" kern="0" dirty="0">
                <a:latin typeface="+mn-ea"/>
                <a:cs typeface="+mj-cs"/>
              </a:rPr>
              <a:t>다문화가족지원법」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</a:rPr>
              <a:t>「</a:t>
            </a:r>
            <a:r>
              <a:rPr lang="ko-KR" altLang="en-US" kern="0" dirty="0" err="1" smtClean="0">
                <a:latin typeface="+mn-ea"/>
              </a:rPr>
              <a:t>청소년복지지원법</a:t>
            </a:r>
            <a:r>
              <a:rPr lang="ko-KR" altLang="en-US" kern="0" dirty="0" smtClean="0">
                <a:latin typeface="+mn-ea"/>
              </a:rPr>
              <a:t>」</a:t>
            </a:r>
            <a:r>
              <a:rPr lang="en-US" altLang="ko-KR" kern="0" dirty="0" smtClean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「장애인활동 지원에 관한 법률」</a:t>
            </a:r>
            <a:r>
              <a:rPr lang="en-US" altLang="ko-KR" kern="0" dirty="0" smtClean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</a:rPr>
              <a:t>「장애아동 </a:t>
            </a:r>
            <a:r>
              <a:rPr lang="ko-KR" altLang="en-US" kern="0" dirty="0" err="1" smtClean="0">
                <a:latin typeface="+mn-ea"/>
              </a:rPr>
              <a:t>복지지원법</a:t>
            </a:r>
            <a:r>
              <a:rPr lang="ko-KR" altLang="en-US" kern="0" dirty="0" smtClean="0">
                <a:latin typeface="+mn-ea"/>
              </a:rPr>
              <a:t>」</a:t>
            </a:r>
            <a:r>
              <a:rPr lang="en-US" altLang="ko-KR" kern="0" dirty="0" smtClean="0">
                <a:latin typeface="+mn-ea"/>
              </a:rPr>
              <a:t>,</a:t>
            </a: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</a:rPr>
              <a:t>「보호관찰 등에 관한 법률」</a:t>
            </a:r>
            <a:r>
              <a:rPr lang="en-US" altLang="ko-KR" kern="0" dirty="0" smtClean="0">
                <a:latin typeface="+mn-ea"/>
              </a:rPr>
              <a:t>,</a:t>
            </a: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「</a:t>
            </a:r>
            <a:r>
              <a:rPr lang="ko-KR" altLang="en-US" kern="0" dirty="0">
                <a:latin typeface="+mn-ea"/>
                <a:cs typeface="+mj-cs"/>
              </a:rPr>
              <a:t>노숙인 등의 복지 및 자립지원에 관한 법률</a:t>
            </a:r>
            <a:r>
              <a:rPr lang="ko-KR" altLang="en-US" kern="0" dirty="0" smtClean="0">
                <a:latin typeface="+mn-ea"/>
                <a:cs typeface="+mj-cs"/>
              </a:rPr>
              <a:t>」</a:t>
            </a:r>
            <a:r>
              <a:rPr lang="en-US" altLang="ko-KR" kern="0" dirty="0" smtClean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「</a:t>
            </a:r>
            <a:r>
              <a:rPr lang="ko-KR" altLang="en-US" kern="0" dirty="0">
                <a:latin typeface="+mn-ea"/>
                <a:cs typeface="+mj-cs"/>
              </a:rPr>
              <a:t>발달장애인 권리보장 및 지원에 관한 법률</a:t>
            </a:r>
            <a:r>
              <a:rPr lang="ko-KR" altLang="en-US" kern="0" dirty="0" smtClean="0">
                <a:latin typeface="+mn-ea"/>
                <a:cs typeface="+mj-cs"/>
              </a:rPr>
              <a:t>」</a:t>
            </a:r>
            <a:r>
              <a:rPr lang="en-US" altLang="ko-KR" kern="0" dirty="0" smtClean="0">
                <a:latin typeface="+mn-ea"/>
                <a:cs typeface="+mj-cs"/>
              </a:rPr>
              <a:t>, </a:t>
            </a:r>
          </a:p>
          <a:p>
            <a:pPr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 그 </a:t>
            </a:r>
            <a:r>
              <a:rPr lang="ko-KR" altLang="en-US" kern="0" dirty="0">
                <a:latin typeface="+mn-ea"/>
                <a:cs typeface="+mj-cs"/>
              </a:rPr>
              <a:t>밖에 대통령령으로 정하는 </a:t>
            </a:r>
            <a:r>
              <a:rPr lang="ko-KR" altLang="en-US" kern="0" dirty="0" smtClean="0">
                <a:latin typeface="+mn-ea"/>
                <a:cs typeface="+mj-cs"/>
              </a:rPr>
              <a:t>법률 </a:t>
            </a:r>
            <a:r>
              <a:rPr lang="en-US" altLang="ko-KR" kern="0" dirty="0" smtClean="0">
                <a:latin typeface="+mn-ea"/>
                <a:cs typeface="+mj-cs"/>
              </a:rPr>
              <a:t>: </a:t>
            </a:r>
            <a:r>
              <a:rPr lang="ko-KR" altLang="en-US" kern="0" dirty="0">
                <a:latin typeface="+mn-ea"/>
                <a:cs typeface="+mj-cs"/>
              </a:rPr>
              <a:t>북한이탈주민의 보호 및 정착 지원에 관한 법률</a:t>
            </a:r>
          </a:p>
        </p:txBody>
      </p:sp>
    </p:spTree>
    <p:extLst>
      <p:ext uri="{BB962C8B-B14F-4D97-AF65-F5344CB8AC3E}">
        <p14:creationId xmlns:p14="http://schemas.microsoft.com/office/powerpoint/2010/main" val="18993225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정의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2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328471" y="1241439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324047" y="824980"/>
            <a:ext cx="292740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사회복지사업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1" name="제목 39"/>
          <p:cNvSpPr txBox="1">
            <a:spLocks/>
          </p:cNvSpPr>
          <p:nvPr/>
        </p:nvSpPr>
        <p:spPr bwMode="auto">
          <a:xfrm>
            <a:off x="403014" y="1262944"/>
            <a:ext cx="8518561" cy="1611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700" kern="0" dirty="0">
                <a:latin typeface="+mn-ea"/>
                <a:cs typeface="+mj-cs"/>
              </a:rPr>
              <a:t>제</a:t>
            </a:r>
            <a:r>
              <a:rPr lang="en-US" altLang="ko-KR" sz="1700" kern="0" dirty="0">
                <a:latin typeface="+mn-ea"/>
                <a:cs typeface="+mj-cs"/>
              </a:rPr>
              <a:t>2</a:t>
            </a:r>
            <a:r>
              <a:rPr lang="ko-KR" altLang="en-US" sz="1700" kern="0" dirty="0">
                <a:latin typeface="+mn-ea"/>
                <a:cs typeface="+mj-cs"/>
              </a:rPr>
              <a:t>조 제</a:t>
            </a:r>
            <a:r>
              <a:rPr lang="en-US" altLang="ko-KR" sz="1700" kern="0" dirty="0">
                <a:latin typeface="+mn-ea"/>
                <a:cs typeface="+mj-cs"/>
              </a:rPr>
              <a:t>1</a:t>
            </a:r>
            <a:r>
              <a:rPr lang="ko-KR" altLang="en-US" sz="1700" kern="0" dirty="0">
                <a:latin typeface="+mn-ea"/>
                <a:cs typeface="+mj-cs"/>
              </a:rPr>
              <a:t>호 각 목의 법률에 따른 </a:t>
            </a:r>
            <a:r>
              <a:rPr lang="ko-KR" altLang="en-US" sz="1700" kern="0" dirty="0" smtClean="0">
                <a:latin typeface="+mn-ea"/>
                <a:cs typeface="+mj-cs"/>
              </a:rPr>
              <a:t>보호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선도 </a:t>
            </a:r>
            <a:r>
              <a:rPr lang="ko-KR" altLang="en-US" sz="1700" kern="0" dirty="0">
                <a:latin typeface="+mn-ea"/>
                <a:cs typeface="+mj-cs"/>
              </a:rPr>
              <a:t>또는 복지에 관한 사업과 </a:t>
            </a:r>
            <a:r>
              <a:rPr lang="ko-KR" altLang="en-US" sz="1700" kern="0" dirty="0" smtClean="0">
                <a:latin typeface="+mn-ea"/>
                <a:cs typeface="+mj-cs"/>
              </a:rPr>
              <a:t>사회복지상담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 smtClean="0">
                <a:latin typeface="+mn-ea"/>
                <a:cs typeface="+mj-cs"/>
              </a:rPr>
              <a:t>직업지원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>
                <a:latin typeface="+mn-ea"/>
                <a:cs typeface="+mj-cs"/>
              </a:rPr>
              <a:t>무료숙박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>
                <a:latin typeface="+mn-ea"/>
                <a:cs typeface="+mj-cs"/>
              </a:rPr>
              <a:t>지역사회복지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>
                <a:latin typeface="+mn-ea"/>
                <a:cs typeface="+mj-cs"/>
              </a:rPr>
              <a:t>의료복지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>
                <a:latin typeface="+mn-ea"/>
                <a:cs typeface="+mj-cs"/>
              </a:rPr>
              <a:t>재가복지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 smtClean="0">
                <a:latin typeface="+mn-ea"/>
                <a:cs typeface="+mj-cs"/>
              </a:rPr>
              <a:t>사회복지관 </a:t>
            </a:r>
            <a:r>
              <a:rPr lang="ko-KR" altLang="en-US" sz="1700" kern="0" dirty="0">
                <a:latin typeface="+mn-ea"/>
                <a:cs typeface="+mj-cs"/>
              </a:rPr>
              <a:t>운영</a:t>
            </a:r>
            <a:r>
              <a:rPr lang="en-US" altLang="ko-KR" sz="1700" kern="0" dirty="0" smtClean="0">
                <a:latin typeface="+mn-ea"/>
                <a:cs typeface="+mj-cs"/>
              </a:rPr>
              <a:t>, </a:t>
            </a:r>
            <a:r>
              <a:rPr lang="ko-KR" altLang="en-US" sz="1700" kern="0" dirty="0" err="1" smtClean="0">
                <a:latin typeface="+mn-ea"/>
                <a:cs typeface="+mj-cs"/>
              </a:rPr>
              <a:t>정신질환자</a:t>
            </a:r>
            <a:r>
              <a:rPr lang="ko-KR" altLang="en-US" sz="1700" kern="0" dirty="0" smtClean="0">
                <a:latin typeface="+mn-ea"/>
                <a:cs typeface="+mj-cs"/>
              </a:rPr>
              <a:t> 및 </a:t>
            </a:r>
            <a:r>
              <a:rPr lang="ko-KR" altLang="en-US" sz="1700" kern="0" dirty="0" err="1" smtClean="0">
                <a:latin typeface="+mn-ea"/>
                <a:cs typeface="+mj-cs"/>
              </a:rPr>
              <a:t>한센병력자의</a:t>
            </a:r>
            <a:r>
              <a:rPr lang="ko-KR" altLang="en-US" sz="1700" kern="0" dirty="0" smtClean="0">
                <a:latin typeface="+mn-ea"/>
                <a:cs typeface="+mj-cs"/>
              </a:rPr>
              <a:t> </a:t>
            </a:r>
            <a:r>
              <a:rPr lang="ko-KR" altLang="en-US" sz="1700" kern="0" dirty="0">
                <a:latin typeface="+mn-ea"/>
                <a:cs typeface="+mj-cs"/>
              </a:rPr>
              <a:t>사회복귀에 관한 사업 등 </a:t>
            </a:r>
            <a:r>
              <a:rPr lang="ko-KR" altLang="en-US" sz="1700" kern="0" dirty="0" smtClean="0">
                <a:latin typeface="+mn-ea"/>
                <a:cs typeface="+mj-cs"/>
              </a:rPr>
              <a:t>각종 </a:t>
            </a:r>
            <a:r>
              <a:rPr lang="ko-KR" altLang="en-US" sz="1700" kern="0" dirty="0">
                <a:latin typeface="+mn-ea"/>
                <a:cs typeface="+mj-cs"/>
              </a:rPr>
              <a:t>복지사업과 이와 </a:t>
            </a:r>
            <a:r>
              <a:rPr lang="ko-KR" altLang="en-US" sz="1700" kern="0" dirty="0" smtClean="0">
                <a:latin typeface="+mn-ea"/>
                <a:cs typeface="+mj-cs"/>
              </a:rPr>
              <a:t>관련된 자원봉사활동 </a:t>
            </a:r>
            <a:r>
              <a:rPr lang="ko-KR" altLang="en-US" sz="1700" kern="0" dirty="0">
                <a:latin typeface="+mn-ea"/>
                <a:cs typeface="+mj-cs"/>
              </a:rPr>
              <a:t>및 </a:t>
            </a:r>
            <a:r>
              <a:rPr lang="ko-KR" altLang="en-US" sz="1700" kern="0" dirty="0" smtClean="0">
                <a:latin typeface="+mn-ea"/>
                <a:cs typeface="+mj-cs"/>
              </a:rPr>
              <a:t>복지시설의 </a:t>
            </a:r>
            <a:r>
              <a:rPr lang="ko-KR" altLang="en-US" sz="1700" kern="0" dirty="0">
                <a:latin typeface="+mn-ea"/>
                <a:cs typeface="+mj-cs"/>
              </a:rPr>
              <a:t>운영 또는 </a:t>
            </a:r>
            <a:r>
              <a:rPr lang="ko-KR" altLang="en-US" sz="1700" kern="0" dirty="0" smtClean="0">
                <a:latin typeface="+mn-ea"/>
                <a:cs typeface="+mj-cs"/>
              </a:rPr>
              <a:t>지원을 목적으로 </a:t>
            </a:r>
            <a:r>
              <a:rPr lang="ko-KR" altLang="en-US" sz="1700" kern="0" dirty="0">
                <a:latin typeface="+mn-ea"/>
                <a:cs typeface="+mj-cs"/>
              </a:rPr>
              <a:t>하는 사업을 말한다</a:t>
            </a:r>
            <a:r>
              <a:rPr lang="en-US" altLang="ko-KR" sz="1700" kern="0" dirty="0">
                <a:latin typeface="+mn-ea"/>
                <a:cs typeface="+mj-cs"/>
              </a:rPr>
              <a:t>. </a:t>
            </a: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44592"/>
              </p:ext>
            </p:extLst>
          </p:nvPr>
        </p:nvGraphicFramePr>
        <p:xfrm>
          <a:off x="324047" y="2996466"/>
          <a:ext cx="8513268" cy="37670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04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82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9895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지역사회복지</a:t>
                      </a:r>
                      <a:endParaRPr lang="ko-KR" altLang="en-US" sz="17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주민의 복지증진과 삶의 질 향상을 위하여 지역사회 차원에서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전개하는</a:t>
                      </a:r>
                      <a:r>
                        <a:rPr lang="ko-KR" altLang="en-US" sz="17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사회복지를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말한다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호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).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0578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사회복지관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지역사회를 기반으로 일정한 시설과 전문인력을 갖추고 지역주민의</a:t>
                      </a:r>
                      <a:r>
                        <a:rPr lang="en-US" altLang="ko-KR" sz="17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참여와</a:t>
                      </a:r>
                      <a:r>
                        <a:rPr lang="en-US" altLang="ko-KR" sz="17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협력을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통하여 지역사회복지문제를 예방하고 해결하기 위하여 종합적인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복지서비스를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제공하는 시설을 말한다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호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). 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126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사회복지서비스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국가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지방자치단체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및 민간부문의 도움을 필요로 하는 모든 국민에게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사회보장기본법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조제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4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호에 따른 사회서비스 중 사회복지사업을 통한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서비스를</a:t>
                      </a:r>
                      <a:r>
                        <a:rPr lang="en-US" altLang="ko-KR" sz="17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제공하여 삶의 질이 향상되도록 제도적으로 지원하는 것을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말한다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6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호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).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496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보건의료서비스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국민의 건강을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보호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증진하기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위하여 보건의료인이 하는 모든 활동을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말한다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7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호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). 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325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기본원칙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266822" y="846759"/>
            <a:ext cx="8580965" cy="54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300" b="1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국가 및 지방자치단체장의 책임</a:t>
            </a: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540587" y="1692381"/>
            <a:ext cx="8330627" cy="4053931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654888" y="1633646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812396" y="1636821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761554" y="2320362"/>
            <a:ext cx="777088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757130" y="1932983"/>
            <a:ext cx="332655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복지증진의 책임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812395" y="2464984"/>
            <a:ext cx="7864879" cy="303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사회복지서비스를 </a:t>
            </a:r>
            <a:r>
              <a:rPr lang="ko-KR" altLang="en-US" sz="1900" kern="0" dirty="0">
                <a:latin typeface="+mn-ea"/>
                <a:cs typeface="+mj-cs"/>
              </a:rPr>
              <a:t>증진하고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서비스를 이용하는 사람에 대하여 인권침해를 </a:t>
            </a:r>
            <a:r>
              <a:rPr lang="ko-KR" altLang="en-US" sz="1900" kern="0" dirty="0" smtClean="0">
                <a:latin typeface="+mn-ea"/>
                <a:cs typeface="+mj-cs"/>
              </a:rPr>
              <a:t>예방하고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차별을 금지하고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인권을 옹호할 책임을 진다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항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사회복지서비스와 </a:t>
            </a:r>
            <a:r>
              <a:rPr lang="ko-KR" altLang="en-US" sz="1900" kern="0" dirty="0">
                <a:latin typeface="+mn-ea"/>
                <a:cs typeface="+mj-cs"/>
              </a:rPr>
              <a:t>보건의료서비스의 연계되어 제공되도록 노력해야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항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필요한 </a:t>
            </a:r>
            <a:r>
              <a:rPr lang="ko-KR" altLang="en-US" sz="1900" kern="0" dirty="0">
                <a:latin typeface="+mn-ea"/>
                <a:cs typeface="+mj-cs"/>
              </a:rPr>
              <a:t>서비스 제공 및 욕구조사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시설의 균형설치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민간부문 활성화의 </a:t>
            </a:r>
            <a:r>
              <a:rPr lang="ko-KR" altLang="en-US" sz="1900" kern="0" dirty="0" smtClean="0">
                <a:latin typeface="+mn-ea"/>
                <a:cs typeface="+mj-cs"/>
              </a:rPr>
              <a:t>노력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3~5</a:t>
            </a:r>
            <a:r>
              <a:rPr lang="ko-KR" altLang="en-US" sz="1900" kern="0" dirty="0">
                <a:latin typeface="+mn-ea"/>
                <a:cs typeface="+mj-cs"/>
              </a:rPr>
              <a:t>항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762159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기본원칙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7613" y="4565433"/>
            <a:ext cx="8835718" cy="81433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419"/>
                <a:ext cx="3539" cy="164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174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1914" y="4506697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9422" y="4509872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47313" y="5161514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2890" y="4774135"/>
            <a:ext cx="396454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가정봉사원 양성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4)</a:t>
            </a:r>
          </a:p>
        </p:txBody>
      </p:sp>
      <p:grpSp>
        <p:nvGrpSpPr>
          <p:cNvPr id="16" name="Group 7"/>
          <p:cNvGrpSpPr>
            <a:grpSpLocks/>
          </p:cNvGrpSpPr>
          <p:nvPr/>
        </p:nvGrpSpPr>
        <p:grpSpPr bwMode="auto">
          <a:xfrm>
            <a:off x="147613" y="759642"/>
            <a:ext cx="8835718" cy="2542524"/>
            <a:chOff x="204" y="2296"/>
            <a:chExt cx="3584" cy="1860"/>
          </a:xfrm>
        </p:grpSpPr>
        <p:grpSp>
          <p:nvGrpSpPr>
            <p:cNvPr id="17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9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0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8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1" name="Group 12"/>
          <p:cNvGrpSpPr>
            <a:grpSpLocks/>
          </p:cNvGrpSpPr>
          <p:nvPr/>
        </p:nvGrpSpPr>
        <p:grpSpPr bwMode="auto">
          <a:xfrm>
            <a:off x="261914" y="700906"/>
            <a:ext cx="88900" cy="200025"/>
            <a:chOff x="4314" y="2018"/>
            <a:chExt cx="69" cy="166"/>
          </a:xfrm>
        </p:grpSpPr>
        <p:sp>
          <p:nvSpPr>
            <p:cNvPr id="22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3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4" name="Group 15"/>
          <p:cNvGrpSpPr>
            <a:grpSpLocks/>
          </p:cNvGrpSpPr>
          <p:nvPr/>
        </p:nvGrpSpPr>
        <p:grpSpPr bwMode="auto">
          <a:xfrm>
            <a:off x="419422" y="704081"/>
            <a:ext cx="87312" cy="200025"/>
            <a:chOff x="4314" y="2018"/>
            <a:chExt cx="69" cy="166"/>
          </a:xfrm>
        </p:grpSpPr>
        <p:sp>
          <p:nvSpPr>
            <p:cNvPr id="25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6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347313" y="1355723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342890" y="968344"/>
            <a:ext cx="537358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인권강화를 위한 책임 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6~9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29" name="제목 39"/>
          <p:cNvSpPr txBox="1">
            <a:spLocks/>
          </p:cNvSpPr>
          <p:nvPr/>
        </p:nvSpPr>
        <p:spPr bwMode="auto">
          <a:xfrm>
            <a:off x="350814" y="1377220"/>
            <a:ext cx="8445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인권이 존중되는 방식으로 서비스 제공 및 인권교육 강화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인권침해 상황 시 </a:t>
            </a:r>
            <a:r>
              <a:rPr lang="ko-KR" altLang="en-US" sz="2000" kern="0" dirty="0" smtClean="0">
                <a:latin typeface="+mn-ea"/>
                <a:cs typeface="+mj-cs"/>
              </a:rPr>
              <a:t>신속히 </a:t>
            </a:r>
            <a:r>
              <a:rPr lang="ko-KR" altLang="en-US" sz="2000" kern="0" dirty="0">
                <a:latin typeface="+mn-ea"/>
                <a:cs typeface="+mj-cs"/>
              </a:rPr>
              <a:t>대응할 체계를 갖춤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시설 거주자의 희망을 반영하여 </a:t>
            </a:r>
            <a:r>
              <a:rPr lang="ko-KR" altLang="en-US" sz="2000" kern="0" dirty="0" smtClean="0">
                <a:latin typeface="+mn-ea"/>
                <a:cs typeface="+mj-cs"/>
              </a:rPr>
              <a:t>지역사회보호체계에서 서비스 </a:t>
            </a:r>
            <a:r>
              <a:rPr lang="ko-KR" altLang="en-US" sz="2000" kern="0" dirty="0">
                <a:latin typeface="+mn-ea"/>
                <a:cs typeface="+mj-cs"/>
              </a:rPr>
              <a:t>제공되도록 노력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사회복지서비스 실시에 </a:t>
            </a:r>
            <a:r>
              <a:rPr lang="ko-KR" altLang="en-US" sz="2000" kern="0" dirty="0" smtClean="0">
                <a:latin typeface="+mn-ea"/>
                <a:cs typeface="+mj-cs"/>
              </a:rPr>
              <a:t>대한 정보 </a:t>
            </a:r>
            <a:r>
              <a:rPr lang="ko-KR" altLang="en-US" sz="2000" kern="0" dirty="0">
                <a:latin typeface="+mn-ea"/>
                <a:cs typeface="+mj-cs"/>
              </a:rPr>
              <a:t>제공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국가와 지방자치단체의 구제조치 마련</a:t>
            </a:r>
          </a:p>
        </p:txBody>
      </p:sp>
      <p:grpSp>
        <p:nvGrpSpPr>
          <p:cNvPr id="30" name="Group 7"/>
          <p:cNvGrpSpPr>
            <a:grpSpLocks/>
          </p:cNvGrpSpPr>
          <p:nvPr/>
        </p:nvGrpSpPr>
        <p:grpSpPr bwMode="auto">
          <a:xfrm>
            <a:off x="147613" y="3517212"/>
            <a:ext cx="8835718" cy="814332"/>
            <a:chOff x="204" y="2296"/>
            <a:chExt cx="3584" cy="1860"/>
          </a:xfrm>
        </p:grpSpPr>
        <p:grpSp>
          <p:nvGrpSpPr>
            <p:cNvPr id="31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3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4" name="Rectangle 10"/>
              <p:cNvSpPr>
                <a:spLocks noChangeArrowheads="1"/>
              </p:cNvSpPr>
              <p:nvPr/>
            </p:nvSpPr>
            <p:spPr bwMode="auto">
              <a:xfrm>
                <a:off x="228" y="2419"/>
                <a:ext cx="3539" cy="164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2" name="AutoShape 11"/>
            <p:cNvSpPr>
              <a:spLocks noChangeArrowheads="1"/>
            </p:cNvSpPr>
            <p:nvPr/>
          </p:nvSpPr>
          <p:spPr bwMode="auto">
            <a:xfrm rot="10800000">
              <a:off x="234" y="3149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2"/>
          <p:cNvGrpSpPr>
            <a:grpSpLocks/>
          </p:cNvGrpSpPr>
          <p:nvPr/>
        </p:nvGrpSpPr>
        <p:grpSpPr bwMode="auto">
          <a:xfrm>
            <a:off x="261914" y="3458476"/>
            <a:ext cx="88900" cy="200025"/>
            <a:chOff x="4314" y="2018"/>
            <a:chExt cx="69" cy="166"/>
          </a:xfrm>
        </p:grpSpPr>
        <p:sp>
          <p:nvSpPr>
            <p:cNvPr id="36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8" name="Group 15"/>
          <p:cNvGrpSpPr>
            <a:grpSpLocks/>
          </p:cNvGrpSpPr>
          <p:nvPr/>
        </p:nvGrpSpPr>
        <p:grpSpPr bwMode="auto">
          <a:xfrm>
            <a:off x="419422" y="3461651"/>
            <a:ext cx="87312" cy="200025"/>
            <a:chOff x="4314" y="2018"/>
            <a:chExt cx="69" cy="166"/>
          </a:xfrm>
        </p:grpSpPr>
        <p:sp>
          <p:nvSpPr>
            <p:cNvPr id="39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0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1" name="Line 18"/>
          <p:cNvSpPr>
            <a:spLocks noChangeShapeType="1"/>
          </p:cNvSpPr>
          <p:nvPr/>
        </p:nvSpPr>
        <p:spPr bwMode="auto">
          <a:xfrm>
            <a:off x="347313" y="4113293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342890" y="3725914"/>
            <a:ext cx="570380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자원봉사활동 지원 및 육성의 책임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43" name="직사각형 42"/>
          <p:cNvSpPr/>
          <p:nvPr/>
        </p:nvSpPr>
        <p:spPr bwMode="auto">
          <a:xfrm>
            <a:off x="179512" y="5718584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4" name="오른쪽 중괄호 43"/>
          <p:cNvSpPr/>
          <p:nvPr/>
        </p:nvSpPr>
        <p:spPr bwMode="auto">
          <a:xfrm flipH="1">
            <a:off x="220728" y="5728244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399542" y="5734380"/>
            <a:ext cx="5580719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보건복지부장관</a:t>
            </a:r>
          </a:p>
        </p:txBody>
      </p:sp>
      <p:pic>
        <p:nvPicPr>
          <p:cNvPr id="4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574472" y="6129370"/>
            <a:ext cx="368397" cy="56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935496" y="6190500"/>
            <a:ext cx="79970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사회복지업무 공무원과 종사자의 </a:t>
            </a:r>
            <a:r>
              <a:rPr lang="ko-KR" altLang="en-US" sz="2000" dirty="0" smtClean="0">
                <a:latin typeface="+mn-ea"/>
              </a:rPr>
              <a:t>지도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훈련의 </a:t>
            </a:r>
            <a:r>
              <a:rPr lang="ko-KR" altLang="en-US" sz="2000" dirty="0">
                <a:latin typeface="+mn-ea"/>
              </a:rPr>
              <a:t>책임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10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961149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기본원칙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266822" y="846759"/>
            <a:ext cx="8580965" cy="54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종사자</a:t>
            </a:r>
            <a:endParaRPr lang="ko-KR" altLang="en-US" sz="23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540587" y="1692381"/>
            <a:ext cx="8330627" cy="3824851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761554" y="2320362"/>
            <a:ext cx="777088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757130" y="1932983"/>
            <a:ext cx="511390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인권 존중 및 최대봉사의 원칙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2" name="제목 39"/>
          <p:cNvSpPr txBox="1">
            <a:spLocks/>
          </p:cNvSpPr>
          <p:nvPr/>
        </p:nvSpPr>
        <p:spPr bwMode="auto">
          <a:xfrm>
            <a:off x="742651" y="2385193"/>
            <a:ext cx="7890173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이 </a:t>
            </a:r>
            <a:r>
              <a:rPr lang="ko-KR" altLang="en-US" sz="2000" kern="0" dirty="0">
                <a:latin typeface="+mn-ea"/>
                <a:cs typeface="+mj-cs"/>
              </a:rPr>
              <a:t>법에 따른 복지업무에 종사하는 사람은 그 업무를 수행할 </a:t>
            </a:r>
            <a:r>
              <a:rPr lang="ko-KR" altLang="en-US" sz="2000" kern="0" dirty="0" smtClean="0">
                <a:latin typeface="+mn-ea"/>
                <a:cs typeface="+mj-cs"/>
              </a:rPr>
              <a:t>때에 사회복지를 </a:t>
            </a:r>
            <a:r>
              <a:rPr lang="ko-KR" altLang="en-US" sz="2000" kern="0" dirty="0">
                <a:latin typeface="+mn-ea"/>
                <a:cs typeface="+mj-cs"/>
              </a:rPr>
              <a:t>필요로 하는 사람을 위하여 인권을 존중하고 차별 없이 </a:t>
            </a:r>
            <a:r>
              <a:rPr lang="ko-KR" altLang="en-US" sz="2000" kern="0" dirty="0" smtClean="0">
                <a:latin typeface="+mn-ea"/>
                <a:cs typeface="+mj-cs"/>
              </a:rPr>
              <a:t>최대로 </a:t>
            </a:r>
            <a:r>
              <a:rPr lang="ko-KR" altLang="en-US" sz="2000" kern="0" dirty="0" smtClean="0">
                <a:latin typeface="+mn-ea"/>
                <a:cs typeface="+mj-cs"/>
              </a:rPr>
              <a:t>봉사하여야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국가와 </a:t>
            </a:r>
            <a:r>
              <a:rPr lang="ko-KR" altLang="en-US" sz="2000" kern="0" dirty="0">
                <a:latin typeface="+mn-ea"/>
                <a:cs typeface="+mj-cs"/>
              </a:rPr>
              <a:t>지방자치단체는 업무에 종사하는 사람이 업무 수행 중에 </a:t>
            </a:r>
            <a:r>
              <a:rPr lang="ko-KR" altLang="en-US" sz="2000" kern="0" dirty="0" smtClean="0">
                <a:latin typeface="+mn-ea"/>
                <a:cs typeface="+mj-cs"/>
              </a:rPr>
              <a:t>인권침해 </a:t>
            </a:r>
            <a:r>
              <a:rPr lang="ko-KR" altLang="en-US" sz="2000" kern="0" dirty="0" smtClean="0">
                <a:latin typeface="+mn-ea"/>
                <a:cs typeface="+mj-cs"/>
              </a:rPr>
              <a:t>행위를 </a:t>
            </a:r>
            <a:r>
              <a:rPr lang="ko-KR" altLang="en-US" sz="2000" kern="0" dirty="0">
                <a:latin typeface="+mn-ea"/>
                <a:cs typeface="+mj-cs"/>
              </a:rPr>
              <a:t>한 경우 제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조 제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호 각 목의 법률이 정하는 바에 </a:t>
            </a:r>
            <a:r>
              <a:rPr lang="ko-KR" altLang="en-US" sz="2000" kern="0" dirty="0" smtClean="0">
                <a:latin typeface="+mn-ea"/>
                <a:cs typeface="+mj-cs"/>
              </a:rPr>
              <a:t>따라 </a:t>
            </a:r>
            <a:r>
              <a:rPr lang="ko-KR" altLang="en-US" sz="2000" kern="0" dirty="0">
                <a:latin typeface="+mn-ea"/>
                <a:cs typeface="+mj-cs"/>
              </a:rPr>
              <a:t>처분하고 </a:t>
            </a:r>
            <a:r>
              <a:rPr lang="ko-KR" altLang="en-US" sz="2000" kern="0" dirty="0" smtClean="0">
                <a:latin typeface="+mn-ea"/>
                <a:cs typeface="+mj-cs"/>
              </a:rPr>
              <a:t>그 </a:t>
            </a:r>
            <a:r>
              <a:rPr lang="ko-KR" altLang="en-US" sz="2000" kern="0" dirty="0">
                <a:latin typeface="+mn-ea"/>
                <a:cs typeface="+mj-cs"/>
              </a:rPr>
              <a:t>사실을 공표하는 등의 조치를 하여야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653751" y="1631685"/>
            <a:ext cx="88900" cy="200025"/>
            <a:chOff x="4314" y="2018"/>
            <a:chExt cx="69" cy="166"/>
          </a:xfrm>
        </p:grpSpPr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811259" y="1634860"/>
            <a:ext cx="87312" cy="200025"/>
            <a:chOff x="4314" y="2018"/>
            <a:chExt cx="69" cy="166"/>
          </a:xfrm>
        </p:grpSpPr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4438188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기본원칙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7613" y="738376"/>
            <a:ext cx="8835718" cy="605373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1914" y="67964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9422" y="68281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47313" y="1334457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2890" y="947078"/>
            <a:ext cx="537198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사회복지서비스 제공의 원칙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50814" y="1413715"/>
            <a:ext cx="8445944" cy="5378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사회복지서비스를 </a:t>
            </a:r>
            <a:r>
              <a:rPr lang="ko-KR" altLang="en-US" sz="1900" kern="0" dirty="0">
                <a:latin typeface="+mn-ea"/>
                <a:cs typeface="+mj-cs"/>
              </a:rPr>
              <a:t>필요로 하는 사람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보호대상자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에 대한 사회복지서비스 </a:t>
            </a:r>
            <a:r>
              <a:rPr lang="ko-KR" altLang="en-US" sz="1900" kern="0" dirty="0" smtClean="0">
                <a:latin typeface="+mn-ea"/>
                <a:cs typeface="+mj-cs"/>
              </a:rPr>
              <a:t>제공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서비스 제공</a:t>
            </a:r>
            <a:r>
              <a:rPr lang="en-US" altLang="ko-KR" sz="1900" kern="0" dirty="0">
                <a:latin typeface="+mn-ea"/>
                <a:cs typeface="+mj-cs"/>
              </a:rPr>
              <a:t>"</a:t>
            </a:r>
            <a:r>
              <a:rPr lang="ko-KR" altLang="en-US" sz="1900" kern="0" dirty="0">
                <a:latin typeface="+mn-ea"/>
                <a:cs typeface="+mj-cs"/>
              </a:rPr>
              <a:t>이라 한다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은 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현물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現物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로 제공하는 것을 원칙으로 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구청장은 </a:t>
            </a:r>
            <a:r>
              <a:rPr lang="ko-KR" altLang="en-US" sz="1900" kern="0" dirty="0">
                <a:latin typeface="+mn-ea"/>
                <a:cs typeface="+mj-cs"/>
              </a:rPr>
              <a:t>국가 또는 지방자치단체 외의 자로 하여금 서비스 </a:t>
            </a:r>
            <a:r>
              <a:rPr lang="ko-KR" altLang="en-US" sz="1900" kern="0" dirty="0" smtClean="0">
                <a:latin typeface="+mn-ea"/>
                <a:cs typeface="+mj-cs"/>
              </a:rPr>
              <a:t>제공을 </a:t>
            </a:r>
            <a:r>
              <a:rPr lang="ko-KR" altLang="en-US" sz="1900" kern="0" dirty="0" smtClean="0">
                <a:latin typeface="+mn-ea"/>
                <a:cs typeface="+mj-cs"/>
              </a:rPr>
              <a:t>실시하게 </a:t>
            </a:r>
            <a:r>
              <a:rPr lang="ko-KR" altLang="en-US" sz="1900" kern="0" dirty="0">
                <a:latin typeface="+mn-ea"/>
                <a:cs typeface="+mj-cs"/>
              </a:rPr>
              <a:t>하는 경우에는 보호대상자에게 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사회복지서비스 이용권</a:t>
            </a:r>
            <a:r>
              <a:rPr lang="en-US" altLang="ko-KR" sz="1900" kern="0" dirty="0">
                <a:solidFill>
                  <a:srgbClr val="FF0000"/>
                </a:solidFill>
                <a:latin typeface="+mn-ea"/>
                <a:cs typeface="+mj-cs"/>
              </a:rPr>
              <a:t>(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이용권</a:t>
            </a:r>
            <a:r>
              <a:rPr lang="en-US" altLang="ko-KR" sz="1900" kern="0" dirty="0">
                <a:solidFill>
                  <a:srgbClr val="FF0000"/>
                </a:solidFill>
                <a:latin typeface="+mn-ea"/>
                <a:cs typeface="+mj-cs"/>
              </a:rPr>
              <a:t>)</a:t>
            </a:r>
            <a:r>
              <a:rPr lang="ko-KR" altLang="en-US" sz="1900" kern="0" dirty="0" smtClean="0">
                <a:latin typeface="+mn-ea"/>
                <a:cs typeface="+mj-cs"/>
              </a:rPr>
              <a:t>을 지급하여 </a:t>
            </a:r>
            <a:r>
              <a:rPr lang="ko-KR" altLang="en-US" sz="1900" kern="0" dirty="0">
                <a:latin typeface="+mn-ea"/>
                <a:cs typeface="+mj-cs"/>
              </a:rPr>
              <a:t>국가 또는 지방자치단체 외의 자로부터 그 이용권으로 서비스 제공을 </a:t>
            </a:r>
            <a:r>
              <a:rPr lang="ko-KR" altLang="en-US" sz="1900" kern="0" dirty="0" smtClean="0">
                <a:latin typeface="+mn-ea"/>
                <a:cs typeface="+mj-cs"/>
              </a:rPr>
              <a:t>받게 </a:t>
            </a:r>
            <a:r>
              <a:rPr lang="ko-KR" altLang="en-US" sz="1900" kern="0" dirty="0">
                <a:latin typeface="+mn-ea"/>
                <a:cs typeface="+mj-cs"/>
              </a:rPr>
              <a:t>할 수 있다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국가와 </a:t>
            </a:r>
            <a:r>
              <a:rPr lang="ko-KR" altLang="en-US" sz="1900" kern="0" dirty="0">
                <a:latin typeface="+mn-ea"/>
                <a:cs typeface="+mj-cs"/>
              </a:rPr>
              <a:t>지방자치단체는 사회복지서비스의 품질향상과 원활한 제공을 위하여 </a:t>
            </a:r>
            <a:r>
              <a:rPr lang="ko-KR" altLang="en-US" sz="1900" kern="0" dirty="0" smtClean="0">
                <a:latin typeface="+mn-ea"/>
                <a:cs typeface="+mj-cs"/>
              </a:rPr>
              <a:t>필요한 </a:t>
            </a:r>
            <a:r>
              <a:rPr lang="ko-KR" altLang="en-US" sz="1900" kern="0" dirty="0">
                <a:latin typeface="+mn-ea"/>
                <a:cs typeface="+mj-cs"/>
              </a:rPr>
              <a:t>시책을 마련하여야 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국가와 </a:t>
            </a:r>
            <a:r>
              <a:rPr lang="ko-KR" altLang="en-US" sz="1900" kern="0" dirty="0">
                <a:latin typeface="+mn-ea"/>
                <a:cs typeface="+mj-cs"/>
              </a:rPr>
              <a:t>지방자치단체는 사회복지서비스의 품질을 관리하기 위하여 </a:t>
            </a:r>
            <a:r>
              <a:rPr lang="ko-KR" altLang="en-US" sz="1900" kern="0" dirty="0" smtClean="0">
                <a:latin typeface="+mn-ea"/>
                <a:cs typeface="+mj-cs"/>
              </a:rPr>
              <a:t>사회복지서비스를 </a:t>
            </a:r>
            <a:r>
              <a:rPr lang="ko-KR" altLang="en-US" sz="1900" kern="0" dirty="0" smtClean="0">
                <a:latin typeface="+mn-ea"/>
                <a:cs typeface="+mj-cs"/>
              </a:rPr>
              <a:t>제공하는 </a:t>
            </a:r>
            <a:r>
              <a:rPr lang="ko-KR" altLang="en-US" sz="1900" kern="0" dirty="0" smtClean="0">
                <a:latin typeface="+mn-ea"/>
                <a:cs typeface="+mj-cs"/>
              </a:rPr>
              <a:t>기관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법인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시설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단체의 </a:t>
            </a:r>
            <a:r>
              <a:rPr lang="ko-KR" altLang="en-US" sz="1900" kern="0" dirty="0">
                <a:latin typeface="+mn-ea"/>
                <a:cs typeface="+mj-cs"/>
              </a:rPr>
              <a:t>서비스 환경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서비스 </a:t>
            </a:r>
            <a:r>
              <a:rPr lang="ko-KR" altLang="en-US" sz="1900" kern="0" dirty="0">
                <a:latin typeface="+mn-ea"/>
                <a:cs typeface="+mj-cs"/>
              </a:rPr>
              <a:t>제공 </a:t>
            </a:r>
            <a:r>
              <a:rPr lang="ko-KR" altLang="en-US" sz="1900" kern="0" dirty="0" smtClean="0">
                <a:latin typeface="+mn-ea"/>
                <a:cs typeface="+mj-cs"/>
              </a:rPr>
              <a:t>인력의 </a:t>
            </a:r>
            <a:r>
              <a:rPr lang="ko-KR" altLang="en-US" sz="1900" kern="0" dirty="0">
                <a:latin typeface="+mn-ea"/>
                <a:cs typeface="+mj-cs"/>
              </a:rPr>
              <a:t>전문성 </a:t>
            </a:r>
            <a:r>
              <a:rPr lang="ko-KR" altLang="en-US" sz="1900" kern="0" dirty="0" smtClean="0">
                <a:latin typeface="+mn-ea"/>
                <a:cs typeface="+mj-cs"/>
              </a:rPr>
              <a:t>등을 평가할 </a:t>
            </a:r>
            <a:r>
              <a:rPr lang="ko-KR" altLang="en-US" sz="1900" kern="0" dirty="0">
                <a:latin typeface="+mn-ea"/>
                <a:cs typeface="+mj-cs"/>
              </a:rPr>
              <a:t>수 있다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08405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기본원칙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9512" y="834073"/>
            <a:ext cx="8774085" cy="341070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3813" y="775337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1321" y="778512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79212" y="1430154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74789" y="1042775"/>
            <a:ext cx="412484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시설 설치의 방해 금지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15716" y="1489051"/>
            <a:ext cx="8586470" cy="2593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누구든지 </a:t>
            </a:r>
            <a:r>
              <a:rPr lang="ko-KR" altLang="en-US" sz="1900" kern="0" dirty="0">
                <a:latin typeface="+mn-ea"/>
                <a:cs typeface="+mj-cs"/>
              </a:rPr>
              <a:t>정당한 이유 없이 사회복지시설의 설치를 방해하여서는 아니 </a:t>
            </a:r>
            <a:r>
              <a:rPr lang="ko-KR" altLang="en-US" sz="1900" kern="0" dirty="0" smtClean="0">
                <a:latin typeface="+mn-ea"/>
                <a:cs typeface="+mj-cs"/>
              </a:rPr>
              <a:t>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r>
              <a:rPr lang="ko-KR" altLang="en-US" sz="1900" kern="0" dirty="0" smtClean="0">
                <a:latin typeface="+mn-ea"/>
                <a:cs typeface="+mj-cs"/>
              </a:rPr>
              <a:t>                       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   </a:t>
            </a:r>
            <a:r>
              <a:rPr lang="ko-KR" altLang="en-US" sz="1900" kern="0" dirty="0" smtClean="0">
                <a:latin typeface="+mn-ea"/>
                <a:cs typeface="+mj-cs"/>
              </a:rPr>
              <a:t>→ </a:t>
            </a:r>
            <a:r>
              <a:rPr lang="ko-KR" altLang="en-US" sz="1900" kern="0" dirty="0">
                <a:latin typeface="+mn-ea"/>
                <a:cs typeface="+mj-cs"/>
              </a:rPr>
              <a:t>이를 위반했을 경우 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년 이하의 징역 또는 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 smtClean="0">
                <a:latin typeface="+mn-ea"/>
                <a:cs typeface="+mj-cs"/>
              </a:rPr>
              <a:t>천만 원 </a:t>
            </a:r>
            <a:r>
              <a:rPr lang="ko-KR" altLang="en-US" sz="1900" kern="0" dirty="0">
                <a:latin typeface="+mn-ea"/>
                <a:cs typeface="+mj-cs"/>
              </a:rPr>
              <a:t>이하의 벌금에 </a:t>
            </a:r>
            <a:r>
              <a:rPr lang="ko-KR" altLang="en-US" sz="1900" kern="0" dirty="0" smtClean="0">
                <a:latin typeface="+mn-ea"/>
                <a:cs typeface="+mj-cs"/>
              </a:rPr>
              <a:t>처한다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54</a:t>
            </a:r>
            <a:r>
              <a:rPr lang="ko-KR" altLang="en-US" sz="1900" kern="0" dirty="0" smtClean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시장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군수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구청장은 정당한 이유 없이 사회복지시설의 설치를 </a:t>
            </a:r>
            <a:r>
              <a:rPr lang="ko-KR" altLang="en-US" sz="1900" kern="0" dirty="0" smtClean="0">
                <a:latin typeface="+mn-ea"/>
                <a:cs typeface="+mj-cs"/>
              </a:rPr>
              <a:t>지연시키거나 제한하는 </a:t>
            </a:r>
            <a:r>
              <a:rPr lang="ko-KR" altLang="en-US" sz="1900" kern="0" dirty="0">
                <a:latin typeface="+mn-ea"/>
                <a:cs typeface="+mj-cs"/>
              </a:rPr>
              <a:t>조치를 하여서는 아니 </a:t>
            </a:r>
            <a:r>
              <a:rPr lang="ko-KR" altLang="en-US" sz="1900" kern="0" dirty="0" smtClean="0">
                <a:latin typeface="+mn-ea"/>
                <a:cs typeface="+mj-cs"/>
              </a:rPr>
              <a:t>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503152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사회복지시설업무의 전자화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8879" y="850492"/>
            <a:ext cx="8783946" cy="437870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83180" y="791757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40688" y="794932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68579" y="1446574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64156" y="1059195"/>
            <a:ext cx="537198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사회복지시설 업무의 전자화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72080" y="1525089"/>
            <a:ext cx="8445944" cy="3624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sz="1900" kern="0" dirty="0">
                <a:latin typeface="+mn-ea"/>
                <a:cs typeface="+mj-cs"/>
              </a:rPr>
              <a:t>사회복지법인 및 사회복지시설의 종사자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거주자 및 이용자에 </a:t>
            </a:r>
            <a:r>
              <a:rPr lang="ko-KR" altLang="en-US" sz="1900" kern="0" dirty="0" smtClean="0">
                <a:latin typeface="+mn-ea"/>
                <a:cs typeface="+mj-cs"/>
              </a:rPr>
              <a:t>관한 </a:t>
            </a:r>
            <a:r>
              <a:rPr lang="ko-KR" altLang="en-US" sz="1900" kern="0" dirty="0">
                <a:latin typeface="+mn-ea"/>
                <a:cs typeface="+mj-cs"/>
              </a:rPr>
              <a:t>자료 등 운영에 필요한 정보의 효율적 처리와 </a:t>
            </a:r>
            <a:r>
              <a:rPr lang="ko-KR" altLang="en-US" sz="1900" kern="0" dirty="0" smtClean="0">
                <a:latin typeface="+mn-ea"/>
                <a:cs typeface="+mj-cs"/>
              </a:rPr>
              <a:t>기록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관리 </a:t>
            </a:r>
            <a:r>
              <a:rPr lang="ko-KR" altLang="en-US" sz="1900" kern="0" dirty="0">
                <a:latin typeface="+mn-ea"/>
                <a:cs typeface="+mj-cs"/>
              </a:rPr>
              <a:t>업무의 </a:t>
            </a:r>
            <a:r>
              <a:rPr lang="ko-KR" altLang="en-US" sz="1900" kern="0" dirty="0" smtClean="0">
                <a:latin typeface="+mn-ea"/>
                <a:cs typeface="+mj-cs"/>
              </a:rPr>
              <a:t>전자화를 </a:t>
            </a:r>
            <a:r>
              <a:rPr lang="ko-KR" altLang="en-US" sz="1900" kern="0" dirty="0" smtClean="0">
                <a:latin typeface="+mn-ea"/>
                <a:cs typeface="+mj-cs"/>
              </a:rPr>
              <a:t>위하여 </a:t>
            </a:r>
            <a:r>
              <a:rPr lang="ko-KR" altLang="en-US" sz="1900" kern="0" dirty="0">
                <a:latin typeface="+mn-ea"/>
                <a:cs typeface="+mj-cs"/>
              </a:rPr>
              <a:t>정보시스템을 </a:t>
            </a:r>
            <a:r>
              <a:rPr lang="ko-KR" altLang="en-US" sz="1900" kern="0" dirty="0" smtClean="0">
                <a:latin typeface="+mn-ea"/>
                <a:cs typeface="+mj-cs"/>
              </a:rPr>
              <a:t>구축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운영할 </a:t>
            </a:r>
            <a:r>
              <a:rPr lang="ko-KR" altLang="en-US" sz="1900" kern="0" dirty="0">
                <a:latin typeface="+mn-ea"/>
                <a:cs typeface="+mj-cs"/>
              </a:rPr>
              <a:t>수 있다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지방자치단체의 </a:t>
            </a:r>
            <a:r>
              <a:rPr lang="ko-KR" altLang="en-US" sz="1900" kern="0" dirty="0">
                <a:latin typeface="+mn-ea"/>
                <a:cs typeface="+mj-cs"/>
              </a:rPr>
              <a:t>장은 사회복지사업을 수행할 때 관할 복지행정시스템과 </a:t>
            </a:r>
            <a:r>
              <a:rPr lang="ko-KR" altLang="en-US" sz="1900" kern="0" dirty="0" smtClean="0">
                <a:latin typeface="+mn-ea"/>
                <a:cs typeface="+mj-cs"/>
              </a:rPr>
              <a:t>정보시스템을 </a:t>
            </a:r>
            <a:r>
              <a:rPr lang="ko-KR" altLang="en-US" sz="1900" kern="0" dirty="0">
                <a:latin typeface="+mn-ea"/>
                <a:cs typeface="+mj-cs"/>
              </a:rPr>
              <a:t>전자적으로 연계하여 활용하여야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사회복지법인의 </a:t>
            </a:r>
            <a:r>
              <a:rPr lang="ko-KR" altLang="en-US" sz="1900" kern="0" dirty="0">
                <a:latin typeface="+mn-ea"/>
                <a:cs typeface="+mj-cs"/>
              </a:rPr>
              <a:t>대표이사와 사회복지시설의 장은 국가와 지방자치단체가 </a:t>
            </a:r>
            <a:r>
              <a:rPr lang="ko-KR" altLang="en-US" sz="1900" kern="0" dirty="0" smtClean="0">
                <a:latin typeface="+mn-ea"/>
                <a:cs typeface="+mj-cs"/>
              </a:rPr>
              <a:t>실시하는 </a:t>
            </a:r>
            <a:r>
              <a:rPr lang="ko-KR" altLang="en-US" sz="1900" kern="0" dirty="0" smtClean="0">
                <a:latin typeface="+mn-ea"/>
                <a:cs typeface="+mj-cs"/>
              </a:rPr>
              <a:t>사회복지업무의 </a:t>
            </a:r>
            <a:r>
              <a:rPr lang="ko-KR" altLang="en-US" sz="1900" kern="0" dirty="0">
                <a:latin typeface="+mn-ea"/>
                <a:cs typeface="+mj-cs"/>
              </a:rPr>
              <a:t>전자화 시책에 협력하여야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517098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재가복지서비스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4959" y="4733137"/>
            <a:ext cx="8879638" cy="201099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9260" y="467440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768" y="467757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45926" y="5318586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1502" y="4952473"/>
            <a:ext cx="379783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가정봉사원 양성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41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18279" y="5336049"/>
            <a:ext cx="8445266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 </a:t>
            </a:r>
            <a:r>
              <a:rPr lang="ko-KR" altLang="en-US" sz="1900" kern="0" dirty="0">
                <a:latin typeface="+mn-ea"/>
                <a:cs typeface="+mj-cs"/>
              </a:rPr>
              <a:t>또는 지방자치단체는 재가복지서비스를 필요로 하는 가정 또는 시설에서 </a:t>
            </a:r>
            <a:r>
              <a:rPr lang="ko-KR" altLang="en-US" sz="1900" kern="0" dirty="0" smtClean="0">
                <a:latin typeface="+mn-ea"/>
                <a:cs typeface="+mj-cs"/>
              </a:rPr>
              <a:t>보호대상자가 </a:t>
            </a:r>
            <a:r>
              <a:rPr lang="ko-KR" altLang="en-US" sz="1900" kern="0" dirty="0">
                <a:latin typeface="+mn-ea"/>
                <a:cs typeface="+mj-cs"/>
              </a:rPr>
              <a:t>일상생활을 영위하기 위하여 필요한 각종 편의를 제공하는 </a:t>
            </a:r>
            <a:r>
              <a:rPr lang="ko-KR" altLang="en-US" sz="1900" kern="0" dirty="0" smtClean="0">
                <a:latin typeface="+mn-ea"/>
                <a:cs typeface="+mj-cs"/>
              </a:rPr>
              <a:t>가정봉사원을 </a:t>
            </a:r>
            <a:r>
              <a:rPr lang="ko-KR" altLang="en-US" sz="1900" kern="0" dirty="0">
                <a:latin typeface="+mn-ea"/>
                <a:cs typeface="+mj-cs"/>
              </a:rPr>
              <a:t>양성하도록 노력하여야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24959" y="762320"/>
            <a:ext cx="8879638" cy="374680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39260" y="703585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396768" y="706760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45926" y="1347769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41502" y="981656"/>
            <a:ext cx="502573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재가복지서비스 우선 제공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41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507301" y="3440379"/>
            <a:ext cx="8350855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구청장은 </a:t>
            </a:r>
            <a:r>
              <a:rPr lang="ko-KR" altLang="en-US" sz="1900" kern="0" dirty="0" err="1">
                <a:latin typeface="+mn-ea"/>
                <a:cs typeface="+mj-cs"/>
              </a:rPr>
              <a:t>보호대상자별</a:t>
            </a:r>
            <a:r>
              <a:rPr lang="ko-KR" altLang="en-US" sz="1900" kern="0" dirty="0">
                <a:latin typeface="+mn-ea"/>
                <a:cs typeface="+mj-cs"/>
              </a:rPr>
              <a:t> 서비스 제공계획에 따라 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시설입소에 우선하여 </a:t>
            </a:r>
            <a:r>
              <a:rPr lang="ko-KR" altLang="en-US" sz="1900" kern="0" dirty="0" smtClean="0">
                <a:solidFill>
                  <a:srgbClr val="FF0000"/>
                </a:solidFill>
                <a:latin typeface="+mn-ea"/>
                <a:cs typeface="+mj-cs"/>
              </a:rPr>
              <a:t>재가복지서비스를 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제공</a:t>
            </a:r>
            <a:r>
              <a:rPr lang="ko-KR" altLang="en-US" sz="1900" kern="0" dirty="0">
                <a:latin typeface="+mn-ea"/>
                <a:cs typeface="+mj-cs"/>
              </a:rPr>
              <a:t>하도록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하여야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aphicFrame>
        <p:nvGraphicFramePr>
          <p:cNvPr id="31" name="표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338912"/>
              </p:ext>
            </p:extLst>
          </p:nvPr>
        </p:nvGraphicFramePr>
        <p:xfrm>
          <a:off x="345927" y="1476341"/>
          <a:ext cx="8453280" cy="18679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6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666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951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가정봉사서비스</a:t>
                      </a:r>
                      <a:endParaRPr lang="ko-KR" altLang="en-US" sz="18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가사 및 개인활동을 지원하거나 정서활동을 지원하는 서비스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241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주간 </a:t>
                      </a: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단기보호</a:t>
                      </a:r>
                      <a:endParaRPr lang="en-US" altLang="ko-KR" sz="1800" b="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서비스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주간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단기보호시설에서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급식 및 치료 등 일상생활의 편의를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낮 동안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또는 단기간 동안 제공하거나 가족에 대한 교육 및 상담을 지원하는 서비스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475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청문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8757" y="879283"/>
            <a:ext cx="8733199" cy="296840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03058" y="82054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0566" y="82372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9724" y="1507264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5300" y="1119885"/>
            <a:ext cx="191911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청문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60566" y="1589320"/>
            <a:ext cx="835085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보건복지부장관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도지사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시장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구청장은 </a:t>
            </a:r>
            <a:r>
              <a:rPr lang="ko-KR" altLang="en-US" sz="2000" kern="0" dirty="0">
                <a:latin typeface="+mn-ea"/>
                <a:cs typeface="+mj-cs"/>
              </a:rPr>
              <a:t>다음 하나에 </a:t>
            </a:r>
            <a:r>
              <a:rPr lang="ko-KR" altLang="en-US" sz="2000" kern="0" dirty="0" smtClean="0">
                <a:latin typeface="+mn-ea"/>
                <a:cs typeface="+mj-cs"/>
              </a:rPr>
              <a:t>해당하는 처분을 </a:t>
            </a:r>
            <a:r>
              <a:rPr lang="ko-KR" altLang="en-US" sz="2000" kern="0" dirty="0" smtClean="0">
                <a:latin typeface="+mn-ea"/>
                <a:cs typeface="+mj-cs"/>
              </a:rPr>
              <a:t>하려면 </a:t>
            </a:r>
            <a:r>
              <a:rPr lang="ko-KR" altLang="en-US" sz="2000" kern="0" dirty="0">
                <a:latin typeface="+mn-ea"/>
                <a:cs typeface="+mj-cs"/>
              </a:rPr>
              <a:t>청문을 실시해야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사회복지사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자격취소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11</a:t>
            </a:r>
            <a:r>
              <a:rPr lang="ko-KR" altLang="en-US" sz="2000" kern="0" dirty="0">
                <a:latin typeface="+mn-ea"/>
                <a:cs typeface="+mj-cs"/>
              </a:rPr>
              <a:t>조의</a:t>
            </a:r>
            <a:r>
              <a:rPr lang="en-US" altLang="ko-KR" sz="2000" kern="0" dirty="0">
                <a:latin typeface="+mn-ea"/>
                <a:cs typeface="+mj-cs"/>
              </a:rPr>
              <a:t>3), </a:t>
            </a:r>
            <a:r>
              <a:rPr lang="ko-KR" altLang="en-US" sz="2000" kern="0" dirty="0">
                <a:latin typeface="+mn-ea"/>
                <a:cs typeface="+mj-cs"/>
              </a:rPr>
              <a:t>사회복지법인의 설립허가 취소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26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>
                <a:latin typeface="+mn-ea"/>
                <a:cs typeface="+mj-cs"/>
              </a:rPr>
              <a:t>), </a:t>
            </a:r>
            <a:r>
              <a:rPr lang="ko-KR" altLang="en-US" sz="2000" kern="0" dirty="0" smtClean="0">
                <a:latin typeface="+mn-ea"/>
                <a:cs typeface="+mj-cs"/>
              </a:rPr>
              <a:t>사회복지시설의 </a:t>
            </a:r>
            <a:r>
              <a:rPr lang="ko-KR" altLang="en-US" sz="2000" kern="0" dirty="0">
                <a:latin typeface="+mn-ea"/>
                <a:cs typeface="+mj-cs"/>
              </a:rPr>
              <a:t>폐쇄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40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69388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입법배경</a:t>
            </a:r>
          </a:p>
        </p:txBody>
      </p:sp>
      <p:sp>
        <p:nvSpPr>
          <p:cNvPr id="5" name="모서리가 둥근 직사각형 4"/>
          <p:cNvSpPr/>
          <p:nvPr/>
        </p:nvSpPr>
        <p:spPr>
          <a:xfrm>
            <a:off x="367096" y="1009686"/>
            <a:ext cx="8258618" cy="1270126"/>
          </a:xfrm>
          <a:prstGeom prst="roundRect">
            <a:avLst>
              <a:gd name="adj" fmla="val 4434"/>
            </a:avLst>
          </a:prstGeom>
          <a:noFill/>
          <a:ln>
            <a:solidFill>
              <a:schemeClr val="accent4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tlCol="0" anchor="t"/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 사회복지사업법 제정 이전에 생활보호법</a:t>
            </a:r>
            <a:r>
              <a:rPr lang="en-US" altLang="ko-KR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(1961),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아동복리법</a:t>
            </a:r>
            <a:r>
              <a:rPr lang="en-US" altLang="ko-KR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(1961), </a:t>
            </a:r>
            <a:r>
              <a:rPr lang="ko-KR" altLang="en-US" sz="2000" dirty="0" err="1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윤락행위등방지법</a:t>
            </a:r>
            <a:r>
              <a:rPr lang="en-US" altLang="ko-KR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(1961)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등이 개별 법으로 제정</a:t>
            </a:r>
            <a:r>
              <a:rPr lang="en-US" altLang="ko-KR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,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시행되고 있었음</a:t>
            </a:r>
            <a:endParaRPr lang="ko-KR" altLang="en-US" sz="20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67096" y="2647545"/>
            <a:ext cx="8258618" cy="1270126"/>
          </a:xfrm>
          <a:prstGeom prst="roundRect">
            <a:avLst>
              <a:gd name="adj" fmla="val 4434"/>
            </a:avLst>
          </a:prstGeom>
          <a:noFill/>
          <a:ln>
            <a:solidFill>
              <a:schemeClr val="accent4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tlCol="0" anchor="t"/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 당시 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실시되던 </a:t>
            </a:r>
            <a:r>
              <a:rPr lang="ko-KR" altLang="en-US" sz="2000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사회복지서비스법들은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 시대적 상황에 의한 단편적 대책으로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개별적으로 시행됨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7" name="제목 39"/>
          <p:cNvSpPr txBox="1">
            <a:spLocks/>
          </p:cNvSpPr>
          <p:nvPr/>
        </p:nvSpPr>
        <p:spPr bwMode="auto">
          <a:xfrm>
            <a:off x="1038225" y="5076082"/>
            <a:ext cx="75580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lang="ko-KR" altLang="en-US" sz="2000" b="1" kern="0" dirty="0">
                <a:solidFill>
                  <a:schemeClr val="accent1">
                    <a:lumMod val="75000"/>
                  </a:schemeClr>
                </a:solidFill>
                <a:latin typeface="+mn-ea"/>
                <a:cs typeface="+mj-cs"/>
              </a:rPr>
              <a:t>응급구호적 성격</a:t>
            </a:r>
            <a:r>
              <a:rPr lang="en-US" altLang="ko-KR" sz="2000" b="1" kern="0" dirty="0">
                <a:solidFill>
                  <a:schemeClr val="accent1">
                    <a:lumMod val="75000"/>
                  </a:schemeClr>
                </a:solidFill>
                <a:latin typeface="+mn-ea"/>
                <a:cs typeface="+mj-cs"/>
              </a:rPr>
              <a:t>, </a:t>
            </a:r>
            <a:r>
              <a:rPr lang="ko-KR" altLang="en-US" sz="2000" b="1" kern="0" dirty="0">
                <a:solidFill>
                  <a:schemeClr val="accent1">
                    <a:lumMod val="75000"/>
                  </a:schemeClr>
                </a:solidFill>
                <a:latin typeface="+mn-ea"/>
                <a:cs typeface="+mj-cs"/>
              </a:rPr>
              <a:t>전문적이지 못함</a:t>
            </a:r>
            <a:r>
              <a:rPr lang="en-US" altLang="ko-KR" sz="2000" b="1" kern="0" dirty="0">
                <a:solidFill>
                  <a:schemeClr val="accent1">
                    <a:lumMod val="75000"/>
                  </a:schemeClr>
                </a:solidFill>
                <a:latin typeface="+mn-ea"/>
                <a:cs typeface="+mj-cs"/>
              </a:rPr>
              <a:t>, </a:t>
            </a:r>
            <a:r>
              <a:rPr lang="ko-KR" altLang="en-US" sz="2000" b="1" kern="0" dirty="0">
                <a:solidFill>
                  <a:schemeClr val="accent1">
                    <a:lumMod val="75000"/>
                  </a:schemeClr>
                </a:solidFill>
                <a:latin typeface="+mn-ea"/>
                <a:cs typeface="+mj-cs"/>
              </a:rPr>
              <a:t>연계되지 못하는 문제를 지님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10045" y="4903886"/>
            <a:ext cx="7766411" cy="818738"/>
          </a:xfrm>
          <a:prstGeom prst="rect">
            <a:avLst/>
          </a:prstGeom>
          <a:noFill/>
          <a:ln w="15875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49973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사회복지사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8757" y="879283"/>
            <a:ext cx="8733199" cy="455316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03058" y="82054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0566" y="82372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9724" y="1507264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5300" y="1119885"/>
            <a:ext cx="379302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사회복지사의 자격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79928" y="1507264"/>
            <a:ext cx="8350855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sz="2000" kern="0" dirty="0">
                <a:latin typeface="+mn-ea"/>
                <a:cs typeface="+mj-cs"/>
              </a:rPr>
              <a:t>사회복지에 관한 전문지식과 기술을 가진 </a:t>
            </a:r>
            <a:r>
              <a:rPr lang="ko-KR" altLang="en-US" sz="2000" kern="0" dirty="0" smtClean="0">
                <a:latin typeface="+mn-ea"/>
                <a:cs typeface="+mj-cs"/>
              </a:rPr>
              <a:t>사람에게 사회복지사의 </a:t>
            </a:r>
            <a:r>
              <a:rPr lang="ko-KR" altLang="en-US" sz="2000" kern="0" dirty="0">
                <a:latin typeface="+mn-ea"/>
                <a:cs typeface="+mj-cs"/>
              </a:rPr>
              <a:t>자격증</a:t>
            </a:r>
            <a:r>
              <a:rPr lang="en-US" altLang="ko-KR" sz="2000" kern="0" dirty="0">
                <a:latin typeface="+mn-ea"/>
                <a:cs typeface="+mj-cs"/>
              </a:rPr>
              <a:t>(1,2</a:t>
            </a:r>
            <a:r>
              <a:rPr lang="ko-KR" altLang="en-US" sz="2000" kern="0" dirty="0">
                <a:latin typeface="+mn-ea"/>
                <a:cs typeface="+mj-cs"/>
              </a:rPr>
              <a:t>급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을 발급할 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1</a:t>
            </a:r>
            <a:r>
              <a:rPr lang="ko-KR" altLang="en-US" sz="2000" kern="0" dirty="0" smtClean="0">
                <a:latin typeface="+mn-ea"/>
                <a:cs typeface="+mj-cs"/>
              </a:rPr>
              <a:t>급 </a:t>
            </a:r>
            <a:r>
              <a:rPr lang="ko-KR" altLang="en-US" sz="2000" kern="0" dirty="0">
                <a:latin typeface="+mn-ea"/>
                <a:cs typeface="+mj-cs"/>
              </a:rPr>
              <a:t>자격증을 교부 받고자 하는 자는 국가시험에 합격해야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정신건강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의료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학교 영역에 대해서는 영역별로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정신건강사회복지사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err="1" smtClean="0">
                <a:solidFill>
                  <a:srgbClr val="FF0000"/>
                </a:solidFill>
                <a:latin typeface="+mn-ea"/>
                <a:cs typeface="+mj-cs"/>
              </a:rPr>
              <a:t>의료사회복지사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학교사회복지사</a:t>
            </a:r>
            <a:r>
              <a:rPr lang="ko-KR" altLang="en-US" sz="2000" kern="0" dirty="0">
                <a:latin typeface="+mn-ea"/>
                <a:cs typeface="+mj-cs"/>
              </a:rPr>
              <a:t>의 자격을 부여할 수 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542925" indent="-277813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급 사회복지사의 자격이 있는 사람 중에서 </a:t>
            </a:r>
            <a:r>
              <a:rPr lang="ko-KR" altLang="en-US" sz="2000" kern="0" dirty="0" err="1">
                <a:latin typeface="+mn-ea"/>
                <a:cs typeface="+mj-cs"/>
              </a:rPr>
              <a:t>보건복지부령으로</a:t>
            </a:r>
            <a:r>
              <a:rPr lang="ko-KR" altLang="en-US" sz="2000" kern="0" dirty="0">
                <a:latin typeface="+mn-ea"/>
                <a:cs typeface="+mj-cs"/>
              </a:rPr>
              <a:t> 정하는 </a:t>
            </a:r>
            <a:r>
              <a:rPr lang="ko-KR" altLang="en-US" sz="2000" kern="0" dirty="0" smtClean="0">
                <a:latin typeface="+mn-ea"/>
                <a:cs typeface="+mj-cs"/>
              </a:rPr>
              <a:t>수련기관에서 </a:t>
            </a:r>
            <a:r>
              <a:rPr lang="ko-KR" altLang="en-US" sz="2000" kern="0" dirty="0">
                <a:latin typeface="+mn-ea"/>
                <a:cs typeface="+mj-cs"/>
              </a:rPr>
              <a:t>수련을 받은 사람에게 부여한다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626781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사회복지사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4959" y="759641"/>
            <a:ext cx="8890271" cy="5994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9260" y="70090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768" y="70408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45926" y="1323824"/>
            <a:ext cx="8381272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1502" y="947078"/>
            <a:ext cx="594265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사회복지사의 자격취소 및 정지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83711" y="1382059"/>
            <a:ext cx="8611672" cy="5301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자격취소 </a:t>
            </a:r>
            <a:r>
              <a:rPr lang="en-US" altLang="ko-KR" sz="1900" kern="0" dirty="0">
                <a:latin typeface="+mn-ea"/>
                <a:cs typeface="+mj-cs"/>
              </a:rPr>
              <a:t>: </a:t>
            </a:r>
            <a:r>
              <a:rPr lang="ko-KR" altLang="en-US" sz="1900" kern="0" dirty="0">
                <a:latin typeface="+mn-ea"/>
                <a:cs typeface="+mj-cs"/>
              </a:rPr>
              <a:t>거짓이나 그 밖의 부정한 방법으로 자격을 취득한 경우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결격사유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11</a:t>
            </a:r>
            <a:r>
              <a:rPr lang="ko-KR" altLang="en-US" sz="1900" kern="0" dirty="0">
                <a:latin typeface="+mn-ea"/>
                <a:cs typeface="+mj-cs"/>
              </a:rPr>
              <a:t>조의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en-US" altLang="ko-KR" sz="1900" kern="0" dirty="0" smtClean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에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해당하게 된 경우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자격증을 </a:t>
            </a:r>
            <a:r>
              <a:rPr lang="ko-KR" altLang="en-US" sz="1900" kern="0" dirty="0" smtClean="0">
                <a:latin typeface="+mn-ea"/>
                <a:cs typeface="+mj-cs"/>
              </a:rPr>
              <a:t>대여</a:t>
            </a:r>
            <a:r>
              <a:rPr lang="ko-KR" altLang="en-US" sz="1900" kern="0" spc="-150" dirty="0" smtClean="0">
                <a:latin typeface="+mn-ea"/>
                <a:cs typeface="+mj-cs"/>
              </a:rPr>
              <a:t> </a:t>
            </a:r>
            <a:r>
              <a:rPr lang="en-US" altLang="ko-KR" sz="1900" kern="0" spc="-15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양도 </a:t>
            </a:r>
            <a:r>
              <a:rPr lang="ko-KR" altLang="en-US" sz="1900" kern="0" dirty="0">
                <a:latin typeface="+mn-ea"/>
                <a:cs typeface="+mj-cs"/>
              </a:rPr>
              <a:t>또는 </a:t>
            </a:r>
            <a:r>
              <a:rPr lang="ko-KR" altLang="en-US" sz="1900" kern="0" dirty="0" smtClean="0">
                <a:latin typeface="+mn-ea"/>
                <a:cs typeface="+mj-cs"/>
              </a:rPr>
              <a:t>위조</a:t>
            </a:r>
            <a:r>
              <a:rPr lang="ko-KR" altLang="en-US" sz="1900" kern="0" spc="-150" dirty="0" smtClean="0">
                <a:latin typeface="+mn-ea"/>
                <a:cs typeface="+mj-cs"/>
              </a:rPr>
              <a:t> </a:t>
            </a:r>
            <a:r>
              <a:rPr lang="en-US" altLang="ko-KR" sz="1900" kern="0" spc="-15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변조한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경우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자격취소나 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년 범위에서 정지시킬 수 있는 </a:t>
            </a:r>
            <a:r>
              <a:rPr lang="ko-KR" altLang="en-US" sz="1900" kern="0" dirty="0" smtClean="0">
                <a:latin typeface="+mn-ea"/>
                <a:cs typeface="+mj-cs"/>
              </a:rPr>
              <a:t>경우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542925" indent="-277813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사회복지사의 업무수행 중 그 자격과 관련하여 고의나 중대한 </a:t>
            </a:r>
            <a:r>
              <a:rPr lang="ko-KR" altLang="en-US" sz="1900" kern="0" dirty="0" smtClean="0">
                <a:latin typeface="+mn-ea"/>
                <a:cs typeface="+mj-cs"/>
              </a:rPr>
              <a:t>과실로 다른 사람에게 손해를 입힌 경우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542925" indent="-277813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자격정지 </a:t>
            </a:r>
            <a:r>
              <a:rPr lang="ko-KR" altLang="en-US" sz="1900" kern="0" dirty="0">
                <a:latin typeface="+mn-ea"/>
                <a:cs typeface="+mj-cs"/>
              </a:rPr>
              <a:t>처분을 </a:t>
            </a:r>
            <a:r>
              <a:rPr lang="en-US" altLang="ko-KR" sz="1900" kern="0" dirty="0">
                <a:latin typeface="+mn-ea"/>
                <a:cs typeface="+mj-cs"/>
              </a:rPr>
              <a:t>3</a:t>
            </a:r>
            <a:r>
              <a:rPr lang="ko-KR" altLang="en-US" sz="1900" kern="0" dirty="0">
                <a:latin typeface="+mn-ea"/>
                <a:cs typeface="+mj-cs"/>
              </a:rPr>
              <a:t>회 이상 받았거나 정지기간 종료 후 </a:t>
            </a:r>
            <a:r>
              <a:rPr lang="en-US" altLang="ko-KR" sz="1900" kern="0" dirty="0">
                <a:latin typeface="+mn-ea"/>
                <a:cs typeface="+mj-cs"/>
              </a:rPr>
              <a:t>3</a:t>
            </a:r>
            <a:r>
              <a:rPr lang="ko-KR" altLang="en-US" sz="1900" kern="0" dirty="0">
                <a:latin typeface="+mn-ea"/>
                <a:cs typeface="+mj-cs"/>
              </a:rPr>
              <a:t>년 이내에 </a:t>
            </a:r>
            <a:r>
              <a:rPr lang="ko-KR" altLang="en-US" sz="1900" kern="0" dirty="0" smtClean="0">
                <a:latin typeface="+mn-ea"/>
                <a:cs typeface="+mj-cs"/>
              </a:rPr>
              <a:t>다시 자격정지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처분에 </a:t>
            </a:r>
            <a:r>
              <a:rPr lang="ko-KR" altLang="en-US" sz="1900" kern="0" dirty="0">
                <a:latin typeface="+mn-ea"/>
                <a:cs typeface="+mj-cs"/>
              </a:rPr>
              <a:t>해당하는 행위를 한 </a:t>
            </a:r>
            <a:r>
              <a:rPr lang="ko-KR" altLang="en-US" sz="1900" kern="0" dirty="0" smtClean="0">
                <a:latin typeface="+mn-ea"/>
                <a:cs typeface="+mj-cs"/>
              </a:rPr>
              <a:t>경우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542925" indent="-277813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자격정지 </a:t>
            </a:r>
            <a:r>
              <a:rPr lang="ko-KR" altLang="en-US" sz="1900" kern="0" dirty="0">
                <a:latin typeface="+mn-ea"/>
                <a:cs typeface="+mj-cs"/>
              </a:rPr>
              <a:t>처분 기간에 자격증을 사용하여 자격 관련 업무를 수행한 </a:t>
            </a:r>
            <a:r>
              <a:rPr lang="ko-KR" altLang="en-US" sz="1900" kern="0" dirty="0" smtClean="0">
                <a:latin typeface="+mn-ea"/>
                <a:cs typeface="+mj-cs"/>
              </a:rPr>
              <a:t>경우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sz="1900" kern="0" dirty="0">
                <a:latin typeface="+mn-ea"/>
                <a:cs typeface="+mj-cs"/>
              </a:rPr>
              <a:t>자격이 취소된 사람에게는 그 취소된 날부터 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년 이내에 </a:t>
            </a:r>
            <a:r>
              <a:rPr lang="ko-KR" altLang="en-US" sz="1900" kern="0" dirty="0" smtClean="0">
                <a:latin typeface="+mn-ea"/>
                <a:cs typeface="+mj-cs"/>
              </a:rPr>
              <a:t>자격증을 </a:t>
            </a:r>
            <a:r>
              <a:rPr lang="ko-KR" altLang="en-US" sz="1900" kern="0" dirty="0">
                <a:latin typeface="+mn-ea"/>
                <a:cs typeface="+mj-cs"/>
              </a:rPr>
              <a:t>재교부하지 못한다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321388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사회복지사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8757" y="879283"/>
            <a:ext cx="8733199" cy="266580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03058" y="82054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0566" y="82372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9724" y="1507264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5300" y="1119885"/>
            <a:ext cx="465864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사회복지사의 채용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05300" y="1536140"/>
            <a:ext cx="83508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사회복지법인 </a:t>
            </a:r>
            <a:r>
              <a:rPr lang="ko-KR" altLang="en-US" sz="2000" kern="0" dirty="0">
                <a:latin typeface="+mn-ea"/>
                <a:cs typeface="+mj-cs"/>
              </a:rPr>
              <a:t>및 사회복지시설을 </a:t>
            </a:r>
            <a:r>
              <a:rPr lang="ko-KR" altLang="en-US" sz="2000" kern="0" dirty="0" smtClean="0">
                <a:latin typeface="+mn-ea"/>
                <a:cs typeface="+mj-cs"/>
              </a:rPr>
              <a:t>설치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운영하는 </a:t>
            </a:r>
            <a:r>
              <a:rPr lang="ko-KR" altLang="en-US" sz="2000" kern="0" dirty="0">
                <a:latin typeface="+mn-ea"/>
                <a:cs typeface="+mj-cs"/>
              </a:rPr>
              <a:t>자는 대통령령으로 정하는 </a:t>
            </a:r>
            <a:r>
              <a:rPr lang="ko-KR" altLang="en-US" sz="2000" kern="0" dirty="0" smtClean="0">
                <a:latin typeface="+mn-ea"/>
                <a:cs typeface="+mj-cs"/>
              </a:rPr>
              <a:t>바에 따라 </a:t>
            </a:r>
            <a:r>
              <a:rPr lang="ko-KR" altLang="en-US" sz="2000" kern="0" dirty="0" err="1">
                <a:latin typeface="+mn-ea"/>
                <a:cs typeface="+mj-cs"/>
              </a:rPr>
              <a:t>사회복지사를</a:t>
            </a:r>
            <a:r>
              <a:rPr lang="ko-KR" altLang="en-US" sz="2000" kern="0" dirty="0">
                <a:latin typeface="+mn-ea"/>
                <a:cs typeface="+mj-cs"/>
              </a:rPr>
              <a:t> 그 종사자로 채용하고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보고방법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보고주기 </a:t>
            </a:r>
            <a:r>
              <a:rPr lang="ko-KR" altLang="en-US" sz="2000" kern="0" dirty="0">
                <a:latin typeface="+mn-ea"/>
                <a:cs typeface="+mj-cs"/>
              </a:rPr>
              <a:t>등 </a:t>
            </a:r>
            <a:r>
              <a:rPr lang="ko-KR" altLang="en-US" sz="2000" kern="0" dirty="0" err="1" smtClean="0">
                <a:latin typeface="+mn-ea"/>
                <a:cs typeface="+mj-cs"/>
              </a:rPr>
              <a:t>보건복지부령으로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정하는 바에 따라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도지사 </a:t>
            </a:r>
            <a:r>
              <a:rPr lang="ko-KR" altLang="en-US" sz="2000" kern="0" dirty="0">
                <a:latin typeface="+mn-ea"/>
                <a:cs typeface="+mj-cs"/>
              </a:rPr>
              <a:t>또는 </a:t>
            </a:r>
            <a:r>
              <a:rPr lang="ko-KR" altLang="en-US" sz="2000" kern="0" dirty="0" smtClean="0">
                <a:latin typeface="+mn-ea"/>
                <a:cs typeface="+mj-cs"/>
              </a:rPr>
              <a:t>시장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구청장에게 사회복지사의 </a:t>
            </a:r>
            <a:r>
              <a:rPr lang="ko-KR" altLang="en-US" sz="2000" kern="0" dirty="0">
                <a:latin typeface="+mn-ea"/>
                <a:cs typeface="+mj-cs"/>
              </a:rPr>
              <a:t>임면에 관한 사항을 보고하여야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693801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사회복지사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5592" y="4813356"/>
            <a:ext cx="8869005" cy="196656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9893" y="475462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07401" y="475779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56558" y="5345639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52135" y="4958260"/>
            <a:ext cx="339387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사회복지사협회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00852" y="5302597"/>
            <a:ext cx="8350855" cy="1351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 smtClean="0">
                <a:latin typeface="+mn-ea"/>
                <a:cs typeface="+mj-cs"/>
              </a:rPr>
              <a:t>사회복지사는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사회복지에 관한 전문지식과 기술을 </a:t>
            </a:r>
            <a:r>
              <a:rPr lang="ko-KR" altLang="en-US" sz="1900" kern="0" dirty="0" smtClean="0">
                <a:latin typeface="+mn-ea"/>
                <a:cs typeface="+mj-cs"/>
              </a:rPr>
              <a:t>개발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보급하고 </a:t>
            </a:r>
            <a:r>
              <a:rPr lang="ko-KR" altLang="en-US" sz="1900" kern="0" dirty="0" smtClean="0">
                <a:latin typeface="+mn-ea"/>
                <a:cs typeface="+mj-cs"/>
              </a:rPr>
              <a:t>사회복지사의 자질향상을 </a:t>
            </a:r>
            <a:r>
              <a:rPr lang="ko-KR" altLang="en-US" sz="1900" kern="0" dirty="0">
                <a:latin typeface="+mn-ea"/>
                <a:cs typeface="+mj-cs"/>
              </a:rPr>
              <a:t>위한 교육훈련 및 사회복지사의 복지증진을 도모하기 </a:t>
            </a:r>
            <a:r>
              <a:rPr lang="ko-KR" altLang="en-US" sz="1900" kern="0" dirty="0" smtClean="0">
                <a:latin typeface="+mn-ea"/>
                <a:cs typeface="+mj-cs"/>
              </a:rPr>
              <a:t>위하여 </a:t>
            </a:r>
            <a:r>
              <a:rPr lang="ko-KR" altLang="en-US" sz="1900" kern="0" dirty="0" smtClean="0">
                <a:latin typeface="+mn-ea"/>
                <a:cs typeface="+mj-cs"/>
              </a:rPr>
              <a:t>한국사회복지사협회를 </a:t>
            </a:r>
            <a:r>
              <a:rPr lang="ko-KR" altLang="en-US" sz="1900" kern="0" dirty="0">
                <a:latin typeface="+mn-ea"/>
                <a:cs typeface="+mj-cs"/>
              </a:rPr>
              <a:t>설립하며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협회는 법인으로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35592" y="730422"/>
            <a:ext cx="8869005" cy="3933138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49893" y="671686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07401" y="674861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56558" y="1262705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52135" y="875326"/>
            <a:ext cx="563167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사회복지사의 교육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~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56471" y="1331076"/>
            <a:ext cx="8350855" cy="3172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sz="1900" kern="0" dirty="0">
                <a:latin typeface="+mn-ea"/>
                <a:cs typeface="+mj-cs"/>
              </a:rPr>
              <a:t>사회복지사의 자질향상을 위하여 필요하다고 인정하는 </a:t>
            </a:r>
            <a:r>
              <a:rPr lang="ko-KR" altLang="en-US" sz="1900" kern="0" dirty="0" smtClean="0">
                <a:latin typeface="+mn-ea"/>
                <a:cs typeface="+mj-cs"/>
              </a:rPr>
              <a:t>경우 </a:t>
            </a:r>
            <a:r>
              <a:rPr lang="ko-KR" altLang="en-US" sz="1900" kern="0" dirty="0" err="1" smtClean="0">
                <a:latin typeface="+mn-ea"/>
                <a:cs typeface="+mj-cs"/>
              </a:rPr>
              <a:t>사회복지사에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대하여 교육받을 것을 명할 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 smtClean="0">
                <a:solidFill>
                  <a:srgbClr val="C00000"/>
                </a:solidFill>
                <a:latin typeface="+mn-ea"/>
                <a:cs typeface="+mj-cs"/>
              </a:rPr>
              <a:t>사회복지법인과 </a:t>
            </a:r>
            <a:r>
              <a:rPr lang="ko-KR" altLang="en-US" sz="1900" kern="0" dirty="0">
                <a:solidFill>
                  <a:srgbClr val="C00000"/>
                </a:solidFill>
                <a:latin typeface="+mn-ea"/>
                <a:cs typeface="+mj-cs"/>
              </a:rPr>
              <a:t>시설에 종사하는 경우에는 의무적으로 교육을 받아야 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사회복지법인 </a:t>
            </a:r>
            <a:r>
              <a:rPr lang="ko-KR" altLang="en-US" sz="1900" kern="0" dirty="0">
                <a:latin typeface="+mn-ea"/>
                <a:cs typeface="+mj-cs"/>
              </a:rPr>
              <a:t>또는 사회복지시설을 운영하는 자는 그 법인 또는 시설에 </a:t>
            </a:r>
            <a:r>
              <a:rPr lang="ko-KR" altLang="en-US" sz="1900" kern="0" dirty="0" smtClean="0">
                <a:latin typeface="+mn-ea"/>
                <a:cs typeface="+mj-cs"/>
              </a:rPr>
              <a:t>종사하는 </a:t>
            </a:r>
            <a:r>
              <a:rPr lang="ko-KR" altLang="en-US" sz="1900" kern="0" dirty="0" err="1" smtClean="0">
                <a:latin typeface="+mn-ea"/>
                <a:cs typeface="+mj-cs"/>
              </a:rPr>
              <a:t>사회복지사에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대하여 교육을 이유로 불리한 처분을 하여서는 </a:t>
            </a:r>
            <a:r>
              <a:rPr lang="ko-KR" altLang="en-US" sz="1900" kern="0" dirty="0" smtClean="0">
                <a:latin typeface="+mn-ea"/>
                <a:cs typeface="+mj-cs"/>
              </a:rPr>
              <a:t>아니 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의무보수 </a:t>
            </a:r>
            <a:r>
              <a:rPr lang="ko-KR" altLang="en-US" sz="1900" kern="0" dirty="0">
                <a:latin typeface="+mn-ea"/>
                <a:cs typeface="+mj-cs"/>
              </a:rPr>
              <a:t>교육을 받지 않은 자나 보수교육을 이유로 </a:t>
            </a:r>
            <a:r>
              <a:rPr lang="ko-KR" altLang="en-US" sz="1900" kern="0" dirty="0" err="1">
                <a:latin typeface="+mn-ea"/>
                <a:cs typeface="+mj-cs"/>
              </a:rPr>
              <a:t>사회복지사에게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불리한 처분을 </a:t>
            </a:r>
            <a:r>
              <a:rPr lang="ko-KR" altLang="en-US" sz="1900" kern="0" dirty="0">
                <a:latin typeface="+mn-ea"/>
                <a:cs typeface="+mj-cs"/>
              </a:rPr>
              <a:t>하는 자에게는 </a:t>
            </a:r>
            <a:r>
              <a:rPr lang="en-US" altLang="ko-KR" sz="1900" kern="0" dirty="0">
                <a:latin typeface="+mn-ea"/>
                <a:cs typeface="+mj-cs"/>
              </a:rPr>
              <a:t>300</a:t>
            </a:r>
            <a:r>
              <a:rPr lang="ko-KR" altLang="en-US" sz="1900" kern="0" dirty="0">
                <a:latin typeface="+mn-ea"/>
                <a:cs typeface="+mj-cs"/>
              </a:rPr>
              <a:t>만원 이하의 과태료를 부과한다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58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899669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한국사회복지사협회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50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년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652387" y="2046229"/>
            <a:ext cx="2553219" cy="2592288"/>
            <a:chOff x="6804248" y="4077072"/>
            <a:chExt cx="2553219" cy="2592288"/>
          </a:xfrm>
        </p:grpSpPr>
        <p:pic>
          <p:nvPicPr>
            <p:cNvPr id="4" name="그림 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6899839" y="5913060"/>
              <a:ext cx="24576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한국사회복지사협회 </a:t>
              </a:r>
              <a:endParaRPr lang="en-US" altLang="ko-KR" sz="1600" b="1" u="sng" dirty="0" smtClean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en-US" altLang="ko-KR" sz="16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50</a:t>
              </a:r>
              <a:r>
                <a:rPr lang="ko-KR" altLang="en-US" sz="16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년</a:t>
              </a:r>
              <a:endParaRPr lang="ko-KR" altLang="en-US" sz="16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492286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사회복지법인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294488" y="4615231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96432" y="5206635"/>
            <a:ext cx="79284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사회복지법인을 </a:t>
            </a:r>
            <a:r>
              <a:rPr lang="ko-KR" altLang="en-US" sz="2000" dirty="0">
                <a:latin typeface="+mn-ea"/>
              </a:rPr>
              <a:t>설립하고자 하는 자는 대통령령이 정하는 바에 의하여 </a:t>
            </a:r>
            <a:r>
              <a:rPr lang="ko-KR" altLang="en-US" sz="2000" dirty="0" smtClean="0">
                <a:solidFill>
                  <a:srgbClr val="FF0000"/>
                </a:solidFill>
                <a:latin typeface="+mn-ea"/>
              </a:rPr>
              <a:t>시 </a:t>
            </a:r>
            <a:r>
              <a:rPr lang="en-US" altLang="ko-KR" sz="2000" dirty="0" smtClean="0">
                <a:solidFill>
                  <a:srgbClr val="FF0000"/>
                </a:solidFill>
                <a:latin typeface="+mn-ea"/>
              </a:rPr>
              <a:t>· </a:t>
            </a:r>
            <a:r>
              <a:rPr lang="ko-KR" altLang="en-US" sz="2000" dirty="0" smtClean="0">
                <a:solidFill>
                  <a:srgbClr val="FF0000"/>
                </a:solidFill>
                <a:latin typeface="+mn-ea"/>
              </a:rPr>
              <a:t>도지사의 </a:t>
            </a:r>
            <a:r>
              <a:rPr lang="ko-KR" altLang="en-US" sz="2000" dirty="0">
                <a:solidFill>
                  <a:srgbClr val="FF0000"/>
                </a:solidFill>
                <a:latin typeface="+mn-ea"/>
              </a:rPr>
              <a:t>허가를 </a:t>
            </a:r>
            <a:r>
              <a:rPr lang="ko-KR" altLang="en-US" sz="2000" dirty="0">
                <a:latin typeface="+mn-ea"/>
              </a:rPr>
              <a:t>받아야 하며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설립된 법인은 주된 </a:t>
            </a:r>
            <a:r>
              <a:rPr lang="ko-KR" altLang="en-US" sz="2000" dirty="0" smtClean="0">
                <a:latin typeface="+mn-ea"/>
              </a:rPr>
              <a:t>사무소의 소재지에서 </a:t>
            </a:r>
            <a:r>
              <a:rPr lang="ko-KR" altLang="en-US" sz="2000" dirty="0" smtClean="0">
                <a:latin typeface="+mn-ea"/>
              </a:rPr>
              <a:t>설립등기를 </a:t>
            </a:r>
            <a:r>
              <a:rPr lang="ko-KR" altLang="en-US" sz="2000" dirty="0">
                <a:latin typeface="+mn-ea"/>
              </a:rPr>
              <a:t>하여야 함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16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</a:t>
            </a:r>
            <a:endParaRPr lang="en-US" altLang="ko-KR" sz="2000" dirty="0"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751870" y="4668680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 smtClean="0">
                <a:solidFill>
                  <a:schemeClr val="bg1"/>
                </a:solidFill>
                <a:latin typeface="+mj-ea"/>
                <a:ea typeface="+mj-ea"/>
              </a:rPr>
              <a:t>설립허가</a:t>
            </a:r>
            <a:endParaRPr kumimoji="0" lang="ko-KR" altLang="en-US" sz="23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94488" y="839346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96432" y="1430750"/>
            <a:ext cx="79284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사회복지법인이란 </a:t>
            </a:r>
            <a:r>
              <a:rPr lang="ko-KR" altLang="en-US" sz="2000" dirty="0">
                <a:latin typeface="+mn-ea"/>
              </a:rPr>
              <a:t>사회복지사업을 행할 목적으로 설립된 법인을 </a:t>
            </a:r>
            <a:r>
              <a:rPr lang="ko-KR" altLang="en-US" sz="2000" dirty="0" smtClean="0">
                <a:latin typeface="+mn-ea"/>
              </a:rPr>
              <a:t>말한다</a:t>
            </a:r>
            <a:r>
              <a:rPr lang="en-US" altLang="ko-KR" sz="2000" dirty="0" smtClean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2</a:t>
            </a:r>
            <a:r>
              <a:rPr lang="ko-KR" altLang="en-US" sz="2000" dirty="0">
                <a:latin typeface="+mn-ea"/>
              </a:rPr>
              <a:t>조 제</a:t>
            </a:r>
            <a:r>
              <a:rPr lang="en-US" altLang="ko-KR" sz="2000" dirty="0">
                <a:latin typeface="+mn-ea"/>
              </a:rPr>
              <a:t>3</a:t>
            </a:r>
            <a:r>
              <a:rPr lang="ko-KR" altLang="en-US" sz="2000" dirty="0">
                <a:latin typeface="+mn-ea"/>
              </a:rPr>
              <a:t>호</a:t>
            </a:r>
            <a:r>
              <a:rPr lang="en-US" altLang="ko-KR" sz="2000" dirty="0" smtClean="0">
                <a:latin typeface="+mn-ea"/>
              </a:rPr>
              <a:t>).</a:t>
            </a:r>
            <a:endParaRPr lang="en-US" altLang="ko-KR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기본적으로 </a:t>
            </a:r>
            <a:r>
              <a:rPr lang="ko-KR" altLang="en-US" sz="2000" dirty="0">
                <a:solidFill>
                  <a:srgbClr val="FF0000"/>
                </a:solidFill>
                <a:latin typeface="+mn-ea"/>
              </a:rPr>
              <a:t>재단법인</a:t>
            </a:r>
            <a:r>
              <a:rPr lang="ko-KR" altLang="en-US" sz="2000" dirty="0">
                <a:latin typeface="+mn-ea"/>
              </a:rPr>
              <a:t>에 </a:t>
            </a:r>
            <a:r>
              <a:rPr lang="ko-KR" altLang="en-US" sz="2000" dirty="0" smtClean="0">
                <a:latin typeface="+mn-ea"/>
              </a:rPr>
              <a:t>속함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이 </a:t>
            </a:r>
            <a:r>
              <a:rPr lang="ko-KR" altLang="en-US" sz="2000" dirty="0">
                <a:latin typeface="+mn-ea"/>
              </a:rPr>
              <a:t>법에 따른 사회복지법인이 </a:t>
            </a:r>
            <a:r>
              <a:rPr lang="ko-KR" altLang="en-US" sz="2000" dirty="0" smtClean="0">
                <a:latin typeface="+mn-ea"/>
              </a:rPr>
              <a:t>아닌 </a:t>
            </a:r>
            <a:r>
              <a:rPr lang="ko-KR" altLang="en-US" sz="2000" dirty="0">
                <a:latin typeface="+mn-ea"/>
              </a:rPr>
              <a:t>자는 사회복지법인이라는 </a:t>
            </a:r>
            <a:r>
              <a:rPr lang="ko-KR" altLang="en-US" sz="2000" dirty="0" smtClean="0">
                <a:latin typeface="+mn-ea"/>
              </a:rPr>
              <a:t>명칭을 </a:t>
            </a:r>
            <a:r>
              <a:rPr lang="ko-KR" altLang="en-US" sz="2000" dirty="0" smtClean="0">
                <a:latin typeface="+mn-ea"/>
              </a:rPr>
              <a:t>사용하지 </a:t>
            </a:r>
            <a:r>
              <a:rPr lang="ko-KR" altLang="en-US" sz="2000" dirty="0">
                <a:latin typeface="+mn-ea"/>
              </a:rPr>
              <a:t>못한다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31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>
                <a:latin typeface="+mn-ea"/>
              </a:rPr>
              <a:t>). 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751870" y="878513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 smtClean="0">
                <a:solidFill>
                  <a:schemeClr val="bg1"/>
                </a:solidFill>
                <a:latin typeface="+mj-ea"/>
                <a:ea typeface="+mj-ea"/>
              </a:rPr>
              <a:t>정의</a:t>
            </a:r>
            <a:endParaRPr kumimoji="0" lang="ko-KR" altLang="en-US" sz="23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381915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사회복지법인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294488" y="881878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96432" y="1515814"/>
            <a:ext cx="8971524" cy="425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기재사항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17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>
                <a:latin typeface="+mn-ea"/>
              </a:rPr>
              <a:t>)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723295" y="935327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 smtClean="0">
                <a:solidFill>
                  <a:schemeClr val="bg1"/>
                </a:solidFill>
                <a:latin typeface="+mj-ea"/>
                <a:ea typeface="+mj-ea"/>
              </a:rPr>
              <a:t>정관</a:t>
            </a:r>
            <a:endParaRPr kumimoji="0" lang="ko-KR" altLang="en-US" sz="23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41040" y="2158968"/>
            <a:ext cx="4515238" cy="3956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ko-KR" altLang="en-US" sz="2000" dirty="0">
                <a:latin typeface="+mn-ea"/>
              </a:rPr>
              <a:t>수익을 목적으로 하는 사업이 있는 경우 </a:t>
            </a:r>
            <a:r>
              <a:rPr lang="ko-KR" altLang="en-US" sz="2000" dirty="0" smtClean="0">
                <a:latin typeface="+mn-ea"/>
              </a:rPr>
              <a:t>그에 </a:t>
            </a:r>
            <a:r>
              <a:rPr lang="ko-KR" altLang="en-US" sz="2000" dirty="0">
                <a:latin typeface="+mn-ea"/>
              </a:rPr>
              <a:t>관한 </a:t>
            </a:r>
            <a:r>
              <a:rPr lang="ko-KR" altLang="en-US" sz="2000" dirty="0" smtClean="0">
                <a:latin typeface="+mn-ea"/>
              </a:rPr>
              <a:t>사항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ko-KR" altLang="en-US" sz="2000" dirty="0" smtClean="0">
                <a:latin typeface="+mn-ea"/>
              </a:rPr>
              <a:t>정관의 </a:t>
            </a:r>
            <a:r>
              <a:rPr lang="ko-KR" altLang="en-US" sz="2000" dirty="0">
                <a:latin typeface="+mn-ea"/>
              </a:rPr>
              <a:t>변경에 관한 </a:t>
            </a:r>
            <a:r>
              <a:rPr lang="ko-KR" altLang="en-US" sz="2000" dirty="0" smtClean="0">
                <a:latin typeface="+mn-ea"/>
              </a:rPr>
              <a:t>사항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ko-KR" altLang="en-US" sz="2000" dirty="0" smtClean="0">
                <a:latin typeface="+mn-ea"/>
              </a:rPr>
              <a:t>존립시기와 </a:t>
            </a:r>
            <a:r>
              <a:rPr lang="ko-KR" altLang="en-US" sz="2000" dirty="0">
                <a:latin typeface="+mn-ea"/>
              </a:rPr>
              <a:t>해산 사유를 정한 경우에는 </a:t>
            </a:r>
            <a:r>
              <a:rPr lang="ko-KR" altLang="en-US" sz="2000" dirty="0" smtClean="0">
                <a:latin typeface="+mn-ea"/>
              </a:rPr>
              <a:t>그 </a:t>
            </a:r>
            <a:r>
              <a:rPr lang="ko-KR" altLang="en-US" sz="2000" dirty="0">
                <a:latin typeface="+mn-ea"/>
              </a:rPr>
              <a:t>시기와 사유 및 남은 재산의 </a:t>
            </a:r>
            <a:r>
              <a:rPr lang="ko-KR" altLang="en-US" sz="2000" dirty="0" smtClean="0">
                <a:latin typeface="+mn-ea"/>
              </a:rPr>
              <a:t>처리 방법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ko-KR" altLang="en-US" sz="2000" dirty="0" smtClean="0">
                <a:latin typeface="+mn-ea"/>
              </a:rPr>
              <a:t>공고 </a:t>
            </a:r>
            <a:r>
              <a:rPr lang="ko-KR" altLang="en-US" sz="2000" dirty="0">
                <a:latin typeface="+mn-ea"/>
              </a:rPr>
              <a:t>및 공고방법에 관한 사항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02015" y="2158968"/>
            <a:ext cx="3528392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ko-KR" altLang="en-US" sz="2000" dirty="0">
                <a:latin typeface="+mn-ea"/>
              </a:rPr>
              <a:t>목적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명칭</a:t>
            </a: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ko-KR" altLang="en-US" sz="2000" dirty="0" smtClean="0">
                <a:latin typeface="+mn-ea"/>
              </a:rPr>
              <a:t>주된 </a:t>
            </a:r>
            <a:r>
              <a:rPr lang="ko-KR" altLang="en-US" sz="2000" dirty="0">
                <a:latin typeface="+mn-ea"/>
              </a:rPr>
              <a:t>사무소의 </a:t>
            </a:r>
            <a:r>
              <a:rPr lang="ko-KR" altLang="en-US" sz="2000" dirty="0" smtClean="0">
                <a:latin typeface="+mn-ea"/>
              </a:rPr>
              <a:t>소재지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ko-KR" altLang="en-US" sz="2000" dirty="0" smtClean="0">
                <a:latin typeface="+mn-ea"/>
              </a:rPr>
              <a:t>사업의 종류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ko-KR" altLang="en-US" sz="2000" dirty="0" smtClean="0">
                <a:latin typeface="+mn-ea"/>
              </a:rPr>
              <a:t>자산 </a:t>
            </a:r>
            <a:r>
              <a:rPr lang="ko-KR" altLang="en-US" sz="2000" dirty="0">
                <a:latin typeface="+mn-ea"/>
              </a:rPr>
              <a:t>및 회계에 관한 </a:t>
            </a:r>
            <a:r>
              <a:rPr lang="ko-KR" altLang="en-US" sz="2000" dirty="0" smtClean="0">
                <a:latin typeface="+mn-ea"/>
              </a:rPr>
              <a:t>사항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ko-KR" altLang="en-US" sz="2000" dirty="0" smtClean="0">
                <a:latin typeface="+mn-ea"/>
              </a:rPr>
              <a:t>임원의 </a:t>
            </a:r>
            <a:r>
              <a:rPr lang="ko-KR" altLang="en-US" sz="2000" dirty="0">
                <a:latin typeface="+mn-ea"/>
              </a:rPr>
              <a:t>임면 등에 관한 </a:t>
            </a:r>
            <a:r>
              <a:rPr lang="ko-KR" altLang="en-US" sz="2000" dirty="0" smtClean="0">
                <a:latin typeface="+mn-ea"/>
              </a:rPr>
              <a:t>사항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ko-KR" altLang="en-US" sz="2000" dirty="0" smtClean="0">
                <a:latin typeface="+mn-ea"/>
              </a:rPr>
              <a:t>회의에 </a:t>
            </a:r>
            <a:r>
              <a:rPr lang="ko-KR" altLang="en-US" sz="2000" dirty="0">
                <a:latin typeface="+mn-ea"/>
              </a:rPr>
              <a:t>관한 사항</a:t>
            </a:r>
          </a:p>
        </p:txBody>
      </p:sp>
    </p:spTree>
    <p:extLst>
      <p:ext uri="{BB962C8B-B14F-4D97-AF65-F5344CB8AC3E}">
        <p14:creationId xmlns:p14="http://schemas.microsoft.com/office/powerpoint/2010/main" val="37766919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사회복지법인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251956" y="796814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00367" y="1366952"/>
            <a:ext cx="826625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>
                <a:latin typeface="+mn-ea"/>
              </a:rPr>
              <a:t>법인은 대표이사를 포함한 </a:t>
            </a:r>
            <a:r>
              <a:rPr lang="ko-KR" altLang="en-US" sz="1900" dirty="0">
                <a:solidFill>
                  <a:srgbClr val="FF0000"/>
                </a:solidFill>
                <a:latin typeface="+mn-ea"/>
              </a:rPr>
              <a:t>이사 </a:t>
            </a:r>
            <a:r>
              <a:rPr lang="en-US" altLang="ko-KR" sz="1900" dirty="0">
                <a:solidFill>
                  <a:srgbClr val="FF0000"/>
                </a:solidFill>
                <a:latin typeface="+mn-ea"/>
              </a:rPr>
              <a:t>7</a:t>
            </a:r>
            <a:r>
              <a:rPr lang="ko-KR" altLang="en-US" sz="1900" dirty="0">
                <a:solidFill>
                  <a:srgbClr val="FF0000"/>
                </a:solidFill>
                <a:latin typeface="+mn-ea"/>
              </a:rPr>
              <a:t>명 이상과 감사 </a:t>
            </a:r>
            <a:r>
              <a:rPr lang="en-US" altLang="ko-KR" sz="1900" dirty="0">
                <a:solidFill>
                  <a:srgbClr val="FF0000"/>
                </a:solidFill>
                <a:latin typeface="+mn-ea"/>
              </a:rPr>
              <a:t>2</a:t>
            </a:r>
            <a:r>
              <a:rPr lang="ko-KR" altLang="en-US" sz="1900" dirty="0">
                <a:solidFill>
                  <a:srgbClr val="FF0000"/>
                </a:solidFill>
                <a:latin typeface="+mn-ea"/>
              </a:rPr>
              <a:t>명 이상을 </a:t>
            </a:r>
            <a:r>
              <a:rPr lang="ko-KR" altLang="en-US" sz="1900" dirty="0">
                <a:latin typeface="+mn-ea"/>
              </a:rPr>
              <a:t>두어야 하며</a:t>
            </a:r>
            <a:r>
              <a:rPr lang="en-US" altLang="ko-KR" sz="1900" dirty="0" smtClean="0">
                <a:latin typeface="+mn-ea"/>
              </a:rPr>
              <a:t>,  </a:t>
            </a:r>
            <a:r>
              <a:rPr lang="ko-KR" altLang="en-US" sz="1900" dirty="0" smtClean="0">
                <a:latin typeface="+mn-ea"/>
              </a:rPr>
              <a:t>이사회의 </a:t>
            </a:r>
            <a:r>
              <a:rPr lang="ko-KR" altLang="en-US" sz="1900" dirty="0">
                <a:latin typeface="+mn-ea"/>
              </a:rPr>
              <a:t>구성에 있어서 대통령령이 정하는 특별한 관계에 있는 자가 </a:t>
            </a:r>
            <a:r>
              <a:rPr lang="ko-KR" altLang="en-US" sz="1900" dirty="0" err="1" smtClean="0">
                <a:latin typeface="+mn-ea"/>
              </a:rPr>
              <a:t>이사현원의</a:t>
            </a:r>
            <a:r>
              <a:rPr lang="ko-KR" altLang="en-US" sz="1900" dirty="0" smtClean="0">
                <a:latin typeface="+mn-ea"/>
              </a:rPr>
              <a:t> </a:t>
            </a:r>
            <a:r>
              <a:rPr lang="en-US" altLang="ko-KR" sz="1900" dirty="0" smtClean="0">
                <a:latin typeface="+mn-ea"/>
              </a:rPr>
              <a:t>5</a:t>
            </a:r>
            <a:r>
              <a:rPr lang="ko-KR" altLang="en-US" sz="1900" dirty="0">
                <a:latin typeface="+mn-ea"/>
              </a:rPr>
              <a:t>분의 </a:t>
            </a:r>
            <a:r>
              <a:rPr lang="en-US" altLang="ko-KR" sz="1900" dirty="0">
                <a:latin typeface="+mn-ea"/>
              </a:rPr>
              <a:t>1</a:t>
            </a:r>
            <a:r>
              <a:rPr lang="ko-KR" altLang="en-US" sz="1900" dirty="0">
                <a:latin typeface="+mn-ea"/>
              </a:rPr>
              <a:t>을 초과할 수 없다</a:t>
            </a:r>
            <a:r>
              <a:rPr lang="en-US" altLang="ko-KR" sz="1900" dirty="0">
                <a:latin typeface="+mn-ea"/>
              </a:rPr>
              <a:t>(</a:t>
            </a:r>
            <a:r>
              <a:rPr lang="ko-KR" altLang="en-US" sz="1900" dirty="0">
                <a:latin typeface="+mn-ea"/>
              </a:rPr>
              <a:t>제</a:t>
            </a:r>
            <a:r>
              <a:rPr lang="en-US" altLang="ko-KR" sz="1900" dirty="0">
                <a:latin typeface="+mn-ea"/>
              </a:rPr>
              <a:t>18</a:t>
            </a:r>
            <a:r>
              <a:rPr lang="ko-KR" altLang="en-US" sz="1900" dirty="0" smtClean="0">
                <a:latin typeface="+mn-ea"/>
              </a:rPr>
              <a:t>조</a:t>
            </a:r>
            <a:r>
              <a:rPr lang="en-US" altLang="ko-KR" sz="1900" dirty="0" smtClean="0">
                <a:latin typeface="+mn-ea"/>
              </a:rPr>
              <a:t>)</a:t>
            </a:r>
          </a:p>
          <a:p>
            <a:pPr marL="265113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ko-KR" altLang="en-US" sz="1900" dirty="0" smtClean="0">
                <a:latin typeface="+mn-ea"/>
              </a:rPr>
              <a:t> </a:t>
            </a:r>
            <a:r>
              <a:rPr lang="ko-KR" altLang="en-US" sz="1900" dirty="0" smtClean="0">
                <a:latin typeface="+mn-ea"/>
              </a:rPr>
              <a:t>이사의 </a:t>
            </a:r>
            <a:r>
              <a:rPr lang="ko-KR" altLang="en-US" sz="1900" dirty="0">
                <a:latin typeface="+mn-ea"/>
              </a:rPr>
              <a:t>임기는 </a:t>
            </a:r>
            <a:r>
              <a:rPr lang="en-US" altLang="ko-KR" sz="1900" dirty="0">
                <a:latin typeface="+mn-ea"/>
              </a:rPr>
              <a:t>3</a:t>
            </a:r>
            <a:r>
              <a:rPr lang="ko-KR" altLang="en-US" sz="1900" dirty="0">
                <a:latin typeface="+mn-ea"/>
              </a:rPr>
              <a:t>년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>
                <a:latin typeface="+mn-ea"/>
              </a:rPr>
              <a:t>감사는 </a:t>
            </a:r>
            <a:r>
              <a:rPr lang="en-US" altLang="ko-KR" sz="1900" dirty="0">
                <a:latin typeface="+mn-ea"/>
              </a:rPr>
              <a:t>2</a:t>
            </a:r>
            <a:r>
              <a:rPr lang="ko-KR" altLang="en-US" sz="1900" dirty="0">
                <a:latin typeface="+mn-ea"/>
              </a:rPr>
              <a:t>년으로 하며 연임할 수 있다</a:t>
            </a:r>
            <a:r>
              <a:rPr lang="en-US" altLang="ko-KR" sz="1900" dirty="0" smtClean="0">
                <a:latin typeface="+mn-ea"/>
              </a:rPr>
              <a:t>.</a:t>
            </a:r>
            <a:endParaRPr lang="en-US" altLang="ko-KR" sz="1900" dirty="0">
              <a:latin typeface="+mn-ea"/>
            </a:endParaRPr>
          </a:p>
          <a:p>
            <a:pPr marL="265113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ko-KR" altLang="en-US" sz="1900" dirty="0" smtClean="0">
                <a:latin typeface="+mn-ea"/>
              </a:rPr>
              <a:t> 외국인 </a:t>
            </a:r>
            <a:r>
              <a:rPr lang="ko-KR" altLang="en-US" sz="1900" dirty="0">
                <a:latin typeface="+mn-ea"/>
              </a:rPr>
              <a:t>이사는 </a:t>
            </a:r>
            <a:r>
              <a:rPr lang="ko-KR" altLang="en-US" sz="1900" dirty="0" err="1">
                <a:latin typeface="+mn-ea"/>
              </a:rPr>
              <a:t>이사현원의</a:t>
            </a:r>
            <a:r>
              <a:rPr lang="ko-KR" altLang="en-US" sz="1900" dirty="0">
                <a:latin typeface="+mn-ea"/>
              </a:rPr>
              <a:t> </a:t>
            </a:r>
            <a:r>
              <a:rPr lang="en-US" altLang="ko-KR" sz="1900" dirty="0">
                <a:latin typeface="+mn-ea"/>
              </a:rPr>
              <a:t>2</a:t>
            </a:r>
            <a:r>
              <a:rPr lang="ko-KR" altLang="en-US" sz="1900" dirty="0">
                <a:latin typeface="+mn-ea"/>
              </a:rPr>
              <a:t>분의</a:t>
            </a:r>
            <a:r>
              <a:rPr lang="en-US" altLang="ko-KR" sz="1900" dirty="0">
                <a:latin typeface="+mn-ea"/>
              </a:rPr>
              <a:t>1 </a:t>
            </a:r>
            <a:r>
              <a:rPr lang="ko-KR" altLang="en-US" sz="1900" dirty="0">
                <a:latin typeface="+mn-ea"/>
              </a:rPr>
              <a:t>미만이어야 한다</a:t>
            </a:r>
            <a:r>
              <a:rPr lang="en-US" altLang="ko-KR" sz="1900" dirty="0">
                <a:latin typeface="+mn-ea"/>
              </a:rPr>
              <a:t>. </a:t>
            </a:r>
          </a:p>
          <a:p>
            <a:pPr marL="265113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ko-KR" altLang="en-US" sz="1900" dirty="0" smtClean="0">
                <a:latin typeface="+mn-ea"/>
              </a:rPr>
              <a:t> 법인은 </a:t>
            </a:r>
            <a:r>
              <a:rPr lang="ko-KR" altLang="en-US" sz="1900" dirty="0">
                <a:latin typeface="+mn-ea"/>
              </a:rPr>
              <a:t>임원을 임면하는 경우에는 </a:t>
            </a:r>
            <a:r>
              <a:rPr lang="ko-KR" altLang="en-US" sz="1900" dirty="0" err="1">
                <a:latin typeface="+mn-ea"/>
              </a:rPr>
              <a:t>보건복지부령이</a:t>
            </a:r>
            <a:r>
              <a:rPr lang="ko-KR" altLang="en-US" sz="1900" dirty="0">
                <a:latin typeface="+mn-ea"/>
              </a:rPr>
              <a:t> 정하는 바에 </a:t>
            </a:r>
            <a:r>
              <a:rPr lang="ko-KR" altLang="en-US" sz="1900" dirty="0" smtClean="0">
                <a:latin typeface="+mn-ea"/>
              </a:rPr>
              <a:t>의하여 지체 없이 </a:t>
            </a:r>
            <a:r>
              <a:rPr lang="ko-KR" altLang="en-US" sz="1900" dirty="0">
                <a:latin typeface="+mn-ea"/>
              </a:rPr>
              <a:t>이를 시</a:t>
            </a:r>
            <a:r>
              <a:rPr lang="en-US" altLang="ko-KR" sz="1900" dirty="0">
                <a:latin typeface="+mn-ea"/>
              </a:rPr>
              <a:t>·</a:t>
            </a:r>
            <a:r>
              <a:rPr lang="ko-KR" altLang="en-US" sz="1900" dirty="0">
                <a:latin typeface="+mn-ea"/>
              </a:rPr>
              <a:t>도지사에게 보고하여야 한다</a:t>
            </a:r>
            <a:r>
              <a:rPr lang="en-US" altLang="ko-KR" sz="1900" dirty="0" smtClean="0">
                <a:latin typeface="+mn-ea"/>
              </a:rPr>
              <a:t>.</a:t>
            </a:r>
            <a:endParaRPr lang="en-US" altLang="ko-KR" sz="1900" dirty="0">
              <a:latin typeface="+mn-ea"/>
            </a:endParaRPr>
          </a:p>
          <a:p>
            <a:pPr marL="265113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ko-KR" altLang="en-US" sz="1900" dirty="0" smtClean="0">
                <a:latin typeface="+mn-ea"/>
              </a:rPr>
              <a:t> 감사는 </a:t>
            </a:r>
            <a:r>
              <a:rPr lang="ko-KR" altLang="en-US" sz="1900" dirty="0">
                <a:latin typeface="+mn-ea"/>
              </a:rPr>
              <a:t>이사와 특별한 관계가 있는 자가 아니어야 하며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>
                <a:latin typeface="+mn-ea"/>
              </a:rPr>
              <a:t>그 중 </a:t>
            </a:r>
            <a:r>
              <a:rPr lang="en-US" altLang="ko-KR" sz="1900" dirty="0">
                <a:latin typeface="+mn-ea"/>
              </a:rPr>
              <a:t>1</a:t>
            </a:r>
            <a:r>
              <a:rPr lang="ko-KR" altLang="en-US" sz="1900" dirty="0">
                <a:latin typeface="+mn-ea"/>
              </a:rPr>
              <a:t>명은 법률 </a:t>
            </a:r>
            <a:r>
              <a:rPr lang="ko-KR" altLang="en-US" sz="1900" dirty="0" smtClean="0">
                <a:latin typeface="+mn-ea"/>
              </a:rPr>
              <a:t>또는</a:t>
            </a:r>
            <a:r>
              <a:rPr lang="en-US" altLang="ko-KR" sz="1900" dirty="0" smtClean="0">
                <a:latin typeface="+mn-ea"/>
              </a:rPr>
              <a:t> </a:t>
            </a:r>
            <a:r>
              <a:rPr lang="ko-KR" altLang="en-US" sz="1900" dirty="0" smtClean="0">
                <a:latin typeface="+mn-ea"/>
              </a:rPr>
              <a:t>회계에 </a:t>
            </a:r>
            <a:r>
              <a:rPr lang="ko-KR" altLang="en-US" sz="1900" dirty="0">
                <a:latin typeface="+mn-ea"/>
              </a:rPr>
              <a:t>관한 지식과 경험이 있는 사람 중에서 선임하여야 한다</a:t>
            </a:r>
            <a:r>
              <a:rPr lang="en-US" altLang="ko-KR" sz="1900" dirty="0" smtClean="0">
                <a:latin typeface="+mn-ea"/>
              </a:rPr>
              <a:t>.</a:t>
            </a:r>
            <a:endParaRPr lang="en-US" altLang="ko-KR" sz="1900" dirty="0">
              <a:latin typeface="+mn-ea"/>
            </a:endParaRPr>
          </a:p>
          <a:p>
            <a:pPr marL="542925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•"/>
            </a:pPr>
            <a:r>
              <a:rPr lang="ko-KR" altLang="en-US" sz="1900" dirty="0" smtClean="0">
                <a:latin typeface="+mn-ea"/>
              </a:rPr>
              <a:t>대통령령이 </a:t>
            </a:r>
            <a:r>
              <a:rPr lang="ko-KR" altLang="en-US" sz="1900" dirty="0">
                <a:latin typeface="+mn-ea"/>
              </a:rPr>
              <a:t>정하는 일정규모 이상의 법인은 시</a:t>
            </a:r>
            <a:r>
              <a:rPr lang="en-US" altLang="ko-KR" sz="1900" dirty="0">
                <a:latin typeface="+mn-ea"/>
              </a:rPr>
              <a:t>·</a:t>
            </a:r>
            <a:r>
              <a:rPr lang="ko-KR" altLang="en-US" sz="1900" dirty="0">
                <a:latin typeface="+mn-ea"/>
              </a:rPr>
              <a:t>도지사의 추천을 받아 </a:t>
            </a:r>
            <a:r>
              <a:rPr lang="en-US" altLang="ko-KR" sz="1900" dirty="0" smtClean="0">
                <a:latin typeface="+mn-ea"/>
              </a:rPr>
              <a:t>  </a:t>
            </a:r>
            <a:r>
              <a:rPr lang="ko-KR" altLang="en-US" sz="1900" dirty="0" smtClean="0">
                <a:latin typeface="+mn-ea"/>
              </a:rPr>
              <a:t>‘</a:t>
            </a:r>
            <a:r>
              <a:rPr lang="ko-KR" altLang="en-US" sz="1900" dirty="0">
                <a:latin typeface="+mn-ea"/>
              </a:rPr>
              <a:t>주식회사 등의 외부감사에 관한 </a:t>
            </a:r>
            <a:r>
              <a:rPr lang="ko-KR" altLang="en-US" sz="1900" dirty="0" smtClean="0">
                <a:latin typeface="+mn-ea"/>
              </a:rPr>
              <a:t>법률</a:t>
            </a:r>
            <a:r>
              <a:rPr lang="en-US" altLang="ko-KR" sz="1900" dirty="0" smtClean="0">
                <a:latin typeface="+mn-ea"/>
              </a:rPr>
              <a:t>’</a:t>
            </a:r>
            <a:r>
              <a:rPr lang="ko-KR" altLang="en-US" sz="1900" dirty="0" smtClean="0">
                <a:latin typeface="+mn-ea"/>
              </a:rPr>
              <a:t> </a:t>
            </a:r>
            <a:r>
              <a:rPr lang="ko-KR" altLang="en-US" sz="1900" dirty="0">
                <a:latin typeface="+mn-ea"/>
              </a:rPr>
              <a:t>제</a:t>
            </a:r>
            <a:r>
              <a:rPr lang="en-US" altLang="ko-KR" sz="1900" dirty="0">
                <a:latin typeface="+mn-ea"/>
              </a:rPr>
              <a:t>2</a:t>
            </a:r>
            <a:r>
              <a:rPr lang="ko-KR" altLang="en-US" sz="1900" dirty="0">
                <a:latin typeface="+mn-ea"/>
              </a:rPr>
              <a:t>조 제</a:t>
            </a:r>
            <a:r>
              <a:rPr lang="en-US" altLang="ko-KR" sz="1900" dirty="0">
                <a:latin typeface="+mn-ea"/>
              </a:rPr>
              <a:t>7</a:t>
            </a:r>
            <a:r>
              <a:rPr lang="ko-KR" altLang="en-US" sz="1900" dirty="0">
                <a:latin typeface="+mn-ea"/>
              </a:rPr>
              <a:t>호에 따른 </a:t>
            </a:r>
            <a:endParaRPr lang="en-US" altLang="ko-KR" sz="1900" dirty="0" smtClean="0">
              <a:latin typeface="+mn-ea"/>
            </a:endParaRPr>
          </a:p>
          <a:p>
            <a:pPr marL="542925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10000"/>
            </a:pPr>
            <a:r>
              <a:rPr lang="ko-KR" altLang="en-US" sz="1900" dirty="0" err="1" smtClean="0">
                <a:latin typeface="+mn-ea"/>
              </a:rPr>
              <a:t>감사인에</a:t>
            </a:r>
            <a:r>
              <a:rPr lang="ko-KR" altLang="en-US" sz="1900" dirty="0" smtClean="0">
                <a:latin typeface="+mn-ea"/>
              </a:rPr>
              <a:t> </a:t>
            </a:r>
            <a:r>
              <a:rPr lang="ko-KR" altLang="en-US" sz="1900" dirty="0" smtClean="0">
                <a:latin typeface="+mn-ea"/>
              </a:rPr>
              <a:t>속한 </a:t>
            </a:r>
            <a:r>
              <a:rPr lang="ko-KR" altLang="en-US" sz="1900" dirty="0">
                <a:latin typeface="+mn-ea"/>
              </a:rPr>
              <a:t>사람을 감사로 선임하여야 한다</a:t>
            </a:r>
            <a:r>
              <a:rPr lang="en-US" altLang="ko-KR" sz="1900" dirty="0">
                <a:latin typeface="+mn-ea"/>
              </a:rPr>
              <a:t>. 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737913" y="835981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임원</a:t>
            </a:r>
            <a:endParaRPr kumimoji="0" lang="ko-KR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7364973" y="5828972"/>
            <a:ext cx="1776115" cy="867486"/>
            <a:chOff x="6804248" y="4077072"/>
            <a:chExt cx="2249809" cy="1187386"/>
          </a:xfrm>
        </p:grpSpPr>
        <p:pic>
          <p:nvPicPr>
            <p:cNvPr id="8" name="그림 7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3842" y="4224283"/>
              <a:ext cx="787376" cy="892963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842935" y="4247006"/>
              <a:ext cx="1211122" cy="847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재단비리 </a:t>
              </a:r>
              <a:endParaRPr lang="en-US" altLang="ko-KR" sz="1200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12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이사회의 </a:t>
              </a:r>
              <a:endParaRPr lang="en-US" altLang="ko-KR" sz="1200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12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중요성</a:t>
              </a:r>
              <a:endParaRPr lang="ko-KR" altLang="en-US" sz="1200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noFill/>
            <a:ln w="381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020686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사회복지법인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5592" y="4508904"/>
            <a:ext cx="8869005" cy="170956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9893" y="445016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07401" y="445334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56558" y="5051820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52135" y="4664441"/>
            <a:ext cx="615104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임원선임 관련 금품 등 수수 금지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641431" y="5131048"/>
            <a:ext cx="79688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누구든지 </a:t>
            </a:r>
            <a:r>
              <a:rPr lang="ko-KR" altLang="en-US" sz="2000" kern="0" dirty="0">
                <a:latin typeface="+mn-ea"/>
                <a:cs typeface="+mj-cs"/>
              </a:rPr>
              <a:t>임원의 선임과 관련하여 금품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향응 또는 그 밖의 재산상 이익을 </a:t>
            </a:r>
            <a:r>
              <a:rPr lang="ko-KR" altLang="en-US" sz="2000" kern="0" dirty="0" smtClean="0">
                <a:latin typeface="+mn-ea"/>
                <a:cs typeface="+mj-cs"/>
              </a:rPr>
              <a:t>주고받거나 </a:t>
            </a:r>
            <a:r>
              <a:rPr lang="ko-KR" altLang="en-US" sz="2000" kern="0" dirty="0">
                <a:latin typeface="+mn-ea"/>
                <a:cs typeface="+mj-cs"/>
              </a:rPr>
              <a:t>주고받을 것을 약속하여서는 아니 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35592" y="826119"/>
            <a:ext cx="8869005" cy="3149469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49893" y="767383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07401" y="770558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56558" y="1369035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52135" y="981656"/>
            <a:ext cx="320312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외부추천 이사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50424" y="1427932"/>
            <a:ext cx="8350855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이사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정수의 </a:t>
            </a:r>
            <a:r>
              <a:rPr lang="en-US" altLang="ko-KR" sz="2000" kern="0" dirty="0">
                <a:solidFill>
                  <a:srgbClr val="FF0000"/>
                </a:solidFill>
                <a:latin typeface="+mn-ea"/>
                <a:cs typeface="+mj-cs"/>
              </a:rPr>
              <a:t>3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분의</a:t>
            </a:r>
            <a:r>
              <a:rPr lang="en-US" altLang="ko-KR" sz="2000" kern="0" dirty="0">
                <a:solidFill>
                  <a:srgbClr val="FF0000"/>
                </a:solidFill>
                <a:latin typeface="+mn-ea"/>
                <a:cs typeface="+mj-cs"/>
              </a:rPr>
              <a:t>1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이상</a:t>
            </a:r>
            <a:r>
              <a:rPr lang="ko-KR" altLang="en-US" sz="2000" kern="0" dirty="0">
                <a:latin typeface="+mn-ea"/>
                <a:cs typeface="+mj-cs"/>
              </a:rPr>
              <a:t>을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solidFill>
                  <a:srgbClr val="FF0000"/>
                </a:solidFill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도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사회보장위원회 </a:t>
            </a:r>
            <a:r>
              <a:rPr lang="ko-KR" altLang="en-US" sz="2000" kern="0" dirty="0">
                <a:latin typeface="+mn-ea"/>
                <a:cs typeface="+mj-cs"/>
              </a:rPr>
              <a:t>또는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지역사회보장협의체</a:t>
            </a:r>
            <a:r>
              <a:rPr lang="ko-KR" altLang="en-US" sz="2000" kern="0" dirty="0">
                <a:latin typeface="+mn-ea"/>
                <a:cs typeface="+mj-cs"/>
              </a:rPr>
              <a:t>가 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en-US" altLang="ko-KR" sz="2000" kern="0" dirty="0" smtClean="0">
                <a:solidFill>
                  <a:srgbClr val="FF0000"/>
                </a:solidFill>
                <a:latin typeface="+mn-ea"/>
                <a:cs typeface="+mj-cs"/>
              </a:rPr>
              <a:t>3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배수로 </a:t>
            </a:r>
            <a:r>
              <a:rPr lang="ko-KR" altLang="en-US" sz="2000" kern="0" dirty="0">
                <a:latin typeface="+mn-ea"/>
                <a:cs typeface="+mj-cs"/>
              </a:rPr>
              <a:t>추천한 사람들 중에서 선임하도록 하여야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이사 </a:t>
            </a:r>
            <a:r>
              <a:rPr lang="ko-KR" altLang="en-US" sz="2000" kern="0" dirty="0">
                <a:latin typeface="+mn-ea"/>
                <a:cs typeface="+mj-cs"/>
              </a:rPr>
              <a:t>추천을 위해 매년 이사 </a:t>
            </a:r>
            <a:r>
              <a:rPr lang="ko-KR" altLang="en-US" sz="2000" kern="0" dirty="0" err="1">
                <a:latin typeface="+mn-ea"/>
                <a:cs typeface="+mj-cs"/>
              </a:rPr>
              <a:t>후보군을</a:t>
            </a:r>
            <a:r>
              <a:rPr lang="ko-KR" altLang="en-US" sz="2000" kern="0" dirty="0">
                <a:latin typeface="+mn-ea"/>
                <a:cs typeface="+mj-cs"/>
              </a:rPr>
              <a:t> 구성하여 공고하여야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en-US" altLang="ko-KR" sz="2000" kern="0" dirty="0" smtClean="0">
                <a:latin typeface="+mn-ea"/>
                <a:cs typeface="+mj-cs"/>
              </a:rPr>
              <a:t>                               </a:t>
            </a:r>
            <a:r>
              <a:rPr lang="ko-KR" altLang="en-US" sz="2000" kern="0" dirty="0" smtClean="0">
                <a:latin typeface="+mn-ea"/>
                <a:cs typeface="+mj-cs"/>
              </a:rPr>
              <a:t>후보군 추천 시 </a:t>
            </a:r>
            <a:r>
              <a:rPr lang="ko-KR" altLang="en-US" sz="2000" kern="0" dirty="0">
                <a:latin typeface="+mn-ea"/>
                <a:cs typeface="+mj-cs"/>
              </a:rPr>
              <a:t>사회복지법인의 대표자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사회복지사업을 하는 비영리법인 </a:t>
            </a:r>
            <a:r>
              <a:rPr lang="ko-KR" altLang="en-US" sz="2000" kern="0" dirty="0" smtClean="0">
                <a:latin typeface="+mn-ea"/>
                <a:cs typeface="+mj-cs"/>
              </a:rPr>
              <a:t>또는 단체의 </a:t>
            </a:r>
            <a:r>
              <a:rPr lang="ko-KR" altLang="en-US" sz="2000" kern="0" dirty="0" smtClean="0">
                <a:latin typeface="+mn-ea"/>
                <a:cs typeface="+mj-cs"/>
              </a:rPr>
              <a:t>대표자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지역사회보장협의체의 대표자는 제외한다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534904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사회복지법인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5592" y="815486"/>
            <a:ext cx="8869005" cy="569922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9893" y="75675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07401" y="75992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56558" y="1390301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52135" y="1002922"/>
            <a:ext cx="443583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임원 해임명령 및 직무집행 정지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56558" y="1533103"/>
            <a:ext cx="8455962" cy="48505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임원이 인권침해 등 현저한 불법행위를 한 경우 </a:t>
            </a:r>
            <a:r>
              <a:rPr lang="ko-KR" altLang="en-US" sz="2000" kern="0" dirty="0" smtClean="0">
                <a:latin typeface="+mn-ea"/>
                <a:cs typeface="+mj-cs"/>
              </a:rPr>
              <a:t>시 ∙ 도지사가 </a:t>
            </a:r>
            <a:r>
              <a:rPr lang="ko-KR" altLang="en-US" sz="2000" kern="0" dirty="0">
                <a:latin typeface="+mn-ea"/>
                <a:cs typeface="+mj-cs"/>
              </a:rPr>
              <a:t>해임명령을 </a:t>
            </a:r>
            <a:r>
              <a:rPr lang="ko-KR" altLang="en-US" sz="2000" kern="0" dirty="0" smtClean="0">
                <a:latin typeface="+mn-ea"/>
                <a:cs typeface="+mj-cs"/>
              </a:rPr>
              <a:t>할 </a:t>
            </a:r>
            <a:r>
              <a:rPr lang="ko-KR" altLang="en-US" sz="2000" kern="0" dirty="0">
                <a:latin typeface="+mn-ea"/>
                <a:cs typeface="+mj-cs"/>
              </a:rPr>
              <a:t>수 있다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22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542925" indent="-277813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시</a:t>
            </a:r>
            <a:r>
              <a:rPr lang="en-US" altLang="ko-KR" sz="2000" kern="0" dirty="0">
                <a:latin typeface="+mn-ea"/>
                <a:cs typeface="+mj-cs"/>
              </a:rPr>
              <a:t>·</a:t>
            </a:r>
            <a:r>
              <a:rPr lang="ko-KR" altLang="en-US" sz="2000" kern="0" dirty="0">
                <a:latin typeface="+mn-ea"/>
                <a:cs typeface="+mj-cs"/>
              </a:rPr>
              <a:t>도지사가 시정요구를 한 날로부터 </a:t>
            </a:r>
            <a:r>
              <a:rPr lang="en-US" altLang="ko-KR" sz="2000" kern="0" dirty="0">
                <a:latin typeface="+mn-ea"/>
                <a:cs typeface="+mj-cs"/>
              </a:rPr>
              <a:t>15</a:t>
            </a:r>
            <a:r>
              <a:rPr lang="ko-KR" altLang="en-US" sz="2000" kern="0" dirty="0">
                <a:latin typeface="+mn-ea"/>
                <a:cs typeface="+mj-cs"/>
              </a:rPr>
              <a:t>일이 경과에도 이를 응하지 </a:t>
            </a:r>
            <a:r>
              <a:rPr lang="ko-KR" altLang="en-US" sz="2000" kern="0" dirty="0" smtClean="0">
                <a:latin typeface="+mn-ea"/>
                <a:cs typeface="+mj-cs"/>
              </a:rPr>
              <a:t>않을 경우에 </a:t>
            </a:r>
            <a:r>
              <a:rPr lang="ko-KR" altLang="en-US" sz="2000" kern="0" dirty="0" smtClean="0">
                <a:latin typeface="+mn-ea"/>
                <a:cs typeface="+mj-cs"/>
              </a:rPr>
              <a:t>한한다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542925" indent="-277813">
              <a:lnSpc>
                <a:spcPct val="12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시정할 </a:t>
            </a:r>
            <a:r>
              <a:rPr lang="ko-KR" altLang="en-US" sz="2000" kern="0" dirty="0">
                <a:latin typeface="+mn-ea"/>
                <a:cs typeface="+mj-cs"/>
              </a:rPr>
              <a:t>수 없는 것이 명백하거나 회계부정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횡령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뇌물수수 등 비리의 </a:t>
            </a:r>
            <a:r>
              <a:rPr lang="ko-KR" altLang="en-US" sz="2000" kern="0" dirty="0" smtClean="0">
                <a:latin typeface="+mn-ea"/>
                <a:cs typeface="+mj-cs"/>
              </a:rPr>
              <a:t>정도가 </a:t>
            </a:r>
            <a:r>
              <a:rPr lang="ko-KR" altLang="en-US" sz="2000" kern="0" dirty="0" smtClean="0">
                <a:latin typeface="+mn-ea"/>
                <a:cs typeface="+mj-cs"/>
              </a:rPr>
              <a:t>중대한 </a:t>
            </a:r>
            <a:r>
              <a:rPr lang="ko-KR" altLang="en-US" sz="2000" kern="0" dirty="0">
                <a:latin typeface="+mn-ea"/>
                <a:cs typeface="+mj-cs"/>
              </a:rPr>
              <a:t>경우에는 시정요구 없이 임원의 해임을 명할 수 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임원이 </a:t>
            </a:r>
            <a:r>
              <a:rPr lang="ko-KR" altLang="en-US" sz="2000" kern="0" dirty="0">
                <a:latin typeface="+mn-ea"/>
                <a:cs typeface="+mj-cs"/>
              </a:rPr>
              <a:t>불법행위 등에 대하여 조사나 감사 중에 있는 경우 및 해임명령 </a:t>
            </a:r>
            <a:r>
              <a:rPr lang="ko-KR" altLang="en-US" sz="2000" kern="0" dirty="0" smtClean="0">
                <a:latin typeface="+mn-ea"/>
                <a:cs typeface="+mj-cs"/>
              </a:rPr>
              <a:t>기간 중인 </a:t>
            </a:r>
            <a:r>
              <a:rPr lang="ko-KR" altLang="en-US" sz="2000" kern="0" dirty="0" smtClean="0">
                <a:latin typeface="+mn-ea"/>
                <a:cs typeface="+mj-cs"/>
              </a:rPr>
              <a:t>경우에는 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도지사가 </a:t>
            </a:r>
            <a:r>
              <a:rPr lang="ko-KR" altLang="en-US" sz="2000" kern="0" dirty="0">
                <a:latin typeface="+mn-ea"/>
                <a:cs typeface="+mj-cs"/>
              </a:rPr>
              <a:t>해당 임원의 직무집행을 직권으로 정지시킬 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 smtClean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22</a:t>
            </a:r>
            <a:r>
              <a:rPr lang="ko-KR" altLang="en-US" sz="2000" kern="0" dirty="0">
                <a:latin typeface="+mn-ea"/>
                <a:cs typeface="+mj-cs"/>
              </a:rPr>
              <a:t>조의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265113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직무정지 </a:t>
            </a:r>
            <a:r>
              <a:rPr lang="ko-KR" altLang="en-US" sz="2000" kern="0" dirty="0">
                <a:latin typeface="+mn-ea"/>
                <a:cs typeface="+mj-cs"/>
              </a:rPr>
              <a:t>사유가 종료되면 즉시 직무정지명령을 해제한다</a:t>
            </a:r>
            <a:r>
              <a:rPr lang="en-US" altLang="ko-KR" sz="22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74795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입법배경</a:t>
            </a:r>
          </a:p>
        </p:txBody>
      </p:sp>
      <p:sp>
        <p:nvSpPr>
          <p:cNvPr id="3" name="오각형 2"/>
          <p:cNvSpPr/>
          <p:nvPr/>
        </p:nvSpPr>
        <p:spPr>
          <a:xfrm>
            <a:off x="427435" y="1071579"/>
            <a:ext cx="6819494" cy="1122652"/>
          </a:xfrm>
          <a:prstGeom prst="homePlate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975" lvl="0">
              <a:lnSpc>
                <a:spcPct val="120000"/>
              </a:lnSpc>
              <a:spcAft>
                <a:spcPts val="600"/>
              </a:spcAft>
            </a:pPr>
            <a:r>
              <a:rPr lang="ko-KR" altLang="en-US" sz="2300" dirty="0" smtClean="0">
                <a:solidFill>
                  <a:schemeClr val="tx1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           </a:t>
            </a:r>
            <a:r>
              <a:rPr lang="ko-KR" altLang="en-US" sz="2000" dirty="0" smtClean="0">
                <a:solidFill>
                  <a:schemeClr val="tx1"/>
                </a:solidFill>
                <a:latin typeface="+mn-ea"/>
              </a:rPr>
              <a:t>개별 </a:t>
            </a:r>
            <a:r>
              <a:rPr lang="ko-KR" altLang="en-US" sz="2000" dirty="0" err="1">
                <a:solidFill>
                  <a:schemeClr val="tx1"/>
                </a:solidFill>
                <a:latin typeface="+mn-ea"/>
              </a:rPr>
              <a:t>사회복지서비스법을</a:t>
            </a:r>
            <a:r>
              <a:rPr lang="ko-KR" altLang="en-US" sz="2000" dirty="0">
                <a:solidFill>
                  <a:schemeClr val="tx1"/>
                </a:solidFill>
                <a:latin typeface="+mn-ea"/>
              </a:rPr>
              <a:t> 통합 조정할 </a:t>
            </a:r>
            <a:endParaRPr lang="en-US" altLang="ko-KR" sz="2000" dirty="0" smtClean="0">
              <a:solidFill>
                <a:schemeClr val="tx1"/>
              </a:solidFill>
              <a:latin typeface="+mn-ea"/>
            </a:endParaRPr>
          </a:p>
          <a:p>
            <a:pPr marL="180975" lvl="0">
              <a:lnSpc>
                <a:spcPct val="120000"/>
              </a:lnSpc>
              <a:spcAft>
                <a:spcPts val="600"/>
              </a:spcAft>
            </a:pPr>
            <a:r>
              <a:rPr lang="en-US" altLang="ko-KR" sz="20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2000" dirty="0" smtClean="0">
                <a:solidFill>
                  <a:schemeClr val="tx1"/>
                </a:solidFill>
                <a:latin typeface="+mn-ea"/>
              </a:rPr>
              <a:t>              </a:t>
            </a:r>
            <a:r>
              <a:rPr lang="ko-KR" altLang="en-US" sz="2000" dirty="0" smtClean="0">
                <a:solidFill>
                  <a:schemeClr val="tx1"/>
                </a:solidFill>
                <a:latin typeface="+mn-ea"/>
              </a:rPr>
              <a:t>사회복지사업의 </a:t>
            </a:r>
            <a:r>
              <a:rPr lang="ko-KR" altLang="en-US" sz="2000" dirty="0">
                <a:solidFill>
                  <a:schemeClr val="tx1"/>
                </a:solidFill>
                <a:latin typeface="+mn-ea"/>
              </a:rPr>
              <a:t>기본법 필요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171450" y="2948633"/>
            <a:ext cx="8801248" cy="612000"/>
            <a:chOff x="618079" y="2976976"/>
            <a:chExt cx="8058378" cy="496800"/>
          </a:xfrm>
        </p:grpSpPr>
        <p:sp>
          <p:nvSpPr>
            <p:cNvPr id="6" name="직사각형 5"/>
            <p:cNvSpPr/>
            <p:nvPr/>
          </p:nvSpPr>
          <p:spPr bwMode="auto">
            <a:xfrm>
              <a:off x="618079" y="2976976"/>
              <a:ext cx="8058378" cy="496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dirty="0"/>
            </a:p>
          </p:txBody>
        </p:sp>
        <p:sp>
          <p:nvSpPr>
            <p:cNvPr id="7" name="오른쪽 중괄호 6"/>
            <p:cNvSpPr/>
            <p:nvPr/>
          </p:nvSpPr>
          <p:spPr bwMode="auto">
            <a:xfrm flipH="1">
              <a:off x="659294" y="2986636"/>
              <a:ext cx="190500" cy="468000"/>
            </a:xfrm>
            <a:prstGeom prst="rightBrace">
              <a:avLst>
                <a:gd name="adj1" fmla="val 34375"/>
                <a:gd name="adj2" fmla="val 50000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20494" y="3038576"/>
            <a:ext cx="8783240" cy="420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200" b="1" dirty="0">
                <a:latin typeface="+mj-ea"/>
                <a:ea typeface="+mj-ea"/>
              </a:rPr>
              <a:t>사회복지서비스 각 분야의 공통적인 기본사항의 통합과 </a:t>
            </a:r>
            <a:r>
              <a:rPr lang="ko-KR" altLang="en-US" sz="2200" b="1" dirty="0" smtClean="0">
                <a:latin typeface="+mj-ea"/>
                <a:ea typeface="+mj-ea"/>
              </a:rPr>
              <a:t>조정을 통해 </a:t>
            </a:r>
            <a:endParaRPr lang="ko-KR" altLang="en-US" sz="2200" b="1" dirty="0">
              <a:latin typeface="+mj-ea"/>
              <a:ea typeface="+mj-ea"/>
            </a:endParaRPr>
          </a:p>
        </p:txBody>
      </p:sp>
      <p:pic>
        <p:nvPicPr>
          <p:cNvPr id="9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998945" y="3434366"/>
            <a:ext cx="368397" cy="871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60488" y="3572001"/>
            <a:ext cx="738346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총괄적이고 체계적으로 조직화하여 </a:t>
            </a:r>
            <a:r>
              <a:rPr lang="ko-KR" altLang="en-US" sz="2000" dirty="0" smtClean="0">
                <a:latin typeface="+mn-ea"/>
              </a:rPr>
              <a:t>사회복지의 </a:t>
            </a:r>
            <a:r>
              <a:rPr lang="ko-KR" altLang="en-US" sz="2000" dirty="0">
                <a:latin typeface="+mn-ea"/>
              </a:rPr>
              <a:t>목표를 보다 효율적</a:t>
            </a:r>
            <a:r>
              <a:rPr lang="en-US" altLang="ko-KR" sz="2000" dirty="0" smtClean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효과적으로 </a:t>
            </a:r>
            <a:r>
              <a:rPr lang="ko-KR" altLang="en-US" sz="2000" dirty="0" smtClean="0">
                <a:latin typeface="+mn-ea"/>
              </a:rPr>
              <a:t>실천해가기 위함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885649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사회복지법인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6858" y="836753"/>
            <a:ext cx="8807139" cy="477375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71159" y="77801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28667" y="78119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77825" y="1411567"/>
            <a:ext cx="824789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73401" y="1024188"/>
            <a:ext cx="473078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사회복지법인 및 시설의 운영 개선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28568" y="1565002"/>
            <a:ext cx="845596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이사회 회의록 작성 의무화하고 회의록 공개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25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</a:p>
          <a:p>
            <a:pPr marL="26511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개의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회의 중지 및 산회 </a:t>
            </a:r>
            <a:r>
              <a:rPr lang="ko-KR" altLang="en-US" sz="2000" kern="0" dirty="0" smtClean="0">
                <a:latin typeface="+mn-ea"/>
                <a:cs typeface="+mj-cs"/>
              </a:rPr>
              <a:t>일시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511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안건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511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의사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511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출석한 </a:t>
            </a:r>
            <a:r>
              <a:rPr lang="ko-KR" altLang="en-US" sz="2000" kern="0" dirty="0">
                <a:latin typeface="+mn-ea"/>
                <a:cs typeface="+mj-cs"/>
              </a:rPr>
              <a:t>임원의 </a:t>
            </a:r>
            <a:r>
              <a:rPr lang="ko-KR" altLang="en-US" sz="2000" kern="0" dirty="0" smtClean="0">
                <a:latin typeface="+mn-ea"/>
                <a:cs typeface="+mj-cs"/>
              </a:rPr>
              <a:t>성명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511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err="1" smtClean="0">
                <a:latin typeface="+mn-ea"/>
                <a:cs typeface="+mj-cs"/>
              </a:rPr>
              <a:t>표결수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511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그 </a:t>
            </a:r>
            <a:r>
              <a:rPr lang="ko-KR" altLang="en-US" sz="2000" kern="0" dirty="0">
                <a:latin typeface="+mn-ea"/>
                <a:cs typeface="+mj-cs"/>
              </a:rPr>
              <a:t>밖에 대표이사가 작성할 필요가 있다고 인정하는 사항</a:t>
            </a:r>
          </a:p>
        </p:txBody>
      </p:sp>
    </p:spTree>
    <p:extLst>
      <p:ext uri="{BB962C8B-B14F-4D97-AF65-F5344CB8AC3E}">
        <p14:creationId xmlns:p14="http://schemas.microsoft.com/office/powerpoint/2010/main" val="22901252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사회복지법인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7491" y="847385"/>
            <a:ext cx="8807139" cy="368300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81792" y="788649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39300" y="791824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88458" y="1390301"/>
            <a:ext cx="824789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84034" y="1002922"/>
            <a:ext cx="117371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재산 등</a:t>
            </a:r>
            <a:endParaRPr lang="en-US" altLang="ko-KR" sz="23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95632" y="1449884"/>
            <a:ext cx="8350855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법인은 사회복지사업의 운영에 필요한 재산을 소유하여야 하며</a:t>
            </a:r>
            <a:r>
              <a:rPr lang="en-US" altLang="ko-KR" sz="2000" kern="0" dirty="0" smtClean="0">
                <a:latin typeface="+mn-ea"/>
                <a:cs typeface="+mj-cs"/>
              </a:rPr>
              <a:t>,  </a:t>
            </a:r>
            <a:r>
              <a:rPr lang="ko-KR" altLang="en-US" sz="2000" kern="0" dirty="0" smtClean="0">
                <a:latin typeface="+mn-ea"/>
                <a:cs typeface="+mj-cs"/>
              </a:rPr>
              <a:t>법인의 </a:t>
            </a:r>
            <a:r>
              <a:rPr lang="ko-KR" altLang="en-US" sz="2000" kern="0" dirty="0">
                <a:latin typeface="+mn-ea"/>
                <a:cs typeface="+mj-cs"/>
              </a:rPr>
              <a:t>재산은 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err="1" smtClean="0">
                <a:latin typeface="+mn-ea"/>
                <a:cs typeface="+mj-cs"/>
              </a:rPr>
              <a:t>보건복지부령이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정하는 바에 의하여 기본재산과 보통재산으로 </a:t>
            </a:r>
            <a:r>
              <a:rPr lang="ko-KR" altLang="en-US" sz="2000" kern="0" dirty="0" smtClean="0">
                <a:latin typeface="+mn-ea"/>
                <a:cs typeface="+mj-cs"/>
              </a:rPr>
              <a:t>구분하며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기본재산은 </a:t>
            </a:r>
            <a:r>
              <a:rPr lang="ko-KR" altLang="en-US" sz="2000" kern="0" dirty="0">
                <a:latin typeface="+mn-ea"/>
                <a:cs typeface="+mj-cs"/>
              </a:rPr>
              <a:t>그 목록과 가액을 정관에 기재하여야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기본재산을 </a:t>
            </a:r>
            <a:r>
              <a:rPr lang="ko-KR" altLang="en-US" sz="2000" kern="0" dirty="0" smtClean="0">
                <a:latin typeface="+mn-ea"/>
                <a:cs typeface="+mj-cs"/>
              </a:rPr>
              <a:t>매도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증여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교환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임대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담보제공 </a:t>
            </a:r>
            <a:r>
              <a:rPr lang="ko-KR" altLang="en-US" sz="2000" kern="0" dirty="0">
                <a:latin typeface="+mn-ea"/>
                <a:cs typeface="+mj-cs"/>
              </a:rPr>
              <a:t>또는 용도변경을 하려는 경우와 </a:t>
            </a:r>
            <a:r>
              <a:rPr lang="ko-KR" altLang="en-US" sz="2000" kern="0" dirty="0" err="1" smtClean="0">
                <a:latin typeface="+mn-ea"/>
                <a:cs typeface="+mj-cs"/>
              </a:rPr>
              <a:t>보건복지부령이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정하는 금액 이상을 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년 이상 </a:t>
            </a:r>
            <a:r>
              <a:rPr lang="ko-KR" altLang="en-US" sz="2000" kern="0" dirty="0" err="1">
                <a:latin typeface="+mn-ea"/>
                <a:cs typeface="+mj-cs"/>
              </a:rPr>
              <a:t>장기차입하려는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경우에는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도지사의 </a:t>
            </a:r>
            <a:r>
              <a:rPr lang="ko-KR" altLang="en-US" sz="2000" kern="0" dirty="0">
                <a:latin typeface="+mn-ea"/>
                <a:cs typeface="+mj-cs"/>
              </a:rPr>
              <a:t>허가를 받아야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982018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사회복지법인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4325" y="719789"/>
            <a:ext cx="8910000" cy="610631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28627" y="66105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86135" y="66422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35292" y="1230806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30869" y="875326"/>
            <a:ext cx="33522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설립허가의 취소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26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17527" y="1288544"/>
            <a:ext cx="8580821" cy="5336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도지사는 </a:t>
            </a:r>
            <a:r>
              <a:rPr lang="ko-KR" altLang="en-US" sz="1900" kern="0" dirty="0">
                <a:latin typeface="+mn-ea"/>
                <a:cs typeface="+mj-cs"/>
              </a:rPr>
              <a:t>법인이 다음 어느 하나에 해당하는 경우 기간을 정해 시정명령을 </a:t>
            </a:r>
            <a:r>
              <a:rPr lang="ko-KR" altLang="en-US" sz="1900" kern="0" dirty="0" smtClean="0">
                <a:latin typeface="+mn-ea"/>
                <a:cs typeface="+mj-cs"/>
              </a:rPr>
              <a:t>하거나 </a:t>
            </a:r>
            <a:r>
              <a:rPr lang="ko-KR" altLang="en-US" sz="1900" kern="0" dirty="0" smtClean="0">
                <a:latin typeface="+mn-ea"/>
                <a:cs typeface="+mj-cs"/>
              </a:rPr>
              <a:t>설립허가를 </a:t>
            </a:r>
            <a:r>
              <a:rPr lang="ko-KR" altLang="en-US" sz="1900" kern="0" dirty="0">
                <a:latin typeface="+mn-ea"/>
                <a:cs typeface="+mj-cs"/>
              </a:rPr>
              <a:t>취소할 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265113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700" kern="0" dirty="0" smtClean="0">
                <a:latin typeface="+mn-ea"/>
                <a:cs typeface="+mj-cs"/>
              </a:rPr>
              <a:t>설립허가 </a:t>
            </a:r>
            <a:r>
              <a:rPr lang="ko-KR" altLang="en-US" sz="1700" kern="0" dirty="0">
                <a:latin typeface="+mn-ea"/>
                <a:cs typeface="+mj-cs"/>
              </a:rPr>
              <a:t>조건을 위반하였을 때</a:t>
            </a:r>
          </a:p>
          <a:p>
            <a:pPr marL="265113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 목적 </a:t>
            </a:r>
            <a:r>
              <a:rPr lang="ko-KR" altLang="en-US" sz="1700" kern="0" dirty="0">
                <a:latin typeface="+mn-ea"/>
                <a:cs typeface="+mj-cs"/>
              </a:rPr>
              <a:t>달성이 불가능하게 되었을 때</a:t>
            </a:r>
          </a:p>
          <a:p>
            <a:pPr marL="265113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700" kern="0" dirty="0">
                <a:latin typeface="+mn-ea"/>
                <a:cs typeface="+mj-cs"/>
              </a:rPr>
              <a:t> 목적사업 외에 사업을 하였을 때</a:t>
            </a:r>
          </a:p>
          <a:p>
            <a:pPr marL="265113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700" kern="0" dirty="0">
                <a:latin typeface="+mn-ea"/>
                <a:cs typeface="+mj-cs"/>
              </a:rPr>
              <a:t> 정당한 사유 없이 설립허가를 받은 날부터 </a:t>
            </a:r>
            <a:r>
              <a:rPr lang="en-US" altLang="ko-KR" sz="1700" kern="0" dirty="0">
                <a:latin typeface="+mn-ea"/>
                <a:cs typeface="+mj-cs"/>
              </a:rPr>
              <a:t>6</a:t>
            </a:r>
            <a:r>
              <a:rPr lang="ko-KR" altLang="en-US" sz="1700" kern="0" dirty="0">
                <a:latin typeface="+mn-ea"/>
                <a:cs typeface="+mj-cs"/>
              </a:rPr>
              <a:t>개월 이내에 목적사업을 </a:t>
            </a:r>
            <a:r>
              <a:rPr lang="ko-KR" altLang="en-US" sz="1700" kern="0" dirty="0" smtClean="0">
                <a:latin typeface="+mn-ea"/>
                <a:cs typeface="+mj-cs"/>
              </a:rPr>
              <a:t>시작하지 </a:t>
            </a:r>
            <a:r>
              <a:rPr lang="ko-KR" altLang="en-US" sz="1700" kern="0" dirty="0" smtClean="0">
                <a:latin typeface="+mn-ea"/>
                <a:cs typeface="+mj-cs"/>
              </a:rPr>
              <a:t>아니하거나 </a:t>
            </a:r>
            <a:r>
              <a:rPr lang="en-US" altLang="ko-KR" sz="1700" kern="0" dirty="0" smtClean="0">
                <a:latin typeface="+mn-ea"/>
                <a:cs typeface="+mj-cs"/>
              </a:rPr>
              <a:t>1</a:t>
            </a:r>
            <a:r>
              <a:rPr lang="ko-KR" altLang="en-US" sz="1700" kern="0" dirty="0">
                <a:latin typeface="+mn-ea"/>
                <a:cs typeface="+mj-cs"/>
              </a:rPr>
              <a:t>년 이상 사업실적이 없을 때</a:t>
            </a:r>
          </a:p>
          <a:p>
            <a:pPr marL="265113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700" kern="0" dirty="0">
                <a:latin typeface="+mn-ea"/>
                <a:cs typeface="+mj-cs"/>
              </a:rPr>
              <a:t> 법인이 운영하는 시설에서 반복적 또는 집단적 성폭력범죄 및 학대관련범죄가 </a:t>
            </a:r>
            <a:r>
              <a:rPr lang="ko-KR" altLang="en-US" sz="1700" kern="0" dirty="0" smtClean="0">
                <a:latin typeface="+mn-ea"/>
                <a:cs typeface="+mj-cs"/>
              </a:rPr>
              <a:t>발생한 </a:t>
            </a:r>
            <a:r>
              <a:rPr lang="ko-KR" altLang="en-US" sz="1700" kern="0" dirty="0">
                <a:latin typeface="+mn-ea"/>
                <a:cs typeface="+mj-cs"/>
              </a:rPr>
              <a:t>때</a:t>
            </a:r>
          </a:p>
          <a:p>
            <a:pPr marL="265113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700" kern="0" dirty="0">
                <a:latin typeface="+mn-ea"/>
                <a:cs typeface="+mj-cs"/>
              </a:rPr>
              <a:t> 임원정수를 위반한 때</a:t>
            </a:r>
          </a:p>
          <a:p>
            <a:pPr marL="265113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700" kern="0" dirty="0">
                <a:latin typeface="+mn-ea"/>
                <a:cs typeface="+mj-cs"/>
              </a:rPr>
              <a:t> </a:t>
            </a:r>
            <a:r>
              <a:rPr lang="ko-KR" altLang="en-US" sz="1700" kern="0" dirty="0" smtClean="0">
                <a:latin typeface="+mn-ea"/>
                <a:cs typeface="+mj-cs"/>
              </a:rPr>
              <a:t>외부 추천 </a:t>
            </a:r>
            <a:r>
              <a:rPr lang="ko-KR" altLang="en-US" sz="1700" kern="0" dirty="0" smtClean="0">
                <a:latin typeface="+mn-ea"/>
                <a:cs typeface="+mj-cs"/>
              </a:rPr>
              <a:t>이사</a:t>
            </a:r>
            <a:r>
              <a:rPr lang="en-US" altLang="ko-KR" sz="1700" kern="0" dirty="0" smtClean="0">
                <a:latin typeface="+mn-ea"/>
                <a:cs typeface="+mj-cs"/>
              </a:rPr>
              <a:t>(</a:t>
            </a:r>
            <a:r>
              <a:rPr lang="ko-KR" altLang="en-US" sz="1700" kern="0" dirty="0" smtClean="0">
                <a:latin typeface="+mn-ea"/>
                <a:cs typeface="+mj-cs"/>
              </a:rPr>
              <a:t>제</a:t>
            </a:r>
            <a:r>
              <a:rPr lang="en-US" altLang="ko-KR" sz="1700" kern="0" dirty="0">
                <a:latin typeface="+mn-ea"/>
                <a:cs typeface="+mj-cs"/>
              </a:rPr>
              <a:t>18</a:t>
            </a:r>
            <a:r>
              <a:rPr lang="ko-KR" altLang="en-US" sz="1700" kern="0" dirty="0">
                <a:latin typeface="+mn-ea"/>
                <a:cs typeface="+mj-cs"/>
              </a:rPr>
              <a:t>조 제</a:t>
            </a:r>
            <a:r>
              <a:rPr lang="en-US" altLang="ko-KR" sz="1700" kern="0" dirty="0">
                <a:latin typeface="+mn-ea"/>
                <a:cs typeface="+mj-cs"/>
              </a:rPr>
              <a:t>2</a:t>
            </a:r>
            <a:r>
              <a:rPr lang="ko-KR" altLang="en-US" sz="1700" kern="0" dirty="0" smtClean="0">
                <a:latin typeface="+mn-ea"/>
                <a:cs typeface="+mj-cs"/>
              </a:rPr>
              <a:t>항</a:t>
            </a:r>
            <a:r>
              <a:rPr lang="en-US" altLang="ko-KR" sz="1700" kern="0" dirty="0" smtClean="0">
                <a:latin typeface="+mn-ea"/>
                <a:cs typeface="+mj-cs"/>
              </a:rPr>
              <a:t>)</a:t>
            </a:r>
            <a:r>
              <a:rPr lang="ko-KR" altLang="en-US" sz="1700" kern="0" dirty="0" smtClean="0">
                <a:latin typeface="+mn-ea"/>
                <a:cs typeface="+mj-cs"/>
              </a:rPr>
              <a:t>를 위반하여 </a:t>
            </a:r>
            <a:r>
              <a:rPr lang="ko-KR" altLang="en-US" sz="1700" kern="0" dirty="0">
                <a:latin typeface="+mn-ea"/>
                <a:cs typeface="+mj-cs"/>
              </a:rPr>
              <a:t>이사를 선임한 때</a:t>
            </a:r>
          </a:p>
          <a:p>
            <a:pPr marL="265113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700" kern="0" dirty="0">
                <a:latin typeface="+mn-ea"/>
                <a:cs typeface="+mj-cs"/>
              </a:rPr>
              <a:t> 제</a:t>
            </a:r>
            <a:r>
              <a:rPr lang="en-US" altLang="ko-KR" sz="1700" kern="0" dirty="0">
                <a:latin typeface="+mn-ea"/>
                <a:cs typeface="+mj-cs"/>
              </a:rPr>
              <a:t>22</a:t>
            </a:r>
            <a:r>
              <a:rPr lang="ko-KR" altLang="en-US" sz="1700" kern="0" dirty="0">
                <a:latin typeface="+mn-ea"/>
                <a:cs typeface="+mj-cs"/>
              </a:rPr>
              <a:t>조에 따른 임원의 해임 명령을 이행하지 아니한 때</a:t>
            </a:r>
          </a:p>
          <a:p>
            <a:pPr marL="265113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700" kern="0" dirty="0">
                <a:latin typeface="+mn-ea"/>
                <a:cs typeface="+mj-cs"/>
              </a:rPr>
              <a:t> 그 밖에 이 법 또는 이 법에 따른 명령이나 정관을 위반하였을 때 </a:t>
            </a:r>
          </a:p>
          <a:p>
            <a:pPr marL="180975" indent="-180975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거짓이나 부정한 방법으로 설립허가를 받았을 때와 법인 설립 후 기본재산을 </a:t>
            </a:r>
            <a:r>
              <a:rPr lang="ko-KR" altLang="en-US" sz="1900" kern="0" dirty="0" smtClean="0">
                <a:latin typeface="+mn-ea"/>
                <a:cs typeface="+mj-cs"/>
              </a:rPr>
              <a:t>출연하지 아니한 </a:t>
            </a:r>
            <a:r>
              <a:rPr lang="ko-KR" altLang="en-US" sz="1900" kern="0" dirty="0">
                <a:latin typeface="+mn-ea"/>
                <a:cs typeface="+mj-cs"/>
              </a:rPr>
              <a:t>때는 설립 허가를 취소하여야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365268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사회복지법인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5592" y="4487638"/>
            <a:ext cx="8869005" cy="216045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9893" y="442890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07401" y="443207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56558" y="5030554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52135" y="4643175"/>
            <a:ext cx="224933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사회복지협의회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58932" y="5092552"/>
            <a:ext cx="84346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사회복지에 </a:t>
            </a:r>
            <a:r>
              <a:rPr lang="ko-KR" altLang="en-US" sz="2000" kern="0" dirty="0">
                <a:latin typeface="+mn-ea"/>
                <a:cs typeface="+mj-cs"/>
              </a:rPr>
              <a:t>관한 </a:t>
            </a:r>
            <a:r>
              <a:rPr lang="ko-KR" altLang="en-US" sz="2000" kern="0" dirty="0" smtClean="0">
                <a:latin typeface="+mn-ea"/>
                <a:cs typeface="+mj-cs"/>
              </a:rPr>
              <a:t>조사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연구를 </a:t>
            </a:r>
            <a:r>
              <a:rPr lang="ko-KR" altLang="en-US" sz="2000" kern="0" dirty="0">
                <a:latin typeface="+mn-ea"/>
                <a:cs typeface="+mj-cs"/>
              </a:rPr>
              <a:t>하고 각종 복지사업을 조성하기 위하여 </a:t>
            </a:r>
            <a:r>
              <a:rPr lang="ko-KR" altLang="en-US" sz="2000" kern="0" dirty="0" smtClean="0">
                <a:latin typeface="+mn-ea"/>
                <a:cs typeface="+mj-cs"/>
              </a:rPr>
              <a:t>중앙사회복지협의회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 </a:t>
            </a:r>
            <a:r>
              <a:rPr lang="ko-KR" altLang="en-US" sz="2000" kern="0" dirty="0">
                <a:latin typeface="+mn-ea"/>
                <a:cs typeface="+mj-cs"/>
              </a:rPr>
              <a:t>단위의 협의회를 두며 필요에 따라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 단위의 협의회를 </a:t>
            </a:r>
            <a:r>
              <a:rPr lang="ko-KR" altLang="en-US" sz="2000" kern="0" dirty="0">
                <a:latin typeface="+mn-ea"/>
                <a:cs typeface="+mj-cs"/>
              </a:rPr>
              <a:t>둘 수 있다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33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35592" y="826119"/>
            <a:ext cx="8869005" cy="331684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49893" y="767383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07401" y="770558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56558" y="1369035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52135" y="981656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수익사업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294343" y="1413858"/>
            <a:ext cx="8486662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법인은 </a:t>
            </a:r>
            <a:r>
              <a:rPr lang="ko-KR" altLang="en-US" sz="2000" kern="0" dirty="0">
                <a:latin typeface="+mn-ea"/>
                <a:cs typeface="+mj-cs"/>
              </a:rPr>
              <a:t>목적사업의 경비에 충당하기 위하여 필요한 때에는 법인의 설립 </a:t>
            </a:r>
            <a:r>
              <a:rPr lang="ko-KR" altLang="en-US" sz="2000" kern="0" dirty="0" smtClean="0">
                <a:latin typeface="+mn-ea"/>
                <a:cs typeface="+mj-cs"/>
              </a:rPr>
              <a:t>목적 수행에 </a:t>
            </a:r>
            <a:r>
              <a:rPr lang="ko-KR" altLang="en-US" sz="2000" kern="0" dirty="0">
                <a:latin typeface="+mn-ea"/>
                <a:cs typeface="+mj-cs"/>
              </a:rPr>
              <a:t>지장이 없는 범위 안에서 수익사업을 할 수 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법인은 </a:t>
            </a:r>
            <a:r>
              <a:rPr lang="ko-KR" altLang="en-US" sz="2000" kern="0" dirty="0">
                <a:latin typeface="+mn-ea"/>
                <a:cs typeface="+mj-cs"/>
              </a:rPr>
              <a:t>수익사업으로부터 생긴 수익을 법인 또는 그가 설치한 </a:t>
            </a:r>
            <a:r>
              <a:rPr lang="ko-KR" altLang="en-US" sz="2000" kern="0" dirty="0" smtClean="0">
                <a:latin typeface="+mn-ea"/>
                <a:cs typeface="+mj-cs"/>
              </a:rPr>
              <a:t>사회복지시설의 운영 </a:t>
            </a:r>
            <a:r>
              <a:rPr lang="ko-KR" altLang="en-US" sz="2000" kern="0" dirty="0">
                <a:latin typeface="+mn-ea"/>
                <a:cs typeface="+mj-cs"/>
              </a:rPr>
              <a:t>외의 목적에 사용할 수 없다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수익사업에 </a:t>
            </a:r>
            <a:r>
              <a:rPr lang="ko-KR" altLang="en-US" sz="2000" kern="0" dirty="0">
                <a:latin typeface="+mn-ea"/>
                <a:cs typeface="+mj-cs"/>
              </a:rPr>
              <a:t>관한 회계는 법인의 다른 회계와 구분하여 계리하여야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87734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사회복지시설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7613" y="749009"/>
            <a:ext cx="8835718" cy="120593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87"/>
                <a:ext cx="3539" cy="168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08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1914" y="69027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9422" y="69344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47313" y="1291925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2890" y="925812"/>
            <a:ext cx="261321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정의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75754" y="1334856"/>
            <a:ext cx="844594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사회복지사업을 </a:t>
            </a:r>
            <a:r>
              <a:rPr lang="ko-KR" altLang="en-US" sz="2000" kern="0" dirty="0">
                <a:latin typeface="+mn-ea"/>
                <a:cs typeface="+mj-cs"/>
              </a:rPr>
              <a:t>행할 목적으로 설치된 시설을 </a:t>
            </a:r>
            <a:r>
              <a:rPr lang="ko-KR" altLang="en-US" sz="2000" kern="0" dirty="0" smtClean="0">
                <a:latin typeface="+mn-ea"/>
                <a:cs typeface="+mj-cs"/>
              </a:rPr>
              <a:t>말한다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47613" y="2150721"/>
            <a:ext cx="8835718" cy="4623901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61914" y="2091985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19422" y="2095160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47313" y="270427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42890" y="2327524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시설의 설치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62262" y="2708252"/>
            <a:ext cx="8445944" cy="4066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 </a:t>
            </a:r>
            <a:r>
              <a:rPr lang="ko-KR" altLang="en-US" sz="1900" kern="0" dirty="0">
                <a:latin typeface="+mn-ea"/>
                <a:cs typeface="+mj-cs"/>
              </a:rPr>
              <a:t>또는 지방자치단체가 설치</a:t>
            </a:r>
            <a:r>
              <a:rPr lang="en-US" altLang="ko-KR" sz="1900" kern="0" dirty="0">
                <a:latin typeface="+mn-ea"/>
                <a:cs typeface="+mj-cs"/>
              </a:rPr>
              <a:t>·</a:t>
            </a:r>
            <a:r>
              <a:rPr lang="ko-KR" altLang="en-US" sz="1900" kern="0" dirty="0">
                <a:latin typeface="+mn-ea"/>
                <a:cs typeface="+mj-cs"/>
              </a:rPr>
              <a:t>운영할 수 있으며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그 이외의 자가 </a:t>
            </a:r>
            <a:r>
              <a:rPr lang="ko-KR" altLang="en-US" sz="1900" kern="0" dirty="0" smtClean="0">
                <a:latin typeface="+mn-ea"/>
                <a:cs typeface="+mj-cs"/>
              </a:rPr>
              <a:t>설치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운영하는 경우에는 </a:t>
            </a:r>
            <a:r>
              <a:rPr lang="ko-KR" altLang="en-US" sz="1900" kern="0" dirty="0">
                <a:latin typeface="+mn-ea"/>
                <a:cs typeface="+mj-cs"/>
              </a:rPr>
              <a:t>시장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군수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구청장에게 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신고</a:t>
            </a:r>
            <a:r>
              <a:rPr lang="ko-KR" altLang="en-US" sz="1900" kern="0" dirty="0">
                <a:latin typeface="+mn-ea"/>
                <a:cs typeface="+mj-cs"/>
              </a:rPr>
              <a:t>하여야 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265113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시장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군수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구청장은 신고를 받은 경우 그 내용을 검토하여 이 법에 적합하면 </a:t>
            </a:r>
            <a:r>
              <a:rPr lang="ko-KR" altLang="en-US" sz="1900" kern="0" dirty="0" smtClean="0">
                <a:latin typeface="+mn-ea"/>
                <a:cs typeface="+mj-cs"/>
              </a:rPr>
              <a:t>신고를 수리하여야 </a:t>
            </a:r>
            <a:r>
              <a:rPr lang="ko-KR" altLang="en-US" sz="1900" kern="0" dirty="0">
                <a:latin typeface="+mn-ea"/>
                <a:cs typeface="+mj-cs"/>
              </a:rPr>
              <a:t>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265113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 다만 </a:t>
            </a:r>
            <a:r>
              <a:rPr lang="ko-KR" altLang="en-US" sz="1900" kern="0" dirty="0">
                <a:latin typeface="+mn-ea"/>
                <a:cs typeface="+mj-cs"/>
              </a:rPr>
              <a:t>폐쇄명령을 받고 </a:t>
            </a:r>
            <a:r>
              <a:rPr lang="en-US" altLang="ko-KR" sz="1900" kern="0" dirty="0">
                <a:latin typeface="+mn-ea"/>
                <a:cs typeface="+mj-cs"/>
              </a:rPr>
              <a:t>3</a:t>
            </a:r>
            <a:r>
              <a:rPr lang="ko-KR" altLang="en-US" sz="1900" kern="0" dirty="0">
                <a:latin typeface="+mn-ea"/>
                <a:cs typeface="+mj-cs"/>
              </a:rPr>
              <a:t>년 경과되지 아니한 자는 시설의 </a:t>
            </a:r>
            <a:r>
              <a:rPr lang="ko-KR" altLang="en-US" sz="1900" kern="0" dirty="0" smtClean="0">
                <a:latin typeface="+mn-ea"/>
                <a:cs typeface="+mj-cs"/>
              </a:rPr>
              <a:t>설치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 </a:t>
            </a:r>
            <a:r>
              <a:rPr lang="ko-KR" altLang="en-US" sz="1900" kern="0" dirty="0">
                <a:latin typeface="+mn-ea"/>
                <a:cs typeface="+mj-cs"/>
              </a:rPr>
              <a:t>신고를 </a:t>
            </a:r>
            <a:r>
              <a:rPr lang="ko-KR" altLang="en-US" sz="1900" kern="0" dirty="0" smtClean="0">
                <a:latin typeface="+mn-ea"/>
                <a:cs typeface="+mj-cs"/>
              </a:rPr>
              <a:t>할 </a:t>
            </a:r>
            <a:r>
              <a:rPr lang="ko-KR" altLang="en-US" sz="1900" kern="0" dirty="0">
                <a:latin typeface="+mn-ea"/>
                <a:cs typeface="+mj-cs"/>
              </a:rPr>
              <a:t>수 없다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시설을 </a:t>
            </a:r>
            <a:r>
              <a:rPr lang="ko-KR" altLang="en-US" sz="1900" kern="0" dirty="0" smtClean="0">
                <a:latin typeface="+mn-ea"/>
                <a:cs typeface="+mj-cs"/>
              </a:rPr>
              <a:t>설치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운영하는 </a:t>
            </a:r>
            <a:r>
              <a:rPr lang="ko-KR" altLang="en-US" sz="1900" kern="0" dirty="0">
                <a:latin typeface="+mn-ea"/>
                <a:cs typeface="+mj-cs"/>
              </a:rPr>
              <a:t>자는 </a:t>
            </a:r>
            <a:r>
              <a:rPr lang="ko-KR" altLang="en-US" sz="1900" kern="0" dirty="0" err="1">
                <a:latin typeface="+mn-ea"/>
                <a:cs typeface="+mj-cs"/>
              </a:rPr>
              <a:t>보건복지부령이</a:t>
            </a:r>
            <a:r>
              <a:rPr lang="ko-KR" altLang="en-US" sz="1900" kern="0" dirty="0">
                <a:latin typeface="+mn-ea"/>
                <a:cs typeface="+mj-cs"/>
              </a:rPr>
              <a:t> 정하는 재무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회계에 관한 기준에 </a:t>
            </a:r>
            <a:r>
              <a:rPr lang="ko-KR" altLang="en-US" sz="1900" kern="0" dirty="0" smtClean="0">
                <a:latin typeface="+mn-ea"/>
                <a:cs typeface="+mj-cs"/>
              </a:rPr>
              <a:t>따라 </a:t>
            </a:r>
            <a:r>
              <a:rPr lang="ko-KR" altLang="en-US" sz="1900" kern="0" dirty="0" smtClean="0">
                <a:latin typeface="+mn-ea"/>
                <a:cs typeface="+mj-cs"/>
              </a:rPr>
              <a:t>시설을 </a:t>
            </a:r>
            <a:r>
              <a:rPr lang="ko-KR" altLang="en-US" sz="1900" kern="0" dirty="0">
                <a:latin typeface="+mn-ea"/>
                <a:cs typeface="+mj-cs"/>
              </a:rPr>
              <a:t>투명하게 운영하여야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 </a:t>
            </a:r>
            <a:r>
              <a:rPr lang="ko-KR" altLang="en-US" sz="1900" kern="0" dirty="0">
                <a:latin typeface="+mn-ea"/>
                <a:cs typeface="+mj-cs"/>
              </a:rPr>
              <a:t>또는 지방자치단체가 설치한 시설은 사회복지법인 또는 비영리법인에게 </a:t>
            </a:r>
            <a:r>
              <a:rPr lang="ko-KR" altLang="en-US" sz="1900" kern="0" dirty="0" err="1" smtClean="0">
                <a:latin typeface="+mn-ea"/>
                <a:cs typeface="+mj-cs"/>
              </a:rPr>
              <a:t>위탁운영하게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할 수 있으며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위탁운영에 관한 필요한 사항은 </a:t>
            </a:r>
            <a:r>
              <a:rPr lang="ko-KR" altLang="en-US" sz="1900" kern="0" dirty="0" err="1">
                <a:latin typeface="+mn-ea"/>
                <a:cs typeface="+mj-cs"/>
              </a:rPr>
              <a:t>보건복지부령으로</a:t>
            </a:r>
            <a:r>
              <a:rPr lang="ko-KR" altLang="en-US" sz="1900" kern="0" dirty="0">
                <a:latin typeface="+mn-ea"/>
                <a:cs typeface="+mj-cs"/>
              </a:rPr>
              <a:t> 정한다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775400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사회복지시설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7613" y="2386349"/>
            <a:ext cx="8835718" cy="4428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1914" y="232761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9422" y="233078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47313" y="290800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2890" y="2552520"/>
            <a:ext cx="379783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사회복지관 설치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34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06781" y="3058424"/>
            <a:ext cx="8714917" cy="355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지역사회복지관은 </a:t>
            </a:r>
            <a:r>
              <a:rPr lang="ko-KR" altLang="en-US" sz="1900" kern="0" dirty="0">
                <a:latin typeface="+mn-ea"/>
                <a:cs typeface="+mj-cs"/>
              </a:rPr>
              <a:t>지역사회의 특성과 지역주민의 복지 욕구를 고려하여 서비스 </a:t>
            </a:r>
            <a:r>
              <a:rPr lang="ko-KR" altLang="en-US" sz="1900" kern="0" dirty="0" smtClean="0">
                <a:latin typeface="+mn-ea"/>
                <a:cs typeface="+mj-cs"/>
              </a:rPr>
              <a:t>제공 </a:t>
            </a:r>
            <a:r>
              <a:rPr lang="ko-KR" altLang="en-US" sz="1900" kern="0" dirty="0">
                <a:latin typeface="+mn-ea"/>
                <a:cs typeface="+mj-cs"/>
              </a:rPr>
              <a:t>등 지역복지증진을 위한 사업을 실시할 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모든 </a:t>
            </a:r>
            <a:r>
              <a:rPr lang="ko-KR" altLang="en-US" sz="1900" kern="0" dirty="0">
                <a:latin typeface="+mn-ea"/>
                <a:cs typeface="+mj-cs"/>
              </a:rPr>
              <a:t>지역주민을 대상으로 사회복지서비스를 실시하되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다음에 해당되는 </a:t>
            </a:r>
            <a:r>
              <a:rPr lang="ko-KR" altLang="en-US" sz="1900" kern="0" dirty="0" smtClean="0">
                <a:latin typeface="+mn-ea"/>
                <a:cs typeface="+mj-cs"/>
              </a:rPr>
              <a:t>지역주민에게 </a:t>
            </a:r>
            <a:r>
              <a:rPr lang="ko-KR" altLang="en-US" sz="1900" kern="0" dirty="0">
                <a:latin typeface="+mn-ea"/>
                <a:cs typeface="+mj-cs"/>
              </a:rPr>
              <a:t>우선 제공하여야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265113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err="1" smtClean="0">
                <a:latin typeface="+mn-ea"/>
                <a:cs typeface="+mj-cs"/>
              </a:rPr>
              <a:t>국민기초생활보장법에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따른 </a:t>
            </a:r>
            <a:r>
              <a:rPr lang="ko-KR" altLang="en-US" sz="1900" kern="0" dirty="0" err="1">
                <a:latin typeface="+mn-ea"/>
                <a:cs typeface="+mj-cs"/>
              </a:rPr>
              <a:t>수급자</a:t>
            </a:r>
            <a:r>
              <a:rPr lang="ko-KR" altLang="en-US" sz="1900" kern="0" dirty="0">
                <a:latin typeface="+mn-ea"/>
                <a:cs typeface="+mj-cs"/>
              </a:rPr>
              <a:t> 및 </a:t>
            </a:r>
            <a:r>
              <a:rPr lang="ko-KR" altLang="en-US" sz="1900" kern="0" dirty="0" err="1" smtClean="0">
                <a:latin typeface="+mn-ea"/>
                <a:cs typeface="+mj-cs"/>
              </a:rPr>
              <a:t>차상위계층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265113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장애인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노인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 smtClean="0">
                <a:latin typeface="+mn-ea"/>
                <a:cs typeface="+mj-cs"/>
              </a:rPr>
              <a:t>한부모가족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및 </a:t>
            </a:r>
            <a:r>
              <a:rPr lang="ko-KR" altLang="en-US" sz="1900" kern="0" dirty="0" smtClean="0">
                <a:latin typeface="+mn-ea"/>
                <a:cs typeface="+mj-cs"/>
              </a:rPr>
              <a:t>다문화가족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265113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직업 </a:t>
            </a:r>
            <a:r>
              <a:rPr lang="ko-KR" altLang="en-US" sz="1900" kern="0" dirty="0">
                <a:latin typeface="+mn-ea"/>
                <a:cs typeface="+mj-cs"/>
              </a:rPr>
              <a:t>및 취업 알선이 필요한 </a:t>
            </a:r>
            <a:r>
              <a:rPr lang="ko-KR" altLang="en-US" sz="1900" kern="0" dirty="0" smtClean="0">
                <a:latin typeface="+mn-ea"/>
                <a:cs typeface="+mj-cs"/>
              </a:rPr>
              <a:t>사람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265113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보호와 </a:t>
            </a:r>
            <a:r>
              <a:rPr lang="ko-KR" altLang="en-US" sz="1900" kern="0" dirty="0">
                <a:latin typeface="+mn-ea"/>
                <a:cs typeface="+mj-cs"/>
              </a:rPr>
              <a:t>교육이 필요한 유아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아동 및 </a:t>
            </a:r>
            <a:r>
              <a:rPr lang="ko-KR" altLang="en-US" sz="1900" kern="0" dirty="0" smtClean="0">
                <a:latin typeface="+mn-ea"/>
                <a:cs typeface="+mj-cs"/>
              </a:rPr>
              <a:t>청소년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265113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사회복지관의 </a:t>
            </a:r>
            <a:r>
              <a:rPr lang="ko-KR" altLang="en-US" sz="1900" kern="0" dirty="0">
                <a:latin typeface="+mn-ea"/>
                <a:cs typeface="+mj-cs"/>
              </a:rPr>
              <a:t>사회복지서비스를 우선 제공할 필요가 있다고 인정되는 사람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47613" y="746587"/>
            <a:ext cx="8835718" cy="1491441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61914" y="687850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19422" y="691025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47313" y="1268236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42890" y="912756"/>
            <a:ext cx="473398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시설의 통합 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설치 </a:t>
            </a:r>
            <a:r>
              <a:rPr lang="en-US" altLang="ko-KR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· 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운영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34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221573" y="1278528"/>
            <a:ext cx="8659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지역특성과 시설분포의 실태를 고려하여 시설을 통합하여 하나의 시설로 </a:t>
            </a:r>
            <a:r>
              <a:rPr lang="ko-KR" altLang="en-US" kern="0" dirty="0" smtClean="0">
                <a:latin typeface="+mn-ea"/>
                <a:cs typeface="+mj-cs"/>
              </a:rPr>
              <a:t>설치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운영하거나 </a:t>
            </a:r>
            <a:r>
              <a:rPr lang="ko-KR" altLang="en-US" kern="0" dirty="0">
                <a:latin typeface="+mn-ea"/>
                <a:cs typeface="+mj-cs"/>
              </a:rPr>
              <a:t>하나의 시설에서 둘 이상의 사회복지사업을 통합하여 수행할 수 </a:t>
            </a:r>
            <a:r>
              <a:rPr lang="ko-KR" altLang="en-US" kern="0" dirty="0" smtClean="0">
                <a:latin typeface="+mn-ea"/>
                <a:cs typeface="+mj-cs"/>
              </a:rPr>
              <a:t>있다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ko-KR" altLang="en-US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4165154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사회복지시설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6980" y="852916"/>
            <a:ext cx="8835718" cy="396550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51281" y="79418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08789" y="79735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36680" y="145963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32257" y="1072251"/>
            <a:ext cx="22140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시설장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40181" y="1588127"/>
            <a:ext cx="8445944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시설장은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상근해야 </a:t>
            </a:r>
            <a:r>
              <a:rPr lang="ko-KR" altLang="en-US" sz="2000" kern="0" dirty="0" smtClean="0">
                <a:latin typeface="+mn-ea"/>
                <a:cs typeface="+mj-cs"/>
              </a:rPr>
              <a:t>하며 사회복지법인 </a:t>
            </a:r>
            <a:r>
              <a:rPr lang="ko-KR" altLang="en-US" sz="2000" kern="0" dirty="0">
                <a:latin typeface="+mn-ea"/>
                <a:cs typeface="+mj-cs"/>
              </a:rPr>
              <a:t>임원의 결격사유에 해당하는 사람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22</a:t>
            </a:r>
            <a:r>
              <a:rPr lang="ko-KR" altLang="en-US" sz="2000" kern="0" dirty="0">
                <a:latin typeface="+mn-ea"/>
                <a:cs typeface="+mj-cs"/>
              </a:rPr>
              <a:t>조의 해임명령에 </a:t>
            </a:r>
            <a:r>
              <a:rPr lang="ko-KR" altLang="en-US" sz="2000" kern="0" dirty="0" smtClean="0">
                <a:latin typeface="+mn-ea"/>
                <a:cs typeface="+mj-cs"/>
              </a:rPr>
              <a:t>따라 해임된 </a:t>
            </a:r>
            <a:r>
              <a:rPr lang="ko-KR" altLang="en-US" sz="2000" kern="0" dirty="0">
                <a:latin typeface="+mn-ea"/>
                <a:cs typeface="+mj-cs"/>
              </a:rPr>
              <a:t>날로부터 </a:t>
            </a:r>
            <a:r>
              <a:rPr lang="en-US" altLang="ko-KR" sz="2000" kern="0" dirty="0">
                <a:latin typeface="+mn-ea"/>
                <a:cs typeface="+mj-cs"/>
              </a:rPr>
              <a:t>5</a:t>
            </a:r>
            <a:r>
              <a:rPr lang="ko-KR" altLang="en-US" sz="2000" kern="0" dirty="0">
                <a:latin typeface="+mn-ea"/>
                <a:cs typeface="+mj-cs"/>
              </a:rPr>
              <a:t>년이 지나지 아니한 사람은 시설의 장이 될 수 없다</a:t>
            </a:r>
            <a:r>
              <a:rPr lang="en-US" altLang="ko-KR" sz="2000" kern="0" dirty="0" smtClean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사회복지분야의 </a:t>
            </a:r>
            <a:r>
              <a:rPr lang="en-US" altLang="ko-KR" sz="2000" kern="0" dirty="0">
                <a:latin typeface="+mn-ea"/>
                <a:cs typeface="+mj-cs"/>
              </a:rPr>
              <a:t>6</a:t>
            </a:r>
            <a:r>
              <a:rPr lang="ko-KR" altLang="en-US" sz="2000" kern="0" dirty="0">
                <a:latin typeface="+mn-ea"/>
                <a:cs typeface="+mj-cs"/>
              </a:rPr>
              <a:t>급 이상 공무원으로 재직하다 퇴직한 지 </a:t>
            </a:r>
            <a:r>
              <a:rPr lang="en-US" altLang="ko-KR" sz="2000" kern="0" dirty="0">
                <a:latin typeface="+mn-ea"/>
                <a:cs typeface="+mj-cs"/>
              </a:rPr>
              <a:t>3</a:t>
            </a:r>
            <a:r>
              <a:rPr lang="ko-KR" altLang="en-US" sz="2000" kern="0" dirty="0">
                <a:latin typeface="+mn-ea"/>
                <a:cs typeface="+mj-cs"/>
              </a:rPr>
              <a:t>년이 경과하지 </a:t>
            </a:r>
            <a:r>
              <a:rPr lang="ko-KR" altLang="en-US" sz="2000" kern="0" dirty="0" smtClean="0">
                <a:latin typeface="+mn-ea"/>
                <a:cs typeface="+mj-cs"/>
              </a:rPr>
              <a:t>아니한 </a:t>
            </a:r>
            <a:r>
              <a:rPr lang="ko-KR" altLang="en-US" sz="2000" kern="0" dirty="0">
                <a:latin typeface="+mn-ea"/>
                <a:cs typeface="+mj-cs"/>
              </a:rPr>
              <a:t>사람 중에서 퇴직 전 </a:t>
            </a:r>
            <a:r>
              <a:rPr lang="en-US" altLang="ko-KR" sz="2000" kern="0" dirty="0">
                <a:latin typeface="+mn-ea"/>
                <a:cs typeface="+mj-cs"/>
              </a:rPr>
              <a:t>5</a:t>
            </a:r>
            <a:r>
              <a:rPr lang="ko-KR" altLang="en-US" sz="2000" kern="0" dirty="0">
                <a:latin typeface="+mn-ea"/>
                <a:cs typeface="+mj-cs"/>
              </a:rPr>
              <a:t>년 동안 소속하였던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기초자치단체가 관할</a:t>
            </a:r>
            <a:r>
              <a:rPr lang="ko-KR" altLang="en-US" sz="2000" kern="0" dirty="0">
                <a:latin typeface="+mn-ea"/>
                <a:cs typeface="+mj-cs"/>
              </a:rPr>
              <a:t>하는 </a:t>
            </a:r>
            <a:r>
              <a:rPr lang="ko-KR" altLang="en-US" sz="2000" kern="0" dirty="0" smtClean="0">
                <a:latin typeface="+mn-ea"/>
                <a:cs typeface="+mj-cs"/>
              </a:rPr>
              <a:t>시설의 </a:t>
            </a:r>
            <a:r>
              <a:rPr lang="ko-KR" altLang="en-US" sz="2000" kern="0" dirty="0" smtClean="0">
                <a:latin typeface="+mn-ea"/>
                <a:cs typeface="+mj-cs"/>
              </a:rPr>
              <a:t>장이 </a:t>
            </a:r>
            <a:r>
              <a:rPr lang="ko-KR" altLang="en-US" sz="2000" kern="0" dirty="0" smtClean="0">
                <a:latin typeface="+mn-ea"/>
                <a:cs typeface="+mj-cs"/>
              </a:rPr>
              <a:t>될 </a:t>
            </a:r>
            <a:r>
              <a:rPr lang="ko-KR" altLang="en-US" sz="2000" kern="0" dirty="0">
                <a:latin typeface="+mn-ea"/>
                <a:cs typeface="+mj-cs"/>
              </a:rPr>
              <a:t>수 없다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267302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사회복지시설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7613" y="3786401"/>
            <a:ext cx="8835718" cy="298686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1914" y="372766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9422" y="373084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47313" y="4318684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2890" y="3941938"/>
            <a:ext cx="505779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종사자 채용 시 준수사항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27623" y="4388214"/>
            <a:ext cx="8537743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사회복지법인과 사회복지시설을 설치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운영하는 자는 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26511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해당 </a:t>
            </a:r>
            <a:r>
              <a:rPr lang="ko-KR" altLang="en-US" sz="1900" kern="0" dirty="0">
                <a:latin typeface="+mn-ea"/>
                <a:cs typeface="+mj-cs"/>
              </a:rPr>
              <a:t>법인 또는 시설의 종사자를 채용할 때 정당한 </a:t>
            </a:r>
            <a:r>
              <a:rPr lang="ko-KR" altLang="en-US" sz="1900" kern="0" dirty="0" err="1">
                <a:latin typeface="+mn-ea"/>
                <a:cs typeface="+mj-cs"/>
              </a:rPr>
              <a:t>사유없이</a:t>
            </a:r>
            <a:r>
              <a:rPr lang="ko-KR" altLang="en-US" sz="1900" kern="0" dirty="0">
                <a:latin typeface="+mn-ea"/>
                <a:cs typeface="+mj-cs"/>
              </a:rPr>
              <a:t> 채용 </a:t>
            </a:r>
            <a:r>
              <a:rPr lang="ko-KR" altLang="en-US" sz="1900" kern="0" dirty="0" smtClean="0">
                <a:latin typeface="+mn-ea"/>
                <a:cs typeface="+mj-cs"/>
              </a:rPr>
              <a:t>광고의 내용을 </a:t>
            </a:r>
            <a:r>
              <a:rPr lang="ko-KR" altLang="en-US" sz="1900" kern="0" dirty="0" smtClean="0">
                <a:latin typeface="+mn-ea"/>
                <a:cs typeface="+mj-cs"/>
              </a:rPr>
              <a:t>종사자가 </a:t>
            </a:r>
            <a:r>
              <a:rPr lang="ko-KR" altLang="en-US" sz="1900" kern="0" dirty="0">
                <a:latin typeface="+mn-ea"/>
                <a:cs typeface="+mj-cs"/>
              </a:rPr>
              <a:t>되려는 사람에게 불리하게 변경하여 채용해서는 </a:t>
            </a:r>
            <a:r>
              <a:rPr lang="ko-KR" altLang="en-US" sz="1900" kern="0" dirty="0" smtClean="0">
                <a:latin typeface="+mn-ea"/>
                <a:cs typeface="+mj-cs"/>
              </a:rPr>
              <a:t>안 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26511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종사자를 </a:t>
            </a:r>
            <a:r>
              <a:rPr lang="ko-KR" altLang="en-US" sz="1900" kern="0" dirty="0">
                <a:latin typeface="+mn-ea"/>
                <a:cs typeface="+mj-cs"/>
              </a:rPr>
              <a:t>채용한 후에 정당한 사유 없이 채용광고에서 제시한 </a:t>
            </a:r>
            <a:r>
              <a:rPr lang="ko-KR" altLang="en-US" sz="1900" kern="0" dirty="0" smtClean="0">
                <a:latin typeface="+mn-ea"/>
                <a:cs typeface="+mj-cs"/>
              </a:rPr>
              <a:t>근로조건을 </a:t>
            </a:r>
            <a:r>
              <a:rPr lang="ko-KR" altLang="en-US" sz="1900" kern="0" dirty="0" smtClean="0">
                <a:latin typeface="+mn-ea"/>
                <a:cs typeface="+mj-cs"/>
              </a:rPr>
              <a:t>종사자에게 </a:t>
            </a:r>
            <a:r>
              <a:rPr lang="ko-KR" altLang="en-US" sz="1900" kern="0" dirty="0">
                <a:latin typeface="+mn-ea"/>
                <a:cs typeface="+mj-cs"/>
              </a:rPr>
              <a:t>불리하게 변경하여 적용하여서는 </a:t>
            </a:r>
            <a:r>
              <a:rPr lang="ko-KR" altLang="en-US" sz="1900" kern="0" dirty="0" smtClean="0">
                <a:latin typeface="+mn-ea"/>
                <a:cs typeface="+mj-cs"/>
              </a:rPr>
              <a:t>안 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47613" y="759642"/>
            <a:ext cx="8835718" cy="2865089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61914" y="700906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19422" y="704081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47313" y="1291925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42890" y="915179"/>
            <a:ext cx="268054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종사자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60661" y="1294484"/>
            <a:ext cx="8488967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사회복지법인과 </a:t>
            </a:r>
            <a:r>
              <a:rPr lang="ko-KR" altLang="en-US" sz="1900" kern="0" dirty="0">
                <a:latin typeface="+mn-ea"/>
                <a:cs typeface="+mj-cs"/>
              </a:rPr>
              <a:t>사회복지시설을 설치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운영하는 자는 시설에 근무할 </a:t>
            </a:r>
            <a:r>
              <a:rPr lang="ko-KR" altLang="en-US" sz="1900" kern="0" dirty="0" smtClean="0">
                <a:latin typeface="+mn-ea"/>
                <a:cs typeface="+mj-cs"/>
              </a:rPr>
              <a:t>종사자를 </a:t>
            </a:r>
            <a:r>
              <a:rPr lang="ko-KR" altLang="en-US" sz="1900" kern="0" dirty="0" smtClean="0">
                <a:latin typeface="+mn-ea"/>
                <a:cs typeface="+mj-cs"/>
              </a:rPr>
              <a:t>채용할 </a:t>
            </a:r>
            <a:r>
              <a:rPr lang="ko-KR" altLang="en-US" sz="1900" kern="0" dirty="0">
                <a:latin typeface="+mn-ea"/>
                <a:cs typeface="+mj-cs"/>
              </a:rPr>
              <a:t>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26511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종사자로 </a:t>
            </a:r>
            <a:r>
              <a:rPr lang="ko-KR" altLang="en-US" sz="1900" kern="0" dirty="0">
                <a:latin typeface="+mn-ea"/>
                <a:cs typeface="+mj-cs"/>
              </a:rPr>
              <a:t>재직하는 동안 시설이용자를 대상으로 성폭력범죄 및 </a:t>
            </a:r>
            <a:r>
              <a:rPr lang="ko-KR" altLang="en-US" sz="1900" kern="0" dirty="0" smtClean="0">
                <a:latin typeface="+mn-ea"/>
                <a:cs typeface="+mj-cs"/>
              </a:rPr>
              <a:t>아동청소년 </a:t>
            </a:r>
            <a:r>
              <a:rPr lang="ko-KR" altLang="en-US" sz="1900" kern="0" dirty="0" smtClean="0">
                <a:latin typeface="+mn-ea"/>
                <a:cs typeface="+mj-cs"/>
              </a:rPr>
              <a:t>대상 성범죄를 저질러 금고 이상의 형 또는 치료감호를 </a:t>
            </a:r>
            <a:r>
              <a:rPr lang="ko-KR" altLang="en-US" sz="1900" kern="0" dirty="0" err="1" smtClean="0">
                <a:latin typeface="+mn-ea"/>
                <a:cs typeface="+mj-cs"/>
              </a:rPr>
              <a:t>선고받고</a:t>
            </a:r>
            <a:r>
              <a:rPr lang="ko-KR" altLang="en-US" sz="1900" kern="0" dirty="0" smtClean="0">
                <a:latin typeface="+mn-ea"/>
                <a:cs typeface="+mj-cs"/>
              </a:rPr>
              <a:t> 그 형이 확정된 사람은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종사자가 </a:t>
            </a:r>
            <a:r>
              <a:rPr lang="ko-KR" altLang="en-US" sz="1900" kern="0" dirty="0">
                <a:latin typeface="+mn-ea"/>
                <a:cs typeface="+mj-cs"/>
              </a:rPr>
              <a:t>될 수 없다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346355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시설의 운영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4325" y="698523"/>
            <a:ext cx="8910000" cy="610631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7"/>
                <a:ext cx="3539" cy="182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28627" y="639787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86135" y="642962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35292" y="1167008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30869" y="822161"/>
            <a:ext cx="257314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운영위원회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36</a:t>
            </a: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86135" y="1237659"/>
            <a:ext cx="8580821" cy="5446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시설운영에 </a:t>
            </a:r>
            <a:r>
              <a:rPr lang="ko-KR" altLang="en-US" sz="1700" kern="0" dirty="0">
                <a:latin typeface="+mn-ea"/>
                <a:cs typeface="+mj-cs"/>
              </a:rPr>
              <a:t>관한 사항을 심의하기 위해 운영위원회를 둔다</a:t>
            </a:r>
            <a:r>
              <a:rPr lang="en-US" altLang="ko-KR" sz="1700" kern="0" dirty="0" smtClean="0">
                <a:latin typeface="+mn-ea"/>
                <a:cs typeface="+mj-cs"/>
              </a:rPr>
              <a:t>.</a:t>
            </a:r>
            <a:endParaRPr lang="en-US" altLang="ko-KR" sz="1700" kern="0" dirty="0">
              <a:latin typeface="+mn-ea"/>
              <a:cs typeface="+mj-cs"/>
            </a:endParaRPr>
          </a:p>
          <a:p>
            <a:pPr marL="180975" indent="-180975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심의사항</a:t>
            </a:r>
            <a:endParaRPr lang="ko-KR" altLang="en-US" sz="1700" kern="0" dirty="0">
              <a:latin typeface="+mn-ea"/>
              <a:cs typeface="+mj-cs"/>
            </a:endParaRPr>
          </a:p>
          <a:p>
            <a:pPr marL="265113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 시설 </a:t>
            </a:r>
            <a:r>
              <a:rPr lang="ko-KR" altLang="en-US" sz="1700" kern="0" dirty="0">
                <a:latin typeface="+mn-ea"/>
                <a:cs typeface="+mj-cs"/>
              </a:rPr>
              <a:t>운영계획의 수립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>
                <a:latin typeface="+mn-ea"/>
                <a:cs typeface="+mj-cs"/>
              </a:rPr>
              <a:t>평가에 관한 사항</a:t>
            </a:r>
          </a:p>
          <a:p>
            <a:pPr marL="265113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 사회복지프로그램의 </a:t>
            </a:r>
            <a:r>
              <a:rPr lang="ko-KR" altLang="en-US" sz="1700" kern="0" dirty="0">
                <a:latin typeface="+mn-ea"/>
                <a:cs typeface="+mj-cs"/>
              </a:rPr>
              <a:t>개발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>
                <a:latin typeface="+mn-ea"/>
                <a:cs typeface="+mj-cs"/>
              </a:rPr>
              <a:t>평가에 관한 사항</a:t>
            </a:r>
          </a:p>
          <a:p>
            <a:pPr marL="265113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 시설 </a:t>
            </a:r>
            <a:r>
              <a:rPr lang="ko-KR" altLang="en-US" sz="1700" kern="0" dirty="0">
                <a:latin typeface="+mn-ea"/>
                <a:cs typeface="+mj-cs"/>
              </a:rPr>
              <a:t>종사자의 근무환경 개선에 관한 사항</a:t>
            </a:r>
          </a:p>
          <a:p>
            <a:pPr marL="265113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 시설 </a:t>
            </a:r>
            <a:r>
              <a:rPr lang="ko-KR" altLang="en-US" sz="1700" kern="0" dirty="0">
                <a:latin typeface="+mn-ea"/>
                <a:cs typeface="+mj-cs"/>
              </a:rPr>
              <a:t>거주자의 생활환경 개선 및 고충 처리 등에 관한 사항</a:t>
            </a:r>
          </a:p>
          <a:p>
            <a:pPr marL="265113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 시설 </a:t>
            </a:r>
            <a:r>
              <a:rPr lang="ko-KR" altLang="en-US" sz="1700" kern="0" dirty="0">
                <a:latin typeface="+mn-ea"/>
                <a:cs typeface="+mj-cs"/>
              </a:rPr>
              <a:t>종사자와 거주자의 인권보호 및 권익증진에 관한 사항</a:t>
            </a:r>
          </a:p>
          <a:p>
            <a:pPr marL="265113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 시설과 </a:t>
            </a:r>
            <a:r>
              <a:rPr lang="ko-KR" altLang="en-US" sz="1700" kern="0" dirty="0">
                <a:latin typeface="+mn-ea"/>
                <a:cs typeface="+mj-cs"/>
              </a:rPr>
              <a:t>지역사회의 협력에 관한 사항</a:t>
            </a:r>
          </a:p>
          <a:p>
            <a:pPr marL="265113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 시설의 </a:t>
            </a:r>
            <a:r>
              <a:rPr lang="ko-KR" altLang="en-US" sz="1700" kern="0" dirty="0">
                <a:latin typeface="+mn-ea"/>
                <a:cs typeface="+mj-cs"/>
              </a:rPr>
              <a:t>장이 운영위원회 회의에 부치는 </a:t>
            </a:r>
            <a:r>
              <a:rPr lang="ko-KR" altLang="en-US" sz="1700" kern="0" dirty="0" smtClean="0">
                <a:latin typeface="+mn-ea"/>
                <a:cs typeface="+mj-cs"/>
              </a:rPr>
              <a:t>사항</a:t>
            </a:r>
            <a:endParaRPr lang="ko-KR" altLang="en-US" sz="1700" kern="0" dirty="0">
              <a:latin typeface="+mn-ea"/>
              <a:cs typeface="+mj-cs"/>
            </a:endParaRPr>
          </a:p>
          <a:p>
            <a:pPr marL="180975" indent="-180975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운영위원회 </a:t>
            </a:r>
            <a:r>
              <a:rPr lang="ko-KR" altLang="en-US" sz="1700" kern="0" dirty="0">
                <a:latin typeface="+mn-ea"/>
                <a:cs typeface="+mj-cs"/>
              </a:rPr>
              <a:t>위원 구성</a:t>
            </a:r>
          </a:p>
          <a:p>
            <a:pPr marL="265113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 시설의 </a:t>
            </a:r>
            <a:r>
              <a:rPr lang="ko-KR" altLang="en-US" sz="1700" kern="0" dirty="0">
                <a:latin typeface="+mn-ea"/>
                <a:cs typeface="+mj-cs"/>
              </a:rPr>
              <a:t>장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>
                <a:latin typeface="+mn-ea"/>
                <a:cs typeface="+mj-cs"/>
              </a:rPr>
              <a:t>시설 거주자 대표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>
                <a:latin typeface="+mn-ea"/>
                <a:cs typeface="+mj-cs"/>
              </a:rPr>
              <a:t>시설 거주자 보호자 대표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>
                <a:latin typeface="+mn-ea"/>
                <a:cs typeface="+mj-cs"/>
              </a:rPr>
              <a:t>시설 종사자의 대표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 smtClean="0">
                <a:latin typeface="+mn-ea"/>
                <a:cs typeface="+mj-cs"/>
              </a:rPr>
              <a:t>해당 </a:t>
            </a:r>
            <a:r>
              <a:rPr lang="ko-KR" altLang="en-US" sz="1700" kern="0" dirty="0" smtClean="0">
                <a:latin typeface="+mn-ea"/>
                <a:cs typeface="+mj-cs"/>
              </a:rPr>
              <a:t>시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군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구 소속 </a:t>
            </a:r>
            <a:r>
              <a:rPr lang="ko-KR" altLang="en-US" sz="1700" kern="0" dirty="0">
                <a:latin typeface="+mn-ea"/>
                <a:cs typeface="+mj-cs"/>
              </a:rPr>
              <a:t>사회복지업무를 담당하는 공무원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>
                <a:latin typeface="+mn-ea"/>
                <a:cs typeface="+mj-cs"/>
              </a:rPr>
              <a:t>후원자 대표 또는 </a:t>
            </a:r>
            <a:r>
              <a:rPr lang="ko-KR" altLang="en-US" sz="1700" kern="0" dirty="0" smtClean="0">
                <a:latin typeface="+mn-ea"/>
                <a:cs typeface="+mj-cs"/>
              </a:rPr>
              <a:t>지역주민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>
                <a:latin typeface="+mn-ea"/>
                <a:cs typeface="+mj-cs"/>
              </a:rPr>
              <a:t>공익단체에서 추천한 사람</a:t>
            </a:r>
            <a:r>
              <a:rPr lang="en-US" altLang="ko-KR" sz="1700" kern="0" dirty="0" smtClean="0">
                <a:latin typeface="+mn-ea"/>
                <a:cs typeface="+mj-cs"/>
              </a:rPr>
              <a:t>, </a:t>
            </a:r>
            <a:r>
              <a:rPr lang="ko-KR" altLang="en-US" sz="1700" kern="0" dirty="0" smtClean="0">
                <a:latin typeface="+mn-ea"/>
                <a:cs typeface="+mj-cs"/>
              </a:rPr>
              <a:t>시설의 </a:t>
            </a:r>
            <a:r>
              <a:rPr lang="ko-KR" altLang="en-US" sz="1700" kern="0" dirty="0">
                <a:latin typeface="+mn-ea"/>
                <a:cs typeface="+mj-cs"/>
              </a:rPr>
              <a:t>운영 또는 사회복지에 관하여 </a:t>
            </a:r>
            <a:r>
              <a:rPr lang="ko-KR" altLang="en-US" sz="1700" kern="0" dirty="0" smtClean="0">
                <a:latin typeface="+mn-ea"/>
                <a:cs typeface="+mj-cs"/>
              </a:rPr>
              <a:t>전문적인 </a:t>
            </a:r>
            <a:r>
              <a:rPr lang="ko-KR" altLang="en-US" sz="1700" kern="0" dirty="0">
                <a:latin typeface="+mn-ea"/>
                <a:cs typeface="+mj-cs"/>
              </a:rPr>
              <a:t>지식과 경험이 풍부한 </a:t>
            </a:r>
            <a:r>
              <a:rPr lang="ko-KR" altLang="en-US" sz="1700" kern="0" dirty="0" smtClean="0">
                <a:latin typeface="+mn-ea"/>
                <a:cs typeface="+mj-cs"/>
              </a:rPr>
              <a:t>사람</a:t>
            </a:r>
            <a:endParaRPr lang="ko-KR" altLang="en-US" sz="1700" kern="0" dirty="0">
              <a:latin typeface="+mn-ea"/>
              <a:cs typeface="+mj-cs"/>
            </a:endParaRPr>
          </a:p>
          <a:p>
            <a:pPr marL="180975" indent="-180975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700" kern="0" dirty="0" err="1" smtClean="0">
                <a:latin typeface="+mn-ea"/>
                <a:cs typeface="+mj-cs"/>
              </a:rPr>
              <a:t>시설장</a:t>
            </a:r>
            <a:r>
              <a:rPr lang="ko-KR" altLang="en-US" sz="1700" kern="0" dirty="0" smtClean="0">
                <a:latin typeface="+mn-ea"/>
                <a:cs typeface="+mj-cs"/>
              </a:rPr>
              <a:t> </a:t>
            </a:r>
            <a:r>
              <a:rPr lang="ko-KR" altLang="en-US" sz="1700" kern="0" dirty="0">
                <a:latin typeface="+mn-ea"/>
                <a:cs typeface="+mj-cs"/>
              </a:rPr>
              <a:t>보고사항</a:t>
            </a:r>
          </a:p>
          <a:p>
            <a:pPr marL="265113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 시설의 </a:t>
            </a:r>
            <a:r>
              <a:rPr lang="ko-KR" altLang="en-US" sz="1700" kern="0" dirty="0">
                <a:latin typeface="+mn-ea"/>
                <a:cs typeface="+mj-cs"/>
              </a:rPr>
              <a:t>회계 및 예산</a:t>
            </a:r>
            <a:r>
              <a:rPr lang="en-US" altLang="ko-KR" sz="1700" kern="0" dirty="0">
                <a:latin typeface="+mn-ea"/>
                <a:cs typeface="+mj-cs"/>
              </a:rPr>
              <a:t>·</a:t>
            </a:r>
            <a:r>
              <a:rPr lang="ko-KR" altLang="en-US" sz="1700" kern="0" dirty="0">
                <a:latin typeface="+mn-ea"/>
                <a:cs typeface="+mj-cs"/>
              </a:rPr>
              <a:t>결산에 관한 사항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 smtClean="0">
                <a:latin typeface="+mn-ea"/>
                <a:cs typeface="+mj-cs"/>
              </a:rPr>
              <a:t>후원금 </a:t>
            </a:r>
            <a:r>
              <a:rPr lang="ko-KR" altLang="en-US" sz="1700" kern="0" dirty="0">
                <a:latin typeface="+mn-ea"/>
                <a:cs typeface="+mj-cs"/>
              </a:rPr>
              <a:t>조성 및 집행에 관한 사항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 smtClean="0">
                <a:latin typeface="+mn-ea"/>
                <a:cs typeface="+mj-cs"/>
              </a:rPr>
              <a:t>그 </a:t>
            </a:r>
            <a:r>
              <a:rPr lang="ko-KR" altLang="en-US" sz="1700" kern="0" dirty="0">
                <a:latin typeface="+mn-ea"/>
                <a:cs typeface="+mj-cs"/>
              </a:rPr>
              <a:t>밖에 시설 운영과 관련된 </a:t>
            </a:r>
            <a:r>
              <a:rPr lang="ko-KR" altLang="en-US" sz="1700" kern="0" dirty="0" smtClean="0">
                <a:latin typeface="+mn-ea"/>
                <a:cs typeface="+mj-cs"/>
              </a:rPr>
              <a:t>사건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사고에 </a:t>
            </a:r>
            <a:r>
              <a:rPr lang="ko-KR" altLang="en-US" sz="1700" kern="0" dirty="0">
                <a:latin typeface="+mn-ea"/>
                <a:cs typeface="+mj-cs"/>
              </a:rPr>
              <a:t>관한 사항</a:t>
            </a:r>
          </a:p>
        </p:txBody>
      </p:sp>
    </p:spTree>
    <p:extLst>
      <p:ext uri="{BB962C8B-B14F-4D97-AF65-F5344CB8AC3E}">
        <p14:creationId xmlns:p14="http://schemas.microsoft.com/office/powerpoint/2010/main" val="18398551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시설의 운영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6347" y="4167707"/>
            <a:ext cx="8874000" cy="245091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0648" y="4108971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8156" y="4112146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26047" y="4678724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21624" y="4308996"/>
            <a:ext cx="379783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보험가입의 의무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34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</a:t>
            </a:r>
            <a:r>
              <a:rPr lang="en-US" altLang="ko-KR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  <a:endParaRPr lang="en-US" altLang="ko-KR" sz="22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98156" y="4727158"/>
            <a:ext cx="844594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시설의 </a:t>
            </a:r>
            <a:r>
              <a:rPr lang="ko-KR" altLang="en-US" sz="1900" kern="0" dirty="0">
                <a:latin typeface="+mn-ea"/>
                <a:cs typeface="+mj-cs"/>
              </a:rPr>
              <a:t>운영자는 화재로 인한 손해배상책임과 화재 외의 안전사고로 </a:t>
            </a:r>
            <a:r>
              <a:rPr lang="ko-KR" altLang="en-US" sz="1900" kern="0" dirty="0" smtClean="0">
                <a:latin typeface="+mn-ea"/>
                <a:cs typeface="+mj-cs"/>
              </a:rPr>
              <a:t>인해 </a:t>
            </a:r>
            <a:r>
              <a:rPr lang="ko-KR" altLang="en-US" sz="1900" kern="0" dirty="0" smtClean="0">
                <a:latin typeface="+mn-ea"/>
                <a:cs typeface="+mj-cs"/>
              </a:rPr>
              <a:t>생명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신체에 </a:t>
            </a:r>
            <a:r>
              <a:rPr lang="ko-KR" altLang="en-US" sz="1900" kern="0" dirty="0">
                <a:latin typeface="+mn-ea"/>
                <a:cs typeface="+mj-cs"/>
              </a:rPr>
              <a:t>피해를 입은 보호대상자에 따른 손해배상 </a:t>
            </a:r>
            <a:r>
              <a:rPr lang="ko-KR" altLang="en-US" sz="1900" kern="0" dirty="0" smtClean="0">
                <a:latin typeface="+mn-ea"/>
                <a:cs typeface="+mj-cs"/>
              </a:rPr>
              <a:t>책임의 </a:t>
            </a:r>
            <a:r>
              <a:rPr lang="ko-KR" altLang="en-US" sz="1900" kern="0" dirty="0">
                <a:latin typeface="+mn-ea"/>
                <a:cs typeface="+mj-cs"/>
              </a:rPr>
              <a:t>이행을 </a:t>
            </a:r>
            <a:r>
              <a:rPr lang="ko-KR" altLang="en-US" sz="1900" kern="0" dirty="0" smtClean="0">
                <a:latin typeface="+mn-ea"/>
                <a:cs typeface="+mj-cs"/>
              </a:rPr>
              <a:t>위해 손해보험회사가 </a:t>
            </a:r>
            <a:r>
              <a:rPr lang="ko-KR" altLang="en-US" sz="1900" kern="0" dirty="0" smtClean="0">
                <a:latin typeface="+mn-ea"/>
                <a:cs typeface="+mj-cs"/>
              </a:rPr>
              <a:t>영위하는 </a:t>
            </a:r>
            <a:r>
              <a:rPr lang="ko-KR" altLang="en-US" sz="1900" kern="0" dirty="0">
                <a:latin typeface="+mn-ea"/>
                <a:cs typeface="+mj-cs"/>
              </a:rPr>
              <a:t>책임보험에 가입하거나 ‘</a:t>
            </a:r>
            <a:r>
              <a:rPr lang="ko-KR" altLang="en-US" sz="1900" kern="0" dirty="0" err="1">
                <a:latin typeface="+mn-ea"/>
                <a:cs typeface="+mj-cs"/>
              </a:rPr>
              <a:t>사회복지사</a:t>
            </a:r>
            <a:r>
              <a:rPr lang="ko-KR" altLang="en-US" sz="1900" kern="0" dirty="0">
                <a:latin typeface="+mn-ea"/>
                <a:cs typeface="+mj-cs"/>
              </a:rPr>
              <a:t> 등의 처우 </a:t>
            </a:r>
            <a:r>
              <a:rPr lang="ko-KR" altLang="en-US" sz="1900" kern="0" dirty="0" smtClean="0">
                <a:latin typeface="+mn-ea"/>
                <a:cs typeface="+mj-cs"/>
              </a:rPr>
              <a:t>및 지위향상을 </a:t>
            </a:r>
            <a:r>
              <a:rPr lang="ko-KR" altLang="en-US" sz="1900" kern="0" dirty="0">
                <a:latin typeface="+mn-ea"/>
                <a:cs typeface="+mj-cs"/>
              </a:rPr>
              <a:t>위한 </a:t>
            </a:r>
            <a:r>
              <a:rPr lang="ko-KR" altLang="en-US" sz="1900" kern="0" dirty="0" smtClean="0">
                <a:latin typeface="+mn-ea"/>
                <a:cs typeface="+mj-cs"/>
              </a:rPr>
              <a:t>법률</a:t>
            </a:r>
            <a:r>
              <a:rPr lang="en-US" altLang="ko-KR" sz="1900" kern="0" dirty="0" smtClean="0">
                <a:latin typeface="+mn-ea"/>
                <a:cs typeface="+mj-cs"/>
              </a:rPr>
              <a:t>’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4</a:t>
            </a:r>
            <a:r>
              <a:rPr lang="ko-KR" altLang="en-US" sz="1900" kern="0" dirty="0">
                <a:latin typeface="+mn-ea"/>
                <a:cs typeface="+mj-cs"/>
              </a:rPr>
              <a:t>조에 따른 사회복지공제회의 책임공제에 </a:t>
            </a:r>
            <a:r>
              <a:rPr lang="ko-KR" altLang="en-US" sz="1900" kern="0" dirty="0" smtClean="0">
                <a:latin typeface="+mn-ea"/>
                <a:cs typeface="+mj-cs"/>
              </a:rPr>
              <a:t>가입하여야 </a:t>
            </a:r>
            <a:r>
              <a:rPr lang="ko-KR" altLang="en-US" sz="1900" kern="0" dirty="0">
                <a:latin typeface="+mn-ea"/>
                <a:cs typeface="+mj-cs"/>
              </a:rPr>
              <a:t>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26347" y="791541"/>
            <a:ext cx="8874000" cy="3152148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40648" y="732805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398156" y="735980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26047" y="1302558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21624" y="957711"/>
            <a:ext cx="24064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서류비치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37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20046" y="1275161"/>
            <a:ext cx="8486602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시설의 </a:t>
            </a:r>
            <a:r>
              <a:rPr lang="ko-KR" altLang="en-US" sz="1900" kern="0" dirty="0">
                <a:latin typeface="+mn-ea"/>
                <a:cs typeface="+mj-cs"/>
              </a:rPr>
              <a:t>장은 후원금품대장 등 </a:t>
            </a:r>
            <a:r>
              <a:rPr lang="ko-KR" altLang="en-US" sz="1900" kern="0" dirty="0" err="1">
                <a:latin typeface="+mn-ea"/>
                <a:cs typeface="+mj-cs"/>
              </a:rPr>
              <a:t>보건복지부령이</a:t>
            </a:r>
            <a:r>
              <a:rPr lang="ko-KR" altLang="en-US" sz="1900" kern="0" dirty="0">
                <a:latin typeface="+mn-ea"/>
                <a:cs typeface="+mj-cs"/>
              </a:rPr>
              <a:t> 정하는 서류를 시설 내에 </a:t>
            </a:r>
            <a:r>
              <a:rPr lang="ko-KR" altLang="en-US" sz="1900" kern="0" dirty="0" smtClean="0">
                <a:latin typeface="+mn-ea"/>
                <a:cs typeface="+mj-cs"/>
              </a:rPr>
              <a:t>비치하여야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법인정관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법인설립허가증사본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>
                <a:latin typeface="+mn-ea"/>
                <a:cs typeface="+mj-cs"/>
              </a:rPr>
              <a:t>사회복지시설신고증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시설 거주자 및 </a:t>
            </a:r>
            <a:r>
              <a:rPr lang="ko-KR" altLang="en-US" sz="1900" kern="0" dirty="0" err="1" smtClean="0">
                <a:latin typeface="+mn-ea"/>
                <a:cs typeface="+mj-cs"/>
              </a:rPr>
              <a:t>퇴소자의</a:t>
            </a:r>
            <a:r>
              <a:rPr lang="ko-KR" altLang="en-US" sz="1900" kern="0" dirty="0" smtClean="0">
                <a:latin typeface="+mn-ea"/>
                <a:cs typeface="+mj-cs"/>
              </a:rPr>
              <a:t> 명부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시설거주자 </a:t>
            </a:r>
            <a:r>
              <a:rPr lang="ko-KR" altLang="en-US" sz="1900" kern="0" dirty="0">
                <a:latin typeface="+mn-ea"/>
                <a:cs typeface="+mj-cs"/>
              </a:rPr>
              <a:t>및 </a:t>
            </a:r>
            <a:r>
              <a:rPr lang="ko-KR" altLang="en-US" sz="1900" kern="0" dirty="0" err="1">
                <a:latin typeface="+mn-ea"/>
                <a:cs typeface="+mj-cs"/>
              </a:rPr>
              <a:t>퇴소자의</a:t>
            </a:r>
            <a:r>
              <a:rPr lang="ko-KR" altLang="en-US" sz="1900" kern="0" dirty="0">
                <a:latin typeface="+mn-ea"/>
                <a:cs typeface="+mj-cs"/>
              </a:rPr>
              <a:t> 상담 기록부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시설의 운영계획서 및 </a:t>
            </a:r>
            <a:r>
              <a:rPr lang="ko-KR" altLang="en-US" sz="1900" kern="0" dirty="0" smtClean="0">
                <a:latin typeface="+mn-ea"/>
                <a:cs typeface="+mj-cs"/>
              </a:rPr>
              <a:t>예산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결산서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후원금품대장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시설의 </a:t>
            </a:r>
            <a:r>
              <a:rPr lang="ko-KR" altLang="en-US" sz="1900" kern="0" dirty="0">
                <a:latin typeface="+mn-ea"/>
                <a:cs typeface="+mj-cs"/>
              </a:rPr>
              <a:t>건축물관리대장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시설의 장과 종사자의 </a:t>
            </a:r>
            <a:r>
              <a:rPr lang="ko-KR" altLang="en-US" sz="1900" kern="0" dirty="0" smtClean="0">
                <a:latin typeface="+mn-ea"/>
                <a:cs typeface="+mj-cs"/>
              </a:rPr>
              <a:t>명부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시행규칙 제</a:t>
            </a:r>
            <a:r>
              <a:rPr lang="en-US" altLang="ko-KR" sz="1900" kern="0" dirty="0">
                <a:latin typeface="+mn-ea"/>
                <a:cs typeface="+mj-cs"/>
              </a:rPr>
              <a:t>25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0989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047711"/>
              </p:ext>
            </p:extLst>
          </p:nvPr>
        </p:nvGraphicFramePr>
        <p:xfrm>
          <a:off x="105433" y="769110"/>
          <a:ext cx="8952329" cy="6055454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5355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168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99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kumimoji="1" 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r>
                        <a:rPr kumimoji="1" lang="en-US" alt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7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50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1970.1.1.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1970.1.1.)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법률 제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2191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호 「사회복지사업법」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입법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제정</a:t>
                      </a:r>
                      <a:endParaRPr kumimoji="1" lang="ko-KR" alt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0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1983.5.21.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1983.5.21.)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ko-KR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노인복지법 등 사회복지사업에 관한 각종 법률의 제정으로 관련 사항 정비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사회복지사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자격 신설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0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1992.12.8.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1993.6.9.)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전</a:t>
                      </a:r>
                      <a:r>
                        <a:rPr kumimoji="1" 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부개정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일선행정기관에 사회복지전문요원을 둠 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  (1987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 시범사업으로 시작된 사회복지전담공무원의 법적 근거 마련됨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) 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750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1997.8.22.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1998.7.1.)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전부개정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사회복지사업의 전문화와 민주화를 위한 개정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사회복지사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급은 국가시험에 합격한 자로 규정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현행 사회복지시설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설치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운영에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대한 허가제를 신고제로 변경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사회복지법인과 시설운영의 투명성 보장을 위한 제도적 장치 마련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시설평가 규정 마련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임의규정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)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43475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서비스 최저기준 및 기타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6347" y="3549111"/>
            <a:ext cx="8874000" cy="319225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0648" y="349037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8156" y="349355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26047" y="4060128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29548" y="3657426"/>
            <a:ext cx="337464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시설의 평가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40375" y="4180979"/>
            <a:ext cx="8445944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보건복지부장관 </a:t>
            </a:r>
            <a:r>
              <a:rPr lang="ko-KR" altLang="en-US" sz="1900" kern="0" dirty="0">
                <a:latin typeface="+mn-ea"/>
                <a:cs typeface="+mj-cs"/>
              </a:rPr>
              <a:t>및 </a:t>
            </a:r>
            <a:r>
              <a:rPr lang="ko-KR" altLang="en-US" sz="1900" kern="0" dirty="0" smtClean="0">
                <a:latin typeface="+mn-ea"/>
                <a:cs typeface="+mj-cs"/>
              </a:rPr>
              <a:t>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도지사는 </a:t>
            </a:r>
            <a:r>
              <a:rPr lang="ko-KR" altLang="en-US" sz="1900" kern="0" dirty="0" err="1">
                <a:latin typeface="+mn-ea"/>
                <a:cs typeface="+mj-cs"/>
              </a:rPr>
              <a:t>보건복지부령이</a:t>
            </a:r>
            <a:r>
              <a:rPr lang="ko-KR" altLang="en-US" sz="1900" kern="0" dirty="0">
                <a:latin typeface="+mn-ea"/>
                <a:cs typeface="+mj-cs"/>
              </a:rPr>
              <a:t> 정하는 바에 따라 시설을 </a:t>
            </a:r>
            <a:r>
              <a:rPr lang="en-US" altLang="ko-KR" sz="1900" kern="0" dirty="0" smtClean="0">
                <a:solidFill>
                  <a:srgbClr val="FF0000"/>
                </a:solidFill>
                <a:latin typeface="+mn-ea"/>
                <a:cs typeface="+mj-cs"/>
              </a:rPr>
              <a:t>3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년</a:t>
            </a:r>
            <a:r>
              <a:rPr lang="ko-KR" altLang="en-US" sz="1900" kern="0" dirty="0">
                <a:latin typeface="+mn-ea"/>
                <a:cs typeface="+mj-cs"/>
              </a:rPr>
              <a:t>마다 </a:t>
            </a:r>
            <a:r>
              <a:rPr lang="ko-KR" altLang="en-US" sz="1900" kern="0" dirty="0" smtClean="0">
                <a:latin typeface="+mn-ea"/>
                <a:cs typeface="+mj-cs"/>
              </a:rPr>
              <a:t>정기적으로 </a:t>
            </a:r>
            <a:r>
              <a:rPr lang="ko-KR" altLang="en-US" sz="1900" kern="0" dirty="0">
                <a:latin typeface="+mn-ea"/>
                <a:cs typeface="+mj-cs"/>
              </a:rPr>
              <a:t>평가한다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평가결과를 </a:t>
            </a:r>
            <a:r>
              <a:rPr lang="ko-KR" altLang="en-US" sz="1900" kern="0" dirty="0">
                <a:latin typeface="+mn-ea"/>
                <a:cs typeface="+mj-cs"/>
              </a:rPr>
              <a:t>시설의 감독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지원 등에 반영하거나 시설거주자를 다른 시설로 </a:t>
            </a:r>
            <a:r>
              <a:rPr lang="ko-KR" altLang="en-US" sz="1900" kern="0" dirty="0" smtClean="0">
                <a:latin typeface="+mn-ea"/>
                <a:cs typeface="+mj-cs"/>
              </a:rPr>
              <a:t>보내는 </a:t>
            </a:r>
            <a:r>
              <a:rPr lang="ko-KR" altLang="en-US" sz="1900" kern="0" dirty="0">
                <a:latin typeface="+mn-ea"/>
                <a:cs typeface="+mj-cs"/>
              </a:rPr>
              <a:t>등의 조치를 할 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시설의 </a:t>
            </a:r>
            <a:r>
              <a:rPr lang="ko-KR" altLang="en-US" sz="1900" kern="0" dirty="0">
                <a:latin typeface="+mn-ea"/>
                <a:cs typeface="+mj-cs"/>
              </a:rPr>
              <a:t>평가기준은 서비스최저기준을 고려하여 보건복지부장관이 </a:t>
            </a:r>
            <a:r>
              <a:rPr lang="ko-KR" altLang="en-US" sz="1900" kern="0" dirty="0" smtClean="0">
                <a:latin typeface="+mn-ea"/>
                <a:cs typeface="+mj-cs"/>
              </a:rPr>
              <a:t>정한다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26347" y="791540"/>
            <a:ext cx="8874000" cy="2565451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40648" y="732805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398156" y="735980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26047" y="1302558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21624" y="932830"/>
            <a:ext cx="448712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시설의 서비스 최저기준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98156" y="1252914"/>
            <a:ext cx="848660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kern="0" dirty="0">
                <a:latin typeface="+mn-ea"/>
                <a:cs typeface="+mj-cs"/>
              </a:rPr>
              <a:t>시설에서 제공하는 </a:t>
            </a:r>
            <a:r>
              <a:rPr lang="ko-KR" altLang="en-US" kern="0" dirty="0">
                <a:solidFill>
                  <a:srgbClr val="FF0000"/>
                </a:solidFill>
                <a:latin typeface="+mn-ea"/>
                <a:cs typeface="+mj-cs"/>
              </a:rPr>
              <a:t>서비스의 최저기준</a:t>
            </a:r>
            <a:r>
              <a:rPr lang="ko-KR" altLang="en-US" kern="0" dirty="0">
                <a:latin typeface="+mn-ea"/>
                <a:cs typeface="+mj-cs"/>
              </a:rPr>
              <a:t>을 마련하여야 하며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시설 </a:t>
            </a:r>
            <a:r>
              <a:rPr lang="ko-KR" altLang="en-US" kern="0" dirty="0">
                <a:latin typeface="+mn-ea"/>
                <a:cs typeface="+mj-cs"/>
              </a:rPr>
              <a:t>운영자는 서비스 최저기준 이상으로 서비스 수준을 유지하여야 한다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en-US" altLang="ko-KR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시설 </a:t>
            </a:r>
            <a:r>
              <a:rPr lang="ko-KR" altLang="en-US" kern="0" dirty="0">
                <a:latin typeface="+mn-ea"/>
                <a:cs typeface="+mj-cs"/>
              </a:rPr>
              <a:t>이용자의 </a:t>
            </a:r>
            <a:r>
              <a:rPr lang="ko-KR" altLang="en-US" kern="0" dirty="0" smtClean="0">
                <a:latin typeface="+mn-ea"/>
                <a:cs typeface="+mj-cs"/>
              </a:rPr>
              <a:t>인권 </a:t>
            </a:r>
            <a:r>
              <a:rPr lang="en-US" altLang="ko-KR" kern="0" dirty="0" smtClean="0">
                <a:latin typeface="+mn-ea"/>
                <a:cs typeface="+mj-cs"/>
              </a:rPr>
              <a:t>/ </a:t>
            </a:r>
            <a:r>
              <a:rPr lang="ko-KR" altLang="en-US" kern="0" dirty="0">
                <a:latin typeface="+mn-ea"/>
                <a:cs typeface="+mj-cs"/>
              </a:rPr>
              <a:t>시설의 </a:t>
            </a:r>
            <a:r>
              <a:rPr lang="ko-KR" altLang="en-US" kern="0" dirty="0" smtClean="0">
                <a:latin typeface="+mn-ea"/>
                <a:cs typeface="+mj-cs"/>
              </a:rPr>
              <a:t>환경 </a:t>
            </a:r>
            <a:r>
              <a:rPr lang="en-US" altLang="ko-KR" kern="0" dirty="0" smtClean="0">
                <a:latin typeface="+mn-ea"/>
                <a:cs typeface="+mj-cs"/>
              </a:rPr>
              <a:t>/ </a:t>
            </a:r>
            <a:r>
              <a:rPr lang="ko-KR" altLang="en-US" kern="0" dirty="0">
                <a:latin typeface="+mn-ea"/>
                <a:cs typeface="+mj-cs"/>
              </a:rPr>
              <a:t>시설의 </a:t>
            </a:r>
            <a:r>
              <a:rPr lang="ko-KR" altLang="en-US" kern="0" dirty="0" smtClean="0">
                <a:latin typeface="+mn-ea"/>
                <a:cs typeface="+mj-cs"/>
              </a:rPr>
              <a:t>운영 </a:t>
            </a:r>
            <a:r>
              <a:rPr lang="en-US" altLang="ko-KR" kern="0" dirty="0" smtClean="0">
                <a:latin typeface="+mn-ea"/>
                <a:cs typeface="+mj-cs"/>
              </a:rPr>
              <a:t>/ </a:t>
            </a:r>
            <a:r>
              <a:rPr lang="ko-KR" altLang="en-US" kern="0" dirty="0">
                <a:latin typeface="+mn-ea"/>
                <a:cs typeface="+mj-cs"/>
              </a:rPr>
              <a:t>시설의 </a:t>
            </a:r>
            <a:r>
              <a:rPr lang="ko-KR" altLang="en-US" kern="0" dirty="0" smtClean="0">
                <a:latin typeface="+mn-ea"/>
                <a:cs typeface="+mj-cs"/>
              </a:rPr>
              <a:t>안전관리 </a:t>
            </a:r>
            <a:r>
              <a:rPr lang="en-US" altLang="ko-KR" kern="0" dirty="0" smtClean="0">
                <a:latin typeface="+mn-ea"/>
                <a:cs typeface="+mj-cs"/>
              </a:rPr>
              <a:t>/ </a:t>
            </a:r>
            <a:r>
              <a:rPr lang="ko-KR" altLang="en-US" kern="0" dirty="0" smtClean="0">
                <a:latin typeface="+mn-ea"/>
                <a:cs typeface="+mj-cs"/>
              </a:rPr>
              <a:t>시설의 인력관리 </a:t>
            </a:r>
            <a:r>
              <a:rPr lang="en-US" altLang="ko-KR" kern="0" dirty="0" smtClean="0">
                <a:latin typeface="+mn-ea"/>
                <a:cs typeface="+mj-cs"/>
              </a:rPr>
              <a:t>/ </a:t>
            </a:r>
            <a:r>
              <a:rPr lang="ko-KR" altLang="en-US" kern="0" dirty="0">
                <a:latin typeface="+mn-ea"/>
                <a:cs typeface="+mj-cs"/>
              </a:rPr>
              <a:t>지역사회 </a:t>
            </a:r>
            <a:r>
              <a:rPr lang="ko-KR" altLang="en-US" kern="0" dirty="0" smtClean="0">
                <a:latin typeface="+mn-ea"/>
                <a:cs typeface="+mj-cs"/>
              </a:rPr>
              <a:t>연계 </a:t>
            </a:r>
            <a:r>
              <a:rPr lang="en-US" altLang="ko-KR" kern="0" dirty="0" smtClean="0">
                <a:latin typeface="+mn-ea"/>
                <a:cs typeface="+mj-cs"/>
              </a:rPr>
              <a:t>/ </a:t>
            </a:r>
            <a:r>
              <a:rPr lang="ko-KR" altLang="en-US" kern="0" dirty="0">
                <a:latin typeface="+mn-ea"/>
                <a:cs typeface="+mj-cs"/>
              </a:rPr>
              <a:t>서비스의 과정 및 </a:t>
            </a:r>
            <a:r>
              <a:rPr lang="ko-KR" altLang="en-US" kern="0" dirty="0" smtClean="0">
                <a:latin typeface="+mn-ea"/>
                <a:cs typeface="+mj-cs"/>
              </a:rPr>
              <a:t>결과 </a:t>
            </a:r>
            <a:r>
              <a:rPr lang="en-US" altLang="ko-KR" kern="0" dirty="0" smtClean="0">
                <a:latin typeface="+mn-ea"/>
                <a:cs typeface="+mj-cs"/>
              </a:rPr>
              <a:t>/ </a:t>
            </a:r>
            <a:r>
              <a:rPr lang="ko-KR" altLang="en-US" kern="0" dirty="0" smtClean="0">
                <a:latin typeface="+mn-ea"/>
                <a:cs typeface="+mj-cs"/>
              </a:rPr>
              <a:t>그 </a:t>
            </a:r>
            <a:r>
              <a:rPr lang="ko-KR" altLang="en-US" kern="0" dirty="0">
                <a:latin typeface="+mn-ea"/>
                <a:cs typeface="+mj-cs"/>
              </a:rPr>
              <a:t>밖에 서비스 최저기준 유지에 필요한 </a:t>
            </a:r>
            <a:r>
              <a:rPr lang="ko-KR" altLang="en-US" kern="0" dirty="0" smtClean="0">
                <a:latin typeface="+mn-ea"/>
                <a:cs typeface="+mj-cs"/>
              </a:rPr>
              <a:t>사항</a:t>
            </a:r>
            <a:endParaRPr lang="ko-KR" altLang="en-US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463028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서비스 최저기준 및 기타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7613" y="871759"/>
            <a:ext cx="8835718" cy="134615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87"/>
                <a:ext cx="3539" cy="168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08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1914" y="81302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9422" y="81619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47313" y="1435941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2890" y="1069828"/>
            <a:ext cx="36022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수용인원의 제한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 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75754" y="1551126"/>
            <a:ext cx="8445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각 </a:t>
            </a:r>
            <a:r>
              <a:rPr lang="ko-KR" altLang="en-US" sz="2000" kern="0" dirty="0">
                <a:latin typeface="+mn-ea"/>
                <a:cs typeface="+mj-cs"/>
              </a:rPr>
              <a:t>시설은 수용인원이 </a:t>
            </a:r>
            <a:r>
              <a:rPr lang="en-US" altLang="ko-KR" sz="2000" kern="0" dirty="0">
                <a:latin typeface="+mn-ea"/>
                <a:cs typeface="+mj-cs"/>
              </a:rPr>
              <a:t>300</a:t>
            </a:r>
            <a:r>
              <a:rPr lang="ko-KR" altLang="en-US" sz="2000" kern="0" dirty="0">
                <a:latin typeface="+mn-ea"/>
                <a:cs typeface="+mj-cs"/>
              </a:rPr>
              <a:t>명을 초과할 수 </a:t>
            </a:r>
            <a:r>
              <a:rPr lang="ko-KR" altLang="en-US" sz="2000" kern="0" dirty="0" smtClean="0">
                <a:latin typeface="+mn-ea"/>
                <a:cs typeface="+mj-cs"/>
              </a:rPr>
              <a:t>없다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47613" y="2561503"/>
            <a:ext cx="8835718" cy="3510527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61914" y="2502767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19422" y="2505942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47313" y="3136318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42890" y="2759572"/>
            <a:ext cx="279435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지도 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·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감독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261914" y="3214974"/>
            <a:ext cx="8534844" cy="266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보건복지부장관 </a:t>
            </a:r>
            <a:r>
              <a:rPr lang="ko-KR" altLang="en-US" kern="0" dirty="0" smtClean="0">
                <a:latin typeface="+mn-ea"/>
                <a:cs typeface="+mj-cs"/>
              </a:rPr>
              <a:t>시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도지사는 </a:t>
            </a:r>
            <a:r>
              <a:rPr lang="ko-KR" altLang="en-US" kern="0" dirty="0">
                <a:latin typeface="+mn-ea"/>
                <a:cs typeface="+mj-cs"/>
              </a:rPr>
              <a:t>또는 </a:t>
            </a: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구청장은 </a:t>
            </a:r>
            <a:r>
              <a:rPr lang="ko-KR" altLang="en-US" kern="0" dirty="0">
                <a:latin typeface="+mn-ea"/>
                <a:cs typeface="+mj-cs"/>
              </a:rPr>
              <a:t>사회복지사업을 </a:t>
            </a:r>
            <a:r>
              <a:rPr lang="ko-KR" altLang="en-US" kern="0" dirty="0" smtClean="0">
                <a:latin typeface="+mn-ea"/>
                <a:cs typeface="+mj-cs"/>
              </a:rPr>
              <a:t>운영하는 </a:t>
            </a:r>
            <a:r>
              <a:rPr lang="ko-KR" altLang="en-US" kern="0" dirty="0">
                <a:latin typeface="+mn-ea"/>
                <a:cs typeface="+mj-cs"/>
              </a:rPr>
              <a:t>자에 대한 소관업무에 관하여 </a:t>
            </a:r>
            <a:r>
              <a:rPr lang="ko-KR" altLang="en-US" kern="0" dirty="0" smtClean="0">
                <a:latin typeface="+mn-ea"/>
                <a:cs typeface="+mj-cs"/>
              </a:rPr>
              <a:t>지도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감독을 한다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보건복지부장관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시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도지사 </a:t>
            </a:r>
            <a:r>
              <a:rPr lang="ko-KR" altLang="en-US" kern="0" dirty="0">
                <a:latin typeface="+mn-ea"/>
                <a:cs typeface="+mj-cs"/>
              </a:rPr>
              <a:t>또는 </a:t>
            </a: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구청장은 지도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감독을 </a:t>
            </a:r>
            <a:r>
              <a:rPr lang="ko-KR" altLang="en-US" kern="0" dirty="0">
                <a:latin typeface="+mn-ea"/>
                <a:cs typeface="+mj-cs"/>
              </a:rPr>
              <a:t>실시한 </a:t>
            </a:r>
            <a:r>
              <a:rPr lang="ko-KR" altLang="en-US" kern="0" dirty="0" smtClean="0">
                <a:latin typeface="+mn-ea"/>
                <a:cs typeface="+mj-cs"/>
              </a:rPr>
              <a:t>후 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26</a:t>
            </a:r>
            <a:r>
              <a:rPr lang="ko-KR" altLang="en-US" kern="0" dirty="0" smtClean="0">
                <a:latin typeface="+mn-ea"/>
                <a:cs typeface="+mj-cs"/>
              </a:rPr>
              <a:t>조 </a:t>
            </a:r>
            <a:r>
              <a:rPr lang="en-US" altLang="ko-KR" kern="0" dirty="0" smtClean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설립허가 </a:t>
            </a:r>
            <a:r>
              <a:rPr lang="ko-KR" altLang="en-US" kern="0" dirty="0" smtClean="0">
                <a:latin typeface="+mn-ea"/>
                <a:cs typeface="+mj-cs"/>
              </a:rPr>
              <a:t>취소 등</a:t>
            </a:r>
            <a:r>
              <a:rPr lang="en-US" altLang="ko-KR" kern="0" dirty="0">
                <a:latin typeface="+mn-ea"/>
                <a:cs typeface="+mj-cs"/>
              </a:rPr>
              <a:t>) </a:t>
            </a:r>
            <a:r>
              <a:rPr lang="ko-KR" altLang="en-US" kern="0" dirty="0">
                <a:latin typeface="+mn-ea"/>
                <a:cs typeface="+mj-cs"/>
              </a:rPr>
              <a:t>및 제</a:t>
            </a:r>
            <a:r>
              <a:rPr lang="en-US" altLang="ko-KR" kern="0" dirty="0">
                <a:latin typeface="+mn-ea"/>
                <a:cs typeface="+mj-cs"/>
              </a:rPr>
              <a:t>40</a:t>
            </a:r>
            <a:r>
              <a:rPr lang="ko-KR" altLang="en-US" kern="0" dirty="0">
                <a:latin typeface="+mn-ea"/>
                <a:cs typeface="+mj-cs"/>
              </a:rPr>
              <a:t>조</a:t>
            </a:r>
            <a:r>
              <a:rPr lang="en-US" altLang="ko-KR" kern="0" dirty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사업의 정지 및 시설의 </a:t>
            </a:r>
            <a:r>
              <a:rPr lang="ko-KR" altLang="en-US" kern="0" dirty="0" err="1">
                <a:latin typeface="+mn-ea"/>
                <a:cs typeface="+mj-cs"/>
              </a:rPr>
              <a:t>폐쇄등</a:t>
            </a:r>
            <a:r>
              <a:rPr lang="en-US" altLang="ko-KR" kern="0" dirty="0">
                <a:latin typeface="+mn-ea"/>
                <a:cs typeface="+mj-cs"/>
              </a:rPr>
              <a:t>)</a:t>
            </a:r>
            <a:r>
              <a:rPr lang="ko-KR" altLang="en-US" kern="0" dirty="0">
                <a:latin typeface="+mn-ea"/>
                <a:cs typeface="+mj-cs"/>
              </a:rPr>
              <a:t>에 </a:t>
            </a:r>
            <a:r>
              <a:rPr lang="ko-KR" altLang="en-US" kern="0" dirty="0" smtClean="0">
                <a:latin typeface="+mn-ea"/>
                <a:cs typeface="+mj-cs"/>
              </a:rPr>
              <a:t>따른 </a:t>
            </a:r>
            <a:r>
              <a:rPr lang="ko-KR" altLang="en-US" kern="0" dirty="0">
                <a:latin typeface="+mn-ea"/>
                <a:cs typeface="+mj-cs"/>
              </a:rPr>
              <a:t>행정처분 등을 </a:t>
            </a:r>
            <a:r>
              <a:rPr lang="ko-KR" altLang="en-US" kern="0" dirty="0" smtClean="0">
                <a:latin typeface="+mn-ea"/>
                <a:cs typeface="+mj-cs"/>
              </a:rPr>
              <a:t> 한 </a:t>
            </a:r>
            <a:r>
              <a:rPr lang="ko-KR" altLang="en-US" kern="0" dirty="0">
                <a:latin typeface="+mn-ea"/>
                <a:cs typeface="+mj-cs"/>
              </a:rPr>
              <a:t>경우에는 처분 대상인 법인 또는 시설의 명칭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처분사유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처분내용 등 처분과 관련된 정보를 대통령령으로 정하는 바에 </a:t>
            </a:r>
            <a:r>
              <a:rPr lang="ko-KR" altLang="en-US" kern="0" dirty="0" smtClean="0">
                <a:latin typeface="+mn-ea"/>
                <a:cs typeface="+mj-cs"/>
              </a:rPr>
              <a:t>따라 공표할 </a:t>
            </a:r>
            <a:r>
              <a:rPr lang="ko-KR" altLang="en-US" kern="0" dirty="0">
                <a:latin typeface="+mn-ea"/>
                <a:cs typeface="+mj-cs"/>
              </a:rPr>
              <a:t>수 있다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500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–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사회복지시설 불법 운영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507577" y="2130215"/>
            <a:ext cx="2668628" cy="2592288"/>
            <a:chOff x="6804248" y="4077072"/>
            <a:chExt cx="2668628" cy="2592288"/>
          </a:xfrm>
        </p:grpSpPr>
        <p:pic>
          <p:nvPicPr>
            <p:cNvPr id="6" name="그림 5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015248" y="5866777"/>
              <a:ext cx="24576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사회복지시설</a:t>
              </a:r>
              <a:endParaRPr lang="en-US" altLang="ko-KR" sz="2000" b="1" u="sng" dirty="0" smtClean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불법 운영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1844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시설의 휴지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,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재개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,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폐지 신고 등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4325" y="698523"/>
            <a:ext cx="8910000" cy="610631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7"/>
                <a:ext cx="3539" cy="182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28627" y="639787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86135" y="642962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35292" y="1177641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30869" y="832794"/>
            <a:ext cx="507222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시설의 휴지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재개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폐지 신고 등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38</a:t>
            </a: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30869" y="1223532"/>
            <a:ext cx="8580821" cy="5572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시설의 재개 시 운영신고를 한 자는 지체 없이 운영을 시작하여야 한다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시설의 </a:t>
            </a:r>
            <a:r>
              <a:rPr lang="ko-KR" altLang="en-US" kern="0" dirty="0">
                <a:latin typeface="+mn-ea"/>
                <a:cs typeface="+mj-cs"/>
              </a:rPr>
              <a:t>운영자는 운영을 일정기간 중단하거나 다시 시작하거나 시설을 폐지하려는 </a:t>
            </a:r>
            <a:r>
              <a:rPr lang="ko-KR" altLang="en-US" kern="0" dirty="0" smtClean="0">
                <a:latin typeface="+mn-ea"/>
                <a:cs typeface="+mj-cs"/>
              </a:rPr>
              <a:t>경우에는 </a:t>
            </a:r>
            <a:r>
              <a:rPr lang="ko-KR" altLang="en-US" kern="0" dirty="0" err="1">
                <a:latin typeface="+mn-ea"/>
                <a:cs typeface="+mj-cs"/>
              </a:rPr>
              <a:t>보건복지부령으로</a:t>
            </a:r>
            <a:r>
              <a:rPr lang="ko-KR" altLang="en-US" kern="0" dirty="0">
                <a:latin typeface="+mn-ea"/>
                <a:cs typeface="+mj-cs"/>
              </a:rPr>
              <a:t> 정하는 바에 따라 </a:t>
            </a: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구청장에게 </a:t>
            </a:r>
            <a:r>
              <a:rPr lang="ko-KR" altLang="en-US" kern="0" dirty="0">
                <a:latin typeface="+mn-ea"/>
                <a:cs typeface="+mj-cs"/>
              </a:rPr>
              <a:t>신고하여야 한다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en-US" altLang="ko-KR" kern="0" dirty="0">
              <a:latin typeface="+mn-ea"/>
              <a:cs typeface="+mj-cs"/>
            </a:endParaRPr>
          </a:p>
          <a:p>
            <a:pPr marL="180975" indent="-180975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시설 거주자의 권익 보호를 위해 </a:t>
            </a: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>
                <a:latin typeface="+mn-ea"/>
                <a:cs typeface="+mj-cs"/>
              </a:rPr>
              <a:t>구청장이 해야 하는 조치</a:t>
            </a:r>
          </a:p>
          <a:p>
            <a:pPr marL="265113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700" kern="0" dirty="0" smtClean="0">
                <a:latin typeface="+mn-ea"/>
                <a:cs typeface="+mj-cs"/>
              </a:rPr>
              <a:t>시설 </a:t>
            </a:r>
            <a:r>
              <a:rPr lang="ko-KR" altLang="en-US" sz="1700" kern="0" dirty="0">
                <a:latin typeface="+mn-ea"/>
                <a:cs typeface="+mj-cs"/>
              </a:rPr>
              <a:t>거주자가 자립을 원할 경우 자립을 지원하고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 smtClean="0">
                <a:latin typeface="+mn-ea"/>
                <a:cs typeface="+mj-cs"/>
              </a:rPr>
              <a:t>다른 </a:t>
            </a:r>
            <a:r>
              <a:rPr lang="ko-KR" altLang="en-US" sz="1700" kern="0" dirty="0">
                <a:latin typeface="+mn-ea"/>
                <a:cs typeface="+mj-cs"/>
              </a:rPr>
              <a:t>시설을 선택할 수 있도록 하고 그 이행을 확인하는 조치</a:t>
            </a:r>
          </a:p>
          <a:p>
            <a:pPr marL="265113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700" kern="0" dirty="0">
                <a:latin typeface="+mn-ea"/>
                <a:cs typeface="+mj-cs"/>
              </a:rPr>
              <a:t> 시설 거주자가 </a:t>
            </a:r>
            <a:r>
              <a:rPr lang="ko-KR" altLang="en-US" sz="1700" kern="0" dirty="0" smtClean="0">
                <a:latin typeface="+mn-ea"/>
                <a:cs typeface="+mj-cs"/>
              </a:rPr>
              <a:t>이용료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사용료 </a:t>
            </a:r>
            <a:r>
              <a:rPr lang="ko-KR" altLang="en-US" sz="1700" kern="0" dirty="0">
                <a:latin typeface="+mn-ea"/>
                <a:cs typeface="+mj-cs"/>
              </a:rPr>
              <a:t>등의 비용을 부담하는 경우 납부한 비용 중 </a:t>
            </a:r>
            <a:r>
              <a:rPr lang="ko-KR" altLang="en-US" sz="1700" kern="0" dirty="0" smtClean="0">
                <a:latin typeface="+mn-ea"/>
                <a:cs typeface="+mj-cs"/>
              </a:rPr>
              <a:t>사용하지 </a:t>
            </a:r>
            <a:r>
              <a:rPr lang="ko-KR" altLang="en-US" sz="1700" kern="0" dirty="0">
                <a:latin typeface="+mn-ea"/>
                <a:cs typeface="+mj-cs"/>
              </a:rPr>
              <a:t>아니한 금액을 반환하게 하고 그 이행을 확인하는 조치</a:t>
            </a:r>
          </a:p>
          <a:p>
            <a:pPr marL="265113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 </a:t>
            </a:r>
            <a:r>
              <a:rPr lang="ko-KR" altLang="en-US" sz="1700" kern="0" dirty="0" smtClean="0">
                <a:latin typeface="+mn-ea"/>
                <a:cs typeface="+mj-cs"/>
              </a:rPr>
              <a:t>보조금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후원금의 </a:t>
            </a:r>
            <a:r>
              <a:rPr lang="ko-KR" altLang="en-US" sz="1700" kern="0" dirty="0">
                <a:latin typeface="+mn-ea"/>
                <a:cs typeface="+mj-cs"/>
              </a:rPr>
              <a:t>사용 실태를 확인과 이를 재원으로 조성한 재산 중 남은 </a:t>
            </a:r>
            <a:r>
              <a:rPr lang="ko-KR" altLang="en-US" sz="1700" kern="0" dirty="0" smtClean="0">
                <a:latin typeface="+mn-ea"/>
                <a:cs typeface="+mj-cs"/>
              </a:rPr>
              <a:t>재산의 회수조치</a:t>
            </a:r>
            <a:endParaRPr lang="ko-KR" altLang="en-US" sz="1700" kern="0" dirty="0">
              <a:latin typeface="+mn-ea"/>
              <a:cs typeface="+mj-cs"/>
            </a:endParaRPr>
          </a:p>
          <a:p>
            <a:pPr marL="265113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 그 </a:t>
            </a:r>
            <a:r>
              <a:rPr lang="ko-KR" altLang="en-US" sz="1700" kern="0" dirty="0">
                <a:latin typeface="+mn-ea"/>
                <a:cs typeface="+mj-cs"/>
              </a:rPr>
              <a:t>밖에 시설 거주자의 권익보호를 위하여 필요하다고 인정되는 </a:t>
            </a:r>
            <a:r>
              <a:rPr lang="ko-KR" altLang="en-US" sz="1700" kern="0" dirty="0" smtClean="0">
                <a:latin typeface="+mn-ea"/>
                <a:cs typeface="+mj-cs"/>
              </a:rPr>
              <a:t>조치</a:t>
            </a:r>
            <a:endParaRPr lang="ko-KR" altLang="en-US" sz="1700" kern="0" dirty="0">
              <a:latin typeface="+mn-ea"/>
              <a:cs typeface="+mj-cs"/>
            </a:endParaRPr>
          </a:p>
          <a:p>
            <a:pPr marL="180975" indent="-180975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정당한 사유 없이 이러한 보호조치를 기피하거나 거부한 자는 </a:t>
            </a:r>
            <a:r>
              <a:rPr lang="en-US" altLang="ko-KR" kern="0" dirty="0">
                <a:latin typeface="+mn-ea"/>
                <a:cs typeface="+mj-cs"/>
              </a:rPr>
              <a:t>1</a:t>
            </a:r>
            <a:r>
              <a:rPr lang="ko-KR" altLang="en-US" kern="0" dirty="0">
                <a:latin typeface="+mn-ea"/>
                <a:cs typeface="+mj-cs"/>
              </a:rPr>
              <a:t>년 이하의 징역 </a:t>
            </a:r>
            <a:r>
              <a:rPr lang="ko-KR" altLang="en-US" kern="0" dirty="0" smtClean="0">
                <a:latin typeface="+mn-ea"/>
                <a:cs typeface="+mj-cs"/>
              </a:rPr>
              <a:t>또는 </a:t>
            </a:r>
            <a:r>
              <a:rPr lang="en-US" altLang="ko-KR" kern="0" dirty="0" smtClean="0">
                <a:latin typeface="+mn-ea"/>
                <a:cs typeface="+mj-cs"/>
              </a:rPr>
              <a:t>1</a:t>
            </a:r>
            <a:r>
              <a:rPr lang="ko-KR" altLang="en-US" kern="0" dirty="0" smtClean="0">
                <a:latin typeface="+mn-ea"/>
                <a:cs typeface="+mj-cs"/>
              </a:rPr>
              <a:t>천만 원 </a:t>
            </a:r>
            <a:r>
              <a:rPr lang="ko-KR" altLang="en-US" kern="0" dirty="0">
                <a:latin typeface="+mn-ea"/>
                <a:cs typeface="+mj-cs"/>
              </a:rPr>
              <a:t>이하의 벌금에 처한다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en-US" altLang="ko-KR" kern="0" dirty="0">
              <a:latin typeface="+mn-ea"/>
              <a:cs typeface="+mj-cs"/>
            </a:endParaRPr>
          </a:p>
          <a:p>
            <a:pPr marL="180975" indent="-180975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시설운영을 </a:t>
            </a:r>
            <a:r>
              <a:rPr lang="ko-KR" altLang="en-US" kern="0" dirty="0">
                <a:latin typeface="+mn-ea"/>
                <a:cs typeface="+mj-cs"/>
              </a:rPr>
              <a:t>재개하려고 할 때에는 운영 중단 사유의 해소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향후 안정적 운영계획의 수립</a:t>
            </a:r>
            <a:r>
              <a:rPr lang="en-US" altLang="ko-KR" kern="0" dirty="0" smtClean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그 </a:t>
            </a:r>
            <a:r>
              <a:rPr lang="ko-KR" altLang="en-US" kern="0" dirty="0">
                <a:latin typeface="+mn-ea"/>
                <a:cs typeface="+mj-cs"/>
              </a:rPr>
              <a:t>밖의 시설 거주자의 권익 보호를 위해 보건복지부장관이 필요하다고 인정하는 </a:t>
            </a:r>
            <a:r>
              <a:rPr lang="ko-KR" altLang="en-US" kern="0" dirty="0" smtClean="0">
                <a:latin typeface="+mn-ea"/>
                <a:cs typeface="+mj-cs"/>
              </a:rPr>
              <a:t>조치를 </a:t>
            </a:r>
            <a:r>
              <a:rPr lang="ko-KR" altLang="en-US" kern="0" dirty="0" smtClean="0">
                <a:latin typeface="+mn-ea"/>
                <a:cs typeface="+mj-cs"/>
              </a:rPr>
              <a:t>해야 </a:t>
            </a:r>
            <a:r>
              <a:rPr lang="ko-KR" altLang="en-US" kern="0" dirty="0">
                <a:latin typeface="+mn-ea"/>
                <a:cs typeface="+mj-cs"/>
              </a:rPr>
              <a:t>한다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1066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smtClean="0">
                <a:solidFill>
                  <a:schemeClr val="accent4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시설의 개선</a:t>
            </a:r>
            <a:r>
              <a:rPr lang="en-US" altLang="ko-KR" sz="2500" b="1" smtClean="0">
                <a:solidFill>
                  <a:schemeClr val="accent4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lang="ko-KR" altLang="en-US" sz="2500" b="1" smtClean="0">
                <a:solidFill>
                  <a:schemeClr val="accent4">
                    <a:lumMod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사업의 정지 및 폐쇄 등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03692" y="698523"/>
            <a:ext cx="8946000" cy="610631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4"/>
                <a:ext cx="3539" cy="182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17994" y="639787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75502" y="642962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60861" y="1209540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56438" y="864693"/>
            <a:ext cx="445186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시설의 개선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, </a:t>
            </a: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사업의 정지 및 폐쇄 등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(</a:t>
            </a: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제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40</a:t>
            </a: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조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69072" y="1299177"/>
            <a:ext cx="8700497" cy="5424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보건복지부장관</a:t>
            </a:r>
            <a:r>
              <a:rPr lang="en-US" altLang="ko-KR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, </a:t>
            </a:r>
            <a:r>
              <a:rPr lang="ko-KR" altLang="en-US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시</a:t>
            </a:r>
            <a:r>
              <a:rPr lang="en-US" altLang="ko-KR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·</a:t>
            </a:r>
            <a:r>
              <a:rPr lang="ko-KR" altLang="en-US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도지사 또는 시장</a:t>
            </a:r>
            <a:r>
              <a:rPr lang="en-US" altLang="ko-KR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·</a:t>
            </a:r>
            <a:r>
              <a:rPr lang="ko-KR" altLang="en-US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군수</a:t>
            </a:r>
            <a:r>
              <a:rPr lang="en-US" altLang="ko-KR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·</a:t>
            </a:r>
            <a:r>
              <a:rPr lang="ko-KR" altLang="en-US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구청장은 시설이 다음 어느 하나에 해당할 </a:t>
            </a:r>
            <a:r>
              <a:rPr lang="ko-KR" altLang="en-US" sz="2000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때에는 </a:t>
            </a:r>
            <a:r>
              <a:rPr lang="ko-KR" altLang="en-US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그 시설의 개선</a:t>
            </a:r>
            <a:r>
              <a:rPr lang="en-US" altLang="ko-KR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, </a:t>
            </a:r>
            <a:r>
              <a:rPr lang="ko-KR" altLang="en-US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사업의 정지</a:t>
            </a:r>
            <a:r>
              <a:rPr lang="en-US" altLang="ko-KR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, </a:t>
            </a:r>
            <a:r>
              <a:rPr lang="ko-KR" altLang="en-US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시설의 장의 교체를 명하거나 시설의 폐쇄를 </a:t>
            </a:r>
            <a:r>
              <a:rPr lang="ko-KR" altLang="en-US" sz="2000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명할 </a:t>
            </a:r>
            <a:r>
              <a:rPr lang="ko-KR" altLang="en-US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수 있다</a:t>
            </a:r>
            <a:r>
              <a:rPr lang="en-US" altLang="ko-KR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. </a:t>
            </a:r>
          </a:p>
          <a:p>
            <a:pPr marL="265113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시설이 </a:t>
            </a: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설치기준에 미달하게 되었을 때</a:t>
            </a:r>
          </a:p>
          <a:p>
            <a:pPr marL="265113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사회복지법인 또는 비영리법인이 설치</a:t>
            </a:r>
            <a:r>
              <a:rPr lang="en-US" altLang="ko-KR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·</a:t>
            </a: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운영하는 시설의 경우 그 사회복지법인 또는</a:t>
            </a:r>
          </a:p>
          <a:p>
            <a:pPr marL="265113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defRPr/>
            </a:pPr>
            <a:r>
              <a:rPr lang="ko-KR" altLang="en-US" sz="1900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  비영리법인의 </a:t>
            </a: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설립허가가 취소되었을 때</a:t>
            </a:r>
          </a:p>
          <a:p>
            <a:pPr marL="265113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설치 </a:t>
            </a: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목적이 달성되었거나 그 밖의 사유로 계속해서 운영될 필요가 없다고 인정할 때</a:t>
            </a:r>
          </a:p>
          <a:p>
            <a:pPr marL="265113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회계부정이나 불법행위 또는 그 밖의 부당행위 등이 발견되었을 때</a:t>
            </a:r>
            <a:r>
              <a:rPr lang="en-US" altLang="ko-KR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,</a:t>
            </a:r>
          </a:p>
          <a:p>
            <a:pPr marL="265113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</a:t>
            </a: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신고를 하지 아니하고 시설을 설치</a:t>
            </a:r>
            <a:r>
              <a:rPr lang="en-US" altLang="ko-KR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·</a:t>
            </a: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운영하였을 때</a:t>
            </a:r>
          </a:p>
          <a:p>
            <a:pPr marL="265113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운영위원회를 설치하지 아니하거나 운영하지 아니하였을 때</a:t>
            </a:r>
          </a:p>
          <a:p>
            <a:pPr marL="265113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정당한 이유 없이 제</a:t>
            </a:r>
            <a:r>
              <a:rPr lang="en-US" altLang="ko-KR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51</a:t>
            </a: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조 제</a:t>
            </a:r>
            <a:r>
              <a:rPr lang="en-US" altLang="ko-KR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1</a:t>
            </a: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항에 따른 보고 또는 자료 제출을 하지 </a:t>
            </a:r>
            <a:r>
              <a:rPr lang="ko-KR" altLang="en-US" sz="1900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아니하거나 거짓으로 </a:t>
            </a:r>
            <a:endParaRPr lang="en-US" altLang="ko-KR" sz="1900" kern="0" dirty="0" smtClean="0">
              <a:latin typeface="나눔바른펜" panose="020B0503000000000000" pitchFamily="50" charset="-127"/>
              <a:ea typeface="나눔바른펜" panose="020B0503000000000000" pitchFamily="50" charset="-127"/>
              <a:cs typeface="+mj-cs"/>
            </a:endParaRPr>
          </a:p>
          <a:p>
            <a:pPr marL="265113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defRPr/>
            </a:pPr>
            <a:r>
              <a:rPr lang="en-US" altLang="ko-KR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</a:t>
            </a:r>
            <a:r>
              <a:rPr lang="en-US" altLang="ko-KR" sz="1900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 </a:t>
            </a:r>
            <a:r>
              <a:rPr lang="ko-KR" altLang="en-US" sz="1900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하였을 </a:t>
            </a: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때</a:t>
            </a:r>
          </a:p>
          <a:p>
            <a:pPr marL="265113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정당한 이유 없이 제</a:t>
            </a:r>
            <a:r>
              <a:rPr lang="en-US" altLang="ko-KR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51</a:t>
            </a: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조 제</a:t>
            </a:r>
            <a:r>
              <a:rPr lang="en-US" altLang="ko-KR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1</a:t>
            </a: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항에 따른 검사</a:t>
            </a:r>
            <a:r>
              <a:rPr lang="en-US" altLang="ko-KR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·</a:t>
            </a: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질문을 거부</a:t>
            </a:r>
            <a:r>
              <a:rPr lang="en-US" altLang="ko-KR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·</a:t>
            </a: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방해하거나 기피하였을 때</a:t>
            </a:r>
          </a:p>
          <a:p>
            <a:pPr marL="265113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시설에서 </a:t>
            </a: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성폭력범죄 또는‘아동</a:t>
            </a:r>
            <a:r>
              <a:rPr lang="en-US" altLang="ko-KR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·</a:t>
            </a: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청소년 대상 성폭력 범죄 및 </a:t>
            </a:r>
            <a:r>
              <a:rPr lang="ko-KR" altLang="en-US" sz="1900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아동학대</a:t>
            </a:r>
            <a:r>
              <a:rPr lang="en-US" altLang="ko-KR" sz="1900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·</a:t>
            </a:r>
            <a:r>
              <a:rPr lang="ko-KR" altLang="en-US" sz="1900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노인학대 관련 범죄가</a:t>
            </a:r>
            <a:endParaRPr lang="en-US" altLang="ko-KR" sz="1900" kern="0" dirty="0" smtClean="0">
              <a:latin typeface="나눔바른펜" panose="020B0503000000000000" pitchFamily="50" charset="-127"/>
              <a:ea typeface="나눔바른펜" panose="020B0503000000000000" pitchFamily="50" charset="-127"/>
              <a:cs typeface="+mj-cs"/>
            </a:endParaRPr>
          </a:p>
          <a:p>
            <a:pPr marL="265113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defRPr/>
            </a:pPr>
            <a:r>
              <a:rPr lang="ko-KR" altLang="en-US" sz="1900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  발생한 </a:t>
            </a:r>
            <a:r>
              <a:rPr lang="ko-KR" altLang="en-US" sz="19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때 등 </a:t>
            </a:r>
          </a:p>
          <a:p>
            <a:pPr marL="180975" indent="-180975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ko-KR" altLang="en-US" sz="700" kern="0" dirty="0">
              <a:latin typeface="나눔바른펜" panose="020B0503000000000000" pitchFamily="50" charset="-127"/>
              <a:ea typeface="나눔바른펜" panose="020B0503000000000000" pitchFamily="50" charset="-127"/>
              <a:cs typeface="+mj-cs"/>
            </a:endParaRPr>
          </a:p>
          <a:p>
            <a:pPr marL="180975" indent="-180975"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이러한 명령을 정당한 이유 없이 이행하지 아니한 자는 </a:t>
            </a:r>
            <a:r>
              <a:rPr lang="en-US" altLang="ko-KR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1</a:t>
            </a:r>
            <a:r>
              <a:rPr lang="ko-KR" altLang="en-US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년 이하의 징역 또는 </a:t>
            </a:r>
            <a:r>
              <a:rPr lang="en-US" altLang="ko-KR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1</a:t>
            </a:r>
            <a:r>
              <a:rPr lang="ko-KR" altLang="en-US" sz="2000" kern="0" dirty="0" err="1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천만원</a:t>
            </a:r>
            <a:r>
              <a:rPr lang="ko-KR" altLang="en-US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</a:t>
            </a:r>
            <a:r>
              <a:rPr lang="ko-KR" altLang="en-US" sz="2000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이하의 </a:t>
            </a:r>
            <a:endParaRPr lang="en-US" altLang="ko-KR" sz="2000" kern="0" dirty="0">
              <a:latin typeface="나눔바른펜" panose="020B0503000000000000" pitchFamily="50" charset="-127"/>
              <a:ea typeface="나눔바른펜" panose="020B0503000000000000" pitchFamily="50" charset="-127"/>
              <a:cs typeface="+mj-cs"/>
            </a:endParaRPr>
          </a:p>
          <a:p>
            <a:pPr>
              <a:lnSpc>
                <a:spcPct val="11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 </a:t>
            </a:r>
            <a:r>
              <a:rPr lang="ko-KR" altLang="en-US" sz="2000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벌금에 </a:t>
            </a:r>
            <a:r>
              <a:rPr lang="ko-KR" altLang="en-US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처한다</a:t>
            </a:r>
            <a:r>
              <a:rPr lang="en-US" altLang="ko-KR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(</a:t>
            </a:r>
            <a:r>
              <a:rPr lang="ko-KR" altLang="en-US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제</a:t>
            </a:r>
            <a:r>
              <a:rPr lang="en-US" altLang="ko-KR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54</a:t>
            </a:r>
            <a:r>
              <a:rPr lang="ko-KR" altLang="en-US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조</a:t>
            </a:r>
            <a:r>
              <a:rPr lang="en-US" altLang="ko-KR" sz="20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184655158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5714" y="4866521"/>
            <a:ext cx="8892000" cy="172450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0015" y="480778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87523" y="481096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94148" y="5430703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89725" y="5053957"/>
            <a:ext cx="22140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지원금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91754" y="5496496"/>
            <a:ext cx="85638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도지사 </a:t>
            </a:r>
            <a:r>
              <a:rPr lang="ko-KR" altLang="en-US" sz="2000" kern="0" dirty="0">
                <a:latin typeface="+mn-ea"/>
                <a:cs typeface="+mj-cs"/>
              </a:rPr>
              <a:t>및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구청장에게 </a:t>
            </a:r>
            <a:r>
              <a:rPr lang="ko-KR" altLang="en-US" sz="2000" kern="0" dirty="0">
                <a:latin typeface="+mn-ea"/>
                <a:cs typeface="+mj-cs"/>
              </a:rPr>
              <a:t>사회복지사업의 </a:t>
            </a:r>
            <a:r>
              <a:rPr lang="ko-KR" altLang="en-US" sz="2000" kern="0" dirty="0" smtClean="0">
                <a:latin typeface="+mn-ea"/>
                <a:cs typeface="+mj-cs"/>
              </a:rPr>
              <a:t>수행에 필요한 </a:t>
            </a:r>
            <a:r>
              <a:rPr lang="ko-KR" altLang="en-US" sz="2000" kern="0" dirty="0" smtClean="0">
                <a:latin typeface="+mn-ea"/>
                <a:cs typeface="+mj-cs"/>
              </a:rPr>
              <a:t>비용을 </a:t>
            </a:r>
            <a:r>
              <a:rPr lang="ko-KR" altLang="en-US" sz="2000" kern="0" dirty="0">
                <a:latin typeface="+mn-ea"/>
                <a:cs typeface="+mj-cs"/>
              </a:rPr>
              <a:t>지원할 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15714" y="770274"/>
            <a:ext cx="8892000" cy="3810853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30015" y="711539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387523" y="714714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94148" y="1334457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289725" y="957711"/>
            <a:ext cx="261321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보조금 등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18915" y="1388372"/>
            <a:ext cx="8563859" cy="3105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국가 또는 지방자치단체는 사회복지사업을 수행하는 자 중 대통령령이 </a:t>
            </a:r>
            <a:r>
              <a:rPr lang="ko-KR" altLang="en-US" sz="1900" kern="0" dirty="0" smtClean="0">
                <a:latin typeface="+mn-ea"/>
                <a:cs typeface="+mj-cs"/>
              </a:rPr>
              <a:t>정하는 </a:t>
            </a:r>
            <a:r>
              <a:rPr lang="ko-KR" altLang="en-US" sz="1900" kern="0" dirty="0" smtClean="0">
                <a:latin typeface="+mn-ea"/>
                <a:cs typeface="+mj-cs"/>
              </a:rPr>
              <a:t>자에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대해 </a:t>
            </a:r>
            <a:r>
              <a:rPr lang="ko-KR" altLang="en-US" sz="1900" kern="0" dirty="0">
                <a:latin typeface="+mn-ea"/>
                <a:cs typeface="+mj-cs"/>
              </a:rPr>
              <a:t>필요한 비용의 전부 또는 일부를 보조할 수 있으며 보조금은 </a:t>
            </a:r>
            <a:r>
              <a:rPr lang="ko-KR" altLang="en-US" sz="1900" kern="0" dirty="0" smtClean="0">
                <a:latin typeface="+mn-ea"/>
                <a:cs typeface="+mj-cs"/>
              </a:rPr>
              <a:t>목적 </a:t>
            </a:r>
            <a:r>
              <a:rPr lang="ko-KR" altLang="en-US" sz="1900" kern="0" dirty="0">
                <a:latin typeface="+mn-ea"/>
                <a:cs typeface="+mj-cs"/>
              </a:rPr>
              <a:t>이외의 </a:t>
            </a:r>
            <a:r>
              <a:rPr lang="ko-KR" altLang="en-US" sz="1900" kern="0" dirty="0" smtClean="0">
                <a:latin typeface="+mn-ea"/>
                <a:cs typeface="+mj-cs"/>
              </a:rPr>
              <a:t>용도에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사용할 </a:t>
            </a:r>
            <a:r>
              <a:rPr lang="ko-KR" altLang="en-US" sz="1900" kern="0" dirty="0">
                <a:latin typeface="+mn-ea"/>
                <a:cs typeface="+mj-cs"/>
              </a:rPr>
              <a:t>수 </a:t>
            </a:r>
            <a:r>
              <a:rPr lang="ko-KR" altLang="en-US" sz="1900" kern="0" dirty="0" smtClean="0">
                <a:latin typeface="+mn-ea"/>
                <a:cs typeface="+mj-cs"/>
              </a:rPr>
              <a:t>없다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26511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이를 위반하였을 경우 </a:t>
            </a:r>
            <a:r>
              <a:rPr lang="en-US" altLang="ko-KR" sz="1900" kern="0" dirty="0">
                <a:latin typeface="+mn-ea"/>
                <a:cs typeface="+mj-cs"/>
              </a:rPr>
              <a:t>5</a:t>
            </a:r>
            <a:r>
              <a:rPr lang="ko-KR" altLang="en-US" sz="1900" kern="0" dirty="0">
                <a:latin typeface="+mn-ea"/>
                <a:cs typeface="+mj-cs"/>
              </a:rPr>
              <a:t>년 이하의 징역 또는 </a:t>
            </a:r>
            <a:r>
              <a:rPr lang="en-US" altLang="ko-KR" sz="1900" kern="0" dirty="0">
                <a:latin typeface="+mn-ea"/>
                <a:cs typeface="+mj-cs"/>
              </a:rPr>
              <a:t>5</a:t>
            </a:r>
            <a:r>
              <a:rPr lang="ko-KR" altLang="en-US" sz="1900" kern="0" dirty="0" err="1">
                <a:latin typeface="+mn-ea"/>
                <a:cs typeface="+mj-cs"/>
              </a:rPr>
              <a:t>천만원</a:t>
            </a:r>
            <a:r>
              <a:rPr lang="ko-KR" altLang="en-US" sz="1900" kern="0" dirty="0">
                <a:latin typeface="+mn-ea"/>
                <a:cs typeface="+mj-cs"/>
              </a:rPr>
              <a:t> 이하의 </a:t>
            </a:r>
            <a:r>
              <a:rPr lang="ko-KR" altLang="en-US" sz="1900" kern="0" dirty="0" smtClean="0">
                <a:latin typeface="+mn-ea"/>
                <a:cs typeface="+mj-cs"/>
              </a:rPr>
              <a:t>벌금에 처한다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53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부정한 </a:t>
            </a:r>
            <a:r>
              <a:rPr lang="ko-KR" altLang="en-US" sz="1900" kern="0" dirty="0">
                <a:latin typeface="+mn-ea"/>
                <a:cs typeface="+mj-cs"/>
              </a:rPr>
              <a:t>방법 및 사업목적 외의 용도로 사용했을 경우 국가 </a:t>
            </a:r>
            <a:r>
              <a:rPr lang="ko-KR" altLang="en-US" sz="1900" kern="0" dirty="0" smtClean="0">
                <a:latin typeface="+mn-ea"/>
                <a:cs typeface="+mj-cs"/>
              </a:rPr>
              <a:t>또는 지방자치단체는 </a:t>
            </a:r>
            <a:r>
              <a:rPr lang="ko-KR" altLang="en-US" sz="1900" kern="0" dirty="0" smtClean="0">
                <a:latin typeface="+mn-ea"/>
                <a:cs typeface="+mj-cs"/>
              </a:rPr>
              <a:t>보조금의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반환을 </a:t>
            </a:r>
            <a:r>
              <a:rPr lang="ko-KR" altLang="en-US" sz="1900" kern="0" dirty="0">
                <a:latin typeface="+mn-ea"/>
                <a:cs typeface="+mj-cs"/>
              </a:rPr>
              <a:t>명할 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023405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7613" y="3004946"/>
            <a:ext cx="8829975" cy="294675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1914" y="294621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9422" y="294938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26047" y="3590394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21624" y="3213648"/>
            <a:ext cx="320312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후원금의 관리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50814" y="3732511"/>
            <a:ext cx="856385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사회복지법인의 </a:t>
            </a:r>
            <a:r>
              <a:rPr lang="ko-KR" altLang="en-US" sz="2000" kern="0" dirty="0">
                <a:latin typeface="+mn-ea"/>
                <a:cs typeface="+mj-cs"/>
              </a:rPr>
              <a:t>대표이사와 시설의 장은 후원금의 </a:t>
            </a:r>
            <a:r>
              <a:rPr lang="ko-KR" altLang="en-US" sz="2000" kern="0" dirty="0" smtClean="0">
                <a:latin typeface="+mn-ea"/>
                <a:cs typeface="+mj-cs"/>
              </a:rPr>
              <a:t>수입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지출 </a:t>
            </a:r>
            <a:r>
              <a:rPr lang="ko-KR" altLang="en-US" sz="2000" kern="0" dirty="0">
                <a:latin typeface="+mn-ea"/>
                <a:cs typeface="+mj-cs"/>
              </a:rPr>
              <a:t>내용과 관리에 </a:t>
            </a:r>
            <a:r>
              <a:rPr lang="ko-KR" altLang="en-US" sz="2000" kern="0" dirty="0" smtClean="0">
                <a:latin typeface="+mn-ea"/>
                <a:cs typeface="+mj-cs"/>
              </a:rPr>
              <a:t>명확성이 </a:t>
            </a:r>
            <a:r>
              <a:rPr lang="ko-KR" altLang="en-US" sz="2000" kern="0" dirty="0">
                <a:latin typeface="+mn-ea"/>
                <a:cs typeface="+mj-cs"/>
              </a:rPr>
              <a:t>확보되도록 하여야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후원금에 </a:t>
            </a:r>
            <a:r>
              <a:rPr lang="ko-KR" altLang="en-US" sz="2000" kern="0" dirty="0">
                <a:latin typeface="+mn-ea"/>
                <a:cs typeface="+mj-cs"/>
              </a:rPr>
              <a:t>관한 영수증 교부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수입 및 사용결과 보고 등 기타 후원금 관리 </a:t>
            </a:r>
            <a:r>
              <a:rPr lang="ko-KR" altLang="en-US" sz="2000" kern="0" dirty="0" smtClean="0">
                <a:latin typeface="+mn-ea"/>
                <a:cs typeface="+mj-cs"/>
              </a:rPr>
              <a:t>및 </a:t>
            </a:r>
            <a:r>
              <a:rPr lang="ko-KR" altLang="en-US" sz="2000" kern="0" dirty="0" smtClean="0">
                <a:latin typeface="+mn-ea"/>
                <a:cs typeface="+mj-cs"/>
              </a:rPr>
              <a:t>공개절차 </a:t>
            </a:r>
            <a:r>
              <a:rPr lang="ko-KR" altLang="en-US" sz="2000" kern="0" dirty="0">
                <a:latin typeface="+mn-ea"/>
                <a:cs typeface="+mj-cs"/>
              </a:rPr>
              <a:t>등 구체적인 사항은 </a:t>
            </a:r>
            <a:r>
              <a:rPr lang="ko-KR" altLang="en-US" sz="2000" kern="0" dirty="0" err="1">
                <a:latin typeface="+mn-ea"/>
                <a:cs typeface="+mj-cs"/>
              </a:rPr>
              <a:t>보건복지부령으로</a:t>
            </a:r>
            <a:r>
              <a:rPr lang="ko-KR" altLang="en-US" sz="2000" kern="0" dirty="0">
                <a:latin typeface="+mn-ea"/>
                <a:cs typeface="+mj-cs"/>
              </a:rPr>
              <a:t> 정한다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47613" y="834073"/>
            <a:ext cx="8829975" cy="179463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61914" y="775337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19422" y="778512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26047" y="1419521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21624" y="1042775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비용의 징수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147613" y="1511252"/>
            <a:ext cx="89210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복지조치에 </a:t>
            </a:r>
            <a:r>
              <a:rPr lang="ko-KR" altLang="en-US" kern="0" dirty="0">
                <a:latin typeface="+mn-ea"/>
                <a:cs typeface="+mj-cs"/>
              </a:rPr>
              <a:t>필요한 비용을 부담한 지방자치단체의 장 기타 시설을 </a:t>
            </a:r>
            <a:r>
              <a:rPr lang="ko-KR" altLang="en-US" kern="0" dirty="0" smtClean="0">
                <a:latin typeface="+mn-ea"/>
                <a:cs typeface="+mj-cs"/>
              </a:rPr>
              <a:t>운영하는 </a:t>
            </a:r>
            <a:r>
              <a:rPr lang="ko-KR" altLang="en-US" kern="0" dirty="0">
                <a:latin typeface="+mn-ea"/>
                <a:cs typeface="+mj-cs"/>
              </a:rPr>
              <a:t>자는 </a:t>
            </a:r>
            <a:r>
              <a:rPr lang="ko-KR" altLang="en-US" kern="0" dirty="0" smtClean="0">
                <a:latin typeface="+mn-ea"/>
                <a:cs typeface="+mj-cs"/>
              </a:rPr>
              <a:t>혜택을 </a:t>
            </a:r>
            <a:r>
              <a:rPr lang="ko-KR" altLang="en-US" kern="0" dirty="0">
                <a:latin typeface="+mn-ea"/>
                <a:cs typeface="+mj-cs"/>
              </a:rPr>
              <a:t>받은 본인 또는 부양의무자로부터 </a:t>
            </a:r>
            <a:r>
              <a:rPr lang="ko-KR" altLang="en-US" kern="0" dirty="0" smtClean="0">
                <a:latin typeface="+mn-ea"/>
                <a:cs typeface="+mj-cs"/>
              </a:rPr>
              <a:t>비용의 전부 </a:t>
            </a:r>
            <a:r>
              <a:rPr lang="ko-KR" altLang="en-US" kern="0" dirty="0" smtClean="0">
                <a:latin typeface="+mn-ea"/>
                <a:cs typeface="+mj-cs"/>
              </a:rPr>
              <a:t>또는 일부를 </a:t>
            </a:r>
            <a:r>
              <a:rPr lang="ko-KR" altLang="en-US" kern="0" dirty="0">
                <a:latin typeface="+mn-ea"/>
                <a:cs typeface="+mj-cs"/>
              </a:rPr>
              <a:t>징수할 수 </a:t>
            </a:r>
            <a:r>
              <a:rPr lang="ko-KR" altLang="en-US" kern="0" dirty="0" smtClean="0">
                <a:latin typeface="+mn-ea"/>
                <a:cs typeface="+mj-cs"/>
              </a:rPr>
              <a:t>있다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ko-KR" altLang="en-US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353636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0702"/>
            <a:ext cx="7772400" cy="44820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사회복지법인 임원의 결격 사유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접힌 도형 2"/>
          <p:cNvSpPr/>
          <p:nvPr/>
        </p:nvSpPr>
        <p:spPr>
          <a:xfrm>
            <a:off x="190581" y="799248"/>
            <a:ext cx="8803383" cy="5916348"/>
          </a:xfrm>
          <a:prstGeom prst="foldedCorner">
            <a:avLst>
              <a:gd name="adj" fmla="val 6615"/>
            </a:avLst>
          </a:prstGeom>
          <a:noFill/>
          <a:ln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>
            <a:off x="785052" y="1293039"/>
            <a:ext cx="7653924" cy="0"/>
          </a:xfrm>
          <a:prstGeom prst="line">
            <a:avLst/>
          </a:prstGeom>
          <a:noFill/>
          <a:ln w="1905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817278" y="912817"/>
            <a:ext cx="294343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사회복지법인의 비리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47" y="633189"/>
            <a:ext cx="815773" cy="751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75584" y="1384596"/>
            <a:ext cx="8672859" cy="5312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300"/>
              </a:spcAft>
              <a:buClr>
                <a:schemeClr val="accent4">
                  <a:lumMod val="50000"/>
                </a:schemeClr>
              </a:buClr>
            </a:pPr>
            <a:r>
              <a:rPr lang="ko-KR" altLang="en-US" sz="2100" dirty="0" smtClean="0">
                <a:latin typeface="나눔바른펜" panose="020B0503000000000000" pitchFamily="50" charset="-127"/>
                <a:ea typeface="나눔바른펜" panose="020B0503000000000000" pitchFamily="50" charset="-127"/>
              </a:rPr>
              <a:t> </a:t>
            </a:r>
            <a:r>
              <a:rPr lang="ko-KR" altLang="en-US" sz="1700" dirty="0" smtClean="0">
                <a:latin typeface="+mn-ea"/>
              </a:rPr>
              <a:t>부산 </a:t>
            </a:r>
            <a:r>
              <a:rPr lang="ko-KR" altLang="en-US" sz="1700" dirty="0">
                <a:latin typeface="+mn-ea"/>
              </a:rPr>
              <a:t>지역 최대 사회복지법인 사상구 </a:t>
            </a:r>
            <a:r>
              <a:rPr lang="ko-KR" altLang="en-US" sz="1700" dirty="0" err="1">
                <a:latin typeface="+mn-ea"/>
              </a:rPr>
              <a:t>학장동</a:t>
            </a:r>
            <a:r>
              <a:rPr lang="ko-KR" altLang="en-US" sz="1700" dirty="0">
                <a:latin typeface="+mn-ea"/>
              </a:rPr>
              <a:t> </a:t>
            </a:r>
            <a:r>
              <a:rPr lang="en-US" altLang="ko-KR" sz="1700" dirty="0">
                <a:latin typeface="+mn-ea"/>
              </a:rPr>
              <a:t>A</a:t>
            </a:r>
            <a:r>
              <a:rPr lang="ko-KR" altLang="en-US" sz="1700" dirty="0">
                <a:latin typeface="+mn-ea"/>
              </a:rPr>
              <a:t>시설의 전 이사장과 임직원이 </a:t>
            </a:r>
            <a:r>
              <a:rPr lang="ko-KR" altLang="en-US" sz="1700" dirty="0" smtClean="0">
                <a:latin typeface="+mn-ea"/>
              </a:rPr>
              <a:t>법인재산 </a:t>
            </a:r>
            <a:r>
              <a:rPr lang="ko-KR" altLang="en-US" sz="1700" dirty="0">
                <a:latin typeface="+mn-ea"/>
              </a:rPr>
              <a:t>횡령</a:t>
            </a:r>
            <a:r>
              <a:rPr lang="en-US" altLang="ko-KR" sz="1700" dirty="0">
                <a:latin typeface="+mn-ea"/>
              </a:rPr>
              <a:t>, </a:t>
            </a:r>
            <a:r>
              <a:rPr lang="ko-KR" altLang="en-US" sz="1700" dirty="0" smtClean="0">
                <a:latin typeface="+mn-ea"/>
              </a:rPr>
              <a:t>회계 </a:t>
            </a:r>
            <a:r>
              <a:rPr lang="ko-KR" altLang="en-US" sz="1700" dirty="0">
                <a:latin typeface="+mn-ea"/>
              </a:rPr>
              <a:t>조작</a:t>
            </a:r>
            <a:r>
              <a:rPr lang="en-US" altLang="ko-KR" sz="1700" dirty="0">
                <a:latin typeface="+mn-ea"/>
              </a:rPr>
              <a:t>, </a:t>
            </a:r>
            <a:r>
              <a:rPr lang="ko-KR" altLang="en-US" sz="1700" dirty="0">
                <a:latin typeface="+mn-ea"/>
              </a:rPr>
              <a:t>인사 전횡 등 각종 비리를 저질러 온 사실이 적발됐다</a:t>
            </a:r>
            <a:r>
              <a:rPr lang="en-US" altLang="ko-KR" sz="1700" dirty="0">
                <a:latin typeface="+mn-ea"/>
              </a:rPr>
              <a:t>. </a:t>
            </a:r>
            <a:r>
              <a:rPr lang="ko-KR" altLang="en-US" sz="1700" dirty="0" smtClean="0">
                <a:latin typeface="+mn-ea"/>
              </a:rPr>
              <a:t>보건복지부가 </a:t>
            </a:r>
            <a:r>
              <a:rPr lang="ko-KR" altLang="en-US" sz="1700" dirty="0">
                <a:latin typeface="+mn-ea"/>
              </a:rPr>
              <a:t>감사를 실시한 결과</a:t>
            </a:r>
            <a:r>
              <a:rPr lang="en-US" altLang="ko-KR" sz="1700" dirty="0">
                <a:latin typeface="+mn-ea"/>
              </a:rPr>
              <a:t>, </a:t>
            </a:r>
            <a:r>
              <a:rPr lang="ko-KR" altLang="en-US" sz="1700" dirty="0">
                <a:latin typeface="+mn-ea"/>
              </a:rPr>
              <a:t>전 이사장 김모</a:t>
            </a:r>
            <a:r>
              <a:rPr lang="en-US" altLang="ko-KR" sz="1700" dirty="0">
                <a:latin typeface="+mn-ea"/>
              </a:rPr>
              <a:t>(51</a:t>
            </a:r>
            <a:r>
              <a:rPr lang="ko-KR" altLang="en-US" sz="1700" dirty="0">
                <a:latin typeface="+mn-ea"/>
              </a:rPr>
              <a:t>세</a:t>
            </a:r>
            <a:r>
              <a:rPr lang="en-US" altLang="ko-KR" sz="1700" dirty="0">
                <a:latin typeface="+mn-ea"/>
              </a:rPr>
              <a:t>, </a:t>
            </a:r>
            <a:r>
              <a:rPr lang="ko-KR" altLang="en-US" sz="1700" dirty="0">
                <a:latin typeface="+mn-ea"/>
              </a:rPr>
              <a:t>여</a:t>
            </a:r>
            <a:r>
              <a:rPr lang="en-US" altLang="ko-KR" sz="1700" dirty="0">
                <a:latin typeface="+mn-ea"/>
              </a:rPr>
              <a:t>)</a:t>
            </a:r>
            <a:r>
              <a:rPr lang="ko-KR" altLang="en-US" sz="1700" dirty="0">
                <a:latin typeface="+mn-ea"/>
              </a:rPr>
              <a:t>씨는 </a:t>
            </a:r>
            <a:r>
              <a:rPr lang="en-US" altLang="ko-KR" sz="1700" dirty="0">
                <a:latin typeface="+mn-ea"/>
              </a:rPr>
              <a:t>100</a:t>
            </a:r>
            <a:r>
              <a:rPr lang="ko-KR" altLang="en-US" sz="1700" dirty="0">
                <a:latin typeface="+mn-ea"/>
              </a:rPr>
              <a:t>억 원 상당의 </a:t>
            </a:r>
            <a:r>
              <a:rPr lang="ko-KR" altLang="en-US" sz="1700" dirty="0" smtClean="0">
                <a:latin typeface="+mn-ea"/>
              </a:rPr>
              <a:t>부동산을 법인재산 </a:t>
            </a:r>
            <a:r>
              <a:rPr lang="ko-KR" altLang="en-US" sz="1700" dirty="0">
                <a:latin typeface="+mn-ea"/>
              </a:rPr>
              <a:t>명목으로 취득해 등록세와 취득세를 면제받고도 </a:t>
            </a:r>
            <a:r>
              <a:rPr lang="en-US" altLang="ko-KR" sz="1700" dirty="0">
                <a:latin typeface="+mn-ea"/>
              </a:rPr>
              <a:t>5</a:t>
            </a:r>
            <a:r>
              <a:rPr lang="ko-KR" altLang="en-US" sz="1700" dirty="0">
                <a:latin typeface="+mn-ea"/>
              </a:rPr>
              <a:t>년 여가 지난 </a:t>
            </a:r>
            <a:r>
              <a:rPr lang="ko-KR" altLang="en-US" sz="1700" dirty="0" smtClean="0">
                <a:latin typeface="+mn-ea"/>
              </a:rPr>
              <a:t>최근까지 </a:t>
            </a:r>
            <a:r>
              <a:rPr lang="ko-KR" altLang="en-US" sz="1700" dirty="0">
                <a:latin typeface="+mn-ea"/>
              </a:rPr>
              <a:t>개인 </a:t>
            </a:r>
            <a:r>
              <a:rPr lang="ko-KR" altLang="en-US" sz="1700" dirty="0" smtClean="0">
                <a:latin typeface="+mn-ea"/>
              </a:rPr>
              <a:t>명의로 </a:t>
            </a:r>
            <a:r>
              <a:rPr lang="ko-KR" altLang="en-US" sz="1700" dirty="0">
                <a:latin typeface="+mn-ea"/>
              </a:rPr>
              <a:t>보유했다</a:t>
            </a:r>
            <a:r>
              <a:rPr lang="en-US" altLang="ko-KR" sz="1700" dirty="0">
                <a:latin typeface="+mn-ea"/>
              </a:rPr>
              <a:t>. </a:t>
            </a:r>
            <a:r>
              <a:rPr lang="ko-KR" altLang="en-US" sz="1700" dirty="0">
                <a:latin typeface="+mn-ea"/>
              </a:rPr>
              <a:t>또 법인 소유 아파트를 임대해 준 뒤 임대수입 </a:t>
            </a:r>
            <a:r>
              <a:rPr lang="en-US" altLang="ko-KR" sz="1700" dirty="0" smtClean="0">
                <a:latin typeface="+mn-ea"/>
              </a:rPr>
              <a:t>5,900</a:t>
            </a:r>
            <a:r>
              <a:rPr lang="ko-KR" altLang="en-US" sz="1700" dirty="0">
                <a:latin typeface="+mn-ea"/>
              </a:rPr>
              <a:t>여 만원을 회계에서 </a:t>
            </a:r>
            <a:r>
              <a:rPr lang="ko-KR" altLang="en-US" sz="1700" dirty="0" smtClean="0">
                <a:latin typeface="+mn-ea"/>
              </a:rPr>
              <a:t>누락시키고 </a:t>
            </a:r>
            <a:r>
              <a:rPr lang="ko-KR" altLang="en-US" sz="1700" dirty="0">
                <a:latin typeface="+mn-ea"/>
              </a:rPr>
              <a:t>임의로 사용했다</a:t>
            </a:r>
            <a:r>
              <a:rPr lang="en-US" altLang="ko-KR" sz="1700" dirty="0">
                <a:latin typeface="+mn-ea"/>
              </a:rPr>
              <a:t>. </a:t>
            </a:r>
            <a:r>
              <a:rPr lang="ko-KR" altLang="en-US" sz="1700" dirty="0">
                <a:latin typeface="+mn-ea"/>
              </a:rPr>
              <a:t>또 시설 산하 병원은 </a:t>
            </a:r>
            <a:r>
              <a:rPr lang="ko-KR" altLang="en-US" sz="1700" dirty="0" smtClean="0">
                <a:latin typeface="+mn-ea"/>
              </a:rPr>
              <a:t>김 </a:t>
            </a:r>
            <a:r>
              <a:rPr lang="ko-KR" altLang="en-US" sz="1700" dirty="0">
                <a:latin typeface="+mn-ea"/>
              </a:rPr>
              <a:t>전 이사장 친동생이 대표로 있는 </a:t>
            </a:r>
            <a:r>
              <a:rPr lang="ko-KR" altLang="en-US" sz="1700" dirty="0" smtClean="0">
                <a:latin typeface="+mn-ea"/>
              </a:rPr>
              <a:t>전산업체에 </a:t>
            </a:r>
            <a:r>
              <a:rPr lang="ko-KR" altLang="en-US" sz="1700" dirty="0">
                <a:latin typeface="+mn-ea"/>
              </a:rPr>
              <a:t>정식계약도 없이 </a:t>
            </a:r>
            <a:r>
              <a:rPr lang="ko-KR" altLang="en-US" sz="1700" dirty="0" err="1">
                <a:latin typeface="+mn-ea"/>
              </a:rPr>
              <a:t>용역비를</a:t>
            </a:r>
            <a:r>
              <a:rPr lang="ko-KR" altLang="en-US" sz="1700" dirty="0">
                <a:latin typeface="+mn-ea"/>
              </a:rPr>
              <a:t> 지급하거나 </a:t>
            </a:r>
            <a:r>
              <a:rPr lang="ko-KR" altLang="en-US" sz="1700" dirty="0" smtClean="0">
                <a:latin typeface="+mn-ea"/>
              </a:rPr>
              <a:t>경영자문을 </a:t>
            </a:r>
            <a:r>
              <a:rPr lang="ko-KR" altLang="en-US" sz="1700" dirty="0">
                <a:latin typeface="+mn-ea"/>
              </a:rPr>
              <a:t>맡긴 것처럼 서류를 조작</a:t>
            </a:r>
            <a:r>
              <a:rPr lang="en-US" altLang="ko-KR" sz="1700" dirty="0">
                <a:latin typeface="+mn-ea"/>
              </a:rPr>
              <a:t>, </a:t>
            </a:r>
            <a:r>
              <a:rPr lang="ko-KR" altLang="en-US" sz="1700" dirty="0" smtClean="0">
                <a:latin typeface="+mn-ea"/>
              </a:rPr>
              <a:t>최근 </a:t>
            </a:r>
            <a:r>
              <a:rPr lang="en-US" altLang="ko-KR" sz="1700" dirty="0">
                <a:latin typeface="+mn-ea"/>
              </a:rPr>
              <a:t>3</a:t>
            </a:r>
            <a:r>
              <a:rPr lang="ko-KR" altLang="en-US" sz="1700" dirty="0">
                <a:latin typeface="+mn-ea"/>
              </a:rPr>
              <a:t>년 간 </a:t>
            </a:r>
            <a:r>
              <a:rPr lang="en-US" altLang="ko-KR" sz="1700" dirty="0">
                <a:latin typeface="+mn-ea"/>
              </a:rPr>
              <a:t>6,000</a:t>
            </a:r>
            <a:r>
              <a:rPr lang="ko-KR" altLang="en-US" sz="1700" dirty="0" err="1">
                <a:latin typeface="+mn-ea"/>
              </a:rPr>
              <a:t>여만원을</a:t>
            </a:r>
            <a:r>
              <a:rPr lang="ko-KR" altLang="en-US" sz="1700" dirty="0">
                <a:latin typeface="+mn-ea"/>
              </a:rPr>
              <a:t> 부당 지급한 </a:t>
            </a:r>
            <a:r>
              <a:rPr lang="ko-KR" altLang="en-US" sz="1700" dirty="0" smtClean="0">
                <a:latin typeface="+mn-ea"/>
              </a:rPr>
              <a:t>사실도 </a:t>
            </a:r>
            <a:r>
              <a:rPr lang="ko-KR" altLang="en-US" sz="1700" dirty="0">
                <a:latin typeface="+mn-ea"/>
              </a:rPr>
              <a:t>적발됐다</a:t>
            </a:r>
            <a:r>
              <a:rPr lang="en-US" altLang="ko-KR" sz="1700" dirty="0">
                <a:latin typeface="+mn-ea"/>
              </a:rPr>
              <a:t>. </a:t>
            </a:r>
            <a:r>
              <a:rPr lang="ko-KR" altLang="en-US" sz="1700" dirty="0" smtClean="0">
                <a:latin typeface="+mn-ea"/>
              </a:rPr>
              <a:t>이 </a:t>
            </a:r>
            <a:r>
              <a:rPr lang="ko-KR" altLang="en-US" sz="1700" dirty="0">
                <a:latin typeface="+mn-ea"/>
              </a:rPr>
              <a:t>밖에 </a:t>
            </a:r>
            <a:r>
              <a:rPr lang="ko-KR" altLang="en-US" sz="1700" dirty="0" err="1">
                <a:latin typeface="+mn-ea"/>
              </a:rPr>
              <a:t>사회복지사</a:t>
            </a:r>
            <a:r>
              <a:rPr lang="ko-KR" altLang="en-US" sz="1700" dirty="0">
                <a:latin typeface="+mn-ea"/>
              </a:rPr>
              <a:t> 자격증이 없는 김 전 이사장의 딸 오모</a:t>
            </a:r>
            <a:r>
              <a:rPr lang="en-US" altLang="ko-KR" sz="1700" dirty="0">
                <a:latin typeface="+mn-ea"/>
              </a:rPr>
              <a:t>(26)</a:t>
            </a:r>
            <a:r>
              <a:rPr lang="ko-KR" altLang="en-US" sz="1700" dirty="0">
                <a:latin typeface="+mn-ea"/>
              </a:rPr>
              <a:t>씨를 채용하는가 하면</a:t>
            </a:r>
            <a:r>
              <a:rPr lang="en-US" altLang="ko-KR" sz="1700" dirty="0" smtClean="0">
                <a:latin typeface="+mn-ea"/>
              </a:rPr>
              <a:t>, </a:t>
            </a:r>
            <a:r>
              <a:rPr lang="en-US" altLang="ko-KR" sz="1700" dirty="0" smtClean="0">
                <a:latin typeface="+mn-ea"/>
              </a:rPr>
              <a:t> ‘</a:t>
            </a:r>
            <a:r>
              <a:rPr lang="ko-KR" altLang="en-US" sz="1700" dirty="0">
                <a:latin typeface="+mn-ea"/>
              </a:rPr>
              <a:t>사회복지사업법’ 위반으로 임원 자격이 없는 지인을 이사직에 임명한 것으로 </a:t>
            </a:r>
            <a:r>
              <a:rPr lang="ko-KR" altLang="en-US" sz="1700" dirty="0" smtClean="0">
                <a:latin typeface="+mn-ea"/>
              </a:rPr>
              <a:t>드러났다</a:t>
            </a:r>
            <a:r>
              <a:rPr lang="en-US" altLang="ko-KR" sz="1700" dirty="0">
                <a:latin typeface="+mn-ea"/>
              </a:rPr>
              <a:t>. </a:t>
            </a:r>
            <a:r>
              <a:rPr lang="ko-KR" altLang="en-US" sz="1700" dirty="0" smtClean="0">
                <a:latin typeface="+mn-ea"/>
              </a:rPr>
              <a:t>김 </a:t>
            </a:r>
            <a:r>
              <a:rPr lang="ko-KR" altLang="en-US" sz="1700" dirty="0">
                <a:latin typeface="+mn-ea"/>
              </a:rPr>
              <a:t>전 이사장은 감사가 시작되자 지난 </a:t>
            </a:r>
            <a:r>
              <a:rPr lang="en-US" altLang="ko-KR" sz="1700" dirty="0">
                <a:latin typeface="+mn-ea"/>
              </a:rPr>
              <a:t>7</a:t>
            </a:r>
            <a:r>
              <a:rPr lang="ko-KR" altLang="en-US" sz="1700" dirty="0">
                <a:latin typeface="+mn-ea"/>
              </a:rPr>
              <a:t>월 임시이사회를 열어 딸을 </a:t>
            </a:r>
            <a:r>
              <a:rPr lang="ko-KR" altLang="en-US" sz="1700" dirty="0" smtClean="0">
                <a:latin typeface="+mn-ea"/>
              </a:rPr>
              <a:t>대표이사로 </a:t>
            </a:r>
            <a:r>
              <a:rPr lang="ko-KR" altLang="en-US" sz="1700" dirty="0">
                <a:latin typeface="+mn-ea"/>
              </a:rPr>
              <a:t>앉혔다</a:t>
            </a:r>
            <a:r>
              <a:rPr lang="en-US" altLang="ko-KR" sz="1700" dirty="0">
                <a:latin typeface="+mn-ea"/>
              </a:rPr>
              <a:t>. </a:t>
            </a:r>
          </a:p>
          <a:p>
            <a:pPr>
              <a:lnSpc>
                <a:spcPct val="150000"/>
              </a:lnSpc>
              <a:spcAft>
                <a:spcPts val="300"/>
              </a:spcAft>
              <a:buClr>
                <a:schemeClr val="accent4">
                  <a:lumMod val="50000"/>
                </a:schemeClr>
              </a:buClr>
            </a:pPr>
            <a:r>
              <a:rPr lang="ko-KR" altLang="en-US" sz="1700" dirty="0" smtClean="0">
                <a:latin typeface="+mn-ea"/>
              </a:rPr>
              <a:t>                                                              </a:t>
            </a:r>
            <a:endParaRPr lang="en-US" altLang="ko-KR" sz="1700" dirty="0" smtClean="0">
              <a:latin typeface="+mn-ea"/>
            </a:endParaRPr>
          </a:p>
          <a:p>
            <a:pPr>
              <a:lnSpc>
                <a:spcPct val="150000"/>
              </a:lnSpc>
              <a:spcAft>
                <a:spcPts val="300"/>
              </a:spcAft>
              <a:buClr>
                <a:schemeClr val="accent4">
                  <a:lumMod val="50000"/>
                </a:schemeClr>
              </a:buClr>
            </a:pPr>
            <a:r>
              <a:rPr lang="en-US" altLang="ko-KR" sz="1700" dirty="0">
                <a:latin typeface="+mn-ea"/>
              </a:rPr>
              <a:t> </a:t>
            </a:r>
            <a:r>
              <a:rPr lang="en-US" altLang="ko-KR" sz="1700" dirty="0" smtClean="0">
                <a:latin typeface="+mn-ea"/>
              </a:rPr>
              <a:t>                                                                     </a:t>
            </a:r>
            <a:r>
              <a:rPr lang="ko-KR" altLang="en-US" sz="1700" dirty="0" smtClean="0">
                <a:latin typeface="+mn-ea"/>
              </a:rPr>
              <a:t> </a:t>
            </a:r>
            <a:r>
              <a:rPr lang="ko-KR" altLang="en-US" sz="1700" dirty="0" smtClean="0">
                <a:latin typeface="+mn-ea"/>
              </a:rPr>
              <a:t>* 출처 </a:t>
            </a:r>
            <a:r>
              <a:rPr lang="en-US" altLang="ko-KR" sz="1700" dirty="0" smtClean="0">
                <a:latin typeface="+mn-ea"/>
              </a:rPr>
              <a:t>: </a:t>
            </a:r>
            <a:r>
              <a:rPr lang="ko-KR" altLang="en-US" sz="1700" dirty="0">
                <a:latin typeface="+mn-ea"/>
              </a:rPr>
              <a:t>한국일보</a:t>
            </a:r>
            <a:r>
              <a:rPr lang="en-US" altLang="ko-KR" sz="1700" dirty="0">
                <a:latin typeface="+mn-ea"/>
              </a:rPr>
              <a:t>(2010. 9. 6)</a:t>
            </a:r>
          </a:p>
        </p:txBody>
      </p:sp>
    </p:spTree>
    <p:extLst>
      <p:ext uri="{BB962C8B-B14F-4D97-AF65-F5344CB8AC3E}">
        <p14:creationId xmlns:p14="http://schemas.microsoft.com/office/powerpoint/2010/main" val="140369975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0702"/>
            <a:ext cx="7772400" cy="44820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사회복지법인 임원의 결격 사유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6347" y="791540"/>
            <a:ext cx="8892000" cy="561105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0648" y="73280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8156" y="73598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04781" y="1376989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00358" y="1000243"/>
            <a:ext cx="34980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임원의 결격사유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00778" y="1521438"/>
            <a:ext cx="8669438" cy="4501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19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임원의 결격사유</a:t>
            </a:r>
            <a:r>
              <a:rPr lang="en-US" altLang="ko-KR" sz="1900" kern="0" dirty="0">
                <a:latin typeface="+mn-ea"/>
                <a:cs typeface="+mj-cs"/>
              </a:rPr>
              <a:t>) ① </a:t>
            </a:r>
            <a:r>
              <a:rPr lang="ko-KR" altLang="en-US" sz="1900" kern="0" dirty="0">
                <a:latin typeface="+mn-ea"/>
                <a:cs typeface="+mj-cs"/>
              </a:rPr>
              <a:t>다음 각 호의 어느 하나에 해당하는 사람은 임원이 </a:t>
            </a:r>
            <a:r>
              <a:rPr lang="ko-KR" altLang="en-US" sz="1900" kern="0" dirty="0" smtClean="0">
                <a:latin typeface="+mn-ea"/>
                <a:cs typeface="+mj-cs"/>
              </a:rPr>
              <a:t>될 </a:t>
            </a:r>
            <a:r>
              <a:rPr lang="ko-KR" altLang="en-US" sz="1900" kern="0" dirty="0">
                <a:latin typeface="+mn-ea"/>
                <a:cs typeface="+mj-cs"/>
              </a:rPr>
              <a:t>수 없다</a:t>
            </a:r>
            <a:r>
              <a:rPr lang="en-US" altLang="ko-KR" sz="1900" kern="0" dirty="0">
                <a:latin typeface="+mn-ea"/>
                <a:cs typeface="+mj-cs"/>
              </a:rPr>
              <a:t>.  &lt;</a:t>
            </a:r>
            <a:r>
              <a:rPr lang="ko-KR" altLang="en-US" sz="1900" kern="0" dirty="0">
                <a:latin typeface="+mn-ea"/>
                <a:cs typeface="+mj-cs"/>
              </a:rPr>
              <a:t>개정 </a:t>
            </a:r>
            <a:r>
              <a:rPr lang="en-US" altLang="ko-KR" sz="1900" kern="0" dirty="0">
                <a:latin typeface="+mn-ea"/>
                <a:cs typeface="+mj-cs"/>
              </a:rPr>
              <a:t>2012. 1. 26., 2017. 9. 19., 2017. 10. 24</a:t>
            </a:r>
            <a:r>
              <a:rPr lang="en-US" altLang="ko-KR" sz="1900" kern="0" dirty="0" smtClean="0">
                <a:latin typeface="+mn-ea"/>
                <a:cs typeface="+mj-cs"/>
              </a:rPr>
              <a:t>.&gt;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36195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1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 smtClean="0">
                <a:latin typeface="+mn-ea"/>
                <a:cs typeface="+mj-cs"/>
              </a:rPr>
              <a:t>미성년자</a:t>
            </a:r>
          </a:p>
          <a:p>
            <a:pPr marL="36195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의</a:t>
            </a:r>
            <a:r>
              <a:rPr lang="en-US" altLang="ko-KR" sz="1900" kern="0" dirty="0">
                <a:latin typeface="+mn-ea"/>
                <a:cs typeface="+mj-cs"/>
              </a:rPr>
              <a:t>2. </a:t>
            </a:r>
            <a:r>
              <a:rPr lang="ko-KR" altLang="en-US" sz="1900" kern="0" dirty="0">
                <a:latin typeface="+mn-ea"/>
                <a:cs typeface="+mj-cs"/>
              </a:rPr>
              <a:t>피성년후견인 또는 </a:t>
            </a:r>
            <a:r>
              <a:rPr lang="ko-KR" altLang="en-US" sz="1900" kern="0" dirty="0" smtClean="0">
                <a:latin typeface="+mn-ea"/>
                <a:cs typeface="+mj-cs"/>
              </a:rPr>
              <a:t>피한정후견인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36195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의</a:t>
            </a:r>
            <a:r>
              <a:rPr lang="en-US" altLang="ko-KR" sz="1900" kern="0" dirty="0">
                <a:latin typeface="+mn-ea"/>
                <a:cs typeface="+mj-cs"/>
              </a:rPr>
              <a:t>3. </a:t>
            </a:r>
            <a:r>
              <a:rPr lang="ko-KR" altLang="en-US" sz="1900" kern="0" dirty="0">
                <a:latin typeface="+mn-ea"/>
                <a:cs typeface="+mj-cs"/>
              </a:rPr>
              <a:t>파산선고를 받고 복권되지 아니한 </a:t>
            </a:r>
            <a:r>
              <a:rPr lang="ko-KR" altLang="en-US" sz="1900" kern="0" dirty="0" smtClean="0">
                <a:latin typeface="+mn-ea"/>
                <a:cs typeface="+mj-cs"/>
              </a:rPr>
              <a:t>사람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36195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의</a:t>
            </a:r>
            <a:r>
              <a:rPr lang="en-US" altLang="ko-KR" sz="1900" kern="0" dirty="0">
                <a:latin typeface="+mn-ea"/>
                <a:cs typeface="+mj-cs"/>
              </a:rPr>
              <a:t>4. </a:t>
            </a:r>
            <a:r>
              <a:rPr lang="ko-KR" altLang="en-US" sz="1900" kern="0" dirty="0">
                <a:latin typeface="+mn-ea"/>
                <a:cs typeface="+mj-cs"/>
              </a:rPr>
              <a:t>법원의 판결에 따라 자격이 상실되거나 정지된 </a:t>
            </a:r>
            <a:r>
              <a:rPr lang="ko-KR" altLang="en-US" sz="1900" kern="0" dirty="0" smtClean="0">
                <a:latin typeface="+mn-ea"/>
                <a:cs typeface="+mj-cs"/>
              </a:rPr>
              <a:t>사람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36195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의</a:t>
            </a:r>
            <a:r>
              <a:rPr lang="en-US" altLang="ko-KR" sz="1900" kern="0" dirty="0">
                <a:latin typeface="+mn-ea"/>
                <a:cs typeface="+mj-cs"/>
              </a:rPr>
              <a:t>5. </a:t>
            </a:r>
            <a:r>
              <a:rPr lang="ko-KR" altLang="en-US" sz="1900" kern="0" dirty="0">
                <a:latin typeface="+mn-ea"/>
                <a:cs typeface="+mj-cs"/>
              </a:rPr>
              <a:t>금고 이상의 실형을 </a:t>
            </a:r>
            <a:r>
              <a:rPr lang="ko-KR" altLang="en-US" sz="1900" kern="0" dirty="0" err="1">
                <a:latin typeface="+mn-ea"/>
                <a:cs typeface="+mj-cs"/>
              </a:rPr>
              <a:t>선고받고</a:t>
            </a:r>
            <a:r>
              <a:rPr lang="ko-KR" altLang="en-US" sz="1900" kern="0" dirty="0">
                <a:latin typeface="+mn-ea"/>
                <a:cs typeface="+mj-cs"/>
              </a:rPr>
              <a:t> 그 집행이 끝나거나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집행이 끝난 것으로 </a:t>
            </a:r>
            <a:r>
              <a:rPr lang="ko-KR" altLang="en-US" sz="1900" kern="0" dirty="0" smtClean="0">
                <a:latin typeface="+mn-ea"/>
                <a:cs typeface="+mj-cs"/>
              </a:rPr>
              <a:t>보는 경우를 </a:t>
            </a:r>
            <a:r>
              <a:rPr lang="ko-KR" altLang="en-US" sz="1900" kern="0" dirty="0">
                <a:latin typeface="+mn-ea"/>
                <a:cs typeface="+mj-cs"/>
              </a:rPr>
              <a:t>포함한다</a:t>
            </a:r>
            <a:r>
              <a:rPr lang="en-US" altLang="ko-KR" sz="1900" kern="0" dirty="0">
                <a:latin typeface="+mn-ea"/>
                <a:cs typeface="+mj-cs"/>
              </a:rPr>
              <a:t>) </a:t>
            </a:r>
            <a:r>
              <a:rPr lang="ko-KR" altLang="en-US" sz="1900" kern="0" dirty="0">
                <a:latin typeface="+mn-ea"/>
                <a:cs typeface="+mj-cs"/>
              </a:rPr>
              <a:t>집행이 면제된 날부터 </a:t>
            </a:r>
            <a:r>
              <a:rPr lang="en-US" altLang="ko-KR" sz="1900" kern="0" dirty="0">
                <a:latin typeface="+mn-ea"/>
                <a:cs typeface="+mj-cs"/>
              </a:rPr>
              <a:t>3</a:t>
            </a:r>
            <a:r>
              <a:rPr lang="ko-KR" altLang="en-US" sz="1900" kern="0" dirty="0">
                <a:latin typeface="+mn-ea"/>
                <a:cs typeface="+mj-cs"/>
              </a:rPr>
              <a:t>년이 지나지 아니한 </a:t>
            </a:r>
            <a:r>
              <a:rPr lang="ko-KR" altLang="en-US" sz="1900" kern="0" dirty="0" smtClean="0">
                <a:latin typeface="+mn-ea"/>
                <a:cs typeface="+mj-cs"/>
              </a:rPr>
              <a:t>사람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36195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의</a:t>
            </a:r>
            <a:r>
              <a:rPr lang="en-US" altLang="ko-KR" sz="1900" kern="0" dirty="0">
                <a:latin typeface="+mn-ea"/>
                <a:cs typeface="+mj-cs"/>
              </a:rPr>
              <a:t>6. </a:t>
            </a:r>
            <a:r>
              <a:rPr lang="ko-KR" altLang="en-US" sz="1900" kern="0" dirty="0">
                <a:latin typeface="+mn-ea"/>
                <a:cs typeface="+mj-cs"/>
              </a:rPr>
              <a:t>금고 이상의 형의 집행유예를 </a:t>
            </a:r>
            <a:r>
              <a:rPr lang="ko-KR" altLang="en-US" sz="1900" kern="0" dirty="0" err="1">
                <a:latin typeface="+mn-ea"/>
                <a:cs typeface="+mj-cs"/>
              </a:rPr>
              <a:t>선고받고</a:t>
            </a:r>
            <a:r>
              <a:rPr lang="ko-KR" altLang="en-US" sz="1900" kern="0" dirty="0">
                <a:latin typeface="+mn-ea"/>
                <a:cs typeface="+mj-cs"/>
              </a:rPr>
              <a:t> 그 유예기간 중에 있는 사람</a:t>
            </a:r>
          </a:p>
        </p:txBody>
      </p:sp>
    </p:spTree>
    <p:extLst>
      <p:ext uri="{BB962C8B-B14F-4D97-AF65-F5344CB8AC3E}">
        <p14:creationId xmlns:p14="http://schemas.microsoft.com/office/powerpoint/2010/main" val="399664119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0702"/>
            <a:ext cx="7772400" cy="44820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사회복지법인 임원의 결격 사유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6347" y="834072"/>
            <a:ext cx="8892000" cy="472569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0648" y="775337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8156" y="778512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04781" y="1419521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00358" y="1042775"/>
            <a:ext cx="34980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임원의 결격사유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85098" y="1499222"/>
            <a:ext cx="8617025" cy="388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200" kern="0" dirty="0" smtClean="0">
                <a:latin typeface="+mn-ea"/>
                <a:cs typeface="+mj-cs"/>
              </a:rPr>
              <a:t>  </a:t>
            </a:r>
            <a:r>
              <a:rPr lang="en-US" altLang="ko-KR" sz="1900" kern="0" dirty="0" smtClean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의</a:t>
            </a:r>
            <a:r>
              <a:rPr lang="en-US" altLang="ko-KR" sz="1900" kern="0" dirty="0">
                <a:latin typeface="+mn-ea"/>
                <a:cs typeface="+mj-cs"/>
              </a:rPr>
              <a:t>7.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호의</a:t>
            </a:r>
            <a:r>
              <a:rPr lang="en-US" altLang="ko-KR" sz="1900" kern="0" dirty="0">
                <a:latin typeface="+mn-ea"/>
                <a:cs typeface="+mj-cs"/>
              </a:rPr>
              <a:t>5 </a:t>
            </a:r>
            <a:r>
              <a:rPr lang="ko-KR" altLang="en-US" sz="1900" kern="0" dirty="0">
                <a:latin typeface="+mn-ea"/>
                <a:cs typeface="+mj-cs"/>
              </a:rPr>
              <a:t>및 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호의</a:t>
            </a:r>
            <a:r>
              <a:rPr lang="en-US" altLang="ko-KR" sz="1900" kern="0" dirty="0">
                <a:latin typeface="+mn-ea"/>
                <a:cs typeface="+mj-cs"/>
              </a:rPr>
              <a:t>6</a:t>
            </a:r>
            <a:r>
              <a:rPr lang="ko-KR" altLang="en-US" sz="1900" kern="0" dirty="0">
                <a:latin typeface="+mn-ea"/>
                <a:cs typeface="+mj-cs"/>
              </a:rPr>
              <a:t>에도 불구하고 사회복지사업 또는 그 직무와 </a:t>
            </a:r>
            <a:r>
              <a:rPr lang="ko-KR" altLang="en-US" sz="1900" kern="0" dirty="0" smtClean="0">
                <a:latin typeface="+mn-ea"/>
                <a:cs typeface="+mj-cs"/>
              </a:rPr>
              <a:t>관련하여 「아동복지법</a:t>
            </a:r>
            <a:r>
              <a:rPr lang="ko-KR" altLang="en-US" sz="1900" kern="0" dirty="0">
                <a:latin typeface="+mn-ea"/>
                <a:cs typeface="+mj-cs"/>
              </a:rPr>
              <a:t>」 제</a:t>
            </a:r>
            <a:r>
              <a:rPr lang="en-US" altLang="ko-KR" sz="1900" kern="0" dirty="0">
                <a:latin typeface="+mn-ea"/>
                <a:cs typeface="+mj-cs"/>
              </a:rPr>
              <a:t>71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「보조금 관리에 관한 법률」 </a:t>
            </a: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40</a:t>
            </a:r>
            <a:r>
              <a:rPr lang="ko-KR" altLang="en-US" sz="1900" kern="0" dirty="0">
                <a:latin typeface="+mn-ea"/>
                <a:cs typeface="+mj-cs"/>
              </a:rPr>
              <a:t>조부터 제</a:t>
            </a:r>
            <a:r>
              <a:rPr lang="en-US" altLang="ko-KR" sz="1900" kern="0" dirty="0">
                <a:latin typeface="+mn-ea"/>
                <a:cs typeface="+mj-cs"/>
              </a:rPr>
              <a:t>42</a:t>
            </a:r>
            <a:r>
              <a:rPr lang="ko-KR" altLang="en-US" sz="1900" kern="0" dirty="0" smtClean="0">
                <a:latin typeface="+mn-ea"/>
                <a:cs typeface="+mj-cs"/>
              </a:rPr>
              <a:t>조까지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또는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「</a:t>
            </a:r>
            <a:r>
              <a:rPr lang="ko-KR" altLang="en-US" sz="1900" kern="0" dirty="0">
                <a:latin typeface="+mn-ea"/>
                <a:cs typeface="+mj-cs"/>
              </a:rPr>
              <a:t>형법」 제</a:t>
            </a:r>
            <a:r>
              <a:rPr lang="en-US" altLang="ko-KR" sz="1900" kern="0" dirty="0">
                <a:latin typeface="+mn-ea"/>
                <a:cs typeface="+mj-cs"/>
              </a:rPr>
              <a:t>28</a:t>
            </a:r>
            <a:r>
              <a:rPr lang="ko-KR" altLang="en-US" sz="1900" kern="0" dirty="0" err="1">
                <a:latin typeface="+mn-ea"/>
                <a:cs typeface="+mj-cs"/>
              </a:rPr>
              <a:t>장ㆍ제</a:t>
            </a:r>
            <a:r>
              <a:rPr lang="en-US" altLang="ko-KR" sz="1900" kern="0" dirty="0">
                <a:latin typeface="+mn-ea"/>
                <a:cs typeface="+mj-cs"/>
              </a:rPr>
              <a:t>40</a:t>
            </a:r>
            <a:r>
              <a:rPr lang="ko-KR" altLang="en-US" sz="1900" kern="0" dirty="0">
                <a:latin typeface="+mn-ea"/>
                <a:cs typeface="+mj-cs"/>
              </a:rPr>
              <a:t>장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360</a:t>
            </a:r>
            <a:r>
              <a:rPr lang="ko-KR" altLang="en-US" sz="1900" kern="0" dirty="0">
                <a:latin typeface="+mn-ea"/>
                <a:cs typeface="+mj-cs"/>
              </a:rPr>
              <a:t>조는 </a:t>
            </a:r>
            <a:r>
              <a:rPr lang="ko-KR" altLang="en-US" sz="1900" kern="0" dirty="0" smtClean="0">
                <a:latin typeface="+mn-ea"/>
                <a:cs typeface="+mj-cs"/>
              </a:rPr>
              <a:t>제외한다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의 죄를 범하거나 이 법을 </a:t>
            </a:r>
            <a:r>
              <a:rPr lang="ko-KR" altLang="en-US" sz="1900" kern="0" dirty="0" smtClean="0">
                <a:latin typeface="+mn-ea"/>
                <a:cs typeface="+mj-cs"/>
              </a:rPr>
              <a:t>위반하여 </a:t>
            </a:r>
            <a:r>
              <a:rPr lang="ko-KR" altLang="en-US" sz="1900" kern="0" dirty="0">
                <a:latin typeface="+mn-ea"/>
                <a:cs typeface="+mj-cs"/>
              </a:rPr>
              <a:t>다음 각 목의 어느 하나에 </a:t>
            </a:r>
            <a:r>
              <a:rPr lang="ko-KR" altLang="en-US" sz="1900" kern="0" dirty="0" smtClean="0">
                <a:latin typeface="+mn-ea"/>
                <a:cs typeface="+mj-cs"/>
              </a:rPr>
              <a:t>해당하는 </a:t>
            </a:r>
            <a:r>
              <a:rPr lang="ko-KR" altLang="en-US" sz="1900" kern="0" dirty="0" smtClean="0">
                <a:latin typeface="+mn-ea"/>
                <a:cs typeface="+mj-cs"/>
              </a:rPr>
              <a:t>사람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627063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가</a:t>
            </a:r>
            <a:r>
              <a:rPr lang="en-US" altLang="ko-KR" sz="1900" kern="0" dirty="0">
                <a:latin typeface="+mn-ea"/>
                <a:cs typeface="+mj-cs"/>
              </a:rPr>
              <a:t>. 100</a:t>
            </a:r>
            <a:r>
              <a:rPr lang="ko-KR" altLang="en-US" sz="1900" kern="0" dirty="0">
                <a:latin typeface="+mn-ea"/>
                <a:cs typeface="+mj-cs"/>
              </a:rPr>
              <a:t>만원 이상의 벌금형을 </a:t>
            </a:r>
            <a:r>
              <a:rPr lang="ko-KR" altLang="en-US" sz="1900" kern="0" dirty="0" err="1">
                <a:latin typeface="+mn-ea"/>
                <a:cs typeface="+mj-cs"/>
              </a:rPr>
              <a:t>선고받고</a:t>
            </a:r>
            <a:r>
              <a:rPr lang="ko-KR" altLang="en-US" sz="1900" kern="0" dirty="0">
                <a:latin typeface="+mn-ea"/>
                <a:cs typeface="+mj-cs"/>
              </a:rPr>
              <a:t> 그 형이 확정된 후 </a:t>
            </a:r>
            <a:r>
              <a:rPr lang="en-US" altLang="ko-KR" sz="1900" kern="0" dirty="0">
                <a:latin typeface="+mn-ea"/>
                <a:cs typeface="+mj-cs"/>
              </a:rPr>
              <a:t>5</a:t>
            </a:r>
            <a:r>
              <a:rPr lang="ko-KR" altLang="en-US" sz="1900" kern="0" dirty="0">
                <a:latin typeface="+mn-ea"/>
                <a:cs typeface="+mj-cs"/>
              </a:rPr>
              <a:t>년이 지나지 </a:t>
            </a:r>
            <a:r>
              <a:rPr lang="ko-KR" altLang="en-US" sz="1900" kern="0" dirty="0" smtClean="0">
                <a:latin typeface="+mn-ea"/>
                <a:cs typeface="+mj-cs"/>
              </a:rPr>
              <a:t>아니한 </a:t>
            </a:r>
            <a:r>
              <a:rPr lang="ko-KR" altLang="en-US" sz="1900" kern="0" dirty="0" smtClean="0">
                <a:latin typeface="+mn-ea"/>
                <a:cs typeface="+mj-cs"/>
              </a:rPr>
              <a:t>사람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627063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나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형의 집행유예를 </a:t>
            </a:r>
            <a:r>
              <a:rPr lang="ko-KR" altLang="en-US" sz="1900" kern="0" dirty="0" err="1">
                <a:latin typeface="+mn-ea"/>
                <a:cs typeface="+mj-cs"/>
              </a:rPr>
              <a:t>선고받고</a:t>
            </a:r>
            <a:r>
              <a:rPr lang="ko-KR" altLang="en-US" sz="1900" kern="0" dirty="0">
                <a:latin typeface="+mn-ea"/>
                <a:cs typeface="+mj-cs"/>
              </a:rPr>
              <a:t> 그 형이 확정된 후 </a:t>
            </a:r>
            <a:r>
              <a:rPr lang="en-US" altLang="ko-KR" sz="1900" kern="0" dirty="0">
                <a:latin typeface="+mn-ea"/>
                <a:cs typeface="+mj-cs"/>
              </a:rPr>
              <a:t>7</a:t>
            </a:r>
            <a:r>
              <a:rPr lang="ko-KR" altLang="en-US" sz="1900" kern="0" dirty="0">
                <a:latin typeface="+mn-ea"/>
                <a:cs typeface="+mj-cs"/>
              </a:rPr>
              <a:t>년이 지나지 아니한 </a:t>
            </a:r>
            <a:r>
              <a:rPr lang="ko-KR" altLang="en-US" sz="1900" kern="0" dirty="0" smtClean="0">
                <a:latin typeface="+mn-ea"/>
                <a:cs typeface="+mj-cs"/>
              </a:rPr>
              <a:t>사람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627063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징역형을 </a:t>
            </a:r>
            <a:r>
              <a:rPr lang="ko-KR" altLang="en-US" sz="1900" kern="0" dirty="0" err="1">
                <a:latin typeface="+mn-ea"/>
                <a:cs typeface="+mj-cs"/>
              </a:rPr>
              <a:t>선고받고</a:t>
            </a:r>
            <a:r>
              <a:rPr lang="ko-KR" altLang="en-US" sz="1900" kern="0" dirty="0">
                <a:latin typeface="+mn-ea"/>
                <a:cs typeface="+mj-cs"/>
              </a:rPr>
              <a:t> 그 집행이 끝나거나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집행이 끝난 것으로 보는 경우를 </a:t>
            </a:r>
            <a:r>
              <a:rPr lang="ko-KR" altLang="en-US" sz="1900" kern="0" dirty="0" smtClean="0">
                <a:latin typeface="+mn-ea"/>
                <a:cs typeface="+mj-cs"/>
              </a:rPr>
              <a:t>포함한다</a:t>
            </a:r>
            <a:r>
              <a:rPr lang="en-US" altLang="ko-KR" sz="1900" kern="0" dirty="0">
                <a:latin typeface="+mn-ea"/>
                <a:cs typeface="+mj-cs"/>
              </a:rPr>
              <a:t>) </a:t>
            </a:r>
            <a:r>
              <a:rPr lang="ko-KR" altLang="en-US" sz="1900" kern="0" dirty="0">
                <a:latin typeface="+mn-ea"/>
                <a:cs typeface="+mj-cs"/>
              </a:rPr>
              <a:t>집행이 면제된 날부터 </a:t>
            </a:r>
            <a:r>
              <a:rPr lang="en-US" altLang="ko-KR" sz="1900" kern="0" dirty="0">
                <a:latin typeface="+mn-ea"/>
                <a:cs typeface="+mj-cs"/>
              </a:rPr>
              <a:t>7</a:t>
            </a:r>
            <a:r>
              <a:rPr lang="ko-KR" altLang="en-US" sz="1900" kern="0" dirty="0">
                <a:latin typeface="+mn-ea"/>
                <a:cs typeface="+mj-cs"/>
              </a:rPr>
              <a:t>년이 지나지 아니한 </a:t>
            </a:r>
            <a:r>
              <a:rPr lang="ko-KR" altLang="en-US" sz="1900" kern="0" dirty="0" smtClean="0">
                <a:latin typeface="+mn-ea"/>
                <a:cs typeface="+mj-cs"/>
              </a:rPr>
              <a:t>사람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40211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651449"/>
              </p:ext>
            </p:extLst>
          </p:nvPr>
        </p:nvGraphicFramePr>
        <p:xfrm>
          <a:off x="126699" y="790376"/>
          <a:ext cx="8931063" cy="5950992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3702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608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8053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2003.7.30.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2004.7.31.)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</a:t>
                      </a:r>
                      <a:r>
                        <a:rPr kumimoji="1" lang="ko-KR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개정</a:t>
                      </a:r>
                      <a:endParaRPr kumimoji="1" 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목적에 지역사회복지 체계 구축이 포함됨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시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군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구에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지역사회복지협의체 설치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사회복지서비스 신청 규정 신설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보호의 방법에 사회복지서비스 이용권 추가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시장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군수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구청장은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사회복지서비스를 필요로 하는 자에 대하여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개인별 보호계획을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수립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시설평가가 의무규정이 됨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45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2012.1.26.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2012.8.5.)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사회복지사업의 인권보호 강화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사회복지법인 임원의 자격 요건 강화 등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사회복지법인 및 시설 임직원 결격사유 확대 및 직무집행 정지사유 신설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사회복지법인 및 시설 관리감독 강화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사회복지법인 및 시설의 운영 개선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사회복지시설 서비스 최저기준 마련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시설 운영자는 최저기준 이상으로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서비스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수준을 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유지하도록 함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‘보호’  →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 ‘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서비스 제공’ 으로 용어 변경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73691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0702"/>
            <a:ext cx="7772400" cy="44820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사회복지법인 임원의 결격 사유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6347" y="834072"/>
            <a:ext cx="8892000" cy="403508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0648" y="775337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8156" y="778512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04781" y="1419521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00358" y="1042775"/>
            <a:ext cx="34980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임원의 결격사유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14132" y="1529739"/>
            <a:ext cx="8617025" cy="3162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  1</a:t>
            </a:r>
            <a:r>
              <a:rPr lang="ko-KR" altLang="en-US" sz="1900" kern="0" dirty="0">
                <a:latin typeface="+mn-ea"/>
                <a:cs typeface="+mj-cs"/>
              </a:rPr>
              <a:t>의</a:t>
            </a:r>
            <a:r>
              <a:rPr lang="en-US" altLang="ko-KR" sz="1900" kern="0" dirty="0">
                <a:latin typeface="+mn-ea"/>
                <a:cs typeface="+mj-cs"/>
              </a:rPr>
              <a:t>8.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호의</a:t>
            </a:r>
            <a:r>
              <a:rPr lang="en-US" altLang="ko-KR" sz="1900" kern="0" dirty="0">
                <a:latin typeface="+mn-ea"/>
                <a:cs typeface="+mj-cs"/>
              </a:rPr>
              <a:t>5</a:t>
            </a:r>
            <a:r>
              <a:rPr lang="ko-KR" altLang="en-US" sz="1900" kern="0" dirty="0">
                <a:latin typeface="+mn-ea"/>
                <a:cs typeface="+mj-cs"/>
              </a:rPr>
              <a:t>부터 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호의</a:t>
            </a:r>
            <a:r>
              <a:rPr lang="en-US" altLang="ko-KR" sz="1900" kern="0" dirty="0">
                <a:latin typeface="+mn-ea"/>
                <a:cs typeface="+mj-cs"/>
              </a:rPr>
              <a:t>7</a:t>
            </a:r>
            <a:r>
              <a:rPr lang="ko-KR" altLang="en-US" sz="1900" kern="0" dirty="0">
                <a:latin typeface="+mn-ea"/>
                <a:cs typeface="+mj-cs"/>
              </a:rPr>
              <a:t>까지의 규정에도 불구하고 「성폭력범죄의 처벌 </a:t>
            </a:r>
            <a:r>
              <a:rPr lang="ko-KR" altLang="en-US" sz="1900" kern="0" dirty="0" smtClean="0">
                <a:latin typeface="+mn-ea"/>
                <a:cs typeface="+mj-cs"/>
              </a:rPr>
              <a:t>등에 </a:t>
            </a:r>
            <a:r>
              <a:rPr lang="ko-KR" altLang="en-US" sz="1900" kern="0" dirty="0" smtClean="0">
                <a:latin typeface="+mn-ea"/>
                <a:cs typeface="+mj-cs"/>
              </a:rPr>
              <a:t>관한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특례법</a:t>
            </a:r>
            <a:r>
              <a:rPr lang="ko-KR" altLang="en-US" sz="1900" kern="0" dirty="0">
                <a:latin typeface="+mn-ea"/>
                <a:cs typeface="+mj-cs"/>
              </a:rPr>
              <a:t>」 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조의 성폭력범죄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「성폭력범죄의 처벌 등에 관한 </a:t>
            </a:r>
            <a:r>
              <a:rPr lang="ko-KR" altLang="en-US" sz="1900" kern="0" dirty="0" smtClean="0">
                <a:latin typeface="+mn-ea"/>
                <a:cs typeface="+mj-cs"/>
              </a:rPr>
              <a:t>특례법」 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조제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 err="1">
                <a:latin typeface="+mn-ea"/>
                <a:cs typeface="+mj-cs"/>
              </a:rPr>
              <a:t>항제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호는 제외한다</a:t>
            </a:r>
            <a:r>
              <a:rPr lang="en-US" altLang="ko-KR" sz="1900" kern="0" dirty="0">
                <a:latin typeface="+mn-ea"/>
                <a:cs typeface="+mj-cs"/>
              </a:rPr>
              <a:t>) </a:t>
            </a:r>
            <a:r>
              <a:rPr lang="ko-KR" altLang="en-US" sz="1900" kern="0" dirty="0">
                <a:latin typeface="+mn-ea"/>
                <a:cs typeface="+mj-cs"/>
              </a:rPr>
              <a:t>또는 「</a:t>
            </a:r>
            <a:r>
              <a:rPr lang="ko-KR" altLang="en-US" sz="1900" kern="0" dirty="0" err="1">
                <a:latin typeface="+mn-ea"/>
                <a:cs typeface="+mj-cs"/>
              </a:rPr>
              <a:t>아동ㆍ청소년의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err="1">
                <a:latin typeface="+mn-ea"/>
                <a:cs typeface="+mj-cs"/>
              </a:rPr>
              <a:t>성보호에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관한 </a:t>
            </a:r>
            <a:r>
              <a:rPr lang="ko-KR" altLang="en-US" sz="1900" kern="0" dirty="0">
                <a:latin typeface="+mn-ea"/>
                <a:cs typeface="+mj-cs"/>
              </a:rPr>
              <a:t>법률」 </a:t>
            </a: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조제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호의 </a:t>
            </a:r>
            <a:r>
              <a:rPr lang="ko-KR" altLang="en-US" sz="1900" kern="0" dirty="0" err="1">
                <a:latin typeface="+mn-ea"/>
                <a:cs typeface="+mj-cs"/>
              </a:rPr>
              <a:t>아동ㆍ청소년대상</a:t>
            </a:r>
            <a:r>
              <a:rPr lang="ko-KR" altLang="en-US" sz="1900" kern="0" dirty="0">
                <a:latin typeface="+mn-ea"/>
                <a:cs typeface="+mj-cs"/>
              </a:rPr>
              <a:t> 성범죄를 저지른 사람으로서 </a:t>
            </a:r>
            <a:r>
              <a:rPr lang="ko-KR" altLang="en-US" sz="1900" kern="0" dirty="0" smtClean="0">
                <a:latin typeface="+mn-ea"/>
                <a:cs typeface="+mj-cs"/>
              </a:rPr>
              <a:t>형 </a:t>
            </a:r>
            <a:r>
              <a:rPr lang="ko-KR" altLang="en-US" sz="1900" kern="0" dirty="0">
                <a:latin typeface="+mn-ea"/>
                <a:cs typeface="+mj-cs"/>
              </a:rPr>
              <a:t>또는 </a:t>
            </a:r>
            <a:r>
              <a:rPr lang="ko-KR" altLang="en-US" sz="1900" kern="0" dirty="0" smtClean="0">
                <a:latin typeface="+mn-ea"/>
                <a:cs typeface="+mj-cs"/>
              </a:rPr>
              <a:t>치료감호를 </a:t>
            </a:r>
            <a:r>
              <a:rPr lang="ko-KR" altLang="en-US" sz="1900" kern="0" dirty="0" err="1">
                <a:latin typeface="+mn-ea"/>
                <a:cs typeface="+mj-cs"/>
              </a:rPr>
              <a:t>선고받고</a:t>
            </a:r>
            <a:r>
              <a:rPr lang="ko-KR" altLang="en-US" sz="1900" kern="0" dirty="0">
                <a:latin typeface="+mn-ea"/>
                <a:cs typeface="+mj-cs"/>
              </a:rPr>
              <a:t> 확정된 후 그 형 또는 치료감호의 전부 </a:t>
            </a:r>
            <a:r>
              <a:rPr lang="ko-KR" altLang="en-US" sz="1900" kern="0" dirty="0" smtClean="0">
                <a:latin typeface="+mn-ea"/>
                <a:cs typeface="+mj-cs"/>
              </a:rPr>
              <a:t>또는 일부의 </a:t>
            </a:r>
            <a:r>
              <a:rPr lang="ko-KR" altLang="en-US" sz="1900" kern="0" dirty="0" smtClean="0">
                <a:latin typeface="+mn-ea"/>
                <a:cs typeface="+mj-cs"/>
              </a:rPr>
              <a:t>집행이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끝나거나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집행이 끝난 것으로 보는 경우를 포함한다</a:t>
            </a:r>
            <a:r>
              <a:rPr lang="en-US" altLang="ko-KR" sz="1900" kern="0" dirty="0">
                <a:latin typeface="+mn-ea"/>
                <a:cs typeface="+mj-cs"/>
              </a:rPr>
              <a:t>) </a:t>
            </a:r>
            <a:r>
              <a:rPr lang="ko-KR" altLang="en-US" sz="1900" kern="0" dirty="0" smtClean="0">
                <a:latin typeface="+mn-ea"/>
                <a:cs typeface="+mj-cs"/>
              </a:rPr>
              <a:t>집행이 유예</a:t>
            </a:r>
            <a:r>
              <a:rPr lang="en-US" altLang="ko-KR" sz="1900" kern="0" dirty="0" smtClean="0">
                <a:latin typeface="+mn-ea"/>
                <a:cs typeface="+mj-cs"/>
              </a:rPr>
              <a:t>·</a:t>
            </a:r>
            <a:r>
              <a:rPr lang="ko-KR" altLang="en-US" sz="1900" kern="0" dirty="0" smtClean="0">
                <a:latin typeface="+mn-ea"/>
                <a:cs typeface="+mj-cs"/>
              </a:rPr>
              <a:t>면제된 </a:t>
            </a:r>
            <a:r>
              <a:rPr lang="ko-KR" altLang="en-US" sz="1900" kern="0" dirty="0" smtClean="0">
                <a:latin typeface="+mn-ea"/>
                <a:cs typeface="+mj-cs"/>
              </a:rPr>
              <a:t>날부터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en-US" altLang="ko-KR" sz="1900" kern="0" dirty="0" smtClean="0">
                <a:latin typeface="+mn-ea"/>
                <a:cs typeface="+mj-cs"/>
              </a:rPr>
              <a:t>10</a:t>
            </a:r>
            <a:r>
              <a:rPr lang="ko-KR" altLang="en-US" sz="1900" kern="0" dirty="0">
                <a:latin typeface="+mn-ea"/>
                <a:cs typeface="+mj-cs"/>
              </a:rPr>
              <a:t>년이 지나지 아니한 사람</a:t>
            </a:r>
          </a:p>
        </p:txBody>
      </p:sp>
    </p:spTree>
    <p:extLst>
      <p:ext uri="{BB962C8B-B14F-4D97-AF65-F5344CB8AC3E}">
        <p14:creationId xmlns:p14="http://schemas.microsoft.com/office/powerpoint/2010/main" val="224405733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0702"/>
            <a:ext cx="7772400" cy="44820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사회복지법인 임원의 결격 사유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6347" y="717109"/>
            <a:ext cx="8892000" cy="610899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4"/>
                <a:ext cx="3539" cy="182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0648" y="65837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8156" y="66154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04781" y="123876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00358" y="862014"/>
            <a:ext cx="34980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임원의 결격사유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39297" y="1279963"/>
            <a:ext cx="8617025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>
                <a:latin typeface="+mn-ea"/>
                <a:cs typeface="+mj-cs"/>
              </a:rPr>
              <a:t>2. 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22</a:t>
            </a:r>
            <a:r>
              <a:rPr lang="ko-KR" altLang="en-US" kern="0" dirty="0">
                <a:latin typeface="+mn-ea"/>
                <a:cs typeface="+mj-cs"/>
              </a:rPr>
              <a:t>조에 따른 해임명령에 따라 해임된 날부터 </a:t>
            </a:r>
            <a:r>
              <a:rPr lang="en-US" altLang="ko-KR" kern="0" dirty="0">
                <a:latin typeface="+mn-ea"/>
                <a:cs typeface="+mj-cs"/>
              </a:rPr>
              <a:t>5</a:t>
            </a:r>
            <a:r>
              <a:rPr lang="ko-KR" altLang="en-US" kern="0" dirty="0">
                <a:latin typeface="+mn-ea"/>
                <a:cs typeface="+mj-cs"/>
              </a:rPr>
              <a:t>년이 지나지 아니한 </a:t>
            </a:r>
            <a:r>
              <a:rPr lang="ko-KR" altLang="en-US" kern="0" dirty="0" smtClean="0">
                <a:latin typeface="+mn-ea"/>
                <a:cs typeface="+mj-cs"/>
              </a:rPr>
              <a:t>사람</a:t>
            </a:r>
            <a:endParaRPr lang="ko-KR" altLang="en-US" kern="0" dirty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kern="0" dirty="0">
                <a:latin typeface="+mn-ea"/>
                <a:cs typeface="+mj-cs"/>
              </a:rPr>
              <a:t>    </a:t>
            </a:r>
            <a:r>
              <a:rPr lang="en-US" altLang="ko-KR" kern="0" dirty="0">
                <a:latin typeface="+mn-ea"/>
                <a:cs typeface="+mj-cs"/>
              </a:rPr>
              <a:t>2</a:t>
            </a:r>
            <a:r>
              <a:rPr lang="ko-KR" altLang="en-US" kern="0" dirty="0">
                <a:latin typeface="+mn-ea"/>
                <a:cs typeface="+mj-cs"/>
              </a:rPr>
              <a:t>의</a:t>
            </a:r>
            <a:r>
              <a:rPr lang="en-US" altLang="ko-KR" kern="0" dirty="0">
                <a:latin typeface="+mn-ea"/>
                <a:cs typeface="+mj-cs"/>
              </a:rPr>
              <a:t>2. 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26</a:t>
            </a:r>
            <a:r>
              <a:rPr lang="ko-KR" altLang="en-US" kern="0" dirty="0">
                <a:latin typeface="+mn-ea"/>
                <a:cs typeface="+mj-cs"/>
              </a:rPr>
              <a:t>조에 따라 설립허가가 취소된 사회복지법인의 임원이었던 사람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kern="0" dirty="0">
                <a:latin typeface="+mn-ea"/>
                <a:cs typeface="+mj-cs"/>
              </a:rPr>
              <a:t>         </a:t>
            </a:r>
            <a:r>
              <a:rPr lang="en-US" altLang="ko-KR" kern="0" dirty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그 허가의 취소사유 발생에 관하여 직접적인 또는 이에 상응하는 </a:t>
            </a:r>
            <a:r>
              <a:rPr lang="ko-KR" altLang="en-US" kern="0" dirty="0" smtClean="0">
                <a:latin typeface="+mn-ea"/>
                <a:cs typeface="+mj-cs"/>
              </a:rPr>
              <a:t>책임이     있는</a:t>
            </a: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자로서 </a:t>
            </a:r>
            <a:r>
              <a:rPr lang="ko-KR" altLang="en-US" kern="0" dirty="0">
                <a:latin typeface="+mn-ea"/>
                <a:cs typeface="+mj-cs"/>
              </a:rPr>
              <a:t>대통령령으로 정하는 사람으로 한정한다</a:t>
            </a:r>
            <a:r>
              <a:rPr lang="en-US" altLang="ko-KR" kern="0" dirty="0">
                <a:latin typeface="+mn-ea"/>
                <a:cs typeface="+mj-cs"/>
              </a:rPr>
              <a:t>)</a:t>
            </a:r>
            <a:r>
              <a:rPr lang="ko-KR" altLang="en-US" kern="0" dirty="0">
                <a:latin typeface="+mn-ea"/>
                <a:cs typeface="+mj-cs"/>
              </a:rPr>
              <a:t>으로서 그 </a:t>
            </a:r>
            <a:r>
              <a:rPr lang="ko-KR" altLang="en-US" kern="0" dirty="0" smtClean="0">
                <a:latin typeface="+mn-ea"/>
                <a:cs typeface="+mj-cs"/>
              </a:rPr>
              <a:t>설립허가가 </a:t>
            </a:r>
            <a:r>
              <a:rPr lang="ko-KR" altLang="en-US" kern="0" dirty="0" smtClean="0">
                <a:latin typeface="+mn-ea"/>
                <a:cs typeface="+mj-cs"/>
              </a:rPr>
              <a:t>취소된</a:t>
            </a: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날부터 </a:t>
            </a:r>
            <a:r>
              <a:rPr lang="en-US" altLang="ko-KR" kern="0" dirty="0" smtClean="0">
                <a:latin typeface="+mn-ea"/>
                <a:cs typeface="+mj-cs"/>
              </a:rPr>
              <a:t>5</a:t>
            </a:r>
            <a:r>
              <a:rPr lang="ko-KR" altLang="en-US" kern="0" dirty="0" smtClean="0">
                <a:latin typeface="+mn-ea"/>
                <a:cs typeface="+mj-cs"/>
              </a:rPr>
              <a:t>년이 지나지 아니한 사람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   </a:t>
            </a:r>
            <a:r>
              <a:rPr lang="en-US" altLang="ko-KR" kern="0" dirty="0" smtClean="0">
                <a:latin typeface="+mn-ea"/>
                <a:cs typeface="+mj-cs"/>
              </a:rPr>
              <a:t>2</a:t>
            </a:r>
            <a:r>
              <a:rPr lang="ko-KR" altLang="en-US" kern="0" dirty="0">
                <a:latin typeface="+mn-ea"/>
                <a:cs typeface="+mj-cs"/>
              </a:rPr>
              <a:t>의</a:t>
            </a:r>
            <a:r>
              <a:rPr lang="en-US" altLang="ko-KR" kern="0" dirty="0">
                <a:latin typeface="+mn-ea"/>
                <a:cs typeface="+mj-cs"/>
              </a:rPr>
              <a:t>3. 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40</a:t>
            </a:r>
            <a:r>
              <a:rPr lang="ko-KR" altLang="en-US" kern="0" dirty="0">
                <a:latin typeface="+mn-ea"/>
                <a:cs typeface="+mj-cs"/>
              </a:rPr>
              <a:t>조에 따라 시설의 장에서 해임된 사람으로서 해임된 날부터 </a:t>
            </a:r>
            <a:r>
              <a:rPr lang="en-US" altLang="ko-KR" kern="0" dirty="0">
                <a:latin typeface="+mn-ea"/>
                <a:cs typeface="+mj-cs"/>
              </a:rPr>
              <a:t>5</a:t>
            </a:r>
            <a:r>
              <a:rPr lang="ko-KR" altLang="en-US" kern="0" dirty="0">
                <a:latin typeface="+mn-ea"/>
                <a:cs typeface="+mj-cs"/>
              </a:rPr>
              <a:t>년이 </a:t>
            </a:r>
            <a:r>
              <a:rPr lang="ko-KR" altLang="en-US" kern="0" dirty="0" smtClean="0">
                <a:latin typeface="+mn-ea"/>
                <a:cs typeface="+mj-cs"/>
              </a:rPr>
              <a:t>지나지 </a:t>
            </a:r>
            <a:r>
              <a:rPr lang="ko-KR" altLang="en-US" kern="0" dirty="0" smtClean="0">
                <a:latin typeface="+mn-ea"/>
                <a:cs typeface="+mj-cs"/>
              </a:rPr>
              <a:t>아니한 사람</a:t>
            </a:r>
            <a:endParaRPr lang="ko-KR" altLang="en-US" kern="0" dirty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kern="0" dirty="0">
                <a:latin typeface="+mn-ea"/>
                <a:cs typeface="+mj-cs"/>
              </a:rPr>
              <a:t>    </a:t>
            </a:r>
            <a:r>
              <a:rPr lang="en-US" altLang="ko-KR" kern="0" dirty="0">
                <a:latin typeface="+mn-ea"/>
                <a:cs typeface="+mj-cs"/>
              </a:rPr>
              <a:t>2</a:t>
            </a:r>
            <a:r>
              <a:rPr lang="ko-KR" altLang="en-US" kern="0" dirty="0">
                <a:latin typeface="+mn-ea"/>
                <a:cs typeface="+mj-cs"/>
              </a:rPr>
              <a:t>의</a:t>
            </a:r>
            <a:r>
              <a:rPr lang="en-US" altLang="ko-KR" kern="0" dirty="0">
                <a:latin typeface="+mn-ea"/>
                <a:cs typeface="+mj-cs"/>
              </a:rPr>
              <a:t>4. 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40</a:t>
            </a:r>
            <a:r>
              <a:rPr lang="ko-KR" altLang="en-US" kern="0" dirty="0">
                <a:latin typeface="+mn-ea"/>
                <a:cs typeface="+mj-cs"/>
              </a:rPr>
              <a:t>조에 따라 폐쇄명령을 받고 </a:t>
            </a:r>
            <a:r>
              <a:rPr lang="en-US" altLang="ko-KR" kern="0" dirty="0">
                <a:latin typeface="+mn-ea"/>
                <a:cs typeface="+mj-cs"/>
              </a:rPr>
              <a:t>3</a:t>
            </a:r>
            <a:r>
              <a:rPr lang="ko-KR" altLang="en-US" kern="0" dirty="0">
                <a:latin typeface="+mn-ea"/>
                <a:cs typeface="+mj-cs"/>
              </a:rPr>
              <a:t>년이 지나지 아니한 </a:t>
            </a:r>
            <a:r>
              <a:rPr lang="ko-KR" altLang="en-US" kern="0" dirty="0" smtClean="0">
                <a:latin typeface="+mn-ea"/>
                <a:cs typeface="+mj-cs"/>
              </a:rPr>
              <a:t>사람</a:t>
            </a:r>
            <a:endParaRPr lang="ko-KR" altLang="en-US" kern="0" dirty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3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사회복지분야의 </a:t>
            </a:r>
            <a:r>
              <a:rPr lang="en-US" altLang="ko-KR" kern="0" dirty="0">
                <a:latin typeface="+mn-ea"/>
                <a:cs typeface="+mj-cs"/>
              </a:rPr>
              <a:t>6</a:t>
            </a:r>
            <a:r>
              <a:rPr lang="ko-KR" altLang="en-US" kern="0" dirty="0">
                <a:latin typeface="+mn-ea"/>
                <a:cs typeface="+mj-cs"/>
              </a:rPr>
              <a:t>급 이상 공무원으로 재직하다 퇴직한 지 </a:t>
            </a:r>
            <a:r>
              <a:rPr lang="en-US" altLang="ko-KR" kern="0" dirty="0">
                <a:latin typeface="+mn-ea"/>
                <a:cs typeface="+mj-cs"/>
              </a:rPr>
              <a:t>3</a:t>
            </a:r>
            <a:r>
              <a:rPr lang="ko-KR" altLang="en-US" kern="0" dirty="0">
                <a:latin typeface="+mn-ea"/>
                <a:cs typeface="+mj-cs"/>
              </a:rPr>
              <a:t>년이 </a:t>
            </a:r>
            <a:r>
              <a:rPr lang="ko-KR" altLang="en-US" kern="0" dirty="0" smtClean="0">
                <a:latin typeface="+mn-ea"/>
                <a:cs typeface="+mj-cs"/>
              </a:rPr>
              <a:t>경과하지 아니한 </a:t>
            </a:r>
            <a:r>
              <a:rPr lang="ko-KR" altLang="en-US" kern="0" dirty="0" smtClean="0">
                <a:latin typeface="+mn-ea"/>
                <a:cs typeface="+mj-cs"/>
              </a:rPr>
              <a:t>사람 중에서 </a:t>
            </a:r>
            <a:r>
              <a:rPr lang="ko-KR" altLang="en-US" kern="0" dirty="0" smtClean="0">
                <a:latin typeface="+mn-ea"/>
                <a:cs typeface="+mj-cs"/>
              </a:rPr>
              <a:t>퇴직 전 </a:t>
            </a:r>
            <a:r>
              <a:rPr lang="en-US" altLang="ko-KR" kern="0" dirty="0" smtClean="0">
                <a:latin typeface="+mn-ea"/>
                <a:cs typeface="+mj-cs"/>
              </a:rPr>
              <a:t>5</a:t>
            </a:r>
            <a:r>
              <a:rPr lang="ko-KR" altLang="en-US" kern="0" dirty="0" smtClean="0">
                <a:latin typeface="+mn-ea"/>
                <a:cs typeface="+mj-cs"/>
              </a:rPr>
              <a:t>년 동안 소속하였던 기초자치단체가 관할하는 법인의 임원이 </a:t>
            </a:r>
            <a:r>
              <a:rPr lang="ko-KR" altLang="en-US" kern="0" dirty="0" smtClean="0">
                <a:latin typeface="+mn-ea"/>
                <a:cs typeface="+mj-cs"/>
              </a:rPr>
              <a:t>되고자</a:t>
            </a: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하는 사람</a:t>
            </a:r>
            <a:endParaRPr lang="ko-KR" altLang="en-US" kern="0" dirty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kern="0" dirty="0">
                <a:latin typeface="+mn-ea"/>
                <a:cs typeface="+mj-cs"/>
              </a:rPr>
              <a:t>② 임원이 제</a:t>
            </a:r>
            <a:r>
              <a:rPr lang="en-US" altLang="ko-KR" kern="0" dirty="0">
                <a:latin typeface="+mn-ea"/>
                <a:cs typeface="+mj-cs"/>
              </a:rPr>
              <a:t>1</a:t>
            </a:r>
            <a:r>
              <a:rPr lang="ko-KR" altLang="en-US" kern="0" dirty="0">
                <a:latin typeface="+mn-ea"/>
                <a:cs typeface="+mj-cs"/>
              </a:rPr>
              <a:t>항 각 호의 어느 하나에 해당하게 되었을 때에는 그 자격을 상실한다</a:t>
            </a:r>
            <a:r>
              <a:rPr lang="en-US" altLang="ko-KR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25344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433618"/>
              </p:ext>
            </p:extLst>
          </p:nvPr>
        </p:nvGraphicFramePr>
        <p:xfrm>
          <a:off x="126699" y="811642"/>
          <a:ext cx="8909797" cy="3049406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2769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328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0494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2018.12.11.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2019.6.12.)</a:t>
                      </a:r>
                      <a:endParaRPr kumimoji="1" lang="en-US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</a:t>
                      </a:r>
                      <a:r>
                        <a:rPr kumimoji="1" lang="ko-KR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개정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정신건강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의료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학교 등의 직무영역별 </a:t>
                      </a:r>
                      <a:r>
                        <a:rPr kumimoji="1" lang="ko-KR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사회복지사를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신설함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사회복지시설과 사회복지법인 등이 채용광고와 다르게 채용하거나 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 근로조건을 변경하지 못하도록 하여 불합리한 채용관행을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개선함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시 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도지사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또는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시장 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군수 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구청장이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사회복지법인과 사회복지시설에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대하여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지방의회의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추천을 받은 공인회계사 또는 </a:t>
                      </a:r>
                      <a:r>
                        <a:rPr kumimoji="1" lang="ko-KR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감사인을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선임하여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회계감사를 실시할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수 있도록 함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1196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6654" y="899425"/>
            <a:ext cx="8620904" cy="339367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50954" y="840689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08462" y="843864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46469" y="1505103"/>
            <a:ext cx="801396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42045" y="1117724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목적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95404" y="1639564"/>
            <a:ext cx="849869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이 법은 사회복지사업에 관한 기본적 사항을 규정하여 사회복지를 필요로 </a:t>
            </a:r>
            <a:r>
              <a:rPr lang="ko-KR" altLang="en-US" sz="2000" kern="0" dirty="0" smtClean="0">
                <a:latin typeface="+mn-ea"/>
                <a:cs typeface="+mj-cs"/>
              </a:rPr>
              <a:t>하는 사람의 </a:t>
            </a:r>
            <a:r>
              <a:rPr lang="ko-KR" altLang="en-US" sz="2000" kern="0" dirty="0">
                <a:latin typeface="+mn-ea"/>
                <a:cs typeface="+mj-cs"/>
              </a:rPr>
              <a:t>인간다운 생활을 할 권리를 보장하고 사회복지의 전문성을 높이며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사회복지사업의 공정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투명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적정을 </a:t>
            </a:r>
            <a:r>
              <a:rPr lang="ko-KR" altLang="en-US" sz="2000" kern="0" dirty="0">
                <a:latin typeface="+mn-ea"/>
                <a:cs typeface="+mj-cs"/>
              </a:rPr>
              <a:t>도모하고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지역사회복지의 체계를 </a:t>
            </a:r>
            <a:r>
              <a:rPr lang="ko-KR" altLang="en-US" sz="2000" kern="0" dirty="0" smtClean="0">
                <a:latin typeface="+mn-ea"/>
                <a:cs typeface="+mj-cs"/>
              </a:rPr>
              <a:t>구축하고 </a:t>
            </a:r>
            <a:r>
              <a:rPr lang="ko-KR" altLang="en-US" sz="2000" kern="0" dirty="0" smtClean="0">
                <a:latin typeface="+mn-ea"/>
                <a:cs typeface="+mj-cs"/>
              </a:rPr>
              <a:t>사회복지서비스의 </a:t>
            </a:r>
            <a:r>
              <a:rPr lang="ko-KR" altLang="en-US" sz="2000" kern="0" dirty="0">
                <a:latin typeface="+mn-ea"/>
                <a:cs typeface="+mj-cs"/>
              </a:rPr>
              <a:t>질을 높여 사회복지의 증진에 이바지함을 목적으로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8870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8757" y="879283"/>
            <a:ext cx="8733199" cy="506999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03058" y="82054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0566" y="82372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9724" y="1507264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5300" y="1119885"/>
            <a:ext cx="28039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기본이념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60566" y="1576156"/>
            <a:ext cx="83508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사회복지를 필요로 하는 사람은 누구든지 자신의 의사에 따라 서비스를 </a:t>
            </a:r>
            <a:r>
              <a:rPr lang="ko-KR" altLang="en-US" sz="2000" kern="0" dirty="0" smtClean="0">
                <a:latin typeface="+mn-ea"/>
                <a:cs typeface="+mj-cs"/>
              </a:rPr>
              <a:t>신청하고 </a:t>
            </a:r>
            <a:r>
              <a:rPr lang="ko-KR" altLang="en-US" sz="2000" kern="0" dirty="0">
                <a:latin typeface="+mn-ea"/>
                <a:cs typeface="+mj-cs"/>
              </a:rPr>
              <a:t>제공받을 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사회복지법인 </a:t>
            </a:r>
            <a:r>
              <a:rPr lang="ko-KR" altLang="en-US" sz="2000" kern="0" dirty="0">
                <a:latin typeface="+mn-ea"/>
                <a:cs typeface="+mj-cs"/>
              </a:rPr>
              <a:t>및 사회복지시설은 공공성을 가지며 사회복지사업을 </a:t>
            </a:r>
            <a:r>
              <a:rPr lang="ko-KR" altLang="en-US" sz="2000" kern="0" dirty="0" smtClean="0">
                <a:latin typeface="+mn-ea"/>
                <a:cs typeface="+mj-cs"/>
              </a:rPr>
              <a:t>시행하는데 </a:t>
            </a:r>
            <a:r>
              <a:rPr lang="ko-KR" altLang="en-US" sz="2000" kern="0" dirty="0" smtClean="0">
                <a:latin typeface="+mn-ea"/>
                <a:cs typeface="+mj-cs"/>
              </a:rPr>
              <a:t>있어서 </a:t>
            </a:r>
            <a:r>
              <a:rPr lang="ko-KR" altLang="en-US" sz="2000" kern="0" dirty="0">
                <a:latin typeface="+mn-ea"/>
                <a:cs typeface="+mj-cs"/>
              </a:rPr>
              <a:t>공공성을 확보하여야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사회복지사업을 </a:t>
            </a:r>
            <a:r>
              <a:rPr lang="ko-KR" altLang="en-US" sz="2000" kern="0" dirty="0">
                <a:latin typeface="+mn-ea"/>
                <a:cs typeface="+mj-cs"/>
              </a:rPr>
              <a:t>시행하는 데 있어서 사회복지를 제공하는 자는 </a:t>
            </a:r>
            <a:r>
              <a:rPr lang="ko-KR" altLang="en-US" sz="2000" kern="0" dirty="0" smtClean="0">
                <a:latin typeface="+mn-ea"/>
                <a:cs typeface="+mj-cs"/>
              </a:rPr>
              <a:t>사회복지를 </a:t>
            </a:r>
            <a:r>
              <a:rPr lang="ko-KR" altLang="en-US" sz="2000" kern="0" dirty="0" smtClean="0">
                <a:latin typeface="+mn-ea"/>
                <a:cs typeface="+mj-cs"/>
              </a:rPr>
              <a:t>필요로 </a:t>
            </a:r>
            <a:r>
              <a:rPr lang="ko-KR" altLang="en-US" sz="2000" kern="0" dirty="0">
                <a:latin typeface="+mn-ea"/>
                <a:cs typeface="+mj-cs"/>
              </a:rPr>
              <a:t>하는 사람의 인권을 보장하여야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사회복지서비스를 </a:t>
            </a:r>
            <a:r>
              <a:rPr lang="ko-KR" altLang="en-US" sz="2000" kern="0" dirty="0">
                <a:latin typeface="+mn-ea"/>
                <a:cs typeface="+mj-cs"/>
              </a:rPr>
              <a:t>제공하는 자는 필요한 정보를 제공하는 등 </a:t>
            </a:r>
            <a:r>
              <a:rPr lang="ko-KR" altLang="en-US" sz="2000" kern="0" dirty="0" smtClean="0">
                <a:latin typeface="+mn-ea"/>
                <a:cs typeface="+mj-cs"/>
              </a:rPr>
              <a:t>사회복지서비스를 이용하는 </a:t>
            </a:r>
            <a:r>
              <a:rPr lang="ko-KR" altLang="en-US" sz="2000" kern="0" dirty="0">
                <a:latin typeface="+mn-ea"/>
                <a:cs typeface="+mj-cs"/>
              </a:rPr>
              <a:t>사람의 선택권을 보장해야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30261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대상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1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 및 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33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조의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2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1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항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8757" y="879283"/>
            <a:ext cx="8733199" cy="377385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03058" y="82054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0566" y="82372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9724" y="1507264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5300" y="1119885"/>
            <a:ext cx="77457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대상</a:t>
            </a:r>
            <a:endParaRPr lang="en-US" altLang="ko-KR" sz="23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09724" y="1639762"/>
            <a:ext cx="8350855" cy="2898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사회복지를 필요로 하는 사람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또한 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조 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호 각 목의 법률에 의해 </a:t>
            </a:r>
            <a:r>
              <a:rPr lang="ko-KR" altLang="en-US" sz="1900" kern="0" dirty="0" smtClean="0">
                <a:latin typeface="+mn-ea"/>
                <a:cs typeface="+mj-cs"/>
              </a:rPr>
              <a:t>급여 </a:t>
            </a:r>
            <a:r>
              <a:rPr lang="ko-KR" altLang="en-US" sz="1900" kern="0" dirty="0">
                <a:latin typeface="+mn-ea"/>
                <a:cs typeface="+mj-cs"/>
              </a:rPr>
              <a:t>및 </a:t>
            </a:r>
            <a:r>
              <a:rPr lang="ko-KR" altLang="en-US" sz="1900" kern="0" dirty="0" smtClean="0">
                <a:latin typeface="+mn-ea"/>
                <a:cs typeface="+mj-cs"/>
              </a:rPr>
              <a:t>서비스를 </a:t>
            </a:r>
            <a:r>
              <a:rPr lang="ko-KR" altLang="en-US" sz="1900" kern="0" dirty="0">
                <a:latin typeface="+mn-ea"/>
                <a:cs typeface="+mj-cs"/>
              </a:rPr>
              <a:t>받는 사람들로도 볼 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사회복지사업의 </a:t>
            </a:r>
            <a:r>
              <a:rPr lang="ko-KR" altLang="en-US" sz="1900" kern="0" dirty="0">
                <a:latin typeface="+mn-ea"/>
                <a:cs typeface="+mj-cs"/>
              </a:rPr>
              <a:t>내용 및 절차 등에 관하여 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조 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호 각 목의 </a:t>
            </a:r>
            <a:r>
              <a:rPr lang="ko-KR" altLang="en-US" sz="1900" kern="0" dirty="0" smtClean="0">
                <a:latin typeface="+mn-ea"/>
                <a:cs typeface="+mj-cs"/>
              </a:rPr>
              <a:t>법률에 특별한 </a:t>
            </a:r>
            <a:r>
              <a:rPr lang="ko-KR" altLang="en-US" sz="1900" kern="0" dirty="0" smtClean="0">
                <a:latin typeface="+mn-ea"/>
                <a:cs typeface="+mj-cs"/>
              </a:rPr>
              <a:t>규정이 </a:t>
            </a:r>
            <a:r>
              <a:rPr lang="ko-KR" altLang="en-US" sz="1900" kern="0" dirty="0">
                <a:latin typeface="+mn-ea"/>
                <a:cs typeface="+mj-cs"/>
              </a:rPr>
              <a:t>있는 경우를 제외하고는 이 법에서 정하는 바에 따른다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조 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호 각 목의 법률을 개정하는 경우에는 이 법에 부합하도록 </a:t>
            </a:r>
            <a:r>
              <a:rPr lang="ko-KR" altLang="en-US" sz="1900" kern="0" dirty="0" smtClean="0">
                <a:latin typeface="+mn-ea"/>
                <a:cs typeface="+mj-cs"/>
              </a:rPr>
              <a:t>하여야 한다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3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). </a:t>
            </a:r>
            <a:r>
              <a:rPr lang="ko-KR" altLang="en-US" sz="1900" kern="0" dirty="0">
                <a:latin typeface="+mn-ea"/>
                <a:cs typeface="+mj-cs"/>
              </a:rPr>
              <a:t>각 목의 법률은 계속 추가되거나 삭제될 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784058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250</TotalTime>
  <Words>4700</Words>
  <Application>Microsoft Office PowerPoint</Application>
  <PresentationFormat>화면 슬라이드 쇼(4:3)</PresentationFormat>
  <Paragraphs>390</Paragraphs>
  <Slides>51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51</vt:i4>
      </vt:variant>
    </vt:vector>
  </HeadingPairs>
  <TitlesOfParts>
    <vt:vector size="52" baseType="lpstr">
      <vt:lpstr>Office 테마</vt:lpstr>
      <vt:lpstr>PowerPoint 프레젠테이션</vt:lpstr>
      <vt:lpstr>입법배경</vt:lpstr>
      <vt:lpstr>입법배경</vt:lpstr>
      <vt:lpstr>연혁</vt:lpstr>
      <vt:lpstr>연혁</vt:lpstr>
      <vt:lpstr>연혁</vt:lpstr>
      <vt:lpstr>목적</vt:lpstr>
      <vt:lpstr>목적</vt:lpstr>
      <vt:lpstr>대상(제1조 및 제33조의2 제1항)</vt:lpstr>
      <vt:lpstr>대상(제1조 및 제33조의2 제1항)</vt:lpstr>
      <vt:lpstr>정의(제2조)</vt:lpstr>
      <vt:lpstr>기본원칙</vt:lpstr>
      <vt:lpstr>기본원칙</vt:lpstr>
      <vt:lpstr>기본원칙</vt:lpstr>
      <vt:lpstr>기본원칙</vt:lpstr>
      <vt:lpstr>기본원칙</vt:lpstr>
      <vt:lpstr>사회복지시설업무의 전자화</vt:lpstr>
      <vt:lpstr>재가복지서비스</vt:lpstr>
      <vt:lpstr>청문</vt:lpstr>
      <vt:lpstr>사회복지사</vt:lpstr>
      <vt:lpstr>사회복지사</vt:lpstr>
      <vt:lpstr>사회복지사</vt:lpstr>
      <vt:lpstr>사회복지사</vt:lpstr>
      <vt:lpstr>동영상 – 한국사회복지사협회 50년</vt:lpstr>
      <vt:lpstr>사회복지법인</vt:lpstr>
      <vt:lpstr>사회복지법인</vt:lpstr>
      <vt:lpstr>사회복지법인</vt:lpstr>
      <vt:lpstr>사회복지법인</vt:lpstr>
      <vt:lpstr>사회복지법인</vt:lpstr>
      <vt:lpstr>사회복지법인</vt:lpstr>
      <vt:lpstr>사회복지법인</vt:lpstr>
      <vt:lpstr>사회복지법인</vt:lpstr>
      <vt:lpstr>사회복지법인</vt:lpstr>
      <vt:lpstr>사회복지시설</vt:lpstr>
      <vt:lpstr>사회복지시설</vt:lpstr>
      <vt:lpstr>사회복지시설</vt:lpstr>
      <vt:lpstr>사회복지시설</vt:lpstr>
      <vt:lpstr>시설의 운영</vt:lpstr>
      <vt:lpstr>시설의 운영</vt:lpstr>
      <vt:lpstr>서비스 최저기준 및 기타</vt:lpstr>
      <vt:lpstr>서비스 최저기준 및 기타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52</cp:revision>
  <dcterms:created xsi:type="dcterms:W3CDTF">2019-05-23T13:33:10Z</dcterms:created>
  <dcterms:modified xsi:type="dcterms:W3CDTF">2019-06-04T06:02:11Z</dcterms:modified>
</cp:coreProperties>
</file>