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81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5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50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403AD-810C-4CEE-AC2D-AEF2D95E2461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2B29-5AF6-4B9D-92FB-BCB6A11A6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7191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403AD-810C-4CEE-AC2D-AEF2D95E2461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2B29-5AF6-4B9D-92FB-BCB6A11A6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5291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403AD-810C-4CEE-AC2D-AEF2D95E2461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2B29-5AF6-4B9D-92FB-BCB6A11A6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4611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403AD-810C-4CEE-AC2D-AEF2D95E2461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2B29-5AF6-4B9D-92FB-BCB6A11A6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32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403AD-810C-4CEE-AC2D-AEF2D95E2461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2B29-5AF6-4B9D-92FB-BCB6A11A6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7994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403AD-810C-4CEE-AC2D-AEF2D95E2461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2B29-5AF6-4B9D-92FB-BCB6A11A6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7349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403AD-810C-4CEE-AC2D-AEF2D95E2461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2B29-5AF6-4B9D-92FB-BCB6A11A6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5747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403AD-810C-4CEE-AC2D-AEF2D95E2461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2B29-5AF6-4B9D-92FB-BCB6A11A6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8414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403AD-810C-4CEE-AC2D-AEF2D95E2461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2B29-5AF6-4B9D-92FB-BCB6A11A6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2874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403AD-810C-4CEE-AC2D-AEF2D95E2461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2B29-5AF6-4B9D-92FB-BCB6A11A6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7556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403AD-810C-4CEE-AC2D-AEF2D95E2461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2B29-5AF6-4B9D-92FB-BCB6A11A6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3778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403AD-810C-4CEE-AC2D-AEF2D95E2461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712B29-5AF6-4B9D-92FB-BCB6A11A6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5182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bs.co.kr/tv/show?courseId=BP0PAPB0000000009&amp;stepId=01BP0PAPB0000000009&amp;lectId=3052646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faY7KLKWSQI" TargetMode="Externa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tnFSLpPxAvI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Vcc6nZJ4qKo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bs.co.kr/tv/show?courseId=BP0PAPB0000000009&amp;stepId=01BP0PAPB0000000009&amp;lectId=3062688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youtube.com/watch?v=yENSGZavph8&amp;list=PLZVyJVdT23bvpu6roZgj_XM7CKCv_X45C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bs.co.kr/tv/show?prodId=352&amp;lectId=3128084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8413750" y="5229225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사회복지법제와 실천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사회복지법제론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ko-KR" altLang="en-US" sz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1616390" y="4125403"/>
            <a:ext cx="5865844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제</a:t>
            </a:r>
            <a:r>
              <a:rPr lang="en-US" altLang="ko-KR" sz="3000" b="1" kern="0" dirty="0">
                <a:solidFill>
                  <a:srgbClr val="C5D1D7">
                    <a:lumMod val="25000"/>
                  </a:srgbClr>
                </a:solidFill>
                <a:latin typeface="+mj-ea"/>
              </a:rPr>
              <a:t>5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장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b="1" kern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사회복지법의 수직적 체계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971600" y="1296495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8229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현행 헌법</a:t>
            </a:r>
            <a:endParaRPr lang="en-US" altLang="ko-KR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3201" y="865972"/>
            <a:ext cx="8742444" cy="457925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7501" y="80723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5009" y="81041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13015" y="1449348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8592" y="1061969"/>
            <a:ext cx="164019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차 개정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08592" y="1508245"/>
            <a:ext cx="849869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사회복지법 </a:t>
            </a:r>
            <a:r>
              <a:rPr lang="ko-KR" altLang="en-US" sz="2000" kern="0" dirty="0">
                <a:latin typeface="+mn-ea"/>
                <a:cs typeface="+mj-cs"/>
              </a:rPr>
              <a:t>체계에 가장 상위에 있는 헌법은 사회복지법들을 </a:t>
            </a:r>
            <a:r>
              <a:rPr lang="ko-KR" altLang="en-US" sz="2000" kern="0" dirty="0" smtClean="0">
                <a:latin typeface="+mn-ea"/>
                <a:cs typeface="+mj-cs"/>
              </a:rPr>
              <a:t>구속하고 </a:t>
            </a:r>
            <a:r>
              <a:rPr lang="ko-KR" altLang="en-US" sz="2000" kern="0" dirty="0">
                <a:latin typeface="+mn-ea"/>
                <a:cs typeface="+mj-cs"/>
              </a:rPr>
              <a:t>있으며</a:t>
            </a:r>
            <a:r>
              <a:rPr lang="en-US" altLang="ko-KR" sz="2000" kern="0" dirty="0" smtClean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가장 </a:t>
            </a:r>
            <a:r>
              <a:rPr lang="ko-KR" altLang="en-US" sz="2000" kern="0" dirty="0">
                <a:latin typeface="+mn-ea"/>
                <a:cs typeface="+mj-cs"/>
              </a:rPr>
              <a:t>근본적인 내용을 규정하고 </a:t>
            </a:r>
            <a:r>
              <a:rPr lang="ko-KR" altLang="en-US" sz="2000" kern="0" dirty="0" smtClean="0">
                <a:latin typeface="+mn-ea"/>
                <a:cs typeface="+mj-cs"/>
              </a:rPr>
              <a:t>있음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1948</a:t>
            </a:r>
            <a:r>
              <a:rPr lang="ko-KR" altLang="en-US" sz="2000" kern="0" dirty="0">
                <a:latin typeface="+mn-ea"/>
                <a:cs typeface="+mj-cs"/>
              </a:rPr>
              <a:t>년 제헌 헌법으로 시작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현행 헌법은 제</a:t>
            </a:r>
            <a:r>
              <a:rPr lang="en-US" altLang="ko-KR" sz="2000" kern="0" dirty="0">
                <a:latin typeface="+mn-ea"/>
                <a:cs typeface="+mj-cs"/>
              </a:rPr>
              <a:t>9</a:t>
            </a:r>
            <a:r>
              <a:rPr lang="ko-KR" altLang="en-US" sz="2000" kern="0" dirty="0">
                <a:latin typeface="+mn-ea"/>
                <a:cs typeface="+mj-cs"/>
              </a:rPr>
              <a:t>차 개정 </a:t>
            </a:r>
            <a:r>
              <a:rPr lang="ko-KR" altLang="en-US" sz="2000" kern="0" dirty="0" smtClean="0">
                <a:latin typeface="+mn-ea"/>
                <a:cs typeface="+mj-cs"/>
              </a:rPr>
              <a:t>헌법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6·10 </a:t>
            </a:r>
            <a:r>
              <a:rPr lang="ko-KR" altLang="en-US" sz="2000" kern="0" dirty="0">
                <a:latin typeface="+mn-ea"/>
                <a:cs typeface="+mj-cs"/>
              </a:rPr>
              <a:t>민주화 운동으로 </a:t>
            </a:r>
            <a:r>
              <a:rPr lang="ko-KR" altLang="en-US" sz="2000" kern="0" dirty="0" smtClean="0">
                <a:latin typeface="+mn-ea"/>
                <a:cs typeface="+mj-cs"/>
              </a:rPr>
              <a:t>이루어졌음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8288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국민의 민주화 요구에 따라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역사상 최초로 여야 합의</a:t>
            </a:r>
            <a:r>
              <a:rPr lang="ko-KR" altLang="en-US" sz="2000" kern="0" dirty="0">
                <a:latin typeface="+mn-ea"/>
                <a:cs typeface="+mj-cs"/>
              </a:rPr>
              <a:t>에 의해 </a:t>
            </a:r>
          </a:p>
          <a:p>
            <a:pPr marL="268288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 </a:t>
            </a:r>
            <a:r>
              <a:rPr lang="en-US" altLang="ko-KR" sz="2000" kern="0" dirty="0">
                <a:latin typeface="+mn-ea"/>
                <a:cs typeface="+mj-cs"/>
              </a:rPr>
              <a:t>1987</a:t>
            </a:r>
            <a:r>
              <a:rPr lang="ko-KR" altLang="en-US" sz="2000" kern="0" dirty="0">
                <a:latin typeface="+mn-ea"/>
                <a:cs typeface="+mj-cs"/>
              </a:rPr>
              <a:t>년 </a:t>
            </a:r>
            <a:r>
              <a:rPr lang="en-US" altLang="ko-KR" sz="2000" kern="0" dirty="0">
                <a:latin typeface="+mn-ea"/>
                <a:cs typeface="+mj-cs"/>
              </a:rPr>
              <a:t>10</a:t>
            </a:r>
            <a:r>
              <a:rPr lang="ko-KR" altLang="en-US" sz="2000" kern="0" dirty="0">
                <a:latin typeface="+mn-ea"/>
                <a:cs typeface="+mj-cs"/>
              </a:rPr>
              <a:t>월 </a:t>
            </a:r>
            <a:r>
              <a:rPr lang="en-US" altLang="ko-KR" sz="2000" kern="0" dirty="0">
                <a:latin typeface="+mn-ea"/>
                <a:cs typeface="+mj-cs"/>
              </a:rPr>
              <a:t>27</a:t>
            </a:r>
            <a:r>
              <a:rPr lang="ko-KR" altLang="en-US" sz="2000" kern="0" dirty="0">
                <a:latin typeface="+mn-ea"/>
                <a:cs typeface="+mj-cs"/>
              </a:rPr>
              <a:t>일 국민투표를 거쳐 </a:t>
            </a:r>
            <a:r>
              <a:rPr lang="en-US" altLang="ko-KR" sz="2000" kern="0" dirty="0">
                <a:latin typeface="+mn-ea"/>
                <a:cs typeface="+mj-cs"/>
              </a:rPr>
              <a:t>29</a:t>
            </a:r>
            <a:r>
              <a:rPr lang="ko-KR" altLang="en-US" sz="2000" kern="0" dirty="0">
                <a:latin typeface="+mn-ea"/>
                <a:cs typeface="+mj-cs"/>
              </a:rPr>
              <a:t>일에 공포됨</a:t>
            </a:r>
          </a:p>
        </p:txBody>
      </p:sp>
    </p:spTree>
    <p:extLst>
      <p:ext uri="{BB962C8B-B14F-4D97-AF65-F5344CB8AC3E}">
        <p14:creationId xmlns:p14="http://schemas.microsoft.com/office/powerpoint/2010/main" val="39650254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0" y="224736"/>
            <a:ext cx="8924379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ko-KR" altLang="en-US" sz="27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대한민국 헌법</a:t>
            </a:r>
            <a:r>
              <a:rPr lang="en-US" altLang="ko-KR" sz="27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(1987. 10. 29. </a:t>
            </a:r>
            <a:r>
              <a:rPr lang="ko-KR" altLang="en-US" sz="27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전부개정</a:t>
            </a:r>
            <a:r>
              <a:rPr lang="en-US" altLang="ko-KR" sz="27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, 9</a:t>
            </a:r>
            <a:r>
              <a:rPr lang="ko-KR" altLang="en-US" sz="27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차 개정</a:t>
            </a:r>
            <a:r>
              <a:rPr lang="en-US" altLang="ko-KR" sz="27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 </a:t>
            </a:r>
            <a:r>
              <a:rPr lang="ko-KR" altLang="en-US" sz="27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전문</a:t>
            </a:r>
            <a:endParaRPr lang="en-US" altLang="ko-KR" sz="27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206916" y="859013"/>
            <a:ext cx="8762674" cy="5638927"/>
            <a:chOff x="273822" y="792107"/>
            <a:chExt cx="8635859" cy="5843799"/>
          </a:xfrm>
        </p:grpSpPr>
        <p:sp>
          <p:nvSpPr>
            <p:cNvPr id="4" name="모서리가 접힌 도형 3"/>
            <p:cNvSpPr/>
            <p:nvPr/>
          </p:nvSpPr>
          <p:spPr>
            <a:xfrm>
              <a:off x="273822" y="792107"/>
              <a:ext cx="8635859" cy="5843799"/>
            </a:xfrm>
            <a:prstGeom prst="foldedCorner">
              <a:avLst>
                <a:gd name="adj" fmla="val 7375"/>
              </a:avLst>
            </a:prstGeom>
            <a:noFill/>
            <a:ln w="19050" cmpd="dbl">
              <a:solidFill>
                <a:schemeClr val="accent4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모서리가 접힌 도형 4"/>
            <p:cNvSpPr/>
            <p:nvPr/>
          </p:nvSpPr>
          <p:spPr>
            <a:xfrm>
              <a:off x="348166" y="864116"/>
              <a:ext cx="8496000" cy="5688000"/>
            </a:xfrm>
            <a:prstGeom prst="foldedCorner">
              <a:avLst>
                <a:gd name="adj" fmla="val 6101"/>
              </a:avLst>
            </a:prstGeom>
            <a:noFill/>
            <a:ln w="19050" cmpd="dbl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" name="제목 39"/>
          <p:cNvSpPr txBox="1">
            <a:spLocks/>
          </p:cNvSpPr>
          <p:nvPr/>
        </p:nvSpPr>
        <p:spPr bwMode="auto">
          <a:xfrm>
            <a:off x="313534" y="1009736"/>
            <a:ext cx="8589579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유구한 역사와 전통에 빛나는 우리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대한국민은 </a:t>
            </a:r>
            <a:r>
              <a:rPr lang="en-US" altLang="ko-KR" sz="2000" kern="0" dirty="0">
                <a:solidFill>
                  <a:srgbClr val="FF0000"/>
                </a:solidFill>
                <a:latin typeface="+mn-ea"/>
                <a:cs typeface="+mj-cs"/>
              </a:rPr>
              <a:t>3·1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운동으로 건립된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대한민국임시정부의 법통과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불의에 항거한 </a:t>
            </a:r>
            <a:r>
              <a:rPr lang="en-US" altLang="ko-KR" sz="2000" kern="0" dirty="0">
                <a:solidFill>
                  <a:srgbClr val="FF0000"/>
                </a:solidFill>
                <a:latin typeface="+mn-ea"/>
                <a:cs typeface="+mj-cs"/>
              </a:rPr>
              <a:t>4·19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민주이념을 계승</a:t>
            </a:r>
            <a:r>
              <a:rPr lang="ko-KR" altLang="en-US" sz="2000" kern="0" dirty="0">
                <a:latin typeface="+mn-ea"/>
                <a:cs typeface="+mj-cs"/>
              </a:rPr>
              <a:t>하고</a:t>
            </a:r>
            <a:r>
              <a:rPr lang="en-US" altLang="ko-KR" sz="2000" kern="0" dirty="0" smtClean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조국의 </a:t>
            </a:r>
            <a:r>
              <a:rPr lang="ko-KR" altLang="en-US" sz="2000" kern="0" dirty="0">
                <a:latin typeface="+mn-ea"/>
                <a:cs typeface="+mj-cs"/>
              </a:rPr>
              <a:t>민주개혁과 평화적 통일의 </a:t>
            </a:r>
            <a:r>
              <a:rPr lang="ko-KR" altLang="en-US" sz="2000" kern="0" dirty="0" smtClean="0">
                <a:latin typeface="+mn-ea"/>
                <a:cs typeface="+mj-cs"/>
              </a:rPr>
              <a:t>사명에 </a:t>
            </a:r>
            <a:r>
              <a:rPr lang="ko-KR" altLang="en-US" sz="2000" kern="0" dirty="0">
                <a:latin typeface="+mn-ea"/>
                <a:cs typeface="+mj-cs"/>
              </a:rPr>
              <a:t>입각하여 정의</a:t>
            </a:r>
            <a:r>
              <a:rPr lang="en-US" altLang="ko-KR" sz="2000" kern="0" dirty="0">
                <a:latin typeface="+mn-ea"/>
                <a:cs typeface="+mj-cs"/>
              </a:rPr>
              <a:t>·</a:t>
            </a:r>
            <a:r>
              <a:rPr lang="ko-KR" altLang="en-US" sz="2000" kern="0" dirty="0">
                <a:latin typeface="+mn-ea"/>
                <a:cs typeface="+mj-cs"/>
              </a:rPr>
              <a:t>인도와 동포애로써 </a:t>
            </a:r>
            <a:r>
              <a:rPr lang="ko-KR" altLang="en-US" sz="2000" kern="0" dirty="0" smtClean="0">
                <a:latin typeface="+mn-ea"/>
                <a:cs typeface="+mj-cs"/>
              </a:rPr>
              <a:t>민족의 </a:t>
            </a:r>
            <a:r>
              <a:rPr lang="ko-KR" altLang="en-US" sz="2000" kern="0" dirty="0">
                <a:latin typeface="+mn-ea"/>
                <a:cs typeface="+mj-cs"/>
              </a:rPr>
              <a:t>단결을 공고히 하고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모든 </a:t>
            </a:r>
            <a:r>
              <a:rPr lang="ko-KR" altLang="en-US" sz="2000" kern="0" dirty="0">
                <a:latin typeface="+mn-ea"/>
                <a:cs typeface="+mj-cs"/>
              </a:rPr>
              <a:t>사회적 폐습과 불의를 타파하며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자율과 </a:t>
            </a:r>
            <a:r>
              <a:rPr lang="ko-KR" altLang="en-US" sz="2000" kern="0" dirty="0" smtClean="0">
                <a:latin typeface="+mn-ea"/>
                <a:cs typeface="+mj-cs"/>
              </a:rPr>
              <a:t>조화를 바탕으로 </a:t>
            </a:r>
            <a:r>
              <a:rPr lang="ko-KR" altLang="en-US" sz="2000" kern="0" dirty="0">
                <a:latin typeface="+mn-ea"/>
                <a:cs typeface="+mj-cs"/>
              </a:rPr>
              <a:t>자유민주적 기본질서를 </a:t>
            </a:r>
            <a:r>
              <a:rPr lang="ko-KR" altLang="en-US" sz="2000" kern="0" dirty="0" smtClean="0">
                <a:latin typeface="+mn-ea"/>
                <a:cs typeface="+mj-cs"/>
              </a:rPr>
              <a:t>더욱 </a:t>
            </a:r>
            <a:r>
              <a:rPr lang="ko-KR" altLang="en-US" sz="2000" kern="0" dirty="0">
                <a:latin typeface="+mn-ea"/>
                <a:cs typeface="+mj-cs"/>
              </a:rPr>
              <a:t>확고히 하여 정치</a:t>
            </a:r>
            <a:r>
              <a:rPr lang="en-US" altLang="ko-KR" sz="2000" kern="0" dirty="0">
                <a:latin typeface="+mn-ea"/>
                <a:cs typeface="+mj-cs"/>
              </a:rPr>
              <a:t>·</a:t>
            </a:r>
            <a:r>
              <a:rPr lang="ko-KR" altLang="en-US" sz="2000" kern="0" dirty="0">
                <a:latin typeface="+mn-ea"/>
                <a:cs typeface="+mj-cs"/>
              </a:rPr>
              <a:t>경제</a:t>
            </a:r>
            <a:r>
              <a:rPr lang="en-US" altLang="ko-KR" sz="2000" kern="0" dirty="0">
                <a:latin typeface="+mn-ea"/>
                <a:cs typeface="+mj-cs"/>
              </a:rPr>
              <a:t>·</a:t>
            </a:r>
            <a:r>
              <a:rPr lang="ko-KR" altLang="en-US" sz="2000" kern="0" dirty="0">
                <a:latin typeface="+mn-ea"/>
                <a:cs typeface="+mj-cs"/>
              </a:rPr>
              <a:t>사회</a:t>
            </a:r>
            <a:r>
              <a:rPr lang="en-US" altLang="ko-KR" sz="2000" kern="0" dirty="0">
                <a:latin typeface="+mn-ea"/>
                <a:cs typeface="+mj-cs"/>
              </a:rPr>
              <a:t>·</a:t>
            </a:r>
            <a:r>
              <a:rPr lang="ko-KR" altLang="en-US" sz="2000" kern="0" dirty="0">
                <a:latin typeface="+mn-ea"/>
                <a:cs typeface="+mj-cs"/>
              </a:rPr>
              <a:t>문화의 </a:t>
            </a:r>
            <a:r>
              <a:rPr lang="ko-KR" altLang="en-US" sz="2000" kern="0" dirty="0" smtClean="0">
                <a:latin typeface="+mn-ea"/>
                <a:cs typeface="+mj-cs"/>
              </a:rPr>
              <a:t>모든 </a:t>
            </a:r>
            <a:r>
              <a:rPr lang="ko-KR" altLang="en-US" sz="2000" kern="0" dirty="0">
                <a:latin typeface="+mn-ea"/>
                <a:cs typeface="+mj-cs"/>
              </a:rPr>
              <a:t>영역에 있어서 각인의 기회를 균등히 하고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능력을 </a:t>
            </a:r>
            <a:r>
              <a:rPr lang="ko-KR" altLang="en-US" sz="2000" kern="0" dirty="0">
                <a:latin typeface="+mn-ea"/>
                <a:cs typeface="+mj-cs"/>
              </a:rPr>
              <a:t>최고도로 발휘하게 하며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자유와 </a:t>
            </a:r>
            <a:r>
              <a:rPr lang="ko-KR" altLang="en-US" sz="2000" kern="0" dirty="0">
                <a:latin typeface="+mn-ea"/>
                <a:cs typeface="+mj-cs"/>
              </a:rPr>
              <a:t>권리에 따르는 책임과 의무를 완수하게 하여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안으로는 </a:t>
            </a:r>
            <a:r>
              <a:rPr lang="ko-KR" altLang="en-US" sz="2000" kern="0" dirty="0">
                <a:latin typeface="+mn-ea"/>
                <a:cs typeface="+mj-cs"/>
              </a:rPr>
              <a:t>국민생활의 </a:t>
            </a:r>
            <a:r>
              <a:rPr lang="ko-KR" altLang="en-US" sz="2000" kern="0" dirty="0" smtClean="0">
                <a:latin typeface="+mn-ea"/>
                <a:cs typeface="+mj-cs"/>
              </a:rPr>
              <a:t>균등한 향상을 </a:t>
            </a:r>
            <a:r>
              <a:rPr lang="ko-KR" altLang="en-US" sz="2000" kern="0" dirty="0">
                <a:latin typeface="+mn-ea"/>
                <a:cs typeface="+mj-cs"/>
              </a:rPr>
              <a:t>기하고 밖으로는 항구적인 세계평화와 인류공영에 </a:t>
            </a:r>
            <a:r>
              <a:rPr lang="ko-KR" altLang="en-US" sz="2000" kern="0" dirty="0" smtClean="0">
                <a:latin typeface="+mn-ea"/>
                <a:cs typeface="+mj-cs"/>
              </a:rPr>
              <a:t>이바지함으로써 우리들과 우리들의 </a:t>
            </a:r>
            <a:r>
              <a:rPr lang="ko-KR" altLang="en-US" sz="2000" kern="0" dirty="0">
                <a:latin typeface="+mn-ea"/>
                <a:cs typeface="+mj-cs"/>
              </a:rPr>
              <a:t>자손의 안전과 자유와 행복을 영원히 확보할 것을 </a:t>
            </a:r>
            <a:r>
              <a:rPr lang="ko-KR" altLang="en-US" sz="2000" kern="0" dirty="0" smtClean="0">
                <a:latin typeface="+mn-ea"/>
                <a:cs typeface="+mj-cs"/>
              </a:rPr>
              <a:t>다짐하면서 </a:t>
            </a:r>
            <a:r>
              <a:rPr lang="en-US" altLang="ko-KR" sz="2000" kern="0" dirty="0" smtClean="0">
                <a:latin typeface="+mn-ea"/>
                <a:cs typeface="+mj-cs"/>
              </a:rPr>
              <a:t>1948</a:t>
            </a:r>
            <a:r>
              <a:rPr lang="ko-KR" altLang="en-US" sz="2000" kern="0" dirty="0">
                <a:latin typeface="+mn-ea"/>
                <a:cs typeface="+mj-cs"/>
              </a:rPr>
              <a:t>년 </a:t>
            </a:r>
            <a:r>
              <a:rPr lang="en-US" altLang="ko-KR" sz="2000" kern="0" dirty="0">
                <a:latin typeface="+mn-ea"/>
                <a:cs typeface="+mj-cs"/>
              </a:rPr>
              <a:t>7</a:t>
            </a:r>
            <a:r>
              <a:rPr lang="ko-KR" altLang="en-US" sz="2000" kern="0" dirty="0">
                <a:latin typeface="+mn-ea"/>
                <a:cs typeface="+mj-cs"/>
              </a:rPr>
              <a:t>월 </a:t>
            </a:r>
            <a:r>
              <a:rPr lang="en-US" altLang="ko-KR" sz="2000" kern="0" dirty="0">
                <a:latin typeface="+mn-ea"/>
                <a:cs typeface="+mj-cs"/>
              </a:rPr>
              <a:t>12</a:t>
            </a:r>
            <a:r>
              <a:rPr lang="ko-KR" altLang="en-US" sz="2000" kern="0" dirty="0">
                <a:latin typeface="+mn-ea"/>
                <a:cs typeface="+mj-cs"/>
              </a:rPr>
              <a:t>일에 제정되고 </a:t>
            </a:r>
            <a:r>
              <a:rPr lang="en-US" altLang="ko-KR" sz="2000" kern="0" dirty="0">
                <a:latin typeface="+mn-ea"/>
                <a:cs typeface="+mj-cs"/>
              </a:rPr>
              <a:t>8</a:t>
            </a:r>
            <a:r>
              <a:rPr lang="ko-KR" altLang="en-US" sz="2000" kern="0" dirty="0">
                <a:latin typeface="+mn-ea"/>
                <a:cs typeface="+mj-cs"/>
              </a:rPr>
              <a:t>차에 걸쳐 개정된 헌법을 이제 국회의 </a:t>
            </a:r>
            <a:r>
              <a:rPr lang="ko-KR" altLang="en-US" sz="2000" kern="0" dirty="0" smtClean="0">
                <a:latin typeface="+mn-ea"/>
                <a:cs typeface="+mj-cs"/>
              </a:rPr>
              <a:t>의결을 거쳐 </a:t>
            </a:r>
            <a:r>
              <a:rPr lang="ko-KR" altLang="en-US" sz="2000" kern="0" dirty="0">
                <a:latin typeface="+mn-ea"/>
                <a:cs typeface="+mj-cs"/>
              </a:rPr>
              <a:t>국민투표에 의하여 개정한다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58062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 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헌법 제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1</a:t>
            </a:r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endParaRPr lang="en-US" altLang="ko-KR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3528562" y="2046229"/>
            <a:ext cx="2785118" cy="2592288"/>
            <a:chOff x="6804248" y="4077072"/>
            <a:chExt cx="2785118" cy="2592288"/>
          </a:xfrm>
        </p:grpSpPr>
        <p:pic>
          <p:nvPicPr>
            <p:cNvPr id="4" name="그림 3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7131738" y="5975204"/>
              <a:ext cx="2457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헌법 제</a:t>
              </a:r>
              <a:r>
                <a:rPr lang="en-US" altLang="ko-KR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1</a:t>
              </a:r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조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64192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헌법의 기본권과 사회권</a:t>
            </a:r>
            <a:endParaRPr lang="en-US" altLang="ko-KR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3201" y="2678448"/>
            <a:ext cx="8742444" cy="409220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7501" y="261971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5009" y="262288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13015" y="3228371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8592" y="2840992"/>
            <a:ext cx="378340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사회권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적 기본권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 :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46948" y="3287268"/>
            <a:ext cx="849869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항 </a:t>
            </a:r>
            <a:r>
              <a:rPr lang="en-US" altLang="ko-KR" sz="2000" kern="0" dirty="0">
                <a:latin typeface="+mn-ea"/>
                <a:cs typeface="+mj-cs"/>
              </a:rPr>
              <a:t>: </a:t>
            </a:r>
            <a:r>
              <a:rPr lang="ko-KR" altLang="en-US" sz="2000" kern="0" dirty="0">
                <a:latin typeface="+mn-ea"/>
                <a:cs typeface="+mj-cs"/>
              </a:rPr>
              <a:t>모든 국민은 인간다운 생활을 할 권리를 </a:t>
            </a:r>
            <a:r>
              <a:rPr lang="ko-KR" altLang="en-US" sz="2000" kern="0" dirty="0" smtClean="0">
                <a:latin typeface="+mn-ea"/>
                <a:cs typeface="+mj-cs"/>
              </a:rPr>
              <a:t>가진다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항 </a:t>
            </a:r>
            <a:r>
              <a:rPr lang="en-US" altLang="ko-KR" sz="2000" kern="0" dirty="0">
                <a:latin typeface="+mn-ea"/>
                <a:cs typeface="+mj-cs"/>
              </a:rPr>
              <a:t>: </a:t>
            </a:r>
            <a:r>
              <a:rPr lang="ko-KR" altLang="en-US" sz="2000" kern="0" dirty="0">
                <a:latin typeface="+mn-ea"/>
                <a:cs typeface="+mj-cs"/>
              </a:rPr>
              <a:t>사회보장</a:t>
            </a:r>
            <a:r>
              <a:rPr lang="en-US" altLang="ko-KR" sz="2000" kern="0" dirty="0">
                <a:latin typeface="+mn-ea"/>
                <a:cs typeface="+mj-cs"/>
              </a:rPr>
              <a:t>·</a:t>
            </a:r>
            <a:r>
              <a:rPr lang="ko-KR" altLang="en-US" sz="2000" kern="0" dirty="0">
                <a:latin typeface="+mn-ea"/>
                <a:cs typeface="+mj-cs"/>
              </a:rPr>
              <a:t>사회복지 증진에 노력할 국가의 </a:t>
            </a:r>
            <a:r>
              <a:rPr lang="ko-KR" altLang="en-US" sz="2000" kern="0" dirty="0" smtClean="0">
                <a:latin typeface="+mn-ea"/>
                <a:cs typeface="+mj-cs"/>
              </a:rPr>
              <a:t>의무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3~5</a:t>
            </a:r>
            <a:r>
              <a:rPr lang="ko-KR" altLang="en-US" sz="2000" kern="0" dirty="0">
                <a:latin typeface="+mn-ea"/>
                <a:cs typeface="+mj-cs"/>
              </a:rPr>
              <a:t>항 </a:t>
            </a:r>
            <a:r>
              <a:rPr lang="en-US" altLang="ko-KR" sz="2000" kern="0" dirty="0">
                <a:latin typeface="+mn-ea"/>
                <a:cs typeface="+mj-cs"/>
              </a:rPr>
              <a:t>: </a:t>
            </a:r>
            <a:r>
              <a:rPr lang="ko-KR" altLang="en-US" sz="2000" kern="0" dirty="0">
                <a:latin typeface="+mn-ea"/>
                <a:cs typeface="+mj-cs"/>
              </a:rPr>
              <a:t>여성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노인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청소년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장애인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기타 등 사회권의 대표적 </a:t>
            </a:r>
            <a:r>
              <a:rPr lang="ko-KR" altLang="en-US" sz="2000" kern="0" dirty="0" smtClean="0">
                <a:latin typeface="+mn-ea"/>
                <a:cs typeface="+mj-cs"/>
              </a:rPr>
              <a:t>주체인 사회적 약자를 예시함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사회복지법 </a:t>
            </a:r>
            <a:r>
              <a:rPr lang="ko-KR" altLang="en-US" sz="2000" kern="0" dirty="0">
                <a:latin typeface="+mn-ea"/>
                <a:cs typeface="+mj-cs"/>
              </a:rPr>
              <a:t>중 가장 상위조항은 헌법 제</a:t>
            </a:r>
            <a:r>
              <a:rPr lang="en-US" altLang="ko-KR" sz="2000" kern="0" dirty="0">
                <a:latin typeface="+mn-ea"/>
                <a:cs typeface="+mj-cs"/>
              </a:rPr>
              <a:t>34</a:t>
            </a:r>
            <a:r>
              <a:rPr lang="ko-KR" altLang="en-US" sz="2000" kern="0" dirty="0">
                <a:latin typeface="+mn-ea"/>
                <a:cs typeface="+mj-cs"/>
              </a:rPr>
              <a:t>조 제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 smtClean="0">
                <a:latin typeface="+mn-ea"/>
                <a:cs typeface="+mj-cs"/>
              </a:rPr>
              <a:t>항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사회복지법들은 </a:t>
            </a:r>
            <a:r>
              <a:rPr lang="ko-KR" altLang="en-US" sz="2000" kern="0" dirty="0">
                <a:latin typeface="+mn-ea"/>
                <a:cs typeface="+mj-cs"/>
              </a:rPr>
              <a:t>모든 국민이 “인간다운 생활을 할 권리”</a:t>
            </a:r>
            <a:r>
              <a:rPr lang="ko-KR" altLang="en-US" sz="2000" kern="0" dirty="0" err="1">
                <a:latin typeface="+mn-ea"/>
                <a:cs typeface="+mj-cs"/>
              </a:rPr>
              <a:t>를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제도적으로 실현할 수 있도록 </a:t>
            </a:r>
            <a:r>
              <a:rPr lang="ko-KR" altLang="en-US" sz="2000" kern="0" dirty="0">
                <a:latin typeface="+mn-ea"/>
                <a:cs typeface="+mj-cs"/>
              </a:rPr>
              <a:t>구체화시켜주는 역할을 하는 것임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03201" y="776764"/>
            <a:ext cx="8742444" cy="1682679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17501" y="718028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75009" y="721203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13015" y="1326687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08592" y="939308"/>
            <a:ext cx="22140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기본권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13015" y="1368346"/>
            <a:ext cx="8498697" cy="1110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모든 국민은 인간으로서의 존엄과 가치를 가지며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행복을 추구할 권리를 </a:t>
            </a:r>
            <a:r>
              <a:rPr lang="ko-KR" altLang="en-US" sz="1900" kern="0" dirty="0" smtClean="0">
                <a:latin typeface="+mn-ea"/>
                <a:cs typeface="+mj-cs"/>
              </a:rPr>
              <a:t>가지며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국가는 </a:t>
            </a:r>
            <a:r>
              <a:rPr lang="ko-KR" altLang="en-US" sz="1900" kern="0" dirty="0">
                <a:latin typeface="+mn-ea"/>
                <a:cs typeface="+mj-cs"/>
              </a:rPr>
              <a:t>개인이 가지는 불가침의 기본적 인권을 확인하고 </a:t>
            </a:r>
            <a:r>
              <a:rPr lang="ko-KR" altLang="en-US" sz="1900" kern="0" dirty="0" smtClean="0">
                <a:latin typeface="+mn-ea"/>
                <a:cs typeface="+mj-cs"/>
              </a:rPr>
              <a:t>이를 보장할 </a:t>
            </a:r>
            <a:r>
              <a:rPr lang="ko-KR" altLang="en-US" sz="1900" kern="0" dirty="0">
                <a:latin typeface="+mn-ea"/>
                <a:cs typeface="+mj-cs"/>
              </a:rPr>
              <a:t>의무를 진다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42175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헌법의 사회권</a:t>
            </a:r>
            <a:endParaRPr lang="en-US" altLang="ko-KR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8596" y="832519"/>
            <a:ext cx="8833295" cy="558736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72897" y="77378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30405" y="77695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34958" y="1415895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30535" y="1028516"/>
            <a:ext cx="256512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사회권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적 기본권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16703" y="1415895"/>
            <a:ext cx="8498697" cy="4918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3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31</a:t>
            </a:r>
            <a:r>
              <a:rPr lang="ko-KR" altLang="en-US" sz="2000" kern="0" dirty="0">
                <a:latin typeface="+mn-ea"/>
                <a:cs typeface="+mj-cs"/>
              </a:rPr>
              <a:t>조 </a:t>
            </a:r>
            <a:r>
              <a:rPr lang="en-US" altLang="ko-KR" sz="2000" kern="0" dirty="0">
                <a:latin typeface="+mn-ea"/>
                <a:cs typeface="+mj-cs"/>
              </a:rPr>
              <a:t>: </a:t>
            </a:r>
            <a:r>
              <a:rPr lang="ko-KR" altLang="en-US" sz="2000" kern="0" dirty="0" smtClean="0">
                <a:latin typeface="+mn-ea"/>
                <a:cs typeface="+mj-cs"/>
              </a:rPr>
              <a:t>교육권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32</a:t>
            </a:r>
            <a:r>
              <a:rPr lang="ko-KR" altLang="en-US" sz="2000" kern="0" dirty="0">
                <a:latin typeface="+mn-ea"/>
                <a:cs typeface="+mj-cs"/>
              </a:rPr>
              <a:t>조 </a:t>
            </a:r>
            <a:r>
              <a:rPr lang="en-US" altLang="ko-KR" sz="2000" kern="0" dirty="0">
                <a:latin typeface="+mn-ea"/>
                <a:cs typeface="+mj-cs"/>
              </a:rPr>
              <a:t>: </a:t>
            </a:r>
            <a:r>
              <a:rPr lang="ko-KR" altLang="en-US" sz="2000" kern="0" dirty="0">
                <a:latin typeface="+mn-ea"/>
                <a:cs typeface="+mj-cs"/>
              </a:rPr>
              <a:t>근로의 </a:t>
            </a:r>
            <a:r>
              <a:rPr lang="ko-KR" altLang="en-US" sz="2000" kern="0" dirty="0" smtClean="0">
                <a:latin typeface="+mn-ea"/>
                <a:cs typeface="+mj-cs"/>
              </a:rPr>
              <a:t>권리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33</a:t>
            </a:r>
            <a:r>
              <a:rPr lang="ko-KR" altLang="en-US" sz="2000" kern="0" dirty="0">
                <a:latin typeface="+mn-ea"/>
                <a:cs typeface="+mj-cs"/>
              </a:rPr>
              <a:t>조 </a:t>
            </a:r>
            <a:r>
              <a:rPr lang="en-US" altLang="ko-KR" sz="2000" kern="0" dirty="0">
                <a:latin typeface="+mn-ea"/>
                <a:cs typeface="+mj-cs"/>
              </a:rPr>
              <a:t>: </a:t>
            </a:r>
            <a:r>
              <a:rPr lang="ko-KR" altLang="en-US" sz="2000" kern="0" dirty="0">
                <a:latin typeface="+mn-ea"/>
                <a:cs typeface="+mj-cs"/>
              </a:rPr>
              <a:t>근로</a:t>
            </a:r>
            <a:r>
              <a:rPr lang="en-US" altLang="ko-KR" sz="2000" kern="0" dirty="0">
                <a:latin typeface="+mn-ea"/>
                <a:cs typeface="+mj-cs"/>
              </a:rPr>
              <a:t>3</a:t>
            </a:r>
            <a:r>
              <a:rPr lang="ko-KR" altLang="en-US" sz="2000" kern="0" dirty="0" smtClean="0">
                <a:latin typeface="+mn-ea"/>
                <a:cs typeface="+mj-cs"/>
              </a:rPr>
              <a:t>권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 smtClean="0">
                <a:latin typeface="+mn-ea"/>
                <a:cs typeface="+mj-cs"/>
              </a:rPr>
              <a:t>단결권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단체교섭권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단체행동권</a:t>
            </a:r>
            <a:r>
              <a:rPr lang="en-US" altLang="ko-KR" sz="2000" kern="0" dirty="0" smtClean="0">
                <a:latin typeface="+mn-ea"/>
                <a:cs typeface="+mj-cs"/>
              </a:rPr>
              <a:t>)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35</a:t>
            </a:r>
            <a:r>
              <a:rPr lang="ko-KR" altLang="en-US" sz="2000" kern="0" dirty="0">
                <a:latin typeface="+mn-ea"/>
                <a:cs typeface="+mj-cs"/>
              </a:rPr>
              <a:t>조 </a:t>
            </a:r>
            <a:r>
              <a:rPr lang="en-US" altLang="ko-KR" sz="2000" kern="0" dirty="0">
                <a:latin typeface="+mn-ea"/>
                <a:cs typeface="+mj-cs"/>
              </a:rPr>
              <a:t>: </a:t>
            </a:r>
            <a:r>
              <a:rPr lang="ko-KR" altLang="en-US" sz="2000" kern="0" dirty="0" smtClean="0">
                <a:latin typeface="+mn-ea"/>
                <a:cs typeface="+mj-cs"/>
              </a:rPr>
              <a:t>환경권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 smtClean="0">
                <a:latin typeface="+mn-ea"/>
                <a:cs typeface="+mj-cs"/>
              </a:rPr>
              <a:t>쾌적한 주거생활 포함</a:t>
            </a:r>
            <a:r>
              <a:rPr lang="en-US" altLang="ko-KR" sz="2000" kern="0" dirty="0" smtClean="0">
                <a:latin typeface="+mn-ea"/>
                <a:cs typeface="+mj-cs"/>
              </a:rPr>
              <a:t>)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36</a:t>
            </a:r>
            <a:r>
              <a:rPr lang="ko-KR" altLang="en-US" sz="2000" kern="0" dirty="0">
                <a:latin typeface="+mn-ea"/>
                <a:cs typeface="+mj-cs"/>
              </a:rPr>
              <a:t>조 </a:t>
            </a:r>
            <a:r>
              <a:rPr lang="en-US" altLang="ko-KR" sz="2000" kern="0" dirty="0">
                <a:latin typeface="+mn-ea"/>
                <a:cs typeface="+mj-cs"/>
              </a:rPr>
              <a:t>: </a:t>
            </a:r>
            <a:r>
              <a:rPr lang="ko-KR" altLang="en-US" sz="2000" kern="0" dirty="0">
                <a:latin typeface="+mn-ea"/>
                <a:cs typeface="+mj-cs"/>
              </a:rPr>
              <a:t>평등한 </a:t>
            </a:r>
            <a:r>
              <a:rPr lang="ko-KR" altLang="en-US" sz="2000" kern="0" dirty="0" smtClean="0">
                <a:latin typeface="+mn-ea"/>
                <a:cs typeface="+mj-cs"/>
              </a:rPr>
              <a:t>가정생활</a:t>
            </a:r>
            <a:r>
              <a:rPr lang="ko-KR" altLang="en-US" sz="2000" kern="0" dirty="0">
                <a:latin typeface="+mn-ea"/>
                <a:cs typeface="+mj-cs"/>
              </a:rPr>
              <a:t>과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모성보호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및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보건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37</a:t>
            </a:r>
            <a:r>
              <a:rPr lang="ko-KR" altLang="en-US" sz="2000" kern="0" dirty="0">
                <a:latin typeface="+mn-ea"/>
                <a:cs typeface="+mj-cs"/>
              </a:rPr>
              <a:t>조 </a:t>
            </a:r>
            <a:r>
              <a:rPr lang="en-US" altLang="ko-KR" sz="2000" kern="0" dirty="0">
                <a:latin typeface="+mn-ea"/>
                <a:cs typeface="+mj-cs"/>
              </a:rPr>
              <a:t>: </a:t>
            </a:r>
            <a:r>
              <a:rPr lang="ko-KR" altLang="en-US" sz="2000" kern="0" dirty="0">
                <a:latin typeface="+mn-ea"/>
                <a:cs typeface="+mj-cs"/>
              </a:rPr>
              <a:t>기본권의 </a:t>
            </a:r>
            <a:r>
              <a:rPr lang="ko-KR" altLang="en-US" sz="2000" kern="0" dirty="0" smtClean="0">
                <a:latin typeface="+mn-ea"/>
                <a:cs typeface="+mj-cs"/>
              </a:rPr>
              <a:t>제한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8288">
              <a:lnSpc>
                <a:spcPct val="150000"/>
              </a:lnSpc>
              <a:spcBef>
                <a:spcPts val="300"/>
              </a:spcBef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국가안전보장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질서유지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공공복지를 위해 필요한 경우에 한하여 제한 </a:t>
            </a:r>
            <a:r>
              <a:rPr lang="ko-KR" altLang="en-US" sz="2000" kern="0" dirty="0" smtClean="0">
                <a:latin typeface="+mn-ea"/>
                <a:cs typeface="+mj-cs"/>
              </a:rPr>
              <a:t>가능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8288">
              <a:lnSpc>
                <a:spcPct val="150000"/>
              </a:lnSpc>
              <a:spcBef>
                <a:spcPts val="300"/>
              </a:spcBef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과잉금지의 </a:t>
            </a:r>
            <a:r>
              <a:rPr lang="ko-KR" altLang="en-US" sz="2000" kern="0" dirty="0">
                <a:latin typeface="+mn-ea"/>
                <a:cs typeface="+mj-cs"/>
              </a:rPr>
              <a:t>원칙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이중기준의 원칙 등을 따라야 하고 본질적인 </a:t>
            </a:r>
            <a:r>
              <a:rPr lang="ko-KR" altLang="en-US" sz="2000" kern="0" dirty="0" smtClean="0">
                <a:latin typeface="+mn-ea"/>
                <a:cs typeface="+mj-cs"/>
              </a:rPr>
              <a:t>내용은 침해할 </a:t>
            </a:r>
            <a:r>
              <a:rPr lang="ko-KR" altLang="en-US" sz="2000" kern="0" dirty="0">
                <a:latin typeface="+mn-ea"/>
                <a:cs typeface="+mj-cs"/>
              </a:rPr>
              <a:t>수 없음</a:t>
            </a:r>
          </a:p>
        </p:txBody>
      </p:sp>
    </p:spTree>
    <p:extLst>
      <p:ext uri="{BB962C8B-B14F-4D97-AF65-F5344CB8AC3E}">
        <p14:creationId xmlns:p14="http://schemas.microsoft.com/office/powerpoint/2010/main" val="28625390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경제조항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119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479462" y="949650"/>
            <a:ext cx="80644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- </a:t>
            </a:r>
            <a:r>
              <a:rPr lang="ko-KR" altLang="en-US" sz="2000" kern="0" dirty="0" smtClean="0">
                <a:latin typeface="+mn-ea"/>
                <a:cs typeface="+mj-cs"/>
              </a:rPr>
              <a:t>자본주의의 </a:t>
            </a:r>
            <a:r>
              <a:rPr lang="ko-KR" altLang="en-US" sz="2000" kern="0" dirty="0">
                <a:latin typeface="+mn-ea"/>
                <a:cs typeface="+mj-cs"/>
              </a:rPr>
              <a:t>폐해를 막기 위해 탄생한 사회복지이기 때문에 </a:t>
            </a:r>
            <a:r>
              <a:rPr lang="ko-KR" altLang="en-US" sz="2000" kern="0" dirty="0" smtClean="0">
                <a:latin typeface="+mn-ea"/>
                <a:cs typeface="+mj-cs"/>
              </a:rPr>
              <a:t>경제와 </a:t>
            </a:r>
            <a:r>
              <a:rPr lang="ko-KR" altLang="en-US" sz="2000" kern="0" dirty="0">
                <a:latin typeface="+mn-ea"/>
                <a:cs typeface="+mj-cs"/>
              </a:rPr>
              <a:t>관련된 조항도 중요함</a:t>
            </a: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792378" y="2307079"/>
            <a:ext cx="7933785" cy="1914956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906678" y="2248343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1064186" y="2251518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1002193" y="2890455"/>
            <a:ext cx="743593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997769" y="2503076"/>
            <a:ext cx="268054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경제조항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119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  <a:endParaRPr lang="ko-KR" altLang="en-US" sz="2300" b="1" dirty="0">
              <a:solidFill>
                <a:schemeClr val="accent5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1116414" y="3029810"/>
            <a:ext cx="72857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자유 시장경제와 사회적 시장경제의 </a:t>
            </a:r>
            <a:r>
              <a:rPr lang="ko-KR" altLang="en-US" sz="2000" kern="0" dirty="0" smtClean="0">
                <a:latin typeface="+mn-ea"/>
                <a:cs typeface="+mj-cs"/>
              </a:rPr>
              <a:t>조화를 우리 </a:t>
            </a:r>
            <a:r>
              <a:rPr lang="ko-KR" altLang="en-US" sz="2000" kern="0" dirty="0">
                <a:latin typeface="+mn-ea"/>
                <a:cs typeface="+mj-cs"/>
              </a:rPr>
              <a:t>경제체제의 원칙으로 </a:t>
            </a:r>
            <a:r>
              <a:rPr lang="ko-KR" altLang="en-US" sz="2000" kern="0" dirty="0" smtClean="0">
                <a:latin typeface="+mn-ea"/>
                <a:cs typeface="+mj-cs"/>
              </a:rPr>
              <a:t>규정함으로써 </a:t>
            </a:r>
            <a:r>
              <a:rPr lang="ko-KR" altLang="en-US" sz="2000" kern="0" dirty="0">
                <a:latin typeface="+mn-ea"/>
                <a:cs typeface="+mj-cs"/>
              </a:rPr>
              <a:t>복지국가의 경제원칙을 규정 </a:t>
            </a:r>
          </a:p>
        </p:txBody>
      </p:sp>
    </p:spTree>
    <p:extLst>
      <p:ext uri="{BB962C8B-B14F-4D97-AF65-F5344CB8AC3E}">
        <p14:creationId xmlns:p14="http://schemas.microsoft.com/office/powerpoint/2010/main" val="1966548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경제조항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119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5143" y="865972"/>
            <a:ext cx="8858737" cy="463692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9444" y="80723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6952" y="81041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34958" y="1449348"/>
            <a:ext cx="8335449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30535" y="1061969"/>
            <a:ext cx="128913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119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34958" y="1596172"/>
            <a:ext cx="849869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항 </a:t>
            </a:r>
            <a:r>
              <a:rPr lang="en-US" altLang="ko-KR" sz="2000" kern="0" dirty="0">
                <a:latin typeface="+mn-ea"/>
                <a:cs typeface="+mj-cs"/>
              </a:rPr>
              <a:t>: </a:t>
            </a:r>
            <a:r>
              <a:rPr lang="ko-KR" altLang="en-US" sz="2000" kern="0" dirty="0">
                <a:latin typeface="+mn-ea"/>
                <a:cs typeface="+mj-cs"/>
              </a:rPr>
              <a:t>대한민국의 경제질서는 개인과 기업의 경제상의 자유와 </a:t>
            </a:r>
            <a:r>
              <a:rPr lang="ko-KR" altLang="en-US" sz="2000" kern="0" dirty="0" smtClean="0">
                <a:latin typeface="+mn-ea"/>
                <a:cs typeface="+mj-cs"/>
              </a:rPr>
              <a:t>창의를 존중함을 기본으로 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→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자유시장경제를 기본으로 </a:t>
            </a:r>
            <a:r>
              <a:rPr lang="ko-KR" altLang="en-US" sz="2000" kern="0" dirty="0">
                <a:latin typeface="+mn-ea"/>
                <a:cs typeface="+mj-cs"/>
              </a:rPr>
              <a:t>한다고 </a:t>
            </a:r>
            <a:r>
              <a:rPr lang="ko-KR" altLang="en-US" sz="2000" kern="0" dirty="0" smtClean="0">
                <a:latin typeface="+mn-ea"/>
                <a:cs typeface="+mj-cs"/>
              </a:rPr>
              <a:t>밝힘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항 </a:t>
            </a:r>
            <a:r>
              <a:rPr lang="en-US" altLang="ko-KR" sz="2000" kern="0" dirty="0">
                <a:latin typeface="+mn-ea"/>
                <a:cs typeface="+mj-cs"/>
              </a:rPr>
              <a:t>: </a:t>
            </a:r>
            <a:r>
              <a:rPr lang="ko-KR" altLang="en-US" sz="2000" kern="0" dirty="0">
                <a:latin typeface="+mn-ea"/>
                <a:cs typeface="+mj-cs"/>
              </a:rPr>
              <a:t>국가는 균형 있는 국민경제의 성장 및 안정과 적정한 소득의 분배를 </a:t>
            </a:r>
            <a:r>
              <a:rPr lang="ko-KR" altLang="en-US" sz="2000" kern="0" dirty="0" smtClean="0">
                <a:latin typeface="+mn-ea"/>
                <a:cs typeface="+mj-cs"/>
              </a:rPr>
              <a:t>유지하고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시장의 지배와 경제력의 남용을 방지하며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경제주체 간의 </a:t>
            </a:r>
            <a:r>
              <a:rPr lang="ko-KR" altLang="en-US" sz="2000" kern="0" dirty="0" smtClean="0">
                <a:latin typeface="+mn-ea"/>
                <a:cs typeface="+mj-cs"/>
              </a:rPr>
              <a:t>조화를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통한 </a:t>
            </a:r>
            <a:r>
              <a:rPr lang="ko-KR" altLang="en-US" sz="2000" kern="0" dirty="0">
                <a:latin typeface="+mn-ea"/>
                <a:cs typeface="+mj-cs"/>
              </a:rPr>
              <a:t>경제의 민주화를 위해 경제에 관한 규제와 조정을 </a:t>
            </a:r>
            <a:r>
              <a:rPr lang="ko-KR" altLang="en-US" sz="2000" kern="0" dirty="0" smtClean="0">
                <a:latin typeface="+mn-ea"/>
                <a:cs typeface="+mj-cs"/>
              </a:rPr>
              <a:t>할 </a:t>
            </a:r>
            <a:r>
              <a:rPr lang="ko-KR" altLang="en-US" sz="2000" kern="0" dirty="0">
                <a:latin typeface="+mn-ea"/>
                <a:cs typeface="+mj-cs"/>
              </a:rPr>
              <a:t>수 </a:t>
            </a:r>
            <a:r>
              <a:rPr lang="ko-KR" altLang="en-US" sz="2000" kern="0" dirty="0" smtClean="0">
                <a:latin typeface="+mn-ea"/>
                <a:cs typeface="+mj-cs"/>
              </a:rPr>
              <a:t>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r>
              <a:rPr lang="ko-KR" altLang="en-US" sz="2000" kern="0" dirty="0" smtClean="0">
                <a:latin typeface="+mn-ea"/>
                <a:cs typeface="+mj-cs"/>
              </a:rPr>
              <a:t> → </a:t>
            </a:r>
            <a:r>
              <a:rPr lang="ko-KR" altLang="en-US" sz="2000" kern="0" dirty="0">
                <a:latin typeface="+mn-ea"/>
                <a:cs typeface="+mj-cs"/>
              </a:rPr>
              <a:t>국가개입을 통한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경제의 민주화를 이루는 사회적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시장경제를 도입할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수 있음</a:t>
            </a:r>
            <a:r>
              <a:rPr lang="ko-KR" altLang="en-US" sz="2000" kern="0" dirty="0">
                <a:latin typeface="+mn-ea"/>
                <a:cs typeface="+mj-cs"/>
              </a:rPr>
              <a:t>을 밝힘</a:t>
            </a:r>
          </a:p>
        </p:txBody>
      </p:sp>
    </p:spTree>
    <p:extLst>
      <p:ext uri="{BB962C8B-B14F-4D97-AF65-F5344CB8AC3E}">
        <p14:creationId xmlns:p14="http://schemas.microsoft.com/office/powerpoint/2010/main" val="14233898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316790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법률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316790" y="946194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641036" y="999643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국회에서 제정할 권리를 가짐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6725" y="1810883"/>
            <a:ext cx="83820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ko-KR" sz="2000" dirty="0" smtClean="0">
                <a:latin typeface="+mn-ea"/>
              </a:rPr>
              <a:t>‘</a:t>
            </a:r>
            <a:r>
              <a:rPr lang="en-US" altLang="ko-KR" sz="2000" dirty="0" smtClean="0">
                <a:latin typeface="+mn-ea"/>
              </a:rPr>
              <a:t>O</a:t>
            </a:r>
            <a:r>
              <a:rPr lang="en-US" altLang="ko-KR" sz="2000" dirty="0">
                <a:latin typeface="+mn-ea"/>
              </a:rPr>
              <a:t>O</a:t>
            </a:r>
            <a:r>
              <a:rPr lang="ko-KR" altLang="en-US" sz="2000" dirty="0" smtClean="0">
                <a:latin typeface="+mn-ea"/>
              </a:rPr>
              <a:t>법</a:t>
            </a:r>
            <a:r>
              <a:rPr lang="ko-KR" altLang="en-US" sz="2000" dirty="0">
                <a:latin typeface="+mn-ea"/>
              </a:rPr>
              <a:t>’</a:t>
            </a:r>
            <a:r>
              <a:rPr lang="en-US" altLang="ko-KR" sz="2000" dirty="0">
                <a:latin typeface="+mn-ea"/>
              </a:rPr>
              <a:t>, </a:t>
            </a:r>
            <a:r>
              <a:rPr lang="en-US" altLang="ko-KR" sz="2000" dirty="0" smtClean="0">
                <a:latin typeface="+mn-ea"/>
              </a:rPr>
              <a:t>‘</a:t>
            </a:r>
            <a:r>
              <a:rPr lang="en-US" altLang="ko-KR" sz="2000" dirty="0" smtClean="0">
                <a:latin typeface="+mn-ea"/>
              </a:rPr>
              <a:t>O</a:t>
            </a:r>
            <a:r>
              <a:rPr lang="en-US" altLang="ko-KR" sz="2000" dirty="0">
                <a:latin typeface="+mn-ea"/>
              </a:rPr>
              <a:t>O</a:t>
            </a:r>
            <a:r>
              <a:rPr lang="ko-KR" altLang="en-US" sz="2000" dirty="0" smtClean="0">
                <a:latin typeface="+mn-ea"/>
              </a:rPr>
              <a:t>에 </a:t>
            </a:r>
            <a:r>
              <a:rPr lang="ko-KR" altLang="en-US" sz="2000" dirty="0">
                <a:latin typeface="+mn-ea"/>
              </a:rPr>
              <a:t>관한 법률’이라는 </a:t>
            </a:r>
            <a:r>
              <a:rPr lang="en-US" altLang="ko-KR" sz="2000" dirty="0">
                <a:latin typeface="+mn-ea"/>
              </a:rPr>
              <a:t>2</a:t>
            </a:r>
            <a:r>
              <a:rPr lang="ko-KR" altLang="en-US" sz="2000" dirty="0">
                <a:latin typeface="+mn-ea"/>
              </a:rPr>
              <a:t>가지의 제명 방식이 </a:t>
            </a:r>
            <a:r>
              <a:rPr lang="ko-KR" altLang="en-US" sz="2000" dirty="0" smtClean="0">
                <a:latin typeface="+mn-ea"/>
              </a:rPr>
              <a:t>있음</a:t>
            </a:r>
            <a:endParaRPr lang="en-US" altLang="ko-KR" sz="2000" dirty="0" smtClean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법률에 </a:t>
            </a:r>
            <a:r>
              <a:rPr lang="en-US" altLang="ko-KR" sz="2000" dirty="0">
                <a:latin typeface="+mn-ea"/>
              </a:rPr>
              <a:t>2</a:t>
            </a:r>
            <a:r>
              <a:rPr lang="ko-KR" altLang="en-US" sz="2000" dirty="0">
                <a:latin typeface="+mn-ea"/>
              </a:rPr>
              <a:t>가지 종류가 있는 것처럼 보이나 </a:t>
            </a:r>
            <a:r>
              <a:rPr lang="ko-KR" altLang="en-US" sz="2000" dirty="0" smtClean="0">
                <a:latin typeface="+mn-ea"/>
              </a:rPr>
              <a:t>효력 면에서는 </a:t>
            </a:r>
            <a:r>
              <a:rPr lang="ko-KR" altLang="en-US" sz="2000" dirty="0">
                <a:latin typeface="+mn-ea"/>
              </a:rPr>
              <a:t>아무런 차이가 </a:t>
            </a:r>
            <a:r>
              <a:rPr lang="ko-KR" altLang="en-US" sz="2000" dirty="0" smtClean="0">
                <a:latin typeface="+mn-ea"/>
              </a:rPr>
              <a:t>없음</a:t>
            </a:r>
            <a:endParaRPr lang="en-US" altLang="ko-KR" sz="2000" dirty="0" smtClean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ko-KR" altLang="en-US" sz="2000" dirty="0">
              <a:latin typeface="+mn-ea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</a:pPr>
            <a:r>
              <a:rPr lang="ko-KR" altLang="en-US" sz="2000" dirty="0">
                <a:latin typeface="+mn-ea"/>
              </a:rPr>
              <a:t>   </a:t>
            </a:r>
            <a:r>
              <a:rPr lang="ko-KR" altLang="en-US" sz="2000" dirty="0" smtClean="0">
                <a:latin typeface="+mn-ea"/>
              </a:rPr>
              <a:t>예</a:t>
            </a:r>
            <a:r>
              <a:rPr lang="en-US" altLang="ko-KR" sz="2000" dirty="0" smtClean="0">
                <a:latin typeface="+mn-ea"/>
              </a:rPr>
              <a:t>)</a:t>
            </a:r>
            <a:r>
              <a:rPr lang="ko-KR" altLang="en-US" sz="2000" dirty="0">
                <a:latin typeface="+mn-ea"/>
              </a:rPr>
              <a:t> </a:t>
            </a:r>
            <a:r>
              <a:rPr lang="ko-KR" altLang="en-US" sz="2000" dirty="0" smtClean="0">
                <a:latin typeface="+mn-ea"/>
              </a:rPr>
              <a:t>‘</a:t>
            </a:r>
            <a:r>
              <a:rPr lang="ko-KR" altLang="en-US" sz="2000" dirty="0">
                <a:latin typeface="+mn-ea"/>
              </a:rPr>
              <a:t>장애인복지법’</a:t>
            </a:r>
            <a:r>
              <a:rPr lang="en-US" altLang="ko-KR" sz="2000" dirty="0">
                <a:latin typeface="+mn-ea"/>
              </a:rPr>
              <a:t>, </a:t>
            </a: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</a:pPr>
            <a:r>
              <a:rPr lang="en-US" altLang="ko-KR" sz="2000" dirty="0" smtClean="0">
                <a:latin typeface="+mn-ea"/>
              </a:rPr>
              <a:t>        ‘</a:t>
            </a:r>
            <a:r>
              <a:rPr lang="ko-KR" altLang="en-US" sz="2000" dirty="0">
                <a:latin typeface="+mn-ea"/>
              </a:rPr>
              <a:t>고용보험 및 산업재해보상보험의 보험료 징수 </a:t>
            </a:r>
            <a:r>
              <a:rPr lang="ko-KR" altLang="en-US" sz="2000" dirty="0" smtClean="0">
                <a:latin typeface="+mn-ea"/>
              </a:rPr>
              <a:t>등에 관한 법률</a:t>
            </a:r>
            <a:r>
              <a:rPr lang="ko-KR" altLang="en-US" sz="2000" dirty="0">
                <a:latin typeface="+mn-ea"/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3844896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사회보장기본법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316790" y="946194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641036" y="985361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>
                <a:solidFill>
                  <a:schemeClr val="bg1"/>
                </a:solidFill>
                <a:latin typeface="+mn-ea"/>
              </a:rPr>
              <a:t>기본법의 역할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5002" y="1639433"/>
            <a:ext cx="8417900" cy="4561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사회복지에 </a:t>
            </a:r>
            <a:r>
              <a:rPr lang="ko-KR" altLang="en-US" sz="2000" dirty="0">
                <a:latin typeface="+mn-ea"/>
              </a:rPr>
              <a:t>관한 기본법으로 헌법과 일반법률 사이에 </a:t>
            </a:r>
            <a:r>
              <a:rPr lang="ko-KR" altLang="en-US" sz="2000" dirty="0" smtClean="0">
                <a:latin typeface="+mn-ea"/>
              </a:rPr>
              <a:t>위치하여 양자를 </a:t>
            </a:r>
            <a:r>
              <a:rPr lang="ko-KR" altLang="en-US" sz="2000" dirty="0">
                <a:latin typeface="+mn-ea"/>
              </a:rPr>
              <a:t>연결시켜 주는 역할을 </a:t>
            </a:r>
            <a:r>
              <a:rPr lang="ko-KR" altLang="en-US" sz="2000" dirty="0" smtClean="0">
                <a:latin typeface="+mn-ea"/>
              </a:rPr>
              <a:t>함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헌법의 </a:t>
            </a:r>
            <a:r>
              <a:rPr lang="ko-KR" altLang="en-US" sz="2000" dirty="0">
                <a:latin typeface="+mn-ea"/>
              </a:rPr>
              <a:t>이념을 구체화하고 하위법률을 구속하고 지도하는 역할을 수행</a:t>
            </a:r>
          </a:p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ko-KR" altLang="en-US" sz="2300" dirty="0">
              <a:latin typeface="나눔바른펜" panose="020B0503000000000000" pitchFamily="50" charset="-127"/>
              <a:ea typeface="나눔바른펜" panose="020B0503000000000000" pitchFamily="50" charset="-127"/>
            </a:endParaRPr>
          </a:p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ko-KR" altLang="en-US" sz="2300" dirty="0">
              <a:latin typeface="나눔바른펜" panose="020B0503000000000000" pitchFamily="50" charset="-127"/>
              <a:ea typeface="나눔바른펜" panose="020B0503000000000000" pitchFamily="50" charset="-127"/>
            </a:endParaRPr>
          </a:p>
          <a:p>
            <a:pPr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</a:pPr>
            <a:endParaRPr lang="en-US" altLang="ko-KR" sz="2300" dirty="0">
              <a:latin typeface="나눔바른펜" panose="020B0503000000000000" pitchFamily="50" charset="-127"/>
              <a:ea typeface="나눔바른펜" panose="020B0503000000000000" pitchFamily="50" charset="-127"/>
            </a:endParaRPr>
          </a:p>
          <a:p>
            <a:pPr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</a:pPr>
            <a:endParaRPr lang="ko-KR" altLang="en-US" sz="1500" dirty="0">
              <a:latin typeface="나눔바른펜" panose="020B0503000000000000" pitchFamily="50" charset="-127"/>
              <a:ea typeface="나눔바른펜" panose="020B0503000000000000" pitchFamily="50" charset="-127"/>
            </a:endParaRPr>
          </a:p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300" dirty="0">
                <a:latin typeface="나눔바른펜" panose="020B0503000000000000" pitchFamily="50" charset="-127"/>
                <a:ea typeface="나눔바른펜" panose="020B0503000000000000" pitchFamily="50" charset="-127"/>
              </a:rPr>
              <a:t> </a:t>
            </a:r>
            <a:r>
              <a:rPr lang="ko-KR" altLang="en-US" sz="2000" dirty="0">
                <a:latin typeface="+mn-ea"/>
              </a:rPr>
              <a:t>법률단계의 법들 중에서 상위에 있음</a:t>
            </a:r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49726" y="3521812"/>
            <a:ext cx="7602463" cy="1769599"/>
            <a:chOff x="204" y="2296"/>
            <a:chExt cx="3584" cy="1860"/>
          </a:xfrm>
        </p:grpSpPr>
        <p:grpSp>
          <p:nvGrpSpPr>
            <p:cNvPr id="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1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1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2"/>
          <p:cNvGrpSpPr>
            <a:grpSpLocks/>
          </p:cNvGrpSpPr>
          <p:nvPr/>
        </p:nvGrpSpPr>
        <p:grpSpPr bwMode="auto">
          <a:xfrm>
            <a:off x="1145004" y="3473821"/>
            <a:ext cx="88900" cy="200025"/>
            <a:chOff x="4314" y="2018"/>
            <a:chExt cx="69" cy="166"/>
          </a:xfrm>
        </p:grpSpPr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5" name="Group 15"/>
          <p:cNvGrpSpPr>
            <a:grpSpLocks/>
          </p:cNvGrpSpPr>
          <p:nvPr/>
        </p:nvGrpSpPr>
        <p:grpSpPr bwMode="auto">
          <a:xfrm>
            <a:off x="1302512" y="3476996"/>
            <a:ext cx="87312" cy="200025"/>
            <a:chOff x="4314" y="2018"/>
            <a:chExt cx="69" cy="166"/>
          </a:xfrm>
        </p:grpSpPr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1145004" y="4115933"/>
            <a:ext cx="700389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1236095" y="3728554"/>
            <a:ext cx="81304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제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4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조</a:t>
            </a:r>
            <a:endParaRPr lang="en-US" altLang="ko-KR" sz="2300" b="1" dirty="0">
              <a:solidFill>
                <a:schemeClr val="accent5">
                  <a:lumMod val="50000"/>
                </a:schemeClr>
              </a:solidFill>
              <a:latin typeface="나눔바른펜" panose="020B0503000000000000" pitchFamily="50" charset="-127"/>
              <a:ea typeface="나눔바른펜" panose="020B0503000000000000" pitchFamily="50" charset="-127"/>
            </a:endParaRPr>
          </a:p>
        </p:txBody>
      </p:sp>
      <p:sp>
        <p:nvSpPr>
          <p:cNvPr id="20" name="제목 39"/>
          <p:cNvSpPr txBox="1">
            <a:spLocks/>
          </p:cNvSpPr>
          <p:nvPr/>
        </p:nvSpPr>
        <p:spPr bwMode="auto">
          <a:xfrm>
            <a:off x="1049689" y="4271605"/>
            <a:ext cx="724852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3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사회보장에 </a:t>
            </a:r>
            <a:r>
              <a:rPr lang="ko-KR" altLang="en-US" sz="2000" kern="0" dirty="0">
                <a:latin typeface="+mn-ea"/>
                <a:cs typeface="+mj-cs"/>
              </a:rPr>
              <a:t>관한 다른 법률을 제정하거나 개정하는 </a:t>
            </a:r>
            <a:r>
              <a:rPr lang="ko-KR" altLang="en-US" sz="2000" kern="0" dirty="0" smtClean="0">
                <a:latin typeface="+mn-ea"/>
                <a:cs typeface="+mj-cs"/>
              </a:rPr>
              <a:t>경우에는 이 </a:t>
            </a:r>
            <a:r>
              <a:rPr lang="ko-KR" altLang="en-US" sz="2000" kern="0" dirty="0">
                <a:latin typeface="+mn-ea"/>
                <a:cs typeface="+mj-cs"/>
              </a:rPr>
              <a:t>법에 부합되도록 하여야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76928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사회보장기본법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23949" y="3903530"/>
            <a:ext cx="8681462" cy="274957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38249" y="384479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95757" y="384797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33763" y="4486907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29340" y="4099528"/>
            <a:ext cx="94609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endParaRPr lang="ko-KR" altLang="en-US" sz="23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46156" y="4489286"/>
            <a:ext cx="8498697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 smtClean="0">
                <a:latin typeface="+mn-ea"/>
                <a:cs typeface="+mj-cs"/>
              </a:rPr>
              <a:t>사회보장은 </a:t>
            </a:r>
            <a:r>
              <a:rPr lang="ko-KR" altLang="en-US" sz="2000" b="1" kern="0" dirty="0">
                <a:latin typeface="+mn-ea"/>
                <a:cs typeface="+mj-cs"/>
              </a:rPr>
              <a:t>모든 국민이 다양한 사회적 위험으로부터 벗어나 인간다운 </a:t>
            </a:r>
            <a:r>
              <a:rPr lang="ko-KR" altLang="en-US" sz="2000" b="1" kern="0" dirty="0" smtClean="0">
                <a:latin typeface="+mn-ea"/>
                <a:cs typeface="+mj-cs"/>
              </a:rPr>
              <a:t>생활을 향유할 </a:t>
            </a:r>
            <a:r>
              <a:rPr lang="ko-KR" altLang="en-US" sz="2000" b="1" kern="0" dirty="0">
                <a:latin typeface="+mn-ea"/>
                <a:cs typeface="+mj-cs"/>
              </a:rPr>
              <a:t>수 있도록 자립을 지원하며</a:t>
            </a:r>
            <a:r>
              <a:rPr lang="en-US" altLang="ko-KR" sz="2000" b="1" kern="0" dirty="0">
                <a:latin typeface="+mn-ea"/>
                <a:cs typeface="+mj-cs"/>
              </a:rPr>
              <a:t>, </a:t>
            </a:r>
            <a:r>
              <a:rPr lang="ko-KR" altLang="en-US" sz="2000" b="1" kern="0" dirty="0">
                <a:latin typeface="+mn-ea"/>
                <a:cs typeface="+mj-cs"/>
              </a:rPr>
              <a:t>사회참여</a:t>
            </a:r>
            <a:r>
              <a:rPr lang="en-US" altLang="ko-KR" sz="2000" b="1" kern="0" dirty="0">
                <a:latin typeface="+mn-ea"/>
                <a:cs typeface="+mj-cs"/>
              </a:rPr>
              <a:t>, </a:t>
            </a:r>
            <a:r>
              <a:rPr lang="ko-KR" altLang="en-US" sz="2000" b="1" kern="0" dirty="0" smtClean="0">
                <a:latin typeface="+mn-ea"/>
                <a:cs typeface="+mj-cs"/>
              </a:rPr>
              <a:t>자아실현에 필요한 </a:t>
            </a:r>
            <a:r>
              <a:rPr lang="ko-KR" altLang="en-US" sz="2000" b="1" kern="0" dirty="0">
                <a:latin typeface="+mn-ea"/>
                <a:cs typeface="+mj-cs"/>
              </a:rPr>
              <a:t>제도와 </a:t>
            </a:r>
            <a:r>
              <a:rPr lang="ko-KR" altLang="en-US" sz="2000" b="1" kern="0" dirty="0" smtClean="0">
                <a:latin typeface="+mn-ea"/>
                <a:cs typeface="+mj-cs"/>
              </a:rPr>
              <a:t>여건을 조성하여 </a:t>
            </a:r>
            <a:r>
              <a:rPr lang="ko-KR" altLang="en-US" sz="2000" b="1" kern="0" dirty="0">
                <a:latin typeface="+mn-ea"/>
                <a:cs typeface="+mj-cs"/>
              </a:rPr>
              <a:t>사회통합과 행복한 복지사회를 </a:t>
            </a:r>
            <a:r>
              <a:rPr lang="ko-KR" altLang="en-US" sz="2000" b="1" kern="0" dirty="0" smtClean="0">
                <a:latin typeface="+mn-ea"/>
                <a:cs typeface="+mj-cs"/>
              </a:rPr>
              <a:t>실현하는 </a:t>
            </a:r>
            <a:r>
              <a:rPr lang="ko-KR" altLang="en-US" sz="2000" b="1" kern="0" dirty="0">
                <a:latin typeface="+mn-ea"/>
                <a:cs typeface="+mj-cs"/>
              </a:rPr>
              <a:t>것을 기본이념으로 </a:t>
            </a:r>
            <a:r>
              <a:rPr lang="ko-KR" altLang="en-US" sz="2000" b="1" kern="0" dirty="0" smtClean="0">
                <a:latin typeface="+mn-ea"/>
                <a:cs typeface="+mj-cs"/>
              </a:rPr>
              <a:t>한다</a:t>
            </a:r>
            <a:r>
              <a:rPr lang="en-US" altLang="ko-KR" sz="2000" b="1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  → </a:t>
            </a:r>
            <a:r>
              <a:rPr lang="ko-KR" altLang="en-US" sz="2000" kern="0" dirty="0">
                <a:latin typeface="+mn-ea"/>
                <a:cs typeface="+mj-cs"/>
              </a:rPr>
              <a:t>헌법 제</a:t>
            </a:r>
            <a:r>
              <a:rPr lang="en-US" altLang="ko-KR" sz="2000" kern="0" dirty="0">
                <a:latin typeface="+mn-ea"/>
                <a:cs typeface="+mj-cs"/>
              </a:rPr>
              <a:t>34</a:t>
            </a:r>
            <a:r>
              <a:rPr lang="ko-KR" altLang="en-US" sz="2000" kern="0" dirty="0">
                <a:latin typeface="+mn-ea"/>
                <a:cs typeface="+mj-cs"/>
              </a:rPr>
              <a:t>조 제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항의 ‘인간다운 생활을 할 권리’를 </a:t>
            </a:r>
            <a:r>
              <a:rPr lang="ko-KR" altLang="en-US" sz="2000" kern="0" dirty="0" smtClean="0">
                <a:latin typeface="+mn-ea"/>
                <a:cs typeface="+mj-cs"/>
              </a:rPr>
              <a:t>실현하기 위한 </a:t>
            </a:r>
            <a:r>
              <a:rPr lang="ko-KR" altLang="en-US" sz="2000" kern="0" dirty="0">
                <a:latin typeface="+mn-ea"/>
                <a:cs typeface="+mj-cs"/>
              </a:rPr>
              <a:t>법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23949" y="819295"/>
            <a:ext cx="8681462" cy="2749577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38249" y="760560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95757" y="763735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33763" y="1402672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29340" y="1015293"/>
            <a:ext cx="94609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33763" y="1459632"/>
            <a:ext cx="849869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 smtClean="0">
                <a:latin typeface="+mn-ea"/>
                <a:cs typeface="+mj-cs"/>
              </a:rPr>
              <a:t>사회보장은 </a:t>
            </a:r>
            <a:r>
              <a:rPr lang="ko-KR" altLang="en-US" sz="2000" b="1" kern="0" dirty="0">
                <a:latin typeface="+mn-ea"/>
                <a:cs typeface="+mj-cs"/>
              </a:rPr>
              <a:t>사회보험</a:t>
            </a:r>
            <a:r>
              <a:rPr lang="en-US" altLang="ko-KR" sz="2000" b="1" kern="0" dirty="0">
                <a:latin typeface="+mn-ea"/>
                <a:cs typeface="+mj-cs"/>
              </a:rPr>
              <a:t>, </a:t>
            </a:r>
            <a:r>
              <a:rPr lang="ko-KR" altLang="en-US" sz="2000" b="1" kern="0" dirty="0">
                <a:latin typeface="+mn-ea"/>
                <a:cs typeface="+mj-cs"/>
              </a:rPr>
              <a:t>공공부조</a:t>
            </a:r>
            <a:r>
              <a:rPr lang="en-US" altLang="ko-KR" sz="2000" b="1" kern="0" dirty="0">
                <a:latin typeface="+mn-ea"/>
                <a:cs typeface="+mj-cs"/>
              </a:rPr>
              <a:t>, </a:t>
            </a:r>
            <a:r>
              <a:rPr lang="ko-KR" altLang="en-US" sz="2000" b="1" kern="0" dirty="0">
                <a:latin typeface="+mn-ea"/>
                <a:cs typeface="+mj-cs"/>
              </a:rPr>
              <a:t>사회서비스를 </a:t>
            </a:r>
            <a:r>
              <a:rPr lang="ko-KR" altLang="en-US" sz="2000" b="1" kern="0" dirty="0" smtClean="0">
                <a:latin typeface="+mn-ea"/>
                <a:cs typeface="+mj-cs"/>
              </a:rPr>
              <a:t>말한다</a:t>
            </a:r>
            <a:endParaRPr lang="ko-KR" altLang="en-US" sz="2000" kern="0" dirty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→ </a:t>
            </a:r>
            <a:r>
              <a:rPr lang="ko-KR" altLang="en-US" sz="2000" kern="0" dirty="0">
                <a:latin typeface="+mn-ea"/>
                <a:cs typeface="+mj-cs"/>
              </a:rPr>
              <a:t>사회보장의 개념은 일반적으로 사용하는 사회복지의 </a:t>
            </a:r>
            <a:r>
              <a:rPr lang="ko-KR" altLang="en-US" sz="2000" kern="0" dirty="0" smtClean="0">
                <a:latin typeface="+mn-ea"/>
                <a:cs typeface="+mj-cs"/>
              </a:rPr>
              <a:t>개념이다</a:t>
            </a:r>
            <a:r>
              <a:rPr lang="en-US" altLang="ko-KR" sz="2000" kern="0" dirty="0" smtClean="0">
                <a:latin typeface="+mn-ea"/>
                <a:cs typeface="+mj-cs"/>
              </a:rPr>
              <a:t>.  </a:t>
            </a: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따라서 </a:t>
            </a:r>
            <a:r>
              <a:rPr lang="ko-KR" altLang="en-US" sz="2000" kern="0" dirty="0">
                <a:latin typeface="+mn-ea"/>
                <a:cs typeface="+mj-cs"/>
              </a:rPr>
              <a:t>사회보장기본법에서 사용하는 ‘사회보장</a:t>
            </a:r>
            <a:r>
              <a:rPr lang="ko-KR" altLang="en-US" sz="2000" kern="0" dirty="0" smtClean="0">
                <a:latin typeface="+mn-ea"/>
                <a:cs typeface="+mj-cs"/>
              </a:rPr>
              <a:t>’ 의 용어는 ‘사회복지’ 로 인식하는 것이 바람직함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63192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2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법의 개념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316790" y="946194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745597" y="999643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법</a:t>
            </a:r>
            <a:endParaRPr kumimoji="0" lang="ko-KR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8636" y="1639433"/>
            <a:ext cx="8417900" cy="2811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00000"/>
              </a:lnSpc>
              <a:spcAft>
                <a:spcPts val="10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국가와 국민 사이의 권리와 의무를 명시한 계약</a:t>
            </a:r>
          </a:p>
          <a:p>
            <a:pPr marL="265113">
              <a:lnSpc>
                <a:spcPct val="200000"/>
              </a:lnSpc>
              <a:spcAft>
                <a:spcPts val="100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2000" dirty="0">
                <a:latin typeface="+mn-ea"/>
              </a:rPr>
              <a:t> 일반적으로 법을 국회에서 입법한 법률만을 </a:t>
            </a:r>
            <a:r>
              <a:rPr lang="ko-KR" altLang="en-US" sz="2000" dirty="0" smtClean="0">
                <a:latin typeface="+mn-ea"/>
              </a:rPr>
              <a:t>생각</a:t>
            </a:r>
            <a:endParaRPr lang="ko-KR" altLang="en-US" sz="2000" dirty="0">
              <a:latin typeface="+mn-ea"/>
            </a:endParaRPr>
          </a:p>
          <a:p>
            <a:pPr marL="542925" indent="-277813">
              <a:lnSpc>
                <a:spcPct val="200000"/>
              </a:lnSpc>
              <a:spcAft>
                <a:spcPts val="100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2000" dirty="0" smtClean="0">
                <a:latin typeface="+mn-ea"/>
              </a:rPr>
              <a:t>법을 </a:t>
            </a:r>
            <a:r>
              <a:rPr lang="ko-KR" altLang="en-US" sz="2000" dirty="0">
                <a:latin typeface="+mn-ea"/>
              </a:rPr>
              <a:t>국가와 국민 사이의 권리와 의무를 명시한 </a:t>
            </a:r>
            <a:r>
              <a:rPr lang="ko-KR" altLang="en-US" sz="2000" dirty="0" smtClean="0">
                <a:latin typeface="+mn-ea"/>
              </a:rPr>
              <a:t>계약이라고 </a:t>
            </a:r>
            <a:r>
              <a:rPr lang="ko-KR" altLang="en-US" sz="2000" dirty="0">
                <a:latin typeface="+mn-ea"/>
              </a:rPr>
              <a:t>본다면 </a:t>
            </a:r>
            <a:r>
              <a:rPr lang="ko-KR" altLang="en-US" sz="2000" dirty="0" smtClean="0">
                <a:latin typeface="+mn-ea"/>
              </a:rPr>
              <a:t>법의 </a:t>
            </a:r>
            <a:r>
              <a:rPr lang="ko-KR" altLang="en-US" sz="2000" dirty="0">
                <a:latin typeface="+mn-ea"/>
              </a:rPr>
              <a:t>범위는 넓어짐</a:t>
            </a:r>
          </a:p>
        </p:txBody>
      </p:sp>
    </p:spTree>
    <p:extLst>
      <p:ext uri="{BB962C8B-B14F-4D97-AF65-F5344CB8AC3E}">
        <p14:creationId xmlns:p14="http://schemas.microsoft.com/office/powerpoint/2010/main" val="4057594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2343043" y="1362533"/>
            <a:ext cx="2473386" cy="5290062"/>
            <a:chOff x="2303748" y="1431397"/>
            <a:chExt cx="2553480" cy="5446439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4850857" y="1431397"/>
              <a:ext cx="0" cy="5446439"/>
            </a:xfrm>
            <a:prstGeom prst="line">
              <a:avLst/>
            </a:prstGeom>
            <a:ln w="44450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직선 연결선 3"/>
            <p:cNvCxnSpPr/>
            <p:nvPr/>
          </p:nvCxnSpPr>
          <p:spPr>
            <a:xfrm flipH="1">
              <a:off x="2303748" y="4445807"/>
              <a:ext cx="2553480" cy="0"/>
            </a:xfrm>
            <a:prstGeom prst="line">
              <a:avLst/>
            </a:prstGeom>
            <a:ln w="44450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개별 법률들의 분류</a:t>
            </a:r>
          </a:p>
        </p:txBody>
      </p:sp>
      <p:sp>
        <p:nvSpPr>
          <p:cNvPr id="6" name="위쪽 화살표 5"/>
          <p:cNvSpPr/>
          <p:nvPr/>
        </p:nvSpPr>
        <p:spPr>
          <a:xfrm>
            <a:off x="2273294" y="5200267"/>
            <a:ext cx="767243" cy="330395"/>
          </a:xfrm>
          <a:prstGeom prst="up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000">
              <a:latin typeface="나눔바른펜" panose="020B0503000000000000" pitchFamily="50" charset="-127"/>
              <a:ea typeface="나눔바른펜" panose="020B0503000000000000" pitchFamily="50" charset="-127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1674431" y="4590109"/>
            <a:ext cx="1968561" cy="58305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900" b="1" dirty="0" err="1" smtClean="0">
                <a:solidFill>
                  <a:schemeClr val="tx1"/>
                </a:solidFill>
                <a:latin typeface="+mj-ea"/>
                <a:ea typeface="+mj-ea"/>
              </a:rPr>
              <a:t>공공부조법</a:t>
            </a:r>
            <a:endParaRPr lang="ko-KR" altLang="en-US" sz="19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타원 7"/>
          <p:cNvSpPr/>
          <p:nvPr/>
        </p:nvSpPr>
        <p:spPr>
          <a:xfrm>
            <a:off x="3380369" y="1582658"/>
            <a:ext cx="3103580" cy="89171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ysClr val="windowText" lastClr="000000"/>
              </a:solidFill>
              <a:latin typeface="나눔바른펜" panose="020B0503000000000000" pitchFamily="50" charset="-127"/>
              <a:ea typeface="나눔바른펜" panose="020B0503000000000000" pitchFamily="50" charset="-127"/>
            </a:endParaRPr>
          </a:p>
        </p:txBody>
      </p:sp>
      <p:sp>
        <p:nvSpPr>
          <p:cNvPr id="9" name="제목 39"/>
          <p:cNvSpPr txBox="1">
            <a:spLocks/>
          </p:cNvSpPr>
          <p:nvPr/>
        </p:nvSpPr>
        <p:spPr>
          <a:xfrm>
            <a:off x="3388888" y="1720740"/>
            <a:ext cx="3100571" cy="5847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ko-KR" altLang="en-US" sz="1600" b="1" dirty="0">
                <a:latin typeface="+mn-ea"/>
                <a:cs typeface="굴림" pitchFamily="50" charset="-127"/>
              </a:rPr>
              <a:t>「</a:t>
            </a:r>
            <a:r>
              <a:rPr lang="ko-KR" altLang="en-US" sz="1600" b="1" dirty="0" smtClean="0">
                <a:latin typeface="+mn-ea"/>
                <a:cs typeface="굴림" pitchFamily="50" charset="-127"/>
              </a:rPr>
              <a:t>사회보장급여의 </a:t>
            </a:r>
            <a:r>
              <a:rPr lang="ko-KR" altLang="en-US" sz="1600" b="1" dirty="0">
                <a:latin typeface="+mn-ea"/>
                <a:cs typeface="굴림" pitchFamily="50" charset="-127"/>
              </a:rPr>
              <a:t>이용</a:t>
            </a:r>
            <a:r>
              <a:rPr lang="en-US" altLang="ko-KR" sz="1600" b="1" dirty="0">
                <a:latin typeface="+mn-ea"/>
                <a:cs typeface="굴림" pitchFamily="50" charset="-127"/>
              </a:rPr>
              <a:t>·</a:t>
            </a:r>
            <a:r>
              <a:rPr lang="ko-KR" altLang="en-US" sz="1600" b="1" dirty="0">
                <a:latin typeface="+mn-ea"/>
                <a:cs typeface="굴림" pitchFamily="50" charset="-127"/>
              </a:rPr>
              <a:t>제공 </a:t>
            </a:r>
            <a:endParaRPr lang="en-US" altLang="ko-KR" sz="1600" b="1" dirty="0" smtClean="0">
              <a:latin typeface="+mn-ea"/>
              <a:cs typeface="굴림" pitchFamily="50" charset="-127"/>
            </a:endParaRPr>
          </a:p>
          <a:p>
            <a:pPr algn="ctr"/>
            <a:r>
              <a:rPr lang="ko-KR" altLang="en-US" sz="1600" b="1" dirty="0" smtClean="0">
                <a:latin typeface="+mn-ea"/>
                <a:cs typeface="굴림" pitchFamily="50" charset="-127"/>
              </a:rPr>
              <a:t>및 </a:t>
            </a:r>
            <a:r>
              <a:rPr lang="ko-KR" altLang="en-US" sz="1600" b="1" dirty="0" err="1">
                <a:latin typeface="+mn-ea"/>
                <a:cs typeface="굴림" pitchFamily="50" charset="-127"/>
              </a:rPr>
              <a:t>수급권자</a:t>
            </a:r>
            <a:r>
              <a:rPr lang="ko-KR" altLang="en-US" sz="1600" b="1" dirty="0">
                <a:latin typeface="+mn-ea"/>
                <a:cs typeface="굴림" pitchFamily="50" charset="-127"/>
              </a:rPr>
              <a:t> 발굴에 관한 </a:t>
            </a:r>
            <a:r>
              <a:rPr lang="ko-KR" altLang="en-US" sz="1600" b="1" dirty="0" smtClean="0">
                <a:latin typeface="+mn-ea"/>
                <a:cs typeface="굴림" pitchFamily="50" charset="-127"/>
              </a:rPr>
              <a:t>법률」</a:t>
            </a:r>
            <a:endParaRPr lang="ko-KR" altLang="en-US" sz="1600" b="1" dirty="0">
              <a:latin typeface="+mn-ea"/>
              <a:cs typeface="굴림" pitchFamily="50" charset="-127"/>
            </a:endParaRPr>
          </a:p>
        </p:txBody>
      </p:sp>
      <p:sp>
        <p:nvSpPr>
          <p:cNvPr id="10" name="타원 9"/>
          <p:cNvSpPr/>
          <p:nvPr/>
        </p:nvSpPr>
        <p:spPr>
          <a:xfrm>
            <a:off x="3684419" y="792108"/>
            <a:ext cx="2215019" cy="69222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900" b="1" dirty="0" smtClean="0">
                <a:solidFill>
                  <a:sysClr val="windowText" lastClr="000000"/>
                </a:solidFill>
                <a:latin typeface="+mj-ea"/>
                <a:ea typeface="+mj-ea"/>
              </a:rPr>
              <a:t>사회보장</a:t>
            </a:r>
            <a:endParaRPr lang="en-US" altLang="ko-KR" sz="1900" b="1" dirty="0" smtClean="0">
              <a:solidFill>
                <a:sysClr val="windowText" lastClr="000000"/>
              </a:solidFill>
              <a:latin typeface="+mj-ea"/>
              <a:ea typeface="+mj-ea"/>
            </a:endParaRPr>
          </a:p>
          <a:p>
            <a:pPr algn="ctr"/>
            <a:r>
              <a:rPr lang="ko-KR" altLang="en-US" sz="1900" b="1" dirty="0" smtClean="0">
                <a:solidFill>
                  <a:sysClr val="windowText" lastClr="000000"/>
                </a:solidFill>
                <a:latin typeface="+mj-ea"/>
                <a:ea typeface="+mj-ea"/>
              </a:rPr>
              <a:t>기본법</a:t>
            </a:r>
            <a:endParaRPr lang="ko-KR" altLang="en-US" sz="1900" b="1" dirty="0">
              <a:solidFill>
                <a:sysClr val="windowText" lastClr="000000"/>
              </a:solidFill>
              <a:latin typeface="+mj-ea"/>
              <a:ea typeface="+mj-ea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30662" y="4046310"/>
            <a:ext cx="1902754" cy="46713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900" b="1" dirty="0" smtClean="0">
                <a:solidFill>
                  <a:schemeClr val="bg1"/>
                </a:solidFill>
                <a:latin typeface="+mn-ea"/>
              </a:rPr>
              <a:t>소득보장</a:t>
            </a:r>
            <a:endParaRPr lang="ko-KR" altLang="en-US" sz="19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27813" y="5597978"/>
            <a:ext cx="4004097" cy="105461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>
              <a:lnSpc>
                <a:spcPct val="110000"/>
              </a:lnSpc>
            </a:pPr>
            <a:r>
              <a:rPr lang="en-US" altLang="ko-KR" sz="2000" b="1" dirty="0" smtClean="0">
                <a:solidFill>
                  <a:schemeClr val="tx1"/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· </a:t>
            </a:r>
            <a:r>
              <a:rPr lang="ko-KR" altLang="en-US" sz="1600" b="1" dirty="0" err="1" smtClean="0">
                <a:solidFill>
                  <a:schemeClr val="tx1"/>
                </a:solidFill>
                <a:latin typeface="+mn-ea"/>
              </a:rPr>
              <a:t>국민기초생활보장법</a:t>
            </a:r>
            <a:r>
              <a:rPr lang="ko-KR" altLang="en-US" sz="1600" b="1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·</a:t>
            </a:r>
            <a:r>
              <a:rPr lang="ko-KR" altLang="en-US" sz="1600" b="1" dirty="0" smtClean="0">
                <a:solidFill>
                  <a:schemeClr val="tx1"/>
                </a:solidFill>
                <a:latin typeface="+mn-ea"/>
              </a:rPr>
              <a:t> 기초연금법     </a:t>
            </a:r>
            <a:endParaRPr lang="en-US" altLang="ko-KR" sz="1600" b="1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· </a:t>
            </a:r>
            <a:r>
              <a:rPr lang="ko-KR" altLang="en-US" sz="1600" b="1" dirty="0" err="1" smtClean="0">
                <a:solidFill>
                  <a:schemeClr val="tx1"/>
                </a:solidFill>
                <a:latin typeface="+mn-ea"/>
              </a:rPr>
              <a:t>의료급여법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 · </a:t>
            </a:r>
            <a:r>
              <a:rPr lang="ko-KR" altLang="en-US" sz="1600" b="1" dirty="0" smtClean="0">
                <a:solidFill>
                  <a:schemeClr val="tx1"/>
                </a:solidFill>
                <a:latin typeface="+mn-ea"/>
              </a:rPr>
              <a:t>장애인연금법           </a:t>
            </a:r>
            <a:endParaRPr lang="ko-KR" altLang="en-US" sz="1600" b="1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· </a:t>
            </a:r>
            <a:r>
              <a:rPr lang="ko-KR" altLang="en-US" sz="1600" b="1" dirty="0" err="1">
                <a:solidFill>
                  <a:schemeClr val="tx1"/>
                </a:solidFill>
                <a:latin typeface="+mn-ea"/>
              </a:rPr>
              <a:t>긴급복지지원법</a:t>
            </a:r>
            <a:endParaRPr lang="ko-KR" altLang="en-US" sz="1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위쪽 화살표 12"/>
          <p:cNvSpPr/>
          <p:nvPr/>
        </p:nvSpPr>
        <p:spPr>
          <a:xfrm>
            <a:off x="2020985" y="2514128"/>
            <a:ext cx="767243" cy="330395"/>
          </a:xfrm>
          <a:prstGeom prst="up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000">
              <a:latin typeface="나눔바른펜" panose="020B0503000000000000" pitchFamily="50" charset="-127"/>
              <a:ea typeface="나눔바른펜" panose="020B0503000000000000" pitchFamily="50" charset="-127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1420327" y="1891326"/>
            <a:ext cx="1968561" cy="58305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900" b="1" dirty="0" smtClean="0">
                <a:solidFill>
                  <a:schemeClr val="tx1"/>
                </a:solidFill>
                <a:latin typeface="+mn-ea"/>
              </a:rPr>
              <a:t>사회보험법</a:t>
            </a:r>
            <a:endParaRPr lang="ko-KR" altLang="en-US" sz="19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5085037" y="2543089"/>
            <a:ext cx="1936174" cy="78576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900" b="1" dirty="0" smtClean="0">
                <a:solidFill>
                  <a:schemeClr val="tx1"/>
                </a:solidFill>
                <a:latin typeface="+mn-ea"/>
              </a:rPr>
              <a:t>사회</a:t>
            </a:r>
            <a:endParaRPr lang="en-US" altLang="ko-KR" sz="19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1900" b="1" dirty="0" err="1" smtClean="0">
                <a:solidFill>
                  <a:schemeClr val="tx1"/>
                </a:solidFill>
                <a:latin typeface="+mn-ea"/>
              </a:rPr>
              <a:t>서비스법</a:t>
            </a:r>
            <a:endParaRPr lang="ko-KR" altLang="en-US" sz="19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5023959" y="3786856"/>
            <a:ext cx="3812766" cy="105461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>
              <a:lnSpc>
                <a:spcPct val="110000"/>
              </a:lnSpc>
            </a:pPr>
            <a:r>
              <a:rPr lang="en-US" altLang="ko-KR" sz="2000" dirty="0" smtClean="0">
                <a:solidFill>
                  <a:schemeClr val="tx1"/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· </a:t>
            </a:r>
            <a:r>
              <a:rPr lang="ko-KR" altLang="en-US" sz="1600" b="1" dirty="0" smtClean="0">
                <a:solidFill>
                  <a:schemeClr val="tx1"/>
                </a:solidFill>
                <a:latin typeface="+mn-ea"/>
              </a:rPr>
              <a:t>사회복지사업법     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· </a:t>
            </a:r>
            <a:r>
              <a:rPr lang="ko-KR" altLang="en-US" sz="1600" b="1" dirty="0" smtClean="0">
                <a:solidFill>
                  <a:schemeClr val="tx1"/>
                </a:solidFill>
                <a:latin typeface="+mn-ea"/>
              </a:rPr>
              <a:t>노인복지법</a:t>
            </a:r>
            <a:endParaRPr lang="ko-KR" altLang="en-US" sz="1600" b="1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· </a:t>
            </a:r>
            <a:r>
              <a:rPr lang="ko-KR" altLang="en-US" sz="1600" b="1" dirty="0" smtClean="0">
                <a:solidFill>
                  <a:schemeClr val="tx1"/>
                </a:solidFill>
                <a:latin typeface="+mn-ea"/>
              </a:rPr>
              <a:t>장애인복지법        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· </a:t>
            </a:r>
            <a:r>
              <a:rPr lang="ko-KR" altLang="en-US" sz="1600" b="1" dirty="0" smtClean="0">
                <a:solidFill>
                  <a:schemeClr val="tx1"/>
                </a:solidFill>
                <a:latin typeface="+mn-ea"/>
              </a:rPr>
              <a:t>아동복지법</a:t>
            </a:r>
            <a:endParaRPr lang="ko-KR" altLang="en-US" sz="1600" b="1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· </a:t>
            </a:r>
            <a:r>
              <a:rPr lang="ko-KR" altLang="en-US" sz="1600" b="1" dirty="0" err="1" smtClean="0">
                <a:solidFill>
                  <a:schemeClr val="tx1"/>
                </a:solidFill>
                <a:latin typeface="+mn-ea"/>
              </a:rPr>
              <a:t>영유아보육법</a:t>
            </a:r>
            <a:r>
              <a:rPr lang="ko-KR" altLang="en-US" sz="1600" b="1" dirty="0" smtClean="0">
                <a:solidFill>
                  <a:schemeClr val="tx1"/>
                </a:solidFill>
                <a:latin typeface="+mn-ea"/>
              </a:rPr>
              <a:t>        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· </a:t>
            </a:r>
            <a:r>
              <a:rPr lang="ko-KR" altLang="en-US" sz="1600" b="1" dirty="0" smtClean="0">
                <a:solidFill>
                  <a:schemeClr val="tx1"/>
                </a:solidFill>
                <a:latin typeface="+mn-ea"/>
              </a:rPr>
              <a:t>건강가정기본법</a:t>
            </a:r>
            <a:endParaRPr lang="ko-KR" altLang="en-US" sz="1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위쪽 화살표 16"/>
          <p:cNvSpPr/>
          <p:nvPr/>
        </p:nvSpPr>
        <p:spPr>
          <a:xfrm>
            <a:off x="5713143" y="3396174"/>
            <a:ext cx="767243" cy="330395"/>
          </a:xfrm>
          <a:prstGeom prst="up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000">
              <a:latin typeface="나눔바른펜" panose="020B0503000000000000" pitchFamily="50" charset="-127"/>
              <a:ea typeface="나눔바른펜" panose="020B0503000000000000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7134101" y="3090722"/>
            <a:ext cx="1902754" cy="46713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900" b="1" dirty="0" smtClean="0">
                <a:solidFill>
                  <a:schemeClr val="bg1"/>
                </a:solidFill>
                <a:latin typeface="+mn-ea"/>
              </a:rPr>
              <a:t>돌봄의 사회화</a:t>
            </a:r>
            <a:endParaRPr lang="ko-KR" altLang="en-US" sz="19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627813" y="2914464"/>
            <a:ext cx="4004097" cy="105461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>
              <a:lnSpc>
                <a:spcPct val="110000"/>
              </a:lnSpc>
            </a:pPr>
            <a:r>
              <a:rPr lang="en-US" altLang="ko-KR" sz="2000" b="1" dirty="0" smtClean="0">
                <a:solidFill>
                  <a:schemeClr val="tx1"/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· </a:t>
            </a:r>
            <a:r>
              <a:rPr lang="ko-KR" altLang="en-US" sz="1600" b="1" dirty="0" smtClean="0">
                <a:solidFill>
                  <a:schemeClr val="tx1"/>
                </a:solidFill>
                <a:latin typeface="+mn-ea"/>
              </a:rPr>
              <a:t>국민건강보험법   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· </a:t>
            </a:r>
            <a:r>
              <a:rPr lang="ko-KR" altLang="en-US" sz="1600" b="1" dirty="0" smtClean="0">
                <a:solidFill>
                  <a:schemeClr val="tx1"/>
                </a:solidFill>
                <a:latin typeface="+mn-ea"/>
              </a:rPr>
              <a:t>산업재해보상보험법</a:t>
            </a:r>
            <a:endParaRPr lang="ko-KR" altLang="en-US" sz="1600" b="1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· </a:t>
            </a:r>
            <a:r>
              <a:rPr lang="ko-KR" altLang="en-US" sz="1600" b="1" dirty="0" smtClean="0">
                <a:solidFill>
                  <a:schemeClr val="tx1"/>
                </a:solidFill>
                <a:latin typeface="+mn-ea"/>
              </a:rPr>
              <a:t>국민연금법         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· </a:t>
            </a:r>
            <a:r>
              <a:rPr lang="ko-KR" altLang="en-US" sz="1600" b="1" dirty="0" smtClean="0">
                <a:solidFill>
                  <a:schemeClr val="tx1"/>
                </a:solidFill>
                <a:latin typeface="+mn-ea"/>
              </a:rPr>
              <a:t>고용보험법</a:t>
            </a:r>
            <a:endParaRPr lang="ko-KR" altLang="en-US" sz="1600" b="1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· </a:t>
            </a:r>
            <a:r>
              <a:rPr lang="ko-KR" altLang="en-US" sz="1600" b="1" dirty="0" smtClean="0">
                <a:solidFill>
                  <a:schemeClr val="tx1"/>
                </a:solidFill>
                <a:latin typeface="+mn-ea"/>
              </a:rPr>
              <a:t>노인장기요양보험법</a:t>
            </a:r>
            <a:endParaRPr lang="ko-KR" altLang="en-US" sz="1600" b="1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489620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사회보험법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5100" y="908503"/>
            <a:ext cx="8681462" cy="432069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49400" y="84976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06908" y="85294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44914" y="1491880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40491" y="1104501"/>
            <a:ext cx="165942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사회보험법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44914" y="1571433"/>
            <a:ext cx="8498697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소득을 </a:t>
            </a:r>
            <a:r>
              <a:rPr lang="ko-KR" altLang="en-US" sz="2000" kern="0" dirty="0">
                <a:latin typeface="+mn-ea"/>
                <a:cs typeface="+mj-cs"/>
              </a:rPr>
              <a:t>보장하기 위한 목적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국가가 </a:t>
            </a:r>
            <a:r>
              <a:rPr lang="ko-KR" altLang="en-US" sz="2000" kern="0" dirty="0" smtClean="0">
                <a:latin typeface="+mn-ea"/>
                <a:cs typeface="+mj-cs"/>
              </a:rPr>
              <a:t>관장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국민에게 </a:t>
            </a:r>
            <a:r>
              <a:rPr lang="ko-KR" altLang="en-US" sz="2000" kern="0" dirty="0">
                <a:latin typeface="+mn-ea"/>
                <a:cs typeface="+mj-cs"/>
              </a:rPr>
              <a:t>발생할 위험을 보험의 형식으로 </a:t>
            </a:r>
            <a:r>
              <a:rPr lang="ko-KR" altLang="en-US" sz="2000" kern="0" dirty="0" smtClean="0">
                <a:latin typeface="+mn-ea"/>
                <a:cs typeface="+mj-cs"/>
              </a:rPr>
              <a:t>대비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평소에 </a:t>
            </a:r>
            <a:r>
              <a:rPr lang="ko-KR" altLang="en-US" sz="2000" kern="0" dirty="0">
                <a:latin typeface="+mn-ea"/>
                <a:cs typeface="+mj-cs"/>
              </a:rPr>
              <a:t>기여금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보험료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을 내고 있다가 사회적 </a:t>
            </a:r>
            <a:r>
              <a:rPr lang="ko-KR" altLang="en-US" sz="2000" kern="0" dirty="0" smtClean="0">
                <a:latin typeface="+mn-ea"/>
                <a:cs typeface="+mj-cs"/>
              </a:rPr>
              <a:t>위험에 처하면 급여를 받음으로써 소득을 </a:t>
            </a:r>
            <a:r>
              <a:rPr lang="ko-KR" altLang="en-US" sz="2000" kern="0" dirty="0">
                <a:latin typeface="+mn-ea"/>
                <a:cs typeface="+mj-cs"/>
              </a:rPr>
              <a:t>보장받고 빈곤상태로의 하락을 막기 위한 </a:t>
            </a:r>
            <a:r>
              <a:rPr lang="ko-KR" altLang="en-US" sz="2000" kern="0" dirty="0" smtClean="0">
                <a:latin typeface="+mn-ea"/>
                <a:cs typeface="+mj-cs"/>
              </a:rPr>
              <a:t>것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국민연금법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국민건강보험법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고용보험법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산업재해보상보험법</a:t>
            </a:r>
            <a:r>
              <a:rPr lang="en-US" altLang="ko-KR" sz="2000" kern="0" dirty="0">
                <a:latin typeface="+mn-ea"/>
                <a:cs typeface="+mj-cs"/>
              </a:rPr>
              <a:t>,  </a:t>
            </a:r>
            <a:r>
              <a:rPr lang="en-US" altLang="ko-KR" sz="2000" kern="0" dirty="0" smtClean="0">
                <a:latin typeface="+mn-ea"/>
                <a:cs typeface="+mj-cs"/>
              </a:rPr>
              <a:t>                          </a:t>
            </a:r>
            <a:r>
              <a:rPr lang="ko-KR" altLang="en-US" sz="2000" kern="0" dirty="0" smtClean="0">
                <a:latin typeface="+mn-ea"/>
                <a:cs typeface="+mj-cs"/>
              </a:rPr>
              <a:t>노인장기요양보험법 </a:t>
            </a:r>
            <a:r>
              <a:rPr lang="ko-KR" altLang="en-US" sz="2000" kern="0" dirty="0">
                <a:latin typeface="+mn-ea"/>
                <a:cs typeface="+mj-cs"/>
              </a:rPr>
              <a:t>등</a:t>
            </a:r>
          </a:p>
        </p:txBody>
      </p:sp>
    </p:spTree>
    <p:extLst>
      <p:ext uri="{BB962C8B-B14F-4D97-AF65-F5344CB8AC3E}">
        <p14:creationId xmlns:p14="http://schemas.microsoft.com/office/powerpoint/2010/main" val="12314427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공공부조법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5100" y="908503"/>
            <a:ext cx="8681462" cy="439270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49400" y="84976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06908" y="85294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44914" y="1491880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40491" y="1104501"/>
            <a:ext cx="165942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공공부조법</a:t>
            </a:r>
            <a:endParaRPr lang="ko-KR" altLang="en-US" sz="2300" b="1" dirty="0">
              <a:solidFill>
                <a:schemeClr val="accent5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91971" y="1550777"/>
            <a:ext cx="8498697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소득을 </a:t>
            </a:r>
            <a:r>
              <a:rPr lang="ko-KR" altLang="en-US" sz="2000" kern="0" dirty="0">
                <a:latin typeface="+mn-ea"/>
                <a:cs typeface="+mj-cs"/>
              </a:rPr>
              <a:t>보장하기 위한 목적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국가가 </a:t>
            </a:r>
            <a:r>
              <a:rPr lang="ko-KR" altLang="en-US" sz="2000" kern="0" dirty="0" smtClean="0">
                <a:latin typeface="+mn-ea"/>
                <a:cs typeface="+mj-cs"/>
              </a:rPr>
              <a:t>관장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생활유지 </a:t>
            </a:r>
            <a:r>
              <a:rPr lang="ko-KR" altLang="en-US" sz="2000" kern="0" dirty="0">
                <a:latin typeface="+mn-ea"/>
                <a:cs typeface="+mj-cs"/>
              </a:rPr>
              <a:t>능력이 없거나 생활유지가 어려운 국민의 생계를 국가가 </a:t>
            </a:r>
            <a:r>
              <a:rPr lang="ko-KR" altLang="en-US" sz="2000" kern="0" dirty="0" smtClean="0">
                <a:latin typeface="+mn-ea"/>
                <a:cs typeface="+mj-cs"/>
              </a:rPr>
              <a:t>보호함으로써 소득 보장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자산조사를 </a:t>
            </a:r>
            <a:r>
              <a:rPr lang="ko-KR" altLang="en-US" sz="2000" kern="0" dirty="0">
                <a:latin typeface="+mn-ea"/>
                <a:cs typeface="+mj-cs"/>
              </a:rPr>
              <a:t>통해 빈곤선과 같은 최저소득을 정하고 그 기준 이하의 </a:t>
            </a:r>
            <a:r>
              <a:rPr lang="ko-KR" altLang="en-US" sz="2000" kern="0" dirty="0" smtClean="0">
                <a:latin typeface="+mn-ea"/>
                <a:cs typeface="+mj-cs"/>
              </a:rPr>
              <a:t>사람들만 조세로서 지원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국민기초생활보장법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err="1" smtClean="0">
                <a:latin typeface="+mn-ea"/>
                <a:cs typeface="+mj-cs"/>
              </a:rPr>
              <a:t>의료급여법</a:t>
            </a:r>
            <a:r>
              <a:rPr lang="en-US" altLang="ko-KR" sz="2000" kern="0" dirty="0" smtClean="0">
                <a:latin typeface="+mn-ea"/>
                <a:cs typeface="+mj-cs"/>
              </a:rPr>
              <a:t>, </a:t>
            </a:r>
            <a:r>
              <a:rPr lang="ko-KR" altLang="en-US" sz="2000" kern="0" dirty="0" err="1" smtClean="0">
                <a:latin typeface="+mn-ea"/>
                <a:cs typeface="+mj-cs"/>
              </a:rPr>
              <a:t>기초연금법</a:t>
            </a:r>
            <a:r>
              <a:rPr lang="en-US" altLang="ko-KR" sz="2000" kern="0" dirty="0" smtClean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장애인연금법 </a:t>
            </a:r>
            <a:r>
              <a:rPr lang="ko-KR" altLang="en-US" sz="2000" kern="0" dirty="0">
                <a:latin typeface="+mn-ea"/>
                <a:cs typeface="+mj-cs"/>
              </a:rPr>
              <a:t>등</a:t>
            </a:r>
          </a:p>
        </p:txBody>
      </p:sp>
    </p:spTree>
    <p:extLst>
      <p:ext uri="{BB962C8B-B14F-4D97-AF65-F5344CB8AC3E}">
        <p14:creationId xmlns:p14="http://schemas.microsoft.com/office/powerpoint/2010/main" val="30272099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사회서비스법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5100" y="908503"/>
            <a:ext cx="8681462" cy="473655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49400" y="84976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06908" y="85294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44914" y="1491880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40491" y="1104501"/>
            <a:ext cx="195438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사회서비스법</a:t>
            </a:r>
            <a:endParaRPr lang="ko-KR" altLang="en-US" sz="23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93206" y="1617452"/>
            <a:ext cx="849869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소득에 </a:t>
            </a:r>
            <a:r>
              <a:rPr lang="ko-KR" altLang="en-US" sz="2000" kern="0" dirty="0">
                <a:latin typeface="+mn-ea"/>
                <a:cs typeface="+mj-cs"/>
              </a:rPr>
              <a:t>상관없이 돌봄이 필요한 사람들에게 상담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양육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재활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직업소개</a:t>
            </a:r>
            <a:r>
              <a:rPr lang="en-US" altLang="ko-KR" sz="2000" kern="0" dirty="0" smtClean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사회복지 </a:t>
            </a:r>
            <a:r>
              <a:rPr lang="ko-KR" altLang="en-US" sz="2000" kern="0" dirty="0">
                <a:latin typeface="+mn-ea"/>
                <a:cs typeface="+mj-cs"/>
              </a:rPr>
              <a:t>시설 이용 등의 서비스를 제공하는 </a:t>
            </a:r>
            <a:r>
              <a:rPr lang="ko-KR" altLang="en-US" sz="2000" kern="0" dirty="0" smtClean="0">
                <a:latin typeface="+mn-ea"/>
                <a:cs typeface="+mj-cs"/>
              </a:rPr>
              <a:t>법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국가뿐만 </a:t>
            </a:r>
            <a:r>
              <a:rPr lang="ko-KR" altLang="en-US" sz="2000" kern="0" dirty="0">
                <a:latin typeface="+mn-ea"/>
                <a:cs typeface="+mj-cs"/>
              </a:rPr>
              <a:t>아니라 민간도 서비스를 제공하는 주체가 될 수 </a:t>
            </a:r>
            <a:r>
              <a:rPr lang="ko-KR" altLang="en-US" sz="2000" kern="0" dirty="0" smtClean="0">
                <a:latin typeface="+mn-ea"/>
                <a:cs typeface="+mj-cs"/>
              </a:rPr>
              <a:t>있음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재원 </a:t>
            </a:r>
            <a:r>
              <a:rPr lang="en-US" altLang="ko-KR" sz="2000" kern="0" dirty="0">
                <a:latin typeface="+mn-ea"/>
                <a:cs typeface="+mj-cs"/>
              </a:rPr>
              <a:t>: </a:t>
            </a:r>
            <a:r>
              <a:rPr lang="ko-KR" altLang="en-US" sz="2000" kern="0" dirty="0">
                <a:latin typeface="+mn-ea"/>
                <a:cs typeface="+mj-cs"/>
              </a:rPr>
              <a:t>사용자의 이용료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후원금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소득에 따라 정부의 조세 </a:t>
            </a:r>
            <a:r>
              <a:rPr lang="ko-KR" altLang="en-US" sz="2000" kern="0" dirty="0" smtClean="0">
                <a:latin typeface="+mn-ea"/>
                <a:cs typeface="+mj-cs"/>
              </a:rPr>
              <a:t>지원 </a:t>
            </a:r>
            <a:r>
              <a:rPr lang="en-US" altLang="ko-KR" sz="2000" kern="0" dirty="0" smtClean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최근 사회복지서비스 이용권 </a:t>
            </a:r>
            <a:r>
              <a:rPr lang="en-US" altLang="ko-KR" sz="2000" kern="0" dirty="0">
                <a:latin typeface="+mn-ea"/>
                <a:cs typeface="+mj-cs"/>
              </a:rPr>
              <a:t>: </a:t>
            </a:r>
            <a:r>
              <a:rPr lang="ko-KR" altLang="en-US" sz="2000" kern="0" dirty="0" err="1">
                <a:latin typeface="+mn-ea"/>
                <a:cs typeface="+mj-cs"/>
              </a:rPr>
              <a:t>바우처의</a:t>
            </a:r>
            <a:r>
              <a:rPr lang="ko-KR" altLang="en-US" sz="2000" kern="0" dirty="0">
                <a:latin typeface="+mn-ea"/>
                <a:cs typeface="+mj-cs"/>
              </a:rPr>
              <a:t> 형식으로 지원 </a:t>
            </a:r>
            <a:r>
              <a:rPr lang="ko-KR" altLang="en-US" sz="2000" kern="0" dirty="0" smtClean="0">
                <a:latin typeface="+mn-ea"/>
                <a:cs typeface="+mj-cs"/>
              </a:rPr>
              <a:t>확대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사회복지사업법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장애인복지법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노인복지법</a:t>
            </a:r>
            <a:r>
              <a:rPr lang="en-US" altLang="ko-KR" sz="2000" kern="0" dirty="0" smtClean="0">
                <a:latin typeface="+mn-ea"/>
                <a:cs typeface="+mj-cs"/>
              </a:rPr>
              <a:t>,  </a:t>
            </a:r>
            <a:r>
              <a:rPr lang="ko-KR" altLang="en-US" sz="2000" kern="0" dirty="0">
                <a:latin typeface="+mn-ea"/>
                <a:cs typeface="+mj-cs"/>
              </a:rPr>
              <a:t>아동복지법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err="1" smtClean="0">
                <a:latin typeface="+mn-ea"/>
                <a:cs typeface="+mj-cs"/>
              </a:rPr>
              <a:t>영유아보육법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정신보건법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건강가정기본법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다문화가족지원법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err="1" smtClean="0">
                <a:latin typeface="+mn-ea"/>
                <a:cs typeface="+mj-cs"/>
              </a:rPr>
              <a:t>주택법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등</a:t>
            </a:r>
          </a:p>
        </p:txBody>
      </p:sp>
    </p:spTree>
    <p:extLst>
      <p:ext uri="{BB962C8B-B14F-4D97-AF65-F5344CB8AC3E}">
        <p14:creationId xmlns:p14="http://schemas.microsoft.com/office/powerpoint/2010/main" val="27560287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52436"/>
            <a:ext cx="7772400" cy="4247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4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명령 </a:t>
            </a:r>
            <a:r>
              <a:rPr lang="en-US" altLang="ko-KR" sz="24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4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시행령 및 시행규칙</a:t>
            </a:r>
            <a:r>
              <a:rPr lang="en-US" altLang="ko-KR" sz="24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4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261117" y="2796234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302333" y="2805894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81147" y="2812030"/>
            <a:ext cx="6912767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n-ea"/>
              </a:rPr>
              <a:t>입법에 있어 사무의 능률적 배분이 요청되고 있음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56077" y="3207020"/>
            <a:ext cx="368397" cy="56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24474" y="3294109"/>
            <a:ext cx="7997093" cy="391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+mn-ea"/>
              </a:rPr>
              <a:t>법률은 </a:t>
            </a:r>
            <a:r>
              <a:rPr lang="ko-KR" altLang="en-US" dirty="0">
                <a:latin typeface="+mn-ea"/>
              </a:rPr>
              <a:t>대강만을 정하고 세부적 규정에 명령에 위임하는 일이 </a:t>
            </a:r>
            <a:r>
              <a:rPr lang="ko-KR" altLang="en-US" dirty="0" smtClean="0">
                <a:latin typeface="+mn-ea"/>
              </a:rPr>
              <a:t>많아짐</a:t>
            </a:r>
            <a:endParaRPr lang="ko-KR" altLang="en-US" dirty="0">
              <a:latin typeface="+mn-ea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181927"/>
              </p:ext>
            </p:extLst>
          </p:nvPr>
        </p:nvGraphicFramePr>
        <p:xfrm>
          <a:off x="953545" y="3768276"/>
          <a:ext cx="7334701" cy="12635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205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8326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8687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위임명령</a:t>
                      </a:r>
                      <a:endParaRPr lang="ko-KR" altLang="en-US" sz="20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법률에 의한 입법권에 위임된 명령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7667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집행명령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상위의 법령을 집행하기 위한 것 규정</a:t>
                      </a: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명령권자의 직무를 수행하기 위해 필요한 사항을 규정함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212798" y="5184772"/>
            <a:ext cx="8681462" cy="1602000"/>
            <a:chOff x="204" y="2296"/>
            <a:chExt cx="3584" cy="1860"/>
          </a:xfrm>
        </p:grpSpPr>
        <p:grpSp>
          <p:nvGrpSpPr>
            <p:cNvPr id="10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1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4" name="Group 12"/>
          <p:cNvGrpSpPr>
            <a:grpSpLocks/>
          </p:cNvGrpSpPr>
          <p:nvPr/>
        </p:nvGrpSpPr>
        <p:grpSpPr bwMode="auto">
          <a:xfrm>
            <a:off x="327098" y="5126035"/>
            <a:ext cx="88900" cy="200025"/>
            <a:chOff x="4314" y="2018"/>
            <a:chExt cx="69" cy="166"/>
          </a:xfrm>
        </p:grpSpPr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6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484606" y="5129210"/>
            <a:ext cx="87312" cy="200025"/>
            <a:chOff x="4314" y="2018"/>
            <a:chExt cx="69" cy="166"/>
          </a:xfrm>
        </p:grpSpPr>
        <p:sp>
          <p:nvSpPr>
            <p:cNvPr id="18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9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422612" y="5712392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418189" y="5325013"/>
            <a:ext cx="77457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명령</a:t>
            </a:r>
          </a:p>
        </p:txBody>
      </p:sp>
      <p:sp>
        <p:nvSpPr>
          <p:cNvPr id="22" name="제목 39"/>
          <p:cNvSpPr txBox="1">
            <a:spLocks/>
          </p:cNvSpPr>
          <p:nvPr/>
        </p:nvSpPr>
        <p:spPr bwMode="auto">
          <a:xfrm>
            <a:off x="572838" y="5743851"/>
            <a:ext cx="849869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 시행령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대통령령</a:t>
            </a:r>
            <a:r>
              <a:rPr lang="en-US" altLang="ko-KR" sz="2000" kern="0" dirty="0">
                <a:latin typeface="+mn-ea"/>
                <a:cs typeface="+mj-cs"/>
              </a:rPr>
              <a:t>) : </a:t>
            </a:r>
            <a:r>
              <a:rPr lang="ko-KR" altLang="en-US" sz="2000" kern="0" dirty="0">
                <a:latin typeface="+mn-ea"/>
                <a:cs typeface="+mj-cs"/>
              </a:rPr>
              <a:t>헌법 제</a:t>
            </a:r>
            <a:r>
              <a:rPr lang="en-US" altLang="ko-KR" sz="2000" kern="0" dirty="0">
                <a:latin typeface="+mn-ea"/>
                <a:cs typeface="+mj-cs"/>
              </a:rPr>
              <a:t>75</a:t>
            </a:r>
            <a:r>
              <a:rPr lang="ko-KR" altLang="en-US" sz="2000" kern="0" dirty="0" smtClean="0">
                <a:latin typeface="+mn-ea"/>
                <a:cs typeface="+mj-cs"/>
              </a:rPr>
              <a:t>조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 시행규칙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국무총리나 행정 각 부의 장의 명령</a:t>
            </a:r>
            <a:r>
              <a:rPr lang="en-US" altLang="ko-KR" sz="2000" kern="0" dirty="0">
                <a:latin typeface="+mn-ea"/>
                <a:cs typeface="+mj-cs"/>
              </a:rPr>
              <a:t>) : </a:t>
            </a:r>
            <a:r>
              <a:rPr lang="ko-KR" altLang="en-US" sz="2000" kern="0" dirty="0">
                <a:latin typeface="+mn-ea"/>
                <a:cs typeface="+mj-cs"/>
              </a:rPr>
              <a:t>헌법 제</a:t>
            </a:r>
            <a:r>
              <a:rPr lang="en-US" altLang="ko-KR" sz="2000" kern="0" dirty="0">
                <a:latin typeface="+mn-ea"/>
                <a:cs typeface="+mj-cs"/>
              </a:rPr>
              <a:t>95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</a:p>
        </p:txBody>
      </p:sp>
      <p:grpSp>
        <p:nvGrpSpPr>
          <p:cNvPr id="23" name="Group 7"/>
          <p:cNvGrpSpPr>
            <a:grpSpLocks/>
          </p:cNvGrpSpPr>
          <p:nvPr/>
        </p:nvGrpSpPr>
        <p:grpSpPr bwMode="auto">
          <a:xfrm>
            <a:off x="212798" y="745383"/>
            <a:ext cx="8681462" cy="1966725"/>
            <a:chOff x="204" y="2296"/>
            <a:chExt cx="3584" cy="1860"/>
          </a:xfrm>
        </p:grpSpPr>
        <p:grpSp>
          <p:nvGrpSpPr>
            <p:cNvPr id="2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2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8" name="Group 12"/>
          <p:cNvGrpSpPr>
            <a:grpSpLocks/>
          </p:cNvGrpSpPr>
          <p:nvPr/>
        </p:nvGrpSpPr>
        <p:grpSpPr bwMode="auto">
          <a:xfrm>
            <a:off x="327098" y="686647"/>
            <a:ext cx="88900" cy="200025"/>
            <a:chOff x="4314" y="2018"/>
            <a:chExt cx="69" cy="166"/>
          </a:xfrm>
        </p:grpSpPr>
        <p:sp>
          <p:nvSpPr>
            <p:cNvPr id="2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1" name="Group 15"/>
          <p:cNvGrpSpPr>
            <a:grpSpLocks/>
          </p:cNvGrpSpPr>
          <p:nvPr/>
        </p:nvGrpSpPr>
        <p:grpSpPr bwMode="auto">
          <a:xfrm>
            <a:off x="484606" y="689822"/>
            <a:ext cx="87312" cy="200025"/>
            <a:chOff x="4314" y="2018"/>
            <a:chExt cx="69" cy="166"/>
          </a:xfrm>
        </p:grpSpPr>
        <p:sp>
          <p:nvSpPr>
            <p:cNvPr id="3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4" name="Line 18"/>
          <p:cNvSpPr>
            <a:spLocks noChangeShapeType="1"/>
          </p:cNvSpPr>
          <p:nvPr/>
        </p:nvSpPr>
        <p:spPr bwMode="auto">
          <a:xfrm>
            <a:off x="422612" y="1273004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" name="Text Box 20"/>
          <p:cNvSpPr txBox="1">
            <a:spLocks noChangeArrowheads="1"/>
          </p:cNvSpPr>
          <p:nvPr/>
        </p:nvSpPr>
        <p:spPr bwMode="auto">
          <a:xfrm>
            <a:off x="418189" y="885625"/>
            <a:ext cx="77457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명령</a:t>
            </a:r>
          </a:p>
        </p:txBody>
      </p:sp>
      <p:sp>
        <p:nvSpPr>
          <p:cNvPr id="36" name="제목 39"/>
          <p:cNvSpPr txBox="1">
            <a:spLocks/>
          </p:cNvSpPr>
          <p:nvPr/>
        </p:nvSpPr>
        <p:spPr bwMode="auto">
          <a:xfrm>
            <a:off x="371548" y="1234780"/>
            <a:ext cx="849869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법률의 </a:t>
            </a:r>
            <a:r>
              <a:rPr lang="ko-KR" altLang="en-US" sz="2000" kern="0" dirty="0">
                <a:latin typeface="+mn-ea"/>
                <a:cs typeface="+mj-cs"/>
              </a:rPr>
              <a:t>하위규범인 시행령과 </a:t>
            </a:r>
            <a:r>
              <a:rPr lang="ko-KR" altLang="en-US" sz="2000" kern="0" dirty="0" smtClean="0">
                <a:latin typeface="+mn-ea"/>
                <a:cs typeface="+mj-cs"/>
              </a:rPr>
              <a:t>시행규칙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   예</a:t>
            </a:r>
            <a:r>
              <a:rPr lang="en-US" altLang="ko-KR" sz="2000" kern="0" dirty="0" smtClean="0">
                <a:latin typeface="+mn-ea"/>
                <a:cs typeface="+mj-cs"/>
              </a:rPr>
              <a:t>)</a:t>
            </a:r>
            <a:r>
              <a:rPr lang="ko-KR" altLang="en-US" sz="2000" kern="0" dirty="0" smtClean="0">
                <a:latin typeface="+mn-ea"/>
                <a:cs typeface="+mj-cs"/>
              </a:rPr>
              <a:t> 고용보험법 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8</a:t>
            </a:r>
            <a:r>
              <a:rPr lang="ko-KR" altLang="en-US" sz="2000" kern="0" dirty="0">
                <a:latin typeface="+mn-ea"/>
                <a:cs typeface="+mj-cs"/>
              </a:rPr>
              <a:t>조 </a:t>
            </a:r>
            <a:r>
              <a:rPr lang="en-US" altLang="ko-KR" sz="2000" kern="0" dirty="0">
                <a:latin typeface="+mn-ea"/>
                <a:cs typeface="+mj-cs"/>
              </a:rPr>
              <a:t>: </a:t>
            </a:r>
            <a:r>
              <a:rPr lang="ko-KR" altLang="en-US" sz="2000" kern="0" dirty="0">
                <a:latin typeface="+mn-ea"/>
                <a:cs typeface="+mj-cs"/>
              </a:rPr>
              <a:t>적용사업제외 사업장의 세부기준은 대통령령에서 </a:t>
            </a:r>
            <a:r>
              <a:rPr lang="ko-KR" altLang="en-US" sz="2000" kern="0" dirty="0" smtClean="0">
                <a:latin typeface="+mn-ea"/>
                <a:cs typeface="+mj-cs"/>
              </a:rPr>
              <a:t>제시하도록 </a:t>
            </a:r>
            <a:r>
              <a:rPr lang="ko-KR" altLang="en-US" sz="2000" kern="0" dirty="0">
                <a:latin typeface="+mn-ea"/>
                <a:cs typeface="+mj-cs"/>
              </a:rPr>
              <a:t>하고 있음</a:t>
            </a:r>
          </a:p>
        </p:txBody>
      </p:sp>
    </p:spTree>
    <p:extLst>
      <p:ext uri="{BB962C8B-B14F-4D97-AF65-F5344CB8AC3E}">
        <p14:creationId xmlns:p14="http://schemas.microsoft.com/office/powerpoint/2010/main" val="255927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 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8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영유아보육법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시행규칙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3499987" y="2130215"/>
            <a:ext cx="2668628" cy="2592288"/>
            <a:chOff x="6804248" y="4077072"/>
            <a:chExt cx="2668628" cy="2592288"/>
          </a:xfrm>
        </p:grpSpPr>
        <p:pic>
          <p:nvPicPr>
            <p:cNvPr id="4" name="그림 3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7015248" y="5866777"/>
              <a:ext cx="24576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dirty="0" err="1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영유아보육법</a:t>
              </a:r>
              <a:endParaRPr lang="en-US" altLang="ko-KR" sz="2000" b="1" u="sng" dirty="0" smtClean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시행규칙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538359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명령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시행령 및 시행규칙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)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의 중요성</a:t>
            </a:r>
          </a:p>
        </p:txBody>
      </p:sp>
      <p:sp>
        <p:nvSpPr>
          <p:cNvPr id="3" name="직사각형 2"/>
          <p:cNvSpPr/>
          <p:nvPr/>
        </p:nvSpPr>
        <p:spPr bwMode="auto">
          <a:xfrm>
            <a:off x="209529" y="3080081"/>
            <a:ext cx="8501059" cy="8764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82415" y="3080081"/>
            <a:ext cx="168355" cy="847607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50770" y="3120875"/>
            <a:ext cx="8353038" cy="835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n-ea"/>
              </a:rPr>
              <a:t>행정부 내에서 제정되어 시행되는 내규</a:t>
            </a:r>
            <a:r>
              <a:rPr lang="en-US" altLang="ko-KR" sz="2300" b="1" dirty="0">
                <a:latin typeface="+mn-ea"/>
              </a:rPr>
              <a:t>, </a:t>
            </a:r>
            <a:r>
              <a:rPr lang="ko-KR" altLang="en-US" sz="2300" b="1" dirty="0">
                <a:latin typeface="+mn-ea"/>
              </a:rPr>
              <a:t>지침</a:t>
            </a:r>
            <a:r>
              <a:rPr lang="en-US" altLang="ko-KR" sz="2300" b="1" dirty="0">
                <a:latin typeface="+mn-ea"/>
              </a:rPr>
              <a:t>, </a:t>
            </a:r>
            <a:r>
              <a:rPr lang="ko-KR" altLang="en-US" sz="2300" b="1" dirty="0">
                <a:latin typeface="+mn-ea"/>
              </a:rPr>
              <a:t>고시 등에도 관심을 기울여야 함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798213" y="3883676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82411" y="4072030"/>
            <a:ext cx="8385250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 smtClean="0">
                <a:latin typeface="+mn-ea"/>
              </a:rPr>
              <a:t>행정부 </a:t>
            </a:r>
            <a:r>
              <a:rPr lang="ko-KR" altLang="en-US" sz="1900" dirty="0">
                <a:latin typeface="+mn-ea"/>
              </a:rPr>
              <a:t>내에서만 효력을 갖고 법규의 성격을 갖지는 </a:t>
            </a:r>
            <a:r>
              <a:rPr lang="ko-KR" altLang="en-US" sz="1900" dirty="0" smtClean="0">
                <a:latin typeface="+mn-ea"/>
              </a:rPr>
              <a:t>못함</a:t>
            </a:r>
            <a:endParaRPr lang="en-US" altLang="ko-KR" sz="1900" dirty="0" smtClean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 smtClean="0">
                <a:latin typeface="+mn-ea"/>
              </a:rPr>
              <a:t>문제는 </a:t>
            </a:r>
            <a:r>
              <a:rPr lang="ko-KR" altLang="en-US" sz="1900" dirty="0">
                <a:latin typeface="+mn-ea"/>
              </a:rPr>
              <a:t>법률과 명령에서 빠지는 부분을 보충하기 때문에 직접적으로 </a:t>
            </a:r>
            <a:endParaRPr lang="en-US" altLang="ko-KR" sz="1900" dirty="0" smtClean="0">
              <a:latin typeface="+mn-ea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</a:pPr>
            <a:r>
              <a:rPr lang="en-US" altLang="ko-KR" sz="1900" dirty="0">
                <a:latin typeface="+mn-ea"/>
              </a:rPr>
              <a:t> </a:t>
            </a:r>
            <a:r>
              <a:rPr lang="en-US" altLang="ko-KR" sz="1900" dirty="0" smtClean="0">
                <a:latin typeface="+mn-ea"/>
              </a:rPr>
              <a:t> </a:t>
            </a:r>
            <a:r>
              <a:rPr lang="ko-KR" altLang="en-US" sz="1900" dirty="0" smtClean="0">
                <a:latin typeface="+mn-ea"/>
              </a:rPr>
              <a:t>국민에게 영향을 줄 수 있음</a:t>
            </a:r>
            <a:endParaRPr lang="en-US" altLang="ko-KR" sz="1900" dirty="0" smtClean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>
                <a:latin typeface="+mn-ea"/>
              </a:rPr>
              <a:t>「</a:t>
            </a:r>
            <a:r>
              <a:rPr lang="ko-KR" altLang="en-US" sz="1900" dirty="0" err="1" smtClean="0">
                <a:latin typeface="+mn-ea"/>
              </a:rPr>
              <a:t>국민기초생활보장법</a:t>
            </a:r>
            <a:r>
              <a:rPr lang="ko-KR" altLang="en-US" sz="1900" dirty="0">
                <a:latin typeface="+mn-ea"/>
              </a:rPr>
              <a:t>」</a:t>
            </a:r>
            <a:r>
              <a:rPr lang="ko-KR" altLang="en-US" sz="1900" dirty="0" smtClean="0">
                <a:latin typeface="+mn-ea"/>
              </a:rPr>
              <a:t>에서 </a:t>
            </a:r>
            <a:r>
              <a:rPr lang="ko-KR" altLang="en-US" sz="1900" dirty="0">
                <a:latin typeface="+mn-ea"/>
              </a:rPr>
              <a:t>근로능력을 평가하는 기준 </a:t>
            </a:r>
            <a:endParaRPr lang="en-US" altLang="ko-KR" sz="1900" dirty="0" smtClean="0">
              <a:latin typeface="+mn-ea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</a:pPr>
            <a:r>
              <a:rPr lang="en-US" altLang="ko-KR" sz="1900" dirty="0">
                <a:latin typeface="+mn-ea"/>
              </a:rPr>
              <a:t> </a:t>
            </a:r>
            <a:r>
              <a:rPr lang="en-US" altLang="ko-KR" sz="1900" dirty="0" smtClean="0">
                <a:latin typeface="+mn-ea"/>
              </a:rPr>
              <a:t>   : </a:t>
            </a:r>
            <a:r>
              <a:rPr lang="ko-KR" altLang="en-US" sz="1900" dirty="0">
                <a:latin typeface="+mn-ea"/>
              </a:rPr>
              <a:t>대상자 선정과 급여판단에 매우 </a:t>
            </a:r>
            <a:r>
              <a:rPr lang="ko-KR" altLang="en-US" sz="1900" dirty="0" smtClean="0">
                <a:latin typeface="+mn-ea"/>
              </a:rPr>
              <a:t>중요    </a:t>
            </a:r>
            <a:endParaRPr lang="en-US" altLang="ko-KR" sz="1900" dirty="0" smtClean="0">
              <a:latin typeface="+mn-ea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</a:pPr>
            <a:r>
              <a:rPr lang="en-US" altLang="ko-KR" sz="1900" dirty="0">
                <a:latin typeface="+mn-ea"/>
              </a:rPr>
              <a:t> </a:t>
            </a:r>
            <a:r>
              <a:rPr lang="en-US" altLang="ko-KR" sz="1900" dirty="0" smtClean="0">
                <a:latin typeface="+mn-ea"/>
              </a:rPr>
              <a:t>  </a:t>
            </a:r>
            <a:r>
              <a:rPr lang="ko-KR" altLang="en-US" sz="1900" dirty="0" smtClean="0">
                <a:latin typeface="+mn-ea"/>
              </a:rPr>
              <a:t>→ </a:t>
            </a:r>
            <a:r>
              <a:rPr lang="ko-KR" altLang="en-US" sz="1900" dirty="0">
                <a:latin typeface="+mn-ea"/>
              </a:rPr>
              <a:t>보건복지부의 고시인 ‘근로능력평가의 기준 등에 관한 고시’에 따름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219054" y="865002"/>
            <a:ext cx="8501059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오른쪽 중괄호 8"/>
          <p:cNvSpPr/>
          <p:nvPr/>
        </p:nvSpPr>
        <p:spPr bwMode="auto">
          <a:xfrm flipH="1">
            <a:off x="260270" y="874662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39083" y="880798"/>
            <a:ext cx="815931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n-ea"/>
              </a:rPr>
              <a:t>법률들이 중요한 결정사항 및 기준을 명령에 위임하고 있음</a:t>
            </a:r>
          </a:p>
        </p:txBody>
      </p:sp>
      <p:pic>
        <p:nvPicPr>
          <p:cNvPr id="1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14015" y="1286938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82411" y="1456096"/>
            <a:ext cx="75424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국회에서의 심의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의결을 </a:t>
            </a:r>
            <a:r>
              <a:rPr lang="ko-KR" altLang="en-US" sz="2000" dirty="0">
                <a:latin typeface="+mn-ea"/>
              </a:rPr>
              <a:t>거치는 법률과는 달리 명령은 견제할 수 </a:t>
            </a:r>
            <a:r>
              <a:rPr lang="ko-KR" altLang="en-US" sz="2000" dirty="0" smtClean="0">
                <a:latin typeface="+mn-ea"/>
              </a:rPr>
              <a:t>있는 절차 </a:t>
            </a:r>
            <a:r>
              <a:rPr lang="ko-KR" altLang="en-US" sz="2000" dirty="0">
                <a:latin typeface="+mn-ea"/>
              </a:rPr>
              <a:t>없이 행정부 내에서 자의적으로 결정될 수 있기 </a:t>
            </a:r>
            <a:r>
              <a:rPr lang="ko-KR" altLang="en-US" sz="2000" dirty="0" smtClean="0">
                <a:latin typeface="+mn-ea"/>
              </a:rPr>
              <a:t>때문에 </a:t>
            </a:r>
            <a:r>
              <a:rPr lang="ko-KR" altLang="en-US" sz="2000" dirty="0" err="1" smtClean="0">
                <a:latin typeface="+mn-ea"/>
              </a:rPr>
              <a:t>사회복지계의</a:t>
            </a:r>
            <a:r>
              <a:rPr lang="ko-KR" altLang="en-US" sz="2000" dirty="0" smtClean="0">
                <a:latin typeface="+mn-ea"/>
              </a:rPr>
              <a:t> </a:t>
            </a:r>
            <a:r>
              <a:rPr lang="ko-KR" altLang="en-US" sz="2000" dirty="0">
                <a:latin typeface="+mn-ea"/>
              </a:rPr>
              <a:t>관심과 주의가 더욱 절실함</a:t>
            </a:r>
          </a:p>
        </p:txBody>
      </p:sp>
    </p:spTree>
    <p:extLst>
      <p:ext uri="{BB962C8B-B14F-4D97-AF65-F5344CB8AC3E}">
        <p14:creationId xmlns:p14="http://schemas.microsoft.com/office/powerpoint/2010/main" val="40249692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조례 및 규칙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5" name="Freeform 74"/>
          <p:cNvSpPr>
            <a:spLocks/>
          </p:cNvSpPr>
          <p:nvPr/>
        </p:nvSpPr>
        <p:spPr bwMode="auto">
          <a:xfrm>
            <a:off x="421721" y="2426062"/>
            <a:ext cx="1525224" cy="648000"/>
          </a:xfrm>
          <a:custGeom>
            <a:avLst/>
            <a:gdLst>
              <a:gd name="T0" fmla="*/ 0 w 3853"/>
              <a:gd name="T1" fmla="*/ 2147483647 h 301"/>
              <a:gd name="T2" fmla="*/ 0 w 3853"/>
              <a:gd name="T3" fmla="*/ 2147483647 h 301"/>
              <a:gd name="T4" fmla="*/ 2147483647 w 3853"/>
              <a:gd name="T5" fmla="*/ 0 h 301"/>
              <a:gd name="T6" fmla="*/ 2147483647 w 3853"/>
              <a:gd name="T7" fmla="*/ 2147483647 h 301"/>
              <a:gd name="T8" fmla="*/ 2147483647 w 3853"/>
              <a:gd name="T9" fmla="*/ 2147483647 h 301"/>
              <a:gd name="T10" fmla="*/ 2147483647 w 3853"/>
              <a:gd name="T11" fmla="*/ 2147483647 h 301"/>
              <a:gd name="T12" fmla="*/ 2147483647 w 3853"/>
              <a:gd name="T13" fmla="*/ 2147483647 h 301"/>
              <a:gd name="T14" fmla="*/ 2147483647 w 3853"/>
              <a:gd name="T15" fmla="*/ 2147483647 h 301"/>
              <a:gd name="T16" fmla="*/ 2147483647 w 3853"/>
              <a:gd name="T17" fmla="*/ 2147483647 h 301"/>
              <a:gd name="T18" fmla="*/ 2147483647 w 3853"/>
              <a:gd name="T19" fmla="*/ 2147483647 h 301"/>
              <a:gd name="T20" fmla="*/ 2147483647 w 3853"/>
              <a:gd name="T21" fmla="*/ 2147483647 h 301"/>
              <a:gd name="T22" fmla="*/ 2147483647 w 3853"/>
              <a:gd name="T23" fmla="*/ 2147483647 h 301"/>
              <a:gd name="T24" fmla="*/ 2147483647 w 3853"/>
              <a:gd name="T25" fmla="*/ 2147483647 h 301"/>
              <a:gd name="T26" fmla="*/ 2147483647 w 3853"/>
              <a:gd name="T27" fmla="*/ 2147483647 h 301"/>
              <a:gd name="T28" fmla="*/ 2147483647 w 3853"/>
              <a:gd name="T29" fmla="*/ 2147483647 h 301"/>
              <a:gd name="T30" fmla="*/ 2147483647 w 3853"/>
              <a:gd name="T31" fmla="*/ 2147483647 h 301"/>
              <a:gd name="T32" fmla="*/ 2147483647 w 3853"/>
              <a:gd name="T33" fmla="*/ 2147483647 h 301"/>
              <a:gd name="T34" fmla="*/ 2147483647 w 3853"/>
              <a:gd name="T35" fmla="*/ 2147483647 h 301"/>
              <a:gd name="T36" fmla="*/ 0 w 3853"/>
              <a:gd name="T37" fmla="*/ 2147483647 h 30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853"/>
              <a:gd name="T58" fmla="*/ 0 h 301"/>
              <a:gd name="T59" fmla="*/ 3853 w 3853"/>
              <a:gd name="T60" fmla="*/ 301 h 30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853" h="301">
                <a:moveTo>
                  <a:pt x="0" y="300"/>
                </a:moveTo>
                <a:lnTo>
                  <a:pt x="0" y="6"/>
                </a:lnTo>
                <a:lnTo>
                  <a:pt x="3804" y="0"/>
                </a:lnTo>
                <a:lnTo>
                  <a:pt x="3768" y="30"/>
                </a:lnTo>
                <a:lnTo>
                  <a:pt x="3846" y="42"/>
                </a:lnTo>
                <a:lnTo>
                  <a:pt x="3750" y="78"/>
                </a:lnTo>
                <a:lnTo>
                  <a:pt x="3726" y="120"/>
                </a:lnTo>
                <a:lnTo>
                  <a:pt x="3648" y="120"/>
                </a:lnTo>
                <a:lnTo>
                  <a:pt x="3690" y="144"/>
                </a:lnTo>
                <a:lnTo>
                  <a:pt x="3810" y="150"/>
                </a:lnTo>
                <a:lnTo>
                  <a:pt x="3756" y="162"/>
                </a:lnTo>
                <a:lnTo>
                  <a:pt x="3852" y="192"/>
                </a:lnTo>
                <a:lnTo>
                  <a:pt x="3732" y="216"/>
                </a:lnTo>
                <a:lnTo>
                  <a:pt x="3804" y="228"/>
                </a:lnTo>
                <a:lnTo>
                  <a:pt x="3678" y="258"/>
                </a:lnTo>
                <a:lnTo>
                  <a:pt x="3738" y="276"/>
                </a:lnTo>
                <a:lnTo>
                  <a:pt x="3774" y="294"/>
                </a:lnTo>
                <a:lnTo>
                  <a:pt x="3750" y="300"/>
                </a:lnTo>
                <a:lnTo>
                  <a:pt x="0" y="300"/>
                </a:lnTo>
              </a:path>
            </a:pathLst>
          </a:custGeom>
          <a:solidFill>
            <a:srgbClr val="695C54"/>
          </a:solidFill>
          <a:ln>
            <a:noFill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109990" y="2515915"/>
            <a:ext cx="4439183" cy="425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000" dirty="0">
                <a:latin typeface="+mn-ea"/>
              </a:rPr>
              <a:t>지방자치단체장의 명령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1999842" y="2426062"/>
            <a:ext cx="5845971" cy="648000"/>
          </a:xfrm>
          <a:prstGeom prst="roundRect">
            <a:avLst>
              <a:gd name="adj" fmla="val 4434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55765" y="2511499"/>
            <a:ext cx="157493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규칙</a:t>
            </a:r>
            <a:endParaRPr lang="en-US" altLang="ko-KR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Freeform 74"/>
          <p:cNvSpPr>
            <a:spLocks/>
          </p:cNvSpPr>
          <p:nvPr/>
        </p:nvSpPr>
        <p:spPr bwMode="auto">
          <a:xfrm>
            <a:off x="421721" y="1113665"/>
            <a:ext cx="1525224" cy="648000"/>
          </a:xfrm>
          <a:custGeom>
            <a:avLst/>
            <a:gdLst>
              <a:gd name="T0" fmla="*/ 0 w 3853"/>
              <a:gd name="T1" fmla="*/ 2147483647 h 301"/>
              <a:gd name="T2" fmla="*/ 0 w 3853"/>
              <a:gd name="T3" fmla="*/ 2147483647 h 301"/>
              <a:gd name="T4" fmla="*/ 2147483647 w 3853"/>
              <a:gd name="T5" fmla="*/ 0 h 301"/>
              <a:gd name="T6" fmla="*/ 2147483647 w 3853"/>
              <a:gd name="T7" fmla="*/ 2147483647 h 301"/>
              <a:gd name="T8" fmla="*/ 2147483647 w 3853"/>
              <a:gd name="T9" fmla="*/ 2147483647 h 301"/>
              <a:gd name="T10" fmla="*/ 2147483647 w 3853"/>
              <a:gd name="T11" fmla="*/ 2147483647 h 301"/>
              <a:gd name="T12" fmla="*/ 2147483647 w 3853"/>
              <a:gd name="T13" fmla="*/ 2147483647 h 301"/>
              <a:gd name="T14" fmla="*/ 2147483647 w 3853"/>
              <a:gd name="T15" fmla="*/ 2147483647 h 301"/>
              <a:gd name="T16" fmla="*/ 2147483647 w 3853"/>
              <a:gd name="T17" fmla="*/ 2147483647 h 301"/>
              <a:gd name="T18" fmla="*/ 2147483647 w 3853"/>
              <a:gd name="T19" fmla="*/ 2147483647 h 301"/>
              <a:gd name="T20" fmla="*/ 2147483647 w 3853"/>
              <a:gd name="T21" fmla="*/ 2147483647 h 301"/>
              <a:gd name="T22" fmla="*/ 2147483647 w 3853"/>
              <a:gd name="T23" fmla="*/ 2147483647 h 301"/>
              <a:gd name="T24" fmla="*/ 2147483647 w 3853"/>
              <a:gd name="T25" fmla="*/ 2147483647 h 301"/>
              <a:gd name="T26" fmla="*/ 2147483647 w 3853"/>
              <a:gd name="T27" fmla="*/ 2147483647 h 301"/>
              <a:gd name="T28" fmla="*/ 2147483647 w 3853"/>
              <a:gd name="T29" fmla="*/ 2147483647 h 301"/>
              <a:gd name="T30" fmla="*/ 2147483647 w 3853"/>
              <a:gd name="T31" fmla="*/ 2147483647 h 301"/>
              <a:gd name="T32" fmla="*/ 2147483647 w 3853"/>
              <a:gd name="T33" fmla="*/ 2147483647 h 301"/>
              <a:gd name="T34" fmla="*/ 2147483647 w 3853"/>
              <a:gd name="T35" fmla="*/ 2147483647 h 301"/>
              <a:gd name="T36" fmla="*/ 0 w 3853"/>
              <a:gd name="T37" fmla="*/ 2147483647 h 30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853"/>
              <a:gd name="T58" fmla="*/ 0 h 301"/>
              <a:gd name="T59" fmla="*/ 3853 w 3853"/>
              <a:gd name="T60" fmla="*/ 301 h 30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853" h="301">
                <a:moveTo>
                  <a:pt x="0" y="300"/>
                </a:moveTo>
                <a:lnTo>
                  <a:pt x="0" y="6"/>
                </a:lnTo>
                <a:lnTo>
                  <a:pt x="3804" y="0"/>
                </a:lnTo>
                <a:lnTo>
                  <a:pt x="3768" y="30"/>
                </a:lnTo>
                <a:lnTo>
                  <a:pt x="3846" y="42"/>
                </a:lnTo>
                <a:lnTo>
                  <a:pt x="3750" y="78"/>
                </a:lnTo>
                <a:lnTo>
                  <a:pt x="3726" y="120"/>
                </a:lnTo>
                <a:lnTo>
                  <a:pt x="3648" y="120"/>
                </a:lnTo>
                <a:lnTo>
                  <a:pt x="3690" y="144"/>
                </a:lnTo>
                <a:lnTo>
                  <a:pt x="3810" y="150"/>
                </a:lnTo>
                <a:lnTo>
                  <a:pt x="3756" y="162"/>
                </a:lnTo>
                <a:lnTo>
                  <a:pt x="3852" y="192"/>
                </a:lnTo>
                <a:lnTo>
                  <a:pt x="3732" y="216"/>
                </a:lnTo>
                <a:lnTo>
                  <a:pt x="3804" y="228"/>
                </a:lnTo>
                <a:lnTo>
                  <a:pt x="3678" y="258"/>
                </a:lnTo>
                <a:lnTo>
                  <a:pt x="3738" y="276"/>
                </a:lnTo>
                <a:lnTo>
                  <a:pt x="3774" y="294"/>
                </a:lnTo>
                <a:lnTo>
                  <a:pt x="3750" y="300"/>
                </a:lnTo>
                <a:lnTo>
                  <a:pt x="0" y="300"/>
                </a:lnTo>
              </a:path>
            </a:pathLst>
          </a:custGeom>
          <a:solidFill>
            <a:srgbClr val="695C54"/>
          </a:solidFill>
          <a:ln>
            <a:noFill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109991" y="1238007"/>
            <a:ext cx="5735822" cy="425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000" dirty="0">
                <a:latin typeface="+mn-ea"/>
              </a:rPr>
              <a:t>지방자치단체의 의회에서 만드는 자치법규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999842" y="1113665"/>
            <a:ext cx="5845971" cy="648000"/>
          </a:xfrm>
          <a:prstGeom prst="roundRect">
            <a:avLst>
              <a:gd name="adj" fmla="val 4434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55766" y="1182865"/>
            <a:ext cx="135422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조례</a:t>
            </a:r>
            <a:endParaRPr lang="en-US" altLang="ko-KR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919070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148537"/>
            <a:ext cx="7772400" cy="4801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조례 및 규칙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01311" y="754134"/>
            <a:ext cx="2666719" cy="54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4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자치법규</a:t>
            </a:r>
            <a:endParaRPr lang="ko-KR" altLang="en-US" sz="2400" b="1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4" name="Picture 2" descr="C:\Users\lee\Downloads\qualit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61" y="725202"/>
            <a:ext cx="505926" cy="50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509554" y="5205319"/>
            <a:ext cx="8373159" cy="1530000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623854" y="5146584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781362" y="5149759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719368" y="5744092"/>
            <a:ext cx="789363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714945" y="5334411"/>
            <a:ext cx="303320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「지방자치법」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23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841476" y="5730218"/>
            <a:ext cx="77759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지방자치단체의 장은 법령이나 조례가 위임한 범위에서 그 권한에 속하는 </a:t>
            </a:r>
            <a:r>
              <a:rPr lang="ko-KR" altLang="en-US" sz="2000" kern="0" dirty="0" smtClean="0">
                <a:latin typeface="+mn-ea"/>
                <a:cs typeface="+mj-cs"/>
              </a:rPr>
              <a:t>사무에 </a:t>
            </a:r>
            <a:r>
              <a:rPr lang="ko-KR" altLang="en-US" sz="2000" kern="0" dirty="0">
                <a:latin typeface="+mn-ea"/>
                <a:cs typeface="+mj-cs"/>
              </a:rPr>
              <a:t>관하여 규칙을 제정할 수 </a:t>
            </a:r>
            <a:r>
              <a:rPr lang="ko-KR" altLang="en-US" sz="2000" kern="0" dirty="0" smtClean="0">
                <a:latin typeface="+mn-ea"/>
                <a:cs typeface="+mj-cs"/>
              </a:rPr>
              <a:t>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19" name="Group 7"/>
          <p:cNvGrpSpPr>
            <a:grpSpLocks/>
          </p:cNvGrpSpPr>
          <p:nvPr/>
        </p:nvGrpSpPr>
        <p:grpSpPr bwMode="auto">
          <a:xfrm>
            <a:off x="509554" y="3077042"/>
            <a:ext cx="8373159" cy="1962000"/>
            <a:chOff x="204" y="2296"/>
            <a:chExt cx="3584" cy="1860"/>
          </a:xfrm>
        </p:grpSpPr>
        <p:grpSp>
          <p:nvGrpSpPr>
            <p:cNvPr id="20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2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3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21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4" name="Group 12"/>
          <p:cNvGrpSpPr>
            <a:grpSpLocks/>
          </p:cNvGrpSpPr>
          <p:nvPr/>
        </p:nvGrpSpPr>
        <p:grpSpPr bwMode="auto">
          <a:xfrm>
            <a:off x="623854" y="3018307"/>
            <a:ext cx="88900" cy="200025"/>
            <a:chOff x="4314" y="2018"/>
            <a:chExt cx="69" cy="166"/>
          </a:xfrm>
        </p:grpSpPr>
        <p:sp>
          <p:nvSpPr>
            <p:cNvPr id="25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6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7" name="Group 15"/>
          <p:cNvGrpSpPr>
            <a:grpSpLocks/>
          </p:cNvGrpSpPr>
          <p:nvPr/>
        </p:nvGrpSpPr>
        <p:grpSpPr bwMode="auto">
          <a:xfrm>
            <a:off x="781362" y="3021482"/>
            <a:ext cx="87312" cy="200025"/>
            <a:chOff x="4314" y="2018"/>
            <a:chExt cx="69" cy="166"/>
          </a:xfrm>
        </p:grpSpPr>
        <p:sp>
          <p:nvSpPr>
            <p:cNvPr id="28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9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0" name="Line 18"/>
          <p:cNvSpPr>
            <a:spLocks noChangeShapeType="1"/>
          </p:cNvSpPr>
          <p:nvPr/>
        </p:nvSpPr>
        <p:spPr bwMode="auto">
          <a:xfrm>
            <a:off x="719368" y="3615815"/>
            <a:ext cx="789363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1" name="Text Box 20"/>
          <p:cNvSpPr txBox="1">
            <a:spLocks noChangeArrowheads="1"/>
          </p:cNvSpPr>
          <p:nvPr/>
        </p:nvSpPr>
        <p:spPr bwMode="auto">
          <a:xfrm>
            <a:off x="714945" y="3206134"/>
            <a:ext cx="303320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「지방자치법」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</a:p>
        </p:txBody>
      </p:sp>
      <p:sp>
        <p:nvSpPr>
          <p:cNvPr id="32" name="제목 39"/>
          <p:cNvSpPr txBox="1">
            <a:spLocks/>
          </p:cNvSpPr>
          <p:nvPr/>
        </p:nvSpPr>
        <p:spPr bwMode="auto">
          <a:xfrm>
            <a:off x="689563" y="3561714"/>
            <a:ext cx="806144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지방자치단체는 법령의 범위 안에서 그 사무에 관하여 조례를 제정할 수 </a:t>
            </a:r>
            <a:r>
              <a:rPr lang="ko-KR" altLang="en-US" sz="2000" kern="0" dirty="0" smtClean="0">
                <a:latin typeface="+mn-ea"/>
                <a:cs typeface="+mj-cs"/>
              </a:rPr>
              <a:t>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r>
              <a:rPr lang="ko-KR" altLang="en-US" sz="2000" kern="0" dirty="0" smtClean="0">
                <a:latin typeface="+mn-ea"/>
                <a:cs typeface="+mj-cs"/>
              </a:rPr>
              <a:t>다만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b="1" kern="0" dirty="0">
                <a:latin typeface="+mn-ea"/>
                <a:cs typeface="+mj-cs"/>
              </a:rPr>
              <a:t>주민의 권리 제한 또는 의무 부과에 관한 사항이나 </a:t>
            </a:r>
            <a:r>
              <a:rPr lang="ko-KR" altLang="en-US" sz="2000" b="1" kern="0" dirty="0" smtClean="0">
                <a:latin typeface="+mn-ea"/>
                <a:cs typeface="+mj-cs"/>
              </a:rPr>
              <a:t>벌칙을 </a:t>
            </a:r>
            <a:r>
              <a:rPr lang="ko-KR" altLang="en-US" sz="2000" b="1" kern="0" dirty="0">
                <a:latin typeface="+mn-ea"/>
                <a:cs typeface="+mj-cs"/>
              </a:rPr>
              <a:t>정할 때는 </a:t>
            </a:r>
            <a:r>
              <a:rPr lang="ko-KR" altLang="en-US" sz="2000" b="1" kern="0" dirty="0" smtClean="0">
                <a:latin typeface="+mn-ea"/>
                <a:cs typeface="+mj-cs"/>
              </a:rPr>
              <a:t>법률의 </a:t>
            </a:r>
            <a:r>
              <a:rPr lang="ko-KR" altLang="en-US" sz="2000" b="1" kern="0" dirty="0">
                <a:latin typeface="+mn-ea"/>
                <a:cs typeface="+mj-cs"/>
              </a:rPr>
              <a:t>위임이 있어야 </a:t>
            </a:r>
            <a:r>
              <a:rPr lang="ko-KR" altLang="en-US" sz="2000" b="1" kern="0" dirty="0" smtClean="0">
                <a:latin typeface="+mn-ea"/>
                <a:cs typeface="+mj-cs"/>
              </a:rPr>
              <a:t>한다</a:t>
            </a:r>
            <a:r>
              <a:rPr lang="en-US" altLang="ko-KR" sz="2000" b="1" kern="0" dirty="0" smtClean="0">
                <a:latin typeface="+mn-ea"/>
                <a:cs typeface="+mj-cs"/>
              </a:rPr>
              <a:t>.</a:t>
            </a:r>
            <a:endParaRPr lang="ko-KR" altLang="en-US" sz="2000" b="1" kern="0" dirty="0">
              <a:latin typeface="+mn-ea"/>
              <a:cs typeface="+mj-cs"/>
            </a:endParaRPr>
          </a:p>
        </p:txBody>
      </p:sp>
      <p:grpSp>
        <p:nvGrpSpPr>
          <p:cNvPr id="33" name="Group 7"/>
          <p:cNvGrpSpPr>
            <a:grpSpLocks/>
          </p:cNvGrpSpPr>
          <p:nvPr/>
        </p:nvGrpSpPr>
        <p:grpSpPr bwMode="auto">
          <a:xfrm>
            <a:off x="509554" y="1381356"/>
            <a:ext cx="8373159" cy="1530000"/>
            <a:chOff x="204" y="2296"/>
            <a:chExt cx="3584" cy="1860"/>
          </a:xfrm>
        </p:grpSpPr>
        <p:grpSp>
          <p:nvGrpSpPr>
            <p:cNvPr id="3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3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3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3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8" name="Group 12"/>
          <p:cNvGrpSpPr>
            <a:grpSpLocks/>
          </p:cNvGrpSpPr>
          <p:nvPr/>
        </p:nvGrpSpPr>
        <p:grpSpPr bwMode="auto">
          <a:xfrm>
            <a:off x="623854" y="1322621"/>
            <a:ext cx="88900" cy="200025"/>
            <a:chOff x="4314" y="2018"/>
            <a:chExt cx="69" cy="166"/>
          </a:xfrm>
        </p:grpSpPr>
        <p:sp>
          <p:nvSpPr>
            <p:cNvPr id="3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41" name="Group 15"/>
          <p:cNvGrpSpPr>
            <a:grpSpLocks/>
          </p:cNvGrpSpPr>
          <p:nvPr/>
        </p:nvGrpSpPr>
        <p:grpSpPr bwMode="auto">
          <a:xfrm>
            <a:off x="781362" y="1325796"/>
            <a:ext cx="87312" cy="200025"/>
            <a:chOff x="4314" y="2018"/>
            <a:chExt cx="69" cy="166"/>
          </a:xfrm>
        </p:grpSpPr>
        <p:sp>
          <p:nvSpPr>
            <p:cNvPr id="4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4" name="Line 18"/>
          <p:cNvSpPr>
            <a:spLocks noChangeShapeType="1"/>
          </p:cNvSpPr>
          <p:nvPr/>
        </p:nvSpPr>
        <p:spPr bwMode="auto">
          <a:xfrm>
            <a:off x="719368" y="1920129"/>
            <a:ext cx="789363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5" name="Text Box 20"/>
          <p:cNvSpPr txBox="1">
            <a:spLocks noChangeArrowheads="1"/>
          </p:cNvSpPr>
          <p:nvPr/>
        </p:nvSpPr>
        <p:spPr bwMode="auto">
          <a:xfrm>
            <a:off x="714945" y="1510448"/>
            <a:ext cx="301396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「헌법」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11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항</a:t>
            </a:r>
          </a:p>
        </p:txBody>
      </p:sp>
      <p:sp>
        <p:nvSpPr>
          <p:cNvPr id="46" name="제목 39"/>
          <p:cNvSpPr txBox="1">
            <a:spLocks/>
          </p:cNvSpPr>
          <p:nvPr/>
        </p:nvSpPr>
        <p:spPr bwMode="auto">
          <a:xfrm>
            <a:off x="845897" y="1879874"/>
            <a:ext cx="77671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지방자치단체는 주민의 복지에 관한 사무를 처리하고 재산을 관리하며</a:t>
            </a:r>
            <a:r>
              <a:rPr lang="en-US" altLang="ko-KR" sz="2000" kern="0" dirty="0" smtClean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법령의 </a:t>
            </a:r>
            <a:r>
              <a:rPr lang="ko-KR" altLang="en-US" sz="2000" kern="0" dirty="0">
                <a:latin typeface="+mn-ea"/>
                <a:cs typeface="+mj-cs"/>
              </a:rPr>
              <a:t>범위 안에서 자치에 관한 규정을 제정할 수 있다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774518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조례의 중요성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순서도: 수동 입력 2"/>
          <p:cNvSpPr/>
          <p:nvPr/>
        </p:nvSpPr>
        <p:spPr>
          <a:xfrm>
            <a:off x="312377" y="964475"/>
            <a:ext cx="1336253" cy="936104"/>
          </a:xfrm>
          <a:prstGeom prst="flowChartManualInp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ko-KR" dirty="0">
              <a:solidFill>
                <a:schemeClr val="tx1"/>
              </a:solidFill>
            </a:endParaRPr>
          </a:p>
        </p:txBody>
      </p:sp>
      <p:sp>
        <p:nvSpPr>
          <p:cNvPr id="4" name="제목 39"/>
          <p:cNvSpPr txBox="1">
            <a:spLocks/>
          </p:cNvSpPr>
          <p:nvPr/>
        </p:nvSpPr>
        <p:spPr bwMode="auto">
          <a:xfrm>
            <a:off x="1719602" y="975626"/>
            <a:ext cx="69842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ko-KR" altLang="en-US" sz="2000" kern="0" dirty="0">
                <a:latin typeface="+mn-ea"/>
                <a:cs typeface="+mj-cs"/>
              </a:rPr>
              <a:t>공간적으로 </a:t>
            </a:r>
            <a:r>
              <a:rPr lang="ko-KR" altLang="en-US" sz="2000" b="1" kern="0" dirty="0">
                <a:solidFill>
                  <a:srgbClr val="C00000"/>
                </a:solidFill>
                <a:latin typeface="+mn-ea"/>
                <a:cs typeface="+mj-cs"/>
              </a:rPr>
              <a:t>당해 지방자치단체 관할 지역에만 효력을 발휘</a:t>
            </a:r>
            <a:r>
              <a:rPr lang="ko-KR" altLang="en-US" sz="2000" kern="0" dirty="0">
                <a:latin typeface="+mn-ea"/>
                <a:cs typeface="+mj-cs"/>
              </a:rPr>
              <a:t>하며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전체 </a:t>
            </a:r>
            <a:r>
              <a:rPr lang="ko-KR" altLang="en-US" sz="2000" kern="0" dirty="0">
                <a:latin typeface="+mn-ea"/>
                <a:cs typeface="+mj-cs"/>
              </a:rPr>
              <a:t>국법의 질서와 모순되거나 위배될 수 없음</a:t>
            </a:r>
          </a:p>
        </p:txBody>
      </p:sp>
      <p:sp>
        <p:nvSpPr>
          <p:cNvPr id="5" name="제목 39"/>
          <p:cNvSpPr txBox="1">
            <a:spLocks/>
          </p:cNvSpPr>
          <p:nvPr/>
        </p:nvSpPr>
        <p:spPr bwMode="auto">
          <a:xfrm>
            <a:off x="409761" y="1210775"/>
            <a:ext cx="113336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ko-KR" altLang="en-US" sz="2500" b="1" kern="0" dirty="0" smtClean="0">
                <a:latin typeface="+mj-ea"/>
                <a:ea typeface="+mj-ea"/>
                <a:cs typeface="+mj-cs"/>
              </a:rPr>
              <a:t>제한</a:t>
            </a:r>
            <a:endParaRPr lang="ko-KR" altLang="en-US" sz="2500" b="1" kern="0" dirty="0">
              <a:latin typeface="+mj-ea"/>
              <a:ea typeface="+mj-ea"/>
              <a:cs typeface="+mj-cs"/>
            </a:endParaRPr>
          </a:p>
        </p:txBody>
      </p:sp>
      <p:pic>
        <p:nvPicPr>
          <p:cNvPr id="6" name="Picture 2" descr="C:\Users\lee\Downloads\화살표및기호\loop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05874">
            <a:off x="753130" y="2456104"/>
            <a:ext cx="498633" cy="498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제목 39"/>
          <p:cNvSpPr txBox="1">
            <a:spLocks/>
          </p:cNvSpPr>
          <p:nvPr/>
        </p:nvSpPr>
        <p:spPr bwMode="auto">
          <a:xfrm>
            <a:off x="1354472" y="2459800"/>
            <a:ext cx="75385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ko-KR" altLang="en-US" sz="2000" kern="0" dirty="0">
                <a:latin typeface="+mn-ea"/>
                <a:cs typeface="+mj-cs"/>
              </a:rPr>
              <a:t>최근 지방자치단체에서 지역 특성에 맞는 조례를 만들거나 전국 단위의 </a:t>
            </a:r>
            <a:r>
              <a:rPr lang="ko-KR" altLang="en-US" sz="2000" kern="0" dirty="0" smtClean="0">
                <a:latin typeface="+mn-ea"/>
                <a:cs typeface="+mj-cs"/>
              </a:rPr>
              <a:t>법률로 </a:t>
            </a:r>
            <a:r>
              <a:rPr lang="ko-KR" altLang="en-US" sz="2000" kern="0" dirty="0">
                <a:latin typeface="+mn-ea"/>
                <a:cs typeface="+mj-cs"/>
              </a:rPr>
              <a:t>해결할 수 없는 부분을 확대하여 지원하는 조례를 만들고 있음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621157" y="4294093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오른쪽 중괄호 8"/>
          <p:cNvSpPr/>
          <p:nvPr/>
        </p:nvSpPr>
        <p:spPr bwMode="auto">
          <a:xfrm flipH="1">
            <a:off x="662373" y="4303753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841187" y="4309889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n-ea"/>
              </a:rPr>
              <a:t>조례가 중요한 이유</a:t>
            </a:r>
          </a:p>
        </p:txBody>
      </p:sp>
      <p:pic>
        <p:nvPicPr>
          <p:cNvPr id="1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1016118" y="4716029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377140" y="4862438"/>
            <a:ext cx="69477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j-ea"/>
                <a:ea typeface="+mj-ea"/>
              </a:rPr>
              <a:t>전국 단위의 법률보다 해당 지역 주민의 권한이나 이익을 더 확대시킬 </a:t>
            </a:r>
            <a:r>
              <a:rPr lang="ko-KR" altLang="en-US" sz="2000" dirty="0" smtClean="0">
                <a:latin typeface="+mj-ea"/>
                <a:ea typeface="+mj-ea"/>
              </a:rPr>
              <a:t>수 있기 </a:t>
            </a:r>
            <a:r>
              <a:rPr lang="ko-KR" altLang="en-US" sz="2000" dirty="0">
                <a:latin typeface="+mj-ea"/>
                <a:ea typeface="+mj-ea"/>
              </a:rPr>
              <a:t>때문임</a:t>
            </a:r>
          </a:p>
        </p:txBody>
      </p:sp>
    </p:spTree>
    <p:extLst>
      <p:ext uri="{BB962C8B-B14F-4D97-AF65-F5344CB8AC3E}">
        <p14:creationId xmlns:p14="http://schemas.microsoft.com/office/powerpoint/2010/main" val="263321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2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법의 개념</a:t>
            </a:r>
          </a:p>
        </p:txBody>
      </p:sp>
      <p:sp>
        <p:nvSpPr>
          <p:cNvPr id="3" name="한쪽 모서리는 잘리고 다른 쪽 모서리는 둥근 사각형 2"/>
          <p:cNvSpPr/>
          <p:nvPr/>
        </p:nvSpPr>
        <p:spPr>
          <a:xfrm>
            <a:off x="383042" y="949904"/>
            <a:ext cx="7426325" cy="576000"/>
          </a:xfrm>
          <a:prstGeom prst="snipRoundRect">
            <a:avLst>
              <a:gd name="adj1" fmla="val 16667"/>
              <a:gd name="adj2" fmla="val 50000"/>
            </a:avLst>
          </a:prstGeom>
          <a:solidFill>
            <a:schemeClr val="accent3">
              <a:lumMod val="75000"/>
            </a:schemeClr>
          </a:solidFill>
          <a:ln w="571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450850">
              <a:defRPr/>
            </a:pPr>
            <a:r>
              <a:rPr lang="ko-KR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수직적 체계</a:t>
            </a:r>
            <a:endParaRPr lang="ko-KR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1054157" y="1555999"/>
            <a:ext cx="0" cy="273709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타원 5"/>
          <p:cNvSpPr/>
          <p:nvPr/>
        </p:nvSpPr>
        <p:spPr>
          <a:xfrm>
            <a:off x="1017644" y="1802292"/>
            <a:ext cx="73025" cy="7143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/>
          </a:p>
        </p:txBody>
      </p:sp>
      <p:sp>
        <p:nvSpPr>
          <p:cNvPr id="7" name="직각 삼각형 6"/>
          <p:cNvSpPr/>
          <p:nvPr/>
        </p:nvSpPr>
        <p:spPr>
          <a:xfrm rot="10800000">
            <a:off x="1171632" y="1811817"/>
            <a:ext cx="215900" cy="215900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>
            <a:off x="1279581" y="1811817"/>
            <a:ext cx="7621109" cy="558000"/>
          </a:xfrm>
          <a:prstGeom prst="snip1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200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000" dirty="0" smtClean="0">
                <a:latin typeface="+mn-ea"/>
              </a:rPr>
              <a:t>헌법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법률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명령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조례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규칙</a:t>
            </a:r>
            <a:endParaRPr lang="ko-KR" altLang="en-US" sz="2000" dirty="0">
              <a:latin typeface="+mn-ea"/>
            </a:endParaRPr>
          </a:p>
        </p:txBody>
      </p:sp>
      <p:sp>
        <p:nvSpPr>
          <p:cNvPr id="9" name="타원 8"/>
          <p:cNvSpPr/>
          <p:nvPr/>
        </p:nvSpPr>
        <p:spPr>
          <a:xfrm>
            <a:off x="1017644" y="3541117"/>
            <a:ext cx="73025" cy="7302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/>
          </a:p>
        </p:txBody>
      </p:sp>
      <p:sp>
        <p:nvSpPr>
          <p:cNvPr id="10" name="직각 삼각형 9"/>
          <p:cNvSpPr/>
          <p:nvPr/>
        </p:nvSpPr>
        <p:spPr>
          <a:xfrm rot="10800000">
            <a:off x="1171632" y="3541117"/>
            <a:ext cx="215900" cy="215900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/>
          </a:p>
        </p:txBody>
      </p:sp>
      <p:sp>
        <p:nvSpPr>
          <p:cNvPr id="11" name="한쪽 모서리가 잘린 사각형 10"/>
          <p:cNvSpPr/>
          <p:nvPr/>
        </p:nvSpPr>
        <p:spPr>
          <a:xfrm>
            <a:off x="1279581" y="3541117"/>
            <a:ext cx="7621109" cy="558000"/>
          </a:xfrm>
          <a:prstGeom prst="snip1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200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000" dirty="0" smtClean="0">
                <a:latin typeface="+mn-ea"/>
              </a:rPr>
              <a:t>법은 </a:t>
            </a:r>
            <a:r>
              <a:rPr lang="ko-KR" altLang="en-US" sz="2000" dirty="0">
                <a:latin typeface="+mn-ea"/>
              </a:rPr>
              <a:t>헌법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법률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명령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조례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규칙의 형식을 지닌 법규범을 포함</a:t>
            </a:r>
          </a:p>
        </p:txBody>
      </p:sp>
      <p:sp>
        <p:nvSpPr>
          <p:cNvPr id="12" name="타원 11"/>
          <p:cNvSpPr/>
          <p:nvPr/>
        </p:nvSpPr>
        <p:spPr>
          <a:xfrm>
            <a:off x="1017644" y="2673026"/>
            <a:ext cx="73025" cy="7302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/>
          </a:p>
        </p:txBody>
      </p:sp>
      <p:sp>
        <p:nvSpPr>
          <p:cNvPr id="13" name="직각 삼각형 12"/>
          <p:cNvSpPr/>
          <p:nvPr/>
        </p:nvSpPr>
        <p:spPr>
          <a:xfrm rot="10800000">
            <a:off x="1171632" y="2673026"/>
            <a:ext cx="215900" cy="215900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/>
          </a:p>
        </p:txBody>
      </p:sp>
      <p:sp>
        <p:nvSpPr>
          <p:cNvPr id="14" name="한쪽 모서리가 잘린 사각형 13"/>
          <p:cNvSpPr/>
          <p:nvPr/>
        </p:nvSpPr>
        <p:spPr>
          <a:xfrm>
            <a:off x="1279581" y="2673026"/>
            <a:ext cx="7621109" cy="558000"/>
          </a:xfrm>
          <a:prstGeom prst="snip1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200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000" dirty="0" err="1" smtClean="0">
                <a:latin typeface="+mn-ea"/>
              </a:rPr>
              <a:t>하위법은</a:t>
            </a:r>
            <a:r>
              <a:rPr lang="ko-KR" altLang="en-US" sz="2000" dirty="0" smtClean="0">
                <a:latin typeface="+mn-ea"/>
              </a:rPr>
              <a:t> </a:t>
            </a:r>
            <a:r>
              <a:rPr lang="ko-KR" altLang="en-US" sz="2000" dirty="0">
                <a:latin typeface="+mn-ea"/>
              </a:rPr>
              <a:t>상위법의 내용을 위반할 수 없음</a:t>
            </a:r>
          </a:p>
        </p:txBody>
      </p:sp>
    </p:spTree>
    <p:extLst>
      <p:ext uri="{BB962C8B-B14F-4D97-AF65-F5344CB8AC3E}">
        <p14:creationId xmlns:p14="http://schemas.microsoft.com/office/powerpoint/2010/main" val="13199099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조례의 중요성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219621" y="1055868"/>
            <a:ext cx="8525792" cy="414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감정노동자의 ‘건강장해’</a:t>
            </a:r>
            <a:r>
              <a:rPr lang="ko-KR" altLang="en-US" sz="2000" kern="0" dirty="0" err="1">
                <a:latin typeface="+mn-ea"/>
                <a:cs typeface="+mj-cs"/>
              </a:rPr>
              <a:t>를</a:t>
            </a:r>
            <a:r>
              <a:rPr lang="ko-KR" altLang="en-US" sz="2000" kern="0" dirty="0">
                <a:latin typeface="+mn-ea"/>
                <a:cs typeface="+mj-cs"/>
              </a:rPr>
              <a:t> 예방하기 위한 사업주의 조치가 </a:t>
            </a:r>
            <a:r>
              <a:rPr lang="ko-KR" altLang="en-US" sz="2000" kern="0" dirty="0" smtClean="0">
                <a:latin typeface="+mn-ea"/>
                <a:cs typeface="+mj-cs"/>
              </a:rPr>
              <a:t>의무화된「</a:t>
            </a:r>
            <a:r>
              <a:rPr lang="ko-KR" altLang="en-US" sz="2000" kern="0" dirty="0">
                <a:latin typeface="+mn-ea"/>
                <a:cs typeface="+mj-cs"/>
              </a:rPr>
              <a:t>산업안전보건법」 개정안이 </a:t>
            </a:r>
            <a:r>
              <a:rPr lang="en-US" altLang="ko-KR" sz="2000" kern="0" dirty="0" smtClean="0">
                <a:latin typeface="+mn-ea"/>
                <a:cs typeface="+mj-cs"/>
              </a:rPr>
              <a:t>2018</a:t>
            </a:r>
            <a:r>
              <a:rPr lang="ko-KR" altLang="en-US" sz="2000" kern="0" dirty="0">
                <a:latin typeface="+mn-ea"/>
                <a:cs typeface="+mj-cs"/>
              </a:rPr>
              <a:t>년 </a:t>
            </a:r>
            <a:r>
              <a:rPr lang="en-US" altLang="ko-KR" sz="2000" kern="0" dirty="0">
                <a:latin typeface="+mn-ea"/>
                <a:cs typeface="+mj-cs"/>
              </a:rPr>
              <a:t>4</a:t>
            </a:r>
            <a:r>
              <a:rPr lang="ko-KR" altLang="en-US" sz="2000" kern="0" dirty="0">
                <a:latin typeface="+mn-ea"/>
                <a:cs typeface="+mj-cs"/>
              </a:rPr>
              <a:t>월 </a:t>
            </a:r>
            <a:r>
              <a:rPr lang="en-US" altLang="ko-KR" sz="2000" kern="0" dirty="0">
                <a:latin typeface="+mn-ea"/>
                <a:cs typeface="+mj-cs"/>
              </a:rPr>
              <a:t>17</a:t>
            </a:r>
            <a:r>
              <a:rPr lang="ko-KR" altLang="en-US" sz="2000" kern="0" dirty="0">
                <a:latin typeface="+mn-ea"/>
                <a:cs typeface="+mj-cs"/>
              </a:rPr>
              <a:t>일 </a:t>
            </a:r>
            <a:r>
              <a:rPr lang="ko-KR" altLang="en-US" sz="2000" kern="0" dirty="0" smtClean="0">
                <a:latin typeface="+mn-ea"/>
                <a:cs typeface="+mj-cs"/>
              </a:rPr>
              <a:t>공포됨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300"/>
              </a:spcAft>
              <a:defRPr/>
            </a:pPr>
            <a:endParaRPr lang="ko-KR" altLang="en-US" sz="700" kern="0" dirty="0">
              <a:latin typeface="+mn-ea"/>
              <a:cs typeface="+mj-cs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이 </a:t>
            </a:r>
            <a:r>
              <a:rPr lang="ko-KR" altLang="en-US" sz="2000" kern="0" dirty="0">
                <a:latin typeface="+mn-ea"/>
                <a:cs typeface="+mj-cs"/>
              </a:rPr>
              <a:t>법률이 만들어지기 이전에 </a:t>
            </a:r>
            <a:r>
              <a:rPr lang="ko-KR" altLang="en-US" sz="2000" kern="0" dirty="0" smtClean="0">
                <a:latin typeface="+mn-ea"/>
                <a:cs typeface="+mj-cs"/>
              </a:rPr>
              <a:t>전국 최초로 </a:t>
            </a:r>
            <a:r>
              <a:rPr lang="ko-KR" altLang="en-US" sz="2000" kern="0" dirty="0">
                <a:latin typeface="+mn-ea"/>
                <a:cs typeface="+mj-cs"/>
              </a:rPr>
              <a:t>서울시는 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300"/>
              </a:spcAft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‘</a:t>
            </a:r>
            <a:r>
              <a:rPr lang="ko-KR" altLang="en-US" sz="2000" kern="0" dirty="0">
                <a:latin typeface="+mn-ea"/>
                <a:cs typeface="+mj-cs"/>
              </a:rPr>
              <a:t>서울특별시 감정노동 종사자의 권리보호 등에 관한 조례</a:t>
            </a:r>
            <a:r>
              <a:rPr lang="ko-KR" altLang="en-US" sz="2000" kern="0" dirty="0" smtClean="0">
                <a:latin typeface="+mn-ea"/>
                <a:cs typeface="+mj-cs"/>
              </a:rPr>
              <a:t>’ </a:t>
            </a:r>
            <a:r>
              <a:rPr lang="ko-KR" altLang="en-US" sz="2000" kern="0" dirty="0" err="1" smtClean="0">
                <a:latin typeface="+mn-ea"/>
                <a:cs typeface="+mj-cs"/>
              </a:rPr>
              <a:t>를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en-US" altLang="ko-KR" sz="2000" kern="0" dirty="0" smtClean="0">
                <a:latin typeface="+mn-ea"/>
                <a:cs typeface="+mj-cs"/>
              </a:rPr>
              <a:t>2016</a:t>
            </a:r>
            <a:r>
              <a:rPr lang="ko-KR" altLang="en-US" sz="2000" kern="0" dirty="0">
                <a:latin typeface="+mn-ea"/>
                <a:cs typeface="+mj-cs"/>
              </a:rPr>
              <a:t>년 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월부터 </a:t>
            </a:r>
            <a:r>
              <a:rPr lang="ko-KR" altLang="en-US" sz="2000" kern="0" dirty="0" smtClean="0">
                <a:latin typeface="+mn-ea"/>
                <a:cs typeface="+mj-cs"/>
              </a:rPr>
              <a:t>만들어 </a:t>
            </a:r>
            <a:r>
              <a:rPr lang="ko-KR" altLang="en-US" sz="2000" kern="0" dirty="0">
                <a:latin typeface="+mn-ea"/>
                <a:cs typeface="+mj-cs"/>
              </a:rPr>
              <a:t>관련 조치들을 실시하고 </a:t>
            </a:r>
            <a:r>
              <a:rPr lang="ko-KR" altLang="en-US" sz="2000" kern="0" dirty="0" smtClean="0">
                <a:latin typeface="+mn-ea"/>
                <a:cs typeface="+mj-cs"/>
              </a:rPr>
              <a:t>있음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77800">
              <a:lnSpc>
                <a:spcPct val="150000"/>
              </a:lnSpc>
              <a:spcBef>
                <a:spcPts val="600"/>
              </a:spcBef>
              <a:spcAft>
                <a:spcPts val="300"/>
              </a:spcAft>
              <a:buClr>
                <a:schemeClr val="tx2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 2018</a:t>
            </a:r>
            <a:r>
              <a:rPr lang="ko-KR" altLang="en-US" sz="2000" kern="0" dirty="0">
                <a:latin typeface="+mn-ea"/>
                <a:cs typeface="+mj-cs"/>
              </a:rPr>
              <a:t>년 </a:t>
            </a:r>
            <a:r>
              <a:rPr lang="en-US" altLang="ko-KR" sz="2000" kern="0" dirty="0">
                <a:latin typeface="+mn-ea"/>
                <a:cs typeface="+mj-cs"/>
              </a:rPr>
              <a:t>5</a:t>
            </a:r>
            <a:r>
              <a:rPr lang="ko-KR" altLang="en-US" sz="2000" kern="0" dirty="0">
                <a:latin typeface="+mn-ea"/>
                <a:cs typeface="+mj-cs"/>
              </a:rPr>
              <a:t>월 ‘감정노동자 보호 가이드라인’ </a:t>
            </a:r>
            <a:r>
              <a:rPr lang="ko-KR" altLang="en-US" sz="2000" kern="0" dirty="0" smtClean="0">
                <a:latin typeface="+mn-ea"/>
                <a:cs typeface="+mj-cs"/>
              </a:rPr>
              <a:t>제작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77800">
              <a:lnSpc>
                <a:spcPct val="150000"/>
              </a:lnSpc>
              <a:spcBef>
                <a:spcPts val="600"/>
              </a:spcBef>
              <a:spcAft>
                <a:spcPts val="300"/>
              </a:spcAft>
              <a:buClr>
                <a:schemeClr val="tx2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 2018</a:t>
            </a:r>
            <a:r>
              <a:rPr lang="ko-KR" altLang="en-US" sz="2000" kern="0" dirty="0">
                <a:latin typeface="+mn-ea"/>
                <a:cs typeface="+mj-cs"/>
              </a:rPr>
              <a:t>년 </a:t>
            </a:r>
            <a:r>
              <a:rPr lang="en-US" altLang="ko-KR" sz="2000" kern="0" dirty="0">
                <a:latin typeface="+mn-ea"/>
                <a:cs typeface="+mj-cs"/>
              </a:rPr>
              <a:t>10</a:t>
            </a:r>
            <a:r>
              <a:rPr lang="ko-KR" altLang="en-US" sz="2000" kern="0" dirty="0">
                <a:latin typeface="+mn-ea"/>
                <a:cs typeface="+mj-cs"/>
              </a:rPr>
              <a:t>월 ‘감정노동 종사자 권리보호센터’를 개소 </a:t>
            </a:r>
          </a:p>
        </p:txBody>
      </p:sp>
      <p:grpSp>
        <p:nvGrpSpPr>
          <p:cNvPr id="6" name="그룹 5"/>
          <p:cNvGrpSpPr/>
          <p:nvPr/>
        </p:nvGrpSpPr>
        <p:grpSpPr>
          <a:xfrm>
            <a:off x="6804248" y="4077072"/>
            <a:ext cx="3033692" cy="2592288"/>
            <a:chOff x="6804248" y="4077072"/>
            <a:chExt cx="3033692" cy="2592288"/>
          </a:xfrm>
        </p:grpSpPr>
        <p:pic>
          <p:nvPicPr>
            <p:cNvPr id="7" name="그림 6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4221088"/>
              <a:ext cx="1690348" cy="1691972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993983" y="5913060"/>
              <a:ext cx="28439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조례</a:t>
              </a:r>
              <a:r>
                <a:rPr lang="en-US" altLang="ko-KR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: </a:t>
              </a:r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제주도 </a:t>
              </a:r>
              <a:r>
                <a:rPr lang="en-US" altLang="ko-KR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4.3</a:t>
              </a:r>
            </a:p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휴일지정</a:t>
              </a:r>
              <a:endParaRPr lang="ko-KR" altLang="en-US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8874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0" y="224736"/>
            <a:ext cx="8924380" cy="4801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 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서울시 감정노동자 보호 조례 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권리보호센터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3507577" y="2176498"/>
            <a:ext cx="2682530" cy="2592288"/>
            <a:chOff x="6804248" y="4077072"/>
            <a:chExt cx="2682530" cy="2592288"/>
          </a:xfrm>
        </p:grpSpPr>
        <p:pic>
          <p:nvPicPr>
            <p:cNvPr id="4" name="그림 3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7029150" y="5913060"/>
              <a:ext cx="245762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5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서울시 감정노동자</a:t>
              </a:r>
              <a:endParaRPr lang="en-US" altLang="ko-KR" sz="1500" b="1" u="sng" dirty="0" smtClean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15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보호 조례</a:t>
              </a:r>
              <a:endParaRPr lang="ko-KR" altLang="en-US" sz="15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521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국제법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200260" y="774240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41476" y="783900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20290" y="790036"/>
            <a:ext cx="6300799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국내법과 같은 효력을 </a:t>
            </a:r>
            <a:r>
              <a:rPr lang="ko-KR" altLang="en-US" sz="2300" b="1" dirty="0" smtClean="0">
                <a:latin typeface="+mj-ea"/>
                <a:ea typeface="+mj-ea"/>
              </a:rPr>
              <a:t>지님 </a:t>
            </a:r>
            <a:r>
              <a:rPr lang="en-US" altLang="ko-KR" sz="2300" b="1" dirty="0" smtClean="0">
                <a:latin typeface="+mj-ea"/>
                <a:ea typeface="+mj-ea"/>
              </a:rPr>
              <a:t>(</a:t>
            </a:r>
            <a:r>
              <a:rPr lang="ko-KR" altLang="en-US" sz="2300" b="1" dirty="0">
                <a:latin typeface="+mj-ea"/>
                <a:ea typeface="+mj-ea"/>
              </a:rPr>
              <a:t>헌법 제</a:t>
            </a:r>
            <a:r>
              <a:rPr lang="en-US" altLang="ko-KR" sz="2300" b="1" dirty="0">
                <a:latin typeface="+mj-ea"/>
                <a:ea typeface="+mj-ea"/>
              </a:rPr>
              <a:t>6</a:t>
            </a:r>
            <a:r>
              <a:rPr lang="ko-KR" altLang="en-US" sz="2300" b="1" dirty="0">
                <a:latin typeface="+mj-ea"/>
                <a:ea typeface="+mj-ea"/>
              </a:rPr>
              <a:t>조 제</a:t>
            </a:r>
            <a:r>
              <a:rPr lang="en-US" altLang="ko-KR" sz="2300" b="1" dirty="0">
                <a:latin typeface="+mj-ea"/>
                <a:ea typeface="+mj-ea"/>
              </a:rPr>
              <a:t>1</a:t>
            </a:r>
            <a:r>
              <a:rPr lang="ko-KR" altLang="en-US" sz="2300" b="1" dirty="0">
                <a:latin typeface="+mj-ea"/>
                <a:ea typeface="+mj-ea"/>
              </a:rPr>
              <a:t>항</a:t>
            </a:r>
            <a:r>
              <a:rPr lang="en-US" altLang="ko-KR" sz="2300" b="1" dirty="0">
                <a:latin typeface="+mj-ea"/>
                <a:ea typeface="+mj-ea"/>
              </a:rPr>
              <a:t>)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595221" y="1196176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56244" y="1268458"/>
            <a:ext cx="78530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헌법에 </a:t>
            </a:r>
            <a:r>
              <a:rPr lang="ko-KR" altLang="en-US" sz="2000" dirty="0">
                <a:latin typeface="+mn-ea"/>
              </a:rPr>
              <a:t>의하여 </a:t>
            </a:r>
            <a:r>
              <a:rPr lang="ko-KR" altLang="en-US" sz="2000" dirty="0" smtClean="0">
                <a:latin typeface="+mn-ea"/>
              </a:rPr>
              <a:t>체결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공포된 </a:t>
            </a:r>
            <a:r>
              <a:rPr lang="ko-KR" altLang="en-US" sz="2000" dirty="0">
                <a:latin typeface="+mn-ea"/>
              </a:rPr>
              <a:t>조약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대통령에 의한 체결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비준과 함께 국회의 </a:t>
            </a:r>
            <a:r>
              <a:rPr lang="ko-KR" altLang="en-US" sz="2000" dirty="0" smtClean="0">
                <a:latin typeface="+mn-ea"/>
              </a:rPr>
              <a:t>비준 동의를 </a:t>
            </a:r>
            <a:r>
              <a:rPr lang="ko-KR" altLang="en-US" sz="2000" dirty="0">
                <a:latin typeface="+mn-ea"/>
              </a:rPr>
              <a:t>얻어야 함</a:t>
            </a:r>
            <a:r>
              <a:rPr lang="en-US" altLang="ko-KR" sz="2000" dirty="0">
                <a:latin typeface="+mn-ea"/>
              </a:rPr>
              <a:t>)</a:t>
            </a:r>
            <a:r>
              <a:rPr lang="ko-KR" altLang="en-US" sz="2000" dirty="0">
                <a:latin typeface="+mn-ea"/>
              </a:rPr>
              <a:t>과 일반적으로 승인된 국제법규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국제사회의 </a:t>
            </a:r>
            <a:r>
              <a:rPr lang="ko-KR" altLang="en-US" sz="2000" dirty="0" smtClean="0">
                <a:latin typeface="+mn-ea"/>
              </a:rPr>
              <a:t>보편적 규범으로서 </a:t>
            </a:r>
            <a:r>
              <a:rPr lang="ko-KR" altLang="en-US" sz="2000" dirty="0">
                <a:latin typeface="+mn-ea"/>
              </a:rPr>
              <a:t>대다수 국가가 승인하고 있는 법규</a:t>
            </a:r>
            <a:r>
              <a:rPr lang="en-US" altLang="ko-KR" sz="2000" dirty="0">
                <a:latin typeface="+mn-ea"/>
              </a:rPr>
              <a:t>: </a:t>
            </a:r>
            <a:r>
              <a:rPr lang="ko-KR" altLang="en-US" sz="2000" dirty="0">
                <a:latin typeface="+mn-ea"/>
              </a:rPr>
              <a:t>국제인권규약</a:t>
            </a:r>
            <a:r>
              <a:rPr lang="en-US" altLang="ko-KR" sz="2000" dirty="0">
                <a:latin typeface="+mn-ea"/>
              </a:rPr>
              <a:t>, UN</a:t>
            </a:r>
            <a:r>
              <a:rPr lang="ko-KR" altLang="en-US" sz="2000" dirty="0">
                <a:latin typeface="+mn-ea"/>
              </a:rPr>
              <a:t>헌장 등</a:t>
            </a:r>
            <a:r>
              <a:rPr lang="en-US" altLang="ko-KR" sz="2000" dirty="0">
                <a:latin typeface="+mn-ea"/>
              </a:rPr>
              <a:t>)</a:t>
            </a:r>
            <a:r>
              <a:rPr lang="ko-KR" altLang="en-US" sz="2000" dirty="0" smtClean="0">
                <a:latin typeface="+mn-ea"/>
              </a:rPr>
              <a:t>는 국내법과 </a:t>
            </a:r>
            <a:r>
              <a:rPr lang="ko-KR" altLang="en-US" sz="2000" dirty="0">
                <a:latin typeface="+mn-ea"/>
              </a:rPr>
              <a:t>같은 효력을 </a:t>
            </a:r>
            <a:r>
              <a:rPr lang="ko-KR" altLang="en-US" sz="2000" dirty="0" smtClean="0">
                <a:latin typeface="+mn-ea"/>
              </a:rPr>
              <a:t>가진다</a:t>
            </a:r>
            <a:r>
              <a:rPr lang="en-US" altLang="ko-KR" sz="2000" dirty="0" smtClean="0">
                <a:latin typeface="+mn-ea"/>
              </a:rPr>
              <a:t>.</a:t>
            </a:r>
            <a:endParaRPr lang="ko-KR" altLang="en-US" sz="2000" dirty="0">
              <a:latin typeface="+mn-ea"/>
            </a:endParaRP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404934" y="3232209"/>
            <a:ext cx="8559554" cy="3528000"/>
            <a:chOff x="204" y="2296"/>
            <a:chExt cx="3584" cy="1860"/>
          </a:xfrm>
        </p:grpSpPr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11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0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519234" y="3173474"/>
            <a:ext cx="88900" cy="200025"/>
            <a:chOff x="4314" y="2018"/>
            <a:chExt cx="69" cy="166"/>
          </a:xfrm>
        </p:grpSpPr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676742" y="3176649"/>
            <a:ext cx="87312" cy="200025"/>
            <a:chOff x="4314" y="2018"/>
            <a:chExt cx="69" cy="166"/>
          </a:xfrm>
        </p:grpSpPr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614749" y="3804435"/>
            <a:ext cx="803940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610325" y="3417056"/>
            <a:ext cx="345158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「사회보장기본법 」제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</a:p>
        </p:txBody>
      </p:sp>
      <p:sp>
        <p:nvSpPr>
          <p:cNvPr id="21" name="제목 39"/>
          <p:cNvSpPr txBox="1">
            <a:spLocks/>
          </p:cNvSpPr>
          <p:nvPr/>
        </p:nvSpPr>
        <p:spPr bwMode="auto">
          <a:xfrm>
            <a:off x="476582" y="3810142"/>
            <a:ext cx="8498697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국내에 </a:t>
            </a:r>
            <a:r>
              <a:rPr lang="ko-KR" altLang="en-US" kern="0" dirty="0">
                <a:latin typeface="+mn-ea"/>
                <a:cs typeface="+mj-cs"/>
              </a:rPr>
              <a:t>거주하는 외국인에게도 사회보장제도를 적용할 때에는 상호주의 </a:t>
            </a:r>
            <a:r>
              <a:rPr lang="ko-KR" altLang="en-US" kern="0" dirty="0" smtClean="0">
                <a:latin typeface="+mn-ea"/>
                <a:cs typeface="+mj-cs"/>
              </a:rPr>
              <a:t>원칙에 따르되 </a:t>
            </a:r>
            <a:r>
              <a:rPr lang="ko-KR" altLang="en-US" kern="0" dirty="0">
                <a:latin typeface="+mn-ea"/>
                <a:cs typeface="+mj-cs"/>
              </a:rPr>
              <a:t>관계법령이 정하는 바에 </a:t>
            </a:r>
            <a:r>
              <a:rPr lang="ko-KR" altLang="en-US" kern="0" dirty="0" smtClean="0">
                <a:latin typeface="+mn-ea"/>
                <a:cs typeface="+mj-cs"/>
              </a:rPr>
              <a:t>따른다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상호주의 </a:t>
            </a:r>
            <a:r>
              <a:rPr lang="ko-KR" altLang="en-US" kern="0" dirty="0">
                <a:latin typeface="+mn-ea"/>
                <a:cs typeface="+mj-cs"/>
              </a:rPr>
              <a:t>원칙에 의거하여 정부가 외국 정부와 상호보장협정을 </a:t>
            </a:r>
            <a:r>
              <a:rPr lang="ko-KR" altLang="en-US" kern="0" dirty="0" smtClean="0">
                <a:latin typeface="+mn-ea"/>
                <a:cs typeface="+mj-cs"/>
              </a:rPr>
              <a:t>맺음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en-US" altLang="ko-KR" kern="0" dirty="0" smtClean="0">
                <a:latin typeface="+mn-ea"/>
                <a:cs typeface="+mj-cs"/>
              </a:rPr>
              <a:t>  : </a:t>
            </a:r>
            <a:r>
              <a:rPr lang="ko-KR" altLang="en-US" kern="0" dirty="0">
                <a:latin typeface="+mn-ea"/>
                <a:cs typeface="+mj-cs"/>
              </a:rPr>
              <a:t>이 내용은 협정을 맺는 국가마다 </a:t>
            </a:r>
            <a:r>
              <a:rPr lang="ko-KR" altLang="en-US" kern="0" dirty="0" smtClean="0">
                <a:latin typeface="+mn-ea"/>
                <a:cs typeface="+mj-cs"/>
              </a:rPr>
              <a:t>다름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최근 </a:t>
            </a:r>
            <a:r>
              <a:rPr lang="ko-KR" altLang="en-US" kern="0" dirty="0">
                <a:latin typeface="+mn-ea"/>
                <a:cs typeface="+mj-cs"/>
              </a:rPr>
              <a:t>노동력의 국가 간 이동이 활발해짐에 따라 연금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건강보험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실업급여 등과 관련된 </a:t>
            </a:r>
            <a:r>
              <a:rPr lang="ko-KR" altLang="en-US" kern="0" dirty="0">
                <a:latin typeface="+mn-ea"/>
                <a:cs typeface="+mj-cs"/>
              </a:rPr>
              <a:t>사회보험 영역에서 국가간 상호보장협정의 중요성이 커지고 </a:t>
            </a:r>
            <a:r>
              <a:rPr lang="ko-KR" altLang="en-US" kern="0" dirty="0" smtClean="0">
                <a:latin typeface="+mn-ea"/>
                <a:cs typeface="+mj-cs"/>
              </a:rPr>
              <a:t>있음</a:t>
            </a:r>
            <a:endParaRPr lang="en-US" altLang="ko-KR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285113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국제노동기구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(ILO)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307566" y="989906"/>
            <a:ext cx="8493534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세계적으로 사회보장과 인권보장을 실현하는 데 있어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노동자의 노동조건 개선 </a:t>
            </a:r>
            <a:r>
              <a:rPr lang="ko-KR" altLang="en-US" sz="2000" kern="0" dirty="0" smtClean="0">
                <a:latin typeface="+mn-ea"/>
                <a:cs typeface="+mj-cs"/>
              </a:rPr>
              <a:t>및 지위향상을 </a:t>
            </a:r>
            <a:r>
              <a:rPr lang="ko-KR" altLang="en-US" sz="2000" kern="0" dirty="0">
                <a:latin typeface="+mn-ea"/>
                <a:cs typeface="+mj-cs"/>
              </a:rPr>
              <a:t>위해 설치한 국제연합의 전문기구인</a:t>
            </a:r>
            <a:r>
              <a:rPr lang="en-US" altLang="ko-KR" sz="2000" kern="0" dirty="0">
                <a:latin typeface="+mn-ea"/>
                <a:cs typeface="+mj-cs"/>
              </a:rPr>
              <a:t>(ILO)</a:t>
            </a:r>
            <a:r>
              <a:rPr lang="ko-KR" altLang="en-US" sz="2000" kern="0" dirty="0">
                <a:latin typeface="+mn-ea"/>
                <a:cs typeface="+mj-cs"/>
              </a:rPr>
              <a:t>의 역할이 매우 컸음</a:t>
            </a:r>
          </a:p>
          <a:p>
            <a:pPr>
              <a:lnSpc>
                <a:spcPct val="150000"/>
              </a:lnSpc>
              <a:spcAft>
                <a:spcPts val="300"/>
              </a:spcAft>
              <a:defRPr/>
            </a:pPr>
            <a:endParaRPr lang="ko-KR" altLang="en-US" sz="1400" kern="0" dirty="0">
              <a:latin typeface="+mn-ea"/>
              <a:cs typeface="+mj-cs"/>
            </a:endParaRPr>
          </a:p>
          <a:p>
            <a:pPr marL="88900">
              <a:lnSpc>
                <a:spcPct val="150000"/>
              </a:lnSpc>
              <a:spcAft>
                <a:spcPts val="300"/>
              </a:spcAft>
              <a:buClr>
                <a:schemeClr val="tx2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우리나라 </a:t>
            </a:r>
            <a:r>
              <a:rPr lang="ko-KR" altLang="en-US" sz="2000" kern="0" dirty="0">
                <a:latin typeface="+mn-ea"/>
                <a:cs typeface="+mj-cs"/>
              </a:rPr>
              <a:t>사회복지법 발전에도 가장 많은 영향을 준 국제기구</a:t>
            </a:r>
          </a:p>
          <a:p>
            <a:pPr marL="88900">
              <a:lnSpc>
                <a:spcPct val="150000"/>
              </a:lnSpc>
              <a:spcAft>
                <a:spcPts val="300"/>
              </a:spcAft>
              <a:buClr>
                <a:schemeClr val="tx2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  <a:defRPr/>
            </a:pPr>
            <a:endParaRPr lang="ko-KR" altLang="en-US" sz="1400" kern="0" dirty="0">
              <a:latin typeface="+mn-ea"/>
              <a:cs typeface="+mj-cs"/>
            </a:endParaRPr>
          </a:p>
          <a:p>
            <a:pPr marL="88900">
              <a:lnSpc>
                <a:spcPct val="150000"/>
              </a:lnSpc>
              <a:spcAft>
                <a:spcPts val="300"/>
              </a:spcAft>
              <a:buClr>
                <a:schemeClr val="tx2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 ILO</a:t>
            </a:r>
            <a:r>
              <a:rPr lang="ko-KR" altLang="en-US" sz="2000" kern="0" dirty="0">
                <a:latin typeface="+mn-ea"/>
                <a:cs typeface="+mj-cs"/>
              </a:rPr>
              <a:t>에서 추진한 각종 중요 조약이나 권고를 개별국가에서 비준하게 </a:t>
            </a:r>
            <a:r>
              <a:rPr lang="ko-KR" altLang="en-US" sz="2000" kern="0" dirty="0" smtClean="0">
                <a:latin typeface="+mn-ea"/>
                <a:cs typeface="+mj-cs"/>
              </a:rPr>
              <a:t>되면</a:t>
            </a:r>
            <a:r>
              <a:rPr lang="en-US" altLang="ko-KR" sz="2000" kern="0" dirty="0" smtClean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국내법화를 </a:t>
            </a:r>
            <a:r>
              <a:rPr lang="ko-KR" altLang="en-US" sz="2000" kern="0" dirty="0">
                <a:latin typeface="+mn-ea"/>
                <a:cs typeface="+mj-cs"/>
              </a:rPr>
              <a:t>거쳐 비준국가의 사회복지법과 행정체계에 영향을 미치게 됨</a:t>
            </a:r>
          </a:p>
        </p:txBody>
      </p:sp>
    </p:spTree>
    <p:extLst>
      <p:ext uri="{BB962C8B-B14F-4D97-AF65-F5344CB8AC3E}">
        <p14:creationId xmlns:p14="http://schemas.microsoft.com/office/powerpoint/2010/main" val="40607708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국제노동기구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(ILO)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한쪽 모서리는 잘리고 다른 쪽 모서리는 둥근 사각형 2"/>
          <p:cNvSpPr/>
          <p:nvPr/>
        </p:nvSpPr>
        <p:spPr>
          <a:xfrm>
            <a:off x="527058" y="983357"/>
            <a:ext cx="7426325" cy="576000"/>
          </a:xfrm>
          <a:prstGeom prst="snipRoundRect">
            <a:avLst>
              <a:gd name="adj1" fmla="val 16667"/>
              <a:gd name="adj2" fmla="val 50000"/>
            </a:avLst>
          </a:prstGeom>
          <a:solidFill>
            <a:schemeClr val="accent3">
              <a:lumMod val="75000"/>
            </a:schemeClr>
          </a:solidFill>
          <a:ln w="571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450850">
              <a:defRPr/>
            </a:pPr>
            <a:r>
              <a:rPr lang="ko-KR" altLang="en-US" sz="2400" b="1" dirty="0" smtClean="0">
                <a:solidFill>
                  <a:srgbClr val="FFC000"/>
                </a:solidFill>
                <a:latin typeface="+mj-ea"/>
                <a:ea typeface="+mj-ea"/>
              </a:rPr>
              <a:t>대표적인 조약</a:t>
            </a:r>
            <a:endParaRPr lang="ko-KR" altLang="en-US" sz="2400" b="1" dirty="0">
              <a:solidFill>
                <a:srgbClr val="FFC000"/>
              </a:solidFill>
              <a:latin typeface="+mj-ea"/>
              <a:ea typeface="+mj-ea"/>
            </a:endParaRPr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96" y="902064"/>
            <a:ext cx="595312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직선 연결선 4"/>
          <p:cNvCxnSpPr/>
          <p:nvPr/>
        </p:nvCxnSpPr>
        <p:spPr>
          <a:xfrm>
            <a:off x="1198173" y="1589452"/>
            <a:ext cx="0" cy="356774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타원 5"/>
          <p:cNvSpPr/>
          <p:nvPr/>
        </p:nvSpPr>
        <p:spPr>
          <a:xfrm>
            <a:off x="1161660" y="1835745"/>
            <a:ext cx="73025" cy="7143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/>
          </a:p>
        </p:txBody>
      </p:sp>
      <p:sp>
        <p:nvSpPr>
          <p:cNvPr id="7" name="직각 삼각형 6"/>
          <p:cNvSpPr/>
          <p:nvPr/>
        </p:nvSpPr>
        <p:spPr>
          <a:xfrm rot="10800000">
            <a:off x="1315648" y="1845270"/>
            <a:ext cx="215900" cy="215900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>
            <a:off x="1423598" y="1845270"/>
            <a:ext cx="6676794" cy="558000"/>
          </a:xfrm>
          <a:prstGeom prst="snip1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200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000" b="1" dirty="0" smtClean="0">
                <a:latin typeface="+mn-ea"/>
              </a:rPr>
              <a:t>사회보장최저기준조약</a:t>
            </a:r>
            <a:r>
              <a:rPr lang="en-US" altLang="ko-KR" sz="2000" b="1" dirty="0">
                <a:latin typeface="+mn-ea"/>
              </a:rPr>
              <a:t>, 1952</a:t>
            </a:r>
            <a:r>
              <a:rPr lang="ko-KR" altLang="en-US" sz="2000" b="1" dirty="0">
                <a:latin typeface="+mn-ea"/>
              </a:rPr>
              <a:t>년</a:t>
            </a:r>
          </a:p>
        </p:txBody>
      </p:sp>
      <p:sp>
        <p:nvSpPr>
          <p:cNvPr id="9" name="타원 8"/>
          <p:cNvSpPr/>
          <p:nvPr/>
        </p:nvSpPr>
        <p:spPr>
          <a:xfrm>
            <a:off x="1161660" y="4453365"/>
            <a:ext cx="73025" cy="7302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/>
          </a:p>
        </p:txBody>
      </p:sp>
      <p:sp>
        <p:nvSpPr>
          <p:cNvPr id="10" name="직각 삼각형 9"/>
          <p:cNvSpPr/>
          <p:nvPr/>
        </p:nvSpPr>
        <p:spPr>
          <a:xfrm rot="10800000">
            <a:off x="1315648" y="4453365"/>
            <a:ext cx="215900" cy="215900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/>
          </a:p>
        </p:txBody>
      </p:sp>
      <p:sp>
        <p:nvSpPr>
          <p:cNvPr id="11" name="한쪽 모서리가 잘린 사각형 10"/>
          <p:cNvSpPr/>
          <p:nvPr/>
        </p:nvSpPr>
        <p:spPr>
          <a:xfrm>
            <a:off x="1423598" y="4453365"/>
            <a:ext cx="6676794" cy="558000"/>
          </a:xfrm>
          <a:prstGeom prst="snip1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200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000" b="1" dirty="0" smtClean="0">
                <a:latin typeface="+mn-ea"/>
              </a:rPr>
              <a:t>의료급여에 </a:t>
            </a:r>
            <a:r>
              <a:rPr lang="ko-KR" altLang="en-US" sz="2000" b="1" dirty="0">
                <a:latin typeface="+mn-ea"/>
              </a:rPr>
              <a:t>관한 조약</a:t>
            </a:r>
            <a:r>
              <a:rPr lang="en-US" altLang="ko-KR" sz="2000" b="1" dirty="0">
                <a:latin typeface="+mn-ea"/>
              </a:rPr>
              <a:t>, 1969</a:t>
            </a:r>
            <a:r>
              <a:rPr lang="ko-KR" altLang="en-US" sz="2000" b="1" dirty="0">
                <a:latin typeface="+mn-ea"/>
              </a:rPr>
              <a:t>년</a:t>
            </a:r>
          </a:p>
        </p:txBody>
      </p:sp>
      <p:sp>
        <p:nvSpPr>
          <p:cNvPr id="12" name="타원 11"/>
          <p:cNvSpPr/>
          <p:nvPr/>
        </p:nvSpPr>
        <p:spPr>
          <a:xfrm>
            <a:off x="1161660" y="2706479"/>
            <a:ext cx="73025" cy="7302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/>
          </a:p>
        </p:txBody>
      </p:sp>
      <p:sp>
        <p:nvSpPr>
          <p:cNvPr id="13" name="직각 삼각형 12"/>
          <p:cNvSpPr/>
          <p:nvPr/>
        </p:nvSpPr>
        <p:spPr>
          <a:xfrm rot="10800000">
            <a:off x="1315648" y="2706479"/>
            <a:ext cx="215900" cy="215900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/>
          </a:p>
        </p:txBody>
      </p:sp>
      <p:sp>
        <p:nvSpPr>
          <p:cNvPr id="14" name="한쪽 모서리가 잘린 사각형 13"/>
          <p:cNvSpPr/>
          <p:nvPr/>
        </p:nvSpPr>
        <p:spPr>
          <a:xfrm>
            <a:off x="1423598" y="2706479"/>
            <a:ext cx="6676794" cy="558000"/>
          </a:xfrm>
          <a:prstGeom prst="snip1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200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000" b="1" dirty="0" smtClean="0">
                <a:latin typeface="+mn-ea"/>
              </a:rPr>
              <a:t>모성보호조약</a:t>
            </a:r>
            <a:r>
              <a:rPr lang="en-US" altLang="ko-KR" sz="2000" b="1" dirty="0">
                <a:latin typeface="+mn-ea"/>
              </a:rPr>
              <a:t>, 1952</a:t>
            </a:r>
            <a:r>
              <a:rPr lang="ko-KR" altLang="en-US" sz="2000" b="1" dirty="0">
                <a:latin typeface="+mn-ea"/>
              </a:rPr>
              <a:t>년</a:t>
            </a:r>
          </a:p>
        </p:txBody>
      </p:sp>
      <p:sp>
        <p:nvSpPr>
          <p:cNvPr id="15" name="타원 14"/>
          <p:cNvSpPr/>
          <p:nvPr/>
        </p:nvSpPr>
        <p:spPr>
          <a:xfrm>
            <a:off x="1161660" y="3574570"/>
            <a:ext cx="73025" cy="7302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/>
          </a:p>
        </p:txBody>
      </p:sp>
      <p:sp>
        <p:nvSpPr>
          <p:cNvPr id="16" name="직각 삼각형 15"/>
          <p:cNvSpPr/>
          <p:nvPr/>
        </p:nvSpPr>
        <p:spPr>
          <a:xfrm rot="10800000">
            <a:off x="1315648" y="3574570"/>
            <a:ext cx="215900" cy="215900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/>
          </a:p>
        </p:txBody>
      </p:sp>
      <p:sp>
        <p:nvSpPr>
          <p:cNvPr id="17" name="한쪽 모서리가 잘린 사각형 16"/>
          <p:cNvSpPr/>
          <p:nvPr/>
        </p:nvSpPr>
        <p:spPr>
          <a:xfrm>
            <a:off x="1423598" y="3574570"/>
            <a:ext cx="6676794" cy="558000"/>
          </a:xfrm>
          <a:prstGeom prst="snip1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200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000" b="1" dirty="0" smtClean="0">
                <a:latin typeface="+mn-ea"/>
              </a:rPr>
              <a:t>산업재해 </a:t>
            </a:r>
            <a:r>
              <a:rPr lang="en-US" altLang="ko-KR" sz="2000" b="1" dirty="0" smtClean="0">
                <a:latin typeface="+mn-ea"/>
              </a:rPr>
              <a:t>· </a:t>
            </a:r>
            <a:r>
              <a:rPr lang="ko-KR" altLang="en-US" sz="2000" b="1" dirty="0" smtClean="0">
                <a:latin typeface="+mn-ea"/>
              </a:rPr>
              <a:t>직업병급여에 </a:t>
            </a:r>
            <a:r>
              <a:rPr lang="ko-KR" altLang="en-US" sz="2000" b="1" dirty="0">
                <a:latin typeface="+mn-ea"/>
              </a:rPr>
              <a:t>관한 조약</a:t>
            </a:r>
            <a:r>
              <a:rPr lang="en-US" altLang="ko-KR" sz="2000" b="1" dirty="0">
                <a:latin typeface="+mn-ea"/>
              </a:rPr>
              <a:t>, 1964</a:t>
            </a:r>
            <a:r>
              <a:rPr lang="ko-KR" altLang="en-US" sz="2000" b="1" dirty="0">
                <a:latin typeface="+mn-ea"/>
              </a:rPr>
              <a:t>년</a:t>
            </a:r>
          </a:p>
        </p:txBody>
      </p:sp>
    </p:spTree>
    <p:extLst>
      <p:ext uri="{BB962C8B-B14F-4D97-AF65-F5344CB8AC3E}">
        <p14:creationId xmlns:p14="http://schemas.microsoft.com/office/powerpoint/2010/main" val="8074184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UN</a:t>
            </a:r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총회 채택 국제 조약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333125" y="3312894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374341" y="3322554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53155" y="3328690"/>
            <a:ext cx="6600120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국제인권규약 </a:t>
            </a:r>
            <a:r>
              <a:rPr lang="en-US" altLang="ko-KR" sz="2300" b="1" dirty="0" smtClean="0">
                <a:latin typeface="+mj-ea"/>
                <a:ea typeface="+mj-ea"/>
              </a:rPr>
              <a:t>A,B (</a:t>
            </a:r>
            <a:r>
              <a:rPr lang="en-US" altLang="ko-KR" sz="2300" b="1" dirty="0">
                <a:latin typeface="+mj-ea"/>
                <a:ea typeface="+mj-ea"/>
              </a:rPr>
              <a:t>1966</a:t>
            </a:r>
            <a:r>
              <a:rPr lang="ko-KR" altLang="en-US" sz="2300" b="1" dirty="0">
                <a:latin typeface="+mj-ea"/>
                <a:ea typeface="+mj-ea"/>
              </a:rPr>
              <a:t>년 채택</a:t>
            </a:r>
            <a:r>
              <a:rPr lang="en-US" altLang="ko-KR" sz="2300" b="1" dirty="0">
                <a:latin typeface="+mj-ea"/>
                <a:ea typeface="+mj-ea"/>
              </a:rPr>
              <a:t>, 1976</a:t>
            </a:r>
            <a:r>
              <a:rPr lang="ko-KR" altLang="en-US" sz="2300" b="1" dirty="0">
                <a:latin typeface="+mj-ea"/>
                <a:ea typeface="+mj-ea"/>
              </a:rPr>
              <a:t>년 발효</a:t>
            </a:r>
            <a:r>
              <a:rPr lang="en-US" altLang="ko-KR" sz="2300" b="1" dirty="0">
                <a:latin typeface="+mj-ea"/>
                <a:ea typeface="+mj-ea"/>
              </a:rPr>
              <a:t>)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728085" y="3734830"/>
            <a:ext cx="368397" cy="77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00260" y="3888455"/>
            <a:ext cx="78530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ko-KR" sz="2000" dirty="0" smtClean="0">
                <a:latin typeface="+mn-ea"/>
              </a:rPr>
              <a:t>A</a:t>
            </a:r>
            <a:r>
              <a:rPr lang="ko-KR" altLang="en-US" sz="2000" dirty="0" smtClean="0">
                <a:latin typeface="+mn-ea"/>
              </a:rPr>
              <a:t>규약 </a:t>
            </a:r>
            <a:r>
              <a:rPr lang="en-US" altLang="ko-KR" sz="2000" dirty="0" smtClean="0">
                <a:latin typeface="+mn-ea"/>
              </a:rPr>
              <a:t>- </a:t>
            </a:r>
            <a:r>
              <a:rPr lang="ko-KR" altLang="en-US" sz="2000" dirty="0">
                <a:latin typeface="+mn-ea"/>
              </a:rPr>
              <a:t>경제적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사회적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문화적 권리에 관한 </a:t>
            </a:r>
            <a:r>
              <a:rPr lang="ko-KR" altLang="en-US" sz="2000" dirty="0" smtClean="0">
                <a:latin typeface="+mn-ea"/>
              </a:rPr>
              <a:t>규약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ko-KR" sz="2000" dirty="0" smtClean="0">
                <a:latin typeface="+mn-ea"/>
              </a:rPr>
              <a:t>B</a:t>
            </a:r>
            <a:r>
              <a:rPr lang="ko-KR" altLang="en-US" sz="2000" dirty="0" smtClean="0">
                <a:latin typeface="+mn-ea"/>
              </a:rPr>
              <a:t>규약 </a:t>
            </a:r>
            <a:r>
              <a:rPr lang="en-US" altLang="ko-KR" sz="2000" dirty="0" smtClean="0">
                <a:latin typeface="+mn-ea"/>
              </a:rPr>
              <a:t>- </a:t>
            </a:r>
            <a:r>
              <a:rPr lang="ko-KR" altLang="en-US" sz="2000" dirty="0">
                <a:latin typeface="+mn-ea"/>
              </a:rPr>
              <a:t>시민적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정치적 권리에 관한 </a:t>
            </a:r>
            <a:r>
              <a:rPr lang="ko-KR" altLang="en-US" sz="2000" dirty="0" smtClean="0">
                <a:latin typeface="+mn-ea"/>
              </a:rPr>
              <a:t>규약</a:t>
            </a:r>
            <a:endParaRPr lang="en-US" altLang="ko-KR" sz="2000" dirty="0" smtClean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우리나라는 </a:t>
            </a:r>
            <a:r>
              <a:rPr lang="en-US" altLang="ko-KR" sz="2000" dirty="0">
                <a:latin typeface="+mn-ea"/>
              </a:rPr>
              <a:t>A</a:t>
            </a:r>
            <a:r>
              <a:rPr lang="en-US" altLang="ko-KR" sz="2000" dirty="0" smtClean="0">
                <a:latin typeface="+mn-ea"/>
              </a:rPr>
              <a:t>, B </a:t>
            </a:r>
            <a:r>
              <a:rPr lang="ko-KR" altLang="en-US" sz="2000" dirty="0">
                <a:latin typeface="+mn-ea"/>
              </a:rPr>
              <a:t>규약을 </a:t>
            </a:r>
            <a:r>
              <a:rPr lang="en-US" altLang="ko-KR" sz="2000" dirty="0">
                <a:latin typeface="+mn-ea"/>
              </a:rPr>
              <a:t>1990</a:t>
            </a:r>
            <a:r>
              <a:rPr lang="ko-KR" altLang="en-US" sz="2000" dirty="0">
                <a:latin typeface="+mn-ea"/>
              </a:rPr>
              <a:t>년 </a:t>
            </a:r>
            <a:r>
              <a:rPr lang="en-US" altLang="ko-KR" sz="2000" dirty="0">
                <a:latin typeface="+mn-ea"/>
              </a:rPr>
              <a:t>4</a:t>
            </a:r>
            <a:r>
              <a:rPr lang="ko-KR" altLang="en-US" sz="2000" dirty="0">
                <a:latin typeface="+mn-ea"/>
              </a:rPr>
              <a:t>월에 비준함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333125" y="952656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오른쪽 중괄호 8"/>
          <p:cNvSpPr/>
          <p:nvPr/>
        </p:nvSpPr>
        <p:spPr bwMode="auto">
          <a:xfrm flipH="1">
            <a:off x="374341" y="962316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53155" y="968452"/>
            <a:ext cx="6015764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n-ea"/>
              </a:rPr>
              <a:t>세계인권선언 </a:t>
            </a:r>
            <a:r>
              <a:rPr lang="en-US" altLang="ko-KR" sz="2300" b="1" dirty="0" smtClean="0">
                <a:latin typeface="+mn-ea"/>
              </a:rPr>
              <a:t>(</a:t>
            </a:r>
            <a:r>
              <a:rPr lang="en-US" altLang="ko-KR" sz="2300" b="1" dirty="0">
                <a:latin typeface="+mn-ea"/>
              </a:rPr>
              <a:t>1948</a:t>
            </a:r>
            <a:r>
              <a:rPr lang="ko-KR" altLang="en-US" sz="2300" b="1" dirty="0">
                <a:latin typeface="+mn-ea"/>
              </a:rPr>
              <a:t>년 제</a:t>
            </a:r>
            <a:r>
              <a:rPr lang="en-US" altLang="ko-KR" sz="2300" b="1" dirty="0">
                <a:latin typeface="+mn-ea"/>
              </a:rPr>
              <a:t>3</a:t>
            </a:r>
            <a:r>
              <a:rPr lang="ko-KR" altLang="en-US" sz="2300" b="1" dirty="0">
                <a:latin typeface="+mn-ea"/>
              </a:rPr>
              <a:t>차 총회</a:t>
            </a:r>
            <a:r>
              <a:rPr lang="en-US" altLang="ko-KR" sz="2300" b="1" dirty="0">
                <a:latin typeface="+mn-ea"/>
              </a:rPr>
              <a:t>)</a:t>
            </a:r>
          </a:p>
        </p:txBody>
      </p:sp>
      <p:pic>
        <p:nvPicPr>
          <p:cNvPr id="1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728085" y="1374592"/>
            <a:ext cx="368397" cy="77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100260" y="1528217"/>
            <a:ext cx="7853077" cy="425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보편적으로 </a:t>
            </a:r>
            <a:r>
              <a:rPr lang="ko-KR" altLang="en-US" sz="2000" dirty="0">
                <a:latin typeface="+mn-ea"/>
              </a:rPr>
              <a:t>사회보장을 받을 권리를 선언함</a:t>
            </a:r>
          </a:p>
        </p:txBody>
      </p:sp>
      <p:grpSp>
        <p:nvGrpSpPr>
          <p:cNvPr id="13" name="그룹 12"/>
          <p:cNvGrpSpPr/>
          <p:nvPr/>
        </p:nvGrpSpPr>
        <p:grpSpPr>
          <a:xfrm>
            <a:off x="6440321" y="1964386"/>
            <a:ext cx="2336951" cy="1187386"/>
            <a:chOff x="6804248" y="4077072"/>
            <a:chExt cx="2205024" cy="1187386"/>
          </a:xfrm>
        </p:grpSpPr>
        <p:pic>
          <p:nvPicPr>
            <p:cNvPr id="14" name="그림 13">
              <a:hlinkClick r:id="rId3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0" y="4155774"/>
              <a:ext cx="998423" cy="1040856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7798150" y="4347599"/>
              <a:ext cx="12111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세계인권선언</a:t>
              </a:r>
              <a:endParaRPr lang="ko-KR" altLang="en-US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88175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아동에 관한 권리 협약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(CRC, 1989)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294488" y="935043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894745" y="988492"/>
            <a:ext cx="62013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>
                <a:solidFill>
                  <a:schemeClr val="bg1"/>
                </a:solidFill>
                <a:latin typeface="+mn-ea"/>
              </a:rPr>
              <a:t>최근 우리나라 사회복지에 영향을 준 조약</a:t>
            </a:r>
          </a:p>
        </p:txBody>
      </p:sp>
      <p:pic>
        <p:nvPicPr>
          <p:cNvPr id="5" name="Picture 2" descr="C:\Users\lee\Downloads\심리, 생각\intelligenc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45" y="799456"/>
            <a:ext cx="605711" cy="59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6701" y="1672663"/>
            <a:ext cx="817871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24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스스로 </a:t>
            </a:r>
            <a:r>
              <a:rPr lang="ko-KR" altLang="en-US" sz="2000" dirty="0">
                <a:latin typeface="+mn-ea"/>
              </a:rPr>
              <a:t>자기의 주장을 완전하게 할 수 없고 스스로의 욕구를 충족시킬 수도 </a:t>
            </a:r>
            <a:r>
              <a:rPr lang="ko-KR" altLang="en-US" sz="2000" dirty="0" smtClean="0">
                <a:latin typeface="+mn-ea"/>
              </a:rPr>
              <a:t>없는 사회적 </a:t>
            </a:r>
            <a:r>
              <a:rPr lang="ko-KR" altLang="en-US" sz="2000" dirty="0">
                <a:latin typeface="+mn-ea"/>
              </a:rPr>
              <a:t>약자인 아동을 권리의 주체로 인정하고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당사국이 이들의 </a:t>
            </a:r>
            <a:r>
              <a:rPr lang="ko-KR" altLang="en-US" sz="2000" dirty="0" smtClean="0">
                <a:latin typeface="+mn-ea"/>
              </a:rPr>
              <a:t>권리를 보장하기 </a:t>
            </a:r>
            <a:r>
              <a:rPr lang="ko-KR" altLang="en-US" sz="2000" dirty="0">
                <a:latin typeface="+mn-ea"/>
              </a:rPr>
              <a:t>위하여 이행하여야 할 바를 규정한 국제적 </a:t>
            </a:r>
            <a:r>
              <a:rPr lang="ko-KR" altLang="en-US" sz="2000" dirty="0" smtClean="0">
                <a:latin typeface="+mn-ea"/>
              </a:rPr>
              <a:t>조치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24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세계 </a:t>
            </a:r>
            <a:r>
              <a:rPr lang="en-US" altLang="ko-KR" sz="2000" dirty="0">
                <a:latin typeface="+mn-ea"/>
              </a:rPr>
              <a:t>191</a:t>
            </a:r>
            <a:r>
              <a:rPr lang="ko-KR" altLang="en-US" sz="2000" dirty="0">
                <a:latin typeface="+mn-ea"/>
              </a:rPr>
              <a:t>개국이 비준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유엔 협약 중 가장 많은 나라가 뜻을 </a:t>
            </a:r>
            <a:r>
              <a:rPr lang="ko-KR" altLang="en-US" sz="2000" dirty="0" smtClean="0">
                <a:latin typeface="+mn-ea"/>
              </a:rPr>
              <a:t>같이하는 보편적 </a:t>
            </a:r>
            <a:r>
              <a:rPr lang="ko-KR" altLang="en-US" sz="2000" dirty="0">
                <a:latin typeface="+mn-ea"/>
              </a:rPr>
              <a:t>협약</a:t>
            </a:r>
          </a:p>
        </p:txBody>
      </p:sp>
    </p:spTree>
    <p:extLst>
      <p:ext uri="{BB962C8B-B14F-4D97-AF65-F5344CB8AC3E}">
        <p14:creationId xmlns:p14="http://schemas.microsoft.com/office/powerpoint/2010/main" val="26339025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아동에 관한 권리 협약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(CRC, 1989)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3201" y="910576"/>
            <a:ext cx="8742444" cy="349913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7501" y="85184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5009" y="85501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13015" y="1493952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8592" y="1106573"/>
            <a:ext cx="417774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「아동복지법」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전부개정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(2000)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85966" y="1552226"/>
            <a:ext cx="8498697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>
                <a:latin typeface="+mn-ea"/>
                <a:cs typeface="+mj-cs"/>
              </a:rPr>
              <a:t>1989</a:t>
            </a:r>
            <a:r>
              <a:rPr lang="ko-KR" altLang="en-US" sz="2000" kern="0" dirty="0">
                <a:latin typeface="+mn-ea"/>
                <a:cs typeface="+mj-cs"/>
              </a:rPr>
              <a:t>년 </a:t>
            </a:r>
            <a:r>
              <a:rPr lang="en-US" altLang="ko-KR" sz="2000" kern="0" dirty="0">
                <a:latin typeface="+mn-ea"/>
                <a:cs typeface="+mj-cs"/>
              </a:rPr>
              <a:t>UN </a:t>
            </a:r>
            <a:r>
              <a:rPr lang="ko-KR" altLang="en-US" sz="2000" kern="0" dirty="0">
                <a:latin typeface="+mn-ea"/>
                <a:cs typeface="+mj-cs"/>
              </a:rPr>
              <a:t>총회에서 만장일치로 ‘아동권리에 관한 협약’이 </a:t>
            </a:r>
            <a:r>
              <a:rPr lang="ko-KR" altLang="en-US" sz="2000" kern="0" dirty="0" smtClean="0">
                <a:latin typeface="+mn-ea"/>
                <a:cs typeface="+mj-cs"/>
              </a:rPr>
              <a:t>채택되어 </a:t>
            </a:r>
            <a:r>
              <a:rPr lang="en-US" altLang="ko-KR" sz="2000" kern="0" dirty="0" smtClean="0">
                <a:latin typeface="+mn-ea"/>
                <a:cs typeface="+mj-cs"/>
              </a:rPr>
              <a:t>1990</a:t>
            </a:r>
            <a:r>
              <a:rPr lang="ko-KR" altLang="en-US" sz="2000" kern="0" dirty="0">
                <a:latin typeface="+mn-ea"/>
                <a:cs typeface="+mj-cs"/>
              </a:rPr>
              <a:t>년 </a:t>
            </a:r>
            <a:r>
              <a:rPr lang="en-US" altLang="ko-KR" sz="2000" kern="0" dirty="0">
                <a:latin typeface="+mn-ea"/>
                <a:cs typeface="+mj-cs"/>
              </a:rPr>
              <a:t>9</a:t>
            </a:r>
            <a:r>
              <a:rPr lang="ko-KR" altLang="en-US" sz="2000" kern="0" dirty="0">
                <a:latin typeface="+mn-ea"/>
                <a:cs typeface="+mj-cs"/>
              </a:rPr>
              <a:t>월 </a:t>
            </a:r>
            <a:r>
              <a:rPr lang="ko-KR" altLang="en-US" sz="2000" kern="0" dirty="0" smtClean="0">
                <a:latin typeface="+mn-ea"/>
                <a:cs typeface="+mj-cs"/>
              </a:rPr>
              <a:t>발표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우리나라는 </a:t>
            </a:r>
            <a:r>
              <a:rPr lang="ko-KR" altLang="en-US" sz="2000" kern="0" dirty="0">
                <a:latin typeface="+mn-ea"/>
                <a:cs typeface="+mj-cs"/>
              </a:rPr>
              <a:t>일부 조항 유보한 채 </a:t>
            </a:r>
            <a:r>
              <a:rPr lang="en-US" altLang="ko-KR" sz="2000" kern="0" dirty="0">
                <a:latin typeface="+mn-ea"/>
                <a:cs typeface="+mj-cs"/>
              </a:rPr>
              <a:t>1991</a:t>
            </a:r>
            <a:r>
              <a:rPr lang="ko-KR" altLang="en-US" sz="2000" kern="0" dirty="0">
                <a:latin typeface="+mn-ea"/>
                <a:cs typeface="+mj-cs"/>
              </a:rPr>
              <a:t>년 </a:t>
            </a:r>
            <a:r>
              <a:rPr lang="en-US" altLang="ko-KR" sz="2000" kern="0" dirty="0">
                <a:latin typeface="+mn-ea"/>
                <a:cs typeface="+mj-cs"/>
              </a:rPr>
              <a:t>11</a:t>
            </a:r>
            <a:r>
              <a:rPr lang="ko-KR" altLang="en-US" sz="2000" kern="0" dirty="0">
                <a:latin typeface="+mn-ea"/>
                <a:cs typeface="+mj-cs"/>
              </a:rPr>
              <a:t>월 비준서 기탁</a:t>
            </a:r>
            <a:r>
              <a:rPr lang="en-US" altLang="ko-KR" sz="2000" kern="0" dirty="0">
                <a:latin typeface="+mn-ea"/>
                <a:cs typeface="+mj-cs"/>
              </a:rPr>
              <a:t>, 12</a:t>
            </a:r>
            <a:r>
              <a:rPr lang="ko-KR" altLang="en-US" sz="2000" kern="0" dirty="0">
                <a:latin typeface="+mn-ea"/>
                <a:cs typeface="+mj-cs"/>
              </a:rPr>
              <a:t>월 </a:t>
            </a:r>
            <a:r>
              <a:rPr lang="ko-KR" altLang="en-US" sz="2000" kern="0" dirty="0" smtClean="0">
                <a:latin typeface="+mn-ea"/>
                <a:cs typeface="+mj-cs"/>
              </a:rPr>
              <a:t>발효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이 </a:t>
            </a:r>
            <a:r>
              <a:rPr lang="ko-KR" altLang="en-US" sz="2000" kern="0" dirty="0">
                <a:latin typeface="+mn-ea"/>
                <a:cs typeface="+mj-cs"/>
              </a:rPr>
              <a:t>협약에 따라 아동학대 예방을 위한 조치들이 포함된 조항들이 </a:t>
            </a:r>
            <a:r>
              <a:rPr lang="ko-KR" altLang="en-US" sz="2000" kern="0" dirty="0" smtClean="0">
                <a:latin typeface="+mn-ea"/>
                <a:cs typeface="+mj-cs"/>
              </a:rPr>
              <a:t>신설되는 </a:t>
            </a:r>
            <a:r>
              <a:rPr lang="ko-KR" altLang="en-US" sz="2000" kern="0" dirty="0">
                <a:latin typeface="+mn-ea"/>
                <a:cs typeface="+mj-cs"/>
              </a:rPr>
              <a:t>등 </a:t>
            </a:r>
            <a:r>
              <a:rPr lang="en-US" altLang="ko-KR" sz="2000" kern="0" dirty="0" smtClean="0">
                <a:latin typeface="+mn-ea"/>
                <a:cs typeface="+mj-cs"/>
              </a:rPr>
              <a:t>2000</a:t>
            </a:r>
            <a:r>
              <a:rPr lang="ko-KR" altLang="en-US" sz="2000" kern="0" dirty="0">
                <a:latin typeface="+mn-ea"/>
                <a:cs typeface="+mj-cs"/>
              </a:rPr>
              <a:t>년 아동복지법이 </a:t>
            </a:r>
            <a:r>
              <a:rPr lang="ko-KR" altLang="en-US" sz="2000" kern="0" dirty="0" smtClean="0">
                <a:latin typeface="+mn-ea"/>
                <a:cs typeface="+mj-cs"/>
              </a:rPr>
              <a:t>전부 개정됨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6696898" y="4539306"/>
            <a:ext cx="2636675" cy="2187943"/>
            <a:chOff x="6804248" y="4077072"/>
            <a:chExt cx="3085639" cy="2592288"/>
          </a:xfrm>
        </p:grpSpPr>
        <p:pic>
          <p:nvPicPr>
            <p:cNvPr id="18" name="그림 17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4221088"/>
              <a:ext cx="1690348" cy="1691972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072220" y="5913060"/>
              <a:ext cx="2817667" cy="4011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아동권리협약</a:t>
              </a:r>
              <a:endParaRPr lang="ko-KR" altLang="en-US" sz="1600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662620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장애인의 직업재활 및 고용에 관한 협약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(1985)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294488" y="935043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" name="Picture 2" descr="C:\Users\lee\Downloads\심리, 생각\intelligenc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45" y="799456"/>
            <a:ext cx="605711" cy="59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6700" y="1716551"/>
            <a:ext cx="828086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24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ko-KR" sz="2000" dirty="0" smtClean="0">
                <a:latin typeface="+mn-ea"/>
              </a:rPr>
              <a:t>1984</a:t>
            </a:r>
            <a:r>
              <a:rPr lang="ko-KR" altLang="en-US" sz="2000" dirty="0">
                <a:latin typeface="+mn-ea"/>
              </a:rPr>
              <a:t>년 </a:t>
            </a:r>
            <a:r>
              <a:rPr lang="en-US" altLang="ko-KR" sz="2000" dirty="0">
                <a:latin typeface="+mn-ea"/>
              </a:rPr>
              <a:t>UN</a:t>
            </a:r>
            <a:r>
              <a:rPr lang="ko-KR" altLang="en-US" sz="2000" dirty="0">
                <a:latin typeface="+mn-ea"/>
              </a:rPr>
              <a:t>에서 채택</a:t>
            </a:r>
            <a:r>
              <a:rPr lang="en-US" altLang="ko-KR" sz="2000" dirty="0">
                <a:latin typeface="+mn-ea"/>
              </a:rPr>
              <a:t>, </a:t>
            </a:r>
            <a:r>
              <a:rPr lang="en-US" altLang="ko-KR" sz="2000" dirty="0" smtClean="0">
                <a:latin typeface="+mn-ea"/>
              </a:rPr>
              <a:t> 1985</a:t>
            </a:r>
            <a:r>
              <a:rPr lang="ko-KR" altLang="en-US" sz="2000" dirty="0">
                <a:latin typeface="+mn-ea"/>
              </a:rPr>
              <a:t>년 </a:t>
            </a:r>
            <a:r>
              <a:rPr lang="en-US" altLang="ko-KR" sz="2000" dirty="0">
                <a:latin typeface="+mn-ea"/>
              </a:rPr>
              <a:t>ILO </a:t>
            </a:r>
            <a:r>
              <a:rPr lang="ko-KR" altLang="en-US" sz="2000" dirty="0">
                <a:latin typeface="+mn-ea"/>
              </a:rPr>
              <a:t>협약으로 </a:t>
            </a:r>
            <a:r>
              <a:rPr lang="ko-KR" altLang="en-US" sz="2000" dirty="0" smtClean="0">
                <a:latin typeface="+mn-ea"/>
              </a:rPr>
              <a:t>발효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24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국내 </a:t>
            </a:r>
            <a:r>
              <a:rPr lang="ko-KR" altLang="en-US" sz="2000" dirty="0">
                <a:latin typeface="+mn-ea"/>
              </a:rPr>
              <a:t>여건에 따라 장애인의 직업재활 및 고용에 관한 국가정책을 </a:t>
            </a:r>
            <a:r>
              <a:rPr lang="ko-KR" altLang="en-US" sz="2000" dirty="0" smtClean="0">
                <a:latin typeface="+mn-ea"/>
              </a:rPr>
              <a:t>이행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24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관련 </a:t>
            </a:r>
            <a:r>
              <a:rPr lang="ko-KR" altLang="en-US" sz="2000" dirty="0">
                <a:latin typeface="+mn-ea"/>
              </a:rPr>
              <a:t>조치가 모든 계층에 적용되도록 노력해야 </a:t>
            </a:r>
            <a:r>
              <a:rPr lang="ko-KR" altLang="en-US" sz="2000" dirty="0" smtClean="0">
                <a:latin typeface="+mn-ea"/>
              </a:rPr>
              <a:t>함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24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권한 </a:t>
            </a:r>
            <a:r>
              <a:rPr lang="ko-KR" altLang="en-US" sz="2000" dirty="0">
                <a:latin typeface="+mn-ea"/>
              </a:rPr>
              <a:t>있는 기관은 직업소개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직업훈련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취업 및 고용에 관련된 적절한 </a:t>
            </a:r>
            <a:r>
              <a:rPr lang="ko-KR" altLang="en-US" sz="2000" dirty="0" smtClean="0">
                <a:latin typeface="+mn-ea"/>
              </a:rPr>
              <a:t>서비스를 장애인에게 </a:t>
            </a:r>
            <a:r>
              <a:rPr lang="ko-KR" altLang="en-US" sz="2000" dirty="0">
                <a:latin typeface="+mn-ea"/>
              </a:rPr>
              <a:t>제공해야 함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894745" y="988492"/>
            <a:ext cx="5740762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>
                <a:solidFill>
                  <a:schemeClr val="bg1"/>
                </a:solidFill>
                <a:latin typeface="+mn-ea"/>
              </a:rPr>
              <a:t>최근 우리나라 사회복지에 영향을 준 조약</a:t>
            </a:r>
          </a:p>
        </p:txBody>
      </p:sp>
    </p:spTree>
    <p:extLst>
      <p:ext uri="{BB962C8B-B14F-4D97-AF65-F5344CB8AC3E}">
        <p14:creationId xmlns:p14="http://schemas.microsoft.com/office/powerpoint/2010/main" val="182645450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장애인의 직업재활 및 고용에 관한 협약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(1985)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3201" y="910577"/>
            <a:ext cx="8742444" cy="244641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7501" y="85184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5009" y="85501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13015" y="1493952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8592" y="1106573"/>
            <a:ext cx="674575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「장애인고용촉진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및 </a:t>
            </a:r>
            <a:r>
              <a:rPr lang="ko-KR" altLang="en-US" sz="2300" b="1" dirty="0" err="1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직업재활법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」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전부개정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(2000)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18665" y="1553699"/>
            <a:ext cx="801311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1999</a:t>
            </a:r>
            <a:r>
              <a:rPr lang="ko-KR" altLang="en-US" sz="2000" kern="0" dirty="0">
                <a:latin typeface="+mn-ea"/>
                <a:cs typeface="+mj-cs"/>
              </a:rPr>
              <a:t>년 </a:t>
            </a:r>
            <a:r>
              <a:rPr lang="en-US" altLang="ko-KR" sz="2000" kern="0" dirty="0">
                <a:latin typeface="+mn-ea"/>
                <a:cs typeface="+mj-cs"/>
              </a:rPr>
              <a:t>11</a:t>
            </a:r>
            <a:r>
              <a:rPr lang="ko-KR" altLang="en-US" sz="2000" kern="0" dirty="0">
                <a:latin typeface="+mn-ea"/>
                <a:cs typeface="+mj-cs"/>
              </a:rPr>
              <a:t>월 비준서 기탁</a:t>
            </a:r>
            <a:r>
              <a:rPr lang="en-US" altLang="ko-KR" sz="2000" kern="0" dirty="0">
                <a:latin typeface="+mn-ea"/>
                <a:cs typeface="+mj-cs"/>
              </a:rPr>
              <a:t>, 2000</a:t>
            </a:r>
            <a:r>
              <a:rPr lang="ko-KR" altLang="en-US" sz="2000" kern="0" dirty="0">
                <a:latin typeface="+mn-ea"/>
                <a:cs typeface="+mj-cs"/>
              </a:rPr>
              <a:t>년 </a:t>
            </a:r>
            <a:r>
              <a:rPr lang="en-US" altLang="ko-KR" sz="2000" kern="0" dirty="0">
                <a:latin typeface="+mn-ea"/>
                <a:cs typeface="+mj-cs"/>
              </a:rPr>
              <a:t>11</a:t>
            </a:r>
            <a:r>
              <a:rPr lang="ko-KR" altLang="en-US" sz="2000" kern="0" dirty="0">
                <a:latin typeface="+mn-ea"/>
                <a:cs typeface="+mj-cs"/>
              </a:rPr>
              <a:t>월 조약으로 </a:t>
            </a:r>
            <a:r>
              <a:rPr lang="ko-KR" altLang="en-US" sz="2000" kern="0" dirty="0" smtClean="0">
                <a:latin typeface="+mn-ea"/>
                <a:cs typeface="+mj-cs"/>
              </a:rPr>
              <a:t>발효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기존의 </a:t>
            </a:r>
            <a:r>
              <a:rPr lang="ko-KR" altLang="en-US" sz="2000" kern="0" dirty="0">
                <a:latin typeface="+mn-ea"/>
                <a:cs typeface="+mj-cs"/>
              </a:rPr>
              <a:t>「</a:t>
            </a:r>
            <a:r>
              <a:rPr lang="ko-KR" altLang="en-US" sz="2000" kern="0" dirty="0" smtClean="0">
                <a:latin typeface="+mn-ea"/>
                <a:cs typeface="+mj-cs"/>
              </a:rPr>
              <a:t>장애인 </a:t>
            </a:r>
            <a:r>
              <a:rPr lang="ko-KR" altLang="en-US" sz="2000" kern="0" dirty="0">
                <a:latin typeface="+mn-ea"/>
                <a:cs typeface="+mj-cs"/>
              </a:rPr>
              <a:t>고용촉진 등에 관한 </a:t>
            </a:r>
            <a:r>
              <a:rPr lang="ko-KR" altLang="en-US" sz="2000" kern="0" dirty="0" smtClean="0">
                <a:latin typeface="+mn-ea"/>
                <a:cs typeface="+mj-cs"/>
              </a:rPr>
              <a:t>법률」이                                                    </a:t>
            </a:r>
            <a:r>
              <a:rPr lang="en-US" altLang="ko-KR" sz="2000" kern="0" dirty="0" smtClean="0">
                <a:latin typeface="+mn-ea"/>
                <a:cs typeface="+mj-cs"/>
              </a:rPr>
              <a:t>2000</a:t>
            </a:r>
            <a:r>
              <a:rPr lang="ko-KR" altLang="en-US" sz="2000" kern="0" dirty="0">
                <a:latin typeface="+mn-ea"/>
                <a:cs typeface="+mj-cs"/>
              </a:rPr>
              <a:t>년 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월 </a:t>
            </a:r>
            <a:r>
              <a:rPr lang="ko-KR" altLang="en-US" sz="2000" kern="0" dirty="0" smtClean="0">
                <a:latin typeface="+mn-ea"/>
                <a:cs typeface="+mj-cs"/>
              </a:rPr>
              <a:t>「장애인고용촉진 </a:t>
            </a:r>
            <a:r>
              <a:rPr lang="ko-KR" altLang="en-US" sz="2000" kern="0" dirty="0">
                <a:latin typeface="+mn-ea"/>
                <a:cs typeface="+mj-cs"/>
              </a:rPr>
              <a:t>및 </a:t>
            </a:r>
            <a:r>
              <a:rPr lang="ko-KR" altLang="en-US" sz="2000" kern="0" dirty="0" err="1" smtClean="0">
                <a:latin typeface="+mn-ea"/>
                <a:cs typeface="+mj-cs"/>
              </a:rPr>
              <a:t>직업재활법</a:t>
            </a:r>
            <a:r>
              <a:rPr lang="ko-KR" altLang="en-US" sz="2000" kern="0" dirty="0">
                <a:latin typeface="+mn-ea"/>
                <a:cs typeface="+mj-cs"/>
              </a:rPr>
              <a:t>」</a:t>
            </a:r>
            <a:r>
              <a:rPr lang="ko-KR" altLang="en-US" sz="2000" kern="0" dirty="0" smtClean="0">
                <a:latin typeface="+mn-ea"/>
                <a:cs typeface="+mj-cs"/>
              </a:rPr>
              <a:t> 으로 </a:t>
            </a:r>
            <a:r>
              <a:rPr lang="ko-KR" altLang="en-US" sz="2000" kern="0" dirty="0">
                <a:latin typeface="+mn-ea"/>
                <a:cs typeface="+mj-cs"/>
              </a:rPr>
              <a:t>전부개정</a:t>
            </a:r>
          </a:p>
        </p:txBody>
      </p:sp>
    </p:spTree>
    <p:extLst>
      <p:ext uri="{BB962C8B-B14F-4D97-AF65-F5344CB8AC3E}">
        <p14:creationId xmlns:p14="http://schemas.microsoft.com/office/powerpoint/2010/main" val="908692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사회복지법의 개념</a:t>
            </a:r>
          </a:p>
        </p:txBody>
      </p:sp>
      <p:sp>
        <p:nvSpPr>
          <p:cNvPr id="3" name="직사각형 2"/>
          <p:cNvSpPr/>
          <p:nvPr/>
        </p:nvSpPr>
        <p:spPr bwMode="auto">
          <a:xfrm>
            <a:off x="285842" y="3970602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327058" y="3980262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0625" y="3986398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협</a:t>
            </a:r>
            <a:r>
              <a:rPr lang="ko-KR" altLang="en-US" sz="2300" b="1" dirty="0" smtClean="0">
                <a:latin typeface="+mj-ea"/>
                <a:ea typeface="+mj-ea"/>
              </a:rPr>
              <a:t>의</a:t>
            </a:r>
            <a:endParaRPr lang="ko-KR" altLang="en-US" sz="2300" b="1" dirty="0">
              <a:latin typeface="+mj-ea"/>
              <a:ea typeface="+mj-ea"/>
            </a:endParaRP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80803" y="4392538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41826" y="4454705"/>
            <a:ext cx="7111574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스스로 생활을 영위하지 못하는 사람들에게 </a:t>
            </a:r>
            <a:r>
              <a:rPr lang="ko-KR" altLang="en-US" sz="2000" dirty="0" smtClean="0">
                <a:latin typeface="+mn-ea"/>
              </a:rPr>
              <a:t>제한적으로   도움을 제공하려는 노력의 </a:t>
            </a:r>
            <a:r>
              <a:rPr lang="ko-KR" altLang="en-US" sz="2000" dirty="0">
                <a:latin typeface="+mn-ea"/>
              </a:rPr>
              <a:t>총화와 관련된 법규범으로 제한</a:t>
            </a:r>
          </a:p>
          <a:p>
            <a:pPr marL="265113">
              <a:lnSpc>
                <a:spcPct val="15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2000" dirty="0">
                <a:latin typeface="+mn-ea"/>
              </a:rPr>
              <a:t> 사회적 약자 또는 </a:t>
            </a:r>
            <a:r>
              <a:rPr lang="ko-KR" altLang="en-US" sz="2000" dirty="0" err="1">
                <a:latin typeface="+mn-ea"/>
              </a:rPr>
              <a:t>요보호</a:t>
            </a:r>
            <a:r>
              <a:rPr lang="ko-KR" altLang="en-US" sz="2000" dirty="0">
                <a:latin typeface="+mn-ea"/>
              </a:rPr>
              <a:t> 대상자를 위한 한정적인 </a:t>
            </a:r>
            <a:r>
              <a:rPr lang="ko-KR" altLang="en-US" sz="2000" dirty="0" smtClean="0">
                <a:latin typeface="+mn-ea"/>
              </a:rPr>
              <a:t>       지원만이 </a:t>
            </a:r>
            <a:r>
              <a:rPr lang="ko-KR" altLang="en-US" sz="2000" dirty="0">
                <a:latin typeface="+mn-ea"/>
              </a:rPr>
              <a:t>포함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285842" y="927246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오른쪽 중괄호 8"/>
          <p:cNvSpPr/>
          <p:nvPr/>
        </p:nvSpPr>
        <p:spPr bwMode="auto">
          <a:xfrm flipH="1">
            <a:off x="327058" y="936906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05872" y="943042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j-ea"/>
                <a:ea typeface="+mj-ea"/>
              </a:rPr>
              <a:t>광의</a:t>
            </a:r>
            <a:endParaRPr lang="ko-KR" altLang="en-US" sz="2300" b="1" dirty="0">
              <a:latin typeface="+mj-ea"/>
              <a:ea typeface="+mj-ea"/>
            </a:endParaRPr>
          </a:p>
        </p:txBody>
      </p:sp>
      <p:pic>
        <p:nvPicPr>
          <p:cNvPr id="1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80803" y="1349182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41826" y="1411349"/>
            <a:ext cx="698774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현대사회에서 인간다운 생활 유지를 위해 필요한 물질적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비물질적 사회서비스를 </a:t>
            </a:r>
            <a:r>
              <a:rPr lang="ko-KR" altLang="en-US" sz="2000" dirty="0">
                <a:latin typeface="+mn-ea"/>
              </a:rPr>
              <a:t>제공하려는 국가와 민간의 노력의 </a:t>
            </a:r>
            <a:r>
              <a:rPr lang="ko-KR" altLang="en-US" sz="2000" dirty="0" smtClean="0">
                <a:latin typeface="+mn-ea"/>
              </a:rPr>
              <a:t>총화를 </a:t>
            </a:r>
            <a:r>
              <a:rPr lang="ko-KR" altLang="en-US" sz="2000" dirty="0" err="1">
                <a:latin typeface="+mn-ea"/>
              </a:rPr>
              <a:t>규율하는</a:t>
            </a:r>
            <a:r>
              <a:rPr lang="ko-KR" altLang="en-US" sz="2000" dirty="0">
                <a:latin typeface="+mn-ea"/>
              </a:rPr>
              <a:t> </a:t>
            </a:r>
            <a:r>
              <a:rPr lang="ko-KR" altLang="en-US" sz="2000" dirty="0" smtClean="0">
                <a:latin typeface="+mn-ea"/>
              </a:rPr>
              <a:t>법규범</a:t>
            </a:r>
            <a:endParaRPr lang="ko-KR" altLang="en-US" sz="2000" dirty="0">
              <a:latin typeface="+mn-ea"/>
            </a:endParaRPr>
          </a:p>
          <a:p>
            <a:pPr marL="265113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2000" dirty="0">
                <a:latin typeface="+mn-ea"/>
              </a:rPr>
              <a:t> 사회보장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보건의료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교육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주택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사회서비스 등이 포함</a:t>
            </a:r>
          </a:p>
        </p:txBody>
      </p:sp>
    </p:spTree>
    <p:extLst>
      <p:ext uri="{BB962C8B-B14F-4D97-AF65-F5344CB8AC3E}">
        <p14:creationId xmlns:p14="http://schemas.microsoft.com/office/powerpoint/2010/main" val="2515946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사회복지법의 개념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348689" y="999359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659856" y="1038526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사회복지법의 개념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9856" y="1971454"/>
            <a:ext cx="8417900" cy="425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0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헌법 제</a:t>
            </a:r>
            <a:r>
              <a:rPr lang="en-US" altLang="ko-KR" sz="2000" dirty="0">
                <a:latin typeface="+mn-ea"/>
              </a:rPr>
              <a:t>34</a:t>
            </a:r>
            <a:r>
              <a:rPr lang="ko-KR" altLang="en-US" sz="2000" dirty="0">
                <a:latin typeface="+mn-ea"/>
              </a:rPr>
              <a:t>조 </a:t>
            </a:r>
            <a:r>
              <a:rPr lang="en-US" altLang="ko-KR" sz="2000" dirty="0">
                <a:latin typeface="+mn-ea"/>
              </a:rPr>
              <a:t>: </a:t>
            </a:r>
            <a:r>
              <a:rPr lang="ko-KR" altLang="en-US" sz="2000" dirty="0">
                <a:latin typeface="+mn-ea"/>
              </a:rPr>
              <a:t>광의의 개념으로 사회복지 채택</a:t>
            </a:r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687937" y="3210337"/>
            <a:ext cx="7702433" cy="2400169"/>
            <a:chOff x="204" y="2296"/>
            <a:chExt cx="3584" cy="1860"/>
          </a:xfrm>
        </p:grpSpPr>
        <p:grpSp>
          <p:nvGrpSpPr>
            <p:cNvPr id="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1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1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2"/>
          <p:cNvGrpSpPr>
            <a:grpSpLocks/>
          </p:cNvGrpSpPr>
          <p:nvPr/>
        </p:nvGrpSpPr>
        <p:grpSpPr bwMode="auto">
          <a:xfrm>
            <a:off x="1016315" y="3151601"/>
            <a:ext cx="88900" cy="200025"/>
            <a:chOff x="4314" y="2018"/>
            <a:chExt cx="69" cy="166"/>
          </a:xfrm>
        </p:grpSpPr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5" name="Group 15"/>
          <p:cNvGrpSpPr>
            <a:grpSpLocks/>
          </p:cNvGrpSpPr>
          <p:nvPr/>
        </p:nvGrpSpPr>
        <p:grpSpPr bwMode="auto">
          <a:xfrm>
            <a:off x="1173823" y="3154776"/>
            <a:ext cx="87312" cy="200025"/>
            <a:chOff x="4314" y="2018"/>
            <a:chExt cx="69" cy="166"/>
          </a:xfrm>
        </p:grpSpPr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926282" y="3796476"/>
            <a:ext cx="723648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1038218" y="3402718"/>
            <a:ext cx="238238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사회복지법이란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?</a:t>
            </a:r>
            <a:endParaRPr lang="ko-KR" altLang="en-US" sz="2300" b="1" dirty="0">
              <a:solidFill>
                <a:schemeClr val="accent5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제목 39"/>
          <p:cNvSpPr txBox="1">
            <a:spLocks/>
          </p:cNvSpPr>
          <p:nvPr/>
        </p:nvSpPr>
        <p:spPr bwMode="auto">
          <a:xfrm>
            <a:off x="980129" y="3939501"/>
            <a:ext cx="712879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>
                <a:latin typeface="+mn-ea"/>
                <a:cs typeface="+mj-cs"/>
              </a:rPr>
              <a:t>국민의 인간다운 생활을 보장하기 위한 </a:t>
            </a:r>
            <a:r>
              <a:rPr lang="ko-KR" altLang="en-US" sz="2000" b="1" kern="0" dirty="0" smtClean="0">
                <a:latin typeface="+mn-ea"/>
                <a:cs typeface="+mj-cs"/>
              </a:rPr>
              <a:t>사회보장</a:t>
            </a:r>
            <a:r>
              <a:rPr lang="en-US" altLang="ko-KR" sz="2000" b="1" kern="0" dirty="0">
                <a:latin typeface="+mn-ea"/>
                <a:cs typeface="+mj-cs"/>
              </a:rPr>
              <a:t>, </a:t>
            </a:r>
            <a:r>
              <a:rPr lang="ko-KR" altLang="en-US" sz="2000" b="1" kern="0" dirty="0">
                <a:latin typeface="+mn-ea"/>
                <a:cs typeface="+mj-cs"/>
              </a:rPr>
              <a:t>보건의료</a:t>
            </a:r>
            <a:r>
              <a:rPr lang="en-US" altLang="ko-KR" sz="2000" b="1" kern="0" dirty="0">
                <a:latin typeface="+mn-ea"/>
                <a:cs typeface="+mj-cs"/>
              </a:rPr>
              <a:t>, </a:t>
            </a:r>
            <a:r>
              <a:rPr lang="ko-KR" altLang="en-US" sz="2000" b="1" kern="0" dirty="0" smtClean="0">
                <a:latin typeface="+mn-ea"/>
                <a:cs typeface="+mj-cs"/>
              </a:rPr>
              <a:t>교육</a:t>
            </a:r>
            <a:r>
              <a:rPr lang="en-US" altLang="ko-KR" sz="2000" b="1" kern="0" dirty="0" smtClean="0">
                <a:latin typeface="+mn-ea"/>
                <a:cs typeface="+mj-cs"/>
              </a:rPr>
              <a:t>, </a:t>
            </a:r>
            <a:r>
              <a:rPr lang="ko-KR" altLang="en-US" sz="2000" b="1" kern="0" dirty="0" smtClean="0">
                <a:latin typeface="+mn-ea"/>
                <a:cs typeface="+mj-cs"/>
              </a:rPr>
              <a:t>주택</a:t>
            </a:r>
            <a:r>
              <a:rPr lang="en-US" altLang="ko-KR" sz="2000" b="1" kern="0" dirty="0" smtClean="0">
                <a:latin typeface="+mn-ea"/>
                <a:cs typeface="+mj-cs"/>
              </a:rPr>
              <a:t>, </a:t>
            </a:r>
            <a:r>
              <a:rPr lang="ko-KR" altLang="en-US" sz="2000" b="1" kern="0" dirty="0" smtClean="0">
                <a:latin typeface="+mn-ea"/>
                <a:cs typeface="+mj-cs"/>
              </a:rPr>
              <a:t>사회서비스 </a:t>
            </a:r>
            <a:r>
              <a:rPr lang="ko-KR" altLang="en-US" sz="2000" b="1" kern="0" dirty="0">
                <a:latin typeface="+mn-ea"/>
                <a:cs typeface="+mj-cs"/>
              </a:rPr>
              <a:t>등을 그 내용으로 </a:t>
            </a:r>
            <a:r>
              <a:rPr lang="ko-KR" altLang="en-US" sz="2000" b="1" kern="0" dirty="0" smtClean="0">
                <a:latin typeface="+mn-ea"/>
                <a:cs typeface="+mj-cs"/>
              </a:rPr>
              <a:t>담고 있는 헌법</a:t>
            </a:r>
            <a:r>
              <a:rPr lang="en-US" altLang="ko-KR" sz="2000" b="1" kern="0" dirty="0">
                <a:latin typeface="+mn-ea"/>
                <a:cs typeface="+mj-cs"/>
              </a:rPr>
              <a:t>, </a:t>
            </a:r>
            <a:r>
              <a:rPr lang="ko-KR" altLang="en-US" sz="2000" b="1" kern="0" dirty="0">
                <a:latin typeface="+mn-ea"/>
                <a:cs typeface="+mj-cs"/>
              </a:rPr>
              <a:t>법률</a:t>
            </a:r>
            <a:r>
              <a:rPr lang="en-US" altLang="ko-KR" sz="2000" b="1" kern="0" dirty="0">
                <a:latin typeface="+mn-ea"/>
                <a:cs typeface="+mj-cs"/>
              </a:rPr>
              <a:t>, </a:t>
            </a:r>
            <a:r>
              <a:rPr lang="ko-KR" altLang="en-US" sz="2000" b="1" kern="0" dirty="0">
                <a:latin typeface="+mn-ea"/>
                <a:cs typeface="+mj-cs"/>
              </a:rPr>
              <a:t>명령</a:t>
            </a:r>
            <a:r>
              <a:rPr lang="en-US" altLang="ko-KR" sz="2000" b="1" kern="0" dirty="0">
                <a:latin typeface="+mn-ea"/>
                <a:cs typeface="+mj-cs"/>
              </a:rPr>
              <a:t>, </a:t>
            </a:r>
            <a:r>
              <a:rPr lang="ko-KR" altLang="en-US" sz="2000" b="1" kern="0" dirty="0">
                <a:latin typeface="+mn-ea"/>
                <a:cs typeface="+mj-cs"/>
              </a:rPr>
              <a:t>조례</a:t>
            </a:r>
            <a:r>
              <a:rPr lang="en-US" altLang="ko-KR" sz="2000" b="1" kern="0" dirty="0">
                <a:latin typeface="+mn-ea"/>
                <a:cs typeface="+mj-cs"/>
              </a:rPr>
              <a:t>, </a:t>
            </a:r>
            <a:r>
              <a:rPr lang="ko-KR" altLang="en-US" sz="2000" b="1" kern="0" dirty="0">
                <a:latin typeface="+mn-ea"/>
                <a:cs typeface="+mj-cs"/>
              </a:rPr>
              <a:t>규칙 </a:t>
            </a:r>
            <a:r>
              <a:rPr lang="ko-KR" altLang="en-US" sz="2000" b="1" kern="0" dirty="0" smtClean="0">
                <a:latin typeface="+mn-ea"/>
                <a:cs typeface="+mj-cs"/>
              </a:rPr>
              <a:t>등을 모두 </a:t>
            </a:r>
            <a:r>
              <a:rPr lang="ko-KR" altLang="en-US" sz="2000" b="1" kern="0" dirty="0">
                <a:latin typeface="+mn-ea"/>
                <a:cs typeface="+mj-cs"/>
              </a:rPr>
              <a:t>통칭</a:t>
            </a:r>
          </a:p>
        </p:txBody>
      </p:sp>
    </p:spTree>
    <p:extLst>
      <p:ext uri="{BB962C8B-B14F-4D97-AF65-F5344CB8AC3E}">
        <p14:creationId xmlns:p14="http://schemas.microsoft.com/office/powerpoint/2010/main" val="16649973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7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헌법의 입법 절차</a:t>
            </a:r>
            <a:r>
              <a:rPr lang="en-US" altLang="ko-KR" sz="27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7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헌법 제</a:t>
            </a:r>
            <a:r>
              <a:rPr lang="en-US" altLang="ko-KR" sz="27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130</a:t>
            </a:r>
            <a:r>
              <a:rPr lang="ko-KR" altLang="en-US" sz="27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7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en-US" altLang="ko-KR" sz="27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95764" y="5895336"/>
            <a:ext cx="3656156" cy="50405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공포</a:t>
            </a:r>
            <a:endParaRPr lang="ko-KR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95764" y="3195776"/>
            <a:ext cx="3656156" cy="50405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국회의결</a:t>
            </a:r>
            <a:endParaRPr lang="ko-KR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95764" y="2060848"/>
            <a:ext cx="36561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공고</a:t>
            </a:r>
            <a:endParaRPr lang="ko-KR" altLang="en-US" sz="2000" b="1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95764" y="769806"/>
            <a:ext cx="36561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제안</a:t>
            </a:r>
            <a:endParaRPr lang="ko-KR" altLang="en-US" sz="2000" b="1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95764" y="4576026"/>
            <a:ext cx="3656156" cy="50405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국민투표</a:t>
            </a:r>
            <a:endParaRPr lang="ko-KR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5764" y="3688681"/>
            <a:ext cx="293796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lnSpc>
                <a:spcPct val="120000"/>
              </a:lnSpc>
              <a:spcAft>
                <a:spcPts val="100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dirty="0" smtClean="0">
                <a:latin typeface="+mn-ea"/>
              </a:rPr>
              <a:t>재적의원 </a:t>
            </a:r>
            <a:r>
              <a:rPr lang="en-US" altLang="ko-KR" dirty="0" smtClean="0">
                <a:latin typeface="+mn-ea"/>
              </a:rPr>
              <a:t>2/3 </a:t>
            </a:r>
            <a:r>
              <a:rPr lang="ko-KR" altLang="en-US" dirty="0" smtClean="0">
                <a:latin typeface="+mn-ea"/>
              </a:rPr>
              <a:t>이상 찬성</a:t>
            </a:r>
            <a:endParaRPr lang="ko-KR" altLang="en-US" dirty="0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5764" y="5068931"/>
            <a:ext cx="3296116" cy="66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lnSpc>
                <a:spcPct val="11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1700" spc="-60" dirty="0" smtClean="0">
                <a:latin typeface="+mn-ea"/>
              </a:rPr>
              <a:t>국회의원 </a:t>
            </a:r>
            <a:r>
              <a:rPr lang="ko-KR" altLang="en-US" sz="1700" spc="-60" dirty="0" err="1" smtClean="0">
                <a:latin typeface="+mn-ea"/>
              </a:rPr>
              <a:t>선거권자</a:t>
            </a:r>
            <a:r>
              <a:rPr lang="ko-KR" altLang="en-US" sz="1700" spc="-60" dirty="0" smtClean="0">
                <a:latin typeface="+mn-ea"/>
              </a:rPr>
              <a:t> 과반수 투표</a:t>
            </a:r>
            <a:endParaRPr lang="en-US" altLang="ko-KR" sz="1700" spc="-60" dirty="0" smtClean="0">
              <a:latin typeface="+mn-ea"/>
            </a:endParaRPr>
          </a:p>
          <a:p>
            <a:pPr marL="177800" indent="-177800">
              <a:lnSpc>
                <a:spcPct val="11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1700" dirty="0" smtClean="0">
                <a:latin typeface="+mn-ea"/>
              </a:rPr>
              <a:t>투표자 과반수 찬성</a:t>
            </a:r>
            <a:endParaRPr lang="ko-KR" altLang="en-US" sz="1700" dirty="0"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5764" y="6399282"/>
            <a:ext cx="120788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lnSpc>
                <a:spcPct val="120000"/>
              </a:lnSpc>
              <a:spcAft>
                <a:spcPts val="100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dirty="0" smtClean="0">
                <a:latin typeface="+mn-ea"/>
              </a:rPr>
              <a:t>대통령</a:t>
            </a:r>
            <a:endParaRPr lang="ko-KR" altLang="en-US" dirty="0"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5764" y="1262711"/>
            <a:ext cx="2147386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lnSpc>
                <a:spcPct val="11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dirty="0" smtClean="0">
                <a:latin typeface="+mn-ea"/>
              </a:rPr>
              <a:t>재적의원 과반수</a:t>
            </a:r>
            <a:endParaRPr lang="en-US" altLang="ko-KR" dirty="0" smtClean="0">
              <a:latin typeface="+mn-ea"/>
            </a:endParaRPr>
          </a:p>
          <a:p>
            <a:pPr marL="177800" indent="-177800">
              <a:lnSpc>
                <a:spcPct val="11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dirty="0" smtClean="0">
                <a:latin typeface="+mn-ea"/>
              </a:rPr>
              <a:t>대통</a:t>
            </a:r>
            <a:r>
              <a:rPr lang="ko-KR" altLang="en-US" dirty="0">
                <a:latin typeface="+mn-ea"/>
              </a:rPr>
              <a:t>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5763" y="2553753"/>
            <a:ext cx="2937961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lnSpc>
                <a:spcPct val="120000"/>
              </a:lnSpc>
              <a:spcAft>
                <a:spcPts val="100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dirty="0" smtClean="0">
                <a:latin typeface="+mn-ea"/>
              </a:rPr>
              <a:t>대통령 </a:t>
            </a:r>
            <a:r>
              <a:rPr lang="en-US" altLang="ko-KR" dirty="0" smtClean="0">
                <a:latin typeface="+mn-ea"/>
              </a:rPr>
              <a:t>20</a:t>
            </a:r>
            <a:r>
              <a:rPr lang="ko-KR" altLang="en-US" dirty="0" smtClean="0">
                <a:latin typeface="+mn-ea"/>
              </a:rPr>
              <a:t>일 이상 공고</a:t>
            </a:r>
            <a:endParaRPr lang="ko-KR" altLang="en-US" dirty="0"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7022" y="5838717"/>
            <a:ext cx="5126341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lnSpc>
                <a:spcPct val="11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1600" dirty="0" smtClean="0">
                <a:latin typeface="+mn-ea"/>
              </a:rPr>
              <a:t>대통령이 즉시 공포</a:t>
            </a:r>
            <a:endParaRPr lang="ko-KR" altLang="en-US" sz="1600" dirty="0"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57022" y="714051"/>
            <a:ext cx="501883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lnSpc>
                <a:spcPct val="11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1600" dirty="0" smtClean="0">
                <a:latin typeface="+mn-ea"/>
              </a:rPr>
              <a:t>헌법개정안 </a:t>
            </a:r>
            <a:r>
              <a:rPr lang="ko-KR" altLang="en-US" sz="1600" dirty="0" err="1" smtClean="0">
                <a:latin typeface="+mn-ea"/>
              </a:rPr>
              <a:t>제안권자</a:t>
            </a:r>
            <a:r>
              <a:rPr lang="ko-KR" altLang="en-US" sz="1600" dirty="0" smtClean="0">
                <a:latin typeface="+mn-ea"/>
              </a:rPr>
              <a:t> </a:t>
            </a:r>
            <a:r>
              <a:rPr lang="en-US" altLang="ko-KR" sz="1600" dirty="0" smtClean="0">
                <a:latin typeface="+mn-ea"/>
              </a:rPr>
              <a:t>: </a:t>
            </a:r>
            <a:r>
              <a:rPr lang="ko-KR" altLang="en-US" sz="1600" dirty="0" smtClean="0">
                <a:latin typeface="+mn-ea"/>
              </a:rPr>
              <a:t>국회의원</a:t>
            </a:r>
            <a:r>
              <a:rPr lang="en-US" altLang="ko-KR" sz="1600" dirty="0" smtClean="0">
                <a:latin typeface="+mn-ea"/>
              </a:rPr>
              <a:t>, </a:t>
            </a:r>
            <a:r>
              <a:rPr lang="ko-KR" altLang="en-US" sz="1600" dirty="0" smtClean="0">
                <a:latin typeface="+mn-ea"/>
              </a:rPr>
              <a:t>대통령</a:t>
            </a:r>
            <a:endParaRPr lang="en-US" altLang="ko-KR" sz="1600" dirty="0" smtClean="0">
              <a:latin typeface="+mn-ea"/>
            </a:endParaRPr>
          </a:p>
          <a:p>
            <a:pPr marL="177800" indent="-177800">
              <a:lnSpc>
                <a:spcPct val="11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1600" dirty="0" smtClean="0">
                <a:latin typeface="+mn-ea"/>
              </a:rPr>
              <a:t>국회의원 </a:t>
            </a:r>
            <a:r>
              <a:rPr lang="en-US" altLang="ko-KR" sz="1600" dirty="0" smtClean="0">
                <a:latin typeface="+mn-ea"/>
              </a:rPr>
              <a:t>: </a:t>
            </a:r>
            <a:r>
              <a:rPr lang="ko-KR" altLang="en-US" sz="1600" dirty="0" smtClean="0">
                <a:latin typeface="+mn-ea"/>
              </a:rPr>
              <a:t>재적의원 과반수</a:t>
            </a:r>
            <a:endParaRPr lang="en-US" altLang="ko-KR" sz="1600" dirty="0" smtClean="0">
              <a:latin typeface="+mn-ea"/>
            </a:endParaRPr>
          </a:p>
          <a:p>
            <a:pPr marL="177800" indent="-177800">
              <a:lnSpc>
                <a:spcPct val="11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1600" dirty="0" smtClean="0">
                <a:latin typeface="+mn-ea"/>
              </a:rPr>
              <a:t>대통령 </a:t>
            </a:r>
            <a:r>
              <a:rPr lang="en-US" altLang="ko-KR" sz="1600" dirty="0" smtClean="0">
                <a:latin typeface="+mn-ea"/>
              </a:rPr>
              <a:t>: </a:t>
            </a:r>
            <a:r>
              <a:rPr lang="ko-KR" altLang="en-US" sz="1600" dirty="0" smtClean="0">
                <a:latin typeface="+mn-ea"/>
              </a:rPr>
              <a:t>국무회의의 심의를 거쳐 제안</a:t>
            </a:r>
            <a:endParaRPr lang="ko-KR" altLang="en-US" sz="1600" dirty="0"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57022" y="2011142"/>
            <a:ext cx="5126341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lnSpc>
                <a:spcPct val="11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1600" dirty="0" smtClean="0">
                <a:latin typeface="+mn-ea"/>
              </a:rPr>
              <a:t>제안된 헌법개정안의 내용을 국민에게 알리는 절차로 대통령이 </a:t>
            </a:r>
            <a:r>
              <a:rPr lang="en-US" altLang="ko-KR" sz="1600" dirty="0" smtClean="0">
                <a:latin typeface="+mn-ea"/>
              </a:rPr>
              <a:t>20</a:t>
            </a:r>
            <a:r>
              <a:rPr lang="ko-KR" altLang="en-US" sz="1600" dirty="0" smtClean="0">
                <a:latin typeface="+mn-ea"/>
              </a:rPr>
              <a:t>일 이상 공고</a:t>
            </a:r>
            <a:endParaRPr lang="ko-KR" altLang="en-US" sz="1600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57022" y="3101466"/>
            <a:ext cx="5286978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lnSpc>
                <a:spcPct val="11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1600" dirty="0" smtClean="0">
                <a:latin typeface="+mn-ea"/>
              </a:rPr>
              <a:t>공고된 날로부터 </a:t>
            </a:r>
            <a:r>
              <a:rPr lang="en-US" altLang="ko-KR" sz="1600" dirty="0" smtClean="0">
                <a:latin typeface="+mn-ea"/>
              </a:rPr>
              <a:t>60</a:t>
            </a:r>
            <a:r>
              <a:rPr lang="ko-KR" altLang="en-US" sz="1600" dirty="0" smtClean="0">
                <a:latin typeface="+mn-ea"/>
              </a:rPr>
              <a:t>일 이내 의결</a:t>
            </a:r>
            <a:endParaRPr lang="en-US" altLang="ko-KR" sz="1600" dirty="0" smtClean="0">
              <a:latin typeface="+mn-ea"/>
            </a:endParaRPr>
          </a:p>
          <a:p>
            <a:pPr marL="177800" indent="-177800">
              <a:lnSpc>
                <a:spcPct val="11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1600" dirty="0" smtClean="0">
                <a:latin typeface="+mn-ea"/>
              </a:rPr>
              <a:t>재적의원 </a:t>
            </a:r>
            <a:r>
              <a:rPr lang="en-US" altLang="ko-KR" sz="1600" dirty="0" smtClean="0">
                <a:latin typeface="+mn-ea"/>
              </a:rPr>
              <a:t>3</a:t>
            </a:r>
            <a:r>
              <a:rPr lang="ko-KR" altLang="en-US" sz="1600" dirty="0" smtClean="0">
                <a:latin typeface="+mn-ea"/>
              </a:rPr>
              <a:t>분의</a:t>
            </a:r>
            <a:r>
              <a:rPr lang="en-US" altLang="ko-KR" sz="1600" dirty="0" smtClean="0">
                <a:latin typeface="+mn-ea"/>
              </a:rPr>
              <a:t>2 </a:t>
            </a:r>
            <a:r>
              <a:rPr lang="ko-KR" altLang="en-US" sz="1600" dirty="0" smtClean="0">
                <a:latin typeface="+mn-ea"/>
              </a:rPr>
              <a:t>이상 찬성</a:t>
            </a:r>
            <a:endParaRPr lang="en-US" altLang="ko-KR" sz="1600" dirty="0" smtClean="0">
              <a:latin typeface="+mn-ea"/>
            </a:endParaRPr>
          </a:p>
          <a:p>
            <a:pPr marL="177800" indent="-177800">
              <a:lnSpc>
                <a:spcPct val="11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1600" dirty="0" smtClean="0">
                <a:latin typeface="+mn-ea"/>
              </a:rPr>
              <a:t>표결은 기명투표에 의함</a:t>
            </a:r>
            <a:endParaRPr lang="en-US" altLang="ko-KR" sz="1600" dirty="0" smtClean="0">
              <a:latin typeface="+mn-ea"/>
            </a:endParaRPr>
          </a:p>
          <a:p>
            <a:pPr marL="177800" indent="-177800">
              <a:lnSpc>
                <a:spcPct val="11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1600" dirty="0" smtClean="0">
                <a:latin typeface="+mn-ea"/>
              </a:rPr>
              <a:t>공고된 헌법개정안에 대하여 수정하여 의결할 수 없음</a:t>
            </a:r>
            <a:endParaRPr lang="ko-KR" altLang="en-US" sz="1600" dirty="0"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57022" y="4515169"/>
            <a:ext cx="5306869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lnSpc>
                <a:spcPct val="11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1600" dirty="0" smtClean="0">
                <a:latin typeface="+mn-ea"/>
              </a:rPr>
              <a:t>국회에서 의결한 후 </a:t>
            </a:r>
            <a:r>
              <a:rPr lang="en-US" altLang="ko-KR" sz="1600" dirty="0" smtClean="0">
                <a:latin typeface="+mn-ea"/>
              </a:rPr>
              <a:t>30</a:t>
            </a:r>
            <a:r>
              <a:rPr lang="ko-KR" altLang="en-US" sz="1600" dirty="0" smtClean="0">
                <a:latin typeface="+mn-ea"/>
              </a:rPr>
              <a:t>일 이내에 국민투표 회부</a:t>
            </a:r>
            <a:endParaRPr lang="en-US" altLang="ko-KR" sz="1600" dirty="0" smtClean="0">
              <a:latin typeface="+mn-ea"/>
            </a:endParaRPr>
          </a:p>
          <a:p>
            <a:pPr marL="177800" indent="-177800">
              <a:lnSpc>
                <a:spcPct val="11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1600" dirty="0" smtClean="0">
                <a:latin typeface="+mn-ea"/>
              </a:rPr>
              <a:t>국회의원 </a:t>
            </a:r>
            <a:r>
              <a:rPr lang="ko-KR" altLang="en-US" sz="1600" dirty="0" err="1" smtClean="0">
                <a:latin typeface="+mn-ea"/>
              </a:rPr>
              <a:t>선거권자</a:t>
            </a:r>
            <a:r>
              <a:rPr lang="ko-KR" altLang="en-US" sz="1600" dirty="0" smtClean="0">
                <a:latin typeface="+mn-ea"/>
              </a:rPr>
              <a:t> 과반수의 투표와 투표자 과반수의 찬성으로 확정</a:t>
            </a:r>
            <a:endParaRPr lang="ko-KR" altLang="en-US" sz="1600" dirty="0">
              <a:latin typeface="+mn-ea"/>
            </a:endParaRPr>
          </a:p>
        </p:txBody>
      </p:sp>
      <p:cxnSp>
        <p:nvCxnSpPr>
          <p:cNvPr id="18" name="직선 화살표 연결선 17"/>
          <p:cNvCxnSpPr/>
          <p:nvPr/>
        </p:nvCxnSpPr>
        <p:spPr>
          <a:xfrm>
            <a:off x="3491880" y="2576055"/>
            <a:ext cx="0" cy="55800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>
            <a:off x="3491880" y="3727300"/>
            <a:ext cx="0" cy="79200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/>
          <p:nvPr/>
        </p:nvCxnSpPr>
        <p:spPr>
          <a:xfrm>
            <a:off x="3491880" y="5091233"/>
            <a:ext cx="0" cy="738242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/>
          <p:cNvCxnSpPr/>
          <p:nvPr/>
        </p:nvCxnSpPr>
        <p:spPr>
          <a:xfrm>
            <a:off x="3491880" y="1272900"/>
            <a:ext cx="0" cy="738242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9141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헌법의 입법 절차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헌법 제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130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</a:p>
        </p:txBody>
      </p:sp>
      <p:sp>
        <p:nvSpPr>
          <p:cNvPr id="3" name="직사각형 2"/>
          <p:cNvSpPr/>
          <p:nvPr/>
        </p:nvSpPr>
        <p:spPr bwMode="auto">
          <a:xfrm>
            <a:off x="285842" y="4317212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327058" y="4326872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05872" y="4333008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j-ea"/>
                <a:ea typeface="+mj-ea"/>
              </a:rPr>
              <a:t>국회의 절차</a:t>
            </a:r>
            <a:endParaRPr lang="ko-KR" altLang="en-US" sz="2300" b="1" dirty="0">
              <a:latin typeface="+mj-ea"/>
              <a:ea typeface="+mj-ea"/>
            </a:endParaRP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80803" y="4739148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41826" y="4817899"/>
            <a:ext cx="799709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헌법 </a:t>
            </a:r>
            <a:r>
              <a:rPr lang="ko-KR" altLang="en-US" sz="2000" dirty="0">
                <a:latin typeface="+mn-ea"/>
              </a:rPr>
              <a:t>개정안이 공포된 날로부터 </a:t>
            </a:r>
            <a:r>
              <a:rPr lang="en-US" altLang="ko-KR" sz="2000" dirty="0">
                <a:latin typeface="+mn-ea"/>
              </a:rPr>
              <a:t>60</a:t>
            </a:r>
            <a:r>
              <a:rPr lang="ko-KR" altLang="en-US" sz="2000" dirty="0">
                <a:latin typeface="+mn-ea"/>
              </a:rPr>
              <a:t>일 이내에 </a:t>
            </a:r>
            <a:r>
              <a:rPr lang="ko-KR" altLang="en-US" sz="2000" dirty="0" smtClean="0">
                <a:latin typeface="+mn-ea"/>
              </a:rPr>
              <a:t>의결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의결은 </a:t>
            </a:r>
            <a:r>
              <a:rPr lang="ko-KR" altLang="en-US" sz="2000" dirty="0">
                <a:latin typeface="+mn-ea"/>
              </a:rPr>
              <a:t>재적의원 </a:t>
            </a:r>
            <a:r>
              <a:rPr lang="en-US" altLang="ko-KR" sz="2000" dirty="0">
                <a:latin typeface="+mn-ea"/>
              </a:rPr>
              <a:t>2/3 </a:t>
            </a:r>
            <a:r>
              <a:rPr lang="ko-KR" altLang="en-US" sz="2000" dirty="0">
                <a:latin typeface="+mn-ea"/>
              </a:rPr>
              <a:t>이상의 찬성을 얻어야 함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285842" y="948512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오른쪽 중괄호 8"/>
          <p:cNvSpPr/>
          <p:nvPr/>
        </p:nvSpPr>
        <p:spPr bwMode="auto">
          <a:xfrm flipH="1">
            <a:off x="327058" y="958172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05872" y="964308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j-ea"/>
                <a:ea typeface="+mj-ea"/>
              </a:rPr>
              <a:t>발의</a:t>
            </a:r>
            <a:endParaRPr lang="ko-KR" altLang="en-US" sz="2300" b="1" dirty="0">
              <a:latin typeface="+mj-ea"/>
              <a:ea typeface="+mj-ea"/>
            </a:endParaRPr>
          </a:p>
        </p:txBody>
      </p:sp>
      <p:pic>
        <p:nvPicPr>
          <p:cNvPr id="1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80803" y="1370448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41826" y="1445312"/>
            <a:ext cx="714014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국회 </a:t>
            </a:r>
            <a:r>
              <a:rPr lang="ko-KR" altLang="en-US" sz="2000" dirty="0">
                <a:latin typeface="+mn-ea"/>
              </a:rPr>
              <a:t>재적의원 과반수 또는 대통령의 발의로 </a:t>
            </a:r>
            <a:r>
              <a:rPr lang="ko-KR" altLang="en-US" sz="2000" dirty="0" smtClean="0">
                <a:latin typeface="+mn-ea"/>
              </a:rPr>
              <a:t>제안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대통령의 </a:t>
            </a:r>
            <a:r>
              <a:rPr lang="ko-KR" altLang="en-US" sz="2000" dirty="0">
                <a:latin typeface="+mn-ea"/>
              </a:rPr>
              <a:t>임기 연장 또는 중임변경을 위한 헌법개정은 제안 </a:t>
            </a:r>
            <a:r>
              <a:rPr lang="ko-KR" altLang="en-US" sz="2000" dirty="0" smtClean="0">
                <a:latin typeface="+mn-ea"/>
              </a:rPr>
              <a:t>당시의 대통령에 대해서는 </a:t>
            </a:r>
            <a:r>
              <a:rPr lang="ko-KR" altLang="en-US" sz="2000" dirty="0">
                <a:latin typeface="+mn-ea"/>
              </a:rPr>
              <a:t>효력이 없음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헌법 제</a:t>
            </a:r>
            <a:r>
              <a:rPr lang="en-US" altLang="ko-KR" sz="2000" dirty="0">
                <a:latin typeface="+mn-ea"/>
              </a:rPr>
              <a:t>128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72454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헌법의 입법 절차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헌법 제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130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</a:p>
        </p:txBody>
      </p:sp>
      <p:sp>
        <p:nvSpPr>
          <p:cNvPr id="3" name="직사각형 2"/>
          <p:cNvSpPr/>
          <p:nvPr/>
        </p:nvSpPr>
        <p:spPr bwMode="auto">
          <a:xfrm>
            <a:off x="312896" y="4317212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354112" y="4326872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32926" y="4333008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헌법개정 확정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707857" y="4739148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68880" y="4801315"/>
            <a:ext cx="799709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찬성을 </a:t>
            </a:r>
            <a:r>
              <a:rPr lang="ko-KR" altLang="en-US" sz="2000" dirty="0">
                <a:latin typeface="+mn-ea"/>
              </a:rPr>
              <a:t>얻을 때 헌법개정 </a:t>
            </a:r>
            <a:r>
              <a:rPr lang="ko-KR" altLang="en-US" sz="2000" dirty="0" smtClean="0">
                <a:latin typeface="+mn-ea"/>
              </a:rPr>
              <a:t>확정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대통령은 </a:t>
            </a:r>
            <a:r>
              <a:rPr lang="ko-KR" altLang="en-US" sz="2000" dirty="0">
                <a:latin typeface="+mn-ea"/>
              </a:rPr>
              <a:t>이를 즉시 공포하여야 함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312896" y="948512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오른쪽 중괄호 8"/>
          <p:cNvSpPr/>
          <p:nvPr/>
        </p:nvSpPr>
        <p:spPr bwMode="auto">
          <a:xfrm flipH="1">
            <a:off x="354112" y="958172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32926" y="964308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국민투표 </a:t>
            </a:r>
          </a:p>
        </p:txBody>
      </p:sp>
      <p:pic>
        <p:nvPicPr>
          <p:cNvPr id="1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707857" y="1370448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68880" y="1432615"/>
            <a:ext cx="54843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0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국회 </a:t>
            </a:r>
            <a:r>
              <a:rPr lang="ko-KR" altLang="en-US" sz="2000" dirty="0">
                <a:latin typeface="+mn-ea"/>
              </a:rPr>
              <a:t>의결 후 </a:t>
            </a:r>
            <a:r>
              <a:rPr lang="en-US" altLang="ko-KR" sz="2000" dirty="0">
                <a:latin typeface="+mn-ea"/>
              </a:rPr>
              <a:t>30</a:t>
            </a:r>
            <a:r>
              <a:rPr lang="ko-KR" altLang="en-US" sz="2000" dirty="0">
                <a:latin typeface="+mn-ea"/>
              </a:rPr>
              <a:t>일 이내에 국민투표에 붙여 </a:t>
            </a:r>
            <a:r>
              <a:rPr lang="ko-KR" altLang="en-US" sz="2000" dirty="0" smtClean="0">
                <a:latin typeface="+mn-ea"/>
              </a:rPr>
              <a:t>                                  국회의원 </a:t>
            </a:r>
            <a:r>
              <a:rPr lang="ko-KR" altLang="en-US" sz="2000" dirty="0" err="1">
                <a:latin typeface="+mn-ea"/>
              </a:rPr>
              <a:t>선거권자</a:t>
            </a:r>
            <a:r>
              <a:rPr lang="ko-KR" altLang="en-US" sz="2000" dirty="0">
                <a:latin typeface="+mn-ea"/>
              </a:rPr>
              <a:t> </a:t>
            </a:r>
            <a:r>
              <a:rPr lang="ko-KR" altLang="en-US" sz="2000" dirty="0" smtClean="0">
                <a:latin typeface="+mn-ea"/>
              </a:rPr>
              <a:t>과반수의 </a:t>
            </a:r>
            <a:r>
              <a:rPr lang="ko-KR" altLang="en-US" sz="2000" dirty="0">
                <a:latin typeface="+mn-ea"/>
              </a:rPr>
              <a:t>투표와 투표자 과반수의 찬성을 얻어야 함</a:t>
            </a:r>
          </a:p>
        </p:txBody>
      </p:sp>
    </p:spTree>
    <p:extLst>
      <p:ext uri="{BB962C8B-B14F-4D97-AF65-F5344CB8AC3E}">
        <p14:creationId xmlns:p14="http://schemas.microsoft.com/office/powerpoint/2010/main" val="3927018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동영상 </a:t>
            </a:r>
            <a:r>
              <a:rPr lang="en-US" altLang="ko-KR" sz="3200" b="1" dirty="0" smtClean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– </a:t>
            </a:r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어떤 선거권</a:t>
            </a:r>
            <a:endParaRPr lang="en-US" altLang="ko-KR" sz="3200" b="1" dirty="0">
              <a:solidFill>
                <a:schemeClr val="accent4">
                  <a:lumMod val="50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3458040" y="2162990"/>
            <a:ext cx="2758484" cy="2592288"/>
            <a:chOff x="6804248" y="4077072"/>
            <a:chExt cx="2758484" cy="2592288"/>
          </a:xfrm>
        </p:grpSpPr>
        <p:pic>
          <p:nvPicPr>
            <p:cNvPr id="4" name="그림 3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7105104" y="5975204"/>
              <a:ext cx="2457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어떤 선거권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139093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237</TotalTime>
  <Words>2238</Words>
  <Application>Microsoft Office PowerPoint</Application>
  <PresentationFormat>화면 슬라이드 쇼(4:3)</PresentationFormat>
  <Paragraphs>274</Paragraphs>
  <Slides>39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39</vt:i4>
      </vt:variant>
    </vt:vector>
  </HeadingPairs>
  <TitlesOfParts>
    <vt:vector size="40" baseType="lpstr">
      <vt:lpstr>Office 테마</vt:lpstr>
      <vt:lpstr>PowerPoint 프레젠테이션</vt:lpstr>
      <vt:lpstr>법의 개념</vt:lpstr>
      <vt:lpstr>법의 개념</vt:lpstr>
      <vt:lpstr>사회복지법의 개념</vt:lpstr>
      <vt:lpstr>사회복지법의 개념</vt:lpstr>
      <vt:lpstr>헌법의 입법 절차(헌법 제130조)</vt:lpstr>
      <vt:lpstr>헌법의 입법 절차(헌법 제130조)</vt:lpstr>
      <vt:lpstr>헌법의 입법 절차(헌법 제130조)</vt:lpstr>
      <vt:lpstr>동영상 – 어떤 선거권</vt:lpstr>
      <vt:lpstr>현행 헌법</vt:lpstr>
      <vt:lpstr>대한민국 헌법(1987. 10. 29. 전부개정, 9차 개정) 전문</vt:lpstr>
      <vt:lpstr>동영상 – 헌법 제1조</vt:lpstr>
      <vt:lpstr>헌법의 기본권과 사회권</vt:lpstr>
      <vt:lpstr>헌법의 사회권</vt:lpstr>
      <vt:lpstr>경제조항(제119조)</vt:lpstr>
      <vt:lpstr>경제조항(제119조)</vt:lpstr>
      <vt:lpstr>법률</vt:lpstr>
      <vt:lpstr>사회보장기본법</vt:lpstr>
      <vt:lpstr>사회보장기본법</vt:lpstr>
      <vt:lpstr>개별 법률들의 분류</vt:lpstr>
      <vt:lpstr>사회보험법</vt:lpstr>
      <vt:lpstr>공공부조법</vt:lpstr>
      <vt:lpstr>사회서비스법</vt:lpstr>
      <vt:lpstr>명령 (시행령 및 시행규칙)</vt:lpstr>
      <vt:lpstr>동영상 - 영유아보육법 시행규칙</vt:lpstr>
      <vt:lpstr>명령(시행령 및 시행규칙)의 중요성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hunji</dc:creator>
  <cp:lastModifiedBy>박지영컴</cp:lastModifiedBy>
  <cp:revision>42</cp:revision>
  <dcterms:created xsi:type="dcterms:W3CDTF">2019-05-23T02:51:16Z</dcterms:created>
  <dcterms:modified xsi:type="dcterms:W3CDTF">2019-06-07T02:40:09Z</dcterms:modified>
</cp:coreProperties>
</file>