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8" r:id="rId42"/>
    <p:sldId id="300" r:id="rId4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5E2"/>
    <a:srgbClr val="BAB0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1B26-6D15-46E5-B3B9-B53F26E18FA0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248B-C7F5-4FDF-AE87-082264E825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8564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1B26-6D15-46E5-B3B9-B53F26E18FA0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248B-C7F5-4FDF-AE87-082264E825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768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1B26-6D15-46E5-B3B9-B53F26E18FA0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248B-C7F5-4FDF-AE87-082264E825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5902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1B26-6D15-46E5-B3B9-B53F26E18FA0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248B-C7F5-4FDF-AE87-082264E825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4372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1B26-6D15-46E5-B3B9-B53F26E18FA0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248B-C7F5-4FDF-AE87-082264E825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475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1B26-6D15-46E5-B3B9-B53F26E18FA0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248B-C7F5-4FDF-AE87-082264E825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1707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1B26-6D15-46E5-B3B9-B53F26E18FA0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248B-C7F5-4FDF-AE87-082264E825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5376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1B26-6D15-46E5-B3B9-B53F26E18FA0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248B-C7F5-4FDF-AE87-082264E825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7245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1B26-6D15-46E5-B3B9-B53F26E18FA0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248B-C7F5-4FDF-AE87-082264E825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404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1B26-6D15-46E5-B3B9-B53F26E18FA0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248B-C7F5-4FDF-AE87-082264E825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5203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1B26-6D15-46E5-B3B9-B53F26E18FA0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248B-C7F5-4FDF-AE87-082264E825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4522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F1B26-6D15-46E5-B3B9-B53F26E18FA0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8248B-C7F5-4FDF-AE87-082264E825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8060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1SvW44DVDis" TargetMode="Externa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KiD2E7ng74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youtube.com/watch?v=WVtROz3IG_g" TargetMode="Externa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Qy1TWdvpiDo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2073590" y="4125405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제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12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국민연금법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066850" y="1316640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4744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가입자의 종류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2311" y="3942086"/>
            <a:ext cx="8819999" cy="2646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65511" y="4595180"/>
            <a:ext cx="848226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5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국민연금 가입자 또는 가입자였던 자가 </a:t>
            </a:r>
            <a:r>
              <a:rPr lang="en-US" altLang="ko-KR" sz="1900" kern="0" dirty="0">
                <a:latin typeface="+mn-ea"/>
                <a:cs typeface="+mj-cs"/>
              </a:rPr>
              <a:t>60</a:t>
            </a:r>
            <a:r>
              <a:rPr lang="ko-KR" altLang="en-US" sz="1900" kern="0" dirty="0" smtClean="0">
                <a:latin typeface="+mn-ea"/>
                <a:cs typeface="+mj-cs"/>
              </a:rPr>
              <a:t>세에 도달하여 국민연금 가입자의 자격을 상실하였으나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가입기간이 부족하여 연금을 받지 못하거나 가입기간을 연장하여 더 많은 연금을 받고자 하는 경우 </a:t>
            </a:r>
            <a:r>
              <a:rPr lang="en-US" altLang="ko-KR" sz="1900" kern="0" dirty="0" smtClean="0">
                <a:latin typeface="+mn-ea"/>
                <a:cs typeface="+mj-cs"/>
              </a:rPr>
              <a:t>65</a:t>
            </a:r>
            <a:r>
              <a:rPr lang="ko-KR" altLang="en-US" sz="1900" kern="0" dirty="0" smtClean="0">
                <a:latin typeface="+mn-ea"/>
                <a:cs typeface="+mj-cs"/>
              </a:rPr>
              <a:t>세에 달할 때까지 신청에  의하여 가입할 수 있다</a:t>
            </a:r>
            <a:r>
              <a:rPr lang="en-US" altLang="ko-KR" sz="1900" kern="0" dirty="0" smtClean="0">
                <a:latin typeface="+mn-ea"/>
                <a:cs typeface="+mj-cs"/>
              </a:rPr>
              <a:t>. </a:t>
            </a:r>
            <a:endParaRPr lang="en-US" altLang="ko-KR" sz="19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76612" y="3883350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34120" y="3886525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83277" y="4525462"/>
            <a:ext cx="8287129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78854" y="4138083"/>
            <a:ext cx="339387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임의계속가입자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62311" y="801139"/>
            <a:ext cx="8819999" cy="2744473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337331" y="1293640"/>
            <a:ext cx="8482261" cy="2228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사업장가입자와 지역가입자에 해당되는 자 외의 자로서 </a:t>
            </a:r>
            <a:r>
              <a:rPr lang="en-US" altLang="ko-KR" sz="1900" kern="0" dirty="0">
                <a:latin typeface="+mn-ea"/>
                <a:cs typeface="+mj-cs"/>
              </a:rPr>
              <a:t>18</a:t>
            </a:r>
            <a:r>
              <a:rPr lang="ko-KR" altLang="en-US" sz="1900" kern="0" dirty="0">
                <a:latin typeface="+mn-ea"/>
                <a:cs typeface="+mj-cs"/>
              </a:rPr>
              <a:t>세 이상 </a:t>
            </a:r>
            <a:r>
              <a:rPr lang="en-US" altLang="ko-KR" sz="1900" kern="0" dirty="0" smtClean="0">
                <a:latin typeface="+mn-ea"/>
                <a:cs typeface="+mj-cs"/>
              </a:rPr>
              <a:t>60</a:t>
            </a:r>
            <a:r>
              <a:rPr lang="ko-KR" altLang="en-US" sz="1900" kern="0" dirty="0">
                <a:latin typeface="+mn-ea"/>
                <a:cs typeface="+mj-cs"/>
              </a:rPr>
              <a:t>세 미만인 </a:t>
            </a:r>
            <a:r>
              <a:rPr lang="ko-KR" altLang="en-US" sz="1900" kern="0" dirty="0" smtClean="0">
                <a:latin typeface="+mn-ea"/>
                <a:cs typeface="+mj-cs"/>
              </a:rPr>
              <a:t>자는 국민연금공단에 </a:t>
            </a:r>
            <a:r>
              <a:rPr lang="ko-KR" altLang="en-US" sz="1900" kern="0" dirty="0">
                <a:latin typeface="+mn-ea"/>
                <a:cs typeface="+mj-cs"/>
              </a:rPr>
              <a:t>가입신청서를 제출하는 경우 </a:t>
            </a:r>
            <a:r>
              <a:rPr lang="ko-KR" altLang="en-US" sz="1900" kern="0" dirty="0" smtClean="0">
                <a:latin typeface="+mn-ea"/>
                <a:cs typeface="+mj-cs"/>
              </a:rPr>
              <a:t>임의가입자가 </a:t>
            </a:r>
            <a:r>
              <a:rPr lang="ko-KR" altLang="en-US" sz="1900" kern="0" dirty="0">
                <a:latin typeface="+mn-ea"/>
                <a:cs typeface="+mj-cs"/>
              </a:rPr>
              <a:t>될 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534988" indent="-266700">
              <a:lnSpc>
                <a:spcPct val="150000"/>
              </a:lnSpc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err="1" smtClean="0">
                <a:latin typeface="+mn-ea"/>
                <a:cs typeface="+mj-cs"/>
              </a:rPr>
              <a:t>보건복지부령이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정하는 바에 따라 국민연금공단에 신청하여 탈퇴할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시행규칙 제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76612" y="742402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34120" y="745577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383277" y="1384514"/>
            <a:ext cx="8287129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378854" y="997135"/>
            <a:ext cx="28039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임의가입자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64028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자격상실과 자격기간 계산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4613" y="845743"/>
            <a:ext cx="8768319" cy="453172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8914" y="78700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6422" y="79018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5579" y="1429118"/>
            <a:ext cx="8287129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1156" y="1041739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자격상실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12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922906"/>
              </p:ext>
            </p:extLst>
          </p:nvPr>
        </p:nvGraphicFramePr>
        <p:xfrm>
          <a:off x="477933" y="1562994"/>
          <a:ext cx="8181508" cy="37903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448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367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701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사업장가입자</a:t>
                      </a:r>
                      <a:r>
                        <a:rPr lang="en-US" altLang="ko-KR" sz="1900" b="1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지역가입자</a:t>
                      </a:r>
                      <a:r>
                        <a:rPr lang="en-US" altLang="ko-KR" sz="1900" b="1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임의가입자</a:t>
                      </a:r>
                    </a:p>
                  </a:txBody>
                  <a:tcPr marL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buClr>
                          <a:schemeClr val="accent4">
                            <a:lumMod val="50000"/>
                          </a:schemeClr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그에 해당되는 날의 다음 날에 자격상실</a:t>
                      </a:r>
                    </a:p>
                    <a:p>
                      <a:pPr marL="0" indent="0" algn="l">
                        <a:lnSpc>
                          <a:spcPct val="150000"/>
                        </a:lnSpc>
                        <a:buClr>
                          <a:schemeClr val="accent4">
                            <a:lumMod val="50000"/>
                          </a:schemeClr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  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사망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국적상실 또는 국외 이주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60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세가 된 때</a:t>
                      </a:r>
                      <a:endParaRPr lang="en-US" altLang="ko-KR" sz="1900" b="0" kern="1200" dirty="0" smtClean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buClr>
                          <a:schemeClr val="accent4">
                            <a:lumMod val="50000"/>
                          </a:schemeClr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그 날에 자격상실 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국민연금 가입 대상 </a:t>
                      </a:r>
                      <a:r>
                        <a:rPr lang="ko-KR" altLang="en-US" sz="1900" b="0" kern="1200" dirty="0" err="1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제외자에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해당된 날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사업장가입자</a:t>
                      </a:r>
                    </a:p>
                  </a:txBody>
                  <a:tcPr marL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그에 해당되는 날의 다음 날 자격상실</a:t>
                      </a:r>
                      <a:r>
                        <a:rPr lang="ko-KR" altLang="en-US" sz="1900" b="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:</a:t>
                      </a:r>
                      <a:r>
                        <a:rPr lang="en-US" altLang="ko-KR" sz="1900" b="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사용관계가 끝난 때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지역가입자</a:t>
                      </a:r>
                    </a:p>
                  </a:txBody>
                  <a:tcPr marL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취득한 그 날에 자격상실 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사업장 가입자의 자격을 취득한 때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48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자격상실과 자격기간 계산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4613" y="845743"/>
            <a:ext cx="8768319" cy="486886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8914" y="78700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6422" y="79018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5579" y="1429118"/>
            <a:ext cx="8287129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1156" y="1041739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자격상실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254645"/>
              </p:ext>
            </p:extLst>
          </p:nvPr>
        </p:nvGraphicFramePr>
        <p:xfrm>
          <a:off x="316794" y="1592960"/>
          <a:ext cx="8503955" cy="38881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751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5864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4462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임의가입자</a:t>
                      </a:r>
                    </a:p>
                  </a:txBody>
                  <a:tcPr marL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buClr>
                          <a:schemeClr val="accent4">
                            <a:lumMod val="50000"/>
                          </a:schemeClr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900" b="0" kern="1200" baseline="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그에 해당되는 날의 다음 날 자격상실</a:t>
                      </a:r>
                    </a:p>
                    <a:p>
                      <a:pPr marL="0" indent="0" algn="l">
                        <a:lnSpc>
                          <a:spcPct val="150000"/>
                        </a:lnSpc>
                        <a:buClr>
                          <a:schemeClr val="accent4">
                            <a:lumMod val="50000"/>
                          </a:schemeClr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  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임의가입 탈퇴 신청이 수리된 때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일정기간 연금보험료를 체납한 때</a:t>
                      </a:r>
                    </a:p>
                    <a:p>
                      <a:pPr marL="0" indent="0" algn="l">
                        <a:lnSpc>
                          <a:spcPct val="150000"/>
                        </a:lnSpc>
                        <a:buClr>
                          <a:schemeClr val="accent4">
                            <a:lumMod val="50000"/>
                          </a:schemeClr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그날에 자격상실 </a:t>
                      </a:r>
                      <a:endParaRPr lang="en-US" altLang="ko-KR" sz="1900" b="0" kern="1200" dirty="0" smtClean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buClr>
                          <a:schemeClr val="accent4">
                            <a:lumMod val="50000"/>
                          </a:schemeClr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  :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사업장가입자 또는 지역가입자의 자격 취득한 때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418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1" kern="1200" dirty="0" err="1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임의계속가입자</a:t>
                      </a:r>
                      <a:endParaRPr lang="ko-KR" altLang="en-US" sz="1900" b="1" kern="1200" dirty="0" smtClean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그날의 다음 날 자격상실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  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사망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국적 상실 또는 국외 이주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탈퇴신청이 수리된 때</a:t>
                      </a:r>
                      <a:r>
                        <a:rPr lang="en-US" altLang="ko-KR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900" b="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대통령령으로 정하는 기간 이상 연금보험료를 체납한 때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709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자격상실과 자격기간 계산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95764" y="845743"/>
            <a:ext cx="8758475" cy="457207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75774" y="1509180"/>
            <a:ext cx="8482261" cy="3721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가입기간은 월 단위로 계산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가입자의 자격을 취득한 날이 속하는 </a:t>
            </a:r>
            <a:r>
              <a:rPr lang="ko-KR" altLang="en-US" sz="1900" kern="0" dirty="0" smtClean="0">
                <a:latin typeface="+mn-ea"/>
                <a:cs typeface="+mj-cs"/>
              </a:rPr>
              <a:t>달의 다음 </a:t>
            </a:r>
            <a:r>
              <a:rPr lang="ko-KR" altLang="en-US" sz="1900" kern="0" dirty="0">
                <a:latin typeface="+mn-ea"/>
                <a:cs typeface="+mj-cs"/>
              </a:rPr>
              <a:t>달부터 </a:t>
            </a:r>
            <a:r>
              <a:rPr lang="ko-KR" altLang="en-US" sz="1900" kern="0" dirty="0" smtClean="0">
                <a:latin typeface="+mn-ea"/>
                <a:cs typeface="+mj-cs"/>
              </a:rPr>
              <a:t>자격을 </a:t>
            </a:r>
            <a:r>
              <a:rPr lang="ko-KR" altLang="en-US" sz="1900" kern="0" dirty="0">
                <a:latin typeface="+mn-ea"/>
                <a:cs typeface="+mj-cs"/>
              </a:rPr>
              <a:t>상실한 날의 전날이 속하는 달까지로 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연금보험료를 </a:t>
            </a:r>
            <a:r>
              <a:rPr lang="ko-KR" altLang="en-US" sz="1900" kern="0" dirty="0">
                <a:latin typeface="+mn-ea"/>
                <a:cs typeface="+mj-cs"/>
              </a:rPr>
              <a:t>내지 않은 기간은 산입하지 아니한다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17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노령연금 </a:t>
            </a:r>
            <a:r>
              <a:rPr lang="ko-KR" altLang="en-US" sz="1900" kern="0" dirty="0">
                <a:latin typeface="+mn-ea"/>
                <a:cs typeface="+mj-cs"/>
              </a:rPr>
              <a:t>수급 시 군복무기간 추가 산입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18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 : 6</a:t>
            </a:r>
            <a:r>
              <a:rPr lang="ko-KR" altLang="en-US" sz="1900" kern="0" dirty="0" smtClean="0">
                <a:latin typeface="+mn-ea"/>
                <a:cs typeface="+mj-cs"/>
              </a:rPr>
              <a:t>개월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노령연금 </a:t>
            </a:r>
            <a:r>
              <a:rPr lang="ko-KR" altLang="en-US" sz="1900" kern="0" dirty="0">
                <a:latin typeface="+mn-ea"/>
                <a:cs typeface="+mj-cs"/>
              </a:rPr>
              <a:t>수급 시 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이상의 자녀가 있는 경우 추가 산입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19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</a:p>
          <a:p>
            <a:pPr marL="534988" indent="-266700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명인 경우 </a:t>
            </a:r>
            <a:r>
              <a:rPr lang="en-US" altLang="ko-KR" sz="1900" kern="0" dirty="0">
                <a:latin typeface="+mn-ea"/>
                <a:cs typeface="+mj-cs"/>
              </a:rPr>
              <a:t>12</a:t>
            </a:r>
            <a:r>
              <a:rPr lang="ko-KR" altLang="en-US" sz="1900" kern="0" dirty="0">
                <a:latin typeface="+mn-ea"/>
                <a:cs typeface="+mj-cs"/>
              </a:rPr>
              <a:t>개월</a:t>
            </a:r>
            <a:r>
              <a:rPr lang="en-US" altLang="ko-KR" sz="1900" kern="0" dirty="0">
                <a:latin typeface="+mn-ea"/>
                <a:cs typeface="+mj-cs"/>
              </a:rPr>
              <a:t>, 3</a:t>
            </a:r>
            <a:r>
              <a:rPr lang="ko-KR" altLang="en-US" sz="1900" kern="0" dirty="0">
                <a:latin typeface="+mn-ea"/>
                <a:cs typeface="+mj-cs"/>
              </a:rPr>
              <a:t>명 이상인 경우 </a:t>
            </a:r>
            <a:r>
              <a:rPr lang="en-US" altLang="ko-KR" sz="1900" kern="0" dirty="0">
                <a:latin typeface="+mn-ea"/>
                <a:cs typeface="+mj-cs"/>
              </a:rPr>
              <a:t>12</a:t>
            </a:r>
            <a:r>
              <a:rPr lang="ko-KR" altLang="en-US" sz="1900" kern="0" dirty="0">
                <a:latin typeface="+mn-ea"/>
                <a:cs typeface="+mj-cs"/>
              </a:rPr>
              <a:t>개월에 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자녀를 초과하는 </a:t>
            </a:r>
            <a:r>
              <a:rPr lang="ko-KR" altLang="en-US" sz="1900" kern="0" dirty="0" smtClean="0">
                <a:latin typeface="+mn-ea"/>
                <a:cs typeface="+mj-cs"/>
              </a:rPr>
              <a:t>자녀 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명마다 </a:t>
            </a:r>
            <a:r>
              <a:rPr lang="en-US" altLang="ko-KR" sz="1900" kern="0" dirty="0" smtClean="0">
                <a:latin typeface="+mn-ea"/>
                <a:cs typeface="+mj-cs"/>
              </a:rPr>
              <a:t>18</a:t>
            </a:r>
            <a:r>
              <a:rPr lang="ko-KR" altLang="en-US" sz="1900" kern="0" dirty="0">
                <a:latin typeface="+mn-ea"/>
                <a:cs typeface="+mj-cs"/>
              </a:rPr>
              <a:t>개월을 추가로 가입기간에 산입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10065" y="787006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67573" y="790181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16730" y="1429118"/>
            <a:ext cx="8287129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12307" y="1041739"/>
            <a:ext cx="431720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가입기간 계산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74176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자격상실과 자격기간 계산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95764" y="845743"/>
            <a:ext cx="8758475" cy="373538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45729" y="1488015"/>
            <a:ext cx="825813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>
                <a:latin typeface="+mn-ea"/>
                <a:cs typeface="+mj-cs"/>
              </a:rPr>
              <a:t>‘고용보험법</a:t>
            </a:r>
            <a:r>
              <a:rPr lang="ko-KR" altLang="en-US" sz="2000" b="1" kern="0" dirty="0" smtClean="0">
                <a:latin typeface="+mn-ea"/>
                <a:cs typeface="+mj-cs"/>
              </a:rPr>
              <a:t>’ 에 </a:t>
            </a:r>
            <a:r>
              <a:rPr lang="ko-KR" altLang="en-US" sz="2000" b="1" kern="0" dirty="0">
                <a:latin typeface="+mn-ea"/>
                <a:cs typeface="+mj-cs"/>
              </a:rPr>
              <a:t>따른 구직급여를 받는 기간을 가입기간으로 산입하기 </a:t>
            </a:r>
            <a:r>
              <a:rPr lang="ko-KR" altLang="en-US" sz="2000" b="1" kern="0" dirty="0" smtClean="0">
                <a:latin typeface="+mn-ea"/>
                <a:cs typeface="+mj-cs"/>
              </a:rPr>
              <a:t>위해 공단에 신청하는 </a:t>
            </a:r>
            <a:r>
              <a:rPr lang="ko-KR" altLang="en-US" sz="2000" b="1" kern="0" dirty="0">
                <a:latin typeface="+mn-ea"/>
                <a:cs typeface="+mj-cs"/>
              </a:rPr>
              <a:t>경우 그 기간을 가입기간에 추가로 </a:t>
            </a:r>
            <a:r>
              <a:rPr lang="ko-KR" altLang="en-US" sz="2000" b="1" kern="0" dirty="0" smtClean="0">
                <a:latin typeface="+mn-ea"/>
                <a:cs typeface="+mj-cs"/>
              </a:rPr>
              <a:t>산입</a:t>
            </a:r>
            <a:endParaRPr lang="ko-KR" altLang="en-US" sz="2000" b="1" kern="0" dirty="0">
              <a:latin typeface="+mn-ea"/>
              <a:cs typeface="+mj-cs"/>
            </a:endParaRPr>
          </a:p>
          <a:p>
            <a:pPr marL="534988" indent="-266700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산입기간은 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년을 초과할 수 없음</a:t>
            </a:r>
            <a:r>
              <a:rPr lang="en-US" altLang="ko-KR" sz="2000" kern="0" dirty="0">
                <a:latin typeface="+mn-ea"/>
                <a:cs typeface="+mj-cs"/>
              </a:rPr>
              <a:t>, 18</a:t>
            </a:r>
            <a:r>
              <a:rPr lang="ko-KR" altLang="en-US" sz="2000" kern="0" dirty="0">
                <a:latin typeface="+mn-ea"/>
                <a:cs typeface="+mj-cs"/>
              </a:rPr>
              <a:t>세 이상 </a:t>
            </a:r>
            <a:r>
              <a:rPr lang="en-US" altLang="ko-KR" sz="2000" kern="0" dirty="0">
                <a:latin typeface="+mn-ea"/>
                <a:cs typeface="+mj-cs"/>
              </a:rPr>
              <a:t>60</a:t>
            </a:r>
            <a:r>
              <a:rPr lang="ko-KR" altLang="en-US" sz="2000" kern="0" dirty="0">
                <a:latin typeface="+mn-ea"/>
                <a:cs typeface="+mj-cs"/>
              </a:rPr>
              <a:t>세 미만인 사람 중 </a:t>
            </a:r>
            <a:r>
              <a:rPr lang="ko-KR" altLang="en-US" sz="2000" kern="0" dirty="0" smtClean="0">
                <a:latin typeface="+mn-ea"/>
                <a:cs typeface="+mj-cs"/>
              </a:rPr>
              <a:t>가입자 </a:t>
            </a:r>
            <a:r>
              <a:rPr lang="ko-KR" altLang="en-US" sz="2000" kern="0" dirty="0">
                <a:latin typeface="+mn-ea"/>
                <a:cs typeface="+mj-cs"/>
              </a:rPr>
              <a:t>또는 </a:t>
            </a:r>
            <a:r>
              <a:rPr lang="ko-KR" altLang="en-US" sz="2000" kern="0" dirty="0" smtClean="0">
                <a:latin typeface="+mn-ea"/>
                <a:cs typeface="+mj-cs"/>
              </a:rPr>
              <a:t>가입자였을 </a:t>
            </a:r>
            <a:r>
              <a:rPr lang="ko-KR" altLang="en-US" sz="2000" kern="0" dirty="0">
                <a:latin typeface="+mn-ea"/>
                <a:cs typeface="+mj-cs"/>
              </a:rPr>
              <a:t>것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대통령으로 정하는 재산 또는 소득이 </a:t>
            </a:r>
            <a:r>
              <a:rPr lang="ko-KR" altLang="en-US" sz="2000" kern="0" dirty="0" smtClean="0">
                <a:latin typeface="+mn-ea"/>
                <a:cs typeface="+mj-cs"/>
              </a:rPr>
              <a:t>보건복지부장관이 정하여 고시하는 </a:t>
            </a:r>
            <a:r>
              <a:rPr lang="ko-KR" altLang="en-US" sz="2000" kern="0" dirty="0">
                <a:latin typeface="+mn-ea"/>
                <a:cs typeface="+mj-cs"/>
              </a:rPr>
              <a:t>기준 이하일 </a:t>
            </a:r>
            <a:r>
              <a:rPr lang="ko-KR" altLang="en-US" sz="2000" kern="0" dirty="0" smtClean="0">
                <a:latin typeface="+mn-ea"/>
                <a:cs typeface="+mj-cs"/>
              </a:rPr>
              <a:t>것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일반회계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국민연금기금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고용보험기금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err="1" smtClean="0">
                <a:latin typeface="+mn-ea"/>
                <a:cs typeface="+mj-cs"/>
              </a:rPr>
              <a:t>자부담</a:t>
            </a:r>
            <a:r>
              <a:rPr lang="ko-KR" altLang="en-US" sz="2000" kern="0" dirty="0" smtClean="0">
                <a:latin typeface="+mn-ea"/>
                <a:cs typeface="+mj-cs"/>
              </a:rPr>
              <a:t> 각각 </a:t>
            </a:r>
            <a:r>
              <a:rPr lang="en-US" altLang="ko-KR" sz="2000" kern="0" dirty="0" smtClean="0">
                <a:latin typeface="+mn-ea"/>
                <a:cs typeface="+mj-cs"/>
              </a:rPr>
              <a:t>25% </a:t>
            </a:r>
            <a:r>
              <a:rPr lang="ko-KR" altLang="en-US" sz="2000" kern="0" dirty="0" smtClean="0">
                <a:latin typeface="+mn-ea"/>
                <a:cs typeface="+mj-cs"/>
              </a:rPr>
              <a:t>부담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10065" y="787006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67573" y="790181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16730" y="1429118"/>
            <a:ext cx="8287129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12307" y="1041739"/>
            <a:ext cx="604684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실업에 대한 가입기간 추가 산입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19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2)</a:t>
            </a:r>
          </a:p>
        </p:txBody>
      </p:sp>
    </p:spTree>
    <p:extLst>
      <p:ext uri="{BB962C8B-B14F-4D97-AF65-F5344CB8AC3E}">
        <p14:creationId xmlns:p14="http://schemas.microsoft.com/office/powerpoint/2010/main" val="18935190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34076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급여의 종류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3" name="Group 1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974856"/>
              </p:ext>
            </p:extLst>
          </p:nvPr>
        </p:nvGraphicFramePr>
        <p:xfrm>
          <a:off x="182764" y="1122459"/>
          <a:ext cx="8751524" cy="4863468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9858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843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44523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0893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연금 급여</a:t>
                      </a:r>
                      <a:r>
                        <a:rPr kumimoji="1" lang="en-US" alt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매월 지급</a:t>
                      </a:r>
                      <a:r>
                        <a:rPr kumimoji="1" lang="en-US" alt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BAB0A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일시금</a:t>
                      </a: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급여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AB0A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노령</a:t>
                      </a:r>
                      <a:endParaRPr kumimoji="1" lang="en-US" altLang="ko-KR" sz="20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연금</a:t>
                      </a:r>
                      <a:endParaRPr kumimoji="1" 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노후 소득보장을 위한 급여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en-US" alt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국민연금의 기초가 되는 급여</a:t>
                      </a:r>
                      <a:r>
                        <a:rPr kumimoji="1" lang="en-US" alt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반환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일시금</a:t>
                      </a:r>
                      <a:endParaRPr kumimoji="1" 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solidFill>
                      <a:srgbClr val="E8E5E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연금을 받지 못하거나 </a:t>
                      </a:r>
                      <a:endParaRPr kumimoji="1" lang="en-US" altLang="ko-KR" sz="200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더 이상 가입할 수 없는 경우 청산적 성격으로 지급하는 급여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184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장애</a:t>
                      </a:r>
                      <a:endParaRPr kumimoji="1" lang="en-US" altLang="ko-KR" sz="20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연금</a:t>
                      </a:r>
                      <a:endParaRPr kumimoji="1" 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8E5E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장애로 인한 소득감소에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대비한 급여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228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사망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일시금</a:t>
                      </a:r>
                      <a:endParaRPr kumimoji="1" 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solidFill>
                      <a:srgbClr val="E8E5E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유족연금 </a:t>
                      </a:r>
                      <a:r>
                        <a:rPr kumimoji="1" lang="ko-KR" alt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및</a:t>
                      </a: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반환일시금을</a:t>
                      </a: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endParaRPr kumimoji="1" lang="en-US" altLang="ko-KR" sz="200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받지 못할 경우 </a:t>
                      </a:r>
                      <a:r>
                        <a:rPr kumimoji="1" lang="ko-KR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장제</a:t>
                      </a:r>
                      <a:r>
                        <a:rPr kumimoji="1" lang="ko-KR" altLang="en-US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비적</a:t>
                      </a:r>
                      <a:r>
                        <a:rPr kumimoji="1" lang="ko-KR" alt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endParaRPr kumimoji="1" lang="en-US" altLang="ko-KR" sz="200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성격으로</a:t>
                      </a: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지급하는 급여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유족</a:t>
                      </a:r>
                      <a:endParaRPr kumimoji="1" lang="en-US" altLang="ko-KR" sz="20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연금</a:t>
                      </a:r>
                      <a:endParaRPr kumimoji="1" 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가입자의 사망으로 인한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유족의 생계보호를 위한 급여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8421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노령연금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61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~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66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261315"/>
              </p:ext>
            </p:extLst>
          </p:nvPr>
        </p:nvGraphicFramePr>
        <p:xfrm>
          <a:off x="103064" y="1124744"/>
          <a:ext cx="8912739" cy="324375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18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7271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1827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급여수준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31024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노령연금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>
                        <a:lnSpc>
                          <a:spcPct val="150000"/>
                        </a:lnSpc>
                        <a:buClr>
                          <a:schemeClr val="tx2">
                            <a:lumMod val="50000"/>
                          </a:schemeClr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가입기간이 </a:t>
                      </a:r>
                      <a:r>
                        <a:rPr lang="en-US" altLang="ko-KR" sz="1900" b="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20</a:t>
                      </a:r>
                      <a:r>
                        <a:rPr lang="ko-KR" altLang="en-US" sz="1900" b="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년 이상</a:t>
                      </a:r>
                      <a:endParaRPr lang="en-US" altLang="ko-KR" sz="1900" b="0" dirty="0" smtClean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marL="177800" indent="0" algn="l" latinLnBrk="1">
                        <a:lnSpc>
                          <a:spcPct val="150000"/>
                        </a:lnSpc>
                        <a:buClr>
                          <a:schemeClr val="tx2">
                            <a:lumMod val="50000"/>
                          </a:schemeClr>
                        </a:buClr>
                        <a:buSzPct val="110000"/>
                        <a:buFont typeface="나눔바른펜" panose="020B0503000000000000" pitchFamily="50" charset="-127"/>
                        <a:buChar char="-"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900" b="0" dirty="0" err="1" smtClean="0">
                          <a:latin typeface="+mn-ea"/>
                          <a:ea typeface="+mn-ea"/>
                        </a:rPr>
                        <a:t>기본연금액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100%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 + 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부양가족연금액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90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3102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>
                        <a:lnSpc>
                          <a:spcPct val="150000"/>
                        </a:lnSpc>
                        <a:buClr>
                          <a:schemeClr val="tx2">
                            <a:lumMod val="50000"/>
                          </a:schemeClr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가입기간이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 이상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20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 미만인 경우</a:t>
                      </a:r>
                      <a:endParaRPr lang="en-US" altLang="ko-KR" sz="1900" b="0" dirty="0" smtClean="0">
                        <a:latin typeface="+mn-ea"/>
                        <a:ea typeface="+mn-ea"/>
                      </a:endParaRPr>
                    </a:p>
                    <a:p>
                      <a:pPr marL="177800" indent="0" algn="l" latinLnBrk="1">
                        <a:lnSpc>
                          <a:spcPct val="150000"/>
                        </a:lnSpc>
                        <a:buClr>
                          <a:schemeClr val="tx2">
                            <a:lumMod val="50000"/>
                          </a:schemeClr>
                        </a:buClr>
                        <a:buSzPct val="110000"/>
                        <a:buFont typeface="나눔바른펜" panose="020B0503000000000000" pitchFamily="50" charset="-127"/>
                        <a:buChar char="-"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900" b="0" dirty="0" err="1" smtClean="0">
                          <a:latin typeface="+mn-ea"/>
                          <a:ea typeface="+mn-ea"/>
                        </a:rPr>
                        <a:t>기본연금액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50%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 + 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부양가족연금액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 </a:t>
                      </a:r>
                    </a:p>
                    <a:p>
                      <a:pPr marL="177800" indent="0" algn="l" latinLnBrk="1">
                        <a:lnSpc>
                          <a:spcPct val="150000"/>
                        </a:lnSpc>
                        <a:buClr>
                          <a:schemeClr val="tx2">
                            <a:lumMod val="50000"/>
                          </a:schemeClr>
                        </a:buClr>
                        <a:buSzPct val="110000"/>
                        <a:buFont typeface="나눔바른펜" panose="020B0503000000000000" pitchFamily="50" charset="-127"/>
                        <a:buNone/>
                      </a:pP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    ※ 10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년 초과 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년당 기본연금액의 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5% 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증액</a:t>
                      </a:r>
                      <a:endParaRPr lang="ko-KR" altLang="en-US" sz="1900" b="0" dirty="0" smtClean="0">
                        <a:latin typeface="+mn-ea"/>
                        <a:ea typeface="+mn-ea"/>
                      </a:endParaRPr>
                    </a:p>
                  </a:txBody>
                  <a:tcPr marL="90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80596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97695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노령연금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61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~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66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142229"/>
              </p:ext>
            </p:extLst>
          </p:nvPr>
        </p:nvGraphicFramePr>
        <p:xfrm>
          <a:off x="112606" y="747504"/>
          <a:ext cx="8912739" cy="5022593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18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7271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056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급여수준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4159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소득활동에 따른 </a:t>
                      </a:r>
                      <a:endParaRPr lang="en-US" altLang="ko-KR" sz="19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노령연금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>
                        <a:buClr>
                          <a:schemeClr val="tx2">
                            <a:lumMod val="50000"/>
                          </a:schemeClr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가입기간이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, 60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세인 경우</a:t>
                      </a:r>
                      <a:endParaRPr lang="en-US" altLang="ko-KR" sz="1900" b="0" dirty="0" smtClean="0">
                        <a:latin typeface="+mn-ea"/>
                        <a:ea typeface="+mn-ea"/>
                      </a:endParaRPr>
                    </a:p>
                    <a:p>
                      <a:pPr marL="177800" indent="0" algn="l" latinLnBrk="1">
                        <a:buClr>
                          <a:schemeClr val="tx2">
                            <a:lumMod val="50000"/>
                          </a:schemeClr>
                        </a:buClr>
                        <a:buSzPct val="110000"/>
                        <a:buFont typeface="나눔바른펜" panose="020B0503000000000000" pitchFamily="50" charset="-127"/>
                        <a:buChar char="-"/>
                      </a:pP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 (</a:t>
                      </a:r>
                      <a:r>
                        <a:rPr lang="ko-KR" altLang="en-US" sz="1900" b="0" dirty="0" err="1" smtClean="0">
                          <a:latin typeface="+mn-ea"/>
                          <a:ea typeface="+mn-ea"/>
                        </a:rPr>
                        <a:t>기본연금액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50% / 12) – 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소득활동에 따른 </a:t>
                      </a:r>
                      <a:r>
                        <a:rPr lang="ko-KR" altLang="en-US" sz="1900" b="0" dirty="0" err="1" smtClean="0">
                          <a:latin typeface="+mn-ea"/>
                          <a:ea typeface="+mn-ea"/>
                        </a:rPr>
                        <a:t>월감액금액</a:t>
                      </a:r>
                      <a:endParaRPr lang="en-US" altLang="ko-KR" sz="1900" b="0" dirty="0" smtClean="0">
                        <a:latin typeface="+mn-ea"/>
                        <a:ea typeface="+mn-ea"/>
                      </a:endParaRPr>
                    </a:p>
                    <a:p>
                      <a:pPr marL="0" indent="0" algn="l" latinLnBrk="1">
                        <a:buClr>
                          <a:schemeClr val="tx2">
                            <a:lumMod val="50000"/>
                          </a:schemeClr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       ※ 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가입기간 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년 증가 시 마다 </a:t>
                      </a:r>
                      <a:r>
                        <a:rPr lang="ko-KR" altLang="en-US" sz="1900" b="0" baseline="0" dirty="0" err="1" smtClean="0">
                          <a:latin typeface="+mn-ea"/>
                          <a:ea typeface="+mn-ea"/>
                        </a:rPr>
                        <a:t>기본연금액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 지급률 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5%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씩 증가</a:t>
                      </a:r>
                      <a:endParaRPr lang="en-US" altLang="ko-KR" sz="1900" b="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algn="l" latinLnBrk="1">
                        <a:buClr>
                          <a:schemeClr val="tx2">
                            <a:lumMod val="50000"/>
                          </a:schemeClr>
                        </a:buClr>
                        <a:buFont typeface="Arial" panose="020B0604020202020204" pitchFamily="34" charset="0"/>
                        <a:buChar char="•"/>
                      </a:pPr>
                      <a:endParaRPr lang="en-US" altLang="ko-KR" sz="1500" b="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algn="l" latinLnBrk="1">
                        <a:buClr>
                          <a:schemeClr val="tx2">
                            <a:lumMod val="50000"/>
                          </a:schemeClr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900" b="0" baseline="0" dirty="0" err="1" smtClean="0">
                          <a:latin typeface="+mn-ea"/>
                          <a:ea typeface="+mn-ea"/>
                        </a:rPr>
                        <a:t>부양가족연금액은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 지급되지 않음</a:t>
                      </a:r>
                      <a:endParaRPr lang="en-US" altLang="ko-KR" sz="1900" b="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algn="l" latinLnBrk="1">
                        <a:buClr>
                          <a:schemeClr val="tx2">
                            <a:lumMod val="50000"/>
                          </a:schemeClr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   ※ 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초과소득월액에 따른 소득구간별 </a:t>
                      </a:r>
                      <a:r>
                        <a:rPr lang="ko-KR" altLang="en-US" sz="1900" b="0" baseline="0" dirty="0" err="1" smtClean="0">
                          <a:latin typeface="+mn-ea"/>
                          <a:ea typeface="+mn-ea"/>
                        </a:rPr>
                        <a:t>감액금액표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 </a:t>
                      </a:r>
                      <a:endParaRPr lang="en-US" altLang="ko-KR" sz="1900" b="0" baseline="0" dirty="0" smtClean="0">
                        <a:latin typeface="+mn-ea"/>
                        <a:ea typeface="+mn-ea"/>
                      </a:endParaRPr>
                    </a:p>
                    <a:p>
                      <a:pPr marL="0" indent="0" algn="l" latinLnBrk="1">
                        <a:buClr>
                          <a:schemeClr val="tx2">
                            <a:lumMod val="50000"/>
                          </a:schemeClr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       (2015. 7. 29 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이후 </a:t>
                      </a:r>
                      <a:r>
                        <a:rPr lang="ko-KR" altLang="en-US" sz="1900" b="0" baseline="0" dirty="0" err="1" smtClean="0">
                          <a:latin typeface="+mn-ea"/>
                          <a:ea typeface="+mn-ea"/>
                        </a:rPr>
                        <a:t>수급권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 취득자부터 적용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900" b="0" dirty="0">
                        <a:latin typeface="+mn-ea"/>
                        <a:ea typeface="+mn-ea"/>
                      </a:endParaRPr>
                    </a:p>
                  </a:txBody>
                  <a:tcPr marL="9000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512912"/>
              </p:ext>
            </p:extLst>
          </p:nvPr>
        </p:nvGraphicFramePr>
        <p:xfrm>
          <a:off x="1358281" y="3258800"/>
          <a:ext cx="7667063" cy="3459821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2453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9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3219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76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초과소득월액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감액 산식</a:t>
                      </a:r>
                      <a:endParaRPr kumimoji="1" 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월감액금액</a:t>
                      </a:r>
                      <a:endParaRPr kumimoji="1" 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8E5E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79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100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미만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초과소득월액의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5%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0~5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미만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79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100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이상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200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미만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5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+ (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초과소득월액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– 100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 × 10%</a:t>
                      </a:r>
                      <a:endParaRPr kumimoji="1" 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5~15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미만</a:t>
                      </a:r>
                      <a:endParaRPr kumimoji="1" 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79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이상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300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미만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15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+ (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초과소득월액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– 200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 × 15%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15~30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미만</a:t>
                      </a:r>
                      <a:endParaRPr kumimoji="1" 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079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300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이상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400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미만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30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+ (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초과소득월액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– 300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 × 20%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30~50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미만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079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400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이상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50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+ (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초과소득월액 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– 400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 × 25%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en-US" altLang="ko-KR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50</a:t>
                      </a:r>
                      <a:r>
                        <a:rPr kumimoji="1" lang="ko-KR" alt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만원 이상</a:t>
                      </a:r>
                      <a:endParaRPr kumimoji="1" lang="ko-KR" altLang="ko-K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1287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노령연금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61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~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66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300475"/>
              </p:ext>
            </p:extLst>
          </p:nvPr>
        </p:nvGraphicFramePr>
        <p:xfrm>
          <a:off x="179512" y="803260"/>
          <a:ext cx="8779874" cy="306078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2910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888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375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급여수준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6500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조기</a:t>
                      </a:r>
                      <a:endParaRPr lang="en-US" altLang="ko-KR" sz="19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노령연금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>
                        <a:lnSpc>
                          <a:spcPct val="110000"/>
                        </a:lnSpc>
                        <a:buClr>
                          <a:schemeClr val="tx2">
                            <a:lumMod val="50000"/>
                          </a:schemeClr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가입기간이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,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 55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세인 경우</a:t>
                      </a:r>
                      <a:endParaRPr lang="en-US" altLang="ko-KR" sz="1900" b="0" dirty="0" smtClean="0">
                        <a:latin typeface="+mn-ea"/>
                        <a:ea typeface="+mn-ea"/>
                      </a:endParaRPr>
                    </a:p>
                    <a:p>
                      <a:pPr marL="177800" indent="0" algn="l" latinLnBrk="1">
                        <a:lnSpc>
                          <a:spcPct val="110000"/>
                        </a:lnSpc>
                        <a:buClr>
                          <a:schemeClr val="tx2">
                            <a:lumMod val="50000"/>
                          </a:schemeClr>
                        </a:buClr>
                        <a:buSzPct val="110000"/>
                        <a:buFont typeface="나눔바른펜" panose="020B0503000000000000" pitchFamily="50" charset="-127"/>
                        <a:buChar char="-"/>
                      </a:pP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900" b="0" dirty="0" err="1" smtClean="0">
                          <a:latin typeface="+mn-ea"/>
                          <a:ea typeface="+mn-ea"/>
                        </a:rPr>
                        <a:t>기본연금액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50%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 × 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연령별지급률 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70% + </a:t>
                      </a:r>
                      <a:r>
                        <a:rPr lang="ko-KR" altLang="en-US" sz="1900" b="0" baseline="0" dirty="0" err="1" smtClean="0">
                          <a:latin typeface="+mn-ea"/>
                          <a:ea typeface="+mn-ea"/>
                        </a:rPr>
                        <a:t>부양가족연금액</a:t>
                      </a:r>
                      <a:endParaRPr lang="en-US" altLang="ko-KR" sz="1900" b="0" baseline="0" dirty="0" smtClean="0">
                        <a:latin typeface="+mn-ea"/>
                        <a:ea typeface="+mn-ea"/>
                      </a:endParaRPr>
                    </a:p>
                    <a:p>
                      <a:pPr marL="177800" indent="0" algn="l" latinLnBrk="1">
                        <a:lnSpc>
                          <a:spcPct val="110000"/>
                        </a:lnSpc>
                        <a:buClr>
                          <a:schemeClr val="tx2">
                            <a:lumMod val="50000"/>
                          </a:schemeClr>
                        </a:buClr>
                        <a:buSzPct val="110000"/>
                        <a:buFont typeface="나눔바른펜" panose="020B0503000000000000" pitchFamily="50" charset="-127"/>
                        <a:buNone/>
                      </a:pP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    ※ 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가입기간 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년 증가 시 마다 </a:t>
                      </a:r>
                      <a:r>
                        <a:rPr lang="ko-KR" altLang="en-US" sz="1900" b="0" baseline="0" dirty="0" err="1" smtClean="0">
                          <a:latin typeface="+mn-ea"/>
                          <a:ea typeface="+mn-ea"/>
                        </a:rPr>
                        <a:t>기본연금액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 지급률 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5%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씩 증가</a:t>
                      </a:r>
                      <a:endParaRPr lang="en-US" altLang="ko-KR" sz="1900" b="0" baseline="0" dirty="0" smtClean="0">
                        <a:latin typeface="+mn-ea"/>
                        <a:ea typeface="+mn-ea"/>
                      </a:endParaRPr>
                    </a:p>
                    <a:p>
                      <a:pPr marL="177800" indent="0" algn="l" latinLnBrk="1">
                        <a:lnSpc>
                          <a:spcPct val="110000"/>
                        </a:lnSpc>
                        <a:buClr>
                          <a:schemeClr val="tx2">
                            <a:lumMod val="50000"/>
                          </a:schemeClr>
                        </a:buClr>
                        <a:buSzPct val="110000"/>
                        <a:buFont typeface="나눔바른펜" panose="020B0503000000000000" pitchFamily="50" charset="-127"/>
                        <a:buNone/>
                      </a:pP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    ※ 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수급개시연령  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개월 지날 때 마다 연령별지급률 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0.5%(1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세 지날 시 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6%)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씩 가산</a:t>
                      </a:r>
                      <a:endParaRPr lang="ko-KR" altLang="en-US" sz="1900" b="0" dirty="0">
                        <a:latin typeface="+mn-ea"/>
                        <a:ea typeface="+mn-ea"/>
                      </a:endParaRPr>
                    </a:p>
                  </a:txBody>
                  <a:tcPr marL="90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392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분할연금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>
                        <a:lnSpc>
                          <a:spcPct val="110000"/>
                        </a:lnSpc>
                        <a:buClr>
                          <a:schemeClr val="tx2">
                            <a:lumMod val="50000"/>
                          </a:schemeClr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900" b="0" dirty="0" err="1" smtClean="0">
                          <a:latin typeface="+mn-ea"/>
                          <a:ea typeface="+mn-ea"/>
                        </a:rPr>
                        <a:t>배우자이었던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자의 </a:t>
                      </a:r>
                      <a:r>
                        <a:rPr lang="ko-KR" altLang="en-US" sz="1900" b="0" dirty="0" err="1" smtClean="0">
                          <a:latin typeface="+mn-ea"/>
                          <a:ea typeface="+mn-ea"/>
                        </a:rPr>
                        <a:t>노령연금액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900" b="0" dirty="0" err="1" smtClean="0">
                          <a:latin typeface="+mn-ea"/>
                          <a:ea typeface="+mn-ea"/>
                        </a:rPr>
                        <a:t>부양가족연금액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 제외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중 </a:t>
                      </a:r>
                      <a:endParaRPr lang="en-US" altLang="ko-KR" sz="1900" b="0" dirty="0" smtClean="0">
                        <a:latin typeface="+mn-ea"/>
                        <a:ea typeface="+mn-ea"/>
                      </a:endParaRPr>
                    </a:p>
                    <a:p>
                      <a:pPr marL="0" indent="0" algn="l" latinLnBrk="1">
                        <a:lnSpc>
                          <a:spcPct val="110000"/>
                        </a:lnSpc>
                        <a:buClr>
                          <a:schemeClr val="tx2">
                            <a:lumMod val="50000"/>
                          </a:schemeClr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   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가입기간 중 혼인기간</a:t>
                      </a:r>
                      <a:r>
                        <a:rPr lang="en-US" altLang="ko-KR" sz="1900" b="0" dirty="0" smtClean="0">
                          <a:latin typeface="+mn-ea"/>
                          <a:ea typeface="+mn-ea"/>
                        </a:rPr>
                        <a:t>(5</a:t>
                      </a:r>
                      <a:r>
                        <a:rPr lang="ko-KR" altLang="en-US" sz="1900" b="0" dirty="0" smtClean="0">
                          <a:latin typeface="+mn-ea"/>
                          <a:ea typeface="+mn-ea"/>
                        </a:rPr>
                        <a:t>년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 이상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에 해당하는 </a:t>
                      </a:r>
                      <a:r>
                        <a:rPr lang="ko-KR" altLang="en-US" sz="1900" b="0" baseline="0" dirty="0" err="1" smtClean="0">
                          <a:latin typeface="+mn-ea"/>
                          <a:ea typeface="+mn-ea"/>
                        </a:rPr>
                        <a:t>연금액의</a:t>
                      </a:r>
                      <a:r>
                        <a:rPr lang="ko-KR" altLang="en-US" sz="1900" b="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900" b="0" baseline="0" dirty="0" smtClean="0">
                          <a:latin typeface="+mn-ea"/>
                          <a:ea typeface="+mn-ea"/>
                        </a:rPr>
                        <a:t>1/2</a:t>
                      </a:r>
                      <a:endParaRPr lang="ko-KR" altLang="en-US" sz="1900" b="0" dirty="0">
                        <a:latin typeface="+mn-ea"/>
                        <a:ea typeface="+mn-ea"/>
                      </a:endParaRPr>
                    </a:p>
                  </a:txBody>
                  <a:tcPr marL="90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제목 39"/>
          <p:cNvSpPr txBox="1">
            <a:spLocks/>
          </p:cNvSpPr>
          <p:nvPr/>
        </p:nvSpPr>
        <p:spPr bwMode="auto">
          <a:xfrm>
            <a:off x="494978" y="3914378"/>
            <a:ext cx="8142977" cy="2828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5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분할연금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  - </a:t>
            </a:r>
            <a:r>
              <a:rPr lang="ko-KR" altLang="en-US" sz="1900" kern="0" dirty="0" smtClean="0">
                <a:latin typeface="+mn-ea"/>
                <a:cs typeface="+mj-cs"/>
              </a:rPr>
              <a:t>요건</a:t>
            </a:r>
            <a:r>
              <a:rPr lang="en-US" altLang="ko-KR" sz="1900" kern="0" dirty="0" smtClean="0">
                <a:latin typeface="+mn-ea"/>
                <a:cs typeface="+mj-cs"/>
              </a:rPr>
              <a:t>: </a:t>
            </a:r>
            <a:r>
              <a:rPr lang="ko-KR" altLang="en-US" sz="1900" kern="0" dirty="0" smtClean="0">
                <a:latin typeface="+mn-ea"/>
                <a:cs typeface="+mj-cs"/>
              </a:rPr>
              <a:t>배우자와 이혼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배우자였던 사람이 </a:t>
            </a:r>
            <a:r>
              <a:rPr lang="ko-KR" altLang="en-US" sz="1900" kern="0" dirty="0" err="1" smtClean="0">
                <a:latin typeface="+mn-ea"/>
                <a:cs typeface="+mj-cs"/>
              </a:rPr>
              <a:t>노령연금수급자</a:t>
            </a:r>
            <a:r>
              <a:rPr lang="en-US" altLang="ko-KR" sz="1900" kern="0" dirty="0" smtClean="0">
                <a:latin typeface="+mn-ea"/>
                <a:cs typeface="+mj-cs"/>
              </a:rPr>
              <a:t>, 60</a:t>
            </a:r>
            <a:r>
              <a:rPr lang="ko-KR" altLang="en-US" sz="1900" kern="0" dirty="0" smtClean="0">
                <a:latin typeface="+mn-ea"/>
                <a:cs typeface="+mj-cs"/>
              </a:rPr>
              <a:t>세가 되었을 것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  - </a:t>
            </a:r>
            <a:r>
              <a:rPr lang="ko-KR" altLang="en-US" sz="1900" kern="0" dirty="0" smtClean="0">
                <a:latin typeface="+mn-ea"/>
                <a:cs typeface="+mj-cs"/>
              </a:rPr>
              <a:t>지급의 특례</a:t>
            </a:r>
            <a:r>
              <a:rPr lang="en-US" altLang="ko-KR" sz="1900" kern="0" dirty="0" smtClean="0">
                <a:latin typeface="+mn-ea"/>
                <a:cs typeface="+mj-cs"/>
              </a:rPr>
              <a:t>: </a:t>
            </a:r>
            <a:r>
              <a:rPr lang="ko-KR" altLang="en-US" sz="1900" kern="0" dirty="0" smtClean="0">
                <a:latin typeface="+mn-ea"/>
                <a:cs typeface="+mj-cs"/>
              </a:rPr>
              <a:t>민법에 따라 </a:t>
            </a:r>
            <a:r>
              <a:rPr lang="ko-KR" altLang="en-US" sz="1900" kern="0" dirty="0" err="1" smtClean="0">
                <a:latin typeface="+mn-ea"/>
                <a:cs typeface="+mj-cs"/>
              </a:rPr>
              <a:t>연금분할이</a:t>
            </a:r>
            <a:r>
              <a:rPr lang="ko-KR" altLang="en-US" sz="1900" kern="0" dirty="0" smtClean="0">
                <a:latin typeface="+mn-ea"/>
                <a:cs typeface="+mj-cs"/>
              </a:rPr>
              <a:t> 별도로 결정된 경우는 이에 따름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en-US" altLang="ko-KR" sz="1900" kern="0" dirty="0" smtClean="0">
                <a:latin typeface="+mn-ea"/>
                <a:cs typeface="+mj-cs"/>
              </a:rPr>
              <a:t> - </a:t>
            </a:r>
            <a:r>
              <a:rPr lang="ko-KR" altLang="en-US" sz="1900" kern="0" dirty="0" err="1" smtClean="0">
                <a:latin typeface="+mn-ea"/>
                <a:cs typeface="+mj-cs"/>
              </a:rPr>
              <a:t>분할연금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err="1" smtClean="0">
                <a:latin typeface="+mn-ea"/>
                <a:cs typeface="+mj-cs"/>
              </a:rPr>
              <a:t>선청구</a:t>
            </a:r>
            <a:r>
              <a:rPr lang="en-US" altLang="ko-KR" sz="1900" kern="0" dirty="0" smtClean="0">
                <a:latin typeface="+mn-ea"/>
                <a:cs typeface="+mj-cs"/>
              </a:rPr>
              <a:t>: </a:t>
            </a:r>
            <a:r>
              <a:rPr lang="ko-KR" altLang="en-US" sz="1900" kern="0" dirty="0" smtClean="0">
                <a:latin typeface="+mn-ea"/>
                <a:cs typeface="+mj-cs"/>
              </a:rPr>
              <a:t>노령연금 수급 연령 전에 이혼하는 경우 이혼효력 발생 때부터 먼저 청구할 수 있음</a:t>
            </a:r>
            <a:endParaRPr lang="en-US" altLang="ko-KR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97035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장애연금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67~68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Group 9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328570"/>
              </p:ext>
            </p:extLst>
          </p:nvPr>
        </p:nvGraphicFramePr>
        <p:xfrm>
          <a:off x="199742" y="797211"/>
          <a:ext cx="8748493" cy="5252933"/>
        </p:xfrm>
        <a:graphic>
          <a:graphicData uri="http://schemas.openxmlformats.org/drawingml/2006/table">
            <a:tbl>
              <a:tblPr/>
              <a:tblGrid>
                <a:gridCol w="60061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5026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155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수급요건</a:t>
                      </a:r>
                      <a:endParaRPr kumimoji="1" 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B0A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</a:t>
                      </a:r>
                      <a:endParaRPr kumimoji="1" lang="ko-KR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등급</a:t>
                      </a:r>
                      <a:endParaRPr kumimoji="1" 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B0A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급여수준</a:t>
                      </a:r>
                      <a:endParaRPr kumimoji="1" 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B0A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7303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4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장애결정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기준일은 다음 각 호에서 정하는 날로 한다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. </a:t>
                      </a: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14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1.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초진일로부터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6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개월이 지나기 전에 </a:t>
                      </a:r>
                      <a:r>
                        <a:rPr kumimoji="1" lang="ko-KR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완치일이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있는 경우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14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   :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완치일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14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2. </a:t>
                      </a:r>
                      <a:r>
                        <a:rPr kumimoji="1" lang="ko-KR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초진일부터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6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개월이 지날 때까지 </a:t>
                      </a:r>
                      <a:r>
                        <a:rPr kumimoji="1" lang="ko-KR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완치일이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없는 경우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14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   : </a:t>
                      </a:r>
                      <a:r>
                        <a:rPr kumimoji="1" lang="ko-KR" alt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초진일부터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6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개월이 되는 날의 다음날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14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3.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만약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6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개월이 경과된 시점에서 장애가 경미하여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장애등급에 해당되지 않았으나 그 장애가 악화되어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60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세가 되기 전에 장애등급에 해당되면 청구한 날과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완치된 날 중 빠른 날을 기준으로 장애등급 결정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이 경우 반드시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60</a:t>
                      </a:r>
                      <a:r>
                        <a:rPr kumimoji="1" lang="ko-KR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세 전에 청구해야 함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급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기본연금액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100%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+ </a:t>
                      </a:r>
                      <a:r>
                        <a:rPr kumimoji="1" lang="ko-K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부양가족연금액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73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급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기본연금액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80%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+ </a:t>
                      </a:r>
                      <a:r>
                        <a:rPr kumimoji="1" lang="ko-K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부양가족연금액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73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3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급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기본연금액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60%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+ </a:t>
                      </a:r>
                      <a:r>
                        <a:rPr kumimoji="1" lang="ko-K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부양가족연금액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747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4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급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기본연금액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225%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ko-K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일시보상금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</a:t>
                      </a:r>
                      <a:endParaRPr kumimoji="1" lang="ko-KR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제목 39"/>
          <p:cNvSpPr txBox="1">
            <a:spLocks/>
          </p:cNvSpPr>
          <p:nvPr/>
        </p:nvSpPr>
        <p:spPr bwMode="auto">
          <a:xfrm>
            <a:off x="467271" y="6048271"/>
            <a:ext cx="8142977" cy="724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5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장애연금을 받고 있는 경우에라도 사업장가입자 및 지역가입자로 가입되어 있으면 노령연금 수급을 위해 국민연금보험료를 내야 한다</a:t>
            </a:r>
            <a:r>
              <a:rPr lang="en-US" altLang="ko-KR" kern="0" dirty="0" smtClean="0">
                <a:latin typeface="+mn-ea"/>
                <a:cs typeface="+mj-cs"/>
              </a:rPr>
              <a:t>. </a:t>
            </a:r>
            <a:endParaRPr lang="en-US" altLang="ko-KR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64462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178836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885397"/>
              </p:ext>
            </p:extLst>
          </p:nvPr>
        </p:nvGraphicFramePr>
        <p:xfrm>
          <a:off x="157210" y="769805"/>
          <a:ext cx="8834682" cy="6047184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77789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567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686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25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1973. 12. 24.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(1974. 1. 1.)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「국민연금복지법」 제정</a:t>
                      </a:r>
                      <a:r>
                        <a:rPr kumimoji="1" lang="en-US" altLang="ko-KR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공포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석유파동으로 시행 연기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98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1986. 12. 31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(1988. 1. 1.)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법률 제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3902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호「국민연금법」 공포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구법 폐지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상시근로자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10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인 이상 사업장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109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1998. 12. 31.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(1999. 1. 1.)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국민연금 가입대상자의 범위를 도시지역거주자까지 확대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5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년마다 국민연금 재정수지를 계산할 수 있는 재정계산제도 도입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60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2007. 7. 23.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(2007. 7. 23.)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전부개정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병역의무를 이행한 기간 중 일부를 노령연금 산정 시 가입기간으로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인정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둘째 자녀 이상 출산 시 국민연금 가입기간을 추가로 인정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급여지급 연령을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2013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부터 상향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조정함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부칙 제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8</a:t>
                      </a:r>
                      <a:r>
                        <a:rPr kumimoji="1" 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조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40654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유족연금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72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~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74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Group 9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128528"/>
              </p:ext>
            </p:extLst>
          </p:nvPr>
        </p:nvGraphicFramePr>
        <p:xfrm>
          <a:off x="146059" y="803256"/>
          <a:ext cx="8840731" cy="5796844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57443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442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6383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급여요건</a:t>
                      </a:r>
                      <a:endParaRPr kumimoji="1" lang="ko-KR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BAB0A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급여수준</a:t>
                      </a:r>
                      <a:endParaRPr kumimoji="1" lang="ko-KR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AB0A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383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가입기간</a:t>
                      </a:r>
                      <a:endParaRPr kumimoji="1" lang="ko-KR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anchor="ctr" horzOverflow="overflow">
                    <a:solidFill>
                      <a:srgbClr val="BAB0A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연금액</a:t>
                      </a:r>
                      <a:endParaRPr kumimoji="1" lang="ko-KR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AB0A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98141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ts val="1500"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다음의 자가 사망한 때</a:t>
                      </a:r>
                      <a:endParaRPr kumimoji="1" lang="ko-KR" altLang="en-US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5725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1. </a:t>
                      </a:r>
                      <a:r>
                        <a:rPr kumimoji="1" lang="ko-KR" sz="1900" b="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노령연금수급권자</a:t>
                      </a:r>
                      <a:endParaRPr kumimoji="1" lang="en-US" altLang="ko-KR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5725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2. 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가입기간이 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년 이상인 가입자 또는 </a:t>
                      </a:r>
                      <a:r>
                        <a:rPr kumimoji="1" lang="ko-KR" altLang="en-US" sz="1900" b="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가입자였</a:t>
                      </a:r>
                      <a:endParaRPr kumimoji="1" lang="en-US" altLang="ko-KR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5725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  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던 자</a:t>
                      </a:r>
                      <a:endParaRPr kumimoji="1" lang="en-US" altLang="ko-KR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5725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3. 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연금보험료를 낸 기간이 가입대상기간의 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3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분의     </a:t>
                      </a:r>
                      <a:endParaRPr kumimoji="1" lang="en-US" altLang="ko-KR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5725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   1 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이상인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가입자 또는 가입자였던 자</a:t>
                      </a:r>
                      <a:endParaRPr kumimoji="1" lang="en-US" altLang="ko-KR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5725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4.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사망일 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년 전부터 사망일까지의 기간 중 연금</a:t>
                      </a:r>
                      <a:endParaRPr kumimoji="1" lang="en-US" altLang="ko-KR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5725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  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보험료를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낸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기간이 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년 이상인 가입자 </a:t>
                      </a:r>
                      <a:r>
                        <a:rPr kumimoji="1" lang="ko-KR" altLang="en-US" sz="1900" b="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또는가입</a:t>
                      </a:r>
                      <a:endParaRPr kumimoji="1" lang="en-US" altLang="ko-KR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5725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  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자였던 자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다만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가입대상기간 중 체납기간이 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  <a:p>
                      <a:pPr marL="85725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  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년 이 상인 사람은 제외한다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. </a:t>
                      </a:r>
                    </a:p>
                    <a:p>
                      <a:pPr marL="85725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5.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장애등급이 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kumimoji="1" lang="ko-KR" altLang="en-US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급 이상인 장애연금 </a:t>
                      </a:r>
                      <a:r>
                        <a:rPr kumimoji="1" lang="ko-KR" altLang="en-US" sz="1900" b="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수급권자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년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미만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anchor="ctr" horzOverflow="overflow"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기본연금액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40%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+ </a:t>
                      </a:r>
                      <a:r>
                        <a:rPr kumimoji="1" lang="ko-KR" sz="1900" b="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부양가족연금액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9814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년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이상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20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년</a:t>
                      </a:r>
                      <a:endParaRPr kumimoji="1" lang="en-US" altLang="ko-KR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미만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anchor="ctr" horzOverflow="overflow"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기본연금액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50%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+ </a:t>
                      </a:r>
                      <a:r>
                        <a:rPr kumimoji="1" lang="ko-KR" sz="1900" b="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부양가족연금액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9814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20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년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이상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anchor="ctr" horzOverflow="overflow"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기본연금액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60%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+ </a:t>
                      </a:r>
                      <a:r>
                        <a:rPr kumimoji="1" lang="ko-KR" sz="1900" b="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부양가족연금액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7820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유족연금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72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~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75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62670" y="889398"/>
            <a:ext cx="8585205" cy="197512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34479" y="1456447"/>
            <a:ext cx="8142977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가입자 </a:t>
            </a:r>
            <a:r>
              <a:rPr lang="ko-KR" altLang="en-US" sz="1900" kern="0" dirty="0">
                <a:latin typeface="+mn-ea"/>
                <a:cs typeface="+mj-cs"/>
              </a:rPr>
              <a:t>또는 가입자였던 자가 사망 시 그에 의해 생계를 유지하고 </a:t>
            </a:r>
            <a:r>
              <a:rPr lang="ko-KR" altLang="en-US" sz="1900" kern="0" dirty="0" smtClean="0">
                <a:latin typeface="+mn-ea"/>
                <a:cs typeface="+mj-cs"/>
              </a:rPr>
              <a:t>있던 가족으로 배우자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다음 표의 요건을 충족하는 자녀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부모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err="1" smtClean="0">
                <a:latin typeface="+mn-ea"/>
                <a:cs typeface="+mj-cs"/>
              </a:rPr>
              <a:t>손자녀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조부모 순위 중 취우선자에게만 지급한다</a:t>
            </a:r>
            <a:r>
              <a:rPr lang="en-US" altLang="ko-KR" sz="1900" kern="0" dirty="0" smtClean="0">
                <a:latin typeface="+mn-ea"/>
                <a:cs typeface="+mj-cs"/>
              </a:rPr>
              <a:t>. 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76971" y="830663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34479" y="833838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83637" y="1472775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79213" y="1085396"/>
            <a:ext cx="30700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유족연금 순위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73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073446"/>
              </p:ext>
            </p:extLst>
          </p:nvPr>
        </p:nvGraphicFramePr>
        <p:xfrm>
          <a:off x="443792" y="3215799"/>
          <a:ext cx="8159340" cy="3355923"/>
        </p:xfrm>
        <a:graphic>
          <a:graphicData uri="http://schemas.openxmlformats.org/drawingml/2006/table">
            <a:tbl>
              <a:tblPr/>
              <a:tblGrid>
                <a:gridCol w="3453334">
                  <a:extLst>
                    <a:ext uri="{9D8B030D-6E8A-4147-A177-3AD203B41FA5}">
                      <a16:colId xmlns="" xmlns:a16="http://schemas.microsoft.com/office/drawing/2014/main" val="2251788673"/>
                    </a:ext>
                  </a:extLst>
                </a:gridCol>
                <a:gridCol w="2074192">
                  <a:extLst>
                    <a:ext uri="{9D8B030D-6E8A-4147-A177-3AD203B41FA5}">
                      <a16:colId xmlns="" xmlns:a16="http://schemas.microsoft.com/office/drawing/2014/main" val="3428015349"/>
                    </a:ext>
                  </a:extLst>
                </a:gridCol>
                <a:gridCol w="2631814">
                  <a:extLst>
                    <a:ext uri="{9D8B030D-6E8A-4147-A177-3AD203B41FA5}">
                      <a16:colId xmlns="" xmlns:a16="http://schemas.microsoft.com/office/drawing/2014/main" val="2871001710"/>
                    </a:ext>
                  </a:extLst>
                </a:gridCol>
              </a:tblGrid>
              <a:tr h="6452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지급대상</a:t>
                      </a:r>
                      <a:endParaRPr kumimoji="1" 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B0A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요건</a:t>
                      </a:r>
                      <a:endParaRPr kumimoji="1" 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B0A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59427225"/>
                  </a:ext>
                </a:extLst>
              </a:tr>
              <a:tr h="6407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자녀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25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세 미만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또는 장애등급 </a:t>
                      </a:r>
                      <a:r>
                        <a:rPr kumimoji="1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</a:t>
                      </a:r>
                      <a:r>
                        <a:rPr kumimoji="1" lang="ko-KR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급 이상</a:t>
                      </a:r>
                      <a:endParaRPr kumimoji="1" lang="en-US" altLang="ko-K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ko-KR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연령제한 없음</a:t>
                      </a:r>
                      <a:r>
                        <a:rPr kumimoji="1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75990808"/>
                  </a:ext>
                </a:extLst>
              </a:tr>
              <a:tr h="6407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부모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배우자의 부모 포함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60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세 이상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바른펜" panose="020B0503000000000000" pitchFamily="50" charset="-127"/>
                        <a:ea typeface="나눔바른펜" panose="020B0503000000000000" pitchFamily="50" charset="-127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53001090"/>
                  </a:ext>
                </a:extLst>
              </a:tr>
              <a:tr h="6407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손자녀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세 미만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바른펜" panose="020B0503000000000000" pitchFamily="50" charset="-127"/>
                        <a:ea typeface="나눔바른펜" panose="020B0503000000000000" pitchFamily="50" charset="-127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29175443"/>
                  </a:ext>
                </a:extLst>
              </a:tr>
              <a:tr h="6512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조부모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배우자의 조부모 포함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60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세 이상</a:t>
                      </a:r>
                      <a:endParaRPr kumimoji="1" lang="ko-KR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바른펜" panose="020B0503000000000000" pitchFamily="50" charset="-127"/>
                        <a:ea typeface="나눔바른펜" panose="020B0503000000000000" pitchFamily="50" charset="-127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50232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05205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반환일시금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77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115925" y="1012816"/>
            <a:ext cx="8931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err="1" smtClean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지급연령</a:t>
            </a:r>
            <a:r>
              <a:rPr lang="en-US" altLang="ko-KR" sz="2000" b="1" kern="0" dirty="0" smtClean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(60~65</a:t>
            </a:r>
            <a:r>
              <a:rPr lang="ko-KR" altLang="en-US" sz="2000" b="1" kern="0" dirty="0" smtClean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세</a:t>
            </a:r>
            <a:r>
              <a:rPr lang="en-US" altLang="ko-KR" sz="2000" b="1" kern="0" dirty="0" smtClean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)</a:t>
            </a:r>
            <a:r>
              <a:rPr lang="ko-KR" altLang="en-US" sz="2000" b="1" kern="0" dirty="0" smtClean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이 되었을 때 연금급여를 받을 수 있는 요건을 충족하지 못하였거나 국외이주 등으로 더 이상 국민연금 가입대상이 아닌 경우</a:t>
            </a:r>
            <a:r>
              <a:rPr lang="en-US" altLang="ko-KR" sz="2000" b="1" kern="0" dirty="0" smtClean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, </a:t>
            </a:r>
            <a:r>
              <a:rPr lang="ko-KR" altLang="en-US" sz="2000" b="1" kern="0" dirty="0" smtClean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그 동안 </a:t>
            </a:r>
            <a:r>
              <a:rPr lang="ko-KR" altLang="en-US" sz="2000" b="1" kern="0" dirty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납부한 보험료에 대통령령이 정한 이자를 더해서 </a:t>
            </a:r>
            <a:r>
              <a:rPr lang="ko-KR" altLang="en-US" sz="2000" b="1" kern="0" dirty="0" smtClean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일시에 지급하는 급여</a:t>
            </a:r>
            <a:endParaRPr lang="ko-KR" altLang="en-US" sz="2000" b="1" kern="0" dirty="0">
              <a:solidFill>
                <a:schemeClr val="accent6">
                  <a:lumMod val="50000"/>
                </a:schemeClr>
              </a:solidFill>
              <a:latin typeface="+mn-ea"/>
              <a:cs typeface="+mj-cs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563273" y="3284984"/>
            <a:ext cx="8413900" cy="2419107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0" name="제목 39"/>
          <p:cNvSpPr txBox="1">
            <a:spLocks/>
          </p:cNvSpPr>
          <p:nvPr/>
        </p:nvSpPr>
        <p:spPr bwMode="auto">
          <a:xfrm>
            <a:off x="766121" y="3857432"/>
            <a:ext cx="8142977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가입기간이 </a:t>
            </a:r>
            <a:r>
              <a:rPr lang="en-US" altLang="ko-KR" sz="1900" kern="0" dirty="0">
                <a:latin typeface="+mn-ea"/>
                <a:cs typeface="+mj-cs"/>
              </a:rPr>
              <a:t>10</a:t>
            </a:r>
            <a:r>
              <a:rPr lang="ko-KR" altLang="en-US" sz="1900" kern="0" dirty="0">
                <a:latin typeface="+mn-ea"/>
                <a:cs typeface="+mj-cs"/>
              </a:rPr>
              <a:t>년 미만인 자가 지급연령</a:t>
            </a:r>
            <a:r>
              <a:rPr lang="en-US" altLang="ko-KR" sz="1900" kern="0" dirty="0">
                <a:latin typeface="+mn-ea"/>
                <a:cs typeface="+mj-cs"/>
              </a:rPr>
              <a:t>(60~65</a:t>
            </a:r>
            <a:r>
              <a:rPr lang="ko-KR" altLang="en-US" sz="1900" kern="0" dirty="0">
                <a:latin typeface="+mn-ea"/>
                <a:cs typeface="+mj-cs"/>
              </a:rPr>
              <a:t>세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이 된 </a:t>
            </a:r>
            <a:r>
              <a:rPr lang="ko-KR" altLang="en-US" sz="1900" kern="0" dirty="0" smtClean="0">
                <a:latin typeface="+mn-ea"/>
                <a:cs typeface="+mj-cs"/>
              </a:rPr>
              <a:t>경우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가입자 </a:t>
            </a:r>
            <a:r>
              <a:rPr lang="ko-KR" altLang="en-US" sz="1900" kern="0" dirty="0">
                <a:latin typeface="+mn-ea"/>
                <a:cs typeface="+mj-cs"/>
              </a:rPr>
              <a:t>또는 가입자였던 자가 사망하였으나 유족연금에 해당되지 않은 </a:t>
            </a:r>
            <a:r>
              <a:rPr lang="ko-KR" altLang="en-US" sz="1900" kern="0" dirty="0" smtClean="0">
                <a:latin typeface="+mn-ea"/>
                <a:cs typeface="+mj-cs"/>
              </a:rPr>
              <a:t>경우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 국적을 상실하거나 국외로 이주한 경우</a:t>
            </a:r>
          </a:p>
        </p:txBody>
      </p: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722315" y="3320170"/>
            <a:ext cx="88900" cy="200025"/>
            <a:chOff x="4314" y="2018"/>
            <a:chExt cx="69" cy="166"/>
          </a:xfrm>
        </p:grpSpPr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4" name="Group 15"/>
          <p:cNvGrpSpPr>
            <a:grpSpLocks/>
          </p:cNvGrpSpPr>
          <p:nvPr/>
        </p:nvGrpSpPr>
        <p:grpSpPr bwMode="auto">
          <a:xfrm>
            <a:off x="879823" y="3323345"/>
            <a:ext cx="87312" cy="200025"/>
            <a:chOff x="4314" y="2018"/>
            <a:chExt cx="69" cy="166"/>
          </a:xfrm>
        </p:grpSpPr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828981" y="3939980"/>
            <a:ext cx="788248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824557" y="3552601"/>
            <a:ext cx="376898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err="1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반환일시금에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 해당되는 경우</a:t>
            </a:r>
          </a:p>
        </p:txBody>
      </p:sp>
    </p:spTree>
    <p:extLst>
      <p:ext uri="{BB962C8B-B14F-4D97-AF65-F5344CB8AC3E}">
        <p14:creationId xmlns:p14="http://schemas.microsoft.com/office/powerpoint/2010/main" val="36114859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사망일시금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80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94097" y="1124744"/>
            <a:ext cx="8413900" cy="338437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74106" y="1672069"/>
            <a:ext cx="8142977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가입자 또는 가입자였던 자가 사망하였으나 유족연금 또는 </a:t>
            </a:r>
            <a:r>
              <a:rPr lang="ko-KR" altLang="en-US" sz="1900" kern="0" dirty="0" err="1">
                <a:latin typeface="+mn-ea"/>
                <a:cs typeface="+mj-cs"/>
              </a:rPr>
              <a:t>반환일시금을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지급받을 </a:t>
            </a:r>
            <a:r>
              <a:rPr lang="ko-KR" altLang="en-US" sz="1900" kern="0" dirty="0">
                <a:latin typeface="+mn-ea"/>
                <a:cs typeface="+mj-cs"/>
              </a:rPr>
              <a:t>수 없는 </a:t>
            </a:r>
            <a:r>
              <a:rPr lang="ko-KR" altLang="en-US" sz="1900" kern="0" dirty="0" smtClean="0">
                <a:latin typeface="+mn-ea"/>
                <a:cs typeface="+mj-cs"/>
              </a:rPr>
              <a:t>경우 유족에게 </a:t>
            </a:r>
            <a:r>
              <a:rPr lang="ko-KR" altLang="en-US" sz="1900" kern="0" dirty="0" err="1">
                <a:latin typeface="+mn-ea"/>
                <a:cs typeface="+mj-cs"/>
              </a:rPr>
              <a:t>장제부조적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성격의 </a:t>
            </a:r>
            <a:r>
              <a:rPr lang="ko-KR" altLang="en-US" sz="1900" kern="0" dirty="0" err="1" smtClean="0">
                <a:latin typeface="+mn-ea"/>
                <a:cs typeface="+mj-cs"/>
              </a:rPr>
              <a:t>일시급을</a:t>
            </a:r>
            <a:r>
              <a:rPr lang="ko-KR" altLang="en-US" sz="1900" kern="0" dirty="0" smtClean="0">
                <a:latin typeface="+mn-ea"/>
                <a:cs typeface="+mj-cs"/>
              </a:rPr>
              <a:t> 지급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가입자간 형평성 문제를 보완하고 국민연금의 수혜범위를 확대하는 보완적 급여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446088" indent="-177800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배우자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자녀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부모 </a:t>
            </a:r>
            <a:r>
              <a:rPr lang="en-US" altLang="ko-KR" sz="1900" kern="0" dirty="0" smtClean="0">
                <a:latin typeface="+mn-ea"/>
              </a:rPr>
              <a:t>· </a:t>
            </a:r>
            <a:r>
              <a:rPr lang="ko-KR" altLang="en-US" sz="1900" kern="0" dirty="0" err="1" smtClean="0">
                <a:latin typeface="+mn-ea"/>
                <a:cs typeface="+mj-cs"/>
              </a:rPr>
              <a:t>손자녀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en-US" altLang="ko-KR" sz="1900" kern="0" dirty="0" smtClean="0">
                <a:latin typeface="+mn-ea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조부모 </a:t>
            </a:r>
            <a:r>
              <a:rPr lang="en-US" altLang="ko-KR" sz="1900" kern="0" dirty="0" smtClean="0">
                <a:latin typeface="+mn-ea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형제자매 </a:t>
            </a:r>
            <a:r>
              <a:rPr lang="ko-KR" altLang="en-US" sz="1900" kern="0" dirty="0">
                <a:latin typeface="+mn-ea"/>
                <a:cs typeface="+mj-cs"/>
              </a:rPr>
              <a:t>또는 </a:t>
            </a:r>
            <a:r>
              <a:rPr lang="en-US" altLang="ko-KR" sz="1900" kern="0" dirty="0">
                <a:latin typeface="+mn-ea"/>
                <a:cs typeface="+mj-cs"/>
              </a:rPr>
              <a:t>4</a:t>
            </a:r>
            <a:r>
              <a:rPr lang="ko-KR" altLang="en-US" sz="1900" kern="0" dirty="0">
                <a:latin typeface="+mn-ea"/>
                <a:cs typeface="+mj-cs"/>
              </a:rPr>
              <a:t>촌 이내 방계혈족 중 </a:t>
            </a:r>
            <a:r>
              <a:rPr lang="ko-KR" altLang="en-US" sz="1900" kern="0" dirty="0" smtClean="0">
                <a:latin typeface="+mn-ea"/>
                <a:cs typeface="+mj-cs"/>
              </a:rPr>
              <a:t>최우선 </a:t>
            </a:r>
            <a:r>
              <a:rPr lang="ko-KR" altLang="en-US" sz="1900" kern="0" dirty="0" err="1">
                <a:latin typeface="+mn-ea"/>
                <a:cs typeface="+mj-cs"/>
              </a:rPr>
              <a:t>순위자에게</a:t>
            </a:r>
            <a:r>
              <a:rPr lang="ko-KR" altLang="en-US" sz="1900" kern="0" dirty="0">
                <a:latin typeface="+mn-ea"/>
                <a:cs typeface="+mj-cs"/>
              </a:rPr>
              <a:t> 지급한다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08397" y="1066008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65905" y="1069183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15063" y="1685818"/>
            <a:ext cx="788248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10639" y="1298439"/>
            <a:ext cx="268855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사망일시금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80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149906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연금액의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산정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212316" y="858066"/>
            <a:ext cx="89316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err="1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국민연금액은</a:t>
            </a:r>
            <a:r>
              <a:rPr lang="ko-KR" altLang="en-US" sz="2000" b="1" kern="0" dirty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 지급사유에 따라 </a:t>
            </a:r>
            <a:r>
              <a:rPr lang="ko-KR" altLang="en-US" sz="2000" b="1" kern="0" dirty="0" err="1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기본연금액과</a:t>
            </a:r>
            <a:r>
              <a:rPr lang="ko-KR" altLang="en-US" sz="2000" b="1" kern="0" dirty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 </a:t>
            </a:r>
            <a:r>
              <a:rPr lang="ko-KR" altLang="en-US" sz="2000" b="1" kern="0" dirty="0" err="1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부양가족연금액을</a:t>
            </a:r>
            <a:r>
              <a:rPr lang="ko-KR" altLang="en-US" sz="2000" b="1" kern="0" dirty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 </a:t>
            </a:r>
            <a:r>
              <a:rPr lang="ko-KR" altLang="en-US" sz="2000" b="1" kern="0" dirty="0" smtClean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기초로 산정한다</a:t>
            </a:r>
            <a:r>
              <a:rPr lang="en-US" altLang="ko-KR" sz="2000" b="1" kern="0" dirty="0" smtClean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(</a:t>
            </a:r>
            <a:r>
              <a:rPr lang="ko-KR" altLang="en-US" sz="2000" b="1" kern="0" dirty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제</a:t>
            </a:r>
            <a:r>
              <a:rPr lang="en-US" altLang="ko-KR" sz="2000" b="1" kern="0" dirty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50</a:t>
            </a:r>
            <a:r>
              <a:rPr lang="ko-KR" altLang="en-US" sz="2000" b="1" kern="0" dirty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조</a:t>
            </a:r>
            <a:r>
              <a:rPr lang="en-US" altLang="ko-KR" sz="2000" b="1" kern="0" dirty="0" smtClean="0">
                <a:solidFill>
                  <a:schemeClr val="accent6">
                    <a:lumMod val="50000"/>
                  </a:schemeClr>
                </a:solidFill>
                <a:latin typeface="+mn-ea"/>
                <a:cs typeface="+mj-cs"/>
              </a:rPr>
              <a:t>).</a:t>
            </a:r>
            <a:endParaRPr lang="en-US" altLang="ko-KR" sz="2000" b="1" kern="0" dirty="0">
              <a:solidFill>
                <a:schemeClr val="accent6">
                  <a:lumMod val="50000"/>
                </a:schemeClr>
              </a:solidFill>
              <a:latin typeface="+mn-ea"/>
              <a:cs typeface="+mj-cs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545602" y="2012903"/>
            <a:ext cx="8364600" cy="3188893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659902" y="1954167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817410" y="1957342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766568" y="2573977"/>
            <a:ext cx="788248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762144" y="2186598"/>
            <a:ext cx="268855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기본연금액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858961"/>
              </p:ext>
            </p:extLst>
          </p:nvPr>
        </p:nvGraphicFramePr>
        <p:xfrm>
          <a:off x="904722" y="2667872"/>
          <a:ext cx="7637737" cy="24801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19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9158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8569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균등부분 급여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연금수급 전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년간의 평균소득월액을 평균한 금액에 비례</a:t>
                      </a:r>
                    </a:p>
                    <a:p>
                      <a:pPr marL="8890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Pct val="110000"/>
                        <a:buFont typeface="나눔바른펜" panose="020B0503000000000000" pitchFamily="50" charset="-127"/>
                        <a:buChar char="-"/>
                        <a:tabLst/>
                        <a:defRPr/>
                      </a:pPr>
                      <a:r>
                        <a:rPr lang="ko-KR" altLang="en-US" sz="19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가입자 전체 소득과 관련됨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. 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소득재분배 기능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8569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소득비례부분</a:t>
                      </a:r>
                      <a:endParaRPr lang="en-US" altLang="ko-KR" sz="19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급여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자신의 가입기간 동안의 평균소득에 비례</a:t>
                      </a:r>
                    </a:p>
                    <a:p>
                      <a:pPr marL="8890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Pct val="110000"/>
                        <a:buFont typeface="나눔바른펜" panose="020B0503000000000000" pitchFamily="50" charset="-127"/>
                        <a:buChar char="-"/>
                        <a:tabLst/>
                        <a:defRPr/>
                      </a:pPr>
                      <a:r>
                        <a:rPr lang="ko-KR" altLang="en-US" sz="19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가입자 개인의 소득비례 기능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04935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연금액의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산정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22940" y="971611"/>
            <a:ext cx="8413900" cy="326157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81046" y="1576193"/>
            <a:ext cx="8142977" cy="2669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5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노령연금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장애연금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장애등급 </a:t>
            </a:r>
            <a:r>
              <a:rPr lang="en-US" altLang="ko-KR" sz="2000" kern="0" dirty="0">
                <a:latin typeface="+mn-ea"/>
                <a:cs typeface="+mj-cs"/>
              </a:rPr>
              <a:t>1~3</a:t>
            </a:r>
            <a:r>
              <a:rPr lang="ko-KR" altLang="en-US" sz="2000" kern="0" dirty="0">
                <a:latin typeface="+mn-ea"/>
                <a:cs typeface="+mj-cs"/>
              </a:rPr>
              <a:t>급</a:t>
            </a:r>
            <a:r>
              <a:rPr lang="en-US" altLang="ko-KR" sz="2000" kern="0" dirty="0">
                <a:latin typeface="+mn-ea"/>
                <a:cs typeface="+mj-cs"/>
              </a:rPr>
              <a:t>) </a:t>
            </a:r>
            <a:r>
              <a:rPr lang="ko-KR" altLang="en-US" sz="2000" kern="0" dirty="0">
                <a:latin typeface="+mn-ea"/>
                <a:cs typeface="+mj-cs"/>
              </a:rPr>
              <a:t>및 유족연금의 </a:t>
            </a:r>
            <a:r>
              <a:rPr lang="ko-KR" altLang="en-US" sz="2000" kern="0" dirty="0" err="1">
                <a:latin typeface="+mn-ea"/>
                <a:cs typeface="+mj-cs"/>
              </a:rPr>
              <a:t>수급권자에게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기본 </a:t>
            </a:r>
            <a:r>
              <a:rPr lang="ko-KR" altLang="en-US" sz="2000" kern="0" dirty="0" err="1" smtClean="0">
                <a:latin typeface="+mn-ea"/>
                <a:cs typeface="+mj-cs"/>
              </a:rPr>
              <a:t>연금액에</a:t>
            </a:r>
            <a:r>
              <a:rPr lang="ko-KR" altLang="en-US" sz="2000" kern="0" dirty="0" smtClean="0">
                <a:latin typeface="+mn-ea"/>
                <a:cs typeface="+mj-cs"/>
              </a:rPr>
              <a:t> 추가하여 </a:t>
            </a:r>
            <a:r>
              <a:rPr lang="ko-KR" altLang="en-US" sz="2000" kern="0" dirty="0">
                <a:latin typeface="+mn-ea"/>
                <a:cs typeface="+mj-cs"/>
              </a:rPr>
              <a:t>지급되는 가족수당 성격의 </a:t>
            </a:r>
            <a:r>
              <a:rPr lang="ko-KR" altLang="en-US" sz="2000" kern="0" dirty="0" smtClean="0">
                <a:latin typeface="+mn-ea"/>
                <a:cs typeface="+mj-cs"/>
              </a:rPr>
              <a:t>부가급여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연금액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규정 </a:t>
            </a:r>
            <a:r>
              <a:rPr lang="ko-KR" altLang="en-US" sz="2000" kern="0" dirty="0" smtClean="0">
                <a:latin typeface="+mn-ea"/>
                <a:cs typeface="+mj-cs"/>
              </a:rPr>
              <a:t>대상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446088" indent="-177800">
              <a:lnSpc>
                <a:spcPct val="150000"/>
              </a:lnSpc>
              <a:spcAft>
                <a:spcPts val="15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- </a:t>
            </a:r>
            <a:r>
              <a:rPr lang="ko-KR" altLang="en-US" sz="2000" kern="0" dirty="0">
                <a:latin typeface="+mn-ea"/>
                <a:cs typeface="+mj-cs"/>
              </a:rPr>
              <a:t>배우자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사실혼 포함</a:t>
            </a:r>
            <a:r>
              <a:rPr lang="en-US" altLang="ko-KR" sz="2000" kern="0" dirty="0">
                <a:latin typeface="+mn-ea"/>
                <a:cs typeface="+mj-cs"/>
              </a:rPr>
              <a:t>), 19</a:t>
            </a:r>
            <a:r>
              <a:rPr lang="ko-KR" altLang="en-US" sz="2000" kern="0" dirty="0">
                <a:latin typeface="+mn-ea"/>
                <a:cs typeface="+mj-cs"/>
              </a:rPr>
              <a:t>세 미만 이거나 장애등급 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급 이상인 자녀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en-US" altLang="ko-KR" sz="2000" kern="0" dirty="0" smtClean="0">
                <a:latin typeface="+mn-ea"/>
                <a:cs typeface="+mj-cs"/>
              </a:rPr>
              <a:t>60</a:t>
            </a:r>
            <a:r>
              <a:rPr lang="ko-KR" altLang="en-US" sz="2000" kern="0" dirty="0">
                <a:latin typeface="+mn-ea"/>
                <a:cs typeface="+mj-cs"/>
              </a:rPr>
              <a:t>세 이상이거나 장애등급 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급 이상인 부모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537240" y="912875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694748" y="916050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643906" y="1532685"/>
            <a:ext cx="788248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639482" y="1145306"/>
            <a:ext cx="325281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부양가족연금액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424836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동영상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국민연금수령액 높이는 방법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500712" y="1971806"/>
            <a:ext cx="2668628" cy="2592288"/>
            <a:chOff x="6804248" y="4077072"/>
            <a:chExt cx="2668628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015248" y="5866777"/>
              <a:ext cx="24576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국민연금수령액</a:t>
              </a:r>
              <a:endParaRPr lang="en-US" altLang="ko-KR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높이는 방법</a:t>
              </a:r>
              <a:endParaRPr lang="ko-KR" altLang="en-US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370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연금의 수급 기간 및 수급 시기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62670" y="889398"/>
            <a:ext cx="8585205" cy="405177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645013" y="1930934"/>
            <a:ext cx="8142977" cy="425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연금지급 사유 발생일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76971" y="830663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34479" y="833838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83637" y="1783761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79213" y="1085396"/>
            <a:ext cx="756809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연금은 수급 사유가 발생한 날이 속하는 달의 다음 달부터 </a:t>
            </a:r>
            <a:endParaRPr lang="en-US" altLang="ko-KR" sz="22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err="1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수급권이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 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소멸하는 날이 속하는 달까지 지급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54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888575"/>
              </p:ext>
            </p:extLst>
          </p:nvPr>
        </p:nvGraphicFramePr>
        <p:xfrm>
          <a:off x="977862" y="2420888"/>
          <a:ext cx="7172236" cy="2232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56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565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580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노령연금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지급연령 도달일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(60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세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~65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세 생일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80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조기노령연금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청구일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580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장애연금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완치일 또는 초진일로부터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6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개월 경과일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580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유족연금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사망일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2977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연금의 지급 기간 및 지급 시기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89487" y="938157"/>
            <a:ext cx="8413900" cy="346550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660409" y="1525947"/>
            <a:ext cx="8142977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급여를 </a:t>
            </a:r>
            <a:r>
              <a:rPr lang="ko-KR" altLang="en-US" sz="1900" kern="0" dirty="0">
                <a:latin typeface="+mn-ea"/>
                <a:cs typeface="+mj-cs"/>
              </a:rPr>
              <a:t>받을 권리는 </a:t>
            </a:r>
            <a:r>
              <a:rPr lang="ko-KR" altLang="en-US" sz="1900" kern="0" dirty="0" smtClean="0">
                <a:latin typeface="+mn-ea"/>
                <a:cs typeface="+mj-cs"/>
              </a:rPr>
              <a:t>양도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압류하거나 </a:t>
            </a:r>
            <a:r>
              <a:rPr lang="ko-KR" altLang="en-US" sz="1900" kern="0" dirty="0">
                <a:latin typeface="+mn-ea"/>
                <a:cs typeface="+mj-cs"/>
              </a:rPr>
              <a:t>담보로 제공할 수 없으며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en-US" altLang="ko-KR" sz="1900" kern="0" dirty="0" smtClean="0">
                <a:latin typeface="+mn-ea"/>
                <a:cs typeface="+mj-cs"/>
              </a:rPr>
              <a:t>                             </a:t>
            </a:r>
            <a:r>
              <a:rPr lang="ko-KR" altLang="en-US" sz="1900" kern="0" dirty="0" smtClean="0">
                <a:latin typeface="+mn-ea"/>
                <a:cs typeface="+mj-cs"/>
              </a:rPr>
              <a:t>대통령령으로 </a:t>
            </a:r>
            <a:r>
              <a:rPr lang="ko-KR" altLang="en-US" sz="1900" kern="0" dirty="0">
                <a:latin typeface="+mn-ea"/>
                <a:cs typeface="+mj-cs"/>
              </a:rPr>
              <a:t>정한 금액 이하의 급여는 압류할 수 없다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58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이 </a:t>
            </a:r>
            <a:r>
              <a:rPr lang="ko-KR" altLang="en-US" sz="1900" kern="0" dirty="0">
                <a:latin typeface="+mn-ea"/>
                <a:cs typeface="+mj-cs"/>
              </a:rPr>
              <a:t>금액 이하의 급여를 본인 명의로 지정된 계좌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급여수급전용 계좌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 smtClean="0">
                <a:latin typeface="+mn-ea"/>
                <a:cs typeface="+mj-cs"/>
              </a:rPr>
              <a:t>로 입금하도록 </a:t>
            </a:r>
            <a:r>
              <a:rPr lang="ko-KR" altLang="en-US" sz="1900" kern="0" dirty="0">
                <a:latin typeface="+mn-ea"/>
                <a:cs typeface="+mj-cs"/>
              </a:rPr>
              <a:t>공단에 신청 가능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54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en-US" altLang="ko-KR" sz="1900" kern="0" dirty="0" smtClean="0">
                <a:latin typeface="+mn-ea"/>
                <a:cs typeface="+mj-cs"/>
              </a:rPr>
              <a:t>)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급여수급전용 </a:t>
            </a:r>
            <a:r>
              <a:rPr lang="ko-KR" altLang="en-US" sz="1900" kern="0" dirty="0">
                <a:latin typeface="+mn-ea"/>
                <a:cs typeface="+mj-cs"/>
              </a:rPr>
              <a:t>계좌에 입금된 급여와 이에 관한 채권은 압류할 수 </a:t>
            </a:r>
            <a:r>
              <a:rPr lang="ko-KR" altLang="en-US" sz="1900" kern="0" dirty="0" smtClean="0">
                <a:latin typeface="+mn-ea"/>
                <a:cs typeface="+mj-cs"/>
              </a:rPr>
              <a:t>없음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58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503787" y="879422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661295" y="882597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610453" y="1521534"/>
            <a:ext cx="788248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606029" y="1134155"/>
            <a:ext cx="197682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수급권의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보호</a:t>
            </a:r>
          </a:p>
        </p:txBody>
      </p:sp>
    </p:spTree>
    <p:extLst>
      <p:ext uri="{BB962C8B-B14F-4D97-AF65-F5344CB8AC3E}">
        <p14:creationId xmlns:p14="http://schemas.microsoft.com/office/powerpoint/2010/main" val="15064205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중복급여의 조정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201" y="854821"/>
            <a:ext cx="8742444" cy="444638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79608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79926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3015" y="1438197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592" y="1050818"/>
            <a:ext cx="41921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국민연금 급여간 조정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56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05648" y="1574856"/>
            <a:ext cx="8190234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국민연금법에 따른 </a:t>
            </a:r>
            <a:r>
              <a:rPr lang="en-US" altLang="ko-KR" sz="1900" kern="0" dirty="0" smtClean="0">
                <a:latin typeface="+mn-ea"/>
                <a:cs typeface="+mj-cs"/>
              </a:rPr>
              <a:t>2</a:t>
            </a:r>
            <a:r>
              <a:rPr lang="ko-KR" altLang="en-US" sz="1900" kern="0" dirty="0" smtClean="0">
                <a:latin typeface="+mn-ea"/>
                <a:cs typeface="+mj-cs"/>
              </a:rPr>
              <a:t>개 이상의 급여 </a:t>
            </a:r>
            <a:r>
              <a:rPr lang="ko-KR" altLang="en-US" sz="1900" kern="0" dirty="0" err="1" smtClean="0">
                <a:latin typeface="+mn-ea"/>
                <a:cs typeface="+mj-cs"/>
              </a:rPr>
              <a:t>수급권이</a:t>
            </a:r>
            <a:r>
              <a:rPr lang="ko-KR" altLang="en-US" sz="1900" kern="0" dirty="0" smtClean="0">
                <a:latin typeface="+mn-ea"/>
                <a:cs typeface="+mj-cs"/>
              </a:rPr>
              <a:t> 생기면 </a:t>
            </a:r>
            <a:r>
              <a:rPr lang="ko-KR" altLang="en-US" sz="1900" kern="0" dirty="0" err="1" smtClean="0">
                <a:latin typeface="+mn-ea"/>
                <a:cs typeface="+mj-cs"/>
              </a:rPr>
              <a:t>수급권자의</a:t>
            </a:r>
            <a:r>
              <a:rPr lang="ko-KR" altLang="en-US" sz="1900" kern="0" dirty="0" smtClean="0">
                <a:latin typeface="+mn-ea"/>
                <a:cs typeface="+mj-cs"/>
              </a:rPr>
              <a:t> 선택에 따라 그 중 하나만 지급하고 다른 급여의 지급은 정지된다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052471"/>
              </p:ext>
            </p:extLst>
          </p:nvPr>
        </p:nvGraphicFramePr>
        <p:xfrm>
          <a:off x="721039" y="2759551"/>
          <a:ext cx="7759451" cy="21713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229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365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8569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선택하지 않은 급여가</a:t>
                      </a:r>
                      <a:endParaRPr lang="en-US" altLang="ko-KR" sz="20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유족연금일 때</a:t>
                      </a:r>
                      <a:endParaRPr lang="ko-KR" altLang="en-US" sz="20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유족연금의 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100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분의 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30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에 해당하는 금액을 선택한 급여에 추가하여 지급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8569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장애연금 수급자가 노후에 </a:t>
                      </a:r>
                      <a:endParaRPr lang="en-US" altLang="ko-KR" sz="20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노령연금 </a:t>
                      </a:r>
                      <a:r>
                        <a:rPr lang="ko-KR" altLang="en-US" sz="2000" b="1" dirty="0" err="1" smtClean="0">
                          <a:latin typeface="+mn-ea"/>
                          <a:ea typeface="+mn-ea"/>
                        </a:rPr>
                        <a:t>수급권</a:t>
                      </a: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 발생 </a:t>
                      </a:r>
                      <a:endParaRPr lang="ko-KR" altLang="en-US" sz="20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2000" dirty="0" err="1" smtClean="0">
                          <a:latin typeface="+mn-ea"/>
                          <a:ea typeface="+mn-ea"/>
                        </a:rPr>
                        <a:t>수급권자가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 선택한 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개의 급여가 지급되고 다른 급여의 지급은 정지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80" y="2561114"/>
            <a:ext cx="4079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1705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00571" y="293136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261432"/>
              </p:ext>
            </p:extLst>
          </p:nvPr>
        </p:nvGraphicFramePr>
        <p:xfrm>
          <a:off x="171613" y="1095281"/>
          <a:ext cx="8807278" cy="5424911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75049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567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792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087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2011. 12. 31.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(2012. 7. 1.)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매월 말일 지급하던 국민연금을 매월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25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 지급하도록 변경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감액노령연금과 재직자노령연금을 노령연금으로 통일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208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2013. 3. 22.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(2013. 3. 22.)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국민연금운용위원회 회의록에 기록할 사항으로 각 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참석자별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발언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내용을 포함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회의록 주요 내용을 요약하여 공개하도록 하며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회의 개최일로부터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1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금융시장 안정에 영향을 미칠 우려가 있는 경우 등에는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4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후에는 회의록 공개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30059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중복급여의 조정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201" y="4308175"/>
            <a:ext cx="8742444" cy="188548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424943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425261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3015" y="4891550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592" y="4504171"/>
            <a:ext cx="377379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대위권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관련 정지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114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61951" y="4810267"/>
            <a:ext cx="8498697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3</a:t>
            </a:r>
            <a:r>
              <a:rPr lang="ko-KR" altLang="en-US" sz="1900" kern="0" dirty="0">
                <a:latin typeface="+mn-ea"/>
                <a:cs typeface="+mj-cs"/>
              </a:rPr>
              <a:t>자의 행위로 장애연금이나 유족연금의 지급사유가 발생한 경우 제</a:t>
            </a:r>
            <a:r>
              <a:rPr lang="en-US" altLang="ko-KR" sz="1900" kern="0" dirty="0">
                <a:latin typeface="+mn-ea"/>
                <a:cs typeface="+mj-cs"/>
              </a:rPr>
              <a:t>3</a:t>
            </a:r>
            <a:r>
              <a:rPr lang="ko-KR" altLang="en-US" sz="1900" kern="0" dirty="0" smtClean="0">
                <a:latin typeface="+mn-ea"/>
                <a:cs typeface="+mj-cs"/>
              </a:rPr>
              <a:t>자로부터 손해배상을 </a:t>
            </a:r>
            <a:r>
              <a:rPr lang="ko-KR" altLang="en-US" sz="1900" kern="0" dirty="0">
                <a:latin typeface="+mn-ea"/>
                <a:cs typeface="+mj-cs"/>
              </a:rPr>
              <a:t>받았으면 공단은 배상액의 범위 안에서 </a:t>
            </a:r>
            <a:r>
              <a:rPr lang="ko-KR" altLang="en-US" sz="1900" kern="0" dirty="0" smtClean="0">
                <a:latin typeface="+mn-ea"/>
                <a:cs typeface="+mj-cs"/>
              </a:rPr>
              <a:t>연금을 지급하지 아니한다</a:t>
            </a:r>
            <a:r>
              <a:rPr lang="en-US" altLang="ko-KR" sz="1900" kern="0" dirty="0" smtClean="0">
                <a:latin typeface="+mn-ea"/>
                <a:cs typeface="+mj-cs"/>
              </a:rPr>
              <a:t>. 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3201" y="865972"/>
            <a:ext cx="8742444" cy="303968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17501" y="807236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75009" y="810411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13015" y="1449348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8592" y="1061969"/>
            <a:ext cx="486703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다른 법에 의한 급여 조정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113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61951" y="1661393"/>
            <a:ext cx="8498697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다른 법에 의해 급여를 지급받을 경우 국민연금 급여액이 </a:t>
            </a:r>
            <a:r>
              <a:rPr lang="ko-KR" altLang="en-US" sz="1900" kern="0" dirty="0" smtClean="0">
                <a:latin typeface="+mn-ea"/>
                <a:cs typeface="+mj-cs"/>
              </a:rPr>
              <a:t>조정된다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장애연금 </a:t>
            </a:r>
            <a:r>
              <a:rPr lang="ko-KR" altLang="en-US" sz="1900" kern="0" dirty="0">
                <a:latin typeface="+mn-ea"/>
                <a:cs typeface="+mj-cs"/>
              </a:rPr>
              <a:t>또는 유족연금 </a:t>
            </a:r>
            <a:r>
              <a:rPr lang="ko-KR" altLang="en-US" sz="1900" kern="0" dirty="0" err="1">
                <a:latin typeface="+mn-ea"/>
                <a:cs typeface="+mj-cs"/>
              </a:rPr>
              <a:t>수급권자가</a:t>
            </a:r>
            <a:r>
              <a:rPr lang="ko-KR" altLang="en-US" sz="1900" kern="0" dirty="0">
                <a:latin typeface="+mn-ea"/>
                <a:cs typeface="+mj-cs"/>
              </a:rPr>
              <a:t> 같은 사유로 ‘근로기준법’</a:t>
            </a:r>
            <a:r>
              <a:rPr lang="en-US" altLang="ko-KR" sz="1900" kern="0" dirty="0" smtClean="0">
                <a:latin typeface="+mn-ea"/>
                <a:cs typeface="+mj-cs"/>
              </a:rPr>
              <a:t>, ‘</a:t>
            </a:r>
            <a:r>
              <a:rPr lang="ko-KR" altLang="en-US" sz="1900" kern="0" dirty="0">
                <a:latin typeface="+mn-ea"/>
                <a:cs typeface="+mj-cs"/>
              </a:rPr>
              <a:t>산업재해보상보험법’</a:t>
            </a:r>
            <a:r>
              <a:rPr lang="en-US" altLang="ko-KR" sz="1900" kern="0" dirty="0" smtClean="0">
                <a:latin typeface="+mn-ea"/>
                <a:cs typeface="+mj-cs"/>
              </a:rPr>
              <a:t>, ‘</a:t>
            </a:r>
            <a:r>
              <a:rPr lang="ko-KR" altLang="en-US" sz="1900" kern="0" dirty="0" err="1">
                <a:latin typeface="+mn-ea"/>
                <a:cs typeface="+mj-cs"/>
              </a:rPr>
              <a:t>선원법</a:t>
            </a:r>
            <a:r>
              <a:rPr lang="ko-KR" altLang="en-US" sz="1900" kern="0" dirty="0">
                <a:latin typeface="+mn-ea"/>
                <a:cs typeface="+mj-cs"/>
              </a:rPr>
              <a:t>’ 등의 어느 하나에 해당하는 급여를 </a:t>
            </a:r>
            <a:r>
              <a:rPr lang="ko-KR" altLang="en-US" sz="1900" kern="0" dirty="0" smtClean="0">
                <a:latin typeface="+mn-ea"/>
                <a:cs typeface="+mj-cs"/>
              </a:rPr>
              <a:t>받을 </a:t>
            </a:r>
            <a:r>
              <a:rPr lang="ko-KR" altLang="en-US" sz="1900" kern="0" dirty="0">
                <a:latin typeface="+mn-ea"/>
                <a:cs typeface="+mj-cs"/>
              </a:rPr>
              <a:t>수 있는 </a:t>
            </a:r>
            <a:r>
              <a:rPr lang="ko-KR" altLang="en-US" sz="1900" kern="0" dirty="0" smtClean="0">
                <a:latin typeface="+mn-ea"/>
                <a:cs typeface="+mj-cs"/>
              </a:rPr>
              <a:t>경우에는 </a:t>
            </a:r>
            <a:r>
              <a:rPr lang="ko-KR" altLang="en-US" sz="1900" kern="0" dirty="0">
                <a:latin typeface="+mn-ea"/>
                <a:cs typeface="+mj-cs"/>
              </a:rPr>
              <a:t>장애연금 또는 유족연금의 </a:t>
            </a:r>
            <a:r>
              <a:rPr lang="en-US" altLang="ko-KR" sz="1900" kern="0" dirty="0">
                <a:latin typeface="+mn-ea"/>
                <a:cs typeface="+mj-cs"/>
              </a:rPr>
              <a:t>½</a:t>
            </a:r>
            <a:r>
              <a:rPr lang="ko-KR" altLang="en-US" sz="1900" kern="0" dirty="0">
                <a:latin typeface="+mn-ea"/>
                <a:cs typeface="+mj-cs"/>
              </a:rPr>
              <a:t>에 해당되는 </a:t>
            </a:r>
            <a:r>
              <a:rPr lang="ko-KR" altLang="en-US" sz="1900" kern="0" dirty="0" smtClean="0">
                <a:latin typeface="+mn-ea"/>
                <a:cs typeface="+mj-cs"/>
              </a:rPr>
              <a:t>금액을 지급받게 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111497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수급자에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대한 확인 조사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201" y="865972"/>
            <a:ext cx="8742444" cy="442485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80723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81041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3015" y="1449348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592" y="1061969"/>
            <a:ext cx="720742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 수급에 대한 부정을 방지하기 위함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122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39404" y="1508245"/>
            <a:ext cx="8498697" cy="3572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>
                <a:latin typeface="+mn-ea"/>
                <a:cs typeface="+mj-cs"/>
              </a:rPr>
              <a:t>수급자</a:t>
            </a:r>
            <a:r>
              <a:rPr lang="ko-KR" altLang="en-US" sz="2000" kern="0" dirty="0">
                <a:latin typeface="+mn-ea"/>
                <a:cs typeface="+mj-cs"/>
              </a:rPr>
              <a:t> 확인 </a:t>
            </a:r>
            <a:r>
              <a:rPr lang="ko-KR" altLang="en-US" sz="2000" kern="0" dirty="0" smtClean="0">
                <a:latin typeface="+mn-ea"/>
                <a:cs typeface="+mj-cs"/>
              </a:rPr>
              <a:t>조사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</a:p>
          <a:p>
            <a:pPr marL="268288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공단은 </a:t>
            </a:r>
            <a:r>
              <a:rPr lang="ko-KR" altLang="en-US" sz="2000" kern="0" dirty="0" err="1">
                <a:latin typeface="+mn-ea"/>
                <a:cs typeface="+mj-cs"/>
              </a:rPr>
              <a:t>수급자</a:t>
            </a:r>
            <a:r>
              <a:rPr lang="ko-KR" altLang="en-US" sz="2000" kern="0" dirty="0">
                <a:latin typeface="+mn-ea"/>
                <a:cs typeface="+mj-cs"/>
              </a:rPr>
              <a:t> 및 </a:t>
            </a:r>
            <a:r>
              <a:rPr lang="ko-KR" altLang="en-US" sz="2000" kern="0" dirty="0" err="1">
                <a:latin typeface="+mn-ea"/>
                <a:cs typeface="+mj-cs"/>
              </a:rPr>
              <a:t>수급자에</a:t>
            </a:r>
            <a:r>
              <a:rPr lang="ko-KR" altLang="en-US" sz="2000" kern="0" dirty="0">
                <a:latin typeface="+mn-ea"/>
                <a:cs typeface="+mj-cs"/>
              </a:rPr>
              <a:t> 대한 급여의 적정성을 확인하기 </a:t>
            </a:r>
            <a:r>
              <a:rPr lang="ko-KR" altLang="en-US" sz="2000" kern="0" dirty="0" smtClean="0">
                <a:latin typeface="+mn-ea"/>
                <a:cs typeface="+mj-cs"/>
              </a:rPr>
              <a:t>위하여 매년 연간 조사계획을 </a:t>
            </a:r>
            <a:r>
              <a:rPr lang="ko-KR" altLang="en-US" sz="2000" kern="0" dirty="0">
                <a:latin typeface="+mn-ea"/>
                <a:cs typeface="+mj-cs"/>
              </a:rPr>
              <a:t>수립하고 수급자의 사망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이혼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생계유지 </a:t>
            </a:r>
            <a:r>
              <a:rPr lang="ko-KR" altLang="en-US" sz="2000" kern="0" dirty="0" smtClean="0">
                <a:latin typeface="+mn-ea"/>
                <a:cs typeface="+mj-cs"/>
              </a:rPr>
              <a:t>여부 등에 </a:t>
            </a:r>
            <a:r>
              <a:rPr lang="ko-KR" altLang="en-US" sz="2000" kern="0" dirty="0">
                <a:latin typeface="+mn-ea"/>
                <a:cs typeface="+mj-cs"/>
              </a:rPr>
              <a:t>관한 </a:t>
            </a:r>
            <a:r>
              <a:rPr lang="ko-KR" altLang="en-US" sz="2000" kern="0" dirty="0" smtClean="0">
                <a:latin typeface="+mn-ea"/>
                <a:cs typeface="+mj-cs"/>
              </a:rPr>
              <a:t>조사를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실시하여야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공단은 </a:t>
            </a:r>
            <a:r>
              <a:rPr lang="ko-KR" altLang="en-US" sz="2000" kern="0" dirty="0" err="1">
                <a:latin typeface="+mn-ea"/>
                <a:cs typeface="+mj-cs"/>
              </a:rPr>
              <a:t>수급자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그 배우자 또는 그 밖의 관계인이 조사를 </a:t>
            </a:r>
            <a:r>
              <a:rPr lang="ko-KR" altLang="en-US" sz="2000" kern="0" dirty="0" smtClean="0">
                <a:latin typeface="+mn-ea"/>
                <a:cs typeface="+mj-cs"/>
              </a:rPr>
              <a:t>두 번 </a:t>
            </a:r>
            <a:r>
              <a:rPr lang="ko-KR" altLang="en-US" sz="2000" kern="0" dirty="0">
                <a:latin typeface="+mn-ea"/>
                <a:cs typeface="+mj-cs"/>
              </a:rPr>
              <a:t>이상 거부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방해 </a:t>
            </a:r>
            <a:r>
              <a:rPr lang="ko-KR" altLang="en-US" sz="2000" kern="0" dirty="0">
                <a:latin typeface="+mn-ea"/>
                <a:cs typeface="+mj-cs"/>
              </a:rPr>
              <a:t>또는 기피한 경우에는 </a:t>
            </a:r>
            <a:r>
              <a:rPr lang="ko-KR" altLang="en-US" sz="2000" kern="0" dirty="0" err="1">
                <a:latin typeface="+mn-ea"/>
                <a:cs typeface="+mj-cs"/>
              </a:rPr>
              <a:t>수급자에</a:t>
            </a:r>
            <a:r>
              <a:rPr lang="ko-KR" altLang="en-US" sz="2000" kern="0" dirty="0">
                <a:latin typeface="+mn-ea"/>
                <a:cs typeface="+mj-cs"/>
              </a:rPr>
              <a:t> 대한 </a:t>
            </a:r>
            <a:r>
              <a:rPr lang="ko-KR" altLang="en-US" sz="2000" kern="0" dirty="0" smtClean="0">
                <a:latin typeface="+mn-ea"/>
                <a:cs typeface="+mj-cs"/>
              </a:rPr>
              <a:t>급여 </a:t>
            </a:r>
            <a:r>
              <a:rPr lang="ko-KR" altLang="en-US" sz="2000" kern="0" dirty="0">
                <a:latin typeface="+mn-ea"/>
                <a:cs typeface="+mj-cs"/>
              </a:rPr>
              <a:t>지급을 정지 또는 중지할 </a:t>
            </a:r>
            <a:r>
              <a:rPr lang="ko-KR" altLang="en-US" sz="2000" kern="0" dirty="0" smtClean="0">
                <a:latin typeface="+mn-ea"/>
                <a:cs typeface="+mj-cs"/>
              </a:rPr>
              <a:t>수 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555204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201" y="2801109"/>
            <a:ext cx="8742444" cy="346965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274237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274554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3015" y="3384485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592" y="2997106"/>
            <a:ext cx="195438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국민연금공단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5723" y="3474210"/>
            <a:ext cx="8498697" cy="2593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사업의 </a:t>
            </a:r>
            <a:r>
              <a:rPr lang="ko-KR" altLang="en-US" sz="1900" kern="0" dirty="0">
                <a:latin typeface="+mn-ea"/>
                <a:cs typeface="+mj-cs"/>
              </a:rPr>
              <a:t>집행은 국민연금공단에 위탁하여 운영된다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24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업무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25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</a:p>
          <a:p>
            <a:pPr marL="268288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가입자에 대한 기록의 관리 및 유지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연금보험료의 부과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급여의 결정 및 </a:t>
            </a:r>
            <a:r>
              <a:rPr lang="ko-KR" altLang="en-US" sz="1900" kern="0" dirty="0" smtClean="0">
                <a:latin typeface="+mn-ea"/>
                <a:cs typeface="+mj-cs"/>
              </a:rPr>
              <a:t>지급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복지중진사업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자금의 대여사업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기타 보건복지부장관이 위탁하는 </a:t>
            </a:r>
            <a:r>
              <a:rPr lang="ko-KR" altLang="en-US" sz="1900" kern="0" dirty="0" smtClean="0">
                <a:latin typeface="+mn-ea"/>
                <a:cs typeface="+mj-cs"/>
              </a:rPr>
              <a:t>사항</a:t>
            </a:r>
            <a:r>
              <a:rPr lang="en-US" altLang="ko-KR" sz="1900" kern="0" dirty="0" smtClean="0">
                <a:solidFill>
                  <a:srgbClr val="7030A0"/>
                </a:solidFill>
                <a:latin typeface="+mn-ea"/>
                <a:cs typeface="+mj-cs"/>
              </a:rPr>
              <a:t>(</a:t>
            </a:r>
            <a:r>
              <a:rPr lang="ko-KR" altLang="en-US" sz="1900" kern="0" dirty="0">
                <a:solidFill>
                  <a:srgbClr val="7030A0"/>
                </a:solidFill>
                <a:latin typeface="+mn-ea"/>
                <a:cs typeface="+mj-cs"/>
              </a:rPr>
              <a:t>근로능력평가</a:t>
            </a:r>
            <a:r>
              <a:rPr lang="en-US" altLang="ko-KR" sz="1900" kern="0" dirty="0">
                <a:solidFill>
                  <a:srgbClr val="7030A0"/>
                </a:solidFill>
                <a:latin typeface="+mn-ea"/>
                <a:cs typeface="+mj-cs"/>
              </a:rPr>
              <a:t>, </a:t>
            </a:r>
            <a:r>
              <a:rPr lang="ko-KR" altLang="en-US" sz="1900" kern="0" dirty="0">
                <a:solidFill>
                  <a:srgbClr val="7030A0"/>
                </a:solidFill>
                <a:latin typeface="+mn-ea"/>
                <a:cs typeface="+mj-cs"/>
              </a:rPr>
              <a:t>장애인등록 조사</a:t>
            </a:r>
            <a:r>
              <a:rPr lang="en-US" altLang="ko-KR" sz="1900" kern="0" dirty="0">
                <a:solidFill>
                  <a:srgbClr val="7030A0"/>
                </a:solidFill>
                <a:latin typeface="+mn-ea"/>
                <a:cs typeface="+mj-cs"/>
              </a:rPr>
              <a:t>, </a:t>
            </a:r>
            <a:r>
              <a:rPr lang="ko-KR" altLang="en-US" sz="1900" kern="0" dirty="0">
                <a:solidFill>
                  <a:srgbClr val="7030A0"/>
                </a:solidFill>
                <a:latin typeface="+mn-ea"/>
                <a:cs typeface="+mj-cs"/>
              </a:rPr>
              <a:t>장애인활동지원 수급자격 심사 등</a:t>
            </a:r>
            <a:r>
              <a:rPr lang="en-US" altLang="ko-KR" sz="1900" kern="0" dirty="0">
                <a:solidFill>
                  <a:srgbClr val="7030A0"/>
                </a:solidFill>
                <a:latin typeface="+mn-ea"/>
                <a:cs typeface="+mj-cs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3201" y="854821"/>
            <a:ext cx="8742444" cy="141090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17501" y="796085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75009" y="799260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13015" y="1438197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8592" y="1050818"/>
            <a:ext cx="322235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보건복지부장관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563241" y="1585021"/>
            <a:ext cx="849869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이 </a:t>
            </a:r>
            <a:r>
              <a:rPr lang="ko-KR" altLang="en-US" sz="2000" kern="0" dirty="0">
                <a:latin typeface="+mn-ea"/>
                <a:cs typeface="+mj-cs"/>
              </a:rPr>
              <a:t>법에 따르는 국민연금사업은 보건복지부장관이 맡아 </a:t>
            </a:r>
            <a:r>
              <a:rPr lang="ko-KR" altLang="en-US" sz="2000" kern="0" dirty="0" smtClean="0">
                <a:latin typeface="+mn-ea"/>
                <a:cs typeface="+mj-cs"/>
              </a:rPr>
              <a:t>주관한다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84737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201" y="854820"/>
            <a:ext cx="8742444" cy="315024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79608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79926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3015" y="1438197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592" y="1050818"/>
            <a:ext cx="381226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국민연금심의위원회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5723" y="1497094"/>
            <a:ext cx="8498697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국민연금사업의 운영과 관련된 사항을 심의하기 위해 보건복지부내에 </a:t>
            </a:r>
            <a:r>
              <a:rPr lang="ko-KR" altLang="en-US" sz="2000" kern="0" dirty="0" smtClean="0">
                <a:latin typeface="+mn-ea"/>
                <a:cs typeface="+mj-cs"/>
              </a:rPr>
              <a:t>설치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국민연금제도 </a:t>
            </a:r>
            <a:r>
              <a:rPr lang="ko-KR" altLang="en-US" sz="2000" kern="0" dirty="0">
                <a:latin typeface="+mn-ea"/>
                <a:cs typeface="+mj-cs"/>
              </a:rPr>
              <a:t>및 재정 </a:t>
            </a:r>
            <a:r>
              <a:rPr lang="ko-KR" altLang="en-US" sz="2000" kern="0" dirty="0" smtClean="0">
                <a:latin typeface="+mn-ea"/>
                <a:cs typeface="+mj-cs"/>
              </a:rPr>
              <a:t>계산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급여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보험료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국민연금기금에 </a:t>
            </a:r>
            <a:r>
              <a:rPr lang="ko-KR" altLang="en-US" sz="2000" kern="0" dirty="0">
                <a:latin typeface="+mn-ea"/>
                <a:cs typeface="+mj-cs"/>
              </a:rPr>
              <a:t>관한 사항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그 밖에 국민연금제도의 운영과 관련하여 보건복지부장관이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회의에 부치는 사항이다</a:t>
            </a:r>
            <a:r>
              <a:rPr lang="en-US" altLang="ko-KR" sz="2000" kern="0" dirty="0" smtClean="0">
                <a:latin typeface="+mn-ea"/>
                <a:cs typeface="+mj-cs"/>
              </a:rPr>
              <a:t>. 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582434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국민연금기금운용위원회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103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374276" y="919871"/>
            <a:ext cx="89316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>
                <a:latin typeface="+mn-ea"/>
                <a:cs typeface="+mj-cs"/>
              </a:rPr>
              <a:t>기금의 운용에 관한 사항을 심의</a:t>
            </a:r>
            <a:r>
              <a:rPr lang="en-US" altLang="ko-KR" sz="2000" b="1" kern="0" dirty="0">
                <a:latin typeface="+mn-ea"/>
                <a:cs typeface="+mj-cs"/>
              </a:rPr>
              <a:t>·</a:t>
            </a:r>
            <a:r>
              <a:rPr lang="ko-KR" altLang="en-US" sz="2000" b="1" kern="0" dirty="0">
                <a:latin typeface="+mn-ea"/>
                <a:cs typeface="+mj-cs"/>
              </a:rPr>
              <a:t>의결하기 위하여 보건복지부에 </a:t>
            </a:r>
            <a:r>
              <a:rPr lang="ko-KR" altLang="en-US" sz="2000" b="1" kern="0" dirty="0" smtClean="0">
                <a:latin typeface="+mn-ea"/>
                <a:cs typeface="+mj-cs"/>
              </a:rPr>
              <a:t>둔다</a:t>
            </a:r>
            <a:r>
              <a:rPr lang="en-US" altLang="ko-KR" sz="2000" b="1" kern="0" dirty="0" smtClean="0">
                <a:latin typeface="+mn-ea"/>
                <a:cs typeface="+mj-cs"/>
              </a:rPr>
              <a:t>.</a:t>
            </a:r>
            <a:endParaRPr lang="ko-KR" altLang="en-US" sz="2000" b="1" kern="0" dirty="0">
              <a:latin typeface="+mn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7601" y="2076478"/>
            <a:ext cx="8018359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기금운용지침에 관한 </a:t>
            </a:r>
            <a:r>
              <a:rPr lang="ko-KR" altLang="en-US" sz="2000" dirty="0" smtClean="0">
                <a:latin typeface="+mn-ea"/>
              </a:rPr>
              <a:t>사항</a:t>
            </a:r>
            <a:endParaRPr lang="ko-KR" altLang="en-US" sz="2000" dirty="0">
              <a:latin typeface="+mn-ea"/>
            </a:endParaRPr>
          </a:p>
          <a:p>
            <a:pPr>
              <a:lnSpc>
                <a:spcPct val="20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2000" dirty="0">
                <a:latin typeface="+mn-ea"/>
              </a:rPr>
              <a:t>2. </a:t>
            </a:r>
            <a:r>
              <a:rPr lang="ko-KR" altLang="en-US" sz="2000" dirty="0">
                <a:latin typeface="+mn-ea"/>
              </a:rPr>
              <a:t>기금을 관리기금에 위탁할 경우 예탁 이자율의 협의에 관한 </a:t>
            </a:r>
            <a:r>
              <a:rPr lang="ko-KR" altLang="en-US" sz="2000" dirty="0" smtClean="0">
                <a:latin typeface="+mn-ea"/>
              </a:rPr>
              <a:t>사항</a:t>
            </a:r>
            <a:endParaRPr lang="ko-KR" altLang="en-US" sz="2000" dirty="0">
              <a:latin typeface="+mn-ea"/>
            </a:endParaRPr>
          </a:p>
          <a:p>
            <a:pPr>
              <a:lnSpc>
                <a:spcPct val="20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2000" dirty="0">
                <a:latin typeface="+mn-ea"/>
              </a:rPr>
              <a:t>3. </a:t>
            </a:r>
            <a:r>
              <a:rPr lang="ko-KR" altLang="en-US" sz="2000" dirty="0">
                <a:latin typeface="+mn-ea"/>
              </a:rPr>
              <a:t>기금 운용 계획에 관한 </a:t>
            </a:r>
            <a:r>
              <a:rPr lang="ko-KR" altLang="en-US" sz="2000" dirty="0" smtClean="0">
                <a:latin typeface="+mn-ea"/>
              </a:rPr>
              <a:t>사항</a:t>
            </a:r>
            <a:endParaRPr lang="ko-KR" altLang="en-US" sz="2000" dirty="0">
              <a:latin typeface="+mn-ea"/>
            </a:endParaRPr>
          </a:p>
          <a:p>
            <a:pPr>
              <a:lnSpc>
                <a:spcPct val="20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2000" dirty="0">
                <a:latin typeface="+mn-ea"/>
              </a:rPr>
              <a:t>4. </a:t>
            </a:r>
            <a:r>
              <a:rPr lang="ko-KR" altLang="en-US" sz="2000" dirty="0">
                <a:latin typeface="+mn-ea"/>
              </a:rPr>
              <a:t>기금의 운용 내용과 사용 내용에 관한 </a:t>
            </a:r>
            <a:r>
              <a:rPr lang="ko-KR" altLang="en-US" sz="2000" dirty="0" smtClean="0">
                <a:latin typeface="+mn-ea"/>
              </a:rPr>
              <a:t>사항</a:t>
            </a:r>
            <a:endParaRPr lang="ko-KR" altLang="en-US" sz="2000" dirty="0">
              <a:latin typeface="+mn-ea"/>
            </a:endParaRPr>
          </a:p>
          <a:p>
            <a:pPr>
              <a:lnSpc>
                <a:spcPct val="20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2000" dirty="0">
                <a:latin typeface="+mn-ea"/>
              </a:rPr>
              <a:t>5. </a:t>
            </a:r>
            <a:r>
              <a:rPr lang="ko-KR" altLang="en-US" sz="2000" dirty="0">
                <a:latin typeface="+mn-ea"/>
              </a:rPr>
              <a:t>그 밖에 기금의 운용에 관하여 중요한 사항으로서 </a:t>
            </a: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                         </a:t>
            </a:r>
            <a:r>
              <a:rPr lang="ko-KR" altLang="en-US" sz="2000" dirty="0" smtClean="0">
                <a:latin typeface="+mn-ea"/>
              </a:rPr>
              <a:t>운용위원회 위원장이 회의에 부치는 사항</a:t>
            </a:r>
            <a:endParaRPr lang="ko-KR" altLang="en-US" sz="2000" dirty="0"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 bwMode="auto">
          <a:xfrm>
            <a:off x="645013" y="1634364"/>
            <a:ext cx="7763808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7" name="오른쪽 중괄호 6"/>
          <p:cNvSpPr/>
          <p:nvPr/>
        </p:nvSpPr>
        <p:spPr bwMode="auto">
          <a:xfrm flipH="1">
            <a:off x="686229" y="1644024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65043" y="1650160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심의 및 의결 사항</a:t>
            </a:r>
          </a:p>
        </p:txBody>
      </p:sp>
      <p:pic>
        <p:nvPicPr>
          <p:cNvPr id="9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1039974" y="2045667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그룹 9"/>
          <p:cNvGrpSpPr/>
          <p:nvPr/>
        </p:nvGrpSpPr>
        <p:grpSpPr>
          <a:xfrm>
            <a:off x="6523024" y="5494762"/>
            <a:ext cx="2384416" cy="1187386"/>
            <a:chOff x="6804248" y="4077072"/>
            <a:chExt cx="2249809" cy="1187386"/>
          </a:xfrm>
        </p:grpSpPr>
        <p:pic>
          <p:nvPicPr>
            <p:cNvPr id="11" name="그림 10">
              <a:hlinkClick r:id="rId3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842935" y="4226061"/>
              <a:ext cx="121112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국민연금 정경유착</a:t>
              </a:r>
              <a:endParaRPr lang="en-US" altLang="ko-KR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의혹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259703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국민연금기금운용위원회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103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201" y="854821"/>
            <a:ext cx="8742444" cy="257418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79608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79926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3015" y="1438197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592" y="1050818"/>
            <a:ext cx="354616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회의록 공개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17501" y="1467648"/>
            <a:ext cx="849869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기금 </a:t>
            </a:r>
            <a:r>
              <a:rPr lang="ko-KR" altLang="en-US" sz="2000" kern="0" dirty="0">
                <a:latin typeface="+mn-ea"/>
                <a:cs typeface="+mj-cs"/>
              </a:rPr>
              <a:t>운영 결정 과정의 투명성 확보를 위해 회의록의 주요 내용을 요약하여 </a:t>
            </a:r>
            <a:r>
              <a:rPr lang="ko-KR" altLang="en-US" sz="2000" kern="0" dirty="0" smtClean="0">
                <a:latin typeface="+mn-ea"/>
                <a:cs typeface="+mj-cs"/>
              </a:rPr>
              <a:t>공개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회의 </a:t>
            </a:r>
            <a:r>
              <a:rPr lang="ko-KR" altLang="en-US" sz="2000" kern="0" dirty="0">
                <a:latin typeface="+mn-ea"/>
                <a:cs typeface="+mj-cs"/>
              </a:rPr>
              <a:t>개최일로부터 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년 지난 후 </a:t>
            </a:r>
            <a:r>
              <a:rPr lang="ko-KR" altLang="en-US" sz="2000" kern="0" dirty="0" smtClean="0">
                <a:latin typeface="+mn-ea"/>
                <a:cs typeface="+mj-cs"/>
              </a:rPr>
              <a:t>공개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금융시장 안정에 영향을 끼칠 우려가 있는 경우 </a:t>
            </a:r>
            <a:r>
              <a:rPr lang="en-US" altLang="ko-KR" sz="2000" kern="0" dirty="0">
                <a:latin typeface="+mn-ea"/>
                <a:cs typeface="+mj-cs"/>
              </a:rPr>
              <a:t>4</a:t>
            </a:r>
            <a:r>
              <a:rPr lang="ko-KR" altLang="en-US" sz="2000" kern="0" dirty="0">
                <a:latin typeface="+mn-ea"/>
                <a:cs typeface="+mj-cs"/>
              </a:rPr>
              <a:t>년 후 공개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069004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253776" y="867098"/>
            <a:ext cx="8447669" cy="892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310999" y="912161"/>
            <a:ext cx="8341601" cy="779139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 rot="10800000">
            <a:off x="325303" y="1344872"/>
            <a:ext cx="8327296" cy="303893"/>
          </a:xfrm>
          <a:prstGeom prst="flowChartDocument">
            <a:avLst/>
          </a:prstGeom>
          <a:gradFill rotWithShape="1">
            <a:gsLst>
              <a:gs pos="0">
                <a:srgbClr val="FFFFFF"/>
              </a:gs>
              <a:gs pos="100000">
                <a:srgbClr val="EAEAEA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grpSp>
        <p:nvGrpSpPr>
          <p:cNvPr id="6" name="Group 12"/>
          <p:cNvGrpSpPr>
            <a:grpSpLocks/>
          </p:cNvGrpSpPr>
          <p:nvPr/>
        </p:nvGrpSpPr>
        <p:grpSpPr bwMode="auto">
          <a:xfrm>
            <a:off x="368076" y="808361"/>
            <a:ext cx="88900" cy="200025"/>
            <a:chOff x="4314" y="2018"/>
            <a:chExt cx="69" cy="166"/>
          </a:xfrm>
        </p:grpSpPr>
        <p:sp>
          <p:nvSpPr>
            <p:cNvPr id="7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8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9" name="Group 15"/>
          <p:cNvGrpSpPr>
            <a:grpSpLocks/>
          </p:cNvGrpSpPr>
          <p:nvPr/>
        </p:nvGrpSpPr>
        <p:grpSpPr bwMode="auto">
          <a:xfrm>
            <a:off x="525584" y="811536"/>
            <a:ext cx="87312" cy="200025"/>
            <a:chOff x="4314" y="2018"/>
            <a:chExt cx="69" cy="166"/>
          </a:xfrm>
        </p:grpSpPr>
        <p:sp>
          <p:nvSpPr>
            <p:cNvPr id="10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463590" y="1450473"/>
            <a:ext cx="797922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459167" y="1063094"/>
            <a:ext cx="636103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보험료의 징수는 건강보험공단에 위탁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4" name="Group 7"/>
          <p:cNvGrpSpPr>
            <a:grpSpLocks/>
          </p:cNvGrpSpPr>
          <p:nvPr/>
        </p:nvGrpSpPr>
        <p:grpSpPr bwMode="auto">
          <a:xfrm>
            <a:off x="254869" y="2108433"/>
            <a:ext cx="8446576" cy="4563020"/>
            <a:chOff x="204" y="2296"/>
            <a:chExt cx="3584" cy="1860"/>
          </a:xfrm>
        </p:grpSpPr>
        <p:grpSp>
          <p:nvGrpSpPr>
            <p:cNvPr id="15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7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18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6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9" name="Group 12"/>
          <p:cNvGrpSpPr>
            <a:grpSpLocks/>
          </p:cNvGrpSpPr>
          <p:nvPr/>
        </p:nvGrpSpPr>
        <p:grpSpPr bwMode="auto">
          <a:xfrm>
            <a:off x="369169" y="2049697"/>
            <a:ext cx="88900" cy="200025"/>
            <a:chOff x="4314" y="2018"/>
            <a:chExt cx="69" cy="166"/>
          </a:xfrm>
        </p:grpSpPr>
        <p:sp>
          <p:nvSpPr>
            <p:cNvPr id="2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5"/>
          <p:cNvGrpSpPr>
            <a:grpSpLocks/>
          </p:cNvGrpSpPr>
          <p:nvPr/>
        </p:nvGrpSpPr>
        <p:grpSpPr bwMode="auto">
          <a:xfrm>
            <a:off x="526677" y="2052872"/>
            <a:ext cx="87312" cy="200025"/>
            <a:chOff x="4314" y="2018"/>
            <a:chExt cx="69" cy="166"/>
          </a:xfrm>
        </p:grpSpPr>
        <p:sp>
          <p:nvSpPr>
            <p:cNvPr id="2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5" name="Line 18"/>
          <p:cNvSpPr>
            <a:spLocks noChangeShapeType="1"/>
          </p:cNvSpPr>
          <p:nvPr/>
        </p:nvSpPr>
        <p:spPr bwMode="auto">
          <a:xfrm>
            <a:off x="464684" y="2691809"/>
            <a:ext cx="797813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460260" y="2304430"/>
            <a:ext cx="165942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연금보험료</a:t>
            </a:r>
          </a:p>
        </p:txBody>
      </p:sp>
      <p:sp>
        <p:nvSpPr>
          <p:cNvPr id="27" name="제목 39"/>
          <p:cNvSpPr txBox="1">
            <a:spLocks/>
          </p:cNvSpPr>
          <p:nvPr/>
        </p:nvSpPr>
        <p:spPr bwMode="auto">
          <a:xfrm>
            <a:off x="388049" y="2850185"/>
            <a:ext cx="8130305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사업장가입자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가입자 본인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기여금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과 사용자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부담금</a:t>
            </a:r>
            <a:r>
              <a:rPr lang="en-US" altLang="ko-KR" sz="2000" kern="0" dirty="0">
                <a:latin typeface="+mn-ea"/>
                <a:cs typeface="+mj-cs"/>
              </a:rPr>
              <a:t>) </a:t>
            </a:r>
            <a:r>
              <a:rPr lang="ko-KR" altLang="en-US" sz="2000" kern="0" dirty="0" smtClean="0">
                <a:latin typeface="+mn-ea"/>
                <a:cs typeface="+mj-cs"/>
              </a:rPr>
              <a:t>부담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지역가입자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임의가입자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err="1">
                <a:latin typeface="+mn-ea"/>
                <a:cs typeface="+mj-cs"/>
              </a:rPr>
              <a:t>임의계속가입자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>
                <a:latin typeface="+mn-ea"/>
                <a:cs typeface="+mj-cs"/>
              </a:rPr>
              <a:t>가입자 본인이 </a:t>
            </a:r>
            <a:r>
              <a:rPr lang="ko-KR" altLang="en-US" sz="2000" kern="0" dirty="0" smtClean="0">
                <a:latin typeface="+mn-ea"/>
                <a:cs typeface="+mj-cs"/>
              </a:rPr>
              <a:t>부담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보험료 </a:t>
            </a:r>
            <a:r>
              <a:rPr lang="ko-KR" altLang="en-US" sz="2000" kern="0" dirty="0">
                <a:latin typeface="+mn-ea"/>
                <a:cs typeface="+mj-cs"/>
              </a:rPr>
              <a:t>납부 예외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91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</a:p>
          <a:p>
            <a:pPr marL="268288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사업 중단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실직 또는 휴직인 경우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군복무 또는 학생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교정시설 수용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</a:p>
          <a:p>
            <a:pPr marL="268288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보호감호시설이나 치료감호시설 수용</a:t>
            </a:r>
            <a:r>
              <a:rPr lang="en-US" altLang="ko-KR" sz="2000" kern="0" dirty="0">
                <a:latin typeface="+mn-ea"/>
                <a:cs typeface="+mj-cs"/>
              </a:rPr>
              <a:t>, 1</a:t>
            </a:r>
            <a:r>
              <a:rPr lang="ko-KR" altLang="en-US" sz="2000" kern="0" dirty="0">
                <a:latin typeface="+mn-ea"/>
                <a:cs typeface="+mj-cs"/>
              </a:rPr>
              <a:t>년 미만 </a:t>
            </a:r>
            <a:r>
              <a:rPr lang="ko-KR" altLang="en-US" sz="2000" kern="0" dirty="0" err="1">
                <a:latin typeface="+mn-ea"/>
                <a:cs typeface="+mj-cs"/>
              </a:rPr>
              <a:t>행방불명된</a:t>
            </a:r>
            <a:r>
              <a:rPr lang="ko-KR" altLang="en-US" sz="2000" kern="0" dirty="0">
                <a:latin typeface="+mn-ea"/>
                <a:cs typeface="+mj-cs"/>
              </a:rPr>
              <a:t> 경우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재해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사고 </a:t>
            </a:r>
            <a:r>
              <a:rPr lang="ko-KR" altLang="en-US" sz="2000" kern="0" dirty="0">
                <a:latin typeface="+mn-ea"/>
                <a:cs typeface="+mj-cs"/>
              </a:rPr>
              <a:t>등으로 소득이 감소되거나 그 밖에 소득이 있는 업무에 </a:t>
            </a:r>
            <a:r>
              <a:rPr lang="ko-KR" altLang="en-US" sz="2000" kern="0" dirty="0" smtClean="0">
                <a:latin typeface="+mn-ea"/>
                <a:cs typeface="+mj-cs"/>
              </a:rPr>
              <a:t>종사하지 아니하는 경우 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795507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201" y="854820"/>
            <a:ext cx="8742444" cy="502245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79608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79926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3015" y="1438197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592" y="1050818"/>
            <a:ext cx="176362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국고의 부담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13015" y="1497093"/>
            <a:ext cx="838240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국가는 </a:t>
            </a:r>
            <a:r>
              <a:rPr lang="ko-KR" altLang="en-US" sz="2000" kern="0" dirty="0">
                <a:latin typeface="+mn-ea"/>
                <a:cs typeface="+mj-cs"/>
              </a:rPr>
              <a:t>매년 공단이 국민연금사업을 관리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운영하는 데 필요한 비용의 전부 </a:t>
            </a:r>
            <a:r>
              <a:rPr lang="ko-KR" altLang="en-US" sz="2000" kern="0" dirty="0" smtClean="0">
                <a:latin typeface="+mn-ea"/>
                <a:cs typeface="+mj-cs"/>
              </a:rPr>
              <a:t>또는 일부를 </a:t>
            </a:r>
            <a:r>
              <a:rPr lang="ko-KR" altLang="en-US" sz="2000" kern="0" dirty="0">
                <a:latin typeface="+mn-ea"/>
                <a:cs typeface="+mj-cs"/>
              </a:rPr>
              <a:t>부담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87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영세사업장 </a:t>
            </a:r>
            <a:r>
              <a:rPr lang="ko-KR" altLang="en-US" sz="2000" kern="0" dirty="0">
                <a:latin typeface="+mn-ea"/>
                <a:cs typeface="+mj-cs"/>
              </a:rPr>
              <a:t>저임금 근로자의 연금보험료 지원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100</a:t>
            </a:r>
            <a:r>
              <a:rPr lang="ko-KR" altLang="en-US" sz="2000" kern="0" dirty="0">
                <a:latin typeface="+mn-ea"/>
                <a:cs typeface="+mj-cs"/>
              </a:rPr>
              <a:t>조의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en-US" altLang="ko-KR" sz="2000" kern="0" dirty="0" smtClean="0">
                <a:latin typeface="+mn-ea"/>
                <a:cs typeface="+mj-cs"/>
              </a:rPr>
              <a:t>): </a:t>
            </a:r>
            <a:r>
              <a:rPr lang="ko-KR" altLang="en-US" sz="2000" kern="0" dirty="0" err="1" smtClean="0">
                <a:latin typeface="+mn-ea"/>
                <a:cs typeface="+mj-cs"/>
              </a:rPr>
              <a:t>두루누리</a:t>
            </a:r>
            <a:r>
              <a:rPr lang="ko-KR" altLang="en-US" sz="2000" kern="0" dirty="0" smtClean="0">
                <a:latin typeface="+mn-ea"/>
                <a:cs typeface="+mj-cs"/>
              </a:rPr>
              <a:t> 사업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   - </a:t>
            </a:r>
            <a:r>
              <a:rPr lang="ko-KR" altLang="en-US" sz="2000" kern="0" dirty="0" smtClean="0">
                <a:latin typeface="+mn-ea"/>
                <a:cs typeface="+mj-cs"/>
              </a:rPr>
              <a:t>사업장가입자로 </a:t>
            </a:r>
            <a:r>
              <a:rPr lang="ko-KR" altLang="en-US" sz="2000" kern="0" dirty="0" smtClean="0">
                <a:latin typeface="+mn-ea"/>
                <a:cs typeface="+mj-cs"/>
              </a:rPr>
              <a:t>근로자가 사용자를 제외한 근로자가 </a:t>
            </a:r>
            <a:r>
              <a:rPr lang="en-US" altLang="ko-KR" sz="2000" kern="0" dirty="0" smtClean="0">
                <a:latin typeface="+mn-ea"/>
                <a:cs typeface="+mj-cs"/>
              </a:rPr>
              <a:t>10</a:t>
            </a:r>
            <a:r>
              <a:rPr lang="ko-KR" altLang="en-US" sz="2000" kern="0" dirty="0" err="1" smtClean="0">
                <a:latin typeface="+mn-ea"/>
                <a:cs typeface="+mj-cs"/>
              </a:rPr>
              <a:t>명미만인</a:t>
            </a:r>
            <a:r>
              <a:rPr lang="ko-KR" altLang="en-US" sz="2000" kern="0" dirty="0" smtClean="0">
                <a:latin typeface="+mn-ea"/>
                <a:cs typeface="+mj-cs"/>
              </a:rPr>
              <a:t> 사업장에 </a:t>
            </a:r>
            <a:r>
              <a:rPr lang="ko-KR" altLang="en-US" sz="2000" kern="0" dirty="0" smtClean="0">
                <a:latin typeface="+mn-ea"/>
                <a:cs typeface="+mj-cs"/>
              </a:rPr>
              <a:t>고용되어 </a:t>
            </a:r>
            <a:r>
              <a:rPr lang="ko-KR" altLang="en-US" sz="2000" kern="0" dirty="0" smtClean="0">
                <a:latin typeface="+mn-ea"/>
                <a:cs typeface="+mj-cs"/>
              </a:rPr>
              <a:t>기준소득월액이 고시 소득 미만인 근로자로 재산 및 종합소득 </a:t>
            </a:r>
            <a:r>
              <a:rPr lang="ko-KR" altLang="en-US" sz="2000" kern="0" dirty="0" smtClean="0">
                <a:latin typeface="+mn-ea"/>
                <a:cs typeface="+mj-cs"/>
              </a:rPr>
              <a:t>요건을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충족하는 </a:t>
            </a:r>
            <a:r>
              <a:rPr lang="ko-KR" altLang="en-US" sz="2000" kern="0" dirty="0" smtClean="0">
                <a:latin typeface="+mn-ea"/>
                <a:cs typeface="+mj-cs"/>
              </a:rPr>
              <a:t>경우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   - </a:t>
            </a:r>
            <a:r>
              <a:rPr lang="ko-KR" altLang="en-US" sz="2000" kern="0" dirty="0" smtClean="0">
                <a:latin typeface="+mn-ea"/>
                <a:cs typeface="+mj-cs"/>
              </a:rPr>
              <a:t>국가는 해당 사업장가입자의 연금보험료 중 기여금 </a:t>
            </a:r>
            <a:r>
              <a:rPr lang="ko-KR" altLang="en-US" sz="2000" kern="0" dirty="0">
                <a:latin typeface="+mn-ea"/>
                <a:cs typeface="+mj-cs"/>
              </a:rPr>
              <a:t>및 부담금의 일부를 예산의 </a:t>
            </a:r>
            <a:r>
              <a:rPr lang="ko-KR" altLang="en-US" sz="2000" kern="0" dirty="0" smtClean="0">
                <a:latin typeface="+mn-ea"/>
                <a:cs typeface="+mj-cs"/>
              </a:rPr>
              <a:t>범위에서 지원할 </a:t>
            </a:r>
            <a:r>
              <a:rPr lang="ko-KR" altLang="en-US" sz="2000" kern="0" dirty="0">
                <a:latin typeface="+mn-ea"/>
                <a:cs typeface="+mj-cs"/>
              </a:rPr>
              <a:t>수 있다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그룹 16"/>
          <p:cNvGrpSpPr/>
          <p:nvPr/>
        </p:nvGrpSpPr>
        <p:grpSpPr>
          <a:xfrm>
            <a:off x="7115175" y="5186681"/>
            <a:ext cx="1919144" cy="1601289"/>
            <a:chOff x="6804248" y="4077072"/>
            <a:chExt cx="3033694" cy="2592288"/>
          </a:xfrm>
        </p:grpSpPr>
        <p:sp>
          <p:nvSpPr>
            <p:cNvPr id="20" name="직사각형 19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21088"/>
              <a:ext cx="1690348" cy="1691972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6904248" y="5913060"/>
              <a:ext cx="2933694" cy="517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u="sng" dirty="0" err="1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두루누리</a:t>
              </a:r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사업</a:t>
              </a:r>
              <a:endParaRPr lang="ko-KR" altLang="en-US" sz="16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57908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국민연금기금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201" y="854821"/>
            <a:ext cx="8742444" cy="27227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501" y="79608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5009" y="79926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3015" y="1438197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592" y="1050818"/>
            <a:ext cx="417293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기금의 설치 및 조성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02491" y="1497094"/>
            <a:ext cx="819314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국민연금사업에 </a:t>
            </a:r>
            <a:r>
              <a:rPr lang="ko-KR" altLang="en-US" sz="2000" kern="0" dirty="0">
                <a:latin typeface="+mn-ea"/>
                <a:cs typeface="+mj-cs"/>
              </a:rPr>
              <a:t>필요한 재원을 원활하게 확보하고 각종 연금급여에 충당하기 </a:t>
            </a:r>
            <a:r>
              <a:rPr lang="ko-KR" altLang="en-US" sz="2000" kern="0" dirty="0" smtClean="0">
                <a:latin typeface="+mn-ea"/>
                <a:cs typeface="+mj-cs"/>
              </a:rPr>
              <a:t>위한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책임준비금으로 </a:t>
            </a:r>
            <a:r>
              <a:rPr lang="ko-KR" altLang="en-US" sz="2000" kern="0" dirty="0">
                <a:latin typeface="+mn-ea"/>
                <a:cs typeface="+mj-cs"/>
              </a:rPr>
              <a:t>국민연금기금을 </a:t>
            </a:r>
            <a:r>
              <a:rPr lang="ko-KR" altLang="en-US" sz="2000" kern="0" dirty="0" smtClean="0">
                <a:latin typeface="+mn-ea"/>
                <a:cs typeface="+mj-cs"/>
              </a:rPr>
              <a:t>설치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연금보험료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기금운용수익금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적립금 및 공단의 수입지출 결산상의 </a:t>
            </a:r>
            <a:r>
              <a:rPr lang="ko-KR" altLang="en-US" sz="2000" kern="0" dirty="0" smtClean="0">
                <a:latin typeface="+mn-ea"/>
                <a:cs typeface="+mj-cs"/>
              </a:rPr>
              <a:t>잉여금으로 조성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209172" y="4264392"/>
            <a:ext cx="8736473" cy="892800"/>
            <a:chOff x="209172" y="4264392"/>
            <a:chExt cx="8447669" cy="892800"/>
          </a:xfrm>
        </p:grpSpPr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209172" y="4264392"/>
              <a:ext cx="8447669" cy="8928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9" name="Rectangle 10"/>
            <p:cNvSpPr>
              <a:spLocks noChangeArrowheads="1"/>
            </p:cNvSpPr>
            <p:nvPr/>
          </p:nvSpPr>
          <p:spPr bwMode="auto">
            <a:xfrm>
              <a:off x="266395" y="4309455"/>
              <a:ext cx="8341601" cy="779139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0" name="AutoShape 11"/>
          <p:cNvSpPr>
            <a:spLocks noChangeArrowheads="1"/>
          </p:cNvSpPr>
          <p:nvPr/>
        </p:nvSpPr>
        <p:spPr bwMode="auto">
          <a:xfrm rot="10800000">
            <a:off x="280699" y="4742166"/>
            <a:ext cx="8327296" cy="303893"/>
          </a:xfrm>
          <a:prstGeom prst="flowChartDocument">
            <a:avLst/>
          </a:prstGeom>
          <a:gradFill rotWithShape="1">
            <a:gsLst>
              <a:gs pos="0">
                <a:srgbClr val="FFFFFF"/>
              </a:gs>
              <a:gs pos="100000">
                <a:srgbClr val="EAEAEA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grpSp>
        <p:nvGrpSpPr>
          <p:cNvPr id="21" name="Group 12"/>
          <p:cNvGrpSpPr>
            <a:grpSpLocks/>
          </p:cNvGrpSpPr>
          <p:nvPr/>
        </p:nvGrpSpPr>
        <p:grpSpPr bwMode="auto">
          <a:xfrm>
            <a:off x="323472" y="4205655"/>
            <a:ext cx="88900" cy="200025"/>
            <a:chOff x="4314" y="2018"/>
            <a:chExt cx="69" cy="166"/>
          </a:xfrm>
        </p:grpSpPr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5"/>
          <p:cNvGrpSpPr>
            <a:grpSpLocks/>
          </p:cNvGrpSpPr>
          <p:nvPr/>
        </p:nvGrpSpPr>
        <p:grpSpPr bwMode="auto">
          <a:xfrm>
            <a:off x="480980" y="4208830"/>
            <a:ext cx="87312" cy="200025"/>
            <a:chOff x="4314" y="2018"/>
            <a:chExt cx="69" cy="166"/>
          </a:xfrm>
        </p:grpSpPr>
        <p:sp>
          <p:nvSpPr>
            <p:cNvPr id="2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418986" y="4847767"/>
            <a:ext cx="8157374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414563" y="4460388"/>
            <a:ext cx="574227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기금의 관리 및 운용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: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사례 참조</a:t>
            </a:r>
          </a:p>
        </p:txBody>
      </p:sp>
    </p:spTree>
    <p:extLst>
      <p:ext uri="{BB962C8B-B14F-4D97-AF65-F5344CB8AC3E}">
        <p14:creationId xmlns:p14="http://schemas.microsoft.com/office/powerpoint/2010/main" val="5518352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권리구제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8858" y="3692610"/>
            <a:ext cx="8856000" cy="296559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3159" y="363387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0667" y="363704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27523" y="4253683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23099" y="3877455"/>
            <a:ext cx="28520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재심사청구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110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22178" y="4532231"/>
            <a:ext cx="825202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심사청구에 </a:t>
            </a:r>
            <a:r>
              <a:rPr lang="ko-KR" altLang="en-US" sz="2000" kern="0" dirty="0">
                <a:latin typeface="+mn-ea"/>
                <a:cs typeface="+mj-cs"/>
              </a:rPr>
              <a:t>대한 결정에 불복이 있는 자는 결정통지를 받은 </a:t>
            </a:r>
            <a:r>
              <a:rPr lang="ko-KR" altLang="en-US" sz="2000" kern="0" dirty="0" smtClean="0">
                <a:latin typeface="+mn-ea"/>
                <a:cs typeface="+mj-cs"/>
              </a:rPr>
              <a:t>날로부터 </a:t>
            </a:r>
            <a:r>
              <a:rPr lang="en-US" altLang="ko-KR" sz="2000" kern="0" dirty="0" smtClean="0">
                <a:latin typeface="+mn-ea"/>
                <a:cs typeface="+mj-cs"/>
              </a:rPr>
              <a:t>90</a:t>
            </a:r>
            <a:r>
              <a:rPr lang="ko-KR" altLang="en-US" sz="2000" kern="0" dirty="0">
                <a:latin typeface="+mn-ea"/>
                <a:cs typeface="+mj-cs"/>
              </a:rPr>
              <a:t>일 이내에 </a:t>
            </a:r>
            <a:r>
              <a:rPr lang="ko-KR" altLang="en-US" sz="2000" kern="0" dirty="0" smtClean="0">
                <a:latin typeface="+mn-ea"/>
                <a:cs typeface="+mj-cs"/>
              </a:rPr>
              <a:t>신청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보건복지부에 </a:t>
            </a:r>
            <a:r>
              <a:rPr lang="ko-KR" altLang="en-US" sz="2000" kern="0" dirty="0">
                <a:latin typeface="+mn-ea"/>
                <a:cs typeface="+mj-cs"/>
              </a:rPr>
              <a:t>설치된 국민연금재심사위원회에서 </a:t>
            </a:r>
            <a:r>
              <a:rPr lang="ko-KR" altLang="en-US" sz="2000" kern="0" dirty="0" smtClean="0">
                <a:latin typeface="+mn-ea"/>
                <a:cs typeface="+mj-cs"/>
              </a:rPr>
              <a:t>재심사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28858" y="789041"/>
            <a:ext cx="8856000" cy="2639959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43159" y="730304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00667" y="733479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27523" y="1350114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23099" y="973886"/>
            <a:ext cx="410561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심사청구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108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및 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23099" y="1439784"/>
            <a:ext cx="856746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12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가입자의 </a:t>
            </a:r>
            <a:r>
              <a:rPr lang="ko-KR" altLang="en-US" sz="2000" kern="0" dirty="0">
                <a:latin typeface="+mn-ea"/>
                <a:cs typeface="+mj-cs"/>
              </a:rPr>
              <a:t>자격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기준소득월액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연금보험료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그 밖의 이 법에 따른 징수금과 </a:t>
            </a:r>
            <a:r>
              <a:rPr lang="ko-KR" altLang="en-US" sz="2000" kern="0" dirty="0" smtClean="0">
                <a:latin typeface="+mn-ea"/>
                <a:cs typeface="+mj-cs"/>
              </a:rPr>
              <a:t>급여에 </a:t>
            </a:r>
            <a:r>
              <a:rPr lang="ko-KR" altLang="en-US" sz="2000" kern="0" dirty="0">
                <a:latin typeface="+mn-ea"/>
                <a:cs typeface="+mj-cs"/>
              </a:rPr>
              <a:t>관한 </a:t>
            </a:r>
            <a:r>
              <a:rPr lang="ko-KR" altLang="en-US" sz="2000" kern="0" dirty="0" smtClean="0">
                <a:latin typeface="+mn-ea"/>
                <a:cs typeface="+mj-cs"/>
              </a:rPr>
              <a:t>국민연금공단 </a:t>
            </a:r>
            <a:r>
              <a:rPr lang="ko-KR" altLang="en-US" sz="2000" kern="0" dirty="0">
                <a:latin typeface="+mn-ea"/>
                <a:cs typeface="+mj-cs"/>
              </a:rPr>
              <a:t>또는 건강보험공단의 처분에 이의가 있는 </a:t>
            </a:r>
            <a:r>
              <a:rPr lang="ko-KR" altLang="en-US" sz="2000" kern="0" dirty="0" smtClean="0">
                <a:latin typeface="+mn-ea"/>
                <a:cs typeface="+mj-cs"/>
              </a:rPr>
              <a:t>자는 그 </a:t>
            </a:r>
            <a:r>
              <a:rPr lang="ko-KR" altLang="en-US" sz="2000" kern="0" dirty="0">
                <a:latin typeface="+mn-ea"/>
                <a:cs typeface="+mj-cs"/>
              </a:rPr>
              <a:t>처분이 </a:t>
            </a:r>
            <a:r>
              <a:rPr lang="ko-KR" altLang="en-US" sz="2000" kern="0" dirty="0" smtClean="0">
                <a:latin typeface="+mn-ea"/>
                <a:cs typeface="+mj-cs"/>
              </a:rPr>
              <a:t>있음을 안 </a:t>
            </a:r>
            <a:r>
              <a:rPr lang="ko-KR" altLang="en-US" sz="2000" kern="0" dirty="0">
                <a:latin typeface="+mn-ea"/>
                <a:cs typeface="+mj-cs"/>
              </a:rPr>
              <a:t>날로부터 </a:t>
            </a:r>
            <a:r>
              <a:rPr lang="en-US" altLang="ko-KR" sz="2000" kern="0" dirty="0">
                <a:latin typeface="+mn-ea"/>
                <a:cs typeface="+mj-cs"/>
              </a:rPr>
              <a:t>90</a:t>
            </a:r>
            <a:r>
              <a:rPr lang="ko-KR" altLang="en-US" sz="2000" kern="0" dirty="0">
                <a:latin typeface="+mn-ea"/>
                <a:cs typeface="+mj-cs"/>
              </a:rPr>
              <a:t>일 이내에 문서로 </a:t>
            </a:r>
            <a:r>
              <a:rPr lang="ko-KR" altLang="en-US" sz="2000" kern="0" dirty="0" smtClean="0">
                <a:latin typeface="+mn-ea"/>
                <a:cs typeface="+mj-cs"/>
              </a:rPr>
              <a:t>심사청구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spcBef>
                <a:spcPts val="12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국민연금공단 </a:t>
            </a:r>
            <a:r>
              <a:rPr lang="ko-KR" altLang="en-US" sz="2000" kern="0" dirty="0">
                <a:latin typeface="+mn-ea"/>
                <a:cs typeface="+mj-cs"/>
              </a:rPr>
              <a:t>내에 국민연금심사위원회 및 건강보험공단 내에 </a:t>
            </a:r>
            <a:r>
              <a:rPr lang="ko-KR" altLang="en-US" sz="2000" kern="0" dirty="0" smtClean="0">
                <a:latin typeface="+mn-ea"/>
                <a:cs typeface="+mj-cs"/>
              </a:rPr>
              <a:t>징수심사위원회에서 </a:t>
            </a:r>
            <a:r>
              <a:rPr lang="ko-KR" altLang="en-US" sz="2000" kern="0" dirty="0">
                <a:latin typeface="+mn-ea"/>
                <a:cs typeface="+mj-cs"/>
              </a:rPr>
              <a:t>심사</a:t>
            </a:r>
          </a:p>
        </p:txBody>
      </p:sp>
    </p:spTree>
    <p:extLst>
      <p:ext uri="{BB962C8B-B14F-4D97-AF65-F5344CB8AC3E}">
        <p14:creationId xmlns:p14="http://schemas.microsoft.com/office/powerpoint/2010/main" val="2461427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24799"/>
              </p:ext>
            </p:extLst>
          </p:nvPr>
        </p:nvGraphicFramePr>
        <p:xfrm>
          <a:off x="134908" y="792107"/>
          <a:ext cx="8879286" cy="6072000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6784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00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738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900" b="0" u="none" strike="noStrike" cap="none" spc="-300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 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961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2015. 1. 28.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(2015. 4. 29.)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</a:t>
                      </a:r>
                      <a:r>
                        <a:rPr kumimoji="1" lang="ko-KR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실업에 따른 국민연금 사각지대 해소를 위해 고용보험법상 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구직급여 수급 가입자에게 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실업크레딧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도입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소득활동에 따른 노령연금의 감액기준을 연령에서 소득으로 변경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983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2017. 12. 19.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(2018. 6. 20.)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</a:t>
                      </a:r>
                      <a:r>
                        <a:rPr kumimoji="1" lang="ko-KR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분할연금 혼인기간 계산 시  별거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가출 등의 사유로 인하여 실질적인 혼인관계가 존재하지 않았던 기간을 제외한 기간으로 규정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24371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국민연금의 의결권 행사</a:t>
            </a:r>
          </a:p>
        </p:txBody>
      </p:sp>
      <p:sp>
        <p:nvSpPr>
          <p:cNvPr id="3" name="모서리가 접힌 도형 2"/>
          <p:cNvSpPr/>
          <p:nvPr/>
        </p:nvSpPr>
        <p:spPr>
          <a:xfrm>
            <a:off x="132754" y="753608"/>
            <a:ext cx="8922037" cy="5987760"/>
          </a:xfrm>
          <a:prstGeom prst="foldedCorner">
            <a:avLst>
              <a:gd name="adj" fmla="val 6615"/>
            </a:avLst>
          </a:prstGeom>
          <a:noFill/>
          <a:ln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>
            <a:off x="704923" y="1201759"/>
            <a:ext cx="7653924" cy="0"/>
          </a:xfrm>
          <a:prstGeom prst="line">
            <a:avLst/>
          </a:prstGeom>
          <a:noFill/>
          <a:ln w="1905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704923" y="762748"/>
            <a:ext cx="334258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국민연금의 의결권 행사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2814" y="1236846"/>
            <a:ext cx="8781916" cy="5621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7000"/>
              </a:lnSpc>
              <a:spcBef>
                <a:spcPts val="600"/>
              </a:spcBef>
              <a:spcAft>
                <a:spcPts val="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sz="2000" dirty="0" smtClean="0">
                <a:latin typeface="+mn-ea"/>
              </a:rPr>
              <a:t> </a:t>
            </a:r>
            <a:r>
              <a:rPr lang="ko-KR" altLang="en-US" dirty="0" smtClean="0">
                <a:latin typeface="+mn-ea"/>
              </a:rPr>
              <a:t>삼성전자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현대자동차 등 국내 대기업들의 지분을 다량 보유해 ‘대한민국 </a:t>
            </a:r>
            <a:r>
              <a:rPr lang="ko-KR" altLang="en-US" dirty="0" err="1">
                <a:latin typeface="+mn-ea"/>
              </a:rPr>
              <a:t>지주사</a:t>
            </a:r>
            <a:r>
              <a:rPr lang="ko-KR" altLang="en-US" dirty="0">
                <a:latin typeface="+mn-ea"/>
              </a:rPr>
              <a:t>’로 </a:t>
            </a:r>
            <a:r>
              <a:rPr lang="ko-KR" altLang="en-US" dirty="0" smtClean="0">
                <a:latin typeface="+mn-ea"/>
              </a:rPr>
              <a:t>불리는 </a:t>
            </a:r>
            <a:r>
              <a:rPr lang="ko-KR" altLang="en-US" dirty="0" smtClean="0">
                <a:latin typeface="+mn-ea"/>
              </a:rPr>
              <a:t>국민연금공단이 </a:t>
            </a:r>
            <a:r>
              <a:rPr lang="ko-KR" altLang="en-US" dirty="0">
                <a:latin typeface="+mn-ea"/>
              </a:rPr>
              <a:t>의결권 행사를 강화하면서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앞으로 지분을 보유한 기업에 영향력을 </a:t>
            </a:r>
            <a:r>
              <a:rPr lang="ko-KR" altLang="en-US" dirty="0" smtClean="0">
                <a:latin typeface="+mn-ea"/>
              </a:rPr>
              <a:t>확대할 </a:t>
            </a:r>
            <a:r>
              <a:rPr lang="ko-KR" altLang="en-US" dirty="0" smtClean="0">
                <a:latin typeface="+mn-ea"/>
              </a:rPr>
              <a:t>조짐이</a:t>
            </a:r>
            <a:r>
              <a:rPr lang="en-US" altLang="ko-KR" dirty="0" smtClean="0">
                <a:latin typeface="+mn-ea"/>
              </a:rPr>
              <a:t> </a:t>
            </a:r>
            <a:r>
              <a:rPr lang="ko-KR" altLang="en-US" dirty="0" smtClean="0">
                <a:latin typeface="+mn-ea"/>
              </a:rPr>
              <a:t>나타나고 </a:t>
            </a:r>
            <a:r>
              <a:rPr lang="ko-KR" altLang="en-US" dirty="0">
                <a:latin typeface="+mn-ea"/>
              </a:rPr>
              <a:t>있다</a:t>
            </a:r>
            <a:r>
              <a:rPr lang="en-US" altLang="ko-KR" dirty="0">
                <a:latin typeface="+mn-ea"/>
              </a:rPr>
              <a:t>. 15</a:t>
            </a:r>
            <a:r>
              <a:rPr lang="ko-KR" altLang="en-US" dirty="0">
                <a:latin typeface="+mn-ea"/>
              </a:rPr>
              <a:t>일 증권업계에 따르면 국민연금은 기업가치의 훼손 또는 </a:t>
            </a:r>
            <a:r>
              <a:rPr lang="ko-KR" altLang="en-US" dirty="0" smtClean="0">
                <a:latin typeface="+mn-ea"/>
              </a:rPr>
              <a:t>주주 </a:t>
            </a:r>
            <a:r>
              <a:rPr lang="ko-KR" altLang="en-US" dirty="0">
                <a:latin typeface="+mn-ea"/>
              </a:rPr>
              <a:t>권익 </a:t>
            </a:r>
            <a:r>
              <a:rPr lang="ko-KR" altLang="en-US" dirty="0" smtClean="0">
                <a:latin typeface="+mn-ea"/>
              </a:rPr>
              <a:t>침해의 이력이 </a:t>
            </a:r>
            <a:r>
              <a:rPr lang="ko-KR" altLang="en-US" dirty="0">
                <a:latin typeface="+mn-ea"/>
              </a:rPr>
              <a:t>있는 자 등에 대해 이사 선임에 반대하도록 규정하는 세부기준에 </a:t>
            </a:r>
            <a:r>
              <a:rPr lang="ko-KR" altLang="en-US" dirty="0" smtClean="0">
                <a:latin typeface="+mn-ea"/>
              </a:rPr>
              <a:t>따라</a:t>
            </a:r>
            <a:r>
              <a:rPr lang="en-US" altLang="ko-KR" dirty="0">
                <a:latin typeface="+mn-ea"/>
              </a:rPr>
              <a:t> </a:t>
            </a:r>
            <a:r>
              <a:rPr lang="ko-KR" altLang="en-US" dirty="0" smtClean="0">
                <a:latin typeface="+mn-ea"/>
              </a:rPr>
              <a:t>의결권행사를 </a:t>
            </a:r>
            <a:r>
              <a:rPr lang="ko-KR" altLang="en-US" dirty="0" smtClean="0">
                <a:latin typeface="+mn-ea"/>
              </a:rPr>
              <a:t>강화하고 </a:t>
            </a:r>
            <a:r>
              <a:rPr lang="ko-KR" altLang="en-US" dirty="0">
                <a:latin typeface="+mn-ea"/>
              </a:rPr>
              <a:t>있다</a:t>
            </a:r>
            <a:r>
              <a:rPr lang="en-US" altLang="ko-KR" dirty="0">
                <a:latin typeface="+mn-ea"/>
              </a:rPr>
              <a:t>.</a:t>
            </a:r>
          </a:p>
          <a:p>
            <a:pPr>
              <a:lnSpc>
                <a:spcPct val="117000"/>
              </a:lnSpc>
              <a:spcBef>
                <a:spcPts val="600"/>
              </a:spcBef>
              <a:spcAft>
                <a:spcPts val="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dirty="0" smtClean="0">
                <a:latin typeface="+mn-ea"/>
              </a:rPr>
              <a:t>실제 </a:t>
            </a:r>
            <a:r>
              <a:rPr lang="ko-KR" altLang="en-US" dirty="0">
                <a:latin typeface="+mn-ea"/>
              </a:rPr>
              <a:t>국민연금은 지난 </a:t>
            </a:r>
            <a:r>
              <a:rPr lang="en-US" altLang="ko-KR" dirty="0">
                <a:latin typeface="+mn-ea"/>
              </a:rPr>
              <a:t>11</a:t>
            </a:r>
            <a:r>
              <a:rPr lang="ko-KR" altLang="en-US" dirty="0">
                <a:latin typeface="+mn-ea"/>
              </a:rPr>
              <a:t>일 현대자동차 정기 주주총회에서 </a:t>
            </a:r>
            <a:r>
              <a:rPr lang="ko-KR" altLang="en-US" dirty="0" err="1">
                <a:latin typeface="+mn-ea"/>
              </a:rPr>
              <a:t>정몽구</a:t>
            </a:r>
            <a:r>
              <a:rPr lang="ko-KR" altLang="en-US" dirty="0">
                <a:latin typeface="+mn-ea"/>
              </a:rPr>
              <a:t> 회장의 이사선임에 대해 </a:t>
            </a:r>
            <a:r>
              <a:rPr lang="ko-KR" altLang="en-US" dirty="0" smtClean="0">
                <a:latin typeface="+mn-ea"/>
              </a:rPr>
              <a:t>반대표를 </a:t>
            </a:r>
            <a:r>
              <a:rPr lang="ko-KR" altLang="en-US" dirty="0">
                <a:latin typeface="+mn-ea"/>
              </a:rPr>
              <a:t>던졌다</a:t>
            </a:r>
            <a:r>
              <a:rPr lang="en-US" altLang="ko-KR" dirty="0">
                <a:latin typeface="+mn-ea"/>
              </a:rPr>
              <a:t>. </a:t>
            </a:r>
            <a:r>
              <a:rPr lang="ko-KR" altLang="en-US" dirty="0">
                <a:latin typeface="+mn-ea"/>
              </a:rPr>
              <a:t>국민연금은 지난 </a:t>
            </a:r>
            <a:r>
              <a:rPr lang="en-US" altLang="ko-KR" dirty="0">
                <a:latin typeface="+mn-ea"/>
              </a:rPr>
              <a:t>2008</a:t>
            </a:r>
            <a:r>
              <a:rPr lang="ko-KR" altLang="en-US" dirty="0">
                <a:latin typeface="+mn-ea"/>
              </a:rPr>
              <a:t>년에도 정 회장의 이사선임에 반대하는 등 </a:t>
            </a:r>
            <a:r>
              <a:rPr lang="ko-KR" altLang="en-US" dirty="0" smtClean="0">
                <a:latin typeface="+mn-ea"/>
              </a:rPr>
              <a:t>주주권익을 </a:t>
            </a:r>
            <a:r>
              <a:rPr lang="ko-KR" altLang="en-US" dirty="0" smtClean="0">
                <a:latin typeface="+mn-ea"/>
              </a:rPr>
              <a:t>훼손한 </a:t>
            </a:r>
            <a:r>
              <a:rPr lang="ko-KR" altLang="en-US" dirty="0">
                <a:latin typeface="+mn-ea"/>
              </a:rPr>
              <a:t>정회장에 대해 단호한 태도를 취했다</a:t>
            </a:r>
            <a:r>
              <a:rPr lang="en-US" altLang="ko-KR" dirty="0">
                <a:latin typeface="+mn-ea"/>
              </a:rPr>
              <a:t>. </a:t>
            </a:r>
            <a:r>
              <a:rPr lang="ko-KR" altLang="en-US" dirty="0">
                <a:latin typeface="+mn-ea"/>
              </a:rPr>
              <a:t>이에 따라 국민연금이 오는 </a:t>
            </a:r>
            <a:r>
              <a:rPr lang="en-US" altLang="ko-KR" dirty="0" smtClean="0">
                <a:latin typeface="+mn-ea"/>
              </a:rPr>
              <a:t>18</a:t>
            </a:r>
            <a:r>
              <a:rPr lang="ko-KR" altLang="en-US" dirty="0">
                <a:latin typeface="+mn-ea"/>
              </a:rPr>
              <a:t>일 열리는 삼성전자</a:t>
            </a:r>
            <a:r>
              <a:rPr lang="en-US" altLang="ko-KR" dirty="0">
                <a:latin typeface="+mn-ea"/>
              </a:rPr>
              <a:t>, LG</a:t>
            </a:r>
            <a:r>
              <a:rPr lang="ko-KR" altLang="en-US" dirty="0">
                <a:latin typeface="+mn-ea"/>
              </a:rPr>
              <a:t>화학 등의 주총에서도 의결권을 적극적으로 행사할지 주목된다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>
              <a:latin typeface="+mn-ea"/>
            </a:endParaRPr>
          </a:p>
          <a:p>
            <a:pPr>
              <a:lnSpc>
                <a:spcPct val="117000"/>
              </a:lnSpc>
              <a:spcBef>
                <a:spcPts val="600"/>
              </a:spcBef>
              <a:spcAft>
                <a:spcPts val="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dirty="0" err="1">
                <a:latin typeface="+mn-ea"/>
              </a:rPr>
              <a:t>현대차</a:t>
            </a:r>
            <a:r>
              <a:rPr lang="ko-KR" altLang="en-US" dirty="0">
                <a:latin typeface="+mn-ea"/>
              </a:rPr>
              <a:t> 그룹 등 ‘오너’가 있는 기업들은 국민연금의 의결권 행사가 지배구조에 영향을 </a:t>
            </a:r>
            <a:r>
              <a:rPr lang="ko-KR" altLang="en-US" dirty="0" smtClean="0">
                <a:latin typeface="+mn-ea"/>
              </a:rPr>
              <a:t>끼칠까 </a:t>
            </a:r>
            <a:r>
              <a:rPr lang="ko-KR" altLang="en-US" dirty="0" smtClean="0">
                <a:latin typeface="+mn-ea"/>
              </a:rPr>
              <a:t>봐</a:t>
            </a:r>
            <a:r>
              <a:rPr lang="en-US" altLang="ko-KR" dirty="0">
                <a:latin typeface="+mn-ea"/>
              </a:rPr>
              <a:t> </a:t>
            </a:r>
            <a:r>
              <a:rPr lang="ko-KR" altLang="en-US" dirty="0" smtClean="0">
                <a:latin typeface="+mn-ea"/>
              </a:rPr>
              <a:t>상당히 </a:t>
            </a:r>
            <a:r>
              <a:rPr lang="ko-KR" altLang="en-US" dirty="0">
                <a:latin typeface="+mn-ea"/>
              </a:rPr>
              <a:t>불편해한다</a:t>
            </a:r>
            <a:r>
              <a:rPr lang="en-US" altLang="ko-KR" dirty="0">
                <a:latin typeface="+mn-ea"/>
              </a:rPr>
              <a:t>. </a:t>
            </a:r>
            <a:r>
              <a:rPr lang="ko-KR" altLang="en-US" dirty="0">
                <a:latin typeface="+mn-ea"/>
              </a:rPr>
              <a:t>반면 경제개혁연대 등의 민간단체는 주주와 이해관계가 </a:t>
            </a:r>
            <a:r>
              <a:rPr lang="ko-KR" altLang="en-US" dirty="0" smtClean="0">
                <a:latin typeface="+mn-ea"/>
              </a:rPr>
              <a:t>상충하는 </a:t>
            </a:r>
            <a:r>
              <a:rPr lang="ko-KR" altLang="en-US" dirty="0">
                <a:latin typeface="+mn-ea"/>
              </a:rPr>
              <a:t>행위를 </a:t>
            </a:r>
            <a:r>
              <a:rPr lang="ko-KR" altLang="en-US" dirty="0" smtClean="0">
                <a:latin typeface="+mn-ea"/>
              </a:rPr>
              <a:t>일삼는 </a:t>
            </a:r>
            <a:r>
              <a:rPr lang="ko-KR" altLang="en-US" dirty="0">
                <a:latin typeface="+mn-ea"/>
              </a:rPr>
              <a:t>오너를 좀 더 적극적으로 견제하는 방향으로 국민연금이 </a:t>
            </a:r>
            <a:r>
              <a:rPr lang="ko-KR" altLang="en-US" dirty="0" smtClean="0">
                <a:latin typeface="+mn-ea"/>
              </a:rPr>
              <a:t>의결권을 행사해주기를 </a:t>
            </a:r>
            <a:r>
              <a:rPr lang="ko-KR" altLang="en-US" dirty="0" smtClean="0">
                <a:latin typeface="+mn-ea"/>
              </a:rPr>
              <a:t>바라고</a:t>
            </a:r>
            <a:r>
              <a:rPr lang="en-US" altLang="ko-KR" dirty="0">
                <a:latin typeface="+mn-ea"/>
              </a:rPr>
              <a:t> </a:t>
            </a:r>
            <a:r>
              <a:rPr lang="ko-KR" altLang="en-US" dirty="0" smtClean="0">
                <a:latin typeface="+mn-ea"/>
              </a:rPr>
              <a:t>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>
              <a:latin typeface="+mn-ea"/>
            </a:endParaRPr>
          </a:p>
          <a:p>
            <a:pPr>
              <a:lnSpc>
                <a:spcPct val="117000"/>
              </a:lnSpc>
              <a:spcBef>
                <a:spcPts val="600"/>
              </a:spcBef>
              <a:spcAft>
                <a:spcPts val="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dirty="0">
                <a:latin typeface="+mn-ea"/>
              </a:rPr>
              <a:t>                                                     </a:t>
            </a:r>
            <a:r>
              <a:rPr lang="ko-KR" altLang="en-US" dirty="0" smtClean="0">
                <a:latin typeface="+mn-ea"/>
              </a:rPr>
              <a:t>                                              </a:t>
            </a:r>
            <a:endParaRPr lang="en-US" altLang="ko-KR" dirty="0" smtClean="0">
              <a:latin typeface="+mn-ea"/>
            </a:endParaRPr>
          </a:p>
          <a:p>
            <a:pPr>
              <a:lnSpc>
                <a:spcPct val="117000"/>
              </a:lnSpc>
              <a:spcBef>
                <a:spcPts val="600"/>
              </a:spcBef>
              <a:spcAft>
                <a:spcPts val="0"/>
              </a:spcAft>
              <a:buClr>
                <a:schemeClr val="accent4">
                  <a:lumMod val="50000"/>
                </a:schemeClr>
              </a:buClr>
            </a:pPr>
            <a:r>
              <a:rPr lang="en-US" altLang="ko-KR" dirty="0">
                <a:latin typeface="+mn-ea"/>
              </a:rPr>
              <a:t> </a:t>
            </a:r>
            <a:r>
              <a:rPr lang="en-US" altLang="ko-KR" dirty="0" smtClean="0">
                <a:latin typeface="+mn-ea"/>
              </a:rPr>
              <a:t>                                                                    </a:t>
            </a:r>
            <a:r>
              <a:rPr lang="ko-KR" altLang="en-US" dirty="0" smtClean="0">
                <a:latin typeface="+mn-ea"/>
              </a:rPr>
              <a:t>* </a:t>
            </a:r>
            <a:r>
              <a:rPr lang="ko-KR" altLang="en-US" dirty="0">
                <a:latin typeface="+mn-ea"/>
              </a:rPr>
              <a:t>출처</a:t>
            </a:r>
            <a:r>
              <a:rPr lang="en-US" altLang="ko-KR" dirty="0">
                <a:latin typeface="+mn-ea"/>
              </a:rPr>
              <a:t>: </a:t>
            </a:r>
            <a:r>
              <a:rPr lang="ko-KR" altLang="en-US" dirty="0">
                <a:latin typeface="+mn-ea"/>
              </a:rPr>
              <a:t>연합뉴스</a:t>
            </a:r>
            <a:r>
              <a:rPr lang="en-US" altLang="ko-KR" dirty="0">
                <a:latin typeface="+mn-ea"/>
              </a:rPr>
              <a:t>(2011.3.15)</a:t>
            </a:r>
          </a:p>
        </p:txBody>
      </p:sp>
    </p:spTree>
    <p:extLst>
      <p:ext uri="{BB962C8B-B14F-4D97-AF65-F5344CB8AC3E}">
        <p14:creationId xmlns:p14="http://schemas.microsoft.com/office/powerpoint/2010/main" val="28155861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국민연금의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의결권 행사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8655" y="745382"/>
            <a:ext cx="8928992" cy="600713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79283" y="1357021"/>
            <a:ext cx="858377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kern="0" dirty="0">
                <a:latin typeface="+mn-ea"/>
                <a:cs typeface="+mj-cs"/>
              </a:rPr>
              <a:t>① 기금은 보건복지부장관이 </a:t>
            </a:r>
            <a:r>
              <a:rPr lang="ko-KR" altLang="en-US" kern="0" dirty="0" smtClean="0">
                <a:latin typeface="+mn-ea"/>
                <a:cs typeface="+mj-cs"/>
              </a:rPr>
              <a:t>관리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운용한다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>
                <a:latin typeface="+mn-ea"/>
                <a:cs typeface="+mj-cs"/>
              </a:rPr>
              <a:t>② </a:t>
            </a:r>
            <a:r>
              <a:rPr lang="ko-KR" altLang="en-US" kern="0" dirty="0">
                <a:latin typeface="+mn-ea"/>
                <a:cs typeface="+mj-cs"/>
              </a:rPr>
              <a:t>보건복지부장관은 국민연금 재정의 장기적인 안정을 유지하기 위하여 그 </a:t>
            </a:r>
            <a:r>
              <a:rPr lang="ko-KR" altLang="en-US" kern="0" dirty="0" smtClean="0">
                <a:latin typeface="+mn-ea"/>
                <a:cs typeface="+mj-cs"/>
              </a:rPr>
              <a:t>수익을 </a:t>
            </a:r>
            <a:r>
              <a:rPr lang="ko-KR" altLang="en-US" kern="0" dirty="0" smtClean="0">
                <a:latin typeface="+mn-ea"/>
                <a:cs typeface="+mj-cs"/>
              </a:rPr>
              <a:t>최대로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증대시킬 </a:t>
            </a:r>
            <a:r>
              <a:rPr lang="ko-KR" altLang="en-US" kern="0" dirty="0">
                <a:latin typeface="+mn-ea"/>
                <a:cs typeface="+mj-cs"/>
              </a:rPr>
              <a:t>수 있도록 제</a:t>
            </a:r>
            <a:r>
              <a:rPr lang="en-US" altLang="ko-KR" kern="0" dirty="0">
                <a:latin typeface="+mn-ea"/>
                <a:cs typeface="+mj-cs"/>
              </a:rPr>
              <a:t>103</a:t>
            </a:r>
            <a:r>
              <a:rPr lang="ko-KR" altLang="en-US" kern="0" dirty="0">
                <a:latin typeface="+mn-ea"/>
                <a:cs typeface="+mj-cs"/>
              </a:rPr>
              <a:t>조에 따른 국민연금기금운용위원회에서 </a:t>
            </a:r>
            <a:r>
              <a:rPr lang="ko-KR" altLang="en-US" kern="0" dirty="0" smtClean="0">
                <a:latin typeface="+mn-ea"/>
                <a:cs typeface="+mj-cs"/>
              </a:rPr>
              <a:t>의결한 바에 </a:t>
            </a:r>
            <a:r>
              <a:rPr lang="ko-KR" altLang="en-US" kern="0" dirty="0">
                <a:latin typeface="+mn-ea"/>
                <a:cs typeface="+mj-cs"/>
              </a:rPr>
              <a:t>따라 </a:t>
            </a:r>
            <a:r>
              <a:rPr lang="ko-KR" altLang="en-US" kern="0" dirty="0" smtClean="0">
                <a:latin typeface="+mn-ea"/>
                <a:cs typeface="+mj-cs"/>
              </a:rPr>
              <a:t>다음의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방법으로 </a:t>
            </a:r>
            <a:r>
              <a:rPr lang="ko-KR" altLang="en-US" kern="0" dirty="0">
                <a:latin typeface="+mn-ea"/>
                <a:cs typeface="+mj-cs"/>
              </a:rPr>
              <a:t>기금을 </a:t>
            </a:r>
            <a:r>
              <a:rPr lang="ko-KR" altLang="en-US" kern="0" dirty="0" smtClean="0">
                <a:latin typeface="+mn-ea"/>
                <a:cs typeface="+mj-cs"/>
              </a:rPr>
              <a:t>관리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운용하되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가입자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가입자였던 자 </a:t>
            </a:r>
            <a:r>
              <a:rPr lang="ko-KR" altLang="en-US" kern="0" dirty="0" smtClean="0">
                <a:latin typeface="+mn-ea"/>
                <a:cs typeface="+mj-cs"/>
              </a:rPr>
              <a:t>및 </a:t>
            </a:r>
            <a:r>
              <a:rPr lang="ko-KR" altLang="en-US" kern="0" dirty="0" err="1" smtClean="0">
                <a:latin typeface="+mn-ea"/>
                <a:cs typeface="+mj-cs"/>
              </a:rPr>
              <a:t>수급권자의</a:t>
            </a:r>
            <a:r>
              <a:rPr lang="ko-KR" altLang="en-US" kern="0" dirty="0" smtClean="0">
                <a:latin typeface="+mn-ea"/>
                <a:cs typeface="+mj-cs"/>
              </a:rPr>
              <a:t> 복지증진을 </a:t>
            </a:r>
            <a:r>
              <a:rPr lang="ko-KR" altLang="en-US" kern="0" dirty="0">
                <a:latin typeface="+mn-ea"/>
                <a:cs typeface="+mj-cs"/>
              </a:rPr>
              <a:t>위한 </a:t>
            </a:r>
            <a:r>
              <a:rPr lang="ko-KR" altLang="en-US" kern="0" dirty="0" smtClean="0">
                <a:latin typeface="+mn-ea"/>
                <a:cs typeface="+mj-cs"/>
              </a:rPr>
              <a:t>사업에 </a:t>
            </a:r>
            <a:r>
              <a:rPr lang="ko-KR" altLang="en-US" kern="0" dirty="0">
                <a:latin typeface="+mn-ea"/>
                <a:cs typeface="+mj-cs"/>
              </a:rPr>
              <a:t>대한 투자는 국민연금 재정의 안정을 </a:t>
            </a:r>
            <a:r>
              <a:rPr lang="ko-KR" altLang="en-US" kern="0" dirty="0" smtClean="0">
                <a:latin typeface="+mn-ea"/>
                <a:cs typeface="+mj-cs"/>
              </a:rPr>
              <a:t>해치지 </a:t>
            </a:r>
            <a:r>
              <a:rPr lang="ko-KR" altLang="en-US" kern="0" dirty="0">
                <a:latin typeface="+mn-ea"/>
                <a:cs typeface="+mj-cs"/>
              </a:rPr>
              <a:t>아니하는 </a:t>
            </a:r>
            <a:r>
              <a:rPr lang="ko-KR" altLang="en-US" kern="0" dirty="0" smtClean="0">
                <a:latin typeface="+mn-ea"/>
                <a:cs typeface="+mj-cs"/>
              </a:rPr>
              <a:t>범위에서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하여야 </a:t>
            </a:r>
            <a:r>
              <a:rPr lang="ko-KR" altLang="en-US" kern="0" dirty="0">
                <a:latin typeface="+mn-ea"/>
                <a:cs typeface="+mj-cs"/>
              </a:rPr>
              <a:t>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en-US" altLang="ko-KR" kern="0" dirty="0" smtClean="0">
                <a:latin typeface="+mn-ea"/>
                <a:cs typeface="+mj-cs"/>
              </a:rPr>
              <a:t>   </a:t>
            </a:r>
            <a:r>
              <a:rPr lang="ko-KR" altLang="en-US" kern="0" dirty="0" smtClean="0">
                <a:latin typeface="+mn-ea"/>
                <a:cs typeface="+mj-cs"/>
              </a:rPr>
              <a:t>다만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ko-KR" altLang="en-US" kern="0" dirty="0">
                <a:latin typeface="+mn-ea"/>
                <a:cs typeface="+mj-cs"/>
              </a:rPr>
              <a:t>호의 경우에는 </a:t>
            </a:r>
            <a:r>
              <a:rPr lang="ko-KR" altLang="en-US" kern="0" dirty="0" err="1">
                <a:latin typeface="+mn-ea"/>
                <a:cs typeface="+mj-cs"/>
              </a:rPr>
              <a:t>기획재정부장관과</a:t>
            </a:r>
            <a:r>
              <a:rPr lang="ko-KR" altLang="en-US" kern="0" dirty="0">
                <a:latin typeface="+mn-ea"/>
                <a:cs typeface="+mj-cs"/>
              </a:rPr>
              <a:t> 협의하여 국채를 매입한다</a:t>
            </a:r>
            <a:r>
              <a:rPr lang="en-US" altLang="ko-KR" kern="0" dirty="0">
                <a:latin typeface="+mn-ea"/>
                <a:cs typeface="+mj-cs"/>
              </a:rPr>
              <a:t>.  </a:t>
            </a:r>
          </a:p>
          <a:p>
            <a:pPr marL="446088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>
                <a:latin typeface="+mn-ea"/>
                <a:cs typeface="+mj-cs"/>
              </a:rPr>
              <a:t>1. </a:t>
            </a:r>
            <a:r>
              <a:rPr lang="ko-KR" altLang="en-US" kern="0" dirty="0">
                <a:latin typeface="+mn-ea"/>
                <a:cs typeface="+mj-cs"/>
              </a:rPr>
              <a:t>대통령령으로 정하는 금융기관에 대한 예입 또는 </a:t>
            </a:r>
            <a:r>
              <a:rPr lang="ko-KR" altLang="en-US" kern="0" dirty="0" smtClean="0">
                <a:latin typeface="+mn-ea"/>
                <a:cs typeface="+mj-cs"/>
              </a:rPr>
              <a:t>신탁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446088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2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공공사업을 위한 공공부문에 대한 </a:t>
            </a:r>
            <a:r>
              <a:rPr lang="ko-KR" altLang="en-US" kern="0" dirty="0" smtClean="0">
                <a:latin typeface="+mn-ea"/>
                <a:cs typeface="+mj-cs"/>
              </a:rPr>
              <a:t>투자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446088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3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「자본시장과 </a:t>
            </a:r>
            <a:r>
              <a:rPr lang="ko-KR" altLang="en-US" kern="0" dirty="0" err="1">
                <a:latin typeface="+mn-ea"/>
                <a:cs typeface="+mj-cs"/>
              </a:rPr>
              <a:t>금융투자업에</a:t>
            </a:r>
            <a:r>
              <a:rPr lang="ko-KR" altLang="en-US" kern="0" dirty="0">
                <a:latin typeface="+mn-ea"/>
                <a:cs typeface="+mj-cs"/>
              </a:rPr>
              <a:t> 관한 법률」 제</a:t>
            </a:r>
            <a:r>
              <a:rPr lang="en-US" altLang="ko-KR" kern="0" dirty="0">
                <a:latin typeface="+mn-ea"/>
                <a:cs typeface="+mj-cs"/>
              </a:rPr>
              <a:t>4</a:t>
            </a:r>
            <a:r>
              <a:rPr lang="ko-KR" altLang="en-US" kern="0" dirty="0">
                <a:latin typeface="+mn-ea"/>
                <a:cs typeface="+mj-cs"/>
              </a:rPr>
              <a:t>조에 따른 증권의 매매 및 </a:t>
            </a:r>
            <a:r>
              <a:rPr lang="ko-KR" altLang="en-US" kern="0" dirty="0" smtClean="0">
                <a:latin typeface="+mn-ea"/>
                <a:cs typeface="+mj-cs"/>
              </a:rPr>
              <a:t>대여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446088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4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「자본시장과 </a:t>
            </a:r>
            <a:r>
              <a:rPr lang="ko-KR" altLang="en-US" kern="0" dirty="0" err="1">
                <a:latin typeface="+mn-ea"/>
                <a:cs typeface="+mj-cs"/>
              </a:rPr>
              <a:t>금융투자업에</a:t>
            </a:r>
            <a:r>
              <a:rPr lang="ko-KR" altLang="en-US" kern="0" dirty="0">
                <a:latin typeface="+mn-ea"/>
                <a:cs typeface="+mj-cs"/>
              </a:rPr>
              <a:t> 관한 법률」 제</a:t>
            </a:r>
            <a:r>
              <a:rPr lang="en-US" altLang="ko-KR" kern="0" dirty="0">
                <a:latin typeface="+mn-ea"/>
                <a:cs typeface="+mj-cs"/>
              </a:rPr>
              <a:t>5</a:t>
            </a:r>
            <a:r>
              <a:rPr lang="ko-KR" altLang="en-US" kern="0" dirty="0">
                <a:latin typeface="+mn-ea"/>
                <a:cs typeface="+mj-cs"/>
              </a:rPr>
              <a:t>조제</a:t>
            </a:r>
            <a:r>
              <a:rPr lang="en-US" altLang="ko-KR" kern="0" dirty="0">
                <a:latin typeface="+mn-ea"/>
                <a:cs typeface="+mj-cs"/>
              </a:rPr>
              <a:t>1</a:t>
            </a:r>
            <a:r>
              <a:rPr lang="ko-KR" altLang="en-US" kern="0" dirty="0">
                <a:latin typeface="+mn-ea"/>
                <a:cs typeface="+mj-cs"/>
              </a:rPr>
              <a:t>항 각 호에 따른 지수 </a:t>
            </a:r>
            <a:r>
              <a:rPr lang="ko-KR" altLang="en-US" kern="0" dirty="0" smtClean="0">
                <a:latin typeface="+mn-ea"/>
                <a:cs typeface="+mj-cs"/>
              </a:rPr>
              <a:t>중 금융투자상품지수에 </a:t>
            </a:r>
            <a:r>
              <a:rPr lang="ko-KR" altLang="en-US" kern="0" dirty="0">
                <a:latin typeface="+mn-ea"/>
                <a:cs typeface="+mj-cs"/>
              </a:rPr>
              <a:t>관한 파생상품시장에서의 </a:t>
            </a:r>
            <a:r>
              <a:rPr lang="ko-KR" altLang="en-US" kern="0" dirty="0" smtClean="0">
                <a:latin typeface="+mn-ea"/>
                <a:cs typeface="+mj-cs"/>
              </a:rPr>
              <a:t>거래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446088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5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46</a:t>
            </a:r>
            <a:r>
              <a:rPr lang="ko-KR" altLang="en-US" kern="0" dirty="0">
                <a:latin typeface="+mn-ea"/>
                <a:cs typeface="+mj-cs"/>
              </a:rPr>
              <a:t>조에 따른 복지사업 및 </a:t>
            </a:r>
            <a:r>
              <a:rPr lang="ko-KR" altLang="en-US" kern="0" dirty="0" smtClean="0">
                <a:latin typeface="+mn-ea"/>
                <a:cs typeface="+mj-cs"/>
              </a:rPr>
              <a:t>대여사업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446088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6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기금의 본래 사업 목적을 수행하기 위한 재산의 취득 및 </a:t>
            </a:r>
            <a:r>
              <a:rPr lang="ko-KR" altLang="en-US" kern="0" dirty="0" smtClean="0">
                <a:latin typeface="+mn-ea"/>
                <a:cs typeface="+mj-cs"/>
              </a:rPr>
              <a:t>처분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446088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7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  <a:r>
              <a:rPr lang="ko-KR" altLang="en-US" kern="0" dirty="0">
                <a:latin typeface="+mn-ea"/>
                <a:cs typeface="+mj-cs"/>
              </a:rPr>
              <a:t>그 밖에 기금의 증식을 위하여 대통령령으로 정하는 사업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32957" y="686647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390465" y="689822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17321" y="1284155"/>
            <a:ext cx="851430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12897" y="919078"/>
            <a:ext cx="472276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기금의 관리 및 운용의 사업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102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26725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19621" y="240702"/>
            <a:ext cx="7772400" cy="44820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국민연금의 의결권 행사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8655" y="723274"/>
            <a:ext cx="8928992" cy="6007137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0" name="제목 39"/>
          <p:cNvSpPr txBox="1">
            <a:spLocks/>
          </p:cNvSpPr>
          <p:nvPr/>
        </p:nvSpPr>
        <p:spPr bwMode="auto">
          <a:xfrm>
            <a:off x="321857" y="1435077"/>
            <a:ext cx="8583778" cy="5235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③ 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 smtClean="0">
                <a:latin typeface="+mn-ea"/>
                <a:cs typeface="+mj-cs"/>
              </a:rPr>
              <a:t>항 제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호와 제</a:t>
            </a:r>
            <a:r>
              <a:rPr lang="en-US" altLang="ko-KR" sz="1900" kern="0" dirty="0">
                <a:latin typeface="+mn-ea"/>
                <a:cs typeface="+mj-cs"/>
              </a:rPr>
              <a:t>6</a:t>
            </a:r>
            <a:r>
              <a:rPr lang="ko-KR" altLang="en-US" sz="1900" kern="0" dirty="0">
                <a:latin typeface="+mn-ea"/>
                <a:cs typeface="+mj-cs"/>
              </a:rPr>
              <a:t>호에 따른 사업 외의 사업으로 기금을 관리</a:t>
            </a:r>
            <a:r>
              <a:rPr lang="en-US" altLang="ko-KR" sz="1900" kern="0" dirty="0">
                <a:latin typeface="+mn-ea"/>
                <a:cs typeface="+mj-cs"/>
              </a:rPr>
              <a:t>·</a:t>
            </a:r>
            <a:r>
              <a:rPr lang="ko-KR" altLang="en-US" sz="1900" kern="0" dirty="0">
                <a:latin typeface="+mn-ea"/>
                <a:cs typeface="+mj-cs"/>
              </a:rPr>
              <a:t>운용하는 경우에는 </a:t>
            </a:r>
            <a:r>
              <a:rPr lang="ko-KR" altLang="en-US" sz="1900" kern="0" dirty="0" smtClean="0">
                <a:latin typeface="+mn-ea"/>
                <a:cs typeface="+mj-cs"/>
              </a:rPr>
              <a:t>자산 </a:t>
            </a:r>
            <a:r>
              <a:rPr lang="ko-KR" altLang="en-US" sz="1900" kern="0" dirty="0" smtClean="0">
                <a:latin typeface="+mn-ea"/>
                <a:cs typeface="+mj-cs"/>
              </a:rPr>
              <a:t>종류별 </a:t>
            </a:r>
            <a:r>
              <a:rPr lang="ko-KR" altLang="en-US" sz="1900" kern="0" dirty="0">
                <a:latin typeface="+mn-ea"/>
                <a:cs typeface="+mj-cs"/>
              </a:rPr>
              <a:t>시장수익률을 넘는 수익을 낼 수 있도록 신의를 지켜 성실하게 </a:t>
            </a:r>
            <a:r>
              <a:rPr lang="ko-KR" altLang="en-US" sz="1900" kern="0" dirty="0" smtClean="0">
                <a:latin typeface="+mn-ea"/>
                <a:cs typeface="+mj-cs"/>
              </a:rPr>
              <a:t>하여야 한다</a:t>
            </a:r>
            <a:r>
              <a:rPr lang="en-US" altLang="ko-KR" sz="1900" kern="0" dirty="0" smtClean="0">
                <a:latin typeface="+mn-ea"/>
                <a:cs typeface="+mj-cs"/>
              </a:rPr>
              <a:t>. </a:t>
            </a:r>
            <a:r>
              <a:rPr lang="ko-KR" altLang="en-US" sz="1900" kern="0" dirty="0" smtClean="0">
                <a:latin typeface="+mn-ea"/>
                <a:cs typeface="+mj-cs"/>
              </a:rPr>
              <a:t>다만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 smtClean="0">
                <a:latin typeface="+mn-ea"/>
                <a:cs typeface="+mj-cs"/>
              </a:rPr>
              <a:t>항 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호에 따라 기금을 「</a:t>
            </a:r>
            <a:r>
              <a:rPr lang="ko-KR" altLang="en-US" sz="1900" kern="0" dirty="0" err="1">
                <a:latin typeface="+mn-ea"/>
                <a:cs typeface="+mj-cs"/>
              </a:rPr>
              <a:t>공공자금관리기금법</a:t>
            </a:r>
            <a:r>
              <a:rPr lang="ko-KR" altLang="en-US" sz="1900" kern="0" dirty="0">
                <a:latin typeface="+mn-ea"/>
                <a:cs typeface="+mj-cs"/>
              </a:rPr>
              <a:t>」에 따른 </a:t>
            </a:r>
            <a:r>
              <a:rPr lang="ko-KR" altLang="en-US" sz="1900" kern="0" dirty="0" smtClean="0">
                <a:latin typeface="+mn-ea"/>
                <a:cs typeface="+mj-cs"/>
              </a:rPr>
              <a:t>공공자금관리기금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이하 </a:t>
            </a:r>
            <a:r>
              <a:rPr lang="en-US" altLang="ko-KR" sz="1900" kern="0" dirty="0" smtClean="0">
                <a:latin typeface="+mn-ea"/>
                <a:cs typeface="+mj-cs"/>
              </a:rPr>
              <a:t>“</a:t>
            </a:r>
            <a:r>
              <a:rPr lang="ko-KR" altLang="en-US" sz="1900" kern="0" dirty="0" smtClean="0">
                <a:latin typeface="+mn-ea"/>
                <a:cs typeface="+mj-cs"/>
              </a:rPr>
              <a:t>관리기금</a:t>
            </a:r>
            <a:r>
              <a:rPr lang="en-US" altLang="ko-KR" sz="1900" kern="0" dirty="0">
                <a:latin typeface="+mn-ea"/>
                <a:cs typeface="+mj-cs"/>
              </a:rPr>
              <a:t>"</a:t>
            </a:r>
            <a:r>
              <a:rPr lang="ko-KR" altLang="en-US" sz="1900" kern="0" dirty="0">
                <a:latin typeface="+mn-ea"/>
                <a:cs typeface="+mj-cs"/>
              </a:rPr>
              <a:t>이라 한다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에 예탁할 경우 그 수익률은 같은 법 </a:t>
            </a: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7</a:t>
            </a:r>
            <a:r>
              <a:rPr lang="ko-KR" altLang="en-US" sz="1900" kern="0" dirty="0">
                <a:latin typeface="+mn-ea"/>
                <a:cs typeface="+mj-cs"/>
              </a:rPr>
              <a:t>조제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항에 따라 </a:t>
            </a:r>
            <a:r>
              <a:rPr lang="ko-KR" altLang="en-US" sz="1900" kern="0" dirty="0" smtClean="0">
                <a:latin typeface="+mn-ea"/>
                <a:cs typeface="+mj-cs"/>
              </a:rPr>
              <a:t>공공자금관리기금운용위원회가 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년 만기 국채 수익률 </a:t>
            </a:r>
            <a:r>
              <a:rPr lang="ko-KR" altLang="en-US" sz="1900" kern="0" dirty="0" smtClean="0">
                <a:latin typeface="+mn-ea"/>
                <a:cs typeface="+mj-cs"/>
              </a:rPr>
              <a:t>이상의 수준에서 </a:t>
            </a:r>
            <a:r>
              <a:rPr lang="ko-KR" altLang="en-US" sz="1900" kern="0" dirty="0">
                <a:latin typeface="+mn-ea"/>
                <a:cs typeface="+mj-cs"/>
              </a:rPr>
              <a:t>대통령령으로 </a:t>
            </a:r>
            <a:r>
              <a:rPr lang="ko-KR" altLang="en-US" sz="1900" kern="0" dirty="0" smtClean="0">
                <a:latin typeface="+mn-ea"/>
                <a:cs typeface="+mj-cs"/>
              </a:rPr>
              <a:t>정하는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바에 따라 제</a:t>
            </a:r>
            <a:r>
              <a:rPr lang="en-US" altLang="ko-KR" sz="1900" kern="0" dirty="0" smtClean="0">
                <a:latin typeface="+mn-ea"/>
                <a:cs typeface="+mj-cs"/>
              </a:rPr>
              <a:t>103</a:t>
            </a:r>
            <a:r>
              <a:rPr lang="ko-KR" altLang="en-US" sz="1900" kern="0" dirty="0" smtClean="0">
                <a:latin typeface="+mn-ea"/>
                <a:cs typeface="+mj-cs"/>
              </a:rPr>
              <a:t>조에 따른 국민연금기금운용위원회와 협의하여 정한다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④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 smtClean="0">
                <a:latin typeface="+mn-ea"/>
                <a:cs typeface="+mj-cs"/>
              </a:rPr>
              <a:t>항 제</a:t>
            </a:r>
            <a:r>
              <a:rPr lang="en-US" altLang="ko-KR" sz="1900" kern="0" dirty="0">
                <a:latin typeface="+mn-ea"/>
                <a:cs typeface="+mj-cs"/>
              </a:rPr>
              <a:t>3</a:t>
            </a:r>
            <a:r>
              <a:rPr lang="ko-KR" altLang="en-US" sz="1900" kern="0" dirty="0">
                <a:latin typeface="+mn-ea"/>
                <a:cs typeface="+mj-cs"/>
              </a:rPr>
              <a:t>호에 따라 기금을 </a:t>
            </a:r>
            <a:r>
              <a:rPr lang="ko-KR" altLang="en-US" sz="1900" kern="0" dirty="0" smtClean="0">
                <a:latin typeface="+mn-ea"/>
                <a:cs typeface="+mj-cs"/>
              </a:rPr>
              <a:t>관리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운용하는 </a:t>
            </a:r>
            <a:r>
              <a:rPr lang="ko-KR" altLang="en-US" sz="1900" kern="0" dirty="0">
                <a:latin typeface="+mn-ea"/>
                <a:cs typeface="+mj-cs"/>
              </a:rPr>
              <a:t>경우에는 장기적이고 안정적인 수익 </a:t>
            </a:r>
            <a:r>
              <a:rPr lang="ko-KR" altLang="en-US" sz="1900" kern="0" dirty="0" smtClean="0">
                <a:latin typeface="+mn-ea"/>
                <a:cs typeface="+mj-cs"/>
              </a:rPr>
              <a:t>증대를 </a:t>
            </a:r>
            <a:r>
              <a:rPr lang="ko-KR" altLang="en-US" sz="1900" kern="0" dirty="0" smtClean="0">
                <a:latin typeface="+mn-ea"/>
                <a:cs typeface="+mj-cs"/>
              </a:rPr>
              <a:t>위하여 </a:t>
            </a:r>
            <a:r>
              <a:rPr lang="ko-KR" altLang="en-US" sz="1900" kern="0" dirty="0">
                <a:latin typeface="+mn-ea"/>
                <a:cs typeface="+mj-cs"/>
              </a:rPr>
              <a:t>투자대상과 관련한 </a:t>
            </a:r>
            <a:r>
              <a:rPr lang="ko-KR" altLang="en-US" sz="1900" kern="0" dirty="0" smtClean="0">
                <a:latin typeface="+mn-ea"/>
                <a:cs typeface="+mj-cs"/>
              </a:rPr>
              <a:t>환경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사회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지배구조 </a:t>
            </a:r>
            <a:r>
              <a:rPr lang="ko-KR" altLang="en-US" sz="1900" kern="0" dirty="0">
                <a:latin typeface="+mn-ea"/>
                <a:cs typeface="+mj-cs"/>
              </a:rPr>
              <a:t>등의 요소를 고려할 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⑤ </a:t>
            </a:r>
            <a:r>
              <a:rPr lang="ko-KR" altLang="en-US" sz="1900" kern="0" dirty="0">
                <a:latin typeface="+mn-ea"/>
                <a:cs typeface="+mj-cs"/>
              </a:rPr>
              <a:t>보건복지부장관은 기금의 운용 성과 및 재정 상태를 명확히 하기 </a:t>
            </a:r>
            <a:r>
              <a:rPr lang="ko-KR" altLang="en-US" sz="1900" kern="0" dirty="0" smtClean="0">
                <a:latin typeface="+mn-ea"/>
                <a:cs typeface="+mj-cs"/>
              </a:rPr>
              <a:t>위하여 대통령령으로 </a:t>
            </a:r>
            <a:r>
              <a:rPr lang="ko-KR" altLang="en-US" sz="1900" kern="0" dirty="0">
                <a:latin typeface="+mn-ea"/>
                <a:cs typeface="+mj-cs"/>
              </a:rPr>
              <a:t>정하는 바에 따라 기금을 </a:t>
            </a:r>
            <a:r>
              <a:rPr lang="ko-KR" altLang="en-US" sz="1900" kern="0" dirty="0" smtClean="0">
                <a:latin typeface="+mn-ea"/>
                <a:cs typeface="+mj-cs"/>
              </a:rPr>
              <a:t>회계처리 하여야 </a:t>
            </a:r>
            <a:r>
              <a:rPr lang="ko-KR" altLang="en-US" sz="1900" kern="0" dirty="0">
                <a:latin typeface="+mn-ea"/>
                <a:cs typeface="+mj-cs"/>
              </a:rPr>
              <a:t>한다</a:t>
            </a:r>
            <a:r>
              <a:rPr lang="en-US" altLang="ko-KR" sz="1900" kern="0" dirty="0">
                <a:latin typeface="+mn-ea"/>
                <a:cs typeface="+mj-cs"/>
              </a:rPr>
              <a:t>. 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⑥ </a:t>
            </a:r>
            <a:r>
              <a:rPr lang="ko-KR" altLang="en-US" sz="1900" kern="0" dirty="0">
                <a:latin typeface="+mn-ea"/>
                <a:cs typeface="+mj-cs"/>
              </a:rPr>
              <a:t>보건복지부장관은 기금의 </a:t>
            </a:r>
            <a:r>
              <a:rPr lang="ko-KR" altLang="en-US" sz="1900" kern="0" dirty="0" smtClean="0">
                <a:latin typeface="+mn-ea"/>
                <a:cs typeface="+mj-cs"/>
              </a:rPr>
              <a:t>관리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운용에 </a:t>
            </a:r>
            <a:r>
              <a:rPr lang="ko-KR" altLang="en-US" sz="1900" kern="0" dirty="0">
                <a:latin typeface="+mn-ea"/>
                <a:cs typeface="+mj-cs"/>
              </a:rPr>
              <a:t>관한 업무의 일부를 대통령령으로 정하는 </a:t>
            </a:r>
            <a:r>
              <a:rPr lang="ko-KR" altLang="en-US" sz="1900" kern="0" dirty="0" smtClean="0">
                <a:latin typeface="+mn-ea"/>
                <a:cs typeface="+mj-cs"/>
              </a:rPr>
              <a:t>바에 </a:t>
            </a:r>
            <a:r>
              <a:rPr lang="ko-KR" altLang="en-US" sz="1900" kern="0" dirty="0" smtClean="0">
                <a:latin typeface="+mn-ea"/>
                <a:cs typeface="+mj-cs"/>
              </a:rPr>
              <a:t>따라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공단에 </a:t>
            </a:r>
            <a:r>
              <a:rPr lang="ko-KR" altLang="en-US" sz="1900" kern="0" dirty="0">
                <a:latin typeface="+mn-ea"/>
                <a:cs typeface="+mj-cs"/>
              </a:rPr>
              <a:t>위탁할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232957" y="720100"/>
            <a:ext cx="88900" cy="200025"/>
            <a:chOff x="4314" y="2018"/>
            <a:chExt cx="69" cy="166"/>
          </a:xfrm>
        </p:grpSpPr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4" name="Group 15"/>
          <p:cNvGrpSpPr>
            <a:grpSpLocks/>
          </p:cNvGrpSpPr>
          <p:nvPr/>
        </p:nvGrpSpPr>
        <p:grpSpPr bwMode="auto">
          <a:xfrm>
            <a:off x="390465" y="723275"/>
            <a:ext cx="87312" cy="200025"/>
            <a:chOff x="4314" y="2018"/>
            <a:chExt cx="69" cy="166"/>
          </a:xfrm>
        </p:grpSpPr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317321" y="1339910"/>
            <a:ext cx="851430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312897" y="974833"/>
            <a:ext cx="472276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기금의 관리 및 운용의 사업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102</a:t>
            </a:r>
            <a:r>
              <a:rPr lang="ko-KR" altLang="en-US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1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08790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6654" y="899425"/>
            <a:ext cx="8681462" cy="216953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50954" y="840689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08462" y="843864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46468" y="1505103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42045" y="1117724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5404" y="1593425"/>
            <a:ext cx="84986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국민연금법은 국민의 노령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장애 또는 사망에 대하여 연금급여를 </a:t>
            </a:r>
            <a:r>
              <a:rPr lang="ko-KR" altLang="en-US" sz="2000" kern="0" dirty="0" smtClean="0">
                <a:latin typeface="+mn-ea"/>
                <a:cs typeface="+mj-cs"/>
              </a:rPr>
              <a:t>실시함으로써 국민의 </a:t>
            </a:r>
            <a:r>
              <a:rPr lang="ko-KR" altLang="en-US" sz="2000" kern="0" dirty="0">
                <a:latin typeface="+mn-ea"/>
                <a:cs typeface="+mj-cs"/>
              </a:rPr>
              <a:t>생활 안정과 복지 증진에 이바지하는 것을 </a:t>
            </a:r>
            <a:r>
              <a:rPr lang="ko-KR" altLang="en-US" sz="2000" kern="0" dirty="0" smtClean="0">
                <a:latin typeface="+mn-ea"/>
                <a:cs typeface="+mj-cs"/>
              </a:rPr>
              <a:t>목적으로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93612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노령연금에 대한 생각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499987" y="2027179"/>
            <a:ext cx="2828432" cy="2592288"/>
            <a:chOff x="6804248" y="4077072"/>
            <a:chExt cx="2828432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175052" y="5866777"/>
              <a:ext cx="24576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노령연금에</a:t>
              </a:r>
              <a:endParaRPr lang="en-US" altLang="ko-KR" sz="2000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대한 생각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3902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가입대상과 가입자의 종류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23949" y="4950197"/>
            <a:ext cx="8681462" cy="148473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38249" y="489146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95757" y="489463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33763" y="5533574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29340" y="5146195"/>
            <a:ext cx="303159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가입자의 종류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83989" y="5689477"/>
            <a:ext cx="849869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사업장가입자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지역가입자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임의가입자 및 </a:t>
            </a:r>
            <a:r>
              <a:rPr lang="ko-KR" altLang="en-US" sz="2000" kern="0" dirty="0" err="1">
                <a:latin typeface="+mn-ea"/>
                <a:cs typeface="+mj-cs"/>
              </a:rPr>
              <a:t>임의계속가입자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23949" y="841598"/>
            <a:ext cx="8681462" cy="3741088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38249" y="782862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95757" y="786037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33763" y="1424974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29340" y="1037595"/>
            <a:ext cx="233749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가입대상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583989" y="1569726"/>
            <a:ext cx="8498697" cy="448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국내에 거주하는 </a:t>
            </a:r>
            <a:r>
              <a:rPr lang="en-US" altLang="ko-KR" sz="2000" kern="0" dirty="0">
                <a:latin typeface="+mn-ea"/>
                <a:cs typeface="+mj-cs"/>
              </a:rPr>
              <a:t>18</a:t>
            </a:r>
            <a:r>
              <a:rPr lang="ko-KR" altLang="en-US" sz="2000" kern="0" dirty="0">
                <a:latin typeface="+mn-ea"/>
                <a:cs typeface="+mj-cs"/>
              </a:rPr>
              <a:t>세 이상 </a:t>
            </a:r>
            <a:r>
              <a:rPr lang="en-US" altLang="ko-KR" sz="2000" kern="0" dirty="0">
                <a:latin typeface="+mn-ea"/>
                <a:cs typeface="+mj-cs"/>
              </a:rPr>
              <a:t>60</a:t>
            </a:r>
            <a:r>
              <a:rPr lang="ko-KR" altLang="en-US" sz="2000" kern="0" dirty="0">
                <a:latin typeface="+mn-ea"/>
                <a:cs typeface="+mj-cs"/>
              </a:rPr>
              <a:t>세 미만의 국민</a:t>
            </a:r>
          </a:p>
        </p:txBody>
      </p:sp>
      <p:graphicFrame>
        <p:nvGraphicFramePr>
          <p:cNvPr id="31" name="표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911839"/>
              </p:ext>
            </p:extLst>
          </p:nvPr>
        </p:nvGraphicFramePr>
        <p:xfrm>
          <a:off x="730458" y="2106990"/>
          <a:ext cx="7680554" cy="2453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41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464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15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가입</a:t>
                      </a:r>
                      <a:endParaRPr lang="en-US" altLang="ko-KR" sz="20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대상</a:t>
                      </a:r>
                      <a:endParaRPr lang="en-US" altLang="ko-KR" sz="20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2000" b="1" dirty="0" smtClean="0">
                          <a:latin typeface="+mn-ea"/>
                          <a:ea typeface="+mn-ea"/>
                        </a:rPr>
                        <a:t>제외</a:t>
                      </a:r>
                      <a:endParaRPr lang="ko-KR" altLang="en-US" sz="20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 공무원연금법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군인연금법 및 사립학교교직원 연금법을 적용 받는</a:t>
                      </a:r>
                      <a:r>
                        <a:rPr lang="en-US" altLang="ko-KR" sz="20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공무원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군인 및 사립학교 교직원 등</a:t>
                      </a:r>
                      <a:endParaRPr lang="en-US" altLang="ko-KR" sz="2000" dirty="0" smtClean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 노령연금의 </a:t>
                      </a:r>
                      <a:r>
                        <a:rPr lang="ko-KR" altLang="en-US" sz="2000" dirty="0" err="1" smtClean="0">
                          <a:latin typeface="+mn-ea"/>
                          <a:ea typeface="+mn-ea"/>
                        </a:rPr>
                        <a:t>수급권을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 취득한 자 중 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60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세 미만의 특수직종근로자</a:t>
                      </a:r>
                      <a:endParaRPr lang="en-US" altLang="ko-KR" sz="2000" dirty="0" smtClean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 조기노령연금의 </a:t>
                      </a:r>
                      <a:r>
                        <a:rPr lang="ko-KR" altLang="en-US" sz="2000" dirty="0" err="1" smtClean="0">
                          <a:latin typeface="+mn-ea"/>
                          <a:ea typeface="+mn-ea"/>
                        </a:rPr>
                        <a:t>수급권을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 취득한 자</a:t>
                      </a:r>
                    </a:p>
                  </a:txBody>
                  <a:tcPr marL="9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6151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가입자의 종류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5891" y="774691"/>
            <a:ext cx="8858737" cy="593322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0192" y="71595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7700" y="71913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33404" y="1335766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28981" y="970689"/>
            <a:ext cx="280717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사업장가입자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68132" y="1335766"/>
            <a:ext cx="8671521" cy="5372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사업장에 고용된 근로자와 사용자로서 국민연금에 가입된 자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 smtClean="0">
                <a:latin typeface="+mn-ea"/>
                <a:cs typeface="+mj-cs"/>
              </a:rPr>
              <a:t>3</a:t>
            </a:r>
            <a:r>
              <a:rPr lang="ko-KR" altLang="en-US" sz="1900" kern="0" dirty="0" smtClean="0">
                <a:latin typeface="+mn-ea"/>
                <a:cs typeface="+mj-cs"/>
              </a:rPr>
              <a:t>조 제</a:t>
            </a:r>
            <a:r>
              <a:rPr lang="en-US" altLang="ko-KR" sz="1900" kern="0" dirty="0" smtClean="0">
                <a:latin typeface="+mn-ea"/>
                <a:cs typeface="+mj-cs"/>
              </a:rPr>
              <a:t>1</a:t>
            </a:r>
            <a:r>
              <a:rPr lang="ko-KR" altLang="en-US" sz="1900" kern="0" dirty="0" smtClean="0">
                <a:latin typeface="+mn-ea"/>
                <a:cs typeface="+mj-cs"/>
              </a:rPr>
              <a:t>항  제</a:t>
            </a:r>
            <a:r>
              <a:rPr lang="en-US" altLang="ko-KR" sz="1900" kern="0" dirty="0" smtClean="0">
                <a:latin typeface="+mn-ea"/>
                <a:cs typeface="+mj-cs"/>
              </a:rPr>
              <a:t>6</a:t>
            </a:r>
            <a:r>
              <a:rPr lang="ko-KR" altLang="en-US" sz="1900" kern="0" dirty="0" smtClean="0">
                <a:latin typeface="+mn-ea"/>
                <a:cs typeface="+mj-cs"/>
              </a:rPr>
              <a:t>호</a:t>
            </a:r>
            <a:r>
              <a:rPr lang="en-US" altLang="ko-KR" sz="1900" kern="0" dirty="0" smtClean="0">
                <a:latin typeface="+mn-ea"/>
                <a:cs typeface="+mj-cs"/>
              </a:rPr>
              <a:t>)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77800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 사업의 </a:t>
            </a:r>
            <a:r>
              <a:rPr lang="ko-KR" altLang="en-US" sz="1900" kern="0" dirty="0">
                <a:latin typeface="+mn-ea"/>
                <a:cs typeface="+mj-cs"/>
              </a:rPr>
              <a:t>종류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근로자의 수 등을 고려하여 대통령령이 정하는 </a:t>
            </a:r>
            <a:r>
              <a:rPr lang="ko-KR" altLang="en-US" sz="1900" kern="0" dirty="0" smtClean="0">
                <a:latin typeface="+mn-ea"/>
                <a:cs typeface="+mj-cs"/>
              </a:rPr>
              <a:t>사업장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당연적용사업장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의 </a:t>
            </a:r>
            <a:r>
              <a:rPr lang="en-US" altLang="ko-KR" sz="1900" kern="0" dirty="0" smtClean="0">
                <a:latin typeface="+mn-ea"/>
                <a:cs typeface="+mj-cs"/>
              </a:rPr>
              <a:t>18</a:t>
            </a:r>
            <a:r>
              <a:rPr lang="ko-KR" altLang="en-US" sz="1900" kern="0" dirty="0">
                <a:latin typeface="+mn-ea"/>
                <a:cs typeface="+mj-cs"/>
              </a:rPr>
              <a:t>세 이상 </a:t>
            </a:r>
            <a:r>
              <a:rPr lang="en-US" altLang="ko-KR" sz="1900" kern="0" dirty="0">
                <a:latin typeface="+mn-ea"/>
                <a:cs typeface="+mj-cs"/>
              </a:rPr>
              <a:t>60</a:t>
            </a:r>
            <a:r>
              <a:rPr lang="ko-KR" altLang="en-US" sz="1900" kern="0" dirty="0">
                <a:latin typeface="+mn-ea"/>
                <a:cs typeface="+mj-cs"/>
              </a:rPr>
              <a:t>세 미만의 근로자와 사용자는 당연히 </a:t>
            </a:r>
            <a:r>
              <a:rPr lang="ko-KR" altLang="en-US" sz="1900" kern="0" dirty="0" smtClean="0">
                <a:latin typeface="+mn-ea"/>
                <a:cs typeface="+mj-cs"/>
              </a:rPr>
              <a:t>사업장 </a:t>
            </a:r>
            <a:r>
              <a:rPr lang="ko-KR" altLang="en-US" sz="1900" kern="0" dirty="0">
                <a:latin typeface="+mn-ea"/>
                <a:cs typeface="+mj-cs"/>
              </a:rPr>
              <a:t>가입자가 </a:t>
            </a:r>
            <a:r>
              <a:rPr lang="ko-KR" altLang="en-US" sz="1900" kern="0" dirty="0" smtClean="0">
                <a:latin typeface="+mn-ea"/>
                <a:cs typeface="+mj-cs"/>
              </a:rPr>
              <a:t>됨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endParaRPr lang="en-US" altLang="ko-KR" sz="1900" kern="0" dirty="0">
              <a:latin typeface="+mn-ea"/>
              <a:cs typeface="+mj-cs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endParaRPr lang="en-US" altLang="ko-KR" sz="1900" kern="0" dirty="0">
              <a:latin typeface="+mn-ea"/>
              <a:cs typeface="+mj-cs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endParaRPr lang="ko-KR" altLang="en-US" sz="5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국민연금에 </a:t>
            </a:r>
            <a:r>
              <a:rPr lang="ko-KR" altLang="en-US" sz="1900" kern="0" dirty="0">
                <a:latin typeface="+mn-ea"/>
                <a:cs typeface="+mj-cs"/>
              </a:rPr>
              <a:t>가입된 사업장에 종사하는 </a:t>
            </a:r>
            <a:r>
              <a:rPr lang="en-US" altLang="ko-KR" sz="1900" kern="0" dirty="0">
                <a:latin typeface="+mn-ea"/>
                <a:cs typeface="+mj-cs"/>
              </a:rPr>
              <a:t>18</a:t>
            </a:r>
            <a:r>
              <a:rPr lang="ko-KR" altLang="en-US" sz="1900" kern="0" dirty="0">
                <a:latin typeface="+mn-ea"/>
                <a:cs typeface="+mj-cs"/>
              </a:rPr>
              <a:t>세 미만 근로자는 본인이 원하지 않는 </a:t>
            </a:r>
            <a:r>
              <a:rPr lang="ko-KR" altLang="en-US" sz="1900" kern="0" dirty="0" smtClean="0">
                <a:latin typeface="+mn-ea"/>
                <a:cs typeface="+mj-cs"/>
              </a:rPr>
              <a:t>경우를 제외하고는 </a:t>
            </a:r>
            <a:r>
              <a:rPr lang="ko-KR" altLang="en-US" sz="1900" kern="0" dirty="0">
                <a:latin typeface="+mn-ea"/>
                <a:cs typeface="+mj-cs"/>
              </a:rPr>
              <a:t>사용자 동의 없이 사업장 가입자가 </a:t>
            </a:r>
            <a:r>
              <a:rPr lang="ko-KR" altLang="en-US" sz="1900" kern="0" dirty="0" smtClean="0">
                <a:latin typeface="+mn-ea"/>
                <a:cs typeface="+mj-cs"/>
              </a:rPr>
              <a:t>됨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 smtClean="0">
                <a:latin typeface="+mn-ea"/>
                <a:cs typeface="+mj-cs"/>
              </a:rPr>
              <a:t>국민기초생활보장법에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따른 생계급여 </a:t>
            </a:r>
            <a:r>
              <a:rPr lang="ko-KR" altLang="en-US" sz="1900" kern="0" dirty="0" err="1">
                <a:latin typeface="+mn-ea"/>
                <a:cs typeface="+mj-cs"/>
              </a:rPr>
              <a:t>수급자</a:t>
            </a:r>
            <a:r>
              <a:rPr lang="ko-KR" altLang="en-US" sz="1900" kern="0" dirty="0">
                <a:latin typeface="+mn-ea"/>
                <a:cs typeface="+mj-cs"/>
              </a:rPr>
              <a:t> 또는 의료급여 </a:t>
            </a:r>
            <a:r>
              <a:rPr lang="ko-KR" altLang="en-US" sz="1900" kern="0" dirty="0" err="1">
                <a:latin typeface="+mn-ea"/>
                <a:cs typeface="+mj-cs"/>
              </a:rPr>
              <a:t>수급자는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본인 </a:t>
            </a:r>
            <a:r>
              <a:rPr lang="ko-KR" altLang="en-US" sz="1900" kern="0" dirty="0">
                <a:latin typeface="+mn-ea"/>
                <a:cs typeface="+mj-cs"/>
              </a:rPr>
              <a:t>희망에 </a:t>
            </a:r>
            <a:r>
              <a:rPr lang="ko-KR" altLang="en-US" sz="1900" kern="0" dirty="0" smtClean="0">
                <a:latin typeface="+mn-ea"/>
                <a:cs typeface="+mj-cs"/>
              </a:rPr>
              <a:t>따라 사업장 </a:t>
            </a:r>
            <a:r>
              <a:rPr lang="ko-KR" altLang="en-US" sz="1900" kern="0" dirty="0">
                <a:latin typeface="+mn-ea"/>
                <a:cs typeface="+mj-cs"/>
              </a:rPr>
              <a:t>가입자가 되지 아니할 수 있음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106857"/>
              </p:ext>
            </p:extLst>
          </p:nvPr>
        </p:nvGraphicFramePr>
        <p:xfrm>
          <a:off x="720963" y="3415812"/>
          <a:ext cx="7716007" cy="14037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33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8326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0376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800" b="1" dirty="0" smtClean="0">
                          <a:latin typeface="+mn-ea"/>
                          <a:ea typeface="+mn-ea"/>
                        </a:rPr>
                        <a:t>직장가입자</a:t>
                      </a:r>
                      <a:endParaRPr lang="en-US" altLang="ko-KR" sz="18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800" b="1" dirty="0" smtClean="0">
                          <a:latin typeface="+mn-ea"/>
                          <a:ea typeface="+mn-ea"/>
                        </a:rPr>
                        <a:t>가입 제외 대상</a:t>
                      </a:r>
                      <a:endParaRPr lang="ko-KR" altLang="en-US" sz="18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직역연금의 </a:t>
                      </a:r>
                      <a:r>
                        <a:rPr lang="ko-KR" altLang="en-US" sz="1800" dirty="0" err="1" smtClean="0">
                          <a:latin typeface="+mn-ea"/>
                          <a:ea typeface="+mn-ea"/>
                        </a:rPr>
                        <a:t>퇴직연금수급권자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 등</a:t>
                      </a:r>
                      <a:r>
                        <a:rPr lang="ko-KR" altLang="en-US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단 ‘국민연금과 직역연금의 연계에 관한 법률’에 따라 연계 신청을 한 경우는 그러하지 아니하다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)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3726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가입자의 종류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5891" y="785843"/>
            <a:ext cx="8858737" cy="5940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0192" y="72710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7700" y="73028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55706" y="1369219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1283" y="981840"/>
            <a:ext cx="263245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지역가입자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17700" y="1435914"/>
            <a:ext cx="8498697" cy="448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사업장가입자가 </a:t>
            </a:r>
            <a:r>
              <a:rPr lang="ko-KR" altLang="en-US" sz="2000" kern="0" dirty="0">
                <a:latin typeface="+mn-ea"/>
                <a:cs typeface="+mj-cs"/>
              </a:rPr>
              <a:t>아닌 자로서 </a:t>
            </a:r>
            <a:r>
              <a:rPr lang="en-US" altLang="ko-KR" sz="2000" kern="0" dirty="0">
                <a:latin typeface="+mn-ea"/>
                <a:cs typeface="+mj-cs"/>
              </a:rPr>
              <a:t>18</a:t>
            </a:r>
            <a:r>
              <a:rPr lang="ko-KR" altLang="en-US" sz="2000" kern="0" dirty="0">
                <a:latin typeface="+mn-ea"/>
                <a:cs typeface="+mj-cs"/>
              </a:rPr>
              <a:t>세 이상 </a:t>
            </a:r>
            <a:r>
              <a:rPr lang="en-US" altLang="ko-KR" sz="2000" kern="0" dirty="0">
                <a:latin typeface="+mn-ea"/>
                <a:cs typeface="+mj-cs"/>
              </a:rPr>
              <a:t>60</a:t>
            </a:r>
            <a:r>
              <a:rPr lang="ko-KR" altLang="en-US" sz="2000" kern="0" dirty="0">
                <a:latin typeface="+mn-ea"/>
                <a:cs typeface="+mj-cs"/>
              </a:rPr>
              <a:t>세 미만인 자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233149"/>
              </p:ext>
            </p:extLst>
          </p:nvPr>
        </p:nvGraphicFramePr>
        <p:xfrm>
          <a:off x="613398" y="1963454"/>
          <a:ext cx="7936080" cy="44501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13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1476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45015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지역가입자 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가입 제외 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900" b="1" dirty="0" smtClean="0">
                          <a:latin typeface="+mn-ea"/>
                          <a:ea typeface="+mn-ea"/>
                        </a:rPr>
                        <a:t>대상</a:t>
                      </a:r>
                      <a:endParaRPr lang="ko-KR" altLang="en-US" sz="19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 국민연금가입대상 제외자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사업장가입자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지역가입자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900" dirty="0" err="1" smtClean="0">
                          <a:latin typeface="+mn-ea"/>
                          <a:ea typeface="+mn-ea"/>
                        </a:rPr>
                        <a:t>임의계속가입자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노령연금 </a:t>
                      </a:r>
                      <a:r>
                        <a:rPr lang="ko-KR" altLang="en-US" sz="1900" dirty="0" err="1" smtClean="0">
                          <a:latin typeface="+mn-ea"/>
                          <a:ea typeface="+mn-ea"/>
                        </a:rPr>
                        <a:t>수급권자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 및 </a:t>
                      </a:r>
                      <a:r>
                        <a:rPr lang="ko-KR" altLang="en-US" sz="1900" dirty="0" err="1" smtClean="0">
                          <a:latin typeface="+mn-ea"/>
                          <a:ea typeface="+mn-ea"/>
                        </a:rPr>
                        <a:t>퇴직연금등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900" dirty="0" err="1" smtClean="0">
                          <a:latin typeface="+mn-ea"/>
                          <a:ea typeface="+mn-ea"/>
                        </a:rPr>
                        <a:t>수급권자의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 배우자로 별도 소득이 없는 자 등</a:t>
                      </a:r>
                      <a:endParaRPr lang="en-US" altLang="ko-KR" sz="1900" dirty="0" smtClean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900" dirty="0" err="1" smtClean="0">
                          <a:latin typeface="+mn-ea"/>
                          <a:ea typeface="+mn-ea"/>
                        </a:rPr>
                        <a:t>퇴직연금등수급권자</a:t>
                      </a:r>
                      <a:endParaRPr lang="ko-KR" altLang="en-US" sz="1900" dirty="0" smtClean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   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연계신청자 제외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)</a:t>
                      </a:r>
                      <a:endParaRPr lang="en-US" altLang="ko-KR" sz="1900" baseline="0" dirty="0" smtClean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9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900" baseline="0" dirty="0" err="1" smtClean="0">
                          <a:latin typeface="+mn-ea"/>
                          <a:ea typeface="+mn-ea"/>
                        </a:rPr>
                        <a:t>납부이력이</a:t>
                      </a:r>
                      <a:r>
                        <a:rPr lang="ko-KR" altLang="en-US" sz="1900" baseline="0" dirty="0" smtClean="0">
                          <a:latin typeface="+mn-ea"/>
                          <a:ea typeface="+mn-ea"/>
                        </a:rPr>
                        <a:t> 없는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18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세 이상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27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세 미만 </a:t>
                      </a:r>
                      <a:r>
                        <a:rPr lang="ko-KR" altLang="en-US" sz="1900" dirty="0" err="1" smtClean="0">
                          <a:latin typeface="+mn-ea"/>
                          <a:ea typeface="+mn-ea"/>
                        </a:rPr>
                        <a:t>무소득자</a:t>
                      </a:r>
                      <a:endParaRPr lang="en-US" altLang="ko-KR" sz="1900" dirty="0" smtClean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  (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학생이거나 군복무등의 이유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900" dirty="0" smtClean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900" dirty="0" err="1" smtClean="0">
                          <a:latin typeface="+mn-ea"/>
                          <a:ea typeface="+mn-ea"/>
                        </a:rPr>
                        <a:t>국민기초생활보장법에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 따른 생계급여 </a:t>
                      </a:r>
                      <a:r>
                        <a:rPr lang="ko-KR" altLang="en-US" sz="1900" dirty="0" err="1" smtClean="0">
                          <a:latin typeface="+mn-ea"/>
                          <a:ea typeface="+mn-ea"/>
                        </a:rPr>
                        <a:t>수급자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 및 의료급여 </a:t>
                      </a:r>
                      <a:r>
                        <a:rPr lang="ko-KR" altLang="en-US" sz="1900" dirty="0" err="1" smtClean="0">
                          <a:latin typeface="+mn-ea"/>
                          <a:ea typeface="+mn-ea"/>
                        </a:rPr>
                        <a:t>수급자</a:t>
                      </a:r>
                      <a:endParaRPr lang="ko-KR" altLang="en-US" sz="1900" dirty="0" smtClean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90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900" dirty="0" smtClean="0">
                          <a:latin typeface="+mn-ea"/>
                          <a:ea typeface="+mn-ea"/>
                        </a:rPr>
                        <a:t>년 이상 행방불명 된 자</a:t>
                      </a:r>
                    </a:p>
                  </a:txBody>
                  <a:tcPr marL="9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0841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</TotalTime>
  <Words>3264</Words>
  <Application>Microsoft Office PowerPoint</Application>
  <PresentationFormat>화면 슬라이드 쇼(4:3)</PresentationFormat>
  <Paragraphs>425</Paragraphs>
  <Slides>42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42</vt:i4>
      </vt:variant>
    </vt:vector>
  </HeadingPairs>
  <TitlesOfParts>
    <vt:vector size="43" baseType="lpstr">
      <vt:lpstr>Office 테마</vt:lpstr>
      <vt:lpstr>PowerPoint 프레젠테이션</vt:lpstr>
      <vt:lpstr>연혁</vt:lpstr>
      <vt:lpstr>연혁</vt:lpstr>
      <vt:lpstr>연혁</vt:lpstr>
      <vt:lpstr>목적</vt:lpstr>
      <vt:lpstr>동영상 – 노령연금에 대한 생각</vt:lpstr>
      <vt:lpstr>가입대상과 가입자의 종류</vt:lpstr>
      <vt:lpstr>가입자의 종류</vt:lpstr>
      <vt:lpstr>가입자의 종류</vt:lpstr>
      <vt:lpstr>가입자의 종류</vt:lpstr>
      <vt:lpstr>자격상실과 자격기간 계산</vt:lpstr>
      <vt:lpstr>자격상실과 자격기간 계산</vt:lpstr>
      <vt:lpstr>자격상실과 자격기간 계산</vt:lpstr>
      <vt:lpstr>자격상실과 자격기간 계산</vt:lpstr>
      <vt:lpstr>급여의 종류</vt:lpstr>
      <vt:lpstr>노령연금(제61조~제66조)</vt:lpstr>
      <vt:lpstr>노령연금(제61조~제66조)</vt:lpstr>
      <vt:lpstr>노령연금(제61조~제66조)</vt:lpstr>
      <vt:lpstr>장애연금(제67~68조)</vt:lpstr>
      <vt:lpstr>유족연금(제72조 ~ 제74조)</vt:lpstr>
      <vt:lpstr>유족연금(제72조 ~ 제75조)</vt:lpstr>
      <vt:lpstr>반환일시금(제77조)</vt:lpstr>
      <vt:lpstr>사망일시금(제80조)</vt:lpstr>
      <vt:lpstr>연금액의 산정</vt:lpstr>
      <vt:lpstr>연금액의 산정</vt:lpstr>
      <vt:lpstr>동영상 – 국민연금수령액 높이는 방법</vt:lpstr>
      <vt:lpstr>연금의 수급 기간 및 수급 시기</vt:lpstr>
      <vt:lpstr>연금의 지급 기간 및 지급 시기</vt:lpstr>
      <vt:lpstr>중복급여의 조정</vt:lpstr>
      <vt:lpstr>중복급여의 조정</vt:lpstr>
      <vt:lpstr>수급자에 대한 확인 조사</vt:lpstr>
      <vt:lpstr>전달체계</vt:lpstr>
      <vt:lpstr>전달체계</vt:lpstr>
      <vt:lpstr>국민연금기금운용위원회(제103조)</vt:lpstr>
      <vt:lpstr>국민연금기금운용위원회(제103조)</vt:lpstr>
      <vt:lpstr>재정(비용)</vt:lpstr>
      <vt:lpstr>재정(비용)</vt:lpstr>
      <vt:lpstr>재정 : 국민연금기금</vt:lpstr>
      <vt:lpstr>권리구제</vt:lpstr>
      <vt:lpstr>사례 : 국민연금의 의결권 행사</vt:lpstr>
      <vt:lpstr>국민연금의 의결권 행사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46</cp:revision>
  <dcterms:created xsi:type="dcterms:W3CDTF">2019-05-23T12:40:01Z</dcterms:created>
  <dcterms:modified xsi:type="dcterms:W3CDTF">2019-06-04T00:34:23Z</dcterms:modified>
</cp:coreProperties>
</file>