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5E2"/>
    <a:srgbClr val="B8B4B3"/>
    <a:srgbClr val="BAB0A9"/>
    <a:srgbClr val="69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225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7478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0701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6984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2245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171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406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3361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743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738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418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3B990-6415-48C2-BADC-BA7BDB005472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4DDAA-5E25-4B3F-AC41-F288F9E5B3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8805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iVfRy5xSnb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g2CTDHPFRp0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ebs.co.kr/tv/show?prodId=352&amp;lectId=117806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Ek6QRo1eZ-Y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416365" y="4125405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제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13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국민건강보험법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1601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가입자의 종류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9695" y="853258"/>
            <a:ext cx="8850191" cy="250373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63470" y="1426694"/>
            <a:ext cx="8584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정부는 </a:t>
            </a:r>
            <a:r>
              <a:rPr lang="ko-KR" altLang="en-US" sz="2000" kern="0" dirty="0">
                <a:latin typeface="+mn-ea"/>
                <a:cs typeface="+mj-cs"/>
              </a:rPr>
              <a:t>외국 정부가 사용자인 사업장의 근로자의 건강보험에 관하여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외국정부와의 합의에 </a:t>
            </a:r>
            <a:r>
              <a:rPr lang="ko-KR" altLang="en-US" sz="2000" kern="0" dirty="0">
                <a:latin typeface="+mn-ea"/>
                <a:cs typeface="+mj-cs"/>
              </a:rPr>
              <a:t>의해 이를 따로 정할 수 있으며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국내에 체류하고 있는 </a:t>
            </a:r>
            <a:r>
              <a:rPr lang="ko-KR" altLang="en-US" sz="2000" kern="0" dirty="0" smtClean="0">
                <a:latin typeface="+mn-ea"/>
                <a:cs typeface="+mj-cs"/>
              </a:rPr>
              <a:t>재외국민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또는 </a:t>
            </a:r>
            <a:r>
              <a:rPr lang="ko-KR" altLang="en-US" sz="2000" kern="0" dirty="0" smtClean="0">
                <a:latin typeface="+mn-ea"/>
                <a:cs typeface="+mj-cs"/>
              </a:rPr>
              <a:t>외국인으로서 </a:t>
            </a:r>
            <a:r>
              <a:rPr lang="ko-KR" altLang="en-US" sz="2000" kern="0" dirty="0">
                <a:latin typeface="+mn-ea"/>
                <a:cs typeface="+mj-cs"/>
              </a:rPr>
              <a:t>대통령령이 정하는 사람은 이 법의 적용을 받는 가입자 또는 </a:t>
            </a:r>
            <a:r>
              <a:rPr lang="ko-KR" altLang="en-US" sz="2000" kern="0" dirty="0" smtClean="0">
                <a:latin typeface="+mn-ea"/>
                <a:cs typeface="+mj-cs"/>
              </a:rPr>
              <a:t>피부양자가 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63996" y="794521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21504" y="797696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60722" y="1426694"/>
            <a:ext cx="835549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56299" y="1039315"/>
            <a:ext cx="406874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외국인에 대한 특례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19925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가입 자격취득의 시기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9512" y="863197"/>
            <a:ext cx="8788457" cy="451995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90539" y="1504751"/>
            <a:ext cx="85845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가입자는 </a:t>
            </a:r>
            <a:r>
              <a:rPr lang="ko-KR" altLang="en-US" sz="2000" kern="0" dirty="0">
                <a:latin typeface="+mn-ea"/>
                <a:cs typeface="+mj-cs"/>
              </a:rPr>
              <a:t>국내에 거주하게 된 날에 직장가입자 또는 지역가입자의 자격을 </a:t>
            </a:r>
            <a:r>
              <a:rPr lang="ko-KR" altLang="en-US" sz="2000" kern="0" dirty="0" smtClean="0">
                <a:latin typeface="+mn-ea"/>
                <a:cs typeface="+mj-cs"/>
              </a:rPr>
              <a:t>얻는다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다만 </a:t>
            </a:r>
            <a:r>
              <a:rPr lang="ko-KR" altLang="en-US" sz="2000" kern="0" dirty="0">
                <a:latin typeface="+mn-ea"/>
                <a:cs typeface="+mj-cs"/>
              </a:rPr>
              <a:t>다음의 경우는 해당되는 날에 자격을 </a:t>
            </a:r>
            <a:r>
              <a:rPr lang="ko-KR" altLang="en-US" sz="2000" kern="0" dirty="0" smtClean="0">
                <a:latin typeface="+mn-ea"/>
                <a:cs typeface="+mj-cs"/>
              </a:rPr>
              <a:t>얻는다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err="1" smtClean="0">
                <a:latin typeface="+mn-ea"/>
                <a:cs typeface="+mj-cs"/>
              </a:rPr>
              <a:t>수급권자이었던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사람은 그 대상자에서 제외된 </a:t>
            </a:r>
            <a:r>
              <a:rPr lang="ko-KR" altLang="en-US" sz="2000" kern="0" dirty="0" smtClean="0">
                <a:latin typeface="+mn-ea"/>
                <a:cs typeface="+mj-cs"/>
              </a:rPr>
              <a:t>날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직장가입자의 </a:t>
            </a:r>
            <a:r>
              <a:rPr lang="ko-KR" altLang="en-US" sz="2000" kern="0" dirty="0">
                <a:latin typeface="+mn-ea"/>
                <a:cs typeface="+mj-cs"/>
              </a:rPr>
              <a:t>피부양자이었던 사람은 그 자격을 잃은 </a:t>
            </a:r>
            <a:r>
              <a:rPr lang="ko-KR" altLang="en-US" sz="2000" kern="0" dirty="0" smtClean="0">
                <a:latin typeface="+mn-ea"/>
                <a:cs typeface="+mj-cs"/>
              </a:rPr>
              <a:t>날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유공자 </a:t>
            </a:r>
            <a:r>
              <a:rPr lang="ko-KR" altLang="en-US" sz="2000" kern="0" dirty="0">
                <a:latin typeface="+mn-ea"/>
                <a:cs typeface="+mj-cs"/>
              </a:rPr>
              <a:t>등 의료보호대상자이었던 사람은 그 대상자에서 제외된 </a:t>
            </a:r>
            <a:r>
              <a:rPr lang="ko-KR" altLang="en-US" sz="2000" kern="0" dirty="0" smtClean="0">
                <a:latin typeface="+mn-ea"/>
                <a:cs typeface="+mj-cs"/>
              </a:rPr>
              <a:t>날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보험자에게 </a:t>
            </a:r>
            <a:r>
              <a:rPr lang="ko-KR" altLang="en-US" sz="2000" kern="0" dirty="0">
                <a:latin typeface="+mn-ea"/>
                <a:cs typeface="+mj-cs"/>
              </a:rPr>
              <a:t>건강보험의 적용을 신청한 </a:t>
            </a:r>
            <a:r>
              <a:rPr lang="ko-KR" altLang="en-US" sz="2000" kern="0" dirty="0" smtClean="0">
                <a:latin typeface="+mn-ea"/>
                <a:cs typeface="+mj-cs"/>
              </a:rPr>
              <a:t>유공자 등 </a:t>
            </a:r>
            <a:r>
              <a:rPr lang="ko-KR" altLang="en-US" sz="2000" kern="0" dirty="0">
                <a:latin typeface="+mn-ea"/>
                <a:cs typeface="+mj-cs"/>
              </a:rPr>
              <a:t>의료보호대상자는 </a:t>
            </a:r>
            <a:r>
              <a:rPr lang="ko-KR" altLang="en-US" sz="2000" kern="0" dirty="0" smtClean="0">
                <a:latin typeface="+mn-ea"/>
                <a:cs typeface="+mj-cs"/>
              </a:rPr>
              <a:t>신청한 그날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93813" y="80446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51321" y="80763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90539" y="1436633"/>
            <a:ext cx="82437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86116" y="1049254"/>
            <a:ext cx="33265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자격취득의 시기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6885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자격변동 및 자격상실의 시기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9695" y="4031549"/>
            <a:ext cx="8850191" cy="260555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56299" y="4663882"/>
            <a:ext cx="8584560" cy="179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사망한 </a:t>
            </a:r>
            <a:r>
              <a:rPr lang="ko-KR" altLang="en-US" sz="1900" kern="0" dirty="0">
                <a:latin typeface="+mn-ea"/>
                <a:cs typeface="+mj-cs"/>
              </a:rPr>
              <a:t>날의 다음날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국적을 </a:t>
            </a:r>
            <a:r>
              <a:rPr lang="ko-KR" altLang="en-US" sz="1900" kern="0" dirty="0">
                <a:latin typeface="+mn-ea"/>
                <a:cs typeface="+mj-cs"/>
              </a:rPr>
              <a:t>잃은 날의 다음 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국내에 </a:t>
            </a:r>
            <a:r>
              <a:rPr lang="ko-KR" altLang="en-US" sz="1900" kern="0" dirty="0">
                <a:latin typeface="+mn-ea"/>
                <a:cs typeface="+mj-cs"/>
              </a:rPr>
              <a:t>거주하지 아니하게 된 날의 다음 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직장가입자의 피부양자가 된 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수급권자가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된 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건강보험의 적용을 받고 있던 자로서 </a:t>
            </a:r>
            <a:r>
              <a:rPr lang="ko-KR" altLang="en-US" sz="1900" kern="0" dirty="0" smtClean="0">
                <a:latin typeface="+mn-ea"/>
                <a:cs typeface="+mj-cs"/>
              </a:rPr>
              <a:t>유공자 등 </a:t>
            </a:r>
            <a:r>
              <a:rPr lang="ko-KR" altLang="en-US" sz="1900" kern="0" dirty="0" smtClean="0">
                <a:latin typeface="+mn-ea"/>
                <a:cs typeface="+mj-cs"/>
              </a:rPr>
              <a:t>의료보호대상자가 </a:t>
            </a:r>
            <a:r>
              <a:rPr lang="ko-KR" altLang="en-US" sz="1900" kern="0" dirty="0">
                <a:latin typeface="+mn-ea"/>
                <a:cs typeface="+mj-cs"/>
              </a:rPr>
              <a:t>되어 건강보험의 적용배제 신청을 한 날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63996" y="3972812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21504" y="3975987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60722" y="4604985"/>
            <a:ext cx="835549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56299" y="4217606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자격상실의 시기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9695" y="823441"/>
            <a:ext cx="8850191" cy="300779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307802" y="1430574"/>
            <a:ext cx="8584560" cy="2228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지역가입자가 </a:t>
            </a:r>
            <a:r>
              <a:rPr lang="ko-KR" altLang="en-US" sz="1900" kern="0" dirty="0" smtClean="0">
                <a:latin typeface="+mn-ea"/>
                <a:cs typeface="+mj-cs"/>
              </a:rPr>
              <a:t>적용 대상 사업장의 </a:t>
            </a:r>
            <a:r>
              <a:rPr lang="ko-KR" altLang="en-US" sz="1900" kern="0" dirty="0">
                <a:latin typeface="+mn-ea"/>
                <a:cs typeface="+mj-cs"/>
              </a:rPr>
              <a:t>사용자로 되거나 또는 </a:t>
            </a:r>
            <a:r>
              <a:rPr lang="ko-KR" altLang="en-US" sz="1900" kern="0" dirty="0" smtClean="0">
                <a:latin typeface="+mn-ea"/>
                <a:cs typeface="+mj-cs"/>
              </a:rPr>
              <a:t>근로자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공무원 </a:t>
            </a:r>
            <a:r>
              <a:rPr lang="ko-KR" altLang="en-US" sz="1900" kern="0" dirty="0" smtClean="0">
                <a:latin typeface="+mn-ea"/>
                <a:cs typeface="+mj-cs"/>
              </a:rPr>
              <a:t>또는 </a:t>
            </a:r>
            <a:r>
              <a:rPr lang="ko-KR" altLang="en-US" sz="1900" kern="0" dirty="0" smtClean="0">
                <a:latin typeface="+mn-ea"/>
                <a:cs typeface="+mj-cs"/>
              </a:rPr>
              <a:t>교직원으로 </a:t>
            </a:r>
            <a:r>
              <a:rPr lang="ko-KR" altLang="en-US" sz="1900" kern="0" dirty="0">
                <a:latin typeface="+mn-ea"/>
                <a:cs typeface="+mj-cs"/>
              </a:rPr>
              <a:t>사용된 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직장가입자가 다른 </a:t>
            </a:r>
            <a:r>
              <a:rPr lang="ko-KR" altLang="en-US" sz="1900" kern="0" dirty="0" smtClean="0">
                <a:latin typeface="+mn-ea"/>
                <a:cs typeface="+mj-cs"/>
              </a:rPr>
              <a:t>적용 대상 사업장의 </a:t>
            </a:r>
            <a:r>
              <a:rPr lang="ko-KR" altLang="en-US" sz="1900" kern="0" dirty="0">
                <a:latin typeface="+mn-ea"/>
                <a:cs typeface="+mj-cs"/>
              </a:rPr>
              <a:t>사용자로 </a:t>
            </a:r>
            <a:r>
              <a:rPr lang="ko-KR" altLang="en-US" sz="1900" kern="0" dirty="0" smtClean="0">
                <a:latin typeface="+mn-ea"/>
                <a:cs typeface="+mj-cs"/>
              </a:rPr>
              <a:t>되거나 </a:t>
            </a:r>
            <a:r>
              <a:rPr lang="ko-KR" altLang="en-US" sz="1900" kern="0" dirty="0" smtClean="0">
                <a:latin typeface="+mn-ea"/>
                <a:cs typeface="+mj-cs"/>
              </a:rPr>
              <a:t>근로자 </a:t>
            </a:r>
            <a:r>
              <a:rPr lang="ko-KR" altLang="en-US" sz="1900" kern="0" dirty="0">
                <a:latin typeface="+mn-ea"/>
                <a:cs typeface="+mj-cs"/>
              </a:rPr>
              <a:t>등으로 사용된 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직장가입자인 근로자 등이 그 사용관계가 </a:t>
            </a:r>
            <a:r>
              <a:rPr lang="ko-KR" altLang="en-US" sz="1900" kern="0" dirty="0" smtClean="0">
                <a:latin typeface="+mn-ea"/>
                <a:cs typeface="+mj-cs"/>
              </a:rPr>
              <a:t>끝난 </a:t>
            </a:r>
            <a:r>
              <a:rPr lang="ko-KR" altLang="en-US" sz="1900" kern="0" dirty="0">
                <a:latin typeface="+mn-ea"/>
                <a:cs typeface="+mj-cs"/>
              </a:rPr>
              <a:t>날의 다음날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직장 </a:t>
            </a:r>
            <a:r>
              <a:rPr lang="ko-KR" altLang="en-US" sz="1900" kern="0" dirty="0">
                <a:latin typeface="+mn-ea"/>
                <a:cs typeface="+mj-cs"/>
              </a:rPr>
              <a:t>적용 </a:t>
            </a:r>
            <a:r>
              <a:rPr lang="ko-KR" altLang="en-US" sz="1900" kern="0" dirty="0" smtClean="0">
                <a:latin typeface="+mn-ea"/>
                <a:cs typeface="+mj-cs"/>
              </a:rPr>
              <a:t>대상 사업장에 휴업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폐업 </a:t>
            </a:r>
            <a:r>
              <a:rPr lang="ko-KR" altLang="en-US" sz="1900" kern="0" dirty="0">
                <a:latin typeface="+mn-ea"/>
                <a:cs typeface="+mj-cs"/>
              </a:rPr>
              <a:t>등의 사유가 </a:t>
            </a:r>
            <a:r>
              <a:rPr lang="ko-KR" altLang="en-US" sz="1900" kern="0" dirty="0" smtClean="0">
                <a:latin typeface="+mn-ea"/>
                <a:cs typeface="+mj-cs"/>
              </a:rPr>
              <a:t>발생한 날의 </a:t>
            </a:r>
            <a:r>
              <a:rPr lang="ko-KR" altLang="en-US" sz="1900" kern="0" dirty="0">
                <a:latin typeface="+mn-ea"/>
                <a:cs typeface="+mj-cs"/>
              </a:rPr>
              <a:t>다음날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지역가입자가 </a:t>
            </a:r>
            <a:r>
              <a:rPr lang="ko-KR" altLang="en-US" sz="1900" kern="0" dirty="0">
                <a:latin typeface="+mn-ea"/>
                <a:cs typeface="+mj-cs"/>
              </a:rPr>
              <a:t>다른 세대로 전입한 날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63996" y="764704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21504" y="767879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60722" y="1396877"/>
            <a:ext cx="835549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56299" y="1009498"/>
            <a:ext cx="33265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자격변동의 시기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18781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건강보험증 관리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19797" y="887833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61013" y="897493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39827" y="903629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건강보험증 관리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14758" y="1309769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5782" y="1393202"/>
            <a:ext cx="7606243" cy="4380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건강보험공단은 </a:t>
            </a:r>
            <a:r>
              <a:rPr lang="ko-KR" altLang="en-US" sz="2000" dirty="0">
                <a:latin typeface="+mn-ea"/>
              </a:rPr>
              <a:t>가입자 또는 피부양자가 신청하는 경우 건강보험증을 </a:t>
            </a:r>
            <a:r>
              <a:rPr lang="ko-KR" altLang="en-US" sz="2000" dirty="0" smtClean="0">
                <a:latin typeface="+mn-ea"/>
              </a:rPr>
              <a:t>발급하여야 </a:t>
            </a:r>
            <a:r>
              <a:rPr lang="ko-KR" altLang="en-US" sz="2000" dirty="0">
                <a:latin typeface="+mn-ea"/>
              </a:rPr>
              <a:t>한다</a:t>
            </a:r>
            <a:r>
              <a:rPr lang="en-US" altLang="ko-KR" sz="2000" dirty="0">
                <a:latin typeface="+mn-ea"/>
              </a:rPr>
              <a:t>. </a:t>
            </a:r>
            <a:r>
              <a:rPr lang="ko-KR" altLang="en-US" sz="2000" dirty="0" smtClean="0">
                <a:latin typeface="+mn-ea"/>
              </a:rPr>
              <a:t>누구든지 </a:t>
            </a:r>
            <a:r>
              <a:rPr lang="ko-KR" altLang="en-US" sz="2000" dirty="0">
                <a:latin typeface="+mn-ea"/>
              </a:rPr>
              <a:t>건강보험증이나 신분증명서를 다른 사람에게 </a:t>
            </a:r>
            <a:r>
              <a:rPr lang="ko-KR" altLang="en-US" sz="2000" dirty="0" smtClean="0">
                <a:latin typeface="+mn-ea"/>
              </a:rPr>
              <a:t>양도하거나 하여 </a:t>
            </a:r>
            <a:r>
              <a:rPr lang="ko-KR" altLang="en-US" sz="2000" dirty="0" smtClean="0">
                <a:latin typeface="+mn-ea"/>
              </a:rPr>
              <a:t>보험급여를 </a:t>
            </a:r>
            <a:r>
              <a:rPr lang="ko-KR" altLang="en-US" sz="2000" dirty="0">
                <a:latin typeface="+mn-ea"/>
              </a:rPr>
              <a:t>받게 하여서는 </a:t>
            </a:r>
            <a:r>
              <a:rPr lang="ko-KR" altLang="en-US" sz="2000" dirty="0" err="1">
                <a:latin typeface="+mn-ea"/>
              </a:rPr>
              <a:t>아니된다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12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거짓이나 </a:t>
            </a:r>
            <a:r>
              <a:rPr lang="ko-KR" altLang="en-US" sz="2000" dirty="0">
                <a:latin typeface="+mn-ea"/>
              </a:rPr>
              <a:t>그 밖의 부정한 방법으로 보험급여를 받거나 타인으로 </a:t>
            </a:r>
            <a:r>
              <a:rPr lang="ko-KR" altLang="en-US" sz="2000" dirty="0" smtClean="0">
                <a:latin typeface="+mn-ea"/>
              </a:rPr>
              <a:t>하여금 보험급여를 </a:t>
            </a:r>
            <a:r>
              <a:rPr lang="ko-KR" altLang="en-US" sz="2000" dirty="0">
                <a:latin typeface="+mn-ea"/>
              </a:rPr>
              <a:t>받게 한 자는 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년 이하의 징역 또는 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 smtClean="0">
                <a:latin typeface="+mn-ea"/>
              </a:rPr>
              <a:t>천만 원 </a:t>
            </a:r>
            <a:r>
              <a:rPr lang="ko-KR" altLang="en-US" sz="2000" dirty="0">
                <a:latin typeface="+mn-ea"/>
              </a:rPr>
              <a:t>이하의 </a:t>
            </a:r>
            <a:r>
              <a:rPr lang="ko-KR" altLang="en-US" sz="2000" dirty="0" smtClean="0">
                <a:latin typeface="+mn-ea"/>
              </a:rPr>
              <a:t>벌금에 </a:t>
            </a:r>
            <a:r>
              <a:rPr lang="ko-KR" altLang="en-US" sz="2000" dirty="0" smtClean="0">
                <a:latin typeface="+mn-ea"/>
              </a:rPr>
              <a:t>처한다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115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 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45429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요양급여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29736" y="867955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70952" y="877615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49766" y="883751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요양급여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4697" y="1289891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85721" y="1373324"/>
            <a:ext cx="78347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가입자 및 피부양자의 </a:t>
            </a:r>
            <a:r>
              <a:rPr lang="ko-KR" altLang="en-US" sz="2000" dirty="0" smtClean="0">
                <a:latin typeface="+mn-ea"/>
              </a:rPr>
              <a:t>질병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부상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출산 </a:t>
            </a:r>
            <a:r>
              <a:rPr lang="ko-KR" altLang="en-US" sz="2000" dirty="0">
                <a:latin typeface="+mn-ea"/>
              </a:rPr>
              <a:t>등에 대하여 </a:t>
            </a:r>
            <a:r>
              <a:rPr lang="ko-KR" altLang="en-US" sz="2000" dirty="0" smtClean="0">
                <a:latin typeface="+mn-ea"/>
              </a:rPr>
              <a:t>진찰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검사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약제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치료재료의 </a:t>
            </a:r>
            <a:r>
              <a:rPr lang="ko-KR" altLang="en-US" sz="2000" dirty="0">
                <a:latin typeface="+mn-ea"/>
              </a:rPr>
              <a:t>지급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처치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수술 </a:t>
            </a:r>
            <a:r>
              <a:rPr lang="ko-KR" altLang="en-US" sz="2000" dirty="0">
                <a:latin typeface="+mn-ea"/>
              </a:rPr>
              <a:t>기타의 치료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예방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재활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입원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간호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이송 </a:t>
            </a:r>
            <a:r>
              <a:rPr lang="ko-KR" altLang="en-US" sz="2000" dirty="0">
                <a:latin typeface="+mn-ea"/>
              </a:rPr>
              <a:t>등을 제공하는 급여이다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41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482217" y="3229533"/>
            <a:ext cx="8389814" cy="3007779"/>
            <a:chOff x="204" y="2296"/>
            <a:chExt cx="3584" cy="1860"/>
          </a:xfrm>
        </p:grpSpPr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3" name="제목 39"/>
          <p:cNvSpPr txBox="1">
            <a:spLocks/>
          </p:cNvSpPr>
          <p:nvPr/>
        </p:nvSpPr>
        <p:spPr bwMode="auto">
          <a:xfrm>
            <a:off x="734846" y="3979921"/>
            <a:ext cx="7896259" cy="1943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대통령령에 따라 비용의 일부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 err="1">
                <a:latin typeface="+mn-ea"/>
                <a:cs typeface="+mj-cs"/>
              </a:rPr>
              <a:t>본인일부부담금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를 본인이 </a:t>
            </a:r>
            <a:r>
              <a:rPr lang="ko-KR" altLang="en-US" sz="1900" kern="0" dirty="0" smtClean="0">
                <a:latin typeface="+mn-ea"/>
                <a:cs typeface="+mj-cs"/>
              </a:rPr>
              <a:t>부담한다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534988" indent="-2667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요양급여 비용으로 인한 가계부담을 덜어주기 위해 본인부담금의 </a:t>
            </a:r>
            <a:r>
              <a:rPr lang="ko-KR" altLang="en-US" sz="1900" kern="0" dirty="0" err="1" smtClean="0">
                <a:latin typeface="+mn-ea"/>
                <a:cs typeface="+mj-cs"/>
              </a:rPr>
              <a:t>상한액이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정해진다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  <a:p>
            <a:pPr marL="534988" indent="-2667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상한액을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초과한 경우에는 공단이 그 초과금액을 부담하여야 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596517" y="3170796"/>
            <a:ext cx="88900" cy="200025"/>
            <a:chOff x="4314" y="2018"/>
            <a:chExt cx="69" cy="166"/>
          </a:xfrm>
        </p:grpSpPr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6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754025" y="3173971"/>
            <a:ext cx="87312" cy="200025"/>
            <a:chOff x="4314" y="2018"/>
            <a:chExt cx="69" cy="166"/>
          </a:xfrm>
        </p:grpSpPr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703183" y="3812908"/>
            <a:ext cx="77970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698759" y="3425529"/>
            <a:ext cx="339387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본인일부부담금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14334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요양급여와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요양비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지급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51520" y="873965"/>
            <a:ext cx="8389814" cy="530127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88234" y="1618352"/>
            <a:ext cx="81280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요양급여는 </a:t>
            </a:r>
            <a:r>
              <a:rPr lang="ko-KR" altLang="en-US" sz="2000" kern="0" dirty="0">
                <a:latin typeface="+mn-ea"/>
                <a:cs typeface="+mj-cs"/>
              </a:rPr>
              <a:t>다음의 요양기관에서 </a:t>
            </a:r>
            <a:r>
              <a:rPr lang="ko-KR" altLang="en-US" sz="2000" kern="0" dirty="0" smtClean="0">
                <a:latin typeface="+mn-ea"/>
                <a:cs typeface="+mj-cs"/>
              </a:rPr>
              <a:t>행한다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의료법에 </a:t>
            </a:r>
            <a:r>
              <a:rPr lang="ko-KR" altLang="en-US" sz="2000" kern="0" dirty="0">
                <a:latin typeface="+mn-ea"/>
                <a:cs typeface="+mj-cs"/>
              </a:rPr>
              <a:t>의해 개설된 </a:t>
            </a:r>
            <a:r>
              <a:rPr lang="ko-KR" altLang="en-US" sz="2000" kern="0" dirty="0" smtClean="0">
                <a:latin typeface="+mn-ea"/>
                <a:cs typeface="+mj-cs"/>
              </a:rPr>
              <a:t>의료기관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약사법에 의해 등록된 </a:t>
            </a:r>
            <a:r>
              <a:rPr lang="ko-KR" altLang="en-US" sz="2000" kern="0" dirty="0" smtClean="0">
                <a:latin typeface="+mn-ea"/>
                <a:cs typeface="+mj-cs"/>
              </a:rPr>
              <a:t>약국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약사법에 의해 설립된 </a:t>
            </a:r>
            <a:r>
              <a:rPr lang="ko-KR" altLang="en-US" sz="2000" kern="0" dirty="0" smtClean="0">
                <a:latin typeface="+mn-ea"/>
                <a:cs typeface="+mj-cs"/>
              </a:rPr>
              <a:t>한국희귀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필수의약품센터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지역보건법에 의한 보건소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보건의료원 및 </a:t>
            </a:r>
            <a:r>
              <a:rPr lang="ko-KR" altLang="en-US" sz="2000" kern="0" dirty="0" smtClean="0">
                <a:latin typeface="+mn-ea"/>
                <a:cs typeface="+mj-cs"/>
              </a:rPr>
              <a:t>보건지소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농어촌 등 보건의료를 위한 특별조치법에 의해 설치된 </a:t>
            </a:r>
            <a:r>
              <a:rPr lang="ko-KR" altLang="en-US" sz="2000" kern="0" dirty="0" smtClean="0">
                <a:latin typeface="+mn-ea"/>
                <a:cs typeface="+mj-cs"/>
              </a:rPr>
              <a:t>보건진료소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이에 따른 요양기관은 정당한 </a:t>
            </a:r>
            <a:r>
              <a:rPr lang="ko-KR" altLang="en-US" sz="2000" kern="0" dirty="0" err="1">
                <a:latin typeface="+mn-ea"/>
                <a:cs typeface="+mj-cs"/>
              </a:rPr>
              <a:t>이유없이</a:t>
            </a:r>
            <a:r>
              <a:rPr lang="ko-KR" altLang="en-US" sz="2000" kern="0" dirty="0">
                <a:latin typeface="+mn-ea"/>
                <a:cs typeface="+mj-cs"/>
              </a:rPr>
              <a:t> 요양급여를 거부하지 </a:t>
            </a:r>
            <a:r>
              <a:rPr lang="ko-KR" altLang="en-US" sz="2000" kern="0" dirty="0" smtClean="0">
                <a:latin typeface="+mn-ea"/>
                <a:cs typeface="+mj-cs"/>
              </a:rPr>
              <a:t>못한다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r>
              <a:rPr lang="ko-KR" altLang="en-US" sz="2000" kern="0" dirty="0" smtClean="0">
                <a:latin typeface="+mn-ea"/>
                <a:cs typeface="+mj-cs"/>
              </a:rPr>
              <a:t>  → </a:t>
            </a:r>
            <a:r>
              <a:rPr lang="ko-KR" altLang="en-US" sz="2000" kern="0" dirty="0" err="1" smtClean="0">
                <a:latin typeface="+mn-ea"/>
                <a:cs typeface="+mj-cs"/>
              </a:rPr>
              <a:t>당연지정제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65820" y="815228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23328" y="818403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72486" y="1457340"/>
            <a:ext cx="779700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68062" y="1069961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요양기관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42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76218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선별급여와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요양비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지급 등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7321" y="4165626"/>
            <a:ext cx="8856000" cy="178365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137321" y="4797959"/>
            <a:ext cx="894737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>
                <a:latin typeface="+mn-ea"/>
                <a:cs typeface="+mj-cs"/>
              </a:rPr>
              <a:t>보건복지부령이</a:t>
            </a:r>
            <a:r>
              <a:rPr lang="ko-KR" altLang="en-US" sz="1900" kern="0" dirty="0">
                <a:latin typeface="+mn-ea"/>
                <a:cs typeface="+mj-cs"/>
              </a:rPr>
              <a:t> 정하는 긴급 기타 이유 등으로 요양기관 이외에 </a:t>
            </a:r>
            <a:r>
              <a:rPr lang="ko-KR" altLang="en-US" sz="1900" kern="0" dirty="0" smtClean="0">
                <a:latin typeface="+mn-ea"/>
                <a:cs typeface="+mj-cs"/>
              </a:rPr>
              <a:t>곳에서 요양을 </a:t>
            </a:r>
            <a:r>
              <a:rPr lang="ko-KR" altLang="en-US" sz="1900" kern="0" dirty="0">
                <a:latin typeface="+mn-ea"/>
                <a:cs typeface="+mj-cs"/>
              </a:rPr>
              <a:t>받는 </a:t>
            </a:r>
            <a:r>
              <a:rPr lang="ko-KR" altLang="en-US" sz="1900" kern="0" dirty="0" smtClean="0">
                <a:latin typeface="+mn-ea"/>
                <a:cs typeface="+mj-cs"/>
              </a:rPr>
              <a:t>경우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요양급여에 </a:t>
            </a:r>
            <a:r>
              <a:rPr lang="ko-KR" altLang="en-US" sz="1900" kern="0" dirty="0">
                <a:latin typeface="+mn-ea"/>
                <a:cs typeface="+mj-cs"/>
              </a:rPr>
              <a:t>상당하는 금액을 가입자 또는 피부양자에게 지급한다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51622" y="4106889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09130" y="4110064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48348" y="4739062"/>
            <a:ext cx="841999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43925" y="4351683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요양비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지급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37321" y="853257"/>
            <a:ext cx="8856000" cy="2715173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297295" y="1485591"/>
            <a:ext cx="8584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요양급여를 결정함에 있어 경제성 또는 </a:t>
            </a:r>
            <a:r>
              <a:rPr lang="ko-KR" altLang="en-US" sz="2000" kern="0" dirty="0" err="1">
                <a:latin typeface="+mn-ea"/>
                <a:cs typeface="+mj-cs"/>
              </a:rPr>
              <a:t>치료효과성</a:t>
            </a:r>
            <a:r>
              <a:rPr lang="ko-KR" altLang="en-US" sz="2000" kern="0" dirty="0">
                <a:latin typeface="+mn-ea"/>
                <a:cs typeface="+mj-cs"/>
              </a:rPr>
              <a:t> 등이 불확실하여 그 검증을 위하여 </a:t>
            </a:r>
            <a:r>
              <a:rPr lang="ko-KR" altLang="en-US" sz="2000" kern="0" dirty="0" smtClean="0">
                <a:latin typeface="+mn-ea"/>
                <a:cs typeface="+mj-cs"/>
              </a:rPr>
              <a:t>추가적인 </a:t>
            </a:r>
            <a:r>
              <a:rPr lang="ko-KR" altLang="en-US" sz="2000" kern="0" dirty="0">
                <a:latin typeface="+mn-ea"/>
                <a:cs typeface="+mj-cs"/>
              </a:rPr>
              <a:t>근거가 필요하거나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경제성이 낮아도 가입자와 피부양자의 건강회복에 </a:t>
            </a:r>
            <a:r>
              <a:rPr lang="ko-KR" altLang="en-US" sz="2000" kern="0" dirty="0" smtClean="0">
                <a:latin typeface="+mn-ea"/>
                <a:cs typeface="+mj-cs"/>
              </a:rPr>
              <a:t>잠재적 </a:t>
            </a:r>
            <a:r>
              <a:rPr lang="ko-KR" altLang="en-US" sz="2000" kern="0" dirty="0">
                <a:latin typeface="+mn-ea"/>
                <a:cs typeface="+mj-cs"/>
              </a:rPr>
              <a:t>이득이 있는 등 대통령령으로 정하는 경우에는 예비적인 요양급여인 </a:t>
            </a:r>
            <a:r>
              <a:rPr lang="ko-KR" altLang="en-US" sz="2000" kern="0" dirty="0" smtClean="0">
                <a:latin typeface="+mn-ea"/>
                <a:cs typeface="+mj-cs"/>
              </a:rPr>
              <a:t>선별급여로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지정하여 </a:t>
            </a:r>
            <a:r>
              <a:rPr lang="ko-KR" altLang="en-US" sz="2000" kern="0" dirty="0">
                <a:latin typeface="+mn-ea"/>
                <a:cs typeface="+mj-cs"/>
              </a:rPr>
              <a:t>실시할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51622" y="794521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09130" y="797696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48348" y="1426694"/>
            <a:ext cx="841999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43925" y="1039315"/>
            <a:ext cx="297549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선별급여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4)</a:t>
            </a:r>
          </a:p>
        </p:txBody>
      </p:sp>
    </p:spTree>
    <p:extLst>
      <p:ext uri="{BB962C8B-B14F-4D97-AF65-F5344CB8AC3E}">
        <p14:creationId xmlns:p14="http://schemas.microsoft.com/office/powerpoint/2010/main" val="38223666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선별급여와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요양비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지급 등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7321" y="853257"/>
            <a:ext cx="8856000" cy="185566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279218" y="1401129"/>
            <a:ext cx="8584560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‘장애인복지법’에 따라 등록된 </a:t>
            </a:r>
            <a:r>
              <a:rPr lang="ko-KR" altLang="en-US" sz="1900" kern="0" dirty="0" smtClean="0">
                <a:solidFill>
                  <a:srgbClr val="FF0000"/>
                </a:solidFill>
                <a:latin typeface="+mn-ea"/>
                <a:cs typeface="+mj-cs"/>
              </a:rPr>
              <a:t>장애인</a:t>
            </a:r>
            <a:r>
              <a:rPr lang="ko-KR" altLang="en-US" sz="1900" kern="0" dirty="0" smtClean="0">
                <a:latin typeface="+mn-ea"/>
                <a:cs typeface="+mj-cs"/>
              </a:rPr>
              <a:t>인 가입자 </a:t>
            </a:r>
            <a:r>
              <a:rPr lang="ko-KR" altLang="en-US" sz="1900" kern="0" dirty="0">
                <a:latin typeface="+mn-ea"/>
                <a:cs typeface="+mj-cs"/>
              </a:rPr>
              <a:t>및 피부양자에게는 </a:t>
            </a:r>
            <a:r>
              <a:rPr lang="ko-KR" altLang="en-US" sz="1900" kern="0" dirty="0" err="1">
                <a:latin typeface="+mn-ea"/>
                <a:cs typeface="+mj-cs"/>
              </a:rPr>
              <a:t>보장구에</a:t>
            </a:r>
            <a:r>
              <a:rPr lang="ko-KR" altLang="en-US" sz="1900" kern="0" dirty="0">
                <a:latin typeface="+mn-ea"/>
                <a:cs typeface="+mj-cs"/>
              </a:rPr>
              <a:t> 대하여 </a:t>
            </a:r>
            <a:r>
              <a:rPr lang="ko-KR" altLang="en-US" sz="1900" kern="0" dirty="0" smtClean="0">
                <a:latin typeface="+mn-ea"/>
                <a:cs typeface="+mj-cs"/>
              </a:rPr>
              <a:t>보험급여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 err="1">
                <a:latin typeface="+mn-ea"/>
                <a:cs typeface="+mj-cs"/>
              </a:rPr>
              <a:t>보장구</a:t>
            </a:r>
            <a:r>
              <a:rPr lang="ko-KR" altLang="en-US" sz="1900" kern="0" dirty="0">
                <a:latin typeface="+mn-ea"/>
                <a:cs typeface="+mj-cs"/>
              </a:rPr>
              <a:t> 구입시 구입금액의 일부를 </a:t>
            </a:r>
            <a:r>
              <a:rPr lang="ko-KR" altLang="en-US" sz="1900" kern="0" dirty="0" err="1">
                <a:latin typeface="+mn-ea"/>
                <a:cs typeface="+mj-cs"/>
              </a:rPr>
              <a:t>현금급여비로</a:t>
            </a:r>
            <a:r>
              <a:rPr lang="ko-KR" altLang="en-US" sz="1900" kern="0" dirty="0">
                <a:latin typeface="+mn-ea"/>
                <a:cs typeface="+mj-cs"/>
              </a:rPr>
              <a:t> 지급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를 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51622" y="794521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09130" y="797696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48348" y="1426694"/>
            <a:ext cx="841999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43925" y="1039315"/>
            <a:ext cx="44871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보장구에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대한 </a:t>
            </a: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보헙급여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49453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요양기관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시설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·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장비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·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인력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현황에 대한 신고의무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7321" y="2914107"/>
            <a:ext cx="8856000" cy="389419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48348" y="3551636"/>
            <a:ext cx="8584560" cy="305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요양기관이 속임수나 그 밖의 부당한 방법으로 </a:t>
            </a:r>
            <a:r>
              <a:rPr lang="ko-KR" altLang="en-US" sz="1900" kern="0" dirty="0" smtClean="0">
                <a:latin typeface="+mn-ea"/>
                <a:cs typeface="+mj-cs"/>
              </a:rPr>
              <a:t>보험자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가입자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피부양자에게 </a:t>
            </a:r>
            <a:r>
              <a:rPr lang="ko-KR" altLang="en-US" sz="1900" kern="0" dirty="0">
                <a:latin typeface="+mn-ea"/>
                <a:cs typeface="+mj-cs"/>
              </a:rPr>
              <a:t>요양급여비용을 부담하게 한 경우에는 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 smtClean="0">
                <a:latin typeface="+mn-ea"/>
                <a:cs typeface="+mj-cs"/>
              </a:rPr>
              <a:t>년의 범위에서 </a:t>
            </a:r>
            <a:r>
              <a:rPr lang="ko-KR" altLang="en-US" sz="1900" kern="0" dirty="0">
                <a:latin typeface="+mn-ea"/>
                <a:cs typeface="+mj-cs"/>
              </a:rPr>
              <a:t>그 </a:t>
            </a:r>
            <a:r>
              <a:rPr lang="ko-KR" altLang="en-US" sz="1900" kern="0" dirty="0" smtClean="0">
                <a:latin typeface="+mn-ea"/>
                <a:cs typeface="+mj-cs"/>
              </a:rPr>
              <a:t>요양기관에 업무정지를 </a:t>
            </a:r>
            <a:r>
              <a:rPr lang="ko-KR" altLang="en-US" sz="1900" kern="0" dirty="0">
                <a:latin typeface="+mn-ea"/>
                <a:cs typeface="+mj-cs"/>
              </a:rPr>
              <a:t>명할 수 있으며 업무정지 처분의 </a:t>
            </a:r>
            <a:r>
              <a:rPr lang="ko-KR" altLang="en-US" sz="1900" kern="0" dirty="0" smtClean="0">
                <a:latin typeface="+mn-ea"/>
                <a:cs typeface="+mj-cs"/>
              </a:rPr>
              <a:t>효과는 요양기관을 </a:t>
            </a:r>
            <a:r>
              <a:rPr lang="ko-KR" altLang="en-US" sz="1900" kern="0" dirty="0">
                <a:latin typeface="+mn-ea"/>
                <a:cs typeface="+mj-cs"/>
              </a:rPr>
              <a:t>양수한 자에게도 </a:t>
            </a:r>
            <a:r>
              <a:rPr lang="ko-KR" altLang="en-US" sz="1900" kern="0" dirty="0" smtClean="0">
                <a:latin typeface="+mn-ea"/>
                <a:cs typeface="+mj-cs"/>
              </a:rPr>
              <a:t>승계된다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98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공단은 </a:t>
            </a:r>
            <a:r>
              <a:rPr lang="ko-KR" altLang="en-US" sz="1900" kern="0" dirty="0">
                <a:latin typeface="+mn-ea"/>
                <a:cs typeface="+mj-cs"/>
              </a:rPr>
              <a:t>속임수나 그 밖의 부당한 방법으로 보험급여를 받은 사람이나 </a:t>
            </a:r>
            <a:r>
              <a:rPr lang="ko-KR" altLang="en-US" sz="1900" kern="0" dirty="0" smtClean="0">
                <a:latin typeface="+mn-ea"/>
                <a:cs typeface="+mj-cs"/>
              </a:rPr>
              <a:t>보험급여 비용을 </a:t>
            </a:r>
            <a:r>
              <a:rPr lang="ko-KR" altLang="en-US" sz="1900" kern="0" dirty="0" smtClean="0">
                <a:latin typeface="+mn-ea"/>
                <a:cs typeface="+mj-cs"/>
              </a:rPr>
              <a:t>지급받은 </a:t>
            </a:r>
            <a:r>
              <a:rPr lang="ko-KR" altLang="en-US" sz="1900" kern="0" dirty="0">
                <a:latin typeface="+mn-ea"/>
                <a:cs typeface="+mj-cs"/>
              </a:rPr>
              <a:t>요양기관을 신고한 사람에게 포상금을 지급할 수 있으며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건강보험 </a:t>
            </a:r>
            <a:r>
              <a:rPr lang="ko-KR" altLang="en-US" sz="1900" kern="0" dirty="0">
                <a:latin typeface="+mn-ea"/>
                <a:cs typeface="+mj-cs"/>
              </a:rPr>
              <a:t>재정을 </a:t>
            </a:r>
            <a:r>
              <a:rPr lang="ko-KR" altLang="en-US" sz="1900" kern="0" dirty="0" smtClean="0">
                <a:latin typeface="+mn-ea"/>
                <a:cs typeface="+mj-cs"/>
              </a:rPr>
              <a:t>효율적으로 </a:t>
            </a:r>
            <a:r>
              <a:rPr lang="ko-KR" altLang="en-US" sz="1900" kern="0" dirty="0">
                <a:latin typeface="+mn-ea"/>
                <a:cs typeface="+mj-cs"/>
              </a:rPr>
              <a:t>운영하는 데 이바지한 요양 기관에 대해서는 </a:t>
            </a:r>
            <a:r>
              <a:rPr lang="ko-KR" altLang="en-US" sz="1900" kern="0" dirty="0" smtClean="0">
                <a:latin typeface="+mn-ea"/>
                <a:cs typeface="+mj-cs"/>
              </a:rPr>
              <a:t>장려금을 </a:t>
            </a:r>
            <a:r>
              <a:rPr lang="ko-KR" altLang="en-US" sz="1900" kern="0" dirty="0">
                <a:latin typeface="+mn-ea"/>
                <a:cs typeface="+mj-cs"/>
              </a:rPr>
              <a:t>지급할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104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51622" y="2855371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09130" y="2858546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48348" y="3398093"/>
            <a:ext cx="841999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43925" y="3040531"/>
            <a:ext cx="368562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업무정지 명령 및 포상금 등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37321" y="763807"/>
            <a:ext cx="8856000" cy="19980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196625" y="1305392"/>
            <a:ext cx="8744805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의료자원관리의 </a:t>
            </a:r>
            <a:r>
              <a:rPr lang="ko-KR" altLang="en-US" sz="1900" kern="0" dirty="0">
                <a:latin typeface="+mn-ea"/>
                <a:cs typeface="+mj-cs"/>
              </a:rPr>
              <a:t>효율성을 확보하고 요양급여비용의 누수를 방지하기 </a:t>
            </a:r>
            <a:r>
              <a:rPr lang="ko-KR" altLang="en-US" sz="1900" kern="0" dirty="0" smtClean="0">
                <a:latin typeface="+mn-ea"/>
                <a:cs typeface="+mj-cs"/>
              </a:rPr>
              <a:t>위함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요양기관은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47</a:t>
            </a:r>
            <a:r>
              <a:rPr lang="ko-KR" altLang="en-US" sz="1900" kern="0" dirty="0">
                <a:latin typeface="+mn-ea"/>
                <a:cs typeface="+mj-cs"/>
              </a:rPr>
              <a:t>조에 따라 요양급여비용을 최초로 청하는 때에 요양기관의 </a:t>
            </a:r>
            <a:r>
              <a:rPr lang="ko-KR" altLang="en-US" sz="1900" kern="0" dirty="0" smtClean="0">
                <a:latin typeface="+mn-ea"/>
                <a:cs typeface="+mj-cs"/>
              </a:rPr>
              <a:t>시설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장비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인력 </a:t>
            </a:r>
            <a:r>
              <a:rPr lang="ko-KR" altLang="en-US" sz="1900" kern="0" dirty="0">
                <a:latin typeface="+mn-ea"/>
                <a:cs typeface="+mj-cs"/>
              </a:rPr>
              <a:t>등에 대한 현황을 건강보험심사평가원에 신고하여야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51622" y="705070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09130" y="708245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48348" y="1247792"/>
            <a:ext cx="841999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43925" y="890230"/>
            <a:ext cx="24064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신고의무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43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2586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기타 급여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7138" y="3847776"/>
            <a:ext cx="8804110" cy="253355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38947" y="4566949"/>
            <a:ext cx="8297324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법에 규정한 요양급여 이외에 대통령령이 정하는 바에 의하여 </a:t>
            </a:r>
            <a:r>
              <a:rPr lang="ko-KR" altLang="en-US" sz="2000" kern="0" dirty="0" smtClean="0">
                <a:latin typeface="+mn-ea"/>
                <a:cs typeface="+mj-cs"/>
              </a:rPr>
              <a:t>임신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출산 </a:t>
            </a:r>
            <a:r>
              <a:rPr lang="ko-KR" altLang="en-US" sz="2000" kern="0" dirty="0">
                <a:latin typeface="+mn-ea"/>
                <a:cs typeface="+mj-cs"/>
              </a:rPr>
              <a:t>진료비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 smtClean="0">
                <a:latin typeface="+mn-ea"/>
                <a:cs typeface="+mj-cs"/>
              </a:rPr>
              <a:t>장제비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상병수당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그 밖의 급여를 실시할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2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임신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출산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유산 및 사산을 포함한다</a:t>
            </a:r>
            <a:r>
              <a:rPr lang="en-US" altLang="ko-KR" sz="2000" kern="0" dirty="0">
                <a:latin typeface="+mn-ea"/>
                <a:cs typeface="+mj-cs"/>
              </a:rPr>
              <a:t>) </a:t>
            </a:r>
            <a:r>
              <a:rPr lang="ko-KR" altLang="en-US" sz="2000" kern="0" dirty="0">
                <a:latin typeface="+mn-ea"/>
                <a:cs typeface="+mj-cs"/>
              </a:rPr>
              <a:t>진료비로 되어있다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시행령 제</a:t>
            </a:r>
            <a:r>
              <a:rPr lang="en-US" altLang="ko-KR" sz="2000" kern="0" dirty="0">
                <a:latin typeface="+mn-ea"/>
                <a:cs typeface="+mj-cs"/>
              </a:rPr>
              <a:t>23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1439" y="378904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38947" y="379221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78165" y="4421213"/>
            <a:ext cx="825610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73742" y="4033834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부가급여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67138" y="833379"/>
            <a:ext cx="8804110" cy="2533551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75059" y="1550315"/>
            <a:ext cx="8159206" cy="151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공단은 </a:t>
            </a:r>
            <a:r>
              <a:rPr lang="ko-KR" altLang="en-US" sz="2000" kern="0" dirty="0">
                <a:latin typeface="+mn-ea"/>
                <a:cs typeface="+mj-cs"/>
              </a:rPr>
              <a:t>가입자 및 피부양자에 대하여 질병의 조기발견과 그에 따른 요양급여를 </a:t>
            </a:r>
            <a:r>
              <a:rPr lang="ko-KR" altLang="en-US" sz="2000" kern="0" dirty="0" smtClean="0">
                <a:latin typeface="+mn-ea"/>
                <a:cs typeface="+mj-cs"/>
              </a:rPr>
              <a:t>하기 위해 </a:t>
            </a:r>
            <a:r>
              <a:rPr lang="ko-KR" altLang="en-US" sz="2000" kern="0" dirty="0">
                <a:latin typeface="+mn-ea"/>
                <a:cs typeface="+mj-cs"/>
              </a:rPr>
              <a:t>건강검진을 </a:t>
            </a:r>
            <a:r>
              <a:rPr lang="ko-KR" altLang="en-US" sz="2000" kern="0" dirty="0" smtClean="0">
                <a:latin typeface="+mn-ea"/>
                <a:cs typeface="+mj-cs"/>
              </a:rPr>
              <a:t>실시한다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일반건강검진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>
                <a:latin typeface="+mn-ea"/>
                <a:cs typeface="+mj-cs"/>
              </a:rPr>
              <a:t>암검진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>
                <a:latin typeface="+mn-ea"/>
                <a:cs typeface="+mj-cs"/>
              </a:rPr>
              <a:t>영유아검강검진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81439" y="774643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38947" y="777818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78165" y="1406816"/>
            <a:ext cx="825610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73742" y="1019437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건강검진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7185024" y="3257404"/>
            <a:ext cx="1613993" cy="1161671"/>
            <a:chOff x="6060306" y="4077070"/>
            <a:chExt cx="3777636" cy="2592288"/>
          </a:xfrm>
        </p:grpSpPr>
        <p:sp>
          <p:nvSpPr>
            <p:cNvPr id="34" name="직사각형 33"/>
            <p:cNvSpPr/>
            <p:nvPr/>
          </p:nvSpPr>
          <p:spPr>
            <a:xfrm>
              <a:off x="6060306" y="4077070"/>
              <a:ext cx="3777636" cy="259228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2" name="그림 31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6335045" y="5893248"/>
              <a:ext cx="3440559" cy="7554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국민행복카드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712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825381"/>
              </p:ext>
            </p:extLst>
          </p:nvPr>
        </p:nvGraphicFramePr>
        <p:xfrm>
          <a:off x="137332" y="779744"/>
          <a:ext cx="8879286" cy="5889615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3904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88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84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84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1963.12.16.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1964.3.17.)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「의료보험법」 제정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124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1976.12.22.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1977.1.1.)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전부개정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500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인 이상 사업장 강제 적용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1987.12.13.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1988.1.1.)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1988. 1 .1.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농어촌 지역주민 의료보험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실시</a:t>
                      </a:r>
                      <a:endParaRPr kumimoji="1" lang="ko-KR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1989. 7. 1.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도시 지역주민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자영업자 의료보험 실시로 전국민 의료보험화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1999.2.8.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2000.1.1.)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법률 제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5854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호「국민건강보험법」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목적에 건강진단과 재활 및 예방까지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포함됨</a:t>
                      </a:r>
                      <a:endParaRPr kumimoji="1" lang="ko-KR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국민건강보험공단 단일 보험자 운영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17037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수급권의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제한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53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189980" y="858016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31196" y="867676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10010" y="873812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급여의 제한</a:t>
            </a:r>
            <a:r>
              <a:rPr lang="en-US" altLang="ko-KR" sz="2300" b="1" dirty="0">
                <a:latin typeface="+mj-ea"/>
                <a:ea typeface="+mj-ea"/>
              </a:rPr>
              <a:t>(</a:t>
            </a:r>
            <a:r>
              <a:rPr lang="ko-KR" altLang="en-US" sz="2300" b="1" dirty="0">
                <a:latin typeface="+mj-ea"/>
                <a:ea typeface="+mj-ea"/>
              </a:rPr>
              <a:t>제</a:t>
            </a:r>
            <a:r>
              <a:rPr lang="en-US" altLang="ko-KR" sz="2300" b="1" dirty="0">
                <a:latin typeface="+mj-ea"/>
                <a:ea typeface="+mj-ea"/>
              </a:rPr>
              <a:t>1</a:t>
            </a:r>
            <a:r>
              <a:rPr lang="ko-KR" altLang="en-US" sz="2300" b="1" dirty="0">
                <a:latin typeface="+mj-ea"/>
                <a:ea typeface="+mj-ea"/>
              </a:rPr>
              <a:t>항</a:t>
            </a:r>
            <a:r>
              <a:rPr lang="en-US" altLang="ko-KR" sz="2300" b="1" dirty="0">
                <a:latin typeface="+mj-ea"/>
                <a:ea typeface="+mj-ea"/>
              </a:rPr>
              <a:t>)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84941" y="1279952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36027" y="1439585"/>
            <a:ext cx="756979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고의 또는 중대한 과실로 인한 범죄행위에 그 원인이 있거나 </a:t>
            </a:r>
            <a:r>
              <a:rPr lang="ko-KR" altLang="en-US" sz="2000" dirty="0" smtClean="0">
                <a:latin typeface="+mn-ea"/>
              </a:rPr>
              <a:t> 고의로 </a:t>
            </a:r>
            <a:r>
              <a:rPr lang="ko-KR" altLang="en-US" sz="2000" dirty="0" smtClean="0">
                <a:latin typeface="+mn-ea"/>
              </a:rPr>
              <a:t>사고를 일으킨 </a:t>
            </a:r>
            <a:r>
              <a:rPr lang="ko-KR" altLang="en-US" sz="2000" dirty="0" smtClean="0">
                <a:latin typeface="+mn-ea"/>
              </a:rPr>
              <a:t>경우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고의 </a:t>
            </a:r>
            <a:r>
              <a:rPr lang="ko-KR" altLang="en-US" sz="2000" dirty="0">
                <a:latin typeface="+mn-ea"/>
              </a:rPr>
              <a:t>또는 중대한 과실로 공단이나 요양기관의 요양에 관한 </a:t>
            </a:r>
            <a:r>
              <a:rPr lang="ko-KR" altLang="en-US" sz="2000" dirty="0" smtClean="0">
                <a:latin typeface="+mn-ea"/>
              </a:rPr>
              <a:t>  지시에 </a:t>
            </a:r>
            <a:r>
              <a:rPr lang="ko-KR" altLang="en-US" sz="2000" dirty="0">
                <a:latin typeface="+mn-ea"/>
              </a:rPr>
              <a:t>따르지 아니한 </a:t>
            </a:r>
            <a:r>
              <a:rPr lang="ko-KR" altLang="en-US" sz="2000" dirty="0" smtClean="0">
                <a:latin typeface="+mn-ea"/>
              </a:rPr>
              <a:t>경우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고의 </a:t>
            </a:r>
            <a:r>
              <a:rPr lang="ko-KR" altLang="en-US" sz="2000" dirty="0">
                <a:latin typeface="+mn-ea"/>
              </a:rPr>
              <a:t>또는 중대한 과실로 제</a:t>
            </a:r>
            <a:r>
              <a:rPr lang="en-US" altLang="ko-KR" sz="2000" dirty="0">
                <a:latin typeface="+mn-ea"/>
              </a:rPr>
              <a:t>55</a:t>
            </a:r>
            <a:r>
              <a:rPr lang="ko-KR" altLang="en-US" sz="2000" dirty="0">
                <a:latin typeface="+mn-ea"/>
              </a:rPr>
              <a:t>조에 따른 문서와 그 밖의 물건의 제출을 </a:t>
            </a:r>
            <a:r>
              <a:rPr lang="ko-KR" altLang="en-US" sz="2000" dirty="0" smtClean="0">
                <a:latin typeface="+mn-ea"/>
              </a:rPr>
              <a:t>거부하거나 질문 </a:t>
            </a:r>
            <a:r>
              <a:rPr lang="ko-KR" altLang="en-US" sz="2000" dirty="0">
                <a:latin typeface="+mn-ea"/>
              </a:rPr>
              <a:t>또는 진단을 거부한 </a:t>
            </a:r>
            <a:r>
              <a:rPr lang="ko-KR" altLang="en-US" sz="2000" dirty="0" smtClean="0">
                <a:latin typeface="+mn-ea"/>
              </a:rPr>
              <a:t>경우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업무상 </a:t>
            </a:r>
            <a:r>
              <a:rPr lang="ko-KR" altLang="en-US" sz="2000" dirty="0">
                <a:latin typeface="+mn-ea"/>
              </a:rPr>
              <a:t>또는 공무로 생긴 </a:t>
            </a:r>
            <a:r>
              <a:rPr lang="ko-KR" altLang="en-US" sz="2000" dirty="0" smtClean="0">
                <a:latin typeface="+mn-ea"/>
              </a:rPr>
              <a:t>질병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부상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재해로 </a:t>
            </a:r>
            <a:r>
              <a:rPr lang="ko-KR" altLang="en-US" sz="2000" dirty="0">
                <a:latin typeface="+mn-ea"/>
              </a:rPr>
              <a:t>인해 다른 법령에 따른 보험급여나 </a:t>
            </a:r>
            <a:r>
              <a:rPr lang="ko-KR" altLang="en-US" sz="2000" dirty="0" smtClean="0">
                <a:latin typeface="+mn-ea"/>
              </a:rPr>
              <a:t>보상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報償</a:t>
            </a:r>
            <a:r>
              <a:rPr lang="en-US" altLang="ko-KR" sz="2000" dirty="0">
                <a:latin typeface="+mn-ea"/>
              </a:rPr>
              <a:t>) </a:t>
            </a:r>
            <a:r>
              <a:rPr lang="ko-KR" altLang="en-US" sz="2000" dirty="0">
                <a:latin typeface="+mn-ea"/>
              </a:rPr>
              <a:t>또는 보상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補償</a:t>
            </a:r>
            <a:r>
              <a:rPr lang="en-US" altLang="ko-KR" sz="2000" dirty="0">
                <a:latin typeface="+mn-ea"/>
              </a:rPr>
              <a:t>)</a:t>
            </a:r>
            <a:r>
              <a:rPr lang="ko-KR" altLang="en-US" sz="2000" dirty="0">
                <a:latin typeface="+mn-ea"/>
              </a:rPr>
              <a:t>을 받게 되는 경우</a:t>
            </a:r>
          </a:p>
        </p:txBody>
      </p:sp>
    </p:spTree>
    <p:extLst>
      <p:ext uri="{BB962C8B-B14F-4D97-AF65-F5344CB8AC3E}">
        <p14:creationId xmlns:p14="http://schemas.microsoft.com/office/powerpoint/2010/main" val="975394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수급권의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제한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53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397428" y="967383"/>
            <a:ext cx="8241747" cy="4033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다른 법령에 따라 국가 또는 지방자치단체로부터 보험급여에 상당하는 급여를 받거나 </a:t>
            </a:r>
            <a:r>
              <a:rPr lang="ko-KR" altLang="en-US" sz="2000" kern="0" dirty="0" smtClean="0">
                <a:latin typeface="+mn-ea"/>
                <a:cs typeface="+mj-cs"/>
              </a:rPr>
              <a:t>보험급여에 </a:t>
            </a:r>
            <a:r>
              <a:rPr lang="ko-KR" altLang="en-US" sz="2000" kern="0" dirty="0">
                <a:latin typeface="+mn-ea"/>
                <a:cs typeface="+mj-cs"/>
              </a:rPr>
              <a:t>상당하는 비용을 지급받게 되는 경우에는 그 한도 내에서 보험급여를 하지 </a:t>
            </a:r>
            <a:r>
              <a:rPr lang="ko-KR" altLang="en-US" sz="2000" kern="0" dirty="0" smtClean="0">
                <a:latin typeface="+mn-ea"/>
                <a:cs typeface="+mj-cs"/>
              </a:rPr>
              <a:t>아니한다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342900" indent="-342900">
              <a:lnSpc>
                <a:spcPct val="15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세대단위의 보험료를 일정기간 이상 체납한 지역가입자의 경우 보험료 완납할 때까지 </a:t>
            </a:r>
            <a:r>
              <a:rPr lang="ko-KR" altLang="en-US" sz="2000" kern="0" dirty="0" smtClean="0">
                <a:latin typeface="+mn-ea"/>
                <a:cs typeface="+mj-cs"/>
              </a:rPr>
              <a:t>보험급여를 </a:t>
            </a:r>
            <a:r>
              <a:rPr lang="ko-KR" altLang="en-US" sz="2000" kern="0" dirty="0">
                <a:latin typeface="+mn-ea"/>
                <a:cs typeface="+mj-cs"/>
              </a:rPr>
              <a:t>실시하지 않을 수 있다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342900" indent="-342900">
              <a:lnSpc>
                <a:spcPct val="15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보험료를 체납한 직장가입자의 경우 본인의 귀책사유로 체납한 경우 완납할 때까지 </a:t>
            </a:r>
            <a:r>
              <a:rPr lang="ko-KR" altLang="en-US" sz="2000" kern="0" dirty="0" smtClean="0">
                <a:latin typeface="+mn-ea"/>
                <a:cs typeface="+mj-cs"/>
              </a:rPr>
              <a:t>보험급여를 </a:t>
            </a:r>
            <a:r>
              <a:rPr lang="ko-KR" altLang="en-US" sz="2000" kern="0" dirty="0">
                <a:latin typeface="+mn-ea"/>
                <a:cs typeface="+mj-cs"/>
              </a:rPr>
              <a:t>실시하지 않을 수 있다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4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786672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수급권의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보호와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구상권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7138" y="3157513"/>
            <a:ext cx="8804110" cy="279176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276913" y="3724357"/>
            <a:ext cx="8584560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자의 행위로 인한 보험급여사유가 생겨 가입자 또는 피부양자에게 </a:t>
            </a:r>
            <a:r>
              <a:rPr lang="ko-KR" altLang="en-US" sz="1900" kern="0" dirty="0" smtClean="0">
                <a:latin typeface="+mn-ea"/>
                <a:cs typeface="+mj-cs"/>
              </a:rPr>
              <a:t>보험급여를 </a:t>
            </a:r>
            <a:r>
              <a:rPr lang="ko-KR" altLang="en-US" sz="1900" kern="0" dirty="0">
                <a:latin typeface="+mn-ea"/>
                <a:cs typeface="+mj-cs"/>
              </a:rPr>
              <a:t>한 </a:t>
            </a:r>
            <a:r>
              <a:rPr lang="ko-KR" altLang="en-US" sz="1900" kern="0" dirty="0" smtClean="0">
                <a:latin typeface="+mn-ea"/>
                <a:cs typeface="+mj-cs"/>
              </a:rPr>
              <a:t>경우에는 </a:t>
            </a:r>
            <a:r>
              <a:rPr lang="ko-KR" altLang="en-US" sz="1900" kern="0" dirty="0">
                <a:latin typeface="+mn-ea"/>
                <a:cs typeface="+mj-cs"/>
              </a:rPr>
              <a:t>그 급여에 들어간 비용의 한도에서 그 제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 smtClean="0">
                <a:latin typeface="+mn-ea"/>
                <a:cs typeface="+mj-cs"/>
              </a:rPr>
              <a:t>자에게 권리를 </a:t>
            </a:r>
            <a:r>
              <a:rPr lang="ko-KR" altLang="en-US" sz="1900" kern="0" dirty="0" smtClean="0">
                <a:latin typeface="+mn-ea"/>
                <a:cs typeface="+mj-cs"/>
              </a:rPr>
              <a:t>얻는다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이 </a:t>
            </a:r>
            <a:r>
              <a:rPr lang="ko-KR" altLang="en-US" sz="1900" kern="0" dirty="0">
                <a:latin typeface="+mn-ea"/>
                <a:cs typeface="+mj-cs"/>
              </a:rPr>
              <a:t>경우에 있어 보험급여를 받은 사람이 제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자로부터 이미 손해배상을 </a:t>
            </a:r>
            <a:r>
              <a:rPr lang="ko-KR" altLang="en-US" sz="1900" kern="0" dirty="0" smtClean="0">
                <a:latin typeface="+mn-ea"/>
                <a:cs typeface="+mj-cs"/>
              </a:rPr>
              <a:t>받은 경우에는 </a:t>
            </a:r>
            <a:r>
              <a:rPr lang="ko-KR" altLang="en-US" sz="1900" kern="0" dirty="0" smtClean="0">
                <a:latin typeface="+mn-ea"/>
                <a:cs typeface="+mj-cs"/>
              </a:rPr>
              <a:t>공단은 </a:t>
            </a:r>
            <a:r>
              <a:rPr lang="ko-KR" altLang="en-US" sz="1900" kern="0" dirty="0">
                <a:latin typeface="+mn-ea"/>
                <a:cs typeface="+mj-cs"/>
              </a:rPr>
              <a:t>그 배상액 한도에서 보험급여를 하지 </a:t>
            </a:r>
            <a:r>
              <a:rPr lang="ko-KR" altLang="en-US" sz="1900" kern="0" dirty="0" smtClean="0">
                <a:latin typeface="+mn-ea"/>
                <a:cs typeface="+mj-cs"/>
              </a:rPr>
              <a:t>아니한다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1439" y="3098777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38947" y="3101952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78165" y="3730950"/>
            <a:ext cx="832810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73742" y="3343571"/>
            <a:ext cx="22140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구상권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67138" y="863196"/>
            <a:ext cx="8804110" cy="1803533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53586" y="1495530"/>
            <a:ext cx="8231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보험급여를 </a:t>
            </a:r>
            <a:r>
              <a:rPr lang="ko-KR" altLang="en-US" sz="2000" kern="0" dirty="0">
                <a:latin typeface="+mn-ea"/>
                <a:cs typeface="+mj-cs"/>
              </a:rPr>
              <a:t>받을 권리는 양도 또는 압류할 수 없으며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 smtClean="0">
                <a:latin typeface="+mn-ea"/>
                <a:cs typeface="+mj-cs"/>
              </a:rPr>
              <a:t>요양비</a:t>
            </a:r>
            <a:r>
              <a:rPr lang="ko-KR" altLang="en-US" sz="2000" kern="0" dirty="0" smtClean="0">
                <a:latin typeface="+mn-ea"/>
                <a:cs typeface="+mj-cs"/>
              </a:rPr>
              <a:t> 등 </a:t>
            </a:r>
            <a:r>
              <a:rPr lang="ko-KR" altLang="en-US" sz="2000" kern="0" dirty="0">
                <a:latin typeface="+mn-ea"/>
                <a:cs typeface="+mj-cs"/>
              </a:rPr>
              <a:t>수급계좌로 </a:t>
            </a:r>
            <a:r>
              <a:rPr lang="ko-KR" altLang="en-US" sz="2000" kern="0" dirty="0" smtClean="0">
                <a:latin typeface="+mn-ea"/>
                <a:cs typeface="+mj-cs"/>
              </a:rPr>
              <a:t>입금된 요양비등은 </a:t>
            </a:r>
            <a:r>
              <a:rPr lang="ko-KR" altLang="en-US" sz="2000" kern="0" dirty="0">
                <a:latin typeface="+mn-ea"/>
                <a:cs typeface="+mj-cs"/>
              </a:rPr>
              <a:t>압류할 수 </a:t>
            </a:r>
            <a:r>
              <a:rPr lang="ko-KR" altLang="en-US" sz="2000" kern="0" dirty="0" smtClean="0">
                <a:latin typeface="+mn-ea"/>
                <a:cs typeface="+mj-cs"/>
              </a:rPr>
              <a:t>없다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81439" y="804460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38947" y="807635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78165" y="1436633"/>
            <a:ext cx="832810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73742" y="1049254"/>
            <a:ext cx="32031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보호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25679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Rectangle 64"/>
          <p:cNvSpPr>
            <a:spLocks noChangeArrowheads="1"/>
          </p:cNvSpPr>
          <p:nvPr/>
        </p:nvSpPr>
        <p:spPr bwMode="auto">
          <a:xfrm>
            <a:off x="303650" y="1953862"/>
            <a:ext cx="1554707" cy="633355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txBody>
          <a:bodyPr lIns="288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latin typeface="+mj-ea"/>
                <a:ea typeface="+mj-ea"/>
              </a:rPr>
              <a:t>보험자</a:t>
            </a:r>
            <a:endParaRPr lang="ko-KR" altLang="en-US" sz="2300" b="1" dirty="0">
              <a:latin typeface="+mj-ea"/>
              <a:ea typeface="+mj-ea"/>
            </a:endParaRPr>
          </a:p>
        </p:txBody>
      </p:sp>
      <p:sp>
        <p:nvSpPr>
          <p:cNvPr id="4" name="Rectangle 64"/>
          <p:cNvSpPr>
            <a:spLocks noChangeArrowheads="1"/>
          </p:cNvSpPr>
          <p:nvPr/>
        </p:nvSpPr>
        <p:spPr bwMode="auto">
          <a:xfrm>
            <a:off x="2092864" y="1953862"/>
            <a:ext cx="6367568" cy="6333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n-ea"/>
                <a:ea typeface="+mn-ea"/>
              </a:rPr>
              <a:t>국민건강보험공단</a:t>
            </a:r>
            <a:r>
              <a:rPr lang="en-US" altLang="ko-KR" sz="2000" dirty="0">
                <a:latin typeface="+mn-ea"/>
                <a:ea typeface="+mn-ea"/>
              </a:rPr>
              <a:t>(</a:t>
            </a:r>
            <a:r>
              <a:rPr lang="ko-KR" altLang="en-US" sz="2000" dirty="0">
                <a:latin typeface="+mn-ea"/>
                <a:ea typeface="+mn-ea"/>
              </a:rPr>
              <a:t>제</a:t>
            </a:r>
            <a:r>
              <a:rPr lang="en-US" altLang="ko-KR" sz="2000" dirty="0">
                <a:latin typeface="+mn-ea"/>
                <a:ea typeface="+mn-ea"/>
              </a:rPr>
              <a:t>13</a:t>
            </a:r>
            <a:r>
              <a:rPr lang="ko-KR" altLang="en-US" sz="2000" dirty="0">
                <a:latin typeface="+mn-ea"/>
                <a:ea typeface="+mn-ea"/>
              </a:rPr>
              <a:t>조</a:t>
            </a:r>
            <a:r>
              <a:rPr lang="en-US" altLang="ko-KR" sz="2000" dirty="0">
                <a:latin typeface="+mn-ea"/>
                <a:ea typeface="+mn-ea"/>
              </a:rPr>
              <a:t>)</a:t>
            </a:r>
            <a:endParaRPr lang="ko-KR" altLang="en-US" sz="2000" dirty="0">
              <a:latin typeface="+mn-ea"/>
              <a:ea typeface="+mn-ea"/>
            </a:endParaRPr>
          </a:p>
        </p:txBody>
      </p:sp>
      <p:sp>
        <p:nvSpPr>
          <p:cNvPr id="5" name="Line 68"/>
          <p:cNvSpPr>
            <a:spLocks noChangeShapeType="1"/>
          </p:cNvSpPr>
          <p:nvPr/>
        </p:nvSpPr>
        <p:spPr bwMode="auto">
          <a:xfrm>
            <a:off x="1824711" y="2267910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6" name="Rectangle 64"/>
          <p:cNvSpPr>
            <a:spLocks noChangeArrowheads="1"/>
          </p:cNvSpPr>
          <p:nvPr/>
        </p:nvSpPr>
        <p:spPr bwMode="auto">
          <a:xfrm>
            <a:off x="303650" y="973906"/>
            <a:ext cx="1554707" cy="633355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txBody>
          <a:bodyPr lIns="288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latin typeface="+mn-ea"/>
                <a:ea typeface="+mn-ea"/>
              </a:rPr>
              <a:t>  주관</a:t>
            </a:r>
            <a:endParaRPr lang="ko-KR" altLang="en-US" sz="2300" b="1" dirty="0">
              <a:latin typeface="+mn-ea"/>
              <a:ea typeface="+mn-ea"/>
            </a:endParaRPr>
          </a:p>
        </p:txBody>
      </p:sp>
      <p:sp>
        <p:nvSpPr>
          <p:cNvPr id="7" name="Rectangle 64"/>
          <p:cNvSpPr>
            <a:spLocks noChangeArrowheads="1"/>
          </p:cNvSpPr>
          <p:nvPr/>
        </p:nvSpPr>
        <p:spPr bwMode="auto">
          <a:xfrm>
            <a:off x="2092864" y="973906"/>
            <a:ext cx="6367568" cy="6333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n-ea"/>
                <a:ea typeface="+mn-ea"/>
              </a:rPr>
              <a:t>보건복지부장관</a:t>
            </a:r>
            <a:r>
              <a:rPr lang="en-US" altLang="ko-KR" sz="2000" dirty="0">
                <a:latin typeface="+mn-ea"/>
                <a:ea typeface="+mn-ea"/>
              </a:rPr>
              <a:t>(</a:t>
            </a:r>
            <a:r>
              <a:rPr lang="ko-KR" altLang="en-US" sz="2000" dirty="0">
                <a:latin typeface="+mn-ea"/>
                <a:ea typeface="+mn-ea"/>
              </a:rPr>
              <a:t>제</a:t>
            </a:r>
            <a:r>
              <a:rPr lang="en-US" altLang="ko-KR" sz="2000" dirty="0">
                <a:latin typeface="+mn-ea"/>
                <a:ea typeface="+mn-ea"/>
              </a:rPr>
              <a:t>2</a:t>
            </a:r>
            <a:r>
              <a:rPr lang="ko-KR" altLang="en-US" sz="2000" dirty="0">
                <a:latin typeface="+mn-ea"/>
                <a:ea typeface="+mn-ea"/>
              </a:rPr>
              <a:t>조</a:t>
            </a:r>
            <a:r>
              <a:rPr lang="en-US" altLang="ko-KR" sz="2000" dirty="0">
                <a:latin typeface="+mn-ea"/>
                <a:ea typeface="+mn-ea"/>
              </a:rPr>
              <a:t>)</a:t>
            </a:r>
            <a:endParaRPr lang="ko-KR" altLang="en-US" sz="2000" dirty="0">
              <a:latin typeface="+mn-ea"/>
              <a:ea typeface="+mn-ea"/>
            </a:endParaRPr>
          </a:p>
        </p:txBody>
      </p:sp>
      <p:sp>
        <p:nvSpPr>
          <p:cNvPr id="8" name="Line 68"/>
          <p:cNvSpPr>
            <a:spLocks noChangeShapeType="1"/>
          </p:cNvSpPr>
          <p:nvPr/>
        </p:nvSpPr>
        <p:spPr bwMode="auto">
          <a:xfrm>
            <a:off x="1824711" y="1287955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331989" y="4236874"/>
            <a:ext cx="4752975" cy="79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지역의료보험과 직장의료보험의 </a:t>
            </a:r>
            <a:endParaRPr lang="en-US" altLang="ko-KR" sz="2000" dirty="0" smtClean="0">
              <a:solidFill>
                <a:srgbClr val="21222B"/>
              </a:solidFill>
              <a:latin typeface="+mn-ea"/>
              <a:ea typeface="+mn-ea"/>
              <a:cs typeface="굴림" pitchFamily="50" charset="-127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재정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통합까지 이루어짐</a:t>
            </a:r>
          </a:p>
        </p:txBody>
      </p:sp>
      <p:grpSp>
        <p:nvGrpSpPr>
          <p:cNvPr id="10" name="그룹 101"/>
          <p:cNvGrpSpPr>
            <a:grpSpLocks/>
          </p:cNvGrpSpPr>
          <p:nvPr/>
        </p:nvGrpSpPr>
        <p:grpSpPr bwMode="auto">
          <a:xfrm>
            <a:off x="2362065" y="4209868"/>
            <a:ext cx="1865098" cy="957263"/>
            <a:chOff x="539552" y="3997379"/>
            <a:chExt cx="1224136" cy="1015797"/>
          </a:xfrm>
        </p:grpSpPr>
        <p:grpSp>
          <p:nvGrpSpPr>
            <p:cNvPr id="11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3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4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5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6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7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8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29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0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1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2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3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4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5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6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7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8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39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0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1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2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3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4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5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6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7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8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49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0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1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2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3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12" name="직사각형 35"/>
            <p:cNvSpPr>
              <a:spLocks noChangeArrowheads="1"/>
            </p:cNvSpPr>
            <p:nvPr/>
          </p:nvSpPr>
          <p:spPr bwMode="auto">
            <a:xfrm>
              <a:off x="701653" y="4240941"/>
              <a:ext cx="997326" cy="45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000" b="1" dirty="0" smtClean="0">
                  <a:solidFill>
                    <a:srgbClr val="21222B"/>
                  </a:solidFill>
                  <a:latin typeface="+mn-ea"/>
                  <a:ea typeface="+mn-ea"/>
                  <a:cs typeface="굴림" pitchFamily="50" charset="-127"/>
                </a:rPr>
                <a:t>2003</a:t>
              </a:r>
              <a:r>
                <a:rPr lang="ko-KR" altLang="en-US" sz="2000" b="1" dirty="0" smtClean="0">
                  <a:solidFill>
                    <a:srgbClr val="21222B"/>
                  </a:solidFill>
                  <a:latin typeface="+mn-ea"/>
                  <a:ea typeface="+mn-ea"/>
                  <a:cs typeface="굴림" pitchFamily="50" charset="-127"/>
                </a:rPr>
                <a:t>년 </a:t>
              </a:r>
              <a:r>
                <a:rPr lang="en-US" altLang="ko-KR" sz="2000" b="1" dirty="0" smtClean="0">
                  <a:solidFill>
                    <a:srgbClr val="21222B"/>
                  </a:solidFill>
                  <a:latin typeface="+mn-ea"/>
                  <a:ea typeface="+mn-ea"/>
                  <a:cs typeface="굴림" pitchFamily="50" charset="-127"/>
                </a:rPr>
                <a:t>7</a:t>
              </a:r>
              <a:r>
                <a:rPr lang="ko-KR" altLang="en-US" sz="2000" b="1" dirty="0" smtClean="0">
                  <a:solidFill>
                    <a:srgbClr val="21222B"/>
                  </a:solidFill>
                  <a:latin typeface="+mn-ea"/>
                  <a:ea typeface="+mn-ea"/>
                  <a:cs typeface="굴림" pitchFamily="50" charset="-127"/>
                </a:rPr>
                <a:t>월</a:t>
              </a:r>
              <a:endParaRPr lang="en-US" altLang="ko-KR" sz="2000" b="1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endParaRPr>
            </a:p>
          </p:txBody>
        </p:sp>
      </p:grpSp>
      <p:sp>
        <p:nvSpPr>
          <p:cNvPr id="54" name="Rectangle 6"/>
          <p:cNvSpPr>
            <a:spLocks noChangeArrowheads="1"/>
          </p:cNvSpPr>
          <p:nvPr/>
        </p:nvSpPr>
        <p:spPr bwMode="auto">
          <a:xfrm>
            <a:off x="4331989" y="2828324"/>
            <a:ext cx="4752975" cy="79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국민건강보험공단 및 </a:t>
            </a: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 </a:t>
            </a:r>
            <a:endParaRPr lang="en-US" altLang="ko-KR" sz="2000" dirty="0" smtClean="0">
              <a:solidFill>
                <a:srgbClr val="21222B"/>
              </a:solidFill>
              <a:latin typeface="+mn-ea"/>
              <a:ea typeface="+mn-ea"/>
              <a:cs typeface="굴림" pitchFamily="50" charset="-127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 smtClean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건강보험심사평가원 </a:t>
            </a:r>
            <a:r>
              <a:rPr lang="ko-KR" altLang="en-US" sz="2000" dirty="0">
                <a:solidFill>
                  <a:srgbClr val="21222B"/>
                </a:solidFill>
                <a:latin typeface="+mn-ea"/>
                <a:ea typeface="+mn-ea"/>
                <a:cs typeface="굴림" pitchFamily="50" charset="-127"/>
              </a:rPr>
              <a:t>업무 개시</a:t>
            </a:r>
          </a:p>
        </p:txBody>
      </p:sp>
      <p:grpSp>
        <p:nvGrpSpPr>
          <p:cNvPr id="55" name="그룹 101"/>
          <p:cNvGrpSpPr>
            <a:grpSpLocks/>
          </p:cNvGrpSpPr>
          <p:nvPr/>
        </p:nvGrpSpPr>
        <p:grpSpPr bwMode="auto">
          <a:xfrm>
            <a:off x="2362065" y="2811899"/>
            <a:ext cx="1865098" cy="957263"/>
            <a:chOff x="539552" y="3997379"/>
            <a:chExt cx="1224136" cy="1015797"/>
          </a:xfrm>
        </p:grpSpPr>
        <p:grpSp>
          <p:nvGrpSpPr>
            <p:cNvPr id="56" name="그룹 13"/>
            <p:cNvGrpSpPr>
              <a:grpSpLocks/>
            </p:cNvGrpSpPr>
            <p:nvPr/>
          </p:nvGrpSpPr>
          <p:grpSpPr bwMode="auto">
            <a:xfrm>
              <a:off x="539552" y="3997379"/>
              <a:ext cx="1224136" cy="1015797"/>
              <a:chOff x="1763688" y="836712"/>
              <a:chExt cx="5472608" cy="4832221"/>
            </a:xfrm>
          </p:grpSpPr>
          <p:sp>
            <p:nvSpPr>
              <p:cNvPr id="58" name="Freeform 7"/>
              <p:cNvSpPr>
                <a:spLocks/>
              </p:cNvSpPr>
              <p:nvPr/>
            </p:nvSpPr>
            <p:spPr bwMode="auto">
              <a:xfrm>
                <a:off x="2299556" y="1027568"/>
                <a:ext cx="4743701" cy="4641365"/>
              </a:xfrm>
              <a:custGeom>
                <a:avLst/>
                <a:gdLst>
                  <a:gd name="T0" fmla="*/ 2147483647 w 4497"/>
                  <a:gd name="T1" fmla="*/ 2147483647 h 4426"/>
                  <a:gd name="T2" fmla="*/ 2147483647 w 4497"/>
                  <a:gd name="T3" fmla="*/ 0 h 4426"/>
                  <a:gd name="T4" fmla="*/ 2147483647 w 4497"/>
                  <a:gd name="T5" fmla="*/ 2147483647 h 4426"/>
                  <a:gd name="T6" fmla="*/ 0 w 4497"/>
                  <a:gd name="T7" fmla="*/ 2147483647 h 4426"/>
                  <a:gd name="T8" fmla="*/ 2147483647 w 4497"/>
                  <a:gd name="T9" fmla="*/ 2147483647 h 4426"/>
                  <a:gd name="T10" fmla="*/ 2147483647 w 4497"/>
                  <a:gd name="T11" fmla="*/ 2147483647 h 4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7"/>
                  <a:gd name="T19" fmla="*/ 0 h 4426"/>
                  <a:gd name="T20" fmla="*/ 4497 w 4497"/>
                  <a:gd name="T21" fmla="*/ 4426 h 4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7" h="4426">
                    <a:moveTo>
                      <a:pt x="4497" y="3936"/>
                    </a:moveTo>
                    <a:lnTo>
                      <a:pt x="4188" y="0"/>
                    </a:lnTo>
                    <a:lnTo>
                      <a:pt x="66" y="9"/>
                    </a:lnTo>
                    <a:lnTo>
                      <a:pt x="0" y="64"/>
                    </a:lnTo>
                    <a:lnTo>
                      <a:pt x="89" y="4426"/>
                    </a:lnTo>
                    <a:lnTo>
                      <a:pt x="4497" y="3936"/>
                    </a:lnTo>
                    <a:close/>
                  </a:path>
                </a:pathLst>
              </a:custGeom>
              <a:solidFill>
                <a:srgbClr val="5F8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2343861" y="1040151"/>
                <a:ext cx="4892435" cy="4412758"/>
              </a:xfrm>
              <a:custGeom>
                <a:avLst/>
                <a:gdLst>
                  <a:gd name="T0" fmla="*/ 2147483647 w 4638"/>
                  <a:gd name="T1" fmla="*/ 0 h 4208"/>
                  <a:gd name="T2" fmla="*/ 0 w 4638"/>
                  <a:gd name="T3" fmla="*/ 2147483647 h 4208"/>
                  <a:gd name="T4" fmla="*/ 2147483647 w 4638"/>
                  <a:gd name="T5" fmla="*/ 2147483647 h 4208"/>
                  <a:gd name="T6" fmla="*/ 2147483647 w 4638"/>
                  <a:gd name="T7" fmla="*/ 2147483647 h 4208"/>
                  <a:gd name="T8" fmla="*/ 2147483647 w 4638"/>
                  <a:gd name="T9" fmla="*/ 0 h 4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8"/>
                  <a:gd name="T16" fmla="*/ 0 h 4208"/>
                  <a:gd name="T17" fmla="*/ 4638 w 4638"/>
                  <a:gd name="T18" fmla="*/ 4208 h 4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8" h="4208">
                    <a:moveTo>
                      <a:pt x="4228" y="0"/>
                    </a:moveTo>
                    <a:lnTo>
                      <a:pt x="0" y="25"/>
                    </a:lnTo>
                    <a:lnTo>
                      <a:pt x="305" y="4208"/>
                    </a:lnTo>
                    <a:lnTo>
                      <a:pt x="4638" y="3784"/>
                    </a:lnTo>
                    <a:lnTo>
                      <a:pt x="422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0" name="Freeform 10"/>
              <p:cNvSpPr>
                <a:spLocks/>
              </p:cNvSpPr>
              <p:nvPr/>
            </p:nvSpPr>
            <p:spPr bwMode="auto">
              <a:xfrm>
                <a:off x="1774236" y="1074758"/>
                <a:ext cx="632916" cy="4001683"/>
              </a:xfrm>
              <a:custGeom>
                <a:avLst/>
                <a:gdLst>
                  <a:gd name="T0" fmla="*/ 2147483647 w 600"/>
                  <a:gd name="T1" fmla="*/ 0 h 3816"/>
                  <a:gd name="T2" fmla="*/ 0 w 600"/>
                  <a:gd name="T3" fmla="*/ 2147483647 h 3816"/>
                  <a:gd name="T4" fmla="*/ 2147483647 w 600"/>
                  <a:gd name="T5" fmla="*/ 2147483647 h 3816"/>
                  <a:gd name="T6" fmla="*/ 2147483647 w 600"/>
                  <a:gd name="T7" fmla="*/ 0 h 38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0"/>
                  <a:gd name="T13" fmla="*/ 0 h 3816"/>
                  <a:gd name="T14" fmla="*/ 600 w 600"/>
                  <a:gd name="T15" fmla="*/ 3816 h 38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0" h="3816">
                    <a:moveTo>
                      <a:pt x="499" y="0"/>
                    </a:moveTo>
                    <a:lnTo>
                      <a:pt x="0" y="3816"/>
                    </a:lnTo>
                    <a:lnTo>
                      <a:pt x="600" y="3753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68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1" name="Freeform 11"/>
              <p:cNvSpPr>
                <a:spLocks/>
              </p:cNvSpPr>
              <p:nvPr/>
            </p:nvSpPr>
            <p:spPr bwMode="auto">
              <a:xfrm>
                <a:off x="1763688" y="5010375"/>
                <a:ext cx="643464" cy="658558"/>
              </a:xfrm>
              <a:custGeom>
                <a:avLst/>
                <a:gdLst>
                  <a:gd name="T0" fmla="*/ 2147483647 w 610"/>
                  <a:gd name="T1" fmla="*/ 2147483647 h 628"/>
                  <a:gd name="T2" fmla="*/ 0 w 610"/>
                  <a:gd name="T3" fmla="*/ 2147483647 h 628"/>
                  <a:gd name="T4" fmla="*/ 2147483647 w 610"/>
                  <a:gd name="T5" fmla="*/ 2147483647 h 628"/>
                  <a:gd name="T6" fmla="*/ 2147483647 w 610"/>
                  <a:gd name="T7" fmla="*/ 2147483647 h 628"/>
                  <a:gd name="T8" fmla="*/ 2147483647 w 610"/>
                  <a:gd name="T9" fmla="*/ 0 h 628"/>
                  <a:gd name="T10" fmla="*/ 2147483647 w 610"/>
                  <a:gd name="T11" fmla="*/ 2147483647 h 6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0"/>
                  <a:gd name="T19" fmla="*/ 0 h 628"/>
                  <a:gd name="T20" fmla="*/ 610 w 610"/>
                  <a:gd name="T21" fmla="*/ 628 h 6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0" h="628">
                    <a:moveTo>
                      <a:pt x="10" y="63"/>
                    </a:moveTo>
                    <a:lnTo>
                      <a:pt x="0" y="142"/>
                    </a:lnTo>
                    <a:lnTo>
                      <a:pt x="298" y="264"/>
                    </a:lnTo>
                    <a:lnTo>
                      <a:pt x="597" y="628"/>
                    </a:lnTo>
                    <a:lnTo>
                      <a:pt x="610" y="0"/>
                    </a:lnTo>
                    <a:lnTo>
                      <a:pt x="10" y="63"/>
                    </a:lnTo>
                    <a:close/>
                  </a:path>
                </a:pathLst>
              </a:custGeom>
              <a:solidFill>
                <a:srgbClr val="5A7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2" name="Freeform 12"/>
              <p:cNvSpPr>
                <a:spLocks/>
              </p:cNvSpPr>
              <p:nvPr/>
            </p:nvSpPr>
            <p:spPr bwMode="auto">
              <a:xfrm>
                <a:off x="1772127" y="1819306"/>
                <a:ext cx="450425" cy="3277059"/>
              </a:xfrm>
              <a:custGeom>
                <a:avLst/>
                <a:gdLst>
                  <a:gd name="T0" fmla="*/ 0 w 427"/>
                  <a:gd name="T1" fmla="*/ 2147483647 h 3125"/>
                  <a:gd name="T2" fmla="*/ 2147483647 w 427"/>
                  <a:gd name="T3" fmla="*/ 2147483647 h 3125"/>
                  <a:gd name="T4" fmla="*/ 2147483647 w 427"/>
                  <a:gd name="T5" fmla="*/ 0 h 3125"/>
                  <a:gd name="T6" fmla="*/ 0 w 427"/>
                  <a:gd name="T7" fmla="*/ 2147483647 h 31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7"/>
                  <a:gd name="T13" fmla="*/ 0 h 3125"/>
                  <a:gd name="T14" fmla="*/ 427 w 427"/>
                  <a:gd name="T15" fmla="*/ 3125 h 31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7" h="3125">
                    <a:moveTo>
                      <a:pt x="0" y="3125"/>
                    </a:moveTo>
                    <a:lnTo>
                      <a:pt x="97" y="3121"/>
                    </a:lnTo>
                    <a:lnTo>
                      <a:pt x="427" y="0"/>
                    </a:lnTo>
                    <a:lnTo>
                      <a:pt x="0" y="3125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3" name="Freeform 13"/>
              <p:cNvSpPr>
                <a:spLocks/>
              </p:cNvSpPr>
              <p:nvPr/>
            </p:nvSpPr>
            <p:spPr bwMode="auto">
              <a:xfrm>
                <a:off x="1763688" y="5092171"/>
                <a:ext cx="629752" cy="576762"/>
              </a:xfrm>
              <a:custGeom>
                <a:avLst/>
                <a:gdLst>
                  <a:gd name="T0" fmla="*/ 0 w 597"/>
                  <a:gd name="T1" fmla="*/ 2147483647 h 550"/>
                  <a:gd name="T2" fmla="*/ 2147483647 w 597"/>
                  <a:gd name="T3" fmla="*/ 2147483647 h 550"/>
                  <a:gd name="T4" fmla="*/ 2147483647 w 597"/>
                  <a:gd name="T5" fmla="*/ 2147483647 h 550"/>
                  <a:gd name="T6" fmla="*/ 2147483647 w 597"/>
                  <a:gd name="T7" fmla="*/ 2147483647 h 550"/>
                  <a:gd name="T8" fmla="*/ 2147483647 w 597"/>
                  <a:gd name="T9" fmla="*/ 2147483647 h 550"/>
                  <a:gd name="T10" fmla="*/ 2147483647 w 597"/>
                  <a:gd name="T11" fmla="*/ 0 h 550"/>
                  <a:gd name="T12" fmla="*/ 2147483647 w 597"/>
                  <a:gd name="T13" fmla="*/ 2147483647 h 550"/>
                  <a:gd name="T14" fmla="*/ 0 w 597"/>
                  <a:gd name="T15" fmla="*/ 2147483647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7"/>
                  <a:gd name="T25" fmla="*/ 0 h 550"/>
                  <a:gd name="T26" fmla="*/ 597 w 597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7" h="550">
                    <a:moveTo>
                      <a:pt x="0" y="64"/>
                    </a:moveTo>
                    <a:lnTo>
                      <a:pt x="298" y="186"/>
                    </a:lnTo>
                    <a:lnTo>
                      <a:pt x="597" y="550"/>
                    </a:lnTo>
                    <a:lnTo>
                      <a:pt x="597" y="475"/>
                    </a:lnTo>
                    <a:lnTo>
                      <a:pt x="370" y="159"/>
                    </a:lnTo>
                    <a:lnTo>
                      <a:pt x="105" y="0"/>
                    </a:lnTo>
                    <a:lnTo>
                      <a:pt x="8" y="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5B8C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4" name="Freeform 14"/>
              <p:cNvSpPr>
                <a:spLocks/>
              </p:cNvSpPr>
              <p:nvPr/>
            </p:nvSpPr>
            <p:spPr bwMode="auto">
              <a:xfrm>
                <a:off x="2222551" y="1392501"/>
                <a:ext cx="59072" cy="426805"/>
              </a:xfrm>
              <a:custGeom>
                <a:avLst/>
                <a:gdLst>
                  <a:gd name="T0" fmla="*/ 2147483647 w 56"/>
                  <a:gd name="T1" fmla="*/ 2147483647 h 407"/>
                  <a:gd name="T2" fmla="*/ 0 w 56"/>
                  <a:gd name="T3" fmla="*/ 2147483647 h 407"/>
                  <a:gd name="T4" fmla="*/ 2147483647 w 56"/>
                  <a:gd name="T5" fmla="*/ 0 h 407"/>
                  <a:gd name="T6" fmla="*/ 2147483647 w 56"/>
                  <a:gd name="T7" fmla="*/ 2147483647 h 4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407"/>
                  <a:gd name="T14" fmla="*/ 56 w 56"/>
                  <a:gd name="T15" fmla="*/ 407 h 4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407">
                    <a:moveTo>
                      <a:pt x="33" y="98"/>
                    </a:moveTo>
                    <a:lnTo>
                      <a:pt x="0" y="407"/>
                    </a:lnTo>
                    <a:lnTo>
                      <a:pt x="56" y="0"/>
                    </a:lnTo>
                    <a:lnTo>
                      <a:pt x="33" y="98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5" name="Freeform 15"/>
              <p:cNvSpPr>
                <a:spLocks/>
              </p:cNvSpPr>
              <p:nvPr/>
            </p:nvSpPr>
            <p:spPr bwMode="auto">
              <a:xfrm>
                <a:off x="2281624" y="1152359"/>
                <a:ext cx="32701" cy="240143"/>
              </a:xfrm>
              <a:custGeom>
                <a:avLst/>
                <a:gdLst>
                  <a:gd name="T0" fmla="*/ 2147483647 w 31"/>
                  <a:gd name="T1" fmla="*/ 0 h 229"/>
                  <a:gd name="T2" fmla="*/ 0 w 31"/>
                  <a:gd name="T3" fmla="*/ 2147483647 h 229"/>
                  <a:gd name="T4" fmla="*/ 2147483647 w 31"/>
                  <a:gd name="T5" fmla="*/ 2147483647 h 229"/>
                  <a:gd name="T6" fmla="*/ 2147483647 w 31"/>
                  <a:gd name="T7" fmla="*/ 0 h 2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29"/>
                  <a:gd name="T14" fmla="*/ 31 w 31"/>
                  <a:gd name="T15" fmla="*/ 229 h 2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29">
                    <a:moveTo>
                      <a:pt x="31" y="0"/>
                    </a:moveTo>
                    <a:lnTo>
                      <a:pt x="0" y="229"/>
                    </a:lnTo>
                    <a:lnTo>
                      <a:pt x="29" y="1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7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6" name="Freeform 16"/>
              <p:cNvSpPr>
                <a:spLocks/>
              </p:cNvSpPr>
              <p:nvPr/>
            </p:nvSpPr>
            <p:spPr bwMode="auto">
              <a:xfrm>
                <a:off x="2285844" y="973038"/>
                <a:ext cx="4503193" cy="128986"/>
              </a:xfrm>
              <a:custGeom>
                <a:avLst/>
                <a:gdLst>
                  <a:gd name="T0" fmla="*/ 0 w 4269"/>
                  <a:gd name="T1" fmla="*/ 2147483647 h 123"/>
                  <a:gd name="T2" fmla="*/ 2147483647 w 4269"/>
                  <a:gd name="T3" fmla="*/ 2147483647 h 123"/>
                  <a:gd name="T4" fmla="*/ 2147483647 w 4269"/>
                  <a:gd name="T5" fmla="*/ 0 h 123"/>
                  <a:gd name="T6" fmla="*/ 2147483647 w 4269"/>
                  <a:gd name="T7" fmla="*/ 2147483647 h 123"/>
                  <a:gd name="T8" fmla="*/ 0 w 4269"/>
                  <a:gd name="T9" fmla="*/ 2147483647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9"/>
                  <a:gd name="T16" fmla="*/ 0 h 123"/>
                  <a:gd name="T17" fmla="*/ 4269 w 4269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9" h="123">
                    <a:moveTo>
                      <a:pt x="0" y="123"/>
                    </a:moveTo>
                    <a:lnTo>
                      <a:pt x="4269" y="64"/>
                    </a:lnTo>
                    <a:lnTo>
                      <a:pt x="4093" y="0"/>
                    </a:lnTo>
                    <a:lnTo>
                      <a:pt x="92" y="39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7" name="Freeform 19"/>
              <p:cNvSpPr>
                <a:spLocks/>
              </p:cNvSpPr>
              <p:nvPr/>
            </p:nvSpPr>
            <p:spPr bwMode="auto">
              <a:xfrm>
                <a:off x="2303775" y="1140824"/>
                <a:ext cx="161394" cy="4528109"/>
              </a:xfrm>
              <a:custGeom>
                <a:avLst/>
                <a:gdLst>
                  <a:gd name="T0" fmla="*/ 0 w 153"/>
                  <a:gd name="T1" fmla="*/ 2147483647 h 4318"/>
                  <a:gd name="T2" fmla="*/ 2147483647 w 153"/>
                  <a:gd name="T3" fmla="*/ 2147483647 h 4318"/>
                  <a:gd name="T4" fmla="*/ 2147483647 w 153"/>
                  <a:gd name="T5" fmla="*/ 2147483647 h 4318"/>
                  <a:gd name="T6" fmla="*/ 2147483647 w 153"/>
                  <a:gd name="T7" fmla="*/ 0 h 4318"/>
                  <a:gd name="T8" fmla="*/ 0 w 153"/>
                  <a:gd name="T9" fmla="*/ 2147483647 h 4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4318"/>
                  <a:gd name="T17" fmla="*/ 153 w 153"/>
                  <a:gd name="T18" fmla="*/ 4318 h 4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4318">
                    <a:moveTo>
                      <a:pt x="0" y="1480"/>
                    </a:moveTo>
                    <a:lnTo>
                      <a:pt x="85" y="4318"/>
                    </a:lnTo>
                    <a:lnTo>
                      <a:pt x="153" y="4314"/>
                    </a:lnTo>
                    <a:lnTo>
                      <a:pt x="20" y="0"/>
                    </a:lnTo>
                    <a:lnTo>
                      <a:pt x="0" y="1480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8" name="Freeform 45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1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69" name="Freeform 46"/>
              <p:cNvSpPr>
                <a:spLocks/>
              </p:cNvSpPr>
              <p:nvPr/>
            </p:nvSpPr>
            <p:spPr bwMode="auto">
              <a:xfrm>
                <a:off x="2578039" y="1265614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3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0" name="Freeform 47"/>
              <p:cNvSpPr>
                <a:spLocks/>
              </p:cNvSpPr>
              <p:nvPr/>
            </p:nvSpPr>
            <p:spPr bwMode="auto">
              <a:xfrm>
                <a:off x="2488376" y="871318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3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3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7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0" y="33"/>
                    </a:lnTo>
                    <a:lnTo>
                      <a:pt x="47" y="37"/>
                    </a:lnTo>
                    <a:lnTo>
                      <a:pt x="42" y="42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7"/>
                    </a:lnTo>
                    <a:lnTo>
                      <a:pt x="29" y="62"/>
                    </a:lnTo>
                    <a:lnTo>
                      <a:pt x="26" y="67"/>
                    </a:lnTo>
                    <a:lnTo>
                      <a:pt x="20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4" y="126"/>
                    </a:lnTo>
                    <a:lnTo>
                      <a:pt x="48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6" y="94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0" y="38"/>
                    </a:lnTo>
                    <a:lnTo>
                      <a:pt x="115" y="37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7"/>
                    </a:lnTo>
                    <a:lnTo>
                      <a:pt x="135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1" y="50"/>
                    </a:lnTo>
                    <a:lnTo>
                      <a:pt x="153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2"/>
                    </a:lnTo>
                    <a:lnTo>
                      <a:pt x="175" y="115"/>
                    </a:lnTo>
                    <a:lnTo>
                      <a:pt x="177" y="129"/>
                    </a:lnTo>
                    <a:lnTo>
                      <a:pt x="179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79" y="255"/>
                    </a:lnTo>
                    <a:lnTo>
                      <a:pt x="177" y="274"/>
                    </a:lnTo>
                    <a:lnTo>
                      <a:pt x="174" y="292"/>
                    </a:lnTo>
                    <a:lnTo>
                      <a:pt x="171" y="309"/>
                    </a:lnTo>
                    <a:lnTo>
                      <a:pt x="168" y="326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2" y="391"/>
                    </a:lnTo>
                    <a:lnTo>
                      <a:pt x="140" y="396"/>
                    </a:lnTo>
                    <a:lnTo>
                      <a:pt x="136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6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3"/>
                    </a:lnTo>
                    <a:lnTo>
                      <a:pt x="95" y="445"/>
                    </a:lnTo>
                    <a:lnTo>
                      <a:pt x="96" y="446"/>
                    </a:lnTo>
                    <a:lnTo>
                      <a:pt x="98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3" y="453"/>
                    </a:lnTo>
                    <a:lnTo>
                      <a:pt x="130" y="451"/>
                    </a:lnTo>
                    <a:lnTo>
                      <a:pt x="136" y="448"/>
                    </a:lnTo>
                    <a:lnTo>
                      <a:pt x="142" y="445"/>
                    </a:lnTo>
                    <a:lnTo>
                      <a:pt x="148" y="441"/>
                    </a:lnTo>
                    <a:lnTo>
                      <a:pt x="153" y="437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1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3"/>
                    </a:lnTo>
                    <a:lnTo>
                      <a:pt x="189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199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7" y="334"/>
                    </a:lnTo>
                    <a:lnTo>
                      <a:pt x="209" y="324"/>
                    </a:lnTo>
                    <a:lnTo>
                      <a:pt x="212" y="315"/>
                    </a:lnTo>
                    <a:lnTo>
                      <a:pt x="213" y="305"/>
                    </a:lnTo>
                    <a:lnTo>
                      <a:pt x="215" y="295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6"/>
                    </a:lnTo>
                    <a:lnTo>
                      <a:pt x="222" y="216"/>
                    </a:lnTo>
                    <a:lnTo>
                      <a:pt x="223" y="198"/>
                    </a:lnTo>
                    <a:lnTo>
                      <a:pt x="222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5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7" y="78"/>
                    </a:lnTo>
                    <a:lnTo>
                      <a:pt x="205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0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1" name="Freeform 48"/>
              <p:cNvSpPr>
                <a:spLocks/>
              </p:cNvSpPr>
              <p:nvPr/>
            </p:nvSpPr>
            <p:spPr bwMode="auto">
              <a:xfrm>
                <a:off x="2570655" y="867123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0" y="108"/>
                    </a:lnTo>
                    <a:lnTo>
                      <a:pt x="53" y="102"/>
                    </a:lnTo>
                    <a:lnTo>
                      <a:pt x="56" y="95"/>
                    </a:lnTo>
                    <a:lnTo>
                      <a:pt x="59" y="88"/>
                    </a:lnTo>
                    <a:lnTo>
                      <a:pt x="63" y="81"/>
                    </a:lnTo>
                    <a:lnTo>
                      <a:pt x="67" y="75"/>
                    </a:lnTo>
                    <a:lnTo>
                      <a:pt x="71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1" y="47"/>
                    </a:lnTo>
                    <a:lnTo>
                      <a:pt x="97" y="43"/>
                    </a:lnTo>
                    <a:lnTo>
                      <a:pt x="101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6"/>
                    </a:lnTo>
                    <a:lnTo>
                      <a:pt x="151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4"/>
                    </a:lnTo>
                    <a:lnTo>
                      <a:pt x="177" y="129"/>
                    </a:lnTo>
                    <a:lnTo>
                      <a:pt x="179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7" y="273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6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6" y="385"/>
                    </a:lnTo>
                    <a:lnTo>
                      <a:pt x="143" y="391"/>
                    </a:lnTo>
                    <a:lnTo>
                      <a:pt x="139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8"/>
                    </a:lnTo>
                    <a:lnTo>
                      <a:pt x="110" y="418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3" y="444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2" name="Freeform 49"/>
              <p:cNvSpPr>
                <a:spLocks/>
              </p:cNvSpPr>
              <p:nvPr/>
            </p:nvSpPr>
            <p:spPr bwMode="auto">
              <a:xfrm>
                <a:off x="2663483" y="905923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3" name="Freeform 50"/>
              <p:cNvSpPr>
                <a:spLocks/>
              </p:cNvSpPr>
              <p:nvPr/>
            </p:nvSpPr>
            <p:spPr bwMode="auto">
              <a:xfrm>
                <a:off x="2740487" y="902778"/>
                <a:ext cx="50633" cy="234899"/>
              </a:xfrm>
              <a:custGeom>
                <a:avLst/>
                <a:gdLst>
                  <a:gd name="T0" fmla="*/ 0 w 48"/>
                  <a:gd name="T1" fmla="*/ 0 h 224"/>
                  <a:gd name="T2" fmla="*/ 2147483647 w 48"/>
                  <a:gd name="T3" fmla="*/ 2147483647 h 224"/>
                  <a:gd name="T4" fmla="*/ 2147483647 w 48"/>
                  <a:gd name="T5" fmla="*/ 2147483647 h 224"/>
                  <a:gd name="T6" fmla="*/ 2147483647 w 48"/>
                  <a:gd name="T7" fmla="*/ 2147483647 h 224"/>
                  <a:gd name="T8" fmla="*/ 2147483647 w 48"/>
                  <a:gd name="T9" fmla="*/ 2147483647 h 224"/>
                  <a:gd name="T10" fmla="*/ 2147483647 w 48"/>
                  <a:gd name="T11" fmla="*/ 2147483647 h 224"/>
                  <a:gd name="T12" fmla="*/ 2147483647 w 48"/>
                  <a:gd name="T13" fmla="*/ 2147483647 h 224"/>
                  <a:gd name="T14" fmla="*/ 2147483647 w 48"/>
                  <a:gd name="T15" fmla="*/ 2147483647 h 224"/>
                  <a:gd name="T16" fmla="*/ 2147483647 w 48"/>
                  <a:gd name="T17" fmla="*/ 2147483647 h 224"/>
                  <a:gd name="T18" fmla="*/ 2147483647 w 48"/>
                  <a:gd name="T19" fmla="*/ 2147483647 h 224"/>
                  <a:gd name="T20" fmla="*/ 2147483647 w 48"/>
                  <a:gd name="T21" fmla="*/ 2147483647 h 224"/>
                  <a:gd name="T22" fmla="*/ 2147483647 w 48"/>
                  <a:gd name="T23" fmla="*/ 2147483647 h 224"/>
                  <a:gd name="T24" fmla="*/ 2147483647 w 48"/>
                  <a:gd name="T25" fmla="*/ 2147483647 h 224"/>
                  <a:gd name="T26" fmla="*/ 2147483647 w 48"/>
                  <a:gd name="T27" fmla="*/ 2147483647 h 224"/>
                  <a:gd name="T28" fmla="*/ 2147483647 w 48"/>
                  <a:gd name="T29" fmla="*/ 2147483647 h 224"/>
                  <a:gd name="T30" fmla="*/ 2147483647 w 48"/>
                  <a:gd name="T31" fmla="*/ 2147483647 h 224"/>
                  <a:gd name="T32" fmla="*/ 2147483647 w 48"/>
                  <a:gd name="T33" fmla="*/ 2147483647 h 224"/>
                  <a:gd name="T34" fmla="*/ 2147483647 w 48"/>
                  <a:gd name="T35" fmla="*/ 2147483647 h 224"/>
                  <a:gd name="T36" fmla="*/ 2147483647 w 48"/>
                  <a:gd name="T37" fmla="*/ 2147483647 h 224"/>
                  <a:gd name="T38" fmla="*/ 2147483647 w 48"/>
                  <a:gd name="T39" fmla="*/ 2147483647 h 224"/>
                  <a:gd name="T40" fmla="*/ 2147483647 w 48"/>
                  <a:gd name="T41" fmla="*/ 2147483647 h 224"/>
                  <a:gd name="T42" fmla="*/ 2147483647 w 48"/>
                  <a:gd name="T43" fmla="*/ 2147483647 h 224"/>
                  <a:gd name="T44" fmla="*/ 2147483647 w 48"/>
                  <a:gd name="T45" fmla="*/ 2147483647 h 224"/>
                  <a:gd name="T46" fmla="*/ 2147483647 w 48"/>
                  <a:gd name="T47" fmla="*/ 2147483647 h 224"/>
                  <a:gd name="T48" fmla="*/ 2147483647 w 48"/>
                  <a:gd name="T49" fmla="*/ 2147483647 h 224"/>
                  <a:gd name="T50" fmla="*/ 2147483647 w 48"/>
                  <a:gd name="T51" fmla="*/ 2147483647 h 224"/>
                  <a:gd name="T52" fmla="*/ 2147483647 w 48"/>
                  <a:gd name="T53" fmla="*/ 2147483647 h 224"/>
                  <a:gd name="T54" fmla="*/ 2147483647 w 48"/>
                  <a:gd name="T55" fmla="*/ 2147483647 h 224"/>
                  <a:gd name="T56" fmla="*/ 2147483647 w 48"/>
                  <a:gd name="T57" fmla="*/ 2147483647 h 224"/>
                  <a:gd name="T58" fmla="*/ 2147483647 w 48"/>
                  <a:gd name="T59" fmla="*/ 2147483647 h 224"/>
                  <a:gd name="T60" fmla="*/ 2147483647 w 48"/>
                  <a:gd name="T61" fmla="*/ 2147483647 h 224"/>
                  <a:gd name="T62" fmla="*/ 2147483647 w 48"/>
                  <a:gd name="T63" fmla="*/ 2147483647 h 224"/>
                  <a:gd name="T64" fmla="*/ 2147483647 w 48"/>
                  <a:gd name="T65" fmla="*/ 2147483647 h 224"/>
                  <a:gd name="T66" fmla="*/ 2147483647 w 48"/>
                  <a:gd name="T67" fmla="*/ 2147483647 h 224"/>
                  <a:gd name="T68" fmla="*/ 2147483647 w 48"/>
                  <a:gd name="T69" fmla="*/ 2147483647 h 224"/>
                  <a:gd name="T70" fmla="*/ 2147483647 w 48"/>
                  <a:gd name="T71" fmla="*/ 2147483647 h 224"/>
                  <a:gd name="T72" fmla="*/ 2147483647 w 48"/>
                  <a:gd name="T73" fmla="*/ 2147483647 h 224"/>
                  <a:gd name="T74" fmla="*/ 2147483647 w 48"/>
                  <a:gd name="T75" fmla="*/ 2147483647 h 224"/>
                  <a:gd name="T76" fmla="*/ 2147483647 w 48"/>
                  <a:gd name="T77" fmla="*/ 2147483647 h 224"/>
                  <a:gd name="T78" fmla="*/ 2147483647 w 48"/>
                  <a:gd name="T79" fmla="*/ 2147483647 h 224"/>
                  <a:gd name="T80" fmla="*/ 2147483647 w 48"/>
                  <a:gd name="T81" fmla="*/ 2147483647 h 224"/>
                  <a:gd name="T82" fmla="*/ 2147483647 w 48"/>
                  <a:gd name="T83" fmla="*/ 2147483647 h 224"/>
                  <a:gd name="T84" fmla="*/ 0 w 48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4"/>
                  <a:gd name="T131" fmla="*/ 48 w 48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4">
                    <a:moveTo>
                      <a:pt x="0" y="0"/>
                    </a:moveTo>
                    <a:lnTo>
                      <a:pt x="3" y="4"/>
                    </a:lnTo>
                    <a:lnTo>
                      <a:pt x="12" y="14"/>
                    </a:lnTo>
                    <a:lnTo>
                      <a:pt x="17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1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1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3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4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8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97148"/>
              </a:xfrm>
              <a:custGeom>
                <a:avLst/>
                <a:gdLst>
                  <a:gd name="T0" fmla="*/ 0 w 209"/>
                  <a:gd name="T1" fmla="*/ 2147483647 h 188"/>
                  <a:gd name="T2" fmla="*/ 2147483647 w 209"/>
                  <a:gd name="T3" fmla="*/ 0 h 188"/>
                  <a:gd name="T4" fmla="*/ 2147483647 w 209"/>
                  <a:gd name="T5" fmla="*/ 2147483647 h 188"/>
                  <a:gd name="T6" fmla="*/ 2147483647 w 209"/>
                  <a:gd name="T7" fmla="*/ 2147483647 h 188"/>
                  <a:gd name="T8" fmla="*/ 0 w 209"/>
                  <a:gd name="T9" fmla="*/ 2147483647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88"/>
                  <a:gd name="T17" fmla="*/ 209 w 209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88">
                    <a:moveTo>
                      <a:pt x="0" y="10"/>
                    </a:moveTo>
                    <a:lnTo>
                      <a:pt x="201" y="0"/>
                    </a:lnTo>
                    <a:lnTo>
                      <a:pt x="209" y="175"/>
                    </a:lnTo>
                    <a:lnTo>
                      <a:pt x="12" y="18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10535" y="1256175"/>
                <a:ext cx="220466" cy="186661"/>
              </a:xfrm>
              <a:custGeom>
                <a:avLst/>
                <a:gdLst>
                  <a:gd name="T0" fmla="*/ 2147483647 w 209"/>
                  <a:gd name="T1" fmla="*/ 2147483647 h 178"/>
                  <a:gd name="T2" fmla="*/ 2147483647 w 209"/>
                  <a:gd name="T3" fmla="*/ 2147483647 h 178"/>
                  <a:gd name="T4" fmla="*/ 2147483647 w 209"/>
                  <a:gd name="T5" fmla="*/ 2147483647 h 178"/>
                  <a:gd name="T6" fmla="*/ 2147483647 w 209"/>
                  <a:gd name="T7" fmla="*/ 0 h 178"/>
                  <a:gd name="T8" fmla="*/ 0 w 209"/>
                  <a:gd name="T9" fmla="*/ 2147483647 h 178"/>
                  <a:gd name="T10" fmla="*/ 2147483647 w 209"/>
                  <a:gd name="T11" fmla="*/ 2147483647 h 178"/>
                  <a:gd name="T12" fmla="*/ 2147483647 w 209"/>
                  <a:gd name="T13" fmla="*/ 2147483647 h 1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9"/>
                  <a:gd name="T22" fmla="*/ 0 h 178"/>
                  <a:gd name="T23" fmla="*/ 209 w 209"/>
                  <a:gd name="T24" fmla="*/ 178 h 1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9" h="178">
                    <a:moveTo>
                      <a:pt x="160" y="57"/>
                    </a:moveTo>
                    <a:lnTo>
                      <a:pt x="166" y="178"/>
                    </a:lnTo>
                    <a:lnTo>
                      <a:pt x="209" y="175"/>
                    </a:lnTo>
                    <a:lnTo>
                      <a:pt x="201" y="0"/>
                    </a:lnTo>
                    <a:lnTo>
                      <a:pt x="0" y="10"/>
                    </a:lnTo>
                    <a:lnTo>
                      <a:pt x="4" y="65"/>
                    </a:lnTo>
                    <a:lnTo>
                      <a:pt x="160" y="57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421926" y="861880"/>
                <a:ext cx="235233" cy="476091"/>
              </a:xfrm>
              <a:custGeom>
                <a:avLst/>
                <a:gdLst>
                  <a:gd name="T0" fmla="*/ 2147483647 w 223"/>
                  <a:gd name="T1" fmla="*/ 0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0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2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2" y="9"/>
                    </a:lnTo>
                    <a:lnTo>
                      <a:pt x="78" y="11"/>
                    </a:lnTo>
                    <a:lnTo>
                      <a:pt x="74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59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6" y="37"/>
                    </a:lnTo>
                    <a:lnTo>
                      <a:pt x="42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6"/>
                    </a:lnTo>
                    <a:lnTo>
                      <a:pt x="16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3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42" y="136"/>
                    </a:lnTo>
                    <a:lnTo>
                      <a:pt x="44" y="126"/>
                    </a:lnTo>
                    <a:lnTo>
                      <a:pt x="48" y="113"/>
                    </a:lnTo>
                    <a:lnTo>
                      <a:pt x="51" y="107"/>
                    </a:lnTo>
                    <a:lnTo>
                      <a:pt x="54" y="100"/>
                    </a:lnTo>
                    <a:lnTo>
                      <a:pt x="56" y="94"/>
                    </a:lnTo>
                    <a:lnTo>
                      <a:pt x="60" y="87"/>
                    </a:lnTo>
                    <a:lnTo>
                      <a:pt x="63" y="80"/>
                    </a:lnTo>
                    <a:lnTo>
                      <a:pt x="67" y="74"/>
                    </a:lnTo>
                    <a:lnTo>
                      <a:pt x="71" y="67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1" y="46"/>
                    </a:lnTo>
                    <a:lnTo>
                      <a:pt x="97" y="43"/>
                    </a:lnTo>
                    <a:lnTo>
                      <a:pt x="102" y="40"/>
                    </a:lnTo>
                    <a:lnTo>
                      <a:pt x="106" y="38"/>
                    </a:lnTo>
                    <a:lnTo>
                      <a:pt x="110" y="37"/>
                    </a:lnTo>
                    <a:lnTo>
                      <a:pt x="115" y="36"/>
                    </a:lnTo>
                    <a:lnTo>
                      <a:pt x="120" y="35"/>
                    </a:lnTo>
                    <a:lnTo>
                      <a:pt x="125" y="35"/>
                    </a:lnTo>
                    <a:lnTo>
                      <a:pt x="130" y="36"/>
                    </a:lnTo>
                    <a:lnTo>
                      <a:pt x="135" y="37"/>
                    </a:lnTo>
                    <a:lnTo>
                      <a:pt x="138" y="37"/>
                    </a:lnTo>
                    <a:lnTo>
                      <a:pt x="140" y="38"/>
                    </a:lnTo>
                    <a:lnTo>
                      <a:pt x="142" y="40"/>
                    </a:lnTo>
                    <a:lnTo>
                      <a:pt x="145" y="42"/>
                    </a:lnTo>
                    <a:lnTo>
                      <a:pt x="147" y="43"/>
                    </a:lnTo>
                    <a:lnTo>
                      <a:pt x="149" y="46"/>
                    </a:lnTo>
                    <a:lnTo>
                      <a:pt x="152" y="49"/>
                    </a:lnTo>
                    <a:lnTo>
                      <a:pt x="153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7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3" y="340"/>
                    </a:lnTo>
                    <a:lnTo>
                      <a:pt x="159" y="355"/>
                    </a:lnTo>
                    <a:lnTo>
                      <a:pt x="156" y="361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5"/>
                    </a:lnTo>
                    <a:lnTo>
                      <a:pt x="142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3" y="403"/>
                    </a:lnTo>
                    <a:lnTo>
                      <a:pt x="130" y="406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0" y="414"/>
                    </a:lnTo>
                    <a:lnTo>
                      <a:pt x="117" y="416"/>
                    </a:lnTo>
                    <a:lnTo>
                      <a:pt x="113" y="417"/>
                    </a:lnTo>
                    <a:lnTo>
                      <a:pt x="110" y="418"/>
                    </a:lnTo>
                    <a:lnTo>
                      <a:pt x="106" y="419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3" y="439"/>
                    </a:lnTo>
                    <a:lnTo>
                      <a:pt x="94" y="441"/>
                    </a:lnTo>
                    <a:lnTo>
                      <a:pt x="94" y="442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8"/>
                    </a:lnTo>
                    <a:lnTo>
                      <a:pt x="102" y="450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6" y="447"/>
                    </a:lnTo>
                    <a:lnTo>
                      <a:pt x="142" y="444"/>
                    </a:lnTo>
                    <a:lnTo>
                      <a:pt x="148" y="440"/>
                    </a:lnTo>
                    <a:lnTo>
                      <a:pt x="153" y="436"/>
                    </a:lnTo>
                    <a:lnTo>
                      <a:pt x="159" y="431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6" y="369"/>
                    </a:lnTo>
                    <a:lnTo>
                      <a:pt x="199" y="360"/>
                    </a:lnTo>
                    <a:lnTo>
                      <a:pt x="202" y="351"/>
                    </a:lnTo>
                    <a:lnTo>
                      <a:pt x="205" y="342"/>
                    </a:lnTo>
                    <a:lnTo>
                      <a:pt x="207" y="333"/>
                    </a:lnTo>
                    <a:lnTo>
                      <a:pt x="210" y="323"/>
                    </a:lnTo>
                    <a:lnTo>
                      <a:pt x="211" y="314"/>
                    </a:lnTo>
                    <a:lnTo>
                      <a:pt x="213" y="304"/>
                    </a:lnTo>
                    <a:lnTo>
                      <a:pt x="215" y="294"/>
                    </a:lnTo>
                    <a:lnTo>
                      <a:pt x="218" y="275"/>
                    </a:lnTo>
                    <a:lnTo>
                      <a:pt x="220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79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6"/>
                    </a:lnTo>
                    <a:lnTo>
                      <a:pt x="215" y="109"/>
                    </a:lnTo>
                    <a:lnTo>
                      <a:pt x="214" y="101"/>
                    </a:lnTo>
                    <a:lnTo>
                      <a:pt x="212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5" y="70"/>
                    </a:lnTo>
                    <a:lnTo>
                      <a:pt x="203" y="63"/>
                    </a:lnTo>
                    <a:lnTo>
                      <a:pt x="200" y="56"/>
                    </a:lnTo>
                    <a:lnTo>
                      <a:pt x="197" y="50"/>
                    </a:lnTo>
                    <a:lnTo>
                      <a:pt x="194" y="43"/>
                    </a:lnTo>
                    <a:lnTo>
                      <a:pt x="190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2"/>
                    </a:lnTo>
                    <a:lnTo>
                      <a:pt x="175" y="18"/>
                    </a:lnTo>
                    <a:lnTo>
                      <a:pt x="170" y="14"/>
                    </a:lnTo>
                    <a:lnTo>
                      <a:pt x="166" y="10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0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04205" y="856636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2"/>
                    </a:lnTo>
                    <a:lnTo>
                      <a:pt x="135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4"/>
                    </a:lnTo>
                    <a:lnTo>
                      <a:pt x="69" y="17"/>
                    </a:lnTo>
                    <a:lnTo>
                      <a:pt x="64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7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1" y="138"/>
                    </a:lnTo>
                    <a:lnTo>
                      <a:pt x="44" y="127"/>
                    </a:lnTo>
                    <a:lnTo>
                      <a:pt x="48" y="116"/>
                    </a:lnTo>
                    <a:lnTo>
                      <a:pt x="51" y="109"/>
                    </a:lnTo>
                    <a:lnTo>
                      <a:pt x="53" y="102"/>
                    </a:lnTo>
                    <a:lnTo>
                      <a:pt x="56" y="96"/>
                    </a:lnTo>
                    <a:lnTo>
                      <a:pt x="60" y="89"/>
                    </a:lnTo>
                    <a:lnTo>
                      <a:pt x="63" y="82"/>
                    </a:lnTo>
                    <a:lnTo>
                      <a:pt x="67" y="75"/>
                    </a:lnTo>
                    <a:lnTo>
                      <a:pt x="71" y="69"/>
                    </a:lnTo>
                    <a:lnTo>
                      <a:pt x="76" y="63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5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6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8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4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0" y="415"/>
                    </a:lnTo>
                    <a:lnTo>
                      <a:pt x="117" y="417"/>
                    </a:lnTo>
                    <a:lnTo>
                      <a:pt x="113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2"/>
                    </a:lnTo>
                    <a:lnTo>
                      <a:pt x="99" y="424"/>
                    </a:lnTo>
                    <a:lnTo>
                      <a:pt x="97" y="426"/>
                    </a:lnTo>
                    <a:lnTo>
                      <a:pt x="96" y="428"/>
                    </a:lnTo>
                    <a:lnTo>
                      <a:pt x="95" y="429"/>
                    </a:lnTo>
                    <a:lnTo>
                      <a:pt x="94" y="431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0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3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3" y="28"/>
                    </a:lnTo>
                    <a:lnTo>
                      <a:pt x="180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97033" y="896486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3" y="3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7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6"/>
                    </a:lnTo>
                    <a:lnTo>
                      <a:pt x="37" y="64"/>
                    </a:lnTo>
                    <a:lnTo>
                      <a:pt x="40" y="71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5" y="97"/>
                    </a:lnTo>
                    <a:lnTo>
                      <a:pt x="47" y="107"/>
                    </a:lnTo>
                    <a:lnTo>
                      <a:pt x="48" y="116"/>
                    </a:lnTo>
                    <a:lnTo>
                      <a:pt x="49" y="126"/>
                    </a:lnTo>
                    <a:lnTo>
                      <a:pt x="49" y="137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5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1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0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0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674037" y="892291"/>
                <a:ext cx="50633" cy="235948"/>
              </a:xfrm>
              <a:custGeom>
                <a:avLst/>
                <a:gdLst>
                  <a:gd name="T0" fmla="*/ 0 w 48"/>
                  <a:gd name="T1" fmla="*/ 0 h 225"/>
                  <a:gd name="T2" fmla="*/ 2147483647 w 48"/>
                  <a:gd name="T3" fmla="*/ 2147483647 h 225"/>
                  <a:gd name="T4" fmla="*/ 2147483647 w 48"/>
                  <a:gd name="T5" fmla="*/ 2147483647 h 225"/>
                  <a:gd name="T6" fmla="*/ 2147483647 w 48"/>
                  <a:gd name="T7" fmla="*/ 2147483647 h 225"/>
                  <a:gd name="T8" fmla="*/ 2147483647 w 48"/>
                  <a:gd name="T9" fmla="*/ 2147483647 h 225"/>
                  <a:gd name="T10" fmla="*/ 2147483647 w 48"/>
                  <a:gd name="T11" fmla="*/ 2147483647 h 225"/>
                  <a:gd name="T12" fmla="*/ 2147483647 w 48"/>
                  <a:gd name="T13" fmla="*/ 2147483647 h 225"/>
                  <a:gd name="T14" fmla="*/ 2147483647 w 48"/>
                  <a:gd name="T15" fmla="*/ 2147483647 h 225"/>
                  <a:gd name="T16" fmla="*/ 2147483647 w 48"/>
                  <a:gd name="T17" fmla="*/ 2147483647 h 225"/>
                  <a:gd name="T18" fmla="*/ 2147483647 w 48"/>
                  <a:gd name="T19" fmla="*/ 2147483647 h 225"/>
                  <a:gd name="T20" fmla="*/ 2147483647 w 48"/>
                  <a:gd name="T21" fmla="*/ 2147483647 h 225"/>
                  <a:gd name="T22" fmla="*/ 2147483647 w 48"/>
                  <a:gd name="T23" fmla="*/ 2147483647 h 225"/>
                  <a:gd name="T24" fmla="*/ 2147483647 w 48"/>
                  <a:gd name="T25" fmla="*/ 2147483647 h 225"/>
                  <a:gd name="T26" fmla="*/ 2147483647 w 48"/>
                  <a:gd name="T27" fmla="*/ 2147483647 h 225"/>
                  <a:gd name="T28" fmla="*/ 2147483647 w 48"/>
                  <a:gd name="T29" fmla="*/ 2147483647 h 225"/>
                  <a:gd name="T30" fmla="*/ 2147483647 w 48"/>
                  <a:gd name="T31" fmla="*/ 2147483647 h 225"/>
                  <a:gd name="T32" fmla="*/ 2147483647 w 48"/>
                  <a:gd name="T33" fmla="*/ 2147483647 h 225"/>
                  <a:gd name="T34" fmla="*/ 2147483647 w 48"/>
                  <a:gd name="T35" fmla="*/ 2147483647 h 225"/>
                  <a:gd name="T36" fmla="*/ 2147483647 w 48"/>
                  <a:gd name="T37" fmla="*/ 2147483647 h 225"/>
                  <a:gd name="T38" fmla="*/ 2147483647 w 48"/>
                  <a:gd name="T39" fmla="*/ 2147483647 h 225"/>
                  <a:gd name="T40" fmla="*/ 2147483647 w 48"/>
                  <a:gd name="T41" fmla="*/ 2147483647 h 225"/>
                  <a:gd name="T42" fmla="*/ 2147483647 w 48"/>
                  <a:gd name="T43" fmla="*/ 2147483647 h 225"/>
                  <a:gd name="T44" fmla="*/ 2147483647 w 48"/>
                  <a:gd name="T45" fmla="*/ 2147483647 h 225"/>
                  <a:gd name="T46" fmla="*/ 2147483647 w 48"/>
                  <a:gd name="T47" fmla="*/ 2147483647 h 225"/>
                  <a:gd name="T48" fmla="*/ 2147483647 w 48"/>
                  <a:gd name="T49" fmla="*/ 2147483647 h 225"/>
                  <a:gd name="T50" fmla="*/ 2147483647 w 48"/>
                  <a:gd name="T51" fmla="*/ 2147483647 h 225"/>
                  <a:gd name="T52" fmla="*/ 2147483647 w 48"/>
                  <a:gd name="T53" fmla="*/ 2147483647 h 225"/>
                  <a:gd name="T54" fmla="*/ 2147483647 w 48"/>
                  <a:gd name="T55" fmla="*/ 2147483647 h 225"/>
                  <a:gd name="T56" fmla="*/ 2147483647 w 48"/>
                  <a:gd name="T57" fmla="*/ 2147483647 h 225"/>
                  <a:gd name="T58" fmla="*/ 2147483647 w 48"/>
                  <a:gd name="T59" fmla="*/ 2147483647 h 225"/>
                  <a:gd name="T60" fmla="*/ 2147483647 w 48"/>
                  <a:gd name="T61" fmla="*/ 2147483647 h 225"/>
                  <a:gd name="T62" fmla="*/ 2147483647 w 48"/>
                  <a:gd name="T63" fmla="*/ 2147483647 h 225"/>
                  <a:gd name="T64" fmla="*/ 2147483647 w 48"/>
                  <a:gd name="T65" fmla="*/ 2147483647 h 225"/>
                  <a:gd name="T66" fmla="*/ 2147483647 w 48"/>
                  <a:gd name="T67" fmla="*/ 2147483647 h 225"/>
                  <a:gd name="T68" fmla="*/ 2147483647 w 48"/>
                  <a:gd name="T69" fmla="*/ 2147483647 h 225"/>
                  <a:gd name="T70" fmla="*/ 2147483647 w 48"/>
                  <a:gd name="T71" fmla="*/ 2147483647 h 225"/>
                  <a:gd name="T72" fmla="*/ 2147483647 w 48"/>
                  <a:gd name="T73" fmla="*/ 2147483647 h 225"/>
                  <a:gd name="T74" fmla="*/ 2147483647 w 48"/>
                  <a:gd name="T75" fmla="*/ 2147483647 h 225"/>
                  <a:gd name="T76" fmla="*/ 2147483647 w 48"/>
                  <a:gd name="T77" fmla="*/ 2147483647 h 225"/>
                  <a:gd name="T78" fmla="*/ 2147483647 w 48"/>
                  <a:gd name="T79" fmla="*/ 2147483647 h 225"/>
                  <a:gd name="T80" fmla="*/ 2147483647 w 48"/>
                  <a:gd name="T81" fmla="*/ 2147483647 h 225"/>
                  <a:gd name="T82" fmla="*/ 2147483647 w 48"/>
                  <a:gd name="T83" fmla="*/ 2147483647 h 225"/>
                  <a:gd name="T84" fmla="*/ 0 w 48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8"/>
                  <a:gd name="T130" fmla="*/ 0 h 225"/>
                  <a:gd name="T131" fmla="*/ 48 w 48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8" h="225">
                    <a:moveTo>
                      <a:pt x="0" y="0"/>
                    </a:moveTo>
                    <a:lnTo>
                      <a:pt x="3" y="4"/>
                    </a:lnTo>
                    <a:lnTo>
                      <a:pt x="12" y="15"/>
                    </a:lnTo>
                    <a:lnTo>
                      <a:pt x="17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4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5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8"/>
                    </a:lnTo>
                    <a:lnTo>
                      <a:pt x="48" y="138"/>
                    </a:lnTo>
                    <a:lnTo>
                      <a:pt x="48" y="149"/>
                    </a:lnTo>
                    <a:lnTo>
                      <a:pt x="47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5"/>
                    </a:lnTo>
                    <a:lnTo>
                      <a:pt x="35" y="182"/>
                    </a:lnTo>
                    <a:lnTo>
                      <a:pt x="35" y="169"/>
                    </a:lnTo>
                    <a:lnTo>
                      <a:pt x="35" y="153"/>
                    </a:lnTo>
                    <a:lnTo>
                      <a:pt x="33" y="137"/>
                    </a:lnTo>
                    <a:lnTo>
                      <a:pt x="31" y="119"/>
                    </a:lnTo>
                    <a:lnTo>
                      <a:pt x="29" y="101"/>
                    </a:lnTo>
                    <a:lnTo>
                      <a:pt x="25" y="82"/>
                    </a:lnTo>
                    <a:lnTo>
                      <a:pt x="23" y="72"/>
                    </a:lnTo>
                    <a:lnTo>
                      <a:pt x="20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0" name="Freeform 69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1" name="Freeform 70"/>
              <p:cNvSpPr>
                <a:spLocks/>
              </p:cNvSpPr>
              <p:nvPr/>
            </p:nvSpPr>
            <p:spPr bwMode="auto">
              <a:xfrm>
                <a:off x="4466237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2" name="Freeform 71"/>
              <p:cNvSpPr>
                <a:spLocks/>
              </p:cNvSpPr>
              <p:nvPr/>
            </p:nvSpPr>
            <p:spPr bwMode="auto">
              <a:xfrm>
                <a:off x="4376574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3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50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4" y="27"/>
                    </a:lnTo>
                    <a:lnTo>
                      <a:pt x="180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3" name="Freeform 72"/>
              <p:cNvSpPr>
                <a:spLocks/>
              </p:cNvSpPr>
              <p:nvPr/>
            </p:nvSpPr>
            <p:spPr bwMode="auto">
              <a:xfrm>
                <a:off x="4458853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3" y="96"/>
                    </a:lnTo>
                    <a:lnTo>
                      <a:pt x="10" y="105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9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0"/>
                    </a:lnTo>
                    <a:lnTo>
                      <a:pt x="183" y="177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5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4" y="433"/>
                    </a:lnTo>
                    <a:lnTo>
                      <a:pt x="94" y="435"/>
                    </a:lnTo>
                    <a:lnTo>
                      <a:pt x="94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6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1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9" y="440"/>
                    </a:lnTo>
                    <a:lnTo>
                      <a:pt x="154" y="436"/>
                    </a:lnTo>
                    <a:lnTo>
                      <a:pt x="160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5" y="101"/>
                    </a:lnTo>
                    <a:lnTo>
                      <a:pt x="213" y="93"/>
                    </a:lnTo>
                    <a:lnTo>
                      <a:pt x="211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7" y="11"/>
                    </a:lnTo>
                    <a:lnTo>
                      <a:pt x="162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4" name="Freeform 73"/>
              <p:cNvSpPr>
                <a:spLocks/>
              </p:cNvSpPr>
              <p:nvPr/>
            </p:nvSpPr>
            <p:spPr bwMode="auto">
              <a:xfrm>
                <a:off x="4551681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8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2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5" name="Freeform 74"/>
              <p:cNvSpPr>
                <a:spLocks/>
              </p:cNvSpPr>
              <p:nvPr/>
            </p:nvSpPr>
            <p:spPr bwMode="auto">
              <a:xfrm>
                <a:off x="4628685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6" y="204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6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6" name="Freeform 81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1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7" name="Freeform 82"/>
              <p:cNvSpPr>
                <a:spLocks/>
              </p:cNvSpPr>
              <p:nvPr/>
            </p:nvSpPr>
            <p:spPr bwMode="auto">
              <a:xfrm>
                <a:off x="5399787" y="1235202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60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1"/>
                    </a:lnTo>
                    <a:lnTo>
                      <a:pt x="4" y="66"/>
                    </a:lnTo>
                    <a:lnTo>
                      <a:pt x="160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8" name="Freeform 83"/>
              <p:cNvSpPr>
                <a:spLocks/>
              </p:cNvSpPr>
              <p:nvPr/>
            </p:nvSpPr>
            <p:spPr bwMode="auto">
              <a:xfrm>
                <a:off x="5310124" y="840907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2147483647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3"/>
                  <a:gd name="T178" fmla="*/ 0 h 454"/>
                  <a:gd name="T179" fmla="*/ 223 w 223"/>
                  <a:gd name="T180" fmla="*/ 454 h 4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3" h="454">
                    <a:moveTo>
                      <a:pt x="145" y="3"/>
                    </a:moveTo>
                    <a:lnTo>
                      <a:pt x="140" y="2"/>
                    </a:lnTo>
                    <a:lnTo>
                      <a:pt x="136" y="1"/>
                    </a:lnTo>
                    <a:lnTo>
                      <a:pt x="131" y="1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1"/>
                    </a:lnTo>
                    <a:lnTo>
                      <a:pt x="113" y="1"/>
                    </a:lnTo>
                    <a:lnTo>
                      <a:pt x="108" y="1"/>
                    </a:lnTo>
                    <a:lnTo>
                      <a:pt x="104" y="3"/>
                    </a:lnTo>
                    <a:lnTo>
                      <a:pt x="100" y="3"/>
                    </a:lnTo>
                    <a:lnTo>
                      <a:pt x="95" y="5"/>
                    </a:lnTo>
                    <a:lnTo>
                      <a:pt x="91" y="6"/>
                    </a:lnTo>
                    <a:lnTo>
                      <a:pt x="87" y="8"/>
                    </a:lnTo>
                    <a:lnTo>
                      <a:pt x="83" y="9"/>
                    </a:lnTo>
                    <a:lnTo>
                      <a:pt x="79" y="12"/>
                    </a:lnTo>
                    <a:lnTo>
                      <a:pt x="75" y="14"/>
                    </a:lnTo>
                    <a:lnTo>
                      <a:pt x="70" y="17"/>
                    </a:lnTo>
                    <a:lnTo>
                      <a:pt x="65" y="21"/>
                    </a:lnTo>
                    <a:lnTo>
                      <a:pt x="60" y="24"/>
                    </a:lnTo>
                    <a:lnTo>
                      <a:pt x="55" y="29"/>
                    </a:lnTo>
                    <a:lnTo>
                      <a:pt x="51" y="33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39" y="47"/>
                    </a:lnTo>
                    <a:lnTo>
                      <a:pt x="36" y="52"/>
                    </a:lnTo>
                    <a:lnTo>
                      <a:pt x="33" y="57"/>
                    </a:lnTo>
                    <a:lnTo>
                      <a:pt x="29" y="62"/>
                    </a:lnTo>
                    <a:lnTo>
                      <a:pt x="27" y="67"/>
                    </a:lnTo>
                    <a:lnTo>
                      <a:pt x="21" y="77"/>
                    </a:lnTo>
                    <a:lnTo>
                      <a:pt x="17" y="87"/>
                    </a:lnTo>
                    <a:lnTo>
                      <a:pt x="12" y="97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2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7"/>
                    </a:lnTo>
                    <a:lnTo>
                      <a:pt x="45" y="127"/>
                    </a:lnTo>
                    <a:lnTo>
                      <a:pt x="49" y="114"/>
                    </a:lnTo>
                    <a:lnTo>
                      <a:pt x="51" y="108"/>
                    </a:lnTo>
                    <a:lnTo>
                      <a:pt x="54" y="101"/>
                    </a:lnTo>
                    <a:lnTo>
                      <a:pt x="57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8" y="75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2"/>
                    </a:lnTo>
                    <a:lnTo>
                      <a:pt x="92" y="47"/>
                    </a:lnTo>
                    <a:lnTo>
                      <a:pt x="98" y="44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8"/>
                    </a:lnTo>
                    <a:lnTo>
                      <a:pt x="116" y="37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7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2"/>
                    </a:lnTo>
                    <a:lnTo>
                      <a:pt x="148" y="44"/>
                    </a:lnTo>
                    <a:lnTo>
                      <a:pt x="149" y="47"/>
                    </a:lnTo>
                    <a:lnTo>
                      <a:pt x="152" y="50"/>
                    </a:lnTo>
                    <a:lnTo>
                      <a:pt x="154" y="53"/>
                    </a:lnTo>
                    <a:lnTo>
                      <a:pt x="158" y="60"/>
                    </a:lnTo>
                    <a:lnTo>
                      <a:pt x="162" y="69"/>
                    </a:lnTo>
                    <a:lnTo>
                      <a:pt x="166" y="78"/>
                    </a:lnTo>
                    <a:lnTo>
                      <a:pt x="169" y="90"/>
                    </a:lnTo>
                    <a:lnTo>
                      <a:pt x="173" y="102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5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3" y="197"/>
                    </a:lnTo>
                    <a:lnTo>
                      <a:pt x="182" y="215"/>
                    </a:lnTo>
                    <a:lnTo>
                      <a:pt x="182" y="236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2" y="310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6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5"/>
                    </a:lnTo>
                    <a:lnTo>
                      <a:pt x="149" y="381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6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7" y="417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3" y="422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3"/>
                    </a:lnTo>
                    <a:lnTo>
                      <a:pt x="94" y="434"/>
                    </a:lnTo>
                    <a:lnTo>
                      <a:pt x="93" y="436"/>
                    </a:lnTo>
                    <a:lnTo>
                      <a:pt x="93" y="438"/>
                    </a:lnTo>
                    <a:lnTo>
                      <a:pt x="94" y="440"/>
                    </a:lnTo>
                    <a:lnTo>
                      <a:pt x="94" y="442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3" y="454"/>
                    </a:lnTo>
                    <a:lnTo>
                      <a:pt x="117" y="454"/>
                    </a:lnTo>
                    <a:lnTo>
                      <a:pt x="124" y="453"/>
                    </a:lnTo>
                    <a:lnTo>
                      <a:pt x="131" y="451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59" y="432"/>
                    </a:lnTo>
                    <a:lnTo>
                      <a:pt x="164" y="427"/>
                    </a:lnTo>
                    <a:lnTo>
                      <a:pt x="169" y="421"/>
                    </a:lnTo>
                    <a:lnTo>
                      <a:pt x="174" y="415"/>
                    </a:lnTo>
                    <a:lnTo>
                      <a:pt x="178" y="408"/>
                    </a:lnTo>
                    <a:lnTo>
                      <a:pt x="182" y="401"/>
                    </a:lnTo>
                    <a:lnTo>
                      <a:pt x="186" y="394"/>
                    </a:lnTo>
                    <a:lnTo>
                      <a:pt x="190" y="386"/>
                    </a:lnTo>
                    <a:lnTo>
                      <a:pt x="194" y="378"/>
                    </a:lnTo>
                    <a:lnTo>
                      <a:pt x="197" y="369"/>
                    </a:lnTo>
                    <a:lnTo>
                      <a:pt x="200" y="361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4"/>
                    </a:lnTo>
                    <a:lnTo>
                      <a:pt x="210" y="324"/>
                    </a:lnTo>
                    <a:lnTo>
                      <a:pt x="212" y="315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6"/>
                    </a:lnTo>
                    <a:lnTo>
                      <a:pt x="221" y="256"/>
                    </a:lnTo>
                    <a:lnTo>
                      <a:pt x="222" y="236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5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4"/>
                    </a:lnTo>
                    <a:lnTo>
                      <a:pt x="211" y="86"/>
                    </a:lnTo>
                    <a:lnTo>
                      <a:pt x="208" y="78"/>
                    </a:lnTo>
                    <a:lnTo>
                      <a:pt x="206" y="71"/>
                    </a:lnTo>
                    <a:lnTo>
                      <a:pt x="203" y="64"/>
                    </a:lnTo>
                    <a:lnTo>
                      <a:pt x="201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3"/>
                    </a:lnTo>
                    <a:lnTo>
                      <a:pt x="184" y="28"/>
                    </a:lnTo>
                    <a:lnTo>
                      <a:pt x="179" y="23"/>
                    </a:lnTo>
                    <a:lnTo>
                      <a:pt x="175" y="19"/>
                    </a:lnTo>
                    <a:lnTo>
                      <a:pt x="171" y="15"/>
                    </a:lnTo>
                    <a:lnTo>
                      <a:pt x="166" y="12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1" y="4"/>
                    </a:lnTo>
                    <a:lnTo>
                      <a:pt x="145" y="3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89" name="Freeform 84"/>
              <p:cNvSpPr>
                <a:spLocks/>
              </p:cNvSpPr>
              <p:nvPr/>
            </p:nvSpPr>
            <p:spPr bwMode="auto">
              <a:xfrm>
                <a:off x="5392403" y="836712"/>
                <a:ext cx="236288" cy="476091"/>
              </a:xfrm>
              <a:custGeom>
                <a:avLst/>
                <a:gdLst>
                  <a:gd name="T0" fmla="*/ 2147483647 w 224"/>
                  <a:gd name="T1" fmla="*/ 2147483647 h 454"/>
                  <a:gd name="T2" fmla="*/ 2147483647 w 224"/>
                  <a:gd name="T3" fmla="*/ 0 h 454"/>
                  <a:gd name="T4" fmla="*/ 2147483647 w 224"/>
                  <a:gd name="T5" fmla="*/ 2147483647 h 454"/>
                  <a:gd name="T6" fmla="*/ 2147483647 w 224"/>
                  <a:gd name="T7" fmla="*/ 2147483647 h 454"/>
                  <a:gd name="T8" fmla="*/ 2147483647 w 224"/>
                  <a:gd name="T9" fmla="*/ 2147483647 h 454"/>
                  <a:gd name="T10" fmla="*/ 2147483647 w 224"/>
                  <a:gd name="T11" fmla="*/ 2147483647 h 454"/>
                  <a:gd name="T12" fmla="*/ 2147483647 w 224"/>
                  <a:gd name="T13" fmla="*/ 2147483647 h 454"/>
                  <a:gd name="T14" fmla="*/ 2147483647 w 224"/>
                  <a:gd name="T15" fmla="*/ 2147483647 h 454"/>
                  <a:gd name="T16" fmla="*/ 2147483647 w 224"/>
                  <a:gd name="T17" fmla="*/ 2147483647 h 454"/>
                  <a:gd name="T18" fmla="*/ 2147483647 w 224"/>
                  <a:gd name="T19" fmla="*/ 2147483647 h 454"/>
                  <a:gd name="T20" fmla="*/ 2147483647 w 224"/>
                  <a:gd name="T21" fmla="*/ 2147483647 h 454"/>
                  <a:gd name="T22" fmla="*/ 2147483647 w 224"/>
                  <a:gd name="T23" fmla="*/ 2147483647 h 454"/>
                  <a:gd name="T24" fmla="*/ 0 w 224"/>
                  <a:gd name="T25" fmla="*/ 2147483647 h 454"/>
                  <a:gd name="T26" fmla="*/ 2147483647 w 224"/>
                  <a:gd name="T27" fmla="*/ 2147483647 h 454"/>
                  <a:gd name="T28" fmla="*/ 2147483647 w 224"/>
                  <a:gd name="T29" fmla="*/ 2147483647 h 454"/>
                  <a:gd name="T30" fmla="*/ 2147483647 w 224"/>
                  <a:gd name="T31" fmla="*/ 2147483647 h 454"/>
                  <a:gd name="T32" fmla="*/ 2147483647 w 224"/>
                  <a:gd name="T33" fmla="*/ 2147483647 h 454"/>
                  <a:gd name="T34" fmla="*/ 2147483647 w 224"/>
                  <a:gd name="T35" fmla="*/ 2147483647 h 454"/>
                  <a:gd name="T36" fmla="*/ 2147483647 w 224"/>
                  <a:gd name="T37" fmla="*/ 2147483647 h 454"/>
                  <a:gd name="T38" fmla="*/ 2147483647 w 224"/>
                  <a:gd name="T39" fmla="*/ 2147483647 h 454"/>
                  <a:gd name="T40" fmla="*/ 2147483647 w 224"/>
                  <a:gd name="T41" fmla="*/ 2147483647 h 454"/>
                  <a:gd name="T42" fmla="*/ 2147483647 w 224"/>
                  <a:gd name="T43" fmla="*/ 2147483647 h 454"/>
                  <a:gd name="T44" fmla="*/ 2147483647 w 224"/>
                  <a:gd name="T45" fmla="*/ 2147483647 h 454"/>
                  <a:gd name="T46" fmla="*/ 2147483647 w 224"/>
                  <a:gd name="T47" fmla="*/ 2147483647 h 454"/>
                  <a:gd name="T48" fmla="*/ 2147483647 w 224"/>
                  <a:gd name="T49" fmla="*/ 2147483647 h 454"/>
                  <a:gd name="T50" fmla="*/ 2147483647 w 224"/>
                  <a:gd name="T51" fmla="*/ 2147483647 h 454"/>
                  <a:gd name="T52" fmla="*/ 2147483647 w 224"/>
                  <a:gd name="T53" fmla="*/ 2147483647 h 454"/>
                  <a:gd name="T54" fmla="*/ 2147483647 w 224"/>
                  <a:gd name="T55" fmla="*/ 2147483647 h 454"/>
                  <a:gd name="T56" fmla="*/ 2147483647 w 224"/>
                  <a:gd name="T57" fmla="*/ 2147483647 h 454"/>
                  <a:gd name="T58" fmla="*/ 2147483647 w 224"/>
                  <a:gd name="T59" fmla="*/ 2147483647 h 454"/>
                  <a:gd name="T60" fmla="*/ 2147483647 w 224"/>
                  <a:gd name="T61" fmla="*/ 2147483647 h 454"/>
                  <a:gd name="T62" fmla="*/ 2147483647 w 224"/>
                  <a:gd name="T63" fmla="*/ 2147483647 h 454"/>
                  <a:gd name="T64" fmla="*/ 2147483647 w 224"/>
                  <a:gd name="T65" fmla="*/ 2147483647 h 454"/>
                  <a:gd name="T66" fmla="*/ 2147483647 w 224"/>
                  <a:gd name="T67" fmla="*/ 2147483647 h 454"/>
                  <a:gd name="T68" fmla="*/ 2147483647 w 224"/>
                  <a:gd name="T69" fmla="*/ 2147483647 h 454"/>
                  <a:gd name="T70" fmla="*/ 2147483647 w 224"/>
                  <a:gd name="T71" fmla="*/ 2147483647 h 454"/>
                  <a:gd name="T72" fmla="*/ 2147483647 w 224"/>
                  <a:gd name="T73" fmla="*/ 2147483647 h 454"/>
                  <a:gd name="T74" fmla="*/ 2147483647 w 224"/>
                  <a:gd name="T75" fmla="*/ 2147483647 h 454"/>
                  <a:gd name="T76" fmla="*/ 2147483647 w 224"/>
                  <a:gd name="T77" fmla="*/ 2147483647 h 454"/>
                  <a:gd name="T78" fmla="*/ 2147483647 w 224"/>
                  <a:gd name="T79" fmla="*/ 2147483647 h 454"/>
                  <a:gd name="T80" fmla="*/ 2147483647 w 224"/>
                  <a:gd name="T81" fmla="*/ 2147483647 h 454"/>
                  <a:gd name="T82" fmla="*/ 2147483647 w 224"/>
                  <a:gd name="T83" fmla="*/ 2147483647 h 454"/>
                  <a:gd name="T84" fmla="*/ 2147483647 w 224"/>
                  <a:gd name="T85" fmla="*/ 2147483647 h 454"/>
                  <a:gd name="T86" fmla="*/ 2147483647 w 224"/>
                  <a:gd name="T87" fmla="*/ 2147483647 h 454"/>
                  <a:gd name="T88" fmla="*/ 2147483647 w 224"/>
                  <a:gd name="T89" fmla="*/ 2147483647 h 454"/>
                  <a:gd name="T90" fmla="*/ 2147483647 w 224"/>
                  <a:gd name="T91" fmla="*/ 2147483647 h 454"/>
                  <a:gd name="T92" fmla="*/ 2147483647 w 224"/>
                  <a:gd name="T93" fmla="*/ 2147483647 h 454"/>
                  <a:gd name="T94" fmla="*/ 2147483647 w 224"/>
                  <a:gd name="T95" fmla="*/ 2147483647 h 454"/>
                  <a:gd name="T96" fmla="*/ 2147483647 w 224"/>
                  <a:gd name="T97" fmla="*/ 2147483647 h 454"/>
                  <a:gd name="T98" fmla="*/ 2147483647 w 224"/>
                  <a:gd name="T99" fmla="*/ 2147483647 h 454"/>
                  <a:gd name="T100" fmla="*/ 2147483647 w 224"/>
                  <a:gd name="T101" fmla="*/ 2147483647 h 454"/>
                  <a:gd name="T102" fmla="*/ 2147483647 w 224"/>
                  <a:gd name="T103" fmla="*/ 2147483647 h 454"/>
                  <a:gd name="T104" fmla="*/ 2147483647 w 224"/>
                  <a:gd name="T105" fmla="*/ 2147483647 h 454"/>
                  <a:gd name="T106" fmla="*/ 2147483647 w 224"/>
                  <a:gd name="T107" fmla="*/ 2147483647 h 454"/>
                  <a:gd name="T108" fmla="*/ 2147483647 w 224"/>
                  <a:gd name="T109" fmla="*/ 2147483647 h 454"/>
                  <a:gd name="T110" fmla="*/ 2147483647 w 224"/>
                  <a:gd name="T111" fmla="*/ 2147483647 h 454"/>
                  <a:gd name="T112" fmla="*/ 2147483647 w 224"/>
                  <a:gd name="T113" fmla="*/ 2147483647 h 454"/>
                  <a:gd name="T114" fmla="*/ 2147483647 w 224"/>
                  <a:gd name="T115" fmla="*/ 2147483647 h 454"/>
                  <a:gd name="T116" fmla="*/ 2147483647 w 224"/>
                  <a:gd name="T117" fmla="*/ 2147483647 h 454"/>
                  <a:gd name="T118" fmla="*/ 2147483647 w 224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4"/>
                  <a:gd name="T181" fmla="*/ 0 h 454"/>
                  <a:gd name="T182" fmla="*/ 224 w 224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4" h="454">
                    <a:moveTo>
                      <a:pt x="145" y="2"/>
                    </a:moveTo>
                    <a:lnTo>
                      <a:pt x="141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3" y="1"/>
                    </a:lnTo>
                    <a:lnTo>
                      <a:pt x="109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6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7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6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2"/>
                    </a:lnTo>
                    <a:lnTo>
                      <a:pt x="40" y="46"/>
                    </a:lnTo>
                    <a:lnTo>
                      <a:pt x="36" y="51"/>
                    </a:lnTo>
                    <a:lnTo>
                      <a:pt x="33" y="56"/>
                    </a:lnTo>
                    <a:lnTo>
                      <a:pt x="30" y="61"/>
                    </a:lnTo>
                    <a:lnTo>
                      <a:pt x="27" y="66"/>
                    </a:lnTo>
                    <a:lnTo>
                      <a:pt x="22" y="77"/>
                    </a:lnTo>
                    <a:lnTo>
                      <a:pt x="17" y="87"/>
                    </a:lnTo>
                    <a:lnTo>
                      <a:pt x="13" y="96"/>
                    </a:lnTo>
                    <a:lnTo>
                      <a:pt x="10" y="106"/>
                    </a:lnTo>
                    <a:lnTo>
                      <a:pt x="7" y="114"/>
                    </a:lnTo>
                    <a:lnTo>
                      <a:pt x="5" y="121"/>
                    </a:lnTo>
                    <a:lnTo>
                      <a:pt x="2" y="133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8"/>
                    </a:lnTo>
                    <a:lnTo>
                      <a:pt x="45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2"/>
                    </a:lnTo>
                    <a:lnTo>
                      <a:pt x="68" y="75"/>
                    </a:lnTo>
                    <a:lnTo>
                      <a:pt x="72" y="69"/>
                    </a:lnTo>
                    <a:lnTo>
                      <a:pt x="76" y="62"/>
                    </a:lnTo>
                    <a:lnTo>
                      <a:pt x="81" y="57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1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6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9" y="38"/>
                    </a:lnTo>
                    <a:lnTo>
                      <a:pt x="141" y="39"/>
                    </a:lnTo>
                    <a:lnTo>
                      <a:pt x="143" y="40"/>
                    </a:lnTo>
                    <a:lnTo>
                      <a:pt x="146" y="42"/>
                    </a:lnTo>
                    <a:lnTo>
                      <a:pt x="148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9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2" y="161"/>
                    </a:lnTo>
                    <a:lnTo>
                      <a:pt x="182" y="178"/>
                    </a:lnTo>
                    <a:lnTo>
                      <a:pt x="183" y="196"/>
                    </a:lnTo>
                    <a:lnTo>
                      <a:pt x="183" y="215"/>
                    </a:lnTo>
                    <a:lnTo>
                      <a:pt x="182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6" y="292"/>
                    </a:lnTo>
                    <a:lnTo>
                      <a:pt x="172" y="309"/>
                    </a:lnTo>
                    <a:lnTo>
                      <a:pt x="168" y="326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2" y="375"/>
                    </a:lnTo>
                    <a:lnTo>
                      <a:pt x="149" y="380"/>
                    </a:lnTo>
                    <a:lnTo>
                      <a:pt x="146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4" y="404"/>
                    </a:lnTo>
                    <a:lnTo>
                      <a:pt x="131" y="407"/>
                    </a:lnTo>
                    <a:lnTo>
                      <a:pt x="128" y="410"/>
                    </a:lnTo>
                    <a:lnTo>
                      <a:pt x="124" y="413"/>
                    </a:lnTo>
                    <a:lnTo>
                      <a:pt x="121" y="415"/>
                    </a:lnTo>
                    <a:lnTo>
                      <a:pt x="118" y="417"/>
                    </a:lnTo>
                    <a:lnTo>
                      <a:pt x="114" y="418"/>
                    </a:lnTo>
                    <a:lnTo>
                      <a:pt x="111" y="418"/>
                    </a:lnTo>
                    <a:lnTo>
                      <a:pt x="106" y="420"/>
                    </a:lnTo>
                    <a:lnTo>
                      <a:pt x="103" y="421"/>
                    </a:lnTo>
                    <a:lnTo>
                      <a:pt x="100" y="424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4" y="434"/>
                    </a:lnTo>
                    <a:lnTo>
                      <a:pt x="94" y="436"/>
                    </a:lnTo>
                    <a:lnTo>
                      <a:pt x="94" y="438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5"/>
                    </a:lnTo>
                    <a:lnTo>
                      <a:pt x="97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6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6" y="454"/>
                    </a:lnTo>
                    <a:lnTo>
                      <a:pt x="118" y="454"/>
                    </a:lnTo>
                    <a:lnTo>
                      <a:pt x="124" y="453"/>
                    </a:lnTo>
                    <a:lnTo>
                      <a:pt x="131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9" y="441"/>
                    </a:lnTo>
                    <a:lnTo>
                      <a:pt x="154" y="437"/>
                    </a:lnTo>
                    <a:lnTo>
                      <a:pt x="160" y="432"/>
                    </a:lnTo>
                    <a:lnTo>
                      <a:pt x="165" y="426"/>
                    </a:lnTo>
                    <a:lnTo>
                      <a:pt x="169" y="421"/>
                    </a:lnTo>
                    <a:lnTo>
                      <a:pt x="174" y="414"/>
                    </a:lnTo>
                    <a:lnTo>
                      <a:pt x="179" y="408"/>
                    </a:lnTo>
                    <a:lnTo>
                      <a:pt x="182" y="401"/>
                    </a:lnTo>
                    <a:lnTo>
                      <a:pt x="187" y="393"/>
                    </a:lnTo>
                    <a:lnTo>
                      <a:pt x="190" y="385"/>
                    </a:lnTo>
                    <a:lnTo>
                      <a:pt x="194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2"/>
                    </a:lnTo>
                    <a:lnTo>
                      <a:pt x="205" y="343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4" y="216"/>
                    </a:lnTo>
                    <a:lnTo>
                      <a:pt x="224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3" y="94"/>
                    </a:lnTo>
                    <a:lnTo>
                      <a:pt x="210" y="86"/>
                    </a:lnTo>
                    <a:lnTo>
                      <a:pt x="209" y="78"/>
                    </a:lnTo>
                    <a:lnTo>
                      <a:pt x="206" y="71"/>
                    </a:lnTo>
                    <a:lnTo>
                      <a:pt x="204" y="63"/>
                    </a:lnTo>
                    <a:lnTo>
                      <a:pt x="201" y="57"/>
                    </a:lnTo>
                    <a:lnTo>
                      <a:pt x="198" y="50"/>
                    </a:lnTo>
                    <a:lnTo>
                      <a:pt x="195" y="44"/>
                    </a:lnTo>
                    <a:lnTo>
                      <a:pt x="191" y="38"/>
                    </a:lnTo>
                    <a:lnTo>
                      <a:pt x="188" y="33"/>
                    </a:lnTo>
                    <a:lnTo>
                      <a:pt x="184" y="28"/>
                    </a:lnTo>
                    <a:lnTo>
                      <a:pt x="180" y="23"/>
                    </a:lnTo>
                    <a:lnTo>
                      <a:pt x="176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0" name="Freeform 85"/>
              <p:cNvSpPr>
                <a:spLocks/>
              </p:cNvSpPr>
              <p:nvPr/>
            </p:nvSpPr>
            <p:spPr bwMode="auto">
              <a:xfrm>
                <a:off x="5485230" y="875513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3"/>
                    </a:lnTo>
                    <a:lnTo>
                      <a:pt x="26" y="38"/>
                    </a:lnTo>
                    <a:lnTo>
                      <a:pt x="30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5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3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5" y="219"/>
                    </a:lnTo>
                    <a:lnTo>
                      <a:pt x="36" y="205"/>
                    </a:lnTo>
                    <a:lnTo>
                      <a:pt x="36" y="195"/>
                    </a:lnTo>
                    <a:lnTo>
                      <a:pt x="36" y="182"/>
                    </a:lnTo>
                    <a:lnTo>
                      <a:pt x="36" y="169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2"/>
                    </a:lnTo>
                    <a:lnTo>
                      <a:pt x="23" y="71"/>
                    </a:lnTo>
                    <a:lnTo>
                      <a:pt x="21" y="62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1" name="Freeform 86"/>
              <p:cNvSpPr>
                <a:spLocks/>
              </p:cNvSpPr>
              <p:nvPr/>
            </p:nvSpPr>
            <p:spPr bwMode="auto">
              <a:xfrm>
                <a:off x="5562235" y="872367"/>
                <a:ext cx="51689" cy="235948"/>
              </a:xfrm>
              <a:custGeom>
                <a:avLst/>
                <a:gdLst>
                  <a:gd name="T0" fmla="*/ 0 w 49"/>
                  <a:gd name="T1" fmla="*/ 0 h 225"/>
                  <a:gd name="T2" fmla="*/ 2147483647 w 49"/>
                  <a:gd name="T3" fmla="*/ 2147483647 h 225"/>
                  <a:gd name="T4" fmla="*/ 2147483647 w 49"/>
                  <a:gd name="T5" fmla="*/ 2147483647 h 225"/>
                  <a:gd name="T6" fmla="*/ 2147483647 w 49"/>
                  <a:gd name="T7" fmla="*/ 2147483647 h 225"/>
                  <a:gd name="T8" fmla="*/ 2147483647 w 49"/>
                  <a:gd name="T9" fmla="*/ 2147483647 h 225"/>
                  <a:gd name="T10" fmla="*/ 2147483647 w 49"/>
                  <a:gd name="T11" fmla="*/ 2147483647 h 225"/>
                  <a:gd name="T12" fmla="*/ 2147483647 w 49"/>
                  <a:gd name="T13" fmla="*/ 2147483647 h 225"/>
                  <a:gd name="T14" fmla="*/ 2147483647 w 49"/>
                  <a:gd name="T15" fmla="*/ 2147483647 h 225"/>
                  <a:gd name="T16" fmla="*/ 2147483647 w 49"/>
                  <a:gd name="T17" fmla="*/ 2147483647 h 225"/>
                  <a:gd name="T18" fmla="*/ 2147483647 w 49"/>
                  <a:gd name="T19" fmla="*/ 2147483647 h 225"/>
                  <a:gd name="T20" fmla="*/ 2147483647 w 49"/>
                  <a:gd name="T21" fmla="*/ 2147483647 h 225"/>
                  <a:gd name="T22" fmla="*/ 2147483647 w 49"/>
                  <a:gd name="T23" fmla="*/ 2147483647 h 225"/>
                  <a:gd name="T24" fmla="*/ 2147483647 w 49"/>
                  <a:gd name="T25" fmla="*/ 2147483647 h 225"/>
                  <a:gd name="T26" fmla="*/ 2147483647 w 49"/>
                  <a:gd name="T27" fmla="*/ 2147483647 h 225"/>
                  <a:gd name="T28" fmla="*/ 2147483647 w 49"/>
                  <a:gd name="T29" fmla="*/ 2147483647 h 225"/>
                  <a:gd name="T30" fmla="*/ 2147483647 w 49"/>
                  <a:gd name="T31" fmla="*/ 2147483647 h 225"/>
                  <a:gd name="T32" fmla="*/ 2147483647 w 49"/>
                  <a:gd name="T33" fmla="*/ 2147483647 h 225"/>
                  <a:gd name="T34" fmla="*/ 2147483647 w 49"/>
                  <a:gd name="T35" fmla="*/ 2147483647 h 225"/>
                  <a:gd name="T36" fmla="*/ 2147483647 w 49"/>
                  <a:gd name="T37" fmla="*/ 2147483647 h 225"/>
                  <a:gd name="T38" fmla="*/ 2147483647 w 49"/>
                  <a:gd name="T39" fmla="*/ 2147483647 h 225"/>
                  <a:gd name="T40" fmla="*/ 2147483647 w 49"/>
                  <a:gd name="T41" fmla="*/ 2147483647 h 225"/>
                  <a:gd name="T42" fmla="*/ 2147483647 w 49"/>
                  <a:gd name="T43" fmla="*/ 2147483647 h 225"/>
                  <a:gd name="T44" fmla="*/ 2147483647 w 49"/>
                  <a:gd name="T45" fmla="*/ 2147483647 h 225"/>
                  <a:gd name="T46" fmla="*/ 2147483647 w 49"/>
                  <a:gd name="T47" fmla="*/ 2147483647 h 225"/>
                  <a:gd name="T48" fmla="*/ 2147483647 w 49"/>
                  <a:gd name="T49" fmla="*/ 2147483647 h 225"/>
                  <a:gd name="T50" fmla="*/ 2147483647 w 49"/>
                  <a:gd name="T51" fmla="*/ 2147483647 h 225"/>
                  <a:gd name="T52" fmla="*/ 2147483647 w 49"/>
                  <a:gd name="T53" fmla="*/ 2147483647 h 225"/>
                  <a:gd name="T54" fmla="*/ 2147483647 w 49"/>
                  <a:gd name="T55" fmla="*/ 2147483647 h 225"/>
                  <a:gd name="T56" fmla="*/ 2147483647 w 49"/>
                  <a:gd name="T57" fmla="*/ 2147483647 h 225"/>
                  <a:gd name="T58" fmla="*/ 2147483647 w 49"/>
                  <a:gd name="T59" fmla="*/ 2147483647 h 225"/>
                  <a:gd name="T60" fmla="*/ 2147483647 w 49"/>
                  <a:gd name="T61" fmla="*/ 2147483647 h 225"/>
                  <a:gd name="T62" fmla="*/ 2147483647 w 49"/>
                  <a:gd name="T63" fmla="*/ 2147483647 h 225"/>
                  <a:gd name="T64" fmla="*/ 2147483647 w 49"/>
                  <a:gd name="T65" fmla="*/ 2147483647 h 225"/>
                  <a:gd name="T66" fmla="*/ 2147483647 w 49"/>
                  <a:gd name="T67" fmla="*/ 2147483647 h 225"/>
                  <a:gd name="T68" fmla="*/ 2147483647 w 49"/>
                  <a:gd name="T69" fmla="*/ 2147483647 h 225"/>
                  <a:gd name="T70" fmla="*/ 2147483647 w 49"/>
                  <a:gd name="T71" fmla="*/ 2147483647 h 225"/>
                  <a:gd name="T72" fmla="*/ 2147483647 w 49"/>
                  <a:gd name="T73" fmla="*/ 2147483647 h 225"/>
                  <a:gd name="T74" fmla="*/ 2147483647 w 49"/>
                  <a:gd name="T75" fmla="*/ 2147483647 h 225"/>
                  <a:gd name="T76" fmla="*/ 2147483647 w 49"/>
                  <a:gd name="T77" fmla="*/ 2147483647 h 225"/>
                  <a:gd name="T78" fmla="*/ 2147483647 w 49"/>
                  <a:gd name="T79" fmla="*/ 2147483647 h 225"/>
                  <a:gd name="T80" fmla="*/ 2147483647 w 49"/>
                  <a:gd name="T81" fmla="*/ 2147483647 h 225"/>
                  <a:gd name="T82" fmla="*/ 2147483647 w 49"/>
                  <a:gd name="T83" fmla="*/ 2147483647 h 225"/>
                  <a:gd name="T84" fmla="*/ 0 w 49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5"/>
                  <a:gd name="T131" fmla="*/ 49 w 49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5">
                    <a:moveTo>
                      <a:pt x="0" y="0"/>
                    </a:moveTo>
                    <a:lnTo>
                      <a:pt x="4" y="4"/>
                    </a:lnTo>
                    <a:lnTo>
                      <a:pt x="12" y="15"/>
                    </a:lnTo>
                    <a:lnTo>
                      <a:pt x="18" y="23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8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8" y="161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8"/>
                    </a:lnTo>
                    <a:lnTo>
                      <a:pt x="38" y="211"/>
                    </a:lnTo>
                    <a:lnTo>
                      <a:pt x="34" y="225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6" y="194"/>
                    </a:lnTo>
                    <a:lnTo>
                      <a:pt x="36" y="182"/>
                    </a:lnTo>
                    <a:lnTo>
                      <a:pt x="36" y="168"/>
                    </a:lnTo>
                    <a:lnTo>
                      <a:pt x="35" y="153"/>
                    </a:lnTo>
                    <a:lnTo>
                      <a:pt x="34" y="137"/>
                    </a:lnTo>
                    <a:lnTo>
                      <a:pt x="32" y="119"/>
                    </a:lnTo>
                    <a:lnTo>
                      <a:pt x="29" y="101"/>
                    </a:lnTo>
                    <a:lnTo>
                      <a:pt x="26" y="81"/>
                    </a:lnTo>
                    <a:lnTo>
                      <a:pt x="23" y="72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1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2" name="Freeform 93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98197"/>
              </a:xfrm>
              <a:custGeom>
                <a:avLst/>
                <a:gdLst>
                  <a:gd name="T0" fmla="*/ 0 w 208"/>
                  <a:gd name="T1" fmla="*/ 2147483647 h 189"/>
                  <a:gd name="T2" fmla="*/ 2147483647 w 208"/>
                  <a:gd name="T3" fmla="*/ 0 h 189"/>
                  <a:gd name="T4" fmla="*/ 2147483647 w 208"/>
                  <a:gd name="T5" fmla="*/ 2147483647 h 189"/>
                  <a:gd name="T6" fmla="*/ 2147483647 w 208"/>
                  <a:gd name="T7" fmla="*/ 2147483647 h 189"/>
                  <a:gd name="T8" fmla="*/ 0 w 208"/>
                  <a:gd name="T9" fmla="*/ 2147483647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189"/>
                  <a:gd name="T17" fmla="*/ 208 w 208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189">
                    <a:moveTo>
                      <a:pt x="0" y="10"/>
                    </a:moveTo>
                    <a:lnTo>
                      <a:pt x="200" y="0"/>
                    </a:lnTo>
                    <a:lnTo>
                      <a:pt x="208" y="176"/>
                    </a:lnTo>
                    <a:lnTo>
                      <a:pt x="12" y="18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797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3" name="Freeform 94"/>
              <p:cNvSpPr>
                <a:spLocks/>
              </p:cNvSpPr>
              <p:nvPr/>
            </p:nvSpPr>
            <p:spPr bwMode="auto">
              <a:xfrm>
                <a:off x="6312240" y="1245689"/>
                <a:ext cx="219411" cy="187710"/>
              </a:xfrm>
              <a:custGeom>
                <a:avLst/>
                <a:gdLst>
                  <a:gd name="T0" fmla="*/ 2147483647 w 208"/>
                  <a:gd name="T1" fmla="*/ 2147483647 h 179"/>
                  <a:gd name="T2" fmla="*/ 2147483647 w 208"/>
                  <a:gd name="T3" fmla="*/ 2147483647 h 179"/>
                  <a:gd name="T4" fmla="*/ 2147483647 w 208"/>
                  <a:gd name="T5" fmla="*/ 2147483647 h 179"/>
                  <a:gd name="T6" fmla="*/ 2147483647 w 208"/>
                  <a:gd name="T7" fmla="*/ 0 h 179"/>
                  <a:gd name="T8" fmla="*/ 0 w 208"/>
                  <a:gd name="T9" fmla="*/ 2147483647 h 179"/>
                  <a:gd name="T10" fmla="*/ 2147483647 w 208"/>
                  <a:gd name="T11" fmla="*/ 2147483647 h 179"/>
                  <a:gd name="T12" fmla="*/ 2147483647 w 208"/>
                  <a:gd name="T13" fmla="*/ 2147483647 h 1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8"/>
                  <a:gd name="T22" fmla="*/ 0 h 179"/>
                  <a:gd name="T23" fmla="*/ 208 w 208"/>
                  <a:gd name="T24" fmla="*/ 179 h 17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8" h="179">
                    <a:moveTo>
                      <a:pt x="159" y="58"/>
                    </a:moveTo>
                    <a:lnTo>
                      <a:pt x="165" y="179"/>
                    </a:lnTo>
                    <a:lnTo>
                      <a:pt x="208" y="176"/>
                    </a:lnTo>
                    <a:lnTo>
                      <a:pt x="200" y="0"/>
                    </a:lnTo>
                    <a:lnTo>
                      <a:pt x="0" y="10"/>
                    </a:lnTo>
                    <a:lnTo>
                      <a:pt x="4" y="66"/>
                    </a:lnTo>
                    <a:lnTo>
                      <a:pt x="159" y="58"/>
                    </a:lnTo>
                    <a:close/>
                  </a:path>
                </a:pathLst>
              </a:custGeom>
              <a:solidFill>
                <a:srgbClr val="789F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4" name="Freeform 95"/>
              <p:cNvSpPr>
                <a:spLocks/>
              </p:cNvSpPr>
              <p:nvPr/>
            </p:nvSpPr>
            <p:spPr bwMode="auto">
              <a:xfrm>
                <a:off x="6222577" y="851394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3"/>
                  <a:gd name="T181" fmla="*/ 0 h 454"/>
                  <a:gd name="T182" fmla="*/ 223 w 223"/>
                  <a:gd name="T183" fmla="*/ 454 h 4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5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2" y="1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99" y="3"/>
                    </a:lnTo>
                    <a:lnTo>
                      <a:pt x="95" y="4"/>
                    </a:lnTo>
                    <a:lnTo>
                      <a:pt x="91" y="6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69" y="16"/>
                    </a:lnTo>
                    <a:lnTo>
                      <a:pt x="64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6" y="66"/>
                    </a:lnTo>
                    <a:lnTo>
                      <a:pt x="21" y="77"/>
                    </a:lnTo>
                    <a:lnTo>
                      <a:pt x="16" y="87"/>
                    </a:lnTo>
                    <a:lnTo>
                      <a:pt x="12" y="96"/>
                    </a:lnTo>
                    <a:lnTo>
                      <a:pt x="9" y="106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42" y="136"/>
                    </a:lnTo>
                    <a:lnTo>
                      <a:pt x="45" y="126"/>
                    </a:lnTo>
                    <a:lnTo>
                      <a:pt x="49" y="114"/>
                    </a:lnTo>
                    <a:lnTo>
                      <a:pt x="51" y="107"/>
                    </a:lnTo>
                    <a:lnTo>
                      <a:pt x="54" y="101"/>
                    </a:lnTo>
                    <a:lnTo>
                      <a:pt x="57" y="94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7" y="43"/>
                    </a:lnTo>
                    <a:lnTo>
                      <a:pt x="102" y="41"/>
                    </a:lnTo>
                    <a:lnTo>
                      <a:pt x="106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0" y="36"/>
                    </a:lnTo>
                    <a:lnTo>
                      <a:pt x="125" y="36"/>
                    </a:lnTo>
                    <a:lnTo>
                      <a:pt x="130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0" y="39"/>
                    </a:lnTo>
                    <a:lnTo>
                      <a:pt x="143" y="40"/>
                    </a:lnTo>
                    <a:lnTo>
                      <a:pt x="145" y="42"/>
                    </a:lnTo>
                    <a:lnTo>
                      <a:pt x="147" y="44"/>
                    </a:lnTo>
                    <a:lnTo>
                      <a:pt x="149" y="47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60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69" y="89"/>
                    </a:lnTo>
                    <a:lnTo>
                      <a:pt x="172" y="101"/>
                    </a:lnTo>
                    <a:lnTo>
                      <a:pt x="175" y="115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1"/>
                    </a:lnTo>
                    <a:lnTo>
                      <a:pt x="182" y="178"/>
                    </a:lnTo>
                    <a:lnTo>
                      <a:pt x="182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5"/>
                    </a:lnTo>
                    <a:lnTo>
                      <a:pt x="178" y="274"/>
                    </a:lnTo>
                    <a:lnTo>
                      <a:pt x="175" y="292"/>
                    </a:lnTo>
                    <a:lnTo>
                      <a:pt x="171" y="309"/>
                    </a:lnTo>
                    <a:lnTo>
                      <a:pt x="168" y="325"/>
                    </a:lnTo>
                    <a:lnTo>
                      <a:pt x="163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9"/>
                    </a:lnTo>
                    <a:lnTo>
                      <a:pt x="151" y="374"/>
                    </a:lnTo>
                    <a:lnTo>
                      <a:pt x="148" y="380"/>
                    </a:lnTo>
                    <a:lnTo>
                      <a:pt x="145" y="386"/>
                    </a:lnTo>
                    <a:lnTo>
                      <a:pt x="143" y="391"/>
                    </a:lnTo>
                    <a:lnTo>
                      <a:pt x="140" y="395"/>
                    </a:lnTo>
                    <a:lnTo>
                      <a:pt x="137" y="400"/>
                    </a:lnTo>
                    <a:lnTo>
                      <a:pt x="133" y="403"/>
                    </a:lnTo>
                    <a:lnTo>
                      <a:pt x="130" y="407"/>
                    </a:lnTo>
                    <a:lnTo>
                      <a:pt x="127" y="410"/>
                    </a:lnTo>
                    <a:lnTo>
                      <a:pt x="123" y="413"/>
                    </a:lnTo>
                    <a:lnTo>
                      <a:pt x="120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9"/>
                    </a:lnTo>
                    <a:lnTo>
                      <a:pt x="106" y="420"/>
                    </a:lnTo>
                    <a:lnTo>
                      <a:pt x="102" y="421"/>
                    </a:lnTo>
                    <a:lnTo>
                      <a:pt x="99" y="423"/>
                    </a:lnTo>
                    <a:lnTo>
                      <a:pt x="97" y="426"/>
                    </a:lnTo>
                    <a:lnTo>
                      <a:pt x="95" y="429"/>
                    </a:lnTo>
                    <a:lnTo>
                      <a:pt x="94" y="432"/>
                    </a:lnTo>
                    <a:lnTo>
                      <a:pt x="93" y="434"/>
                    </a:lnTo>
                    <a:lnTo>
                      <a:pt x="93" y="436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5" y="444"/>
                    </a:lnTo>
                    <a:lnTo>
                      <a:pt x="96" y="446"/>
                    </a:lnTo>
                    <a:lnTo>
                      <a:pt x="99" y="449"/>
                    </a:lnTo>
                    <a:lnTo>
                      <a:pt x="102" y="451"/>
                    </a:lnTo>
                    <a:lnTo>
                      <a:pt x="105" y="453"/>
                    </a:lnTo>
                    <a:lnTo>
                      <a:pt x="109" y="454"/>
                    </a:lnTo>
                    <a:lnTo>
                      <a:pt x="111" y="454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4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8"/>
                    </a:lnTo>
                    <a:lnTo>
                      <a:pt x="143" y="445"/>
                    </a:lnTo>
                    <a:lnTo>
                      <a:pt x="148" y="441"/>
                    </a:lnTo>
                    <a:lnTo>
                      <a:pt x="154" y="436"/>
                    </a:lnTo>
                    <a:lnTo>
                      <a:pt x="159" y="432"/>
                    </a:lnTo>
                    <a:lnTo>
                      <a:pt x="164" y="426"/>
                    </a:lnTo>
                    <a:lnTo>
                      <a:pt x="169" y="420"/>
                    </a:lnTo>
                    <a:lnTo>
                      <a:pt x="173" y="414"/>
                    </a:lnTo>
                    <a:lnTo>
                      <a:pt x="178" y="408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6"/>
                    </a:lnTo>
                    <a:lnTo>
                      <a:pt x="193" y="378"/>
                    </a:lnTo>
                    <a:lnTo>
                      <a:pt x="196" y="369"/>
                    </a:lnTo>
                    <a:lnTo>
                      <a:pt x="200" y="361"/>
                    </a:lnTo>
                    <a:lnTo>
                      <a:pt x="202" y="352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5"/>
                    </a:lnTo>
                    <a:lnTo>
                      <a:pt x="216" y="295"/>
                    </a:lnTo>
                    <a:lnTo>
                      <a:pt x="218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0" y="144"/>
                    </a:lnTo>
                    <a:lnTo>
                      <a:pt x="218" y="127"/>
                    </a:lnTo>
                    <a:lnTo>
                      <a:pt x="216" y="110"/>
                    </a:lnTo>
                    <a:lnTo>
                      <a:pt x="214" y="102"/>
                    </a:lnTo>
                    <a:lnTo>
                      <a:pt x="212" y="93"/>
                    </a:lnTo>
                    <a:lnTo>
                      <a:pt x="210" y="86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4"/>
                    </a:lnTo>
                    <a:lnTo>
                      <a:pt x="200" y="57"/>
                    </a:lnTo>
                    <a:lnTo>
                      <a:pt x="197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7" y="32"/>
                    </a:lnTo>
                    <a:lnTo>
                      <a:pt x="183" y="27"/>
                    </a:lnTo>
                    <a:lnTo>
                      <a:pt x="179" y="23"/>
                    </a:lnTo>
                    <a:lnTo>
                      <a:pt x="175" y="18"/>
                    </a:lnTo>
                    <a:lnTo>
                      <a:pt x="171" y="15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6"/>
                    </a:lnTo>
                    <a:lnTo>
                      <a:pt x="150" y="4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5" name="Freeform 96"/>
              <p:cNvSpPr>
                <a:spLocks/>
              </p:cNvSpPr>
              <p:nvPr/>
            </p:nvSpPr>
            <p:spPr bwMode="auto">
              <a:xfrm>
                <a:off x="6304856" y="847199"/>
                <a:ext cx="235233" cy="476091"/>
              </a:xfrm>
              <a:custGeom>
                <a:avLst/>
                <a:gdLst>
                  <a:gd name="T0" fmla="*/ 2147483647 w 223"/>
                  <a:gd name="T1" fmla="*/ 2147483647 h 454"/>
                  <a:gd name="T2" fmla="*/ 2147483647 w 223"/>
                  <a:gd name="T3" fmla="*/ 0 h 454"/>
                  <a:gd name="T4" fmla="*/ 2147483647 w 223"/>
                  <a:gd name="T5" fmla="*/ 2147483647 h 454"/>
                  <a:gd name="T6" fmla="*/ 2147483647 w 223"/>
                  <a:gd name="T7" fmla="*/ 2147483647 h 454"/>
                  <a:gd name="T8" fmla="*/ 2147483647 w 223"/>
                  <a:gd name="T9" fmla="*/ 2147483647 h 454"/>
                  <a:gd name="T10" fmla="*/ 2147483647 w 223"/>
                  <a:gd name="T11" fmla="*/ 2147483647 h 454"/>
                  <a:gd name="T12" fmla="*/ 2147483647 w 223"/>
                  <a:gd name="T13" fmla="*/ 2147483647 h 454"/>
                  <a:gd name="T14" fmla="*/ 2147483647 w 223"/>
                  <a:gd name="T15" fmla="*/ 2147483647 h 454"/>
                  <a:gd name="T16" fmla="*/ 2147483647 w 223"/>
                  <a:gd name="T17" fmla="*/ 2147483647 h 454"/>
                  <a:gd name="T18" fmla="*/ 2147483647 w 223"/>
                  <a:gd name="T19" fmla="*/ 2147483647 h 454"/>
                  <a:gd name="T20" fmla="*/ 2147483647 w 223"/>
                  <a:gd name="T21" fmla="*/ 2147483647 h 454"/>
                  <a:gd name="T22" fmla="*/ 2147483647 w 223"/>
                  <a:gd name="T23" fmla="*/ 2147483647 h 454"/>
                  <a:gd name="T24" fmla="*/ 0 w 223"/>
                  <a:gd name="T25" fmla="*/ 2147483647 h 454"/>
                  <a:gd name="T26" fmla="*/ 2147483647 w 223"/>
                  <a:gd name="T27" fmla="*/ 2147483647 h 454"/>
                  <a:gd name="T28" fmla="*/ 2147483647 w 223"/>
                  <a:gd name="T29" fmla="*/ 2147483647 h 454"/>
                  <a:gd name="T30" fmla="*/ 2147483647 w 223"/>
                  <a:gd name="T31" fmla="*/ 2147483647 h 454"/>
                  <a:gd name="T32" fmla="*/ 2147483647 w 223"/>
                  <a:gd name="T33" fmla="*/ 2147483647 h 454"/>
                  <a:gd name="T34" fmla="*/ 2147483647 w 223"/>
                  <a:gd name="T35" fmla="*/ 2147483647 h 454"/>
                  <a:gd name="T36" fmla="*/ 2147483647 w 223"/>
                  <a:gd name="T37" fmla="*/ 2147483647 h 454"/>
                  <a:gd name="T38" fmla="*/ 2147483647 w 223"/>
                  <a:gd name="T39" fmla="*/ 2147483647 h 454"/>
                  <a:gd name="T40" fmla="*/ 2147483647 w 223"/>
                  <a:gd name="T41" fmla="*/ 2147483647 h 454"/>
                  <a:gd name="T42" fmla="*/ 2147483647 w 223"/>
                  <a:gd name="T43" fmla="*/ 2147483647 h 454"/>
                  <a:gd name="T44" fmla="*/ 2147483647 w 223"/>
                  <a:gd name="T45" fmla="*/ 2147483647 h 454"/>
                  <a:gd name="T46" fmla="*/ 2147483647 w 223"/>
                  <a:gd name="T47" fmla="*/ 2147483647 h 454"/>
                  <a:gd name="T48" fmla="*/ 2147483647 w 223"/>
                  <a:gd name="T49" fmla="*/ 2147483647 h 454"/>
                  <a:gd name="T50" fmla="*/ 2147483647 w 223"/>
                  <a:gd name="T51" fmla="*/ 2147483647 h 454"/>
                  <a:gd name="T52" fmla="*/ 2147483647 w 223"/>
                  <a:gd name="T53" fmla="*/ 2147483647 h 454"/>
                  <a:gd name="T54" fmla="*/ 2147483647 w 223"/>
                  <a:gd name="T55" fmla="*/ 2147483647 h 454"/>
                  <a:gd name="T56" fmla="*/ 2147483647 w 223"/>
                  <a:gd name="T57" fmla="*/ 2147483647 h 454"/>
                  <a:gd name="T58" fmla="*/ 2147483647 w 223"/>
                  <a:gd name="T59" fmla="*/ 2147483647 h 454"/>
                  <a:gd name="T60" fmla="*/ 2147483647 w 223"/>
                  <a:gd name="T61" fmla="*/ 2147483647 h 454"/>
                  <a:gd name="T62" fmla="*/ 2147483647 w 223"/>
                  <a:gd name="T63" fmla="*/ 2147483647 h 454"/>
                  <a:gd name="T64" fmla="*/ 2147483647 w 223"/>
                  <a:gd name="T65" fmla="*/ 2147483647 h 454"/>
                  <a:gd name="T66" fmla="*/ 2147483647 w 223"/>
                  <a:gd name="T67" fmla="*/ 2147483647 h 454"/>
                  <a:gd name="T68" fmla="*/ 2147483647 w 223"/>
                  <a:gd name="T69" fmla="*/ 2147483647 h 454"/>
                  <a:gd name="T70" fmla="*/ 2147483647 w 223"/>
                  <a:gd name="T71" fmla="*/ 2147483647 h 454"/>
                  <a:gd name="T72" fmla="*/ 2147483647 w 223"/>
                  <a:gd name="T73" fmla="*/ 2147483647 h 454"/>
                  <a:gd name="T74" fmla="*/ 2147483647 w 223"/>
                  <a:gd name="T75" fmla="*/ 2147483647 h 454"/>
                  <a:gd name="T76" fmla="*/ 2147483647 w 223"/>
                  <a:gd name="T77" fmla="*/ 2147483647 h 454"/>
                  <a:gd name="T78" fmla="*/ 2147483647 w 223"/>
                  <a:gd name="T79" fmla="*/ 2147483647 h 454"/>
                  <a:gd name="T80" fmla="*/ 2147483647 w 223"/>
                  <a:gd name="T81" fmla="*/ 2147483647 h 454"/>
                  <a:gd name="T82" fmla="*/ 2147483647 w 223"/>
                  <a:gd name="T83" fmla="*/ 2147483647 h 454"/>
                  <a:gd name="T84" fmla="*/ 2147483647 w 223"/>
                  <a:gd name="T85" fmla="*/ 2147483647 h 454"/>
                  <a:gd name="T86" fmla="*/ 2147483647 w 223"/>
                  <a:gd name="T87" fmla="*/ 2147483647 h 454"/>
                  <a:gd name="T88" fmla="*/ 2147483647 w 223"/>
                  <a:gd name="T89" fmla="*/ 2147483647 h 454"/>
                  <a:gd name="T90" fmla="*/ 2147483647 w 223"/>
                  <a:gd name="T91" fmla="*/ 2147483647 h 454"/>
                  <a:gd name="T92" fmla="*/ 2147483647 w 223"/>
                  <a:gd name="T93" fmla="*/ 2147483647 h 454"/>
                  <a:gd name="T94" fmla="*/ 2147483647 w 223"/>
                  <a:gd name="T95" fmla="*/ 2147483647 h 454"/>
                  <a:gd name="T96" fmla="*/ 2147483647 w 223"/>
                  <a:gd name="T97" fmla="*/ 2147483647 h 454"/>
                  <a:gd name="T98" fmla="*/ 2147483647 w 223"/>
                  <a:gd name="T99" fmla="*/ 2147483647 h 454"/>
                  <a:gd name="T100" fmla="*/ 2147483647 w 223"/>
                  <a:gd name="T101" fmla="*/ 2147483647 h 454"/>
                  <a:gd name="T102" fmla="*/ 2147483647 w 223"/>
                  <a:gd name="T103" fmla="*/ 2147483647 h 454"/>
                  <a:gd name="T104" fmla="*/ 2147483647 w 223"/>
                  <a:gd name="T105" fmla="*/ 2147483647 h 454"/>
                  <a:gd name="T106" fmla="*/ 2147483647 w 223"/>
                  <a:gd name="T107" fmla="*/ 2147483647 h 454"/>
                  <a:gd name="T108" fmla="*/ 2147483647 w 223"/>
                  <a:gd name="T109" fmla="*/ 2147483647 h 454"/>
                  <a:gd name="T110" fmla="*/ 2147483647 w 223"/>
                  <a:gd name="T111" fmla="*/ 2147483647 h 454"/>
                  <a:gd name="T112" fmla="*/ 2147483647 w 223"/>
                  <a:gd name="T113" fmla="*/ 2147483647 h 454"/>
                  <a:gd name="T114" fmla="*/ 2147483647 w 223"/>
                  <a:gd name="T115" fmla="*/ 2147483647 h 454"/>
                  <a:gd name="T116" fmla="*/ 2147483647 w 223"/>
                  <a:gd name="T117" fmla="*/ 2147483647 h 454"/>
                  <a:gd name="T118" fmla="*/ 2147483647 w 223"/>
                  <a:gd name="T119" fmla="*/ 2147483647 h 454"/>
                  <a:gd name="T120" fmla="*/ 2147483647 w 223"/>
                  <a:gd name="T121" fmla="*/ 2147483647 h 4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3"/>
                  <a:gd name="T184" fmla="*/ 0 h 454"/>
                  <a:gd name="T185" fmla="*/ 223 w 223"/>
                  <a:gd name="T186" fmla="*/ 454 h 4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3" h="454">
                    <a:moveTo>
                      <a:pt x="145" y="2"/>
                    </a:moveTo>
                    <a:lnTo>
                      <a:pt x="140" y="1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6" y="0"/>
                    </a:lnTo>
                    <a:lnTo>
                      <a:pt x="122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8" y="1"/>
                    </a:lnTo>
                    <a:lnTo>
                      <a:pt x="104" y="2"/>
                    </a:lnTo>
                    <a:lnTo>
                      <a:pt x="100" y="3"/>
                    </a:lnTo>
                    <a:lnTo>
                      <a:pt x="95" y="4"/>
                    </a:lnTo>
                    <a:lnTo>
                      <a:pt x="91" y="5"/>
                    </a:lnTo>
                    <a:lnTo>
                      <a:pt x="87" y="7"/>
                    </a:lnTo>
                    <a:lnTo>
                      <a:pt x="83" y="9"/>
                    </a:lnTo>
                    <a:lnTo>
                      <a:pt x="79" y="11"/>
                    </a:lnTo>
                    <a:lnTo>
                      <a:pt x="75" y="13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4"/>
                    </a:lnTo>
                    <a:lnTo>
                      <a:pt x="55" y="28"/>
                    </a:lnTo>
                    <a:lnTo>
                      <a:pt x="51" y="32"/>
                    </a:lnTo>
                    <a:lnTo>
                      <a:pt x="47" y="36"/>
                    </a:lnTo>
                    <a:lnTo>
                      <a:pt x="43" y="41"/>
                    </a:lnTo>
                    <a:lnTo>
                      <a:pt x="39" y="46"/>
                    </a:lnTo>
                    <a:lnTo>
                      <a:pt x="36" y="51"/>
                    </a:lnTo>
                    <a:lnTo>
                      <a:pt x="32" y="56"/>
                    </a:lnTo>
                    <a:lnTo>
                      <a:pt x="29" y="61"/>
                    </a:lnTo>
                    <a:lnTo>
                      <a:pt x="27" y="66"/>
                    </a:lnTo>
                    <a:lnTo>
                      <a:pt x="21" y="76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9" y="105"/>
                    </a:lnTo>
                    <a:lnTo>
                      <a:pt x="6" y="114"/>
                    </a:lnTo>
                    <a:lnTo>
                      <a:pt x="4" y="121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42" y="137"/>
                    </a:lnTo>
                    <a:lnTo>
                      <a:pt x="44" y="127"/>
                    </a:lnTo>
                    <a:lnTo>
                      <a:pt x="48" y="115"/>
                    </a:lnTo>
                    <a:lnTo>
                      <a:pt x="51" y="109"/>
                    </a:lnTo>
                    <a:lnTo>
                      <a:pt x="54" y="102"/>
                    </a:lnTo>
                    <a:lnTo>
                      <a:pt x="56" y="95"/>
                    </a:lnTo>
                    <a:lnTo>
                      <a:pt x="60" y="88"/>
                    </a:lnTo>
                    <a:lnTo>
                      <a:pt x="63" y="81"/>
                    </a:lnTo>
                    <a:lnTo>
                      <a:pt x="67" y="74"/>
                    </a:lnTo>
                    <a:lnTo>
                      <a:pt x="72" y="68"/>
                    </a:lnTo>
                    <a:lnTo>
                      <a:pt x="76" y="62"/>
                    </a:lnTo>
                    <a:lnTo>
                      <a:pt x="81" y="56"/>
                    </a:lnTo>
                    <a:lnTo>
                      <a:pt x="86" y="51"/>
                    </a:lnTo>
                    <a:lnTo>
                      <a:pt x="92" y="47"/>
                    </a:lnTo>
                    <a:lnTo>
                      <a:pt x="98" y="43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1" y="37"/>
                    </a:lnTo>
                    <a:lnTo>
                      <a:pt x="116" y="36"/>
                    </a:lnTo>
                    <a:lnTo>
                      <a:pt x="121" y="36"/>
                    </a:lnTo>
                    <a:lnTo>
                      <a:pt x="126" y="35"/>
                    </a:lnTo>
                    <a:lnTo>
                      <a:pt x="131" y="36"/>
                    </a:lnTo>
                    <a:lnTo>
                      <a:pt x="136" y="37"/>
                    </a:lnTo>
                    <a:lnTo>
                      <a:pt x="138" y="38"/>
                    </a:lnTo>
                    <a:lnTo>
                      <a:pt x="141" y="38"/>
                    </a:lnTo>
                    <a:lnTo>
                      <a:pt x="143" y="40"/>
                    </a:lnTo>
                    <a:lnTo>
                      <a:pt x="145" y="41"/>
                    </a:lnTo>
                    <a:lnTo>
                      <a:pt x="147" y="44"/>
                    </a:lnTo>
                    <a:lnTo>
                      <a:pt x="150" y="46"/>
                    </a:lnTo>
                    <a:lnTo>
                      <a:pt x="152" y="49"/>
                    </a:lnTo>
                    <a:lnTo>
                      <a:pt x="154" y="52"/>
                    </a:lnTo>
                    <a:lnTo>
                      <a:pt x="158" y="59"/>
                    </a:lnTo>
                    <a:lnTo>
                      <a:pt x="162" y="68"/>
                    </a:lnTo>
                    <a:lnTo>
                      <a:pt x="166" y="78"/>
                    </a:lnTo>
                    <a:lnTo>
                      <a:pt x="170" y="89"/>
                    </a:lnTo>
                    <a:lnTo>
                      <a:pt x="173" y="101"/>
                    </a:lnTo>
                    <a:lnTo>
                      <a:pt x="176" y="114"/>
                    </a:lnTo>
                    <a:lnTo>
                      <a:pt x="178" y="129"/>
                    </a:lnTo>
                    <a:lnTo>
                      <a:pt x="180" y="144"/>
                    </a:lnTo>
                    <a:lnTo>
                      <a:pt x="181" y="160"/>
                    </a:lnTo>
                    <a:lnTo>
                      <a:pt x="182" y="177"/>
                    </a:lnTo>
                    <a:lnTo>
                      <a:pt x="183" y="196"/>
                    </a:lnTo>
                    <a:lnTo>
                      <a:pt x="182" y="215"/>
                    </a:lnTo>
                    <a:lnTo>
                      <a:pt x="181" y="235"/>
                    </a:lnTo>
                    <a:lnTo>
                      <a:pt x="180" y="254"/>
                    </a:lnTo>
                    <a:lnTo>
                      <a:pt x="178" y="273"/>
                    </a:lnTo>
                    <a:lnTo>
                      <a:pt x="175" y="291"/>
                    </a:lnTo>
                    <a:lnTo>
                      <a:pt x="172" y="309"/>
                    </a:lnTo>
                    <a:lnTo>
                      <a:pt x="168" y="325"/>
                    </a:lnTo>
                    <a:lnTo>
                      <a:pt x="164" y="341"/>
                    </a:lnTo>
                    <a:lnTo>
                      <a:pt x="159" y="355"/>
                    </a:lnTo>
                    <a:lnTo>
                      <a:pt x="157" y="362"/>
                    </a:lnTo>
                    <a:lnTo>
                      <a:pt x="154" y="368"/>
                    </a:lnTo>
                    <a:lnTo>
                      <a:pt x="151" y="374"/>
                    </a:lnTo>
                    <a:lnTo>
                      <a:pt x="149" y="380"/>
                    </a:lnTo>
                    <a:lnTo>
                      <a:pt x="146" y="385"/>
                    </a:lnTo>
                    <a:lnTo>
                      <a:pt x="143" y="390"/>
                    </a:lnTo>
                    <a:lnTo>
                      <a:pt x="140" y="395"/>
                    </a:lnTo>
                    <a:lnTo>
                      <a:pt x="137" y="399"/>
                    </a:lnTo>
                    <a:lnTo>
                      <a:pt x="134" y="403"/>
                    </a:lnTo>
                    <a:lnTo>
                      <a:pt x="131" y="407"/>
                    </a:lnTo>
                    <a:lnTo>
                      <a:pt x="127" y="410"/>
                    </a:lnTo>
                    <a:lnTo>
                      <a:pt x="124" y="412"/>
                    </a:lnTo>
                    <a:lnTo>
                      <a:pt x="121" y="415"/>
                    </a:lnTo>
                    <a:lnTo>
                      <a:pt x="117" y="416"/>
                    </a:lnTo>
                    <a:lnTo>
                      <a:pt x="114" y="418"/>
                    </a:lnTo>
                    <a:lnTo>
                      <a:pt x="110" y="418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4" y="420"/>
                    </a:lnTo>
                    <a:lnTo>
                      <a:pt x="103" y="421"/>
                    </a:lnTo>
                    <a:lnTo>
                      <a:pt x="100" y="423"/>
                    </a:lnTo>
                    <a:lnTo>
                      <a:pt x="97" y="425"/>
                    </a:lnTo>
                    <a:lnTo>
                      <a:pt x="95" y="428"/>
                    </a:lnTo>
                    <a:lnTo>
                      <a:pt x="94" y="432"/>
                    </a:lnTo>
                    <a:lnTo>
                      <a:pt x="93" y="433"/>
                    </a:lnTo>
                    <a:lnTo>
                      <a:pt x="93" y="435"/>
                    </a:lnTo>
                    <a:lnTo>
                      <a:pt x="93" y="437"/>
                    </a:lnTo>
                    <a:lnTo>
                      <a:pt x="94" y="439"/>
                    </a:lnTo>
                    <a:lnTo>
                      <a:pt x="94" y="441"/>
                    </a:lnTo>
                    <a:lnTo>
                      <a:pt x="95" y="443"/>
                    </a:lnTo>
                    <a:lnTo>
                      <a:pt x="96" y="444"/>
                    </a:lnTo>
                    <a:lnTo>
                      <a:pt x="97" y="445"/>
                    </a:lnTo>
                    <a:lnTo>
                      <a:pt x="99" y="448"/>
                    </a:lnTo>
                    <a:lnTo>
                      <a:pt x="102" y="451"/>
                    </a:lnTo>
                    <a:lnTo>
                      <a:pt x="105" y="452"/>
                    </a:lnTo>
                    <a:lnTo>
                      <a:pt x="109" y="453"/>
                    </a:lnTo>
                    <a:lnTo>
                      <a:pt x="111" y="453"/>
                    </a:lnTo>
                    <a:lnTo>
                      <a:pt x="113" y="454"/>
                    </a:lnTo>
                    <a:lnTo>
                      <a:pt x="115" y="454"/>
                    </a:lnTo>
                    <a:lnTo>
                      <a:pt x="117" y="453"/>
                    </a:lnTo>
                    <a:lnTo>
                      <a:pt x="124" y="452"/>
                    </a:lnTo>
                    <a:lnTo>
                      <a:pt x="130" y="450"/>
                    </a:lnTo>
                    <a:lnTo>
                      <a:pt x="137" y="447"/>
                    </a:lnTo>
                    <a:lnTo>
                      <a:pt x="143" y="444"/>
                    </a:lnTo>
                    <a:lnTo>
                      <a:pt x="148" y="440"/>
                    </a:lnTo>
                    <a:lnTo>
                      <a:pt x="154" y="436"/>
                    </a:lnTo>
                    <a:lnTo>
                      <a:pt x="159" y="431"/>
                    </a:lnTo>
                    <a:lnTo>
                      <a:pt x="165" y="426"/>
                    </a:lnTo>
                    <a:lnTo>
                      <a:pt x="169" y="420"/>
                    </a:lnTo>
                    <a:lnTo>
                      <a:pt x="174" y="414"/>
                    </a:lnTo>
                    <a:lnTo>
                      <a:pt x="178" y="407"/>
                    </a:lnTo>
                    <a:lnTo>
                      <a:pt x="182" y="400"/>
                    </a:lnTo>
                    <a:lnTo>
                      <a:pt x="186" y="393"/>
                    </a:lnTo>
                    <a:lnTo>
                      <a:pt x="190" y="385"/>
                    </a:lnTo>
                    <a:lnTo>
                      <a:pt x="193" y="377"/>
                    </a:lnTo>
                    <a:lnTo>
                      <a:pt x="197" y="369"/>
                    </a:lnTo>
                    <a:lnTo>
                      <a:pt x="200" y="360"/>
                    </a:lnTo>
                    <a:lnTo>
                      <a:pt x="203" y="351"/>
                    </a:lnTo>
                    <a:lnTo>
                      <a:pt x="205" y="342"/>
                    </a:lnTo>
                    <a:lnTo>
                      <a:pt x="208" y="333"/>
                    </a:lnTo>
                    <a:lnTo>
                      <a:pt x="210" y="324"/>
                    </a:lnTo>
                    <a:lnTo>
                      <a:pt x="212" y="314"/>
                    </a:lnTo>
                    <a:lnTo>
                      <a:pt x="214" y="304"/>
                    </a:lnTo>
                    <a:lnTo>
                      <a:pt x="216" y="295"/>
                    </a:lnTo>
                    <a:lnTo>
                      <a:pt x="219" y="275"/>
                    </a:lnTo>
                    <a:lnTo>
                      <a:pt x="221" y="255"/>
                    </a:lnTo>
                    <a:lnTo>
                      <a:pt x="222" y="235"/>
                    </a:lnTo>
                    <a:lnTo>
                      <a:pt x="223" y="216"/>
                    </a:lnTo>
                    <a:lnTo>
                      <a:pt x="223" y="198"/>
                    </a:lnTo>
                    <a:lnTo>
                      <a:pt x="223" y="180"/>
                    </a:lnTo>
                    <a:lnTo>
                      <a:pt x="222" y="162"/>
                    </a:lnTo>
                    <a:lnTo>
                      <a:pt x="221" y="144"/>
                    </a:lnTo>
                    <a:lnTo>
                      <a:pt x="219" y="126"/>
                    </a:lnTo>
                    <a:lnTo>
                      <a:pt x="216" y="109"/>
                    </a:lnTo>
                    <a:lnTo>
                      <a:pt x="214" y="101"/>
                    </a:lnTo>
                    <a:lnTo>
                      <a:pt x="213" y="93"/>
                    </a:lnTo>
                    <a:lnTo>
                      <a:pt x="210" y="85"/>
                    </a:lnTo>
                    <a:lnTo>
                      <a:pt x="208" y="78"/>
                    </a:lnTo>
                    <a:lnTo>
                      <a:pt x="206" y="70"/>
                    </a:lnTo>
                    <a:lnTo>
                      <a:pt x="203" y="63"/>
                    </a:lnTo>
                    <a:lnTo>
                      <a:pt x="201" y="56"/>
                    </a:lnTo>
                    <a:lnTo>
                      <a:pt x="198" y="50"/>
                    </a:lnTo>
                    <a:lnTo>
                      <a:pt x="194" y="44"/>
                    </a:lnTo>
                    <a:lnTo>
                      <a:pt x="191" y="38"/>
                    </a:lnTo>
                    <a:lnTo>
                      <a:pt x="188" y="32"/>
                    </a:lnTo>
                    <a:lnTo>
                      <a:pt x="184" y="27"/>
                    </a:lnTo>
                    <a:lnTo>
                      <a:pt x="180" y="22"/>
                    </a:lnTo>
                    <a:lnTo>
                      <a:pt x="175" y="18"/>
                    </a:lnTo>
                    <a:lnTo>
                      <a:pt x="171" y="14"/>
                    </a:lnTo>
                    <a:lnTo>
                      <a:pt x="166" y="11"/>
                    </a:lnTo>
                    <a:lnTo>
                      <a:pt x="161" y="8"/>
                    </a:lnTo>
                    <a:lnTo>
                      <a:pt x="156" y="5"/>
                    </a:lnTo>
                    <a:lnTo>
                      <a:pt x="151" y="3"/>
                    </a:lnTo>
                    <a:lnTo>
                      <a:pt x="145" y="2"/>
                    </a:lnTo>
                    <a:close/>
                  </a:path>
                </a:pathLst>
              </a:custGeom>
              <a:solidFill>
                <a:srgbClr val="777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6" name="Freeform 97"/>
              <p:cNvSpPr>
                <a:spLocks/>
              </p:cNvSpPr>
              <p:nvPr/>
            </p:nvSpPr>
            <p:spPr bwMode="auto">
              <a:xfrm>
                <a:off x="6397684" y="886000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4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9"/>
                    </a:lnTo>
                    <a:lnTo>
                      <a:pt x="46" y="98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9" y="127"/>
                    </a:lnTo>
                    <a:lnTo>
                      <a:pt x="49" y="138"/>
                    </a:lnTo>
                    <a:lnTo>
                      <a:pt x="49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5"/>
                    </a:lnTo>
                    <a:lnTo>
                      <a:pt x="41" y="197"/>
                    </a:lnTo>
                    <a:lnTo>
                      <a:pt x="38" y="210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5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4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7" name="Freeform 98"/>
              <p:cNvSpPr>
                <a:spLocks/>
              </p:cNvSpPr>
              <p:nvPr/>
            </p:nvSpPr>
            <p:spPr bwMode="auto">
              <a:xfrm>
                <a:off x="6474688" y="882854"/>
                <a:ext cx="51689" cy="234899"/>
              </a:xfrm>
              <a:custGeom>
                <a:avLst/>
                <a:gdLst>
                  <a:gd name="T0" fmla="*/ 0 w 49"/>
                  <a:gd name="T1" fmla="*/ 0 h 224"/>
                  <a:gd name="T2" fmla="*/ 2147483647 w 49"/>
                  <a:gd name="T3" fmla="*/ 2147483647 h 224"/>
                  <a:gd name="T4" fmla="*/ 2147483647 w 49"/>
                  <a:gd name="T5" fmla="*/ 2147483647 h 224"/>
                  <a:gd name="T6" fmla="*/ 2147483647 w 49"/>
                  <a:gd name="T7" fmla="*/ 2147483647 h 224"/>
                  <a:gd name="T8" fmla="*/ 2147483647 w 49"/>
                  <a:gd name="T9" fmla="*/ 2147483647 h 224"/>
                  <a:gd name="T10" fmla="*/ 2147483647 w 49"/>
                  <a:gd name="T11" fmla="*/ 2147483647 h 224"/>
                  <a:gd name="T12" fmla="*/ 2147483647 w 49"/>
                  <a:gd name="T13" fmla="*/ 2147483647 h 224"/>
                  <a:gd name="T14" fmla="*/ 2147483647 w 49"/>
                  <a:gd name="T15" fmla="*/ 2147483647 h 224"/>
                  <a:gd name="T16" fmla="*/ 2147483647 w 49"/>
                  <a:gd name="T17" fmla="*/ 2147483647 h 224"/>
                  <a:gd name="T18" fmla="*/ 2147483647 w 49"/>
                  <a:gd name="T19" fmla="*/ 2147483647 h 224"/>
                  <a:gd name="T20" fmla="*/ 2147483647 w 49"/>
                  <a:gd name="T21" fmla="*/ 2147483647 h 224"/>
                  <a:gd name="T22" fmla="*/ 2147483647 w 49"/>
                  <a:gd name="T23" fmla="*/ 2147483647 h 224"/>
                  <a:gd name="T24" fmla="*/ 2147483647 w 49"/>
                  <a:gd name="T25" fmla="*/ 2147483647 h 224"/>
                  <a:gd name="T26" fmla="*/ 2147483647 w 49"/>
                  <a:gd name="T27" fmla="*/ 2147483647 h 224"/>
                  <a:gd name="T28" fmla="*/ 2147483647 w 49"/>
                  <a:gd name="T29" fmla="*/ 2147483647 h 224"/>
                  <a:gd name="T30" fmla="*/ 2147483647 w 49"/>
                  <a:gd name="T31" fmla="*/ 2147483647 h 224"/>
                  <a:gd name="T32" fmla="*/ 2147483647 w 49"/>
                  <a:gd name="T33" fmla="*/ 2147483647 h 224"/>
                  <a:gd name="T34" fmla="*/ 2147483647 w 49"/>
                  <a:gd name="T35" fmla="*/ 2147483647 h 224"/>
                  <a:gd name="T36" fmla="*/ 2147483647 w 49"/>
                  <a:gd name="T37" fmla="*/ 2147483647 h 224"/>
                  <a:gd name="T38" fmla="*/ 2147483647 w 49"/>
                  <a:gd name="T39" fmla="*/ 2147483647 h 224"/>
                  <a:gd name="T40" fmla="*/ 2147483647 w 49"/>
                  <a:gd name="T41" fmla="*/ 2147483647 h 224"/>
                  <a:gd name="T42" fmla="*/ 2147483647 w 49"/>
                  <a:gd name="T43" fmla="*/ 2147483647 h 224"/>
                  <a:gd name="T44" fmla="*/ 2147483647 w 49"/>
                  <a:gd name="T45" fmla="*/ 2147483647 h 224"/>
                  <a:gd name="T46" fmla="*/ 2147483647 w 49"/>
                  <a:gd name="T47" fmla="*/ 2147483647 h 224"/>
                  <a:gd name="T48" fmla="*/ 2147483647 w 49"/>
                  <a:gd name="T49" fmla="*/ 2147483647 h 224"/>
                  <a:gd name="T50" fmla="*/ 2147483647 w 49"/>
                  <a:gd name="T51" fmla="*/ 2147483647 h 224"/>
                  <a:gd name="T52" fmla="*/ 2147483647 w 49"/>
                  <a:gd name="T53" fmla="*/ 2147483647 h 224"/>
                  <a:gd name="T54" fmla="*/ 2147483647 w 49"/>
                  <a:gd name="T55" fmla="*/ 2147483647 h 224"/>
                  <a:gd name="T56" fmla="*/ 2147483647 w 49"/>
                  <a:gd name="T57" fmla="*/ 2147483647 h 224"/>
                  <a:gd name="T58" fmla="*/ 2147483647 w 49"/>
                  <a:gd name="T59" fmla="*/ 2147483647 h 224"/>
                  <a:gd name="T60" fmla="*/ 2147483647 w 49"/>
                  <a:gd name="T61" fmla="*/ 2147483647 h 224"/>
                  <a:gd name="T62" fmla="*/ 2147483647 w 49"/>
                  <a:gd name="T63" fmla="*/ 2147483647 h 224"/>
                  <a:gd name="T64" fmla="*/ 2147483647 w 49"/>
                  <a:gd name="T65" fmla="*/ 2147483647 h 224"/>
                  <a:gd name="T66" fmla="*/ 2147483647 w 49"/>
                  <a:gd name="T67" fmla="*/ 2147483647 h 224"/>
                  <a:gd name="T68" fmla="*/ 2147483647 w 49"/>
                  <a:gd name="T69" fmla="*/ 2147483647 h 224"/>
                  <a:gd name="T70" fmla="*/ 2147483647 w 49"/>
                  <a:gd name="T71" fmla="*/ 2147483647 h 224"/>
                  <a:gd name="T72" fmla="*/ 2147483647 w 49"/>
                  <a:gd name="T73" fmla="*/ 2147483647 h 224"/>
                  <a:gd name="T74" fmla="*/ 2147483647 w 49"/>
                  <a:gd name="T75" fmla="*/ 2147483647 h 224"/>
                  <a:gd name="T76" fmla="*/ 2147483647 w 49"/>
                  <a:gd name="T77" fmla="*/ 2147483647 h 224"/>
                  <a:gd name="T78" fmla="*/ 2147483647 w 49"/>
                  <a:gd name="T79" fmla="*/ 2147483647 h 224"/>
                  <a:gd name="T80" fmla="*/ 2147483647 w 49"/>
                  <a:gd name="T81" fmla="*/ 2147483647 h 224"/>
                  <a:gd name="T82" fmla="*/ 2147483647 w 49"/>
                  <a:gd name="T83" fmla="*/ 2147483647 h 224"/>
                  <a:gd name="T84" fmla="*/ 0 w 49"/>
                  <a:gd name="T85" fmla="*/ 0 h 2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224"/>
                  <a:gd name="T131" fmla="*/ 49 w 49"/>
                  <a:gd name="T132" fmla="*/ 224 h 2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224">
                    <a:moveTo>
                      <a:pt x="0" y="0"/>
                    </a:moveTo>
                    <a:lnTo>
                      <a:pt x="4" y="4"/>
                    </a:lnTo>
                    <a:lnTo>
                      <a:pt x="12" y="14"/>
                    </a:lnTo>
                    <a:lnTo>
                      <a:pt x="17" y="22"/>
                    </a:lnTo>
                    <a:lnTo>
                      <a:pt x="23" y="32"/>
                    </a:lnTo>
                    <a:lnTo>
                      <a:pt x="26" y="38"/>
                    </a:lnTo>
                    <a:lnTo>
                      <a:pt x="29" y="43"/>
                    </a:lnTo>
                    <a:lnTo>
                      <a:pt x="32" y="50"/>
                    </a:lnTo>
                    <a:lnTo>
                      <a:pt x="35" y="57"/>
                    </a:lnTo>
                    <a:lnTo>
                      <a:pt x="37" y="64"/>
                    </a:lnTo>
                    <a:lnTo>
                      <a:pt x="40" y="72"/>
                    </a:lnTo>
                    <a:lnTo>
                      <a:pt x="42" y="80"/>
                    </a:lnTo>
                    <a:lnTo>
                      <a:pt x="44" y="88"/>
                    </a:lnTo>
                    <a:lnTo>
                      <a:pt x="46" y="97"/>
                    </a:lnTo>
                    <a:lnTo>
                      <a:pt x="47" y="107"/>
                    </a:lnTo>
                    <a:lnTo>
                      <a:pt x="48" y="117"/>
                    </a:lnTo>
                    <a:lnTo>
                      <a:pt x="48" y="127"/>
                    </a:lnTo>
                    <a:lnTo>
                      <a:pt x="49" y="138"/>
                    </a:lnTo>
                    <a:lnTo>
                      <a:pt x="48" y="149"/>
                    </a:lnTo>
                    <a:lnTo>
                      <a:pt x="47" y="160"/>
                    </a:lnTo>
                    <a:lnTo>
                      <a:pt x="46" y="172"/>
                    </a:lnTo>
                    <a:lnTo>
                      <a:pt x="44" y="184"/>
                    </a:lnTo>
                    <a:lnTo>
                      <a:pt x="41" y="197"/>
                    </a:lnTo>
                    <a:lnTo>
                      <a:pt x="38" y="211"/>
                    </a:lnTo>
                    <a:lnTo>
                      <a:pt x="34" y="224"/>
                    </a:lnTo>
                    <a:lnTo>
                      <a:pt x="34" y="219"/>
                    </a:lnTo>
                    <a:lnTo>
                      <a:pt x="35" y="204"/>
                    </a:lnTo>
                    <a:lnTo>
                      <a:pt x="35" y="194"/>
                    </a:lnTo>
                    <a:lnTo>
                      <a:pt x="36" y="182"/>
                    </a:lnTo>
                    <a:lnTo>
                      <a:pt x="35" y="168"/>
                    </a:lnTo>
                    <a:lnTo>
                      <a:pt x="35" y="153"/>
                    </a:lnTo>
                    <a:lnTo>
                      <a:pt x="33" y="136"/>
                    </a:lnTo>
                    <a:lnTo>
                      <a:pt x="32" y="119"/>
                    </a:lnTo>
                    <a:lnTo>
                      <a:pt x="29" y="100"/>
                    </a:lnTo>
                    <a:lnTo>
                      <a:pt x="25" y="81"/>
                    </a:lnTo>
                    <a:lnTo>
                      <a:pt x="23" y="71"/>
                    </a:lnTo>
                    <a:lnTo>
                      <a:pt x="21" y="61"/>
                    </a:lnTo>
                    <a:lnTo>
                      <a:pt x="18" y="51"/>
                    </a:lnTo>
                    <a:lnTo>
                      <a:pt x="15" y="41"/>
                    </a:lnTo>
                    <a:lnTo>
                      <a:pt x="12" y="31"/>
                    </a:lnTo>
                    <a:lnTo>
                      <a:pt x="8" y="20"/>
                    </a:lnTo>
                    <a:lnTo>
                      <a:pt x="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  <p:sp>
            <p:nvSpPr>
              <p:cNvPr id="98" name="Freeform 102"/>
              <p:cNvSpPr>
                <a:spLocks/>
              </p:cNvSpPr>
              <p:nvPr/>
            </p:nvSpPr>
            <p:spPr bwMode="auto">
              <a:xfrm>
                <a:off x="6124475" y="1388307"/>
                <a:ext cx="1004226" cy="3452186"/>
              </a:xfrm>
              <a:custGeom>
                <a:avLst/>
                <a:gdLst>
                  <a:gd name="T0" fmla="*/ 2147483647 w 952"/>
                  <a:gd name="T1" fmla="*/ 0 h 3292"/>
                  <a:gd name="T2" fmla="*/ 2147483647 w 952"/>
                  <a:gd name="T3" fmla="*/ 2147483647 h 3292"/>
                  <a:gd name="T4" fmla="*/ 0 w 952"/>
                  <a:gd name="T5" fmla="*/ 2147483647 h 3292"/>
                  <a:gd name="T6" fmla="*/ 2147483647 w 952"/>
                  <a:gd name="T7" fmla="*/ 2147483647 h 3292"/>
                  <a:gd name="T8" fmla="*/ 2147483647 w 952"/>
                  <a:gd name="T9" fmla="*/ 0 h 3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2"/>
                  <a:gd name="T16" fmla="*/ 0 h 3292"/>
                  <a:gd name="T17" fmla="*/ 952 w 952"/>
                  <a:gd name="T18" fmla="*/ 3292 h 3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2" h="3292">
                    <a:moveTo>
                      <a:pt x="595" y="0"/>
                    </a:moveTo>
                    <a:lnTo>
                      <a:pt x="952" y="3227"/>
                    </a:lnTo>
                    <a:lnTo>
                      <a:pt x="0" y="3292"/>
                    </a:lnTo>
                    <a:lnTo>
                      <a:pt x="850" y="3163"/>
                    </a:ln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300" b="1">
                  <a:latin typeface="나눔바른펜" panose="020B0503000000000000" pitchFamily="50" charset="-127"/>
                  <a:ea typeface="나눔바른펜" panose="020B0503000000000000" pitchFamily="50" charset="-127"/>
                </a:endParaRPr>
              </a:p>
            </p:txBody>
          </p:sp>
        </p:grpSp>
        <p:sp>
          <p:nvSpPr>
            <p:cNvPr id="57" name="직사각형 35"/>
            <p:cNvSpPr>
              <a:spLocks noChangeArrowheads="1"/>
            </p:cNvSpPr>
            <p:nvPr/>
          </p:nvSpPr>
          <p:spPr bwMode="auto">
            <a:xfrm>
              <a:off x="691299" y="4240941"/>
              <a:ext cx="997326" cy="45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0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2000</a:t>
              </a:r>
              <a:r>
                <a:rPr lang="ko-KR" altLang="en-US" sz="20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년 </a:t>
              </a:r>
              <a:r>
                <a:rPr lang="en-US" altLang="ko-KR" sz="20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7</a:t>
              </a:r>
              <a:r>
                <a:rPr lang="ko-KR" altLang="en-US" sz="2000" b="1" dirty="0" smtClean="0">
                  <a:solidFill>
                    <a:srgbClr val="21222B"/>
                  </a:solidFill>
                  <a:latin typeface="+mj-ea"/>
                  <a:ea typeface="+mj-ea"/>
                  <a:cs typeface="굴림" pitchFamily="50" charset="-127"/>
                </a:rPr>
                <a:t>월</a:t>
              </a:r>
              <a:endParaRPr lang="en-US" altLang="ko-KR" sz="2000" b="1" dirty="0" smtClean="0">
                <a:solidFill>
                  <a:srgbClr val="21222B"/>
                </a:solidFill>
                <a:latin typeface="+mj-ea"/>
                <a:ea typeface="+mj-ea"/>
                <a:cs typeface="굴림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8686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7503" y="741493"/>
            <a:ext cx="8892481" cy="607188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274691" y="1349059"/>
            <a:ext cx="8584560" cy="5353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가입자 </a:t>
            </a:r>
            <a:r>
              <a:rPr lang="ko-KR" altLang="en-US" kern="0" dirty="0">
                <a:latin typeface="+mn-ea"/>
                <a:cs typeface="+mj-cs"/>
              </a:rPr>
              <a:t>및 피부양자의 </a:t>
            </a:r>
            <a:r>
              <a:rPr lang="ko-KR" altLang="en-US" kern="0" dirty="0" smtClean="0">
                <a:latin typeface="+mn-ea"/>
                <a:cs typeface="+mj-cs"/>
              </a:rPr>
              <a:t>자격관리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보험료와 </a:t>
            </a:r>
            <a:r>
              <a:rPr lang="ko-KR" altLang="en-US" kern="0" dirty="0">
                <a:latin typeface="+mn-ea"/>
                <a:cs typeface="+mj-cs"/>
              </a:rPr>
              <a:t>이 법에 따른 징수금의 </a:t>
            </a:r>
            <a:r>
              <a:rPr lang="ko-KR" altLang="en-US" kern="0" dirty="0" smtClean="0">
                <a:latin typeface="+mn-ea"/>
                <a:cs typeface="+mj-cs"/>
              </a:rPr>
              <a:t>부과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징수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보험급여의 </a:t>
            </a:r>
            <a:r>
              <a:rPr lang="ko-KR" altLang="en-US" kern="0" dirty="0">
                <a:latin typeface="+mn-ea"/>
                <a:cs typeface="+mj-cs"/>
              </a:rPr>
              <a:t>관리 </a:t>
            </a:r>
            <a:r>
              <a:rPr lang="ko-KR" altLang="en-US" kern="0" dirty="0" smtClean="0">
                <a:latin typeface="+mn-ea"/>
                <a:cs typeface="+mj-cs"/>
              </a:rPr>
              <a:t>등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가입자 </a:t>
            </a:r>
            <a:r>
              <a:rPr lang="ko-KR" altLang="en-US" kern="0" dirty="0">
                <a:latin typeface="+mn-ea"/>
                <a:cs typeface="+mj-cs"/>
              </a:rPr>
              <a:t>및 피부양자의 질병의 </a:t>
            </a:r>
            <a:r>
              <a:rPr lang="ko-KR" altLang="en-US" kern="0" dirty="0" smtClean="0">
                <a:latin typeface="+mn-ea"/>
                <a:cs typeface="+mj-cs"/>
              </a:rPr>
              <a:t>조기발견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예방 </a:t>
            </a:r>
            <a:r>
              <a:rPr lang="ko-KR" altLang="en-US" kern="0" dirty="0">
                <a:latin typeface="+mn-ea"/>
                <a:cs typeface="+mj-cs"/>
              </a:rPr>
              <a:t>및 건강관리를 위하여 요양급여의 </a:t>
            </a:r>
            <a:r>
              <a:rPr lang="ko-KR" altLang="en-US" kern="0" dirty="0" smtClean="0">
                <a:latin typeface="+mn-ea"/>
                <a:cs typeface="+mj-cs"/>
              </a:rPr>
              <a:t>실시 </a:t>
            </a:r>
            <a:r>
              <a:rPr lang="ko-KR" altLang="en-US" kern="0" dirty="0">
                <a:latin typeface="+mn-ea"/>
                <a:cs typeface="+mj-cs"/>
              </a:rPr>
              <a:t>현황과 건강검진 결과 등을 활용하여 실시하는 예방사업으로서 대통령령으로 </a:t>
            </a:r>
            <a:r>
              <a:rPr lang="ko-KR" altLang="en-US" kern="0" dirty="0" smtClean="0">
                <a:latin typeface="+mn-ea"/>
                <a:cs typeface="+mj-cs"/>
              </a:rPr>
              <a:t>정하는 </a:t>
            </a:r>
            <a:r>
              <a:rPr lang="ko-KR" altLang="en-US" kern="0" dirty="0">
                <a:latin typeface="+mn-ea"/>
                <a:cs typeface="+mj-cs"/>
              </a:rPr>
              <a:t>사업  </a:t>
            </a: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보험급여비용의 지급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자산의 </a:t>
            </a:r>
            <a:r>
              <a:rPr lang="ko-KR" altLang="en-US" kern="0" dirty="0" smtClean="0">
                <a:latin typeface="+mn-ea"/>
                <a:cs typeface="+mj-cs"/>
              </a:rPr>
              <a:t>관리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운영 </a:t>
            </a:r>
            <a:r>
              <a:rPr lang="ko-KR" altLang="en-US" kern="0" dirty="0">
                <a:latin typeface="+mn-ea"/>
                <a:cs typeface="+mj-cs"/>
              </a:rPr>
              <a:t>및 </a:t>
            </a:r>
            <a:r>
              <a:rPr lang="ko-KR" altLang="en-US" kern="0" dirty="0" smtClean="0">
                <a:latin typeface="+mn-ea"/>
                <a:cs typeface="+mj-cs"/>
              </a:rPr>
              <a:t>증식사업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의료시설의 운영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건강보험에 </a:t>
            </a:r>
            <a:r>
              <a:rPr lang="ko-KR" altLang="en-US" kern="0" dirty="0">
                <a:latin typeface="+mn-ea"/>
                <a:cs typeface="+mj-cs"/>
              </a:rPr>
              <a:t>관한 교육훈련 및 </a:t>
            </a:r>
            <a:r>
              <a:rPr lang="ko-KR" altLang="en-US" kern="0" dirty="0" smtClean="0">
                <a:latin typeface="+mn-ea"/>
                <a:cs typeface="+mj-cs"/>
              </a:rPr>
              <a:t>홍보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건강보험에 </a:t>
            </a:r>
            <a:r>
              <a:rPr lang="ko-KR" altLang="en-US" kern="0" dirty="0">
                <a:latin typeface="+mn-ea"/>
                <a:cs typeface="+mj-cs"/>
              </a:rPr>
              <a:t>관한 조사연구 및 </a:t>
            </a:r>
            <a:r>
              <a:rPr lang="ko-KR" altLang="en-US" kern="0" dirty="0" smtClean="0">
                <a:latin typeface="+mn-ea"/>
                <a:cs typeface="+mj-cs"/>
              </a:rPr>
              <a:t>국제협력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이 </a:t>
            </a:r>
            <a:r>
              <a:rPr lang="ko-KR" altLang="en-US" kern="0" dirty="0">
                <a:latin typeface="+mn-ea"/>
                <a:cs typeface="+mj-cs"/>
              </a:rPr>
              <a:t>법에서 공단의 업무로 정하고 있는 사항</a:t>
            </a: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err="1" smtClean="0">
                <a:latin typeface="+mn-ea"/>
                <a:cs typeface="+mj-cs"/>
              </a:rPr>
              <a:t>징수위탁근거법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에 따라 위탁 받은 </a:t>
            </a:r>
            <a:r>
              <a:rPr lang="ko-KR" altLang="en-US" kern="0" dirty="0" smtClean="0">
                <a:latin typeface="+mn-ea"/>
                <a:cs typeface="+mj-cs"/>
              </a:rPr>
              <a:t>업무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밖에 이 법 또는 다른 법령에 따라 위탁 받은 </a:t>
            </a:r>
            <a:r>
              <a:rPr lang="ko-KR" altLang="en-US" kern="0" dirty="0" smtClean="0">
                <a:latin typeface="+mn-ea"/>
                <a:cs typeface="+mj-cs"/>
              </a:rPr>
              <a:t>업무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밖에 건강보험과 관련하여 보건복지부장관이 필요하다고 인정한 업무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21805" y="682757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379313" y="685932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18531" y="1255296"/>
            <a:ext cx="832810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14108" y="887795"/>
            <a:ext cx="44807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국민건강보험공단의 업무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219772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7138" y="3815524"/>
            <a:ext cx="8804110" cy="206174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70339" y="4532460"/>
            <a:ext cx="8584560" cy="1100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100" kern="0" dirty="0" smtClean="0">
                <a:latin typeface="+mj-ea"/>
                <a:ea typeface="+mj-ea"/>
                <a:cs typeface="+mj-cs"/>
              </a:rPr>
              <a:t>요양급여비용을 </a:t>
            </a:r>
            <a:r>
              <a:rPr lang="ko-KR" altLang="en-US" sz="2100" kern="0" dirty="0">
                <a:latin typeface="+mj-ea"/>
                <a:ea typeface="+mj-ea"/>
                <a:cs typeface="+mj-cs"/>
              </a:rPr>
              <a:t>심사하고</a:t>
            </a:r>
            <a:r>
              <a:rPr lang="en-US" altLang="ko-KR" sz="2100" kern="0" dirty="0">
                <a:latin typeface="+mj-ea"/>
                <a:ea typeface="+mj-ea"/>
                <a:cs typeface="+mj-cs"/>
              </a:rPr>
              <a:t>, </a:t>
            </a:r>
            <a:r>
              <a:rPr lang="ko-KR" altLang="en-US" sz="2100" kern="0" dirty="0">
                <a:latin typeface="+mj-ea"/>
                <a:ea typeface="+mj-ea"/>
                <a:cs typeface="+mj-cs"/>
              </a:rPr>
              <a:t>요양급여의 적정성을 평가하기 위해 </a:t>
            </a:r>
            <a:r>
              <a:rPr lang="ko-KR" altLang="en-US" sz="2100" kern="0" dirty="0" smtClean="0">
                <a:latin typeface="+mj-ea"/>
                <a:ea typeface="+mj-ea"/>
                <a:cs typeface="+mj-cs"/>
              </a:rPr>
              <a:t>설립</a:t>
            </a:r>
            <a:endParaRPr lang="ko-KR" altLang="en-US" sz="1000" kern="0" dirty="0">
              <a:latin typeface="+mj-ea"/>
              <a:ea typeface="+mj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100" kern="0" dirty="0" smtClean="0">
                <a:latin typeface="+mj-ea"/>
                <a:ea typeface="+mj-ea"/>
                <a:cs typeface="+mj-cs"/>
              </a:rPr>
              <a:t>요양급여의 </a:t>
            </a:r>
            <a:r>
              <a:rPr lang="ko-KR" altLang="en-US" sz="2100" kern="0" dirty="0">
                <a:latin typeface="+mj-ea"/>
                <a:ea typeface="+mj-ea"/>
                <a:cs typeface="+mj-cs"/>
              </a:rPr>
              <a:t>적정성 평가 업무를 독립적으로 수행하기 위함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1439" y="3756788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38947" y="3759963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78165" y="4388961"/>
            <a:ext cx="832810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73742" y="4001582"/>
            <a:ext cx="398378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건강보험심사평가원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67138" y="853257"/>
            <a:ext cx="8804110" cy="242178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386688" y="1570193"/>
            <a:ext cx="8584560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공단은 </a:t>
            </a:r>
            <a:r>
              <a:rPr lang="ko-KR" altLang="en-US" sz="1900" kern="0" dirty="0">
                <a:latin typeface="+mn-ea"/>
                <a:cs typeface="+mj-cs"/>
              </a:rPr>
              <a:t>「</a:t>
            </a:r>
            <a:r>
              <a:rPr lang="ko-KR" altLang="en-US" sz="1900" kern="0" dirty="0" err="1">
                <a:latin typeface="+mn-ea"/>
                <a:cs typeface="+mj-cs"/>
              </a:rPr>
              <a:t>재난적의료비</a:t>
            </a:r>
            <a:r>
              <a:rPr lang="ko-KR" altLang="en-US" sz="1900" kern="0" dirty="0">
                <a:latin typeface="+mn-ea"/>
                <a:cs typeface="+mj-cs"/>
              </a:rPr>
              <a:t> 지원에 관한 법률」에 따른 </a:t>
            </a:r>
            <a:r>
              <a:rPr lang="ko-KR" altLang="en-US" sz="1900" kern="0" dirty="0" err="1">
                <a:latin typeface="+mn-ea"/>
                <a:cs typeface="+mj-cs"/>
              </a:rPr>
              <a:t>재난적의료비</a:t>
            </a:r>
            <a:r>
              <a:rPr lang="ko-KR" altLang="en-US" sz="1900" kern="0" dirty="0">
                <a:latin typeface="+mn-ea"/>
                <a:cs typeface="+mj-cs"/>
              </a:rPr>
              <a:t> 지원사업에 </a:t>
            </a:r>
            <a:r>
              <a:rPr lang="ko-KR" altLang="en-US" sz="1900" kern="0" dirty="0" smtClean="0">
                <a:latin typeface="+mn-ea"/>
                <a:cs typeface="+mj-cs"/>
              </a:rPr>
              <a:t>사용되는 </a:t>
            </a:r>
            <a:r>
              <a:rPr lang="ko-KR" altLang="en-US" sz="1900" kern="0" dirty="0" smtClean="0">
                <a:latin typeface="+mn-ea"/>
                <a:cs typeface="+mj-cs"/>
              </a:rPr>
              <a:t>비용에 </a:t>
            </a:r>
            <a:r>
              <a:rPr lang="ko-KR" altLang="en-US" sz="1900" kern="0" dirty="0">
                <a:latin typeface="+mn-ea"/>
                <a:cs typeface="+mj-cs"/>
              </a:rPr>
              <a:t>충당하기 위하여 매년 예산의 범위에서 출연할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이 </a:t>
            </a:r>
            <a:r>
              <a:rPr lang="ko-KR" altLang="en-US" sz="1900" kern="0" dirty="0">
                <a:latin typeface="+mn-ea"/>
                <a:cs typeface="+mj-cs"/>
              </a:rPr>
              <a:t>경우 출연 금액의 상한 등에 필요한 사항은 대통령령으로 정한다</a:t>
            </a:r>
            <a:r>
              <a:rPr lang="en-US" altLang="ko-KR" sz="2100" kern="0" dirty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.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81439" y="794521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38947" y="797696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78165" y="1426694"/>
            <a:ext cx="832810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73742" y="1039315"/>
            <a:ext cx="653255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재난적의료비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지원사업에 대한 출연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</p:spTree>
    <p:extLst>
      <p:ext uri="{BB962C8B-B14F-4D97-AF65-F5344CB8AC3E}">
        <p14:creationId xmlns:p14="http://schemas.microsoft.com/office/powerpoint/2010/main" val="26604511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건강보험심사평가원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480937" y="1941454"/>
            <a:ext cx="2668628" cy="2592288"/>
            <a:chOff x="6804248" y="4077072"/>
            <a:chExt cx="2668628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01524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건강보험심사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평가원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77352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위원회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97565" y="2860588"/>
            <a:ext cx="8946000" cy="397614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256316" y="3421155"/>
            <a:ext cx="878724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kern="0" dirty="0">
                <a:latin typeface="+mn-ea"/>
                <a:cs typeface="+mj-cs"/>
              </a:rPr>
              <a:t>건강보험의 건전한 운영을 위하여 건강보험정책심의위원회의 </a:t>
            </a:r>
            <a:r>
              <a:rPr lang="ko-KR" altLang="en-US" kern="0" dirty="0" smtClean="0">
                <a:latin typeface="+mn-ea"/>
                <a:cs typeface="+mj-cs"/>
              </a:rPr>
              <a:t>심의를 거쳐 </a:t>
            </a:r>
            <a:r>
              <a:rPr lang="en-US" altLang="ko-KR" kern="0" dirty="0">
                <a:latin typeface="+mn-ea"/>
                <a:cs typeface="+mj-cs"/>
              </a:rPr>
              <a:t>5</a:t>
            </a:r>
            <a:r>
              <a:rPr lang="ko-KR" altLang="en-US" kern="0" dirty="0">
                <a:latin typeface="+mn-ea"/>
                <a:cs typeface="+mj-cs"/>
              </a:rPr>
              <a:t>년마다 국민건강보험종합계획 및 연도별 시행계획을 수립해야 </a:t>
            </a:r>
            <a:r>
              <a:rPr lang="ko-KR" altLang="en-US" kern="0" dirty="0" smtClean="0">
                <a:latin typeface="+mn-ea"/>
                <a:cs typeface="+mj-cs"/>
              </a:rPr>
              <a:t>한다</a:t>
            </a:r>
            <a:r>
              <a:rPr lang="en-US" altLang="ko-KR" kern="0" dirty="0" smtClean="0">
                <a:latin typeface="+mn-ea"/>
                <a:cs typeface="+mj-cs"/>
              </a:rPr>
              <a:t>. </a:t>
            </a:r>
            <a:endParaRPr lang="en-US" altLang="ko-KR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11866" y="2801853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369374" y="2805028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278775" y="3364453"/>
            <a:ext cx="832810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274352" y="3006891"/>
            <a:ext cx="43813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국민건강보험종합계획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97565" y="743234"/>
            <a:ext cx="8946000" cy="199724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323251" y="1253071"/>
            <a:ext cx="8667896" cy="1495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요양급여의 </a:t>
            </a:r>
            <a:r>
              <a:rPr lang="ko-KR" altLang="en-US" sz="1900" kern="0" dirty="0">
                <a:latin typeface="+mn-ea"/>
                <a:cs typeface="+mj-cs"/>
              </a:rPr>
              <a:t>기준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요양급여 비용에 관한 사항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직장가입자의 </a:t>
            </a:r>
            <a:r>
              <a:rPr lang="ko-KR" altLang="en-US" sz="1900" kern="0" dirty="0" err="1">
                <a:latin typeface="+mn-ea"/>
                <a:cs typeface="+mj-cs"/>
              </a:rPr>
              <a:t>보험료율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지역가입자의 </a:t>
            </a:r>
            <a:r>
              <a:rPr lang="ko-KR" altLang="en-US" sz="1900" kern="0" dirty="0" smtClean="0">
                <a:latin typeface="+mn-ea"/>
                <a:cs typeface="+mj-cs"/>
              </a:rPr>
              <a:t>보험료부과점수당 </a:t>
            </a:r>
            <a:r>
              <a:rPr lang="ko-KR" altLang="en-US" sz="1900" kern="0" dirty="0">
                <a:latin typeface="+mn-ea"/>
                <a:cs typeface="+mj-cs"/>
              </a:rPr>
              <a:t>금액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밖에 건강보험에 관한 주요 사항으로서 </a:t>
            </a:r>
            <a:r>
              <a:rPr lang="ko-KR" altLang="en-US" sz="1900" kern="0" dirty="0" smtClean="0">
                <a:latin typeface="+mn-ea"/>
                <a:cs typeface="+mj-cs"/>
              </a:rPr>
              <a:t>대통령령으로 </a:t>
            </a:r>
            <a:r>
              <a:rPr lang="ko-KR" altLang="en-US" sz="1900" kern="0" dirty="0" smtClean="0">
                <a:latin typeface="+mn-ea"/>
                <a:cs typeface="+mj-cs"/>
              </a:rPr>
              <a:t>정하는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사항을 심의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의결하기 </a:t>
            </a:r>
            <a:r>
              <a:rPr lang="ko-KR" altLang="en-US" sz="1900" kern="0" dirty="0">
                <a:latin typeface="+mn-ea"/>
                <a:cs typeface="+mj-cs"/>
              </a:rPr>
              <a:t>위해 보건복지부장관 소속으로 </a:t>
            </a:r>
            <a:r>
              <a:rPr lang="ko-KR" altLang="en-US" sz="1900" kern="0" dirty="0" smtClean="0">
                <a:latin typeface="+mn-ea"/>
                <a:cs typeface="+mj-cs"/>
              </a:rPr>
              <a:t>건강보험정책심의위원회를 </a:t>
            </a:r>
            <a:r>
              <a:rPr lang="ko-KR" altLang="en-US" sz="1900" kern="0" dirty="0" smtClean="0">
                <a:latin typeface="+mn-ea"/>
                <a:cs typeface="+mj-cs"/>
              </a:rPr>
              <a:t>둔다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11866" y="684498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369374" y="687673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278775" y="1247098"/>
            <a:ext cx="832810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274352" y="889536"/>
            <a:ext cx="421782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건강보험정책심의위원회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31" name="표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003626"/>
              </p:ext>
            </p:extLst>
          </p:nvPr>
        </p:nvGraphicFramePr>
        <p:xfrm>
          <a:off x="456686" y="4158881"/>
          <a:ext cx="8303647" cy="2581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59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276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보건복지 건강보험정책의 기본목표 </a:t>
                      </a:r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및 </a:t>
                      </a:r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추진방향 </a:t>
                      </a:r>
                      <a:endParaRPr lang="ko-KR" altLang="en-US" sz="17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건강보험 </a:t>
                      </a:r>
                      <a:r>
                        <a:rPr lang="ko-KR" altLang="en-US" sz="1700" b="0" kern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보장성</a:t>
                      </a:r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강화의 추진계획 및</a:t>
                      </a:r>
                      <a:r>
                        <a:rPr lang="ko-KR" altLang="en-US" sz="1700" b="0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700" b="0" kern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추진방법</a:t>
                      </a:r>
                      <a:endParaRPr lang="en-US" altLang="ko-KR" sz="1700" b="0" kern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8E5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건강보험의 중장기 재정 전망 및 운영</a:t>
                      </a:r>
                      <a:endParaRPr lang="ko-KR" altLang="en-US" sz="17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보험료 부과체계에 관한 사항 </a:t>
                      </a:r>
                      <a:endParaRPr lang="ko-KR" altLang="en-US" sz="17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8E5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요양급여비용에 관한 사항 </a:t>
                      </a:r>
                      <a:endParaRPr lang="ko-KR" altLang="en-US" sz="17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건강증진 사업에 관한 사항</a:t>
                      </a:r>
                      <a:endParaRPr lang="ko-KR" altLang="en-US" sz="17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8E5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취약계층 지원에 관한 사항 </a:t>
                      </a:r>
                      <a:endParaRPr lang="ko-KR" altLang="en-US" sz="17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건강보험에 관한 통계 및 정보의 관리에 관한 사항</a:t>
                      </a:r>
                      <a:endParaRPr lang="ko-KR" altLang="en-US" sz="17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8E5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20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defRPr/>
                      </a:pPr>
                      <a:r>
                        <a:rPr lang="ko-KR" altLang="en-US" sz="1700" b="0" kern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그 밖에 건강보험의 개선을 위하여 필요한 사항으로 대통령령으로 정하는 사항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8E5E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621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위원회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8404" y="3015920"/>
            <a:ext cx="8742697" cy="300536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95008" y="3632893"/>
            <a:ext cx="8419661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보험료부과와 </a:t>
            </a:r>
            <a:r>
              <a:rPr lang="ko-KR" altLang="en-US" sz="1900" kern="0" dirty="0">
                <a:latin typeface="+mn-ea"/>
                <a:cs typeface="+mj-cs"/>
              </a:rPr>
              <a:t>관련된 제도 개선을 위하여 보건복지부소속으로 </a:t>
            </a:r>
            <a:r>
              <a:rPr lang="ko-KR" altLang="en-US" sz="1900" kern="0" dirty="0" smtClean="0">
                <a:latin typeface="+mn-ea"/>
                <a:cs typeface="+mj-cs"/>
              </a:rPr>
              <a:t>둠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가입자의 </a:t>
            </a:r>
            <a:r>
              <a:rPr lang="ko-KR" altLang="en-US" sz="1900" kern="0" dirty="0">
                <a:latin typeface="+mn-ea"/>
                <a:cs typeface="+mj-cs"/>
              </a:rPr>
              <a:t>소득 파악 실태에 대한 조사 및 연구에 관한 사항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가입자의 소득 </a:t>
            </a:r>
            <a:r>
              <a:rPr lang="ko-KR" altLang="en-US" sz="1900" kern="0" dirty="0" smtClean="0">
                <a:latin typeface="+mn-ea"/>
                <a:cs typeface="+mj-cs"/>
              </a:rPr>
              <a:t>파악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및 소득에 </a:t>
            </a:r>
            <a:r>
              <a:rPr lang="ko-KR" altLang="en-US" sz="1900" kern="0" dirty="0">
                <a:latin typeface="+mn-ea"/>
                <a:cs typeface="+mj-cs"/>
              </a:rPr>
              <a:t>대한 보험료 부과 강화를 위한 개선 방안에 관한 사항 등 심의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복지부장관은 </a:t>
            </a:r>
            <a:r>
              <a:rPr lang="ko-KR" altLang="en-US" sz="1900" kern="0" dirty="0">
                <a:latin typeface="+mn-ea"/>
                <a:cs typeface="+mj-cs"/>
              </a:rPr>
              <a:t>위원회 운영 결과를 국회에 보고하여야 함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02705" y="2957184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60213" y="2960359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99431" y="3589357"/>
            <a:ext cx="822628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95008" y="3201978"/>
            <a:ext cx="533511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보험료부과제도개선위원회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8404" y="874523"/>
            <a:ext cx="8742697" cy="178365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529348" y="1506857"/>
            <a:ext cx="81293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요양급여비용의 계약 및 보험료의 결손 처분 등 보험재정과 관련된 </a:t>
            </a:r>
            <a:r>
              <a:rPr lang="ko-KR" altLang="en-US" sz="2000" kern="0" dirty="0" smtClean="0">
                <a:latin typeface="+mn-ea"/>
                <a:cs typeface="+mj-cs"/>
              </a:rPr>
              <a:t>심의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의결하기 </a:t>
            </a:r>
            <a:r>
              <a:rPr lang="ko-KR" altLang="en-US" sz="2000" kern="0" dirty="0">
                <a:latin typeface="+mn-ea"/>
                <a:cs typeface="+mj-cs"/>
              </a:rPr>
              <a:t>위하여 공단에 재정위원회를 </a:t>
            </a:r>
            <a:r>
              <a:rPr lang="ko-KR" altLang="en-US" sz="2000" kern="0" dirty="0" smtClean="0">
                <a:latin typeface="+mn-ea"/>
                <a:cs typeface="+mj-cs"/>
              </a:rPr>
              <a:t>둔다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02705" y="815787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60213" y="818962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99431" y="1447960"/>
            <a:ext cx="822628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95008" y="1060581"/>
            <a:ext cx="339387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재정운영위원회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39511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5100" y="908503"/>
            <a:ext cx="8681462" cy="237648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49400" y="8497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6908" y="8529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4914" y="1491880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0491" y="1104501"/>
            <a:ext cx="337464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국고지원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95140" y="1658934"/>
            <a:ext cx="8110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국가가 매년 예산의 범위 안에서 </a:t>
            </a:r>
            <a:r>
              <a:rPr lang="ko-KR" altLang="en-US" sz="2000" kern="0" dirty="0" err="1">
                <a:latin typeface="+mn-ea"/>
                <a:cs typeface="+mj-cs"/>
              </a:rPr>
              <a:t>당해연도</a:t>
            </a:r>
            <a:r>
              <a:rPr lang="ko-KR" altLang="en-US" sz="2000" kern="0" dirty="0">
                <a:latin typeface="+mn-ea"/>
                <a:cs typeface="+mj-cs"/>
              </a:rPr>
              <a:t> 보험료 예상수입액의 </a:t>
            </a:r>
            <a:r>
              <a:rPr lang="ko-KR" altLang="en-US" sz="2000" kern="0" dirty="0" smtClean="0">
                <a:latin typeface="+mn-ea"/>
                <a:cs typeface="+mj-cs"/>
              </a:rPr>
              <a:t>                                 </a:t>
            </a:r>
            <a:r>
              <a:rPr lang="en-US" altLang="ko-KR" sz="2000" kern="0" dirty="0" smtClean="0">
                <a:latin typeface="+mn-ea"/>
                <a:cs typeface="+mj-cs"/>
              </a:rPr>
              <a:t>100</a:t>
            </a:r>
            <a:r>
              <a:rPr lang="ko-KR" altLang="en-US" sz="2000" kern="0" dirty="0">
                <a:latin typeface="+mn-ea"/>
                <a:cs typeface="+mj-cs"/>
              </a:rPr>
              <a:t>분의 </a:t>
            </a:r>
            <a:r>
              <a:rPr lang="en-US" altLang="ko-KR" sz="2000" kern="0" dirty="0">
                <a:latin typeface="+mn-ea"/>
                <a:cs typeface="+mj-cs"/>
              </a:rPr>
              <a:t>14</a:t>
            </a:r>
            <a:r>
              <a:rPr lang="ko-KR" altLang="en-US" sz="2000" kern="0" dirty="0" smtClean="0">
                <a:latin typeface="+mn-ea"/>
                <a:cs typeface="+mj-cs"/>
              </a:rPr>
              <a:t>에 해당하는 </a:t>
            </a:r>
            <a:r>
              <a:rPr lang="ko-KR" altLang="en-US" sz="2000" kern="0" dirty="0">
                <a:latin typeface="+mn-ea"/>
                <a:cs typeface="+mj-cs"/>
              </a:rPr>
              <a:t>금액을 국고에서 </a:t>
            </a:r>
            <a:r>
              <a:rPr lang="ko-KR" altLang="en-US" sz="2000" kern="0" dirty="0" smtClean="0">
                <a:latin typeface="+mn-ea"/>
                <a:cs typeface="+mj-cs"/>
              </a:rPr>
              <a:t>지원한다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en-US" altLang="ko-KR" sz="2000" kern="0" dirty="0">
                <a:latin typeface="+mn-ea"/>
                <a:cs typeface="+mj-cs"/>
              </a:rPr>
              <a:t>2022</a:t>
            </a:r>
            <a:r>
              <a:rPr lang="ko-KR" altLang="en-US" sz="2000" kern="0" dirty="0">
                <a:latin typeface="+mn-ea"/>
                <a:cs typeface="+mj-cs"/>
              </a:rPr>
              <a:t>년 </a:t>
            </a:r>
            <a:r>
              <a:rPr lang="en-US" altLang="ko-KR" sz="2000" kern="0" dirty="0">
                <a:latin typeface="+mn-ea"/>
                <a:cs typeface="+mj-cs"/>
              </a:rPr>
              <a:t>12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31</a:t>
            </a:r>
            <a:r>
              <a:rPr lang="ko-KR" altLang="en-US" sz="2000" kern="0" dirty="0">
                <a:latin typeface="+mn-ea"/>
                <a:cs typeface="+mj-cs"/>
              </a:rPr>
              <a:t>일까지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3664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233847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395354"/>
              </p:ext>
            </p:extLst>
          </p:nvPr>
        </p:nvGraphicFramePr>
        <p:xfrm>
          <a:off x="127393" y="769806"/>
          <a:ext cx="8879286" cy="6025146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5642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149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6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kumimoji="1" 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r>
                        <a:rPr kumimoji="1" lang="en-US" alt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856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2009.5.21.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2011.1.1.)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ko-KR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사회보험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국민건강보험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국민연금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고용보험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산재보험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료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징수업무를 국민건강보험공단으로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일원화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554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2011.12.31.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2012.9.1.)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전부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개정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의료자원관리의 효율성을 확보하고 요양급여비용의 누수를 방지하기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위하여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요양기관에 대하여 그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시설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장비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인력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현황 신고 의무를 부과하고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미신고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또는 거짓 신고 시 과태료를 부과할 수 있도록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함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직장가입자에 대하여 보수월액보험료 외에 보수를 제외한 다른 소득을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기준으로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산정하는 소득월액보험료를 징수하는 근거를 두고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소득월액보험료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신설에 따른 관련 규정을 정비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738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2018.1.16.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2018.7.1.)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재난적의료비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지원사업에 출연금 출연 근거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마련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임의계속가입자의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인정요건 완화로 </a:t>
                      </a: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임의계속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가입제도 적용대상 확대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87587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6347" y="749008"/>
            <a:ext cx="8908900" cy="6012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81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0647" y="69027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8155" y="69344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6161" y="1279220"/>
            <a:ext cx="84123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1738" y="923740"/>
            <a:ext cx="30700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보험료의 부담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5145" y="1354627"/>
            <a:ext cx="58298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en-US" altLang="ko-KR" sz="21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1) </a:t>
            </a:r>
            <a:r>
              <a:rPr lang="ko-KR" altLang="en-US" sz="21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직장 </a:t>
            </a:r>
            <a:r>
              <a:rPr lang="ko-KR" altLang="en-US" sz="21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가입자</a:t>
            </a:r>
            <a:endParaRPr lang="ko-KR" altLang="en-US" sz="21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951663" y="4461121"/>
            <a:ext cx="7925637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1900" b="1" dirty="0">
                <a:latin typeface="+mn-ea"/>
              </a:rPr>
              <a:t>소득월액보험료</a:t>
            </a:r>
            <a:r>
              <a:rPr lang="ko-KR" altLang="en-US" sz="1900" dirty="0">
                <a:latin typeface="+mn-ea"/>
              </a:rPr>
              <a:t> </a:t>
            </a:r>
            <a:r>
              <a:rPr lang="en-US" altLang="ko-KR" sz="1900" dirty="0">
                <a:latin typeface="+mn-ea"/>
              </a:rPr>
              <a:t>: 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71</a:t>
            </a:r>
            <a:r>
              <a:rPr lang="ko-KR" altLang="en-US" sz="1900" dirty="0">
                <a:latin typeface="+mn-ea"/>
              </a:rPr>
              <a:t>조에 따라 산정한 소득월액에 제</a:t>
            </a:r>
            <a:r>
              <a:rPr lang="en-US" altLang="ko-KR" sz="1900" dirty="0">
                <a:latin typeface="+mn-ea"/>
              </a:rPr>
              <a:t>73</a:t>
            </a:r>
            <a:r>
              <a:rPr lang="ko-KR" altLang="en-US" sz="1900" dirty="0">
                <a:latin typeface="+mn-ea"/>
              </a:rPr>
              <a:t>조 제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항 </a:t>
            </a:r>
            <a:r>
              <a:rPr lang="ko-KR" altLang="en-US" sz="1900" dirty="0" smtClean="0">
                <a:latin typeface="+mn-ea"/>
              </a:rPr>
              <a:t>또는 제</a:t>
            </a:r>
            <a:r>
              <a:rPr lang="en-US" altLang="ko-KR" sz="1900" dirty="0">
                <a:latin typeface="+mn-ea"/>
              </a:rPr>
              <a:t>2</a:t>
            </a:r>
            <a:r>
              <a:rPr lang="ko-KR" altLang="en-US" sz="1900" dirty="0">
                <a:latin typeface="+mn-ea"/>
              </a:rPr>
              <a:t>항에 </a:t>
            </a:r>
            <a:r>
              <a:rPr lang="ko-KR" altLang="en-US" sz="1900" dirty="0" smtClean="0">
                <a:latin typeface="+mn-ea"/>
              </a:rPr>
              <a:t>따른 </a:t>
            </a:r>
            <a:r>
              <a:rPr lang="ko-KR" altLang="en-US" sz="1900" dirty="0" err="1" smtClean="0">
                <a:latin typeface="+mn-ea"/>
              </a:rPr>
              <a:t>보험료율을</a:t>
            </a:r>
            <a:r>
              <a:rPr lang="ko-KR" altLang="en-US" sz="1900" dirty="0" smtClean="0">
                <a:latin typeface="+mn-ea"/>
              </a:rPr>
              <a:t> </a:t>
            </a:r>
            <a:r>
              <a:rPr lang="ko-KR" altLang="en-US" sz="1900" dirty="0">
                <a:latin typeface="+mn-ea"/>
              </a:rPr>
              <a:t>곱하여 얻은 </a:t>
            </a:r>
            <a:r>
              <a:rPr lang="ko-KR" altLang="en-US" sz="1900" dirty="0" smtClean="0">
                <a:latin typeface="+mn-ea"/>
              </a:rPr>
              <a:t>금액</a:t>
            </a:r>
            <a:endParaRPr lang="en-US" altLang="ko-KR" sz="1900" dirty="0" smtClean="0">
              <a:latin typeface="+mn-ea"/>
            </a:endParaRPr>
          </a:p>
          <a:p>
            <a:pPr marL="85725">
              <a:spcBef>
                <a:spcPts val="12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900" dirty="0" smtClean="0">
                <a:latin typeface="+mn-ea"/>
              </a:rPr>
              <a:t> 소득월액 </a:t>
            </a:r>
            <a:r>
              <a:rPr lang="en-US" altLang="ko-KR" sz="1900" dirty="0" smtClean="0">
                <a:latin typeface="+mn-ea"/>
              </a:rPr>
              <a:t>: (</a:t>
            </a:r>
            <a:r>
              <a:rPr lang="ko-KR" altLang="en-US" sz="1900" dirty="0" smtClean="0">
                <a:latin typeface="+mn-ea"/>
              </a:rPr>
              <a:t>연간 </a:t>
            </a:r>
            <a:r>
              <a:rPr lang="ko-KR" altLang="en-US" sz="1900" dirty="0" err="1" smtClean="0">
                <a:latin typeface="+mn-ea"/>
              </a:rPr>
              <a:t>보수외소득</a:t>
            </a:r>
            <a:r>
              <a:rPr lang="en-US" altLang="ko-KR" sz="1900" dirty="0">
                <a:latin typeface="+mn-ea"/>
              </a:rPr>
              <a:t> </a:t>
            </a:r>
            <a:r>
              <a:rPr lang="en-US" altLang="ko-KR" sz="1900" dirty="0" smtClean="0">
                <a:latin typeface="+mn-ea"/>
              </a:rPr>
              <a:t>– </a:t>
            </a:r>
            <a:r>
              <a:rPr lang="ko-KR" altLang="en-US" sz="1900" dirty="0" smtClean="0">
                <a:latin typeface="+mn-ea"/>
              </a:rPr>
              <a:t>대통령령으로 정하는 금액</a:t>
            </a:r>
            <a:r>
              <a:rPr lang="en-US" altLang="ko-KR" sz="1900" dirty="0" smtClean="0">
                <a:latin typeface="+mn-ea"/>
              </a:rPr>
              <a:t>) × </a:t>
            </a:r>
            <a:r>
              <a:rPr lang="en-US" altLang="ko-KR" sz="1900" dirty="0" smtClean="0">
                <a:latin typeface="+mn-ea"/>
              </a:rPr>
              <a:t>1/12</a:t>
            </a:r>
            <a:endParaRPr lang="en-US" altLang="ko-KR" sz="1900" dirty="0" smtClean="0">
              <a:latin typeface="+mn-ea"/>
            </a:endParaRPr>
          </a:p>
          <a:p>
            <a:pPr marL="85725">
              <a:spcBef>
                <a:spcPts val="12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en-US" altLang="ko-KR" sz="1900" dirty="0" smtClean="0">
                <a:latin typeface="+mn-ea"/>
              </a:rPr>
              <a:t> </a:t>
            </a:r>
            <a:r>
              <a:rPr lang="ko-KR" altLang="en-US" sz="1900" dirty="0">
                <a:latin typeface="+mn-ea"/>
              </a:rPr>
              <a:t>보수월액 산정에 포함된 보수를 제외한 직장가입자의 소득이 대통령령으로 </a:t>
            </a:r>
            <a:r>
              <a:rPr lang="ko-KR" altLang="en-US" sz="1900" dirty="0" smtClean="0">
                <a:latin typeface="+mn-ea"/>
              </a:rPr>
              <a:t>정하는 금액을 </a:t>
            </a:r>
            <a:r>
              <a:rPr lang="ko-KR" altLang="en-US" sz="1900" dirty="0">
                <a:latin typeface="+mn-ea"/>
              </a:rPr>
              <a:t>초과하는 경우 </a:t>
            </a:r>
            <a:r>
              <a:rPr lang="ko-KR" altLang="en-US" sz="1900" dirty="0" err="1">
                <a:latin typeface="+mn-ea"/>
              </a:rPr>
              <a:t>보수외소득을</a:t>
            </a:r>
            <a:r>
              <a:rPr lang="ko-KR" altLang="en-US" sz="1900" dirty="0">
                <a:latin typeface="+mn-ea"/>
              </a:rPr>
              <a:t> 기준으로 산정</a:t>
            </a:r>
            <a:r>
              <a:rPr lang="en-US" altLang="ko-KR" sz="1900" dirty="0">
                <a:latin typeface="+mn-ea"/>
              </a:rPr>
              <a:t>. </a:t>
            </a:r>
            <a:r>
              <a:rPr lang="ko-KR" altLang="en-US" sz="1900" dirty="0">
                <a:latin typeface="+mn-ea"/>
              </a:rPr>
              <a:t>직장가입자가 </a:t>
            </a:r>
            <a:r>
              <a:rPr lang="ko-KR" altLang="en-US" sz="1900" dirty="0" smtClean="0">
                <a:latin typeface="+mn-ea"/>
              </a:rPr>
              <a:t>부담함</a:t>
            </a:r>
            <a:endParaRPr lang="ko-KR" altLang="en-US" sz="1900" dirty="0">
              <a:latin typeface="+mn-ea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80872"/>
              </p:ext>
            </p:extLst>
          </p:nvPr>
        </p:nvGraphicFramePr>
        <p:xfrm>
          <a:off x="1291531" y="3120222"/>
          <a:ext cx="6232797" cy="11487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327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3635"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근로자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사업주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= 50 : 50</a:t>
                      </a:r>
                      <a:endParaRPr lang="ko-KR" altLang="en-US" sz="1900" b="0" dirty="0">
                        <a:latin typeface="+mn-ea"/>
                        <a:ea typeface="+mn-ea"/>
                      </a:endParaRPr>
                    </a:p>
                  </a:txBody>
                  <a:tcPr marL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5E2">
                        <a:alpha val="2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36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공무원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국가 또는 지방자치단체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= 50 : 50</a:t>
                      </a:r>
                    </a:p>
                  </a:txBody>
                  <a:tcPr marL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5E2">
                        <a:alpha val="2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36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사립학교교원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소속학교경영기관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국가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= 50 : 30 : 20</a:t>
                      </a:r>
                    </a:p>
                  </a:txBody>
                  <a:tcPr marL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5E2">
                        <a:alpha val="2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2" name="Text Box 39"/>
          <p:cNvSpPr txBox="1">
            <a:spLocks noChangeArrowheads="1"/>
          </p:cNvSpPr>
          <p:nvPr/>
        </p:nvSpPr>
        <p:spPr bwMode="auto">
          <a:xfrm>
            <a:off x="951663" y="1757337"/>
            <a:ext cx="7796802" cy="1264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1900" b="1" dirty="0">
                <a:latin typeface="+mn-ea"/>
              </a:rPr>
              <a:t>보수월액보험료</a:t>
            </a:r>
            <a:r>
              <a:rPr lang="ko-KR" altLang="en-US" sz="1900" dirty="0">
                <a:latin typeface="+mn-ea"/>
              </a:rPr>
              <a:t> </a:t>
            </a:r>
            <a:r>
              <a:rPr lang="en-US" altLang="ko-KR" sz="1900" dirty="0">
                <a:latin typeface="+mn-ea"/>
              </a:rPr>
              <a:t>: 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70</a:t>
            </a:r>
            <a:r>
              <a:rPr lang="ko-KR" altLang="en-US" sz="1900" dirty="0">
                <a:latin typeface="+mn-ea"/>
              </a:rPr>
              <a:t>조에 따라 산정한 보수월액에 제</a:t>
            </a:r>
            <a:r>
              <a:rPr lang="en-US" altLang="ko-KR" sz="1900" dirty="0">
                <a:latin typeface="+mn-ea"/>
              </a:rPr>
              <a:t>73</a:t>
            </a:r>
            <a:r>
              <a:rPr lang="ko-KR" altLang="en-US" sz="1900" dirty="0">
                <a:latin typeface="+mn-ea"/>
              </a:rPr>
              <a:t>조 제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항 또는 </a:t>
            </a:r>
            <a:r>
              <a:rPr lang="ko-KR" altLang="en-US" sz="1900" dirty="0" smtClean="0">
                <a:latin typeface="+mn-ea"/>
              </a:rPr>
              <a:t>제</a:t>
            </a:r>
            <a:r>
              <a:rPr lang="en-US" altLang="ko-KR" sz="1900" dirty="0" smtClean="0">
                <a:latin typeface="+mn-ea"/>
              </a:rPr>
              <a:t>2</a:t>
            </a:r>
            <a:r>
              <a:rPr lang="ko-KR" altLang="en-US" sz="1900" dirty="0">
                <a:latin typeface="+mn-ea"/>
              </a:rPr>
              <a:t>항에 </a:t>
            </a:r>
            <a:r>
              <a:rPr lang="ko-KR" altLang="en-US" sz="1900" dirty="0" smtClean="0">
                <a:latin typeface="+mn-ea"/>
              </a:rPr>
              <a:t>따른 </a:t>
            </a:r>
            <a:r>
              <a:rPr lang="ko-KR" altLang="en-US" sz="1900" dirty="0" err="1" smtClean="0">
                <a:latin typeface="+mn-ea"/>
              </a:rPr>
              <a:t>보험료율을</a:t>
            </a:r>
            <a:r>
              <a:rPr lang="ko-KR" altLang="en-US" sz="1900" dirty="0" smtClean="0">
                <a:latin typeface="+mn-ea"/>
              </a:rPr>
              <a:t> </a:t>
            </a:r>
            <a:r>
              <a:rPr lang="ko-KR" altLang="en-US" sz="1900" dirty="0">
                <a:latin typeface="+mn-ea"/>
              </a:rPr>
              <a:t>곱하여 얻은 </a:t>
            </a:r>
            <a:r>
              <a:rPr lang="ko-KR" altLang="en-US" sz="1900" dirty="0" smtClean="0">
                <a:latin typeface="+mn-ea"/>
              </a:rPr>
              <a:t>금액</a:t>
            </a:r>
            <a:endParaRPr lang="en-US" altLang="ko-KR" sz="1900" dirty="0" smtClean="0">
              <a:latin typeface="+mn-ea"/>
            </a:endParaRPr>
          </a:p>
          <a:p>
            <a:pPr marL="85725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SzPct val="120000"/>
              <a:buFont typeface="나눔바른펜" panose="020B0503000000000000" pitchFamily="50" charset="-127"/>
              <a:buChar char="-"/>
            </a:pPr>
            <a:r>
              <a:rPr lang="ko-KR" altLang="en-US" sz="1900" dirty="0" smtClean="0">
                <a:latin typeface="+mn-ea"/>
              </a:rPr>
              <a:t> 보험료 </a:t>
            </a:r>
            <a:r>
              <a:rPr lang="ko-KR" altLang="en-US" sz="1900" dirty="0">
                <a:latin typeface="+mn-ea"/>
              </a:rPr>
              <a:t>부담</a:t>
            </a:r>
          </a:p>
        </p:txBody>
      </p:sp>
    </p:spTree>
    <p:extLst>
      <p:ext uri="{BB962C8B-B14F-4D97-AF65-F5344CB8AC3E}">
        <p14:creationId xmlns:p14="http://schemas.microsoft.com/office/powerpoint/2010/main" val="306094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6347" y="4978637"/>
            <a:ext cx="8908900" cy="178642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81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0647" y="491990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8155" y="492307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6161" y="5530115"/>
            <a:ext cx="84123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1738" y="5153369"/>
            <a:ext cx="51090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보험료부과제도개선위원회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126347" y="749007"/>
            <a:ext cx="8908900" cy="2094185"/>
            <a:chOff x="204" y="2296"/>
            <a:chExt cx="3584" cy="1860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81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240647" y="690273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398155" y="693448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336161" y="1300486"/>
            <a:ext cx="84123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31738" y="923740"/>
            <a:ext cx="30700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보험료의 부담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69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1451" y="1399720"/>
            <a:ext cx="58298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en-US" altLang="ko-KR" sz="21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2) </a:t>
            </a:r>
            <a:r>
              <a:rPr lang="ko-KR" altLang="en-US" sz="21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지역가입자</a:t>
            </a:r>
            <a:endParaRPr lang="ko-KR" altLang="en-US" sz="21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Text Box 39"/>
          <p:cNvSpPr txBox="1">
            <a:spLocks noChangeArrowheads="1"/>
          </p:cNvSpPr>
          <p:nvPr/>
        </p:nvSpPr>
        <p:spPr bwMode="auto">
          <a:xfrm>
            <a:off x="815360" y="1796099"/>
            <a:ext cx="7933103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1900" dirty="0" err="1">
                <a:latin typeface="+mn-ea"/>
              </a:rPr>
              <a:t>월별보험료액</a:t>
            </a:r>
            <a:r>
              <a:rPr lang="ko-KR" altLang="en-US" sz="1900" dirty="0">
                <a:latin typeface="+mn-ea"/>
              </a:rPr>
              <a:t> </a:t>
            </a:r>
            <a:r>
              <a:rPr lang="en-US" altLang="ko-KR" sz="1900" dirty="0">
                <a:latin typeface="+mn-ea"/>
              </a:rPr>
              <a:t>: </a:t>
            </a:r>
            <a:r>
              <a:rPr lang="ko-KR" altLang="en-US" sz="1900" dirty="0">
                <a:latin typeface="+mn-ea"/>
              </a:rPr>
              <a:t>세대단위로 산정하되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보험료부과점수에 보험료부과점수당 금액을 </a:t>
            </a:r>
            <a:r>
              <a:rPr lang="ko-KR" altLang="en-US" sz="1900" dirty="0" smtClean="0">
                <a:latin typeface="+mn-ea"/>
              </a:rPr>
              <a:t>곱한</a:t>
            </a:r>
            <a:r>
              <a:rPr lang="en-US" altLang="ko-KR" sz="1900" dirty="0">
                <a:latin typeface="+mn-ea"/>
              </a:rPr>
              <a:t> </a:t>
            </a:r>
            <a:r>
              <a:rPr lang="ko-KR" altLang="en-US" sz="1900" dirty="0" smtClean="0">
                <a:latin typeface="+mn-ea"/>
              </a:rPr>
              <a:t>금액 </a:t>
            </a:r>
            <a:endParaRPr lang="ko-KR" altLang="en-US" sz="1900" dirty="0">
              <a:latin typeface="+mn-ea"/>
            </a:endParaRPr>
          </a:p>
        </p:txBody>
      </p:sp>
      <p:sp>
        <p:nvSpPr>
          <p:cNvPr id="34" name="제목 39"/>
          <p:cNvSpPr txBox="1">
            <a:spLocks/>
          </p:cNvSpPr>
          <p:nvPr/>
        </p:nvSpPr>
        <p:spPr bwMode="auto">
          <a:xfrm>
            <a:off x="277810" y="5664186"/>
            <a:ext cx="857076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보험료 부과와 관련된 제도 개선을 위하여 보건복지부장관 소속으로 </a:t>
            </a:r>
            <a:r>
              <a:rPr lang="ko-KR" altLang="en-US" sz="1900" kern="0" dirty="0" smtClean="0">
                <a:latin typeface="+mn-ea"/>
                <a:cs typeface="+mj-cs"/>
              </a:rPr>
              <a:t>중앙행정기관 소속 </a:t>
            </a:r>
            <a:r>
              <a:rPr lang="ko-KR" altLang="en-US" sz="1900" kern="0" dirty="0">
                <a:latin typeface="+mn-ea"/>
                <a:cs typeface="+mj-cs"/>
              </a:rPr>
              <a:t>공무원과 민간 전문가로 구성된 보험료제도개선위원회를 둔다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35" name="Group 7"/>
          <p:cNvGrpSpPr>
            <a:grpSpLocks/>
          </p:cNvGrpSpPr>
          <p:nvPr/>
        </p:nvGrpSpPr>
        <p:grpSpPr bwMode="auto">
          <a:xfrm>
            <a:off x="126347" y="3018001"/>
            <a:ext cx="8908900" cy="1786420"/>
            <a:chOff x="204" y="2296"/>
            <a:chExt cx="3584" cy="1860"/>
          </a:xfrm>
        </p:grpSpPr>
        <p:grpSp>
          <p:nvGrpSpPr>
            <p:cNvPr id="3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81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0" name="Group 12"/>
          <p:cNvGrpSpPr>
            <a:grpSpLocks/>
          </p:cNvGrpSpPr>
          <p:nvPr/>
        </p:nvGrpSpPr>
        <p:grpSpPr bwMode="auto">
          <a:xfrm>
            <a:off x="240647" y="2959266"/>
            <a:ext cx="88900" cy="200025"/>
            <a:chOff x="4314" y="2018"/>
            <a:chExt cx="69" cy="166"/>
          </a:xfrm>
        </p:grpSpPr>
        <p:sp>
          <p:nvSpPr>
            <p:cNvPr id="4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3" name="Group 15"/>
          <p:cNvGrpSpPr>
            <a:grpSpLocks/>
          </p:cNvGrpSpPr>
          <p:nvPr/>
        </p:nvGrpSpPr>
        <p:grpSpPr bwMode="auto">
          <a:xfrm>
            <a:off x="398155" y="2962441"/>
            <a:ext cx="87312" cy="200025"/>
            <a:chOff x="4314" y="2018"/>
            <a:chExt cx="69" cy="166"/>
          </a:xfrm>
        </p:grpSpPr>
        <p:sp>
          <p:nvSpPr>
            <p:cNvPr id="4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6" name="Line 18"/>
          <p:cNvSpPr>
            <a:spLocks noChangeShapeType="1"/>
          </p:cNvSpPr>
          <p:nvPr/>
        </p:nvSpPr>
        <p:spPr bwMode="auto">
          <a:xfrm>
            <a:off x="336161" y="3569479"/>
            <a:ext cx="841230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331738" y="3192733"/>
            <a:ext cx="35862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월별보험료의 상한 및 하한</a:t>
            </a:r>
          </a:p>
        </p:txBody>
      </p:sp>
      <p:sp>
        <p:nvSpPr>
          <p:cNvPr id="48" name="제목 39"/>
          <p:cNvSpPr txBox="1">
            <a:spLocks/>
          </p:cNvSpPr>
          <p:nvPr/>
        </p:nvSpPr>
        <p:spPr bwMode="auto">
          <a:xfrm>
            <a:off x="571451" y="3698602"/>
            <a:ext cx="8498697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월별 </a:t>
            </a:r>
            <a:r>
              <a:rPr lang="ko-KR" altLang="en-US" sz="1900" kern="0" dirty="0" err="1">
                <a:latin typeface="+mn-ea"/>
                <a:cs typeface="+mj-cs"/>
              </a:rPr>
              <a:t>보험료액은</a:t>
            </a:r>
            <a:r>
              <a:rPr lang="ko-KR" altLang="en-US" sz="1900" kern="0" dirty="0">
                <a:latin typeface="+mn-ea"/>
                <a:cs typeface="+mj-cs"/>
              </a:rPr>
              <a:t> 가입자의 보험료 </a:t>
            </a:r>
            <a:r>
              <a:rPr lang="ko-KR" altLang="en-US" sz="1900" kern="0" dirty="0" err="1">
                <a:latin typeface="+mn-ea"/>
                <a:cs typeface="+mj-cs"/>
              </a:rPr>
              <a:t>평균액의</a:t>
            </a:r>
            <a:r>
              <a:rPr lang="ko-KR" altLang="en-US" sz="1900" kern="0" dirty="0">
                <a:latin typeface="+mn-ea"/>
                <a:cs typeface="+mj-cs"/>
              </a:rPr>
              <a:t> 일정비율에 해당하는 금액을 고려하여 </a:t>
            </a:r>
            <a:r>
              <a:rPr lang="ko-KR" altLang="en-US" sz="1900" kern="0" dirty="0" smtClean="0">
                <a:latin typeface="+mn-ea"/>
                <a:cs typeface="+mj-cs"/>
              </a:rPr>
              <a:t>대통령령으로 </a:t>
            </a:r>
            <a:r>
              <a:rPr lang="ko-KR" altLang="en-US" sz="1900" kern="0" dirty="0">
                <a:latin typeface="+mn-ea"/>
                <a:cs typeface="+mj-cs"/>
              </a:rPr>
              <a:t>정하는 기준에 따라 상한 및 하한을 </a:t>
            </a:r>
            <a:r>
              <a:rPr lang="ko-KR" altLang="en-US" sz="1900" kern="0" dirty="0" smtClean="0">
                <a:latin typeface="+mn-ea"/>
                <a:cs typeface="+mj-cs"/>
              </a:rPr>
              <a:t>정한다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722991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보험료의 납부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(77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56366" y="4124973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97582" y="4134633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6396" y="4140769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지역가입자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51327" y="4546909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12351" y="4630342"/>
            <a:ext cx="753157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가입자가 속한 세대의 지역가입자 전원이 연대하여 납부한다</a:t>
            </a:r>
            <a:r>
              <a:rPr lang="en-US" altLang="ko-KR" sz="2000" dirty="0">
                <a:latin typeface="+mn-ea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다만 소득 및 재산이 없는 미성년자와 소득 및 재산 등을 고려하여 </a:t>
            </a:r>
            <a:r>
              <a:rPr lang="ko-KR" altLang="en-US" sz="2000" dirty="0" smtClean="0">
                <a:latin typeface="+mn-ea"/>
              </a:rPr>
              <a:t>대통령령으로 </a:t>
            </a:r>
            <a:r>
              <a:rPr lang="ko-KR" altLang="en-US" sz="2000" dirty="0">
                <a:latin typeface="+mn-ea"/>
              </a:rPr>
              <a:t>정하는 기준에 미성년자는 납부의무를 부담하지 아니한다</a:t>
            </a:r>
            <a:r>
              <a:rPr lang="en-US" altLang="ko-KR" sz="2000" dirty="0">
                <a:latin typeface="+mn-ea"/>
              </a:rPr>
              <a:t>. 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56366" y="892300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97582" y="901960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76396" y="908096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직장가입자 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51327" y="1314236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12350" y="1397669"/>
            <a:ext cx="6979671" cy="203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latin typeface="+mn-ea"/>
              </a:rPr>
              <a:t>보수월액보험료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사용자</a:t>
            </a:r>
          </a:p>
          <a:p>
            <a:pPr marL="265113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 보수에서 </a:t>
            </a:r>
            <a:r>
              <a:rPr lang="ko-KR" altLang="en-US" sz="2000" dirty="0">
                <a:latin typeface="+mn-ea"/>
              </a:rPr>
              <a:t>공제하여 납부하고 직장가입자에게 공제액을 알려야 한다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 smtClean="0">
                <a:latin typeface="+mn-ea"/>
              </a:rPr>
              <a:t>소득월액보험료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직장가입자</a:t>
            </a:r>
          </a:p>
        </p:txBody>
      </p:sp>
    </p:spTree>
    <p:extLst>
      <p:ext uri="{BB962C8B-B14F-4D97-AF65-F5344CB8AC3E}">
        <p14:creationId xmlns:p14="http://schemas.microsoft.com/office/powerpoint/2010/main" val="394372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보험료의 체납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3185855"/>
            <a:ext cx="8762675" cy="312346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8914" y="312711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6422" y="313029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5580" y="3791533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1156" y="3404154"/>
            <a:ext cx="566693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고액상습체납자의 </a:t>
            </a: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인적사항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공개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56422" y="3871972"/>
            <a:ext cx="8341510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공단은 이 법에 따른 납부기한의 다음 날부터 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년이 경과한 보험료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 smtClean="0">
                <a:latin typeface="+mn-ea"/>
                <a:cs typeface="+mj-cs"/>
              </a:rPr>
              <a:t>연체금과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체납처분비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84</a:t>
            </a:r>
            <a:r>
              <a:rPr lang="ko-KR" altLang="en-US" sz="1900" kern="0" dirty="0">
                <a:latin typeface="+mn-ea"/>
                <a:cs typeface="+mj-cs"/>
              </a:rPr>
              <a:t>조에 따라 </a:t>
            </a:r>
            <a:r>
              <a:rPr lang="ko-KR" altLang="en-US" sz="1900" kern="0" dirty="0" err="1">
                <a:latin typeface="+mn-ea"/>
                <a:cs typeface="+mj-cs"/>
              </a:rPr>
              <a:t>결손처분한</a:t>
            </a:r>
            <a:r>
              <a:rPr lang="ko-KR" altLang="en-US" sz="1900" kern="0" dirty="0">
                <a:latin typeface="+mn-ea"/>
                <a:cs typeface="+mj-cs"/>
              </a:rPr>
              <a:t> 보험료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>
                <a:latin typeface="+mn-ea"/>
                <a:cs typeface="+mj-cs"/>
              </a:rPr>
              <a:t>연체금과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체납처분비로서 </a:t>
            </a:r>
            <a:r>
              <a:rPr lang="ko-KR" altLang="en-US" sz="1900" kern="0" dirty="0" err="1" smtClean="0">
                <a:latin typeface="+mn-ea"/>
                <a:cs typeface="+mj-cs"/>
              </a:rPr>
              <a:t>징수권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소멸시효가 완성되지 아니한 것을 포함한다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의 </a:t>
            </a:r>
            <a:r>
              <a:rPr lang="ko-KR" altLang="en-US" sz="1900" kern="0" dirty="0" smtClean="0">
                <a:latin typeface="+mn-ea"/>
                <a:cs typeface="+mj-cs"/>
              </a:rPr>
              <a:t>총액이 </a:t>
            </a: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 smtClean="0">
                <a:latin typeface="+mn-ea"/>
                <a:cs typeface="+mj-cs"/>
              </a:rPr>
              <a:t>천만 원 이상인 체납자가 </a:t>
            </a:r>
            <a:r>
              <a:rPr lang="ko-KR" altLang="en-US" sz="1900" kern="0" dirty="0" smtClean="0">
                <a:latin typeface="+mn-ea"/>
                <a:cs typeface="+mj-cs"/>
              </a:rPr>
              <a:t>납부능력이 </a:t>
            </a:r>
            <a:r>
              <a:rPr lang="ko-KR" altLang="en-US" sz="1900" kern="0" dirty="0">
                <a:latin typeface="+mn-ea"/>
                <a:cs typeface="+mj-cs"/>
              </a:rPr>
              <a:t>있음에도 불구하고 체납한 경우 그 </a:t>
            </a:r>
            <a:r>
              <a:rPr lang="ko-KR" altLang="en-US" sz="1900" kern="0" dirty="0" err="1" smtClean="0">
                <a:latin typeface="+mn-ea"/>
                <a:cs typeface="+mj-cs"/>
              </a:rPr>
              <a:t>인적사항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체납액 등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 err="1">
                <a:latin typeface="+mn-ea"/>
                <a:cs typeface="+mj-cs"/>
              </a:rPr>
              <a:t>인적사항등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을 공개할 수 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4613" y="844278"/>
            <a:ext cx="8762675" cy="1875276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98914" y="785541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56422" y="788716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05580" y="1449955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1156" y="1062576"/>
            <a:ext cx="438293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체납보험료의 분할납부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75117" y="1523761"/>
            <a:ext cx="81257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공단은 보험료를 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회 이상 체납한 자가 신청하는 경우 </a:t>
            </a:r>
            <a:r>
              <a:rPr lang="ko-KR" altLang="en-US" sz="2000" kern="0" dirty="0" err="1">
                <a:latin typeface="+mn-ea"/>
                <a:cs typeface="+mj-cs"/>
              </a:rPr>
              <a:t>보건복지부령으로</a:t>
            </a:r>
            <a:r>
              <a:rPr lang="ko-KR" altLang="en-US" sz="2000" kern="0" dirty="0">
                <a:latin typeface="+mn-ea"/>
                <a:cs typeface="+mj-cs"/>
              </a:rPr>
              <a:t> 정하는 </a:t>
            </a:r>
            <a:r>
              <a:rPr lang="ko-KR" altLang="en-US" sz="2000" kern="0" dirty="0" smtClean="0">
                <a:latin typeface="+mn-ea"/>
                <a:cs typeface="+mj-cs"/>
              </a:rPr>
              <a:t>바에 </a:t>
            </a:r>
            <a:r>
              <a:rPr lang="ko-KR" altLang="en-US" sz="2000" kern="0" dirty="0" smtClean="0">
                <a:latin typeface="+mn-ea"/>
                <a:cs typeface="+mj-cs"/>
              </a:rPr>
              <a:t>따라 </a:t>
            </a:r>
            <a:r>
              <a:rPr lang="ko-KR" altLang="en-US" sz="2000" kern="0" dirty="0">
                <a:latin typeface="+mn-ea"/>
                <a:cs typeface="+mj-cs"/>
              </a:rPr>
              <a:t>분할납부를 승인할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850262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권리구제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4616078"/>
            <a:ext cx="8762675" cy="183725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8914" y="455734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6422" y="456051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5580" y="5221755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1156" y="4834376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심판청구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184613" y="844278"/>
            <a:ext cx="8762675" cy="3376810"/>
            <a:chOff x="204" y="2296"/>
            <a:chExt cx="3584" cy="1860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298914" y="785541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456422" y="788716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405580" y="1449955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401156" y="1062576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이의신청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837043"/>
              </p:ext>
            </p:extLst>
          </p:nvPr>
        </p:nvGraphicFramePr>
        <p:xfrm>
          <a:off x="474757" y="1613998"/>
          <a:ext cx="8168803" cy="24146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88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299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9697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공단에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이의신청</a:t>
                      </a:r>
                      <a:endParaRPr lang="ko-KR" altLang="en-US" sz="19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가입자 및 피부양자의 자격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보험료 등 보험급여 또는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보험급여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비용에 관한 공단의 처분에 이의가 있는 자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항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177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심사평가원에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이의신청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요양급여비용 및 요양급여의 적정성에 대한 평가 등에 관한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심사평가원의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처분에 이의가 있는 공단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요양기관 기타의 자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항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0" name="제목 39"/>
          <p:cNvSpPr txBox="1">
            <a:spLocks/>
          </p:cNvSpPr>
          <p:nvPr/>
        </p:nvSpPr>
        <p:spPr bwMode="auto">
          <a:xfrm>
            <a:off x="471009" y="5312443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공단 또는 심사평가원이 행한 이의신청 결정에 불복이 있는 자는 보건복지부 내의 건강보험분쟁조정위원회에 심판청구를 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5084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2030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청년건강검진 지원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접힌 도형 2"/>
          <p:cNvSpPr/>
          <p:nvPr/>
        </p:nvSpPr>
        <p:spPr>
          <a:xfrm>
            <a:off x="243747" y="886384"/>
            <a:ext cx="8681668" cy="5444202"/>
          </a:xfrm>
          <a:prstGeom prst="foldedCorner">
            <a:avLst>
              <a:gd name="adj" fmla="val 6615"/>
            </a:avLst>
          </a:prstGeom>
          <a:noFill/>
          <a:ln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838217" y="1412592"/>
            <a:ext cx="7653924" cy="0"/>
          </a:xfrm>
          <a:prstGeom prst="line">
            <a:avLst/>
          </a:prstGeom>
          <a:noFill/>
          <a:ln w="1905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870443" y="1032370"/>
            <a:ext cx="3685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2030 </a:t>
            </a:r>
            <a:r>
              <a:rPr lang="ko-KR" altLang="en-US" sz="24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청년건강검진 지원 </a:t>
            </a:r>
            <a:endParaRPr lang="en-US" altLang="ko-KR" sz="24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1067" y="1552355"/>
            <a:ext cx="8380508" cy="4778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sz="2300" dirty="0" smtClean="0"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en-US" altLang="ko-KR" sz="2000" dirty="0" smtClean="0">
                <a:latin typeface="+mn-ea"/>
              </a:rPr>
              <a:t>2030 </a:t>
            </a:r>
            <a:r>
              <a:rPr lang="ko-KR" altLang="en-US" sz="2000" dirty="0" smtClean="0">
                <a:latin typeface="+mn-ea"/>
              </a:rPr>
              <a:t>청년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주부 </a:t>
            </a:r>
            <a:r>
              <a:rPr lang="ko-KR" altLang="en-US" sz="2000" dirty="0" err="1">
                <a:latin typeface="+mn-ea"/>
              </a:rPr>
              <a:t>국가건강검진지원법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국민건강보험법 </a:t>
            </a:r>
            <a:r>
              <a:rPr lang="ko-KR" altLang="en-US" sz="2000" dirty="0" err="1">
                <a:latin typeface="+mn-ea"/>
              </a:rPr>
              <a:t>일부개정법률안</a:t>
            </a:r>
            <a:r>
              <a:rPr lang="en-US" altLang="ko-KR" sz="2000" dirty="0">
                <a:latin typeface="+mn-ea"/>
              </a:rPr>
              <a:t>)</a:t>
            </a:r>
            <a:r>
              <a:rPr lang="ko-KR" altLang="en-US" sz="2000" dirty="0" smtClean="0">
                <a:latin typeface="+mn-ea"/>
              </a:rPr>
              <a:t>이 본회의를 </a:t>
            </a:r>
            <a:r>
              <a:rPr lang="ko-KR" altLang="en-US" sz="2000" dirty="0">
                <a:latin typeface="+mn-ea"/>
              </a:rPr>
              <a:t>통과하면서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앞으로 건강검진의 사각지대에 놓인 </a:t>
            </a:r>
            <a:r>
              <a:rPr lang="en-US" altLang="ko-KR" sz="2000" dirty="0" smtClean="0">
                <a:latin typeface="+mn-ea"/>
              </a:rPr>
              <a:t>2 · 30</a:t>
            </a:r>
            <a:r>
              <a:rPr lang="ko-KR" altLang="en-US" sz="2000" dirty="0">
                <a:latin typeface="+mn-ea"/>
              </a:rPr>
              <a:t>대 </a:t>
            </a:r>
            <a:r>
              <a:rPr lang="ko-KR" altLang="en-US" sz="2000" dirty="0" err="1">
                <a:latin typeface="+mn-ea"/>
              </a:rPr>
              <a:t>미취업</a:t>
            </a:r>
            <a:r>
              <a:rPr lang="ko-KR" altLang="en-US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청년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전업주부들은 국가건강검진 체계에 포함됐다</a:t>
            </a:r>
            <a:r>
              <a:rPr lang="en-US" altLang="ko-KR" sz="2000" dirty="0" smtClean="0">
                <a:latin typeface="+mn-ea"/>
              </a:rPr>
              <a:t>. </a:t>
            </a:r>
            <a:r>
              <a:rPr lang="ko-KR" altLang="en-US" sz="2000" dirty="0" smtClean="0">
                <a:latin typeface="+mn-ea"/>
              </a:rPr>
              <a:t>개정안은 </a:t>
            </a:r>
            <a:r>
              <a:rPr lang="ko-KR" altLang="en-US" sz="2000" dirty="0">
                <a:latin typeface="+mn-ea"/>
              </a:rPr>
              <a:t>현재 국가건강검진 체계상 </a:t>
            </a:r>
            <a:r>
              <a:rPr lang="en-US" altLang="ko-KR" sz="2000" dirty="0">
                <a:latin typeface="+mn-ea"/>
              </a:rPr>
              <a:t>19</a:t>
            </a:r>
            <a:r>
              <a:rPr lang="ko-KR" altLang="en-US" sz="2000" dirty="0">
                <a:latin typeface="+mn-ea"/>
              </a:rPr>
              <a:t>세 이상 </a:t>
            </a:r>
            <a:r>
              <a:rPr lang="en-US" altLang="ko-KR" sz="2000" dirty="0">
                <a:latin typeface="+mn-ea"/>
              </a:rPr>
              <a:t>40</a:t>
            </a:r>
            <a:r>
              <a:rPr lang="ko-KR" altLang="en-US" sz="2000" dirty="0">
                <a:latin typeface="+mn-ea"/>
              </a:rPr>
              <a:t>세 미만의 직장가입자의 </a:t>
            </a:r>
            <a:r>
              <a:rPr lang="ko-KR" altLang="en-US" sz="2000" dirty="0" smtClean="0">
                <a:latin typeface="+mn-ea"/>
              </a:rPr>
              <a:t>피부양자 </a:t>
            </a:r>
            <a:r>
              <a:rPr lang="ko-KR" altLang="en-US" sz="2000" dirty="0">
                <a:latin typeface="+mn-ea"/>
              </a:rPr>
              <a:t>및 지역가입자의 </a:t>
            </a:r>
            <a:r>
              <a:rPr lang="ko-KR" altLang="en-US" sz="2000" dirty="0" err="1">
                <a:latin typeface="+mn-ea"/>
              </a:rPr>
              <a:t>세대원이</a:t>
            </a:r>
            <a:r>
              <a:rPr lang="ko-KR" altLang="en-US" sz="2000" dirty="0">
                <a:latin typeface="+mn-ea"/>
              </a:rPr>
              <a:t> 건강검진 대상자에서 제외되어 있는 점을 </a:t>
            </a:r>
            <a:r>
              <a:rPr lang="ko-KR" altLang="en-US" sz="2000" dirty="0" smtClean="0">
                <a:latin typeface="+mn-ea"/>
              </a:rPr>
              <a:t>개선</a:t>
            </a:r>
            <a:r>
              <a:rPr lang="en-US" altLang="ko-KR" sz="2000" dirty="0" smtClean="0">
                <a:latin typeface="+mn-ea"/>
              </a:rPr>
              <a:t>, 20 · 30</a:t>
            </a:r>
            <a:r>
              <a:rPr lang="ko-KR" altLang="en-US" sz="2000" dirty="0">
                <a:latin typeface="+mn-ea"/>
              </a:rPr>
              <a:t>대 </a:t>
            </a:r>
            <a:r>
              <a:rPr lang="ko-KR" altLang="en-US" sz="2000" dirty="0" err="1">
                <a:latin typeface="+mn-ea"/>
              </a:rPr>
              <a:t>미취업</a:t>
            </a:r>
            <a:r>
              <a:rPr lang="ko-KR" altLang="en-US" sz="2000" dirty="0">
                <a:latin typeface="+mn-ea"/>
              </a:rPr>
              <a:t> 청년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전업주부 등을 국가건강검진 대상자로 </a:t>
            </a:r>
            <a:r>
              <a:rPr lang="ko-KR" altLang="en-US" sz="2000" dirty="0" smtClean="0">
                <a:latin typeface="+mn-ea"/>
              </a:rPr>
              <a:t>포함토록</a:t>
            </a:r>
            <a:r>
              <a:rPr lang="en-US" altLang="ko-KR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하는 </a:t>
            </a:r>
            <a:r>
              <a:rPr lang="ko-KR" altLang="en-US" sz="2000" dirty="0" smtClean="0">
                <a:latin typeface="+mn-ea"/>
              </a:rPr>
              <a:t>법안이다</a:t>
            </a:r>
            <a:r>
              <a:rPr lang="en-US" altLang="ko-KR" sz="2000" dirty="0">
                <a:latin typeface="+mn-ea"/>
              </a:rPr>
              <a:t>. </a:t>
            </a:r>
            <a:endParaRPr lang="en-US" altLang="ko-KR" sz="2000" dirty="0" smtClean="0">
              <a:latin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sz="2000" dirty="0" smtClean="0">
                <a:latin typeface="+mn-ea"/>
              </a:rPr>
              <a:t>                                                       </a:t>
            </a:r>
            <a:endParaRPr lang="en-US" altLang="ko-KR" sz="2000" dirty="0" smtClean="0">
              <a:latin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                                                    </a:t>
            </a:r>
            <a:r>
              <a:rPr lang="en-US" altLang="ko-KR" sz="2000" dirty="0" smtClean="0">
                <a:latin typeface="+mn-ea"/>
              </a:rPr>
              <a:t>* </a:t>
            </a:r>
            <a:r>
              <a:rPr lang="ko-KR" altLang="en-US" sz="2000" dirty="0" smtClean="0">
                <a:latin typeface="+mn-ea"/>
              </a:rPr>
              <a:t>출처 </a:t>
            </a:r>
            <a:r>
              <a:rPr lang="en-US" altLang="ko-KR" sz="2000" dirty="0" smtClean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쿠키뉴스</a:t>
            </a:r>
            <a:r>
              <a:rPr lang="en-US" altLang="ko-KR" sz="2000" dirty="0">
                <a:latin typeface="+mn-ea"/>
              </a:rPr>
              <a:t>(2018.12.2)</a:t>
            </a:r>
          </a:p>
        </p:txBody>
      </p:sp>
    </p:spTree>
    <p:extLst>
      <p:ext uri="{BB962C8B-B14F-4D97-AF65-F5344CB8AC3E}">
        <p14:creationId xmlns:p14="http://schemas.microsoft.com/office/powerpoint/2010/main" val="27465524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2030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청년건강검진 지원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2195" y="775938"/>
            <a:ext cx="8842815" cy="6012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55397" y="1353543"/>
            <a:ext cx="8547608" cy="5576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① 공단은 가입자와 피부양자에 대하여 질병의 조기 발견과 그에 따른 </a:t>
            </a:r>
            <a:r>
              <a:rPr lang="ko-KR" altLang="en-US" sz="1900" kern="0" dirty="0" smtClean="0">
                <a:latin typeface="+mn-ea"/>
                <a:cs typeface="+mj-cs"/>
              </a:rPr>
              <a:t>요양급여를 하기 </a:t>
            </a:r>
            <a:r>
              <a:rPr lang="ko-KR" altLang="en-US" sz="1900" kern="0" dirty="0">
                <a:latin typeface="+mn-ea"/>
                <a:cs typeface="+mj-cs"/>
              </a:rPr>
              <a:t>위하여 건강검진을 실시한다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②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항에 따른 건강검진의 종류 및 대상은 다음 각 호와 같다</a:t>
            </a:r>
            <a:r>
              <a:rPr lang="en-US" altLang="ko-KR" sz="1900" kern="0" dirty="0">
                <a:latin typeface="+mn-ea"/>
                <a:cs typeface="+mj-cs"/>
              </a:rPr>
              <a:t>.  &lt;</a:t>
            </a:r>
            <a:r>
              <a:rPr lang="ko-KR" altLang="en-US" sz="1900" kern="0" dirty="0">
                <a:latin typeface="+mn-ea"/>
                <a:cs typeface="+mj-cs"/>
              </a:rPr>
              <a:t>신설 </a:t>
            </a:r>
            <a:r>
              <a:rPr lang="en-US" altLang="ko-KR" sz="1900" kern="0" dirty="0">
                <a:latin typeface="+mn-ea"/>
                <a:cs typeface="+mj-cs"/>
              </a:rPr>
              <a:t>2018. 12. 11.&gt;</a:t>
            </a:r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    1. </a:t>
            </a:r>
            <a:r>
              <a:rPr lang="ko-KR" altLang="en-US" sz="1900" kern="0" dirty="0" smtClean="0">
                <a:latin typeface="+mn-ea"/>
                <a:cs typeface="+mj-cs"/>
              </a:rPr>
              <a:t>일반건강검진 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직장가입자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세대주인 지역가입자</a:t>
            </a:r>
            <a:r>
              <a:rPr lang="en-US" altLang="ko-KR" sz="1900" kern="0" dirty="0">
                <a:latin typeface="+mn-ea"/>
                <a:cs typeface="+mj-cs"/>
              </a:rPr>
              <a:t>, 20</a:t>
            </a:r>
            <a:r>
              <a:rPr lang="ko-KR" altLang="en-US" sz="1900" kern="0" dirty="0">
                <a:latin typeface="+mn-ea"/>
                <a:cs typeface="+mj-cs"/>
              </a:rPr>
              <a:t>세 이상인 지역가입자 및 </a:t>
            </a:r>
            <a:r>
              <a:rPr lang="en-US" altLang="ko-KR" sz="1900" kern="0" dirty="0" smtClean="0">
                <a:latin typeface="+mn-ea"/>
                <a:cs typeface="+mj-cs"/>
              </a:rPr>
              <a:t>20</a:t>
            </a:r>
            <a:r>
              <a:rPr lang="ko-KR" altLang="en-US" sz="1900" kern="0" dirty="0">
                <a:latin typeface="+mn-ea"/>
                <a:cs typeface="+mj-cs"/>
              </a:rPr>
              <a:t>세 이상인 피부양자</a:t>
            </a:r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    </a:t>
            </a:r>
            <a:r>
              <a:rPr lang="en-US" altLang="ko-KR" sz="1900" kern="0" dirty="0">
                <a:latin typeface="+mn-ea"/>
                <a:cs typeface="+mj-cs"/>
              </a:rPr>
              <a:t>2. </a:t>
            </a:r>
            <a:r>
              <a:rPr lang="ko-KR" altLang="en-US" sz="1900" kern="0" dirty="0" err="1" smtClean="0">
                <a:latin typeface="+mn-ea"/>
                <a:cs typeface="+mj-cs"/>
              </a:rPr>
              <a:t>암검진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「</a:t>
            </a:r>
            <a:r>
              <a:rPr lang="ko-KR" altLang="en-US" sz="1900" kern="0" dirty="0" err="1">
                <a:latin typeface="+mn-ea"/>
                <a:cs typeface="+mj-cs"/>
              </a:rPr>
              <a:t>암관리법</a:t>
            </a:r>
            <a:r>
              <a:rPr lang="ko-KR" altLang="en-US" sz="1900" kern="0" dirty="0">
                <a:latin typeface="+mn-ea"/>
                <a:cs typeface="+mj-cs"/>
              </a:rPr>
              <a:t>」 제</a:t>
            </a:r>
            <a:r>
              <a:rPr lang="en-US" altLang="ko-KR" sz="1900" kern="0" dirty="0">
                <a:latin typeface="+mn-ea"/>
                <a:cs typeface="+mj-cs"/>
              </a:rPr>
              <a:t>11</a:t>
            </a:r>
            <a:r>
              <a:rPr lang="ko-KR" altLang="en-US" sz="1900" kern="0" dirty="0">
                <a:latin typeface="+mn-ea"/>
                <a:cs typeface="+mj-cs"/>
              </a:rPr>
              <a:t>조제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항에 따른 암의 종류별 검진주기와 연령 기준 등에 </a:t>
            </a:r>
            <a:r>
              <a:rPr lang="ko-KR" altLang="en-US" sz="1900" kern="0" dirty="0" smtClean="0">
                <a:latin typeface="+mn-ea"/>
                <a:cs typeface="+mj-cs"/>
              </a:rPr>
              <a:t>해당하는 </a:t>
            </a:r>
            <a:r>
              <a:rPr lang="ko-KR" altLang="en-US" sz="1900" kern="0" dirty="0">
                <a:latin typeface="+mn-ea"/>
                <a:cs typeface="+mj-cs"/>
              </a:rPr>
              <a:t>사람</a:t>
            </a:r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    </a:t>
            </a:r>
            <a:r>
              <a:rPr lang="en-US" altLang="ko-KR" sz="1900" kern="0" dirty="0">
                <a:latin typeface="+mn-ea"/>
                <a:cs typeface="+mj-cs"/>
              </a:rPr>
              <a:t>3. </a:t>
            </a:r>
            <a:r>
              <a:rPr lang="ko-KR" altLang="en-US" sz="1900" kern="0" dirty="0" err="1" smtClean="0">
                <a:latin typeface="+mn-ea"/>
                <a:cs typeface="+mj-cs"/>
              </a:rPr>
              <a:t>영유아건강검진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en-US" altLang="ko-KR" sz="1900" kern="0" dirty="0">
                <a:latin typeface="+mn-ea"/>
                <a:cs typeface="+mj-cs"/>
              </a:rPr>
              <a:t>6</a:t>
            </a:r>
            <a:r>
              <a:rPr lang="ko-KR" altLang="en-US" sz="1900" kern="0" dirty="0">
                <a:latin typeface="+mn-ea"/>
                <a:cs typeface="+mj-cs"/>
              </a:rPr>
              <a:t>세 미만의 가입자 및 </a:t>
            </a:r>
            <a:r>
              <a:rPr lang="ko-KR" altLang="en-US" sz="1900" kern="0" dirty="0" smtClean="0">
                <a:latin typeface="+mn-ea"/>
                <a:cs typeface="+mj-cs"/>
              </a:rPr>
              <a:t>피부양자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③ 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항에 따른 건강검진의 검진항목은 성별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연령 등의 특성 및 생애 주기에 </a:t>
            </a:r>
            <a:r>
              <a:rPr lang="ko-KR" altLang="en-US" sz="1900" kern="0" dirty="0" smtClean="0">
                <a:latin typeface="+mn-ea"/>
                <a:cs typeface="+mj-cs"/>
              </a:rPr>
              <a:t>맞게 설계되어야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  &lt;</a:t>
            </a:r>
            <a:r>
              <a:rPr lang="ko-KR" altLang="en-US" sz="1900" kern="0" dirty="0">
                <a:latin typeface="+mn-ea"/>
                <a:cs typeface="+mj-cs"/>
              </a:rPr>
              <a:t>신설 </a:t>
            </a:r>
            <a:r>
              <a:rPr lang="en-US" altLang="ko-KR" sz="1900" kern="0" dirty="0">
                <a:latin typeface="+mn-ea"/>
                <a:cs typeface="+mj-cs"/>
              </a:rPr>
              <a:t>2018. 12. 11</a:t>
            </a:r>
            <a:r>
              <a:rPr lang="en-US" altLang="ko-KR" sz="1900" kern="0" dirty="0" smtClean="0">
                <a:latin typeface="+mn-ea"/>
                <a:cs typeface="+mj-cs"/>
              </a:rPr>
              <a:t>.&gt;</a:t>
            </a:r>
            <a:endParaRPr lang="en-US" altLang="ko-KR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④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항에 따른 건강검진의 </a:t>
            </a:r>
            <a:r>
              <a:rPr lang="ko-KR" altLang="en-US" sz="1900" kern="0" dirty="0" err="1">
                <a:latin typeface="+mn-ea"/>
                <a:cs typeface="+mj-cs"/>
              </a:rPr>
              <a:t>횟수ㆍ절차와</a:t>
            </a:r>
            <a:r>
              <a:rPr lang="ko-KR" altLang="en-US" sz="1900" kern="0" dirty="0">
                <a:latin typeface="+mn-ea"/>
                <a:cs typeface="+mj-cs"/>
              </a:rPr>
              <a:t> 그 밖에 필요한 사항은 </a:t>
            </a:r>
            <a:r>
              <a:rPr lang="ko-KR" altLang="en-US" sz="1900" kern="0" dirty="0" smtClean="0">
                <a:latin typeface="+mn-ea"/>
                <a:cs typeface="+mj-cs"/>
              </a:rPr>
              <a:t>대통령령으로 정한다</a:t>
            </a:r>
            <a:r>
              <a:rPr lang="en-US" altLang="ko-KR" sz="1900" kern="0" dirty="0">
                <a:latin typeface="+mn-ea"/>
                <a:cs typeface="+mj-cs"/>
              </a:rPr>
              <a:t>.  &lt;</a:t>
            </a:r>
            <a:r>
              <a:rPr lang="ko-KR" altLang="en-US" sz="1900" kern="0" dirty="0">
                <a:latin typeface="+mn-ea"/>
                <a:cs typeface="+mj-cs"/>
              </a:rPr>
              <a:t>개정 </a:t>
            </a:r>
            <a:r>
              <a:rPr lang="en-US" altLang="ko-KR" sz="1900" kern="0" dirty="0">
                <a:latin typeface="+mn-ea"/>
                <a:cs typeface="+mj-cs"/>
              </a:rPr>
              <a:t>2018. 12. 11</a:t>
            </a:r>
            <a:r>
              <a:rPr lang="en-US" altLang="ko-KR" sz="1900" kern="0" dirty="0" smtClean="0">
                <a:latin typeface="+mn-ea"/>
                <a:cs typeface="+mj-cs"/>
              </a:rPr>
              <a:t>.&gt;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66497" y="717203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24005" y="720378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40228" y="1349718"/>
            <a:ext cx="830432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35804" y="962339"/>
            <a:ext cx="26132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건강검진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124429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국민건강보험제도의 필요성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&amp;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347337" y="1636654"/>
            <a:ext cx="2555417" cy="2592288"/>
            <a:chOff x="6804248" y="4077072"/>
            <a:chExt cx="2555417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902037" y="5913060"/>
              <a:ext cx="2457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국민건강보험</a:t>
              </a:r>
              <a:endParaRPr lang="en-US" altLang="ko-KR" sz="16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6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제도의 필요성 </a:t>
              </a:r>
              <a:r>
                <a:rPr lang="en-US" altLang="ko-KR" sz="16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sicko</a:t>
              </a:r>
              <a:endParaRPr lang="ko-KR" altLang="en-US" sz="16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5588411" y="1636654"/>
            <a:ext cx="2668628" cy="2592288"/>
            <a:chOff x="6804248" y="4077072"/>
            <a:chExt cx="2668628" cy="2592288"/>
          </a:xfrm>
        </p:grpSpPr>
        <p:pic>
          <p:nvPicPr>
            <p:cNvPr id="8" name="그림 7">
              <a:hlinkClick r:id="rId4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01524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국민건강보험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제도의 목적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3185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6654" y="899425"/>
            <a:ext cx="8620904" cy="274559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50954" y="84068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8462" y="84386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6469" y="1505103"/>
            <a:ext cx="801396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2045" y="1117724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4760" y="1537433"/>
            <a:ext cx="84464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이 법은 국민의 질병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부상에 대한 </a:t>
            </a:r>
            <a:r>
              <a:rPr lang="ko-KR" altLang="en-US" sz="2000" kern="0" dirty="0" smtClean="0">
                <a:latin typeface="+mn-ea"/>
                <a:cs typeface="+mj-cs"/>
              </a:rPr>
              <a:t>예방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진단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치료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재활과 출산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사망 및 건강증진에 </a:t>
            </a:r>
            <a:r>
              <a:rPr lang="ko-KR" altLang="en-US" sz="2000" kern="0" dirty="0">
                <a:latin typeface="+mn-ea"/>
                <a:cs typeface="+mj-cs"/>
              </a:rPr>
              <a:t>대하여 보험급여를 실시함으로써 </a:t>
            </a:r>
            <a:r>
              <a:rPr lang="ko-KR" altLang="en-US" sz="2000" kern="0" dirty="0" smtClean="0">
                <a:latin typeface="+mn-ea"/>
                <a:cs typeface="+mj-cs"/>
              </a:rPr>
              <a:t>국민보건을 </a:t>
            </a:r>
            <a:r>
              <a:rPr lang="ko-KR" altLang="en-US" sz="2000" kern="0" dirty="0">
                <a:latin typeface="+mn-ea"/>
                <a:cs typeface="+mj-cs"/>
              </a:rPr>
              <a:t>향상시키고 사회보장을 증진함을 목적으로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5472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1753749" y="2755981"/>
            <a:ext cx="2155965" cy="633009"/>
            <a:chOff x="3045903" y="1724277"/>
            <a:chExt cx="4460605" cy="633009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3045903" y="2013499"/>
              <a:ext cx="446060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연결선 3"/>
            <p:cNvCxnSpPr/>
            <p:nvPr/>
          </p:nvCxnSpPr>
          <p:spPr>
            <a:xfrm>
              <a:off x="5325520" y="1724277"/>
              <a:ext cx="0" cy="289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4"/>
            <p:cNvCxnSpPr/>
            <p:nvPr/>
          </p:nvCxnSpPr>
          <p:spPr>
            <a:xfrm>
              <a:off x="7502895" y="2013499"/>
              <a:ext cx="0" cy="343787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5"/>
            <p:cNvCxnSpPr/>
            <p:nvPr/>
          </p:nvCxnSpPr>
          <p:spPr>
            <a:xfrm>
              <a:off x="3045903" y="2013499"/>
              <a:ext cx="0" cy="343787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건강보험 적용 체계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cxnSp>
        <p:nvCxnSpPr>
          <p:cNvPr id="8" name="직선 연결선 7"/>
          <p:cNvCxnSpPr/>
          <p:nvPr/>
        </p:nvCxnSpPr>
        <p:spPr>
          <a:xfrm>
            <a:off x="2873625" y="1861099"/>
            <a:ext cx="446060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/>
        </p:nvCxnSpPr>
        <p:spPr>
          <a:xfrm>
            <a:off x="5153242" y="1517312"/>
            <a:ext cx="0" cy="34378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>
            <a:endCxn id="14" idx="0"/>
          </p:cNvCxnSpPr>
          <p:nvPr/>
        </p:nvCxnSpPr>
        <p:spPr>
          <a:xfrm>
            <a:off x="7330617" y="1861099"/>
            <a:ext cx="3613" cy="146851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2873625" y="1861099"/>
            <a:ext cx="0" cy="34378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/>
          <p:cNvSpPr/>
          <p:nvPr/>
        </p:nvSpPr>
        <p:spPr>
          <a:xfrm>
            <a:off x="6051188" y="2177482"/>
            <a:ext cx="2553260" cy="648072"/>
          </a:xfrm>
          <a:prstGeom prst="rect">
            <a:avLst/>
          </a:prstGeom>
          <a:solidFill>
            <a:srgbClr val="BAB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solidFill>
                  <a:schemeClr val="tx1"/>
                </a:solidFill>
                <a:latin typeface="+mn-ea"/>
              </a:rPr>
              <a:t>지역보험</a:t>
            </a:r>
            <a:endParaRPr lang="ko-KR" altLang="en-US" sz="2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598062" y="2177482"/>
            <a:ext cx="2553260" cy="648072"/>
          </a:xfrm>
          <a:prstGeom prst="rect">
            <a:avLst/>
          </a:prstGeom>
          <a:solidFill>
            <a:srgbClr val="BAB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solidFill>
                  <a:schemeClr val="tx1"/>
                </a:solidFill>
                <a:latin typeface="+mn-ea"/>
              </a:rPr>
              <a:t>직장보험</a:t>
            </a:r>
            <a:endParaRPr lang="ko-KR" altLang="en-US" sz="2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184653" y="3329610"/>
            <a:ext cx="2299154" cy="648072"/>
          </a:xfrm>
          <a:prstGeom prst="rect">
            <a:avLst/>
          </a:prstGeom>
          <a:solidFill>
            <a:srgbClr val="B8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b="1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지역가입자</a:t>
            </a:r>
            <a:endParaRPr lang="ko-KR" altLang="en-US" sz="2200" b="1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34564" y="3992692"/>
            <a:ext cx="2299154" cy="1713182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ko-KR" altLang="en-US" sz="20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근로자 및 사용자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공무원 </a:t>
            </a:r>
            <a:r>
              <a:rPr lang="en-US" altLang="ko-KR" sz="20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· </a:t>
            </a:r>
            <a:r>
              <a:rPr lang="ko-KR" altLang="en-US" sz="20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교직원</a:t>
            </a:r>
            <a:endParaRPr lang="ko-KR" altLang="en-US" sz="20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147489" y="953346"/>
            <a:ext cx="2011122" cy="648072"/>
          </a:xfrm>
          <a:prstGeom prst="rect">
            <a:avLst/>
          </a:prstGeom>
          <a:solidFill>
            <a:srgbClr val="695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latin typeface="+mn-ea"/>
              </a:rPr>
              <a:t>전국민</a:t>
            </a:r>
            <a:endParaRPr lang="ko-KR" altLang="en-US" sz="2300" b="1" dirty="0">
              <a:latin typeface="+mn-ea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6184653" y="3992692"/>
            <a:ext cx="2299154" cy="1713182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농어촌 </a:t>
            </a:r>
            <a:r>
              <a:rPr lang="en-US" altLang="ko-KR" sz="20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· </a:t>
            </a:r>
            <a:r>
              <a:rPr lang="ko-KR" altLang="en-US" sz="20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도시지역주민</a:t>
            </a:r>
            <a:endParaRPr lang="ko-KR" altLang="en-US" sz="20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34564" y="3329610"/>
            <a:ext cx="2299154" cy="648072"/>
          </a:xfrm>
          <a:prstGeom prst="rect">
            <a:avLst/>
          </a:prstGeom>
          <a:solidFill>
            <a:srgbClr val="B8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b="1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직장가입자</a:t>
            </a:r>
            <a:endParaRPr lang="ko-KR" altLang="en-US" sz="2200" b="1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882836" y="3329610"/>
            <a:ext cx="2299154" cy="648072"/>
          </a:xfrm>
          <a:prstGeom prst="rect">
            <a:avLst/>
          </a:prstGeom>
          <a:solidFill>
            <a:srgbClr val="B8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b="1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피부양자</a:t>
            </a:r>
            <a:endParaRPr lang="ko-KR" altLang="en-US" sz="2200" b="1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882836" y="3992692"/>
            <a:ext cx="2299154" cy="1713182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ko-KR" altLang="en-US" sz="20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근로자 및 </a:t>
            </a:r>
            <a:r>
              <a:rPr lang="ko-KR" altLang="en-US" sz="20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사용자 </a:t>
            </a:r>
            <a:r>
              <a:rPr lang="en-US" altLang="ko-KR" sz="20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· </a:t>
            </a:r>
            <a:endParaRPr lang="en-US" altLang="ko-KR" sz="2000" dirty="0" smtClean="0">
              <a:solidFill>
                <a:schemeClr val="accent4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공무원 </a:t>
            </a:r>
            <a:r>
              <a:rPr lang="en-US" altLang="ko-KR" sz="20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· </a:t>
            </a:r>
            <a:endParaRPr lang="en-US" altLang="ko-KR" sz="2000" dirty="0" smtClean="0">
              <a:solidFill>
                <a:schemeClr val="accent4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ko-KR" altLang="en-US" sz="20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교직원의 </a:t>
            </a:r>
            <a:r>
              <a:rPr lang="ko-KR" altLang="en-US" sz="20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가족</a:t>
            </a:r>
          </a:p>
        </p:txBody>
      </p:sp>
    </p:spTree>
    <p:extLst>
      <p:ext uri="{BB962C8B-B14F-4D97-AF65-F5344CB8AC3E}">
        <p14:creationId xmlns:p14="http://schemas.microsoft.com/office/powerpoint/2010/main" val="437597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적용 대상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189451" y="829208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30667" y="838868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09481" y="845004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자격요건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84412" y="1251144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45436" y="1334577"/>
            <a:ext cx="75603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국내에 거주하는 국민으로서 적용 제외 대상자가 아닌 사람은 일단 </a:t>
            </a:r>
            <a:r>
              <a:rPr lang="ko-KR" altLang="en-US" sz="2000" dirty="0" smtClean="0">
                <a:latin typeface="+mn-ea"/>
              </a:rPr>
              <a:t>자격요건을 갖는다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5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649237" y="2561572"/>
            <a:ext cx="8193548" cy="3957458"/>
            <a:chOff x="204" y="2296"/>
            <a:chExt cx="3584" cy="1860"/>
          </a:xfrm>
        </p:grpSpPr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3" name="제목 39"/>
          <p:cNvSpPr txBox="1">
            <a:spLocks/>
          </p:cNvSpPr>
          <p:nvPr/>
        </p:nvSpPr>
        <p:spPr bwMode="auto">
          <a:xfrm>
            <a:off x="921045" y="3215276"/>
            <a:ext cx="776934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직장가입자에 </a:t>
            </a:r>
            <a:r>
              <a:rPr lang="ko-KR" altLang="en-US" sz="2000" kern="0" dirty="0">
                <a:latin typeface="+mn-ea"/>
                <a:cs typeface="+mj-cs"/>
              </a:rPr>
              <a:t>의하여 주로 생계를 유지하는 사람으로서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소득 및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재산이 </a:t>
            </a:r>
            <a:r>
              <a:rPr lang="ko-KR" altLang="en-US" sz="2000" kern="0" dirty="0" err="1" smtClean="0">
                <a:solidFill>
                  <a:srgbClr val="FF0000"/>
                </a:solidFill>
                <a:latin typeface="+mn-ea"/>
                <a:cs typeface="+mj-cs"/>
              </a:rPr>
              <a:t>보건복지부령으로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정하는 기준 이하</a:t>
            </a:r>
            <a:r>
              <a:rPr lang="ko-KR" altLang="en-US" sz="2000" kern="0" dirty="0">
                <a:latin typeface="+mn-ea"/>
                <a:cs typeface="+mj-cs"/>
              </a:rPr>
              <a:t>에 해당하는 </a:t>
            </a:r>
            <a:r>
              <a:rPr lang="ko-KR" altLang="en-US" sz="2000" kern="0" dirty="0" smtClean="0">
                <a:latin typeface="+mn-ea"/>
                <a:cs typeface="+mj-cs"/>
              </a:rPr>
              <a:t>사람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직장가입자의 </a:t>
            </a:r>
            <a:r>
              <a:rPr lang="ko-KR" altLang="en-US" sz="2000" kern="0" dirty="0" smtClean="0">
                <a:latin typeface="+mn-ea"/>
                <a:cs typeface="+mj-cs"/>
              </a:rPr>
              <a:t>배우자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직장가입자의 직계존속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배우자 직계존속 포함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직장가입자의 직계비속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배우자의 직계비속 포함</a:t>
            </a:r>
            <a:r>
              <a:rPr lang="en-US" altLang="ko-KR" sz="2000" kern="0" dirty="0">
                <a:latin typeface="+mn-ea"/>
                <a:cs typeface="+mj-cs"/>
              </a:rPr>
              <a:t>) </a:t>
            </a:r>
            <a:r>
              <a:rPr lang="ko-KR" altLang="en-US" sz="2000" kern="0" dirty="0">
                <a:latin typeface="+mn-ea"/>
                <a:cs typeface="+mj-cs"/>
              </a:rPr>
              <a:t>및 그 </a:t>
            </a:r>
            <a:r>
              <a:rPr lang="ko-KR" altLang="en-US" sz="2000" kern="0" dirty="0" smtClean="0">
                <a:latin typeface="+mn-ea"/>
                <a:cs typeface="+mj-cs"/>
              </a:rPr>
              <a:t>배우자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직장가입자의 형제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자매</a:t>
            </a:r>
          </a:p>
        </p:txBody>
      </p: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763537" y="2502835"/>
            <a:ext cx="88900" cy="200025"/>
            <a:chOff x="4314" y="2018"/>
            <a:chExt cx="69" cy="166"/>
          </a:xfrm>
        </p:grpSpPr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6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921045" y="2506010"/>
            <a:ext cx="87312" cy="200025"/>
            <a:chOff x="4314" y="2018"/>
            <a:chExt cx="69" cy="166"/>
          </a:xfrm>
        </p:grpSpPr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870202" y="3144947"/>
            <a:ext cx="752608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865779" y="2757568"/>
            <a:ext cx="32031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피부양자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29250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적용 대상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91276" y="952282"/>
            <a:ext cx="8352928" cy="235501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88891" y="1610875"/>
            <a:ext cx="7769349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‘</a:t>
            </a:r>
            <a:r>
              <a:rPr lang="ko-KR" altLang="en-US" sz="2000" kern="0" dirty="0" err="1">
                <a:latin typeface="+mn-ea"/>
                <a:cs typeface="+mj-cs"/>
              </a:rPr>
              <a:t>의료급여법</a:t>
            </a:r>
            <a:r>
              <a:rPr lang="ko-KR" altLang="en-US" sz="2000" kern="0" dirty="0">
                <a:latin typeface="+mn-ea"/>
                <a:cs typeface="+mj-cs"/>
              </a:rPr>
              <a:t>’에 따른 의료급여 </a:t>
            </a:r>
            <a:r>
              <a:rPr lang="ko-KR" altLang="en-US" sz="2000" kern="0" dirty="0" smtClean="0">
                <a:latin typeface="+mn-ea"/>
                <a:cs typeface="+mj-cs"/>
              </a:rPr>
              <a:t>대상자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‘독립유공자예우에 관한 법률’ 및 ‘국가유공자 등 예우 및 지원에 관한 </a:t>
            </a:r>
            <a:r>
              <a:rPr lang="ko-KR" altLang="en-US" sz="2000" kern="0" dirty="0" smtClean="0">
                <a:latin typeface="+mn-ea"/>
                <a:cs typeface="+mj-cs"/>
              </a:rPr>
              <a:t>법률</a:t>
            </a:r>
            <a:r>
              <a:rPr lang="ko-KR" altLang="en-US" sz="2000" kern="0" dirty="0">
                <a:latin typeface="+mn-ea"/>
                <a:cs typeface="+mj-cs"/>
              </a:rPr>
              <a:t>’에 의해 의료보호를 받는 자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405576" y="893545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63084" y="896720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12241" y="1535657"/>
            <a:ext cx="752608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507818" y="1148278"/>
            <a:ext cx="41921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적용제외 대상자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57014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가입자의 종류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9939" y="4401528"/>
            <a:ext cx="8912359" cy="132459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68"/>
                <a:ext cx="3539" cy="174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27799" y="5068768"/>
            <a:ext cx="85845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가입자 </a:t>
            </a:r>
            <a:r>
              <a:rPr lang="ko-KR" altLang="en-US" sz="2000" kern="0" dirty="0">
                <a:latin typeface="+mn-ea"/>
                <a:cs typeface="+mj-cs"/>
              </a:rPr>
              <a:t>중 직장가입자와 그 피부양자를 제외한 가입자를 </a:t>
            </a:r>
            <a:r>
              <a:rPr lang="ko-KR" altLang="en-US" sz="2000" kern="0" dirty="0" smtClean="0">
                <a:latin typeface="+mn-ea"/>
                <a:cs typeface="+mj-cs"/>
              </a:rPr>
              <a:t>말한다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24240" y="4342791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381748" y="4345966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20966" y="4974964"/>
            <a:ext cx="835549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16543" y="4587585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지역가입자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09939" y="853258"/>
            <a:ext cx="8912359" cy="305278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375570" y="1497992"/>
            <a:ext cx="8584560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모든 </a:t>
            </a:r>
            <a:r>
              <a:rPr lang="ko-KR" altLang="en-US" sz="1900" kern="0" dirty="0">
                <a:latin typeface="+mn-ea"/>
                <a:cs typeface="+mj-cs"/>
              </a:rPr>
              <a:t>사업장의 근로자 및 사용자와 공무원 및 교직원을 </a:t>
            </a:r>
            <a:r>
              <a:rPr lang="ko-KR" altLang="en-US" sz="1900" kern="0" dirty="0" smtClean="0">
                <a:latin typeface="+mn-ea"/>
                <a:cs typeface="+mj-cs"/>
              </a:rPr>
              <a:t>말한다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실업자에 </a:t>
            </a:r>
            <a:r>
              <a:rPr lang="ko-KR" altLang="en-US" sz="1900" kern="0" dirty="0">
                <a:latin typeface="+mn-ea"/>
                <a:cs typeface="+mj-cs"/>
              </a:rPr>
              <a:t>대한 특례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110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   퇴직 </a:t>
            </a:r>
            <a:r>
              <a:rPr lang="ko-KR" altLang="en-US" sz="1900" kern="0" dirty="0">
                <a:latin typeface="+mn-ea"/>
                <a:cs typeface="+mj-cs"/>
              </a:rPr>
              <a:t>당시 동일 직장에서 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년 이상 직장가입자 자격을 유지하였다가 </a:t>
            </a:r>
            <a:r>
              <a:rPr lang="ko-KR" altLang="en-US" sz="1900" kern="0" dirty="0" smtClean="0">
                <a:latin typeface="+mn-ea"/>
                <a:cs typeface="+mj-cs"/>
              </a:rPr>
              <a:t>퇴직한 </a:t>
            </a:r>
            <a:r>
              <a:rPr lang="ko-KR" altLang="en-US" sz="1900" kern="0" dirty="0" smtClean="0">
                <a:latin typeface="+mn-ea"/>
                <a:cs typeface="+mj-cs"/>
              </a:rPr>
              <a:t>사람으로서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종전의 </a:t>
            </a:r>
            <a:r>
              <a:rPr lang="ko-KR" altLang="en-US" sz="1900" kern="0" dirty="0">
                <a:latin typeface="+mn-ea"/>
                <a:cs typeface="+mj-cs"/>
              </a:rPr>
              <a:t>직장가입자보험료를 납부하고자 공단에 신청한 </a:t>
            </a:r>
            <a:r>
              <a:rPr lang="ko-KR" altLang="en-US" sz="1900" kern="0" dirty="0" smtClean="0">
                <a:latin typeface="+mn-ea"/>
                <a:cs typeface="+mj-cs"/>
              </a:rPr>
              <a:t>사람은 퇴직일 다음날부터 </a:t>
            </a:r>
            <a:r>
              <a:rPr lang="en-US" altLang="ko-KR" sz="1900" kern="0" dirty="0" smtClean="0">
                <a:latin typeface="+mn-ea"/>
                <a:cs typeface="+mj-cs"/>
              </a:rPr>
              <a:t>36</a:t>
            </a:r>
            <a:r>
              <a:rPr lang="ko-KR" altLang="en-US" sz="1900" kern="0" dirty="0">
                <a:latin typeface="+mn-ea"/>
                <a:cs typeface="+mj-cs"/>
              </a:rPr>
              <a:t>개월 간 직장가입자 자격을 유지한다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24240" y="794521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381748" y="797696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20966" y="1426694"/>
            <a:ext cx="835549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16543" y="1039315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직장가입자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59425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</TotalTime>
  <Words>2399</Words>
  <Application>Microsoft Office PowerPoint</Application>
  <PresentationFormat>화면 슬라이드 쇼(4:3)</PresentationFormat>
  <Paragraphs>275</Paragraphs>
  <Slides>36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37" baseType="lpstr">
      <vt:lpstr>Office 테마</vt:lpstr>
      <vt:lpstr>PowerPoint 프레젠테이션</vt:lpstr>
      <vt:lpstr>연혁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38</cp:revision>
  <dcterms:created xsi:type="dcterms:W3CDTF">2019-05-23T13:11:19Z</dcterms:created>
  <dcterms:modified xsi:type="dcterms:W3CDTF">2019-06-04T02:22:10Z</dcterms:modified>
</cp:coreProperties>
</file>