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  <p:sldMasterId id="2147483918" r:id="rId2"/>
  </p:sldMasterIdLst>
  <p:notesMasterIdLst>
    <p:notesMasterId r:id="rId28"/>
  </p:notesMasterIdLst>
  <p:handoutMasterIdLst>
    <p:handoutMasterId r:id="rId29"/>
  </p:handoutMasterIdLst>
  <p:sldIdLst>
    <p:sldId id="298" r:id="rId3"/>
    <p:sldId id="265" r:id="rId4"/>
    <p:sldId id="267" r:id="rId5"/>
    <p:sldId id="268" r:id="rId6"/>
    <p:sldId id="269" r:id="rId7"/>
    <p:sldId id="270" r:id="rId8"/>
    <p:sldId id="271" r:id="rId9"/>
    <p:sldId id="272" r:id="rId10"/>
    <p:sldId id="273" r:id="rId11"/>
    <p:sldId id="274" r:id="rId12"/>
    <p:sldId id="275" r:id="rId13"/>
    <p:sldId id="276" r:id="rId14"/>
    <p:sldId id="277" r:id="rId15"/>
    <p:sldId id="278" r:id="rId16"/>
    <p:sldId id="279" r:id="rId17"/>
    <p:sldId id="280" r:id="rId18"/>
    <p:sldId id="281" r:id="rId19"/>
    <p:sldId id="282" r:id="rId20"/>
    <p:sldId id="283" r:id="rId21"/>
    <p:sldId id="284" r:id="rId22"/>
    <p:sldId id="285" r:id="rId23"/>
    <p:sldId id="286" r:id="rId24"/>
    <p:sldId id="287" r:id="rId25"/>
    <p:sldId id="288" r:id="rId26"/>
    <p:sldId id="289" r:id="rId27"/>
  </p:sldIdLst>
  <p:sldSz cx="9144000" cy="6858000" type="screen4x3"/>
  <p:notesSz cx="6797675" cy="9926638"/>
  <p:defaultTextStyle>
    <a:defPPr>
      <a:defRPr lang="ko-KR"/>
    </a:defPPr>
    <a:lvl1pPr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charset="-127"/>
        <a:ea typeface="굴림" charset="-127"/>
        <a:cs typeface="+mn-cs"/>
      </a:defRPr>
    </a:lvl1pPr>
    <a:lvl2pPr marL="4572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charset="-127"/>
        <a:ea typeface="굴림" charset="-127"/>
        <a:cs typeface="+mn-cs"/>
      </a:defRPr>
    </a:lvl2pPr>
    <a:lvl3pPr marL="9144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charset="-127"/>
        <a:ea typeface="굴림" charset="-127"/>
        <a:cs typeface="+mn-cs"/>
      </a:defRPr>
    </a:lvl3pPr>
    <a:lvl4pPr marL="13716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charset="-127"/>
        <a:ea typeface="굴림" charset="-127"/>
        <a:cs typeface="+mn-cs"/>
      </a:defRPr>
    </a:lvl4pPr>
    <a:lvl5pPr marL="18288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charset="-127"/>
        <a:ea typeface="굴림" charset="-127"/>
        <a:cs typeface="+mn-cs"/>
      </a:defRPr>
    </a:lvl5pPr>
    <a:lvl6pPr marL="2286000" algn="l" defTabSz="914400" rtl="0" eaLnBrk="1" latinLnBrk="1" hangingPunct="1">
      <a:defRPr kumimoji="1" kern="1200">
        <a:solidFill>
          <a:schemeClr val="tx1"/>
        </a:solidFill>
        <a:latin typeface="굴림" charset="-127"/>
        <a:ea typeface="굴림" charset="-127"/>
        <a:cs typeface="+mn-cs"/>
      </a:defRPr>
    </a:lvl6pPr>
    <a:lvl7pPr marL="2743200" algn="l" defTabSz="914400" rtl="0" eaLnBrk="1" latinLnBrk="1" hangingPunct="1">
      <a:defRPr kumimoji="1" kern="1200">
        <a:solidFill>
          <a:schemeClr val="tx1"/>
        </a:solidFill>
        <a:latin typeface="굴림" charset="-127"/>
        <a:ea typeface="굴림" charset="-127"/>
        <a:cs typeface="+mn-cs"/>
      </a:defRPr>
    </a:lvl7pPr>
    <a:lvl8pPr marL="3200400" algn="l" defTabSz="914400" rtl="0" eaLnBrk="1" latinLnBrk="1" hangingPunct="1">
      <a:defRPr kumimoji="1" kern="1200">
        <a:solidFill>
          <a:schemeClr val="tx1"/>
        </a:solidFill>
        <a:latin typeface="굴림" charset="-127"/>
        <a:ea typeface="굴림" charset="-127"/>
        <a:cs typeface="+mn-cs"/>
      </a:defRPr>
    </a:lvl8pPr>
    <a:lvl9pPr marL="3657600" algn="l" defTabSz="914400" rtl="0" eaLnBrk="1" latinLnBrk="1" hangingPunct="1">
      <a:defRPr kumimoji="1" kern="1200">
        <a:solidFill>
          <a:schemeClr val="tx1"/>
        </a:solidFill>
        <a:latin typeface="굴림" charset="-127"/>
        <a:ea typeface="굴림" charset="-127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  <p15:guide id="3" orient="horz" pos="3127">
          <p15:clr>
            <a:srgbClr val="A4A3A4"/>
          </p15:clr>
        </p15:guide>
        <p15:guide id="4" pos="2142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EDB"/>
    <a:srgbClr val="81A8AF"/>
    <a:srgbClr val="66C4FE"/>
    <a:srgbClr val="1C06BC"/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C4B1156A-380E-4F78-BDF5-A606A8083BF9}" styleName="보통 스타일 4 - 강조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ED083AE6-46FA-4A59-8FB0-9F97EB10719F}" styleName="밝은 스타일 3 - 강조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4587" autoAdjust="0"/>
    <p:restoredTop sz="86406" autoAdjust="0"/>
  </p:normalViewPr>
  <p:slideViewPr>
    <p:cSldViewPr>
      <p:cViewPr>
        <p:scale>
          <a:sx n="100" d="100"/>
          <a:sy n="100" d="100"/>
        </p:scale>
        <p:origin x="-1944" y="-43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73" d="100"/>
          <a:sy n="73" d="100"/>
        </p:scale>
        <p:origin x="-2748" y="-96"/>
      </p:cViewPr>
      <p:guideLst>
        <p:guide orient="horz" pos="2880"/>
        <p:guide orient="horz" pos="3127"/>
        <p:guide pos="2160"/>
        <p:guide pos="2142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0BF7246-0CF0-4C5D-BDEF-D8D95CFAE006}" type="datetimeFigureOut">
              <a:rPr lang="ko-KR" altLang="en-US" smtClean="0"/>
              <a:t>2019-06-07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426EF37-0565-40F2-AE56-B5EF1F75A22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3256351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6C838E7A-1C97-4E33-83A5-2395F9F894E3}" type="datetimeFigureOut">
              <a:rPr lang="ko-KR" altLang="en-US"/>
              <a:pPr>
                <a:defRPr/>
              </a:pPr>
              <a:t>2019-06-07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ko-KR" altLang="en-US" noProof="0" smtClean="0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79768" y="4715154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noProof="0" smtClean="0"/>
              <a:t>마스터 텍스트 스타일을 편집합니다</a:t>
            </a:r>
          </a:p>
          <a:p>
            <a:pPr lvl="1"/>
            <a:r>
              <a:rPr lang="ko-KR" altLang="en-US" noProof="0" smtClean="0"/>
              <a:t>둘째 수준</a:t>
            </a:r>
          </a:p>
          <a:p>
            <a:pPr lvl="2"/>
            <a:r>
              <a:rPr lang="ko-KR" altLang="en-US" noProof="0" smtClean="0"/>
              <a:t>셋째 수준</a:t>
            </a:r>
          </a:p>
          <a:p>
            <a:pPr lvl="3"/>
            <a:r>
              <a:rPr lang="ko-KR" altLang="en-US" noProof="0" smtClean="0"/>
              <a:t>넷째 수준</a:t>
            </a:r>
          </a:p>
          <a:p>
            <a:pPr lvl="4"/>
            <a:r>
              <a:rPr lang="ko-KR" altLang="en-US" noProof="0" smtClean="0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8EA48A2B-641F-4224-BE34-935A59A91DD5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912394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EA48A2B-641F-4224-BE34-935A59A91DD5}" type="slidenum">
              <a:rPr lang="ko-KR" altLang="en-US" smtClean="0"/>
              <a:pPr>
                <a:defRPr/>
              </a:pPr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5535212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EA48A2B-641F-4224-BE34-935A59A91DD5}" type="slidenum">
              <a:rPr lang="ko-KR" altLang="en-US" smtClean="0"/>
              <a:pPr>
                <a:defRPr/>
              </a:pPr>
              <a:t>11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5535212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EA48A2B-641F-4224-BE34-935A59A91DD5}" type="slidenum">
              <a:rPr lang="ko-KR" altLang="en-US" smtClean="0"/>
              <a:pPr>
                <a:defRPr/>
              </a:pPr>
              <a:t>12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5535212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EA48A2B-641F-4224-BE34-935A59A91DD5}" type="slidenum">
              <a:rPr lang="ko-KR" altLang="en-US" smtClean="0"/>
              <a:pPr>
                <a:defRPr/>
              </a:pPr>
              <a:t>13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5535212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EA48A2B-641F-4224-BE34-935A59A91DD5}" type="slidenum">
              <a:rPr lang="ko-KR" altLang="en-US" smtClean="0"/>
              <a:pPr>
                <a:defRPr/>
              </a:pPr>
              <a:t>14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5535212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EA48A2B-641F-4224-BE34-935A59A91DD5}" type="slidenum">
              <a:rPr lang="ko-KR" altLang="en-US" smtClean="0"/>
              <a:pPr>
                <a:defRPr/>
              </a:pPr>
              <a:t>15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5535212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EA48A2B-641F-4224-BE34-935A59A91DD5}" type="slidenum">
              <a:rPr lang="ko-KR" altLang="en-US" smtClean="0"/>
              <a:pPr>
                <a:defRPr/>
              </a:pPr>
              <a:t>16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5535212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EA48A2B-641F-4224-BE34-935A59A91DD5}" type="slidenum">
              <a:rPr lang="ko-KR" altLang="en-US" smtClean="0"/>
              <a:pPr>
                <a:defRPr/>
              </a:pPr>
              <a:t>17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5535212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EA48A2B-641F-4224-BE34-935A59A91DD5}" type="slidenum">
              <a:rPr lang="ko-KR" altLang="en-US" smtClean="0"/>
              <a:pPr>
                <a:defRPr/>
              </a:pPr>
              <a:t>18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5535212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EA48A2B-641F-4224-BE34-935A59A91DD5}" type="slidenum">
              <a:rPr lang="ko-KR" altLang="en-US" smtClean="0"/>
              <a:pPr>
                <a:defRPr/>
              </a:pPr>
              <a:t>19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5535212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EA48A2B-641F-4224-BE34-935A59A91DD5}" type="slidenum">
              <a:rPr lang="ko-KR" altLang="en-US" smtClean="0"/>
              <a:pPr>
                <a:defRPr/>
              </a:pPr>
              <a:t>20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553521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EA48A2B-641F-4224-BE34-935A59A91DD5}" type="slidenum">
              <a:rPr lang="ko-KR" altLang="en-US" smtClean="0"/>
              <a:pPr>
                <a:defRPr/>
              </a:pPr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5535212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EA48A2B-641F-4224-BE34-935A59A91DD5}" type="slidenum">
              <a:rPr lang="ko-KR" altLang="en-US" smtClean="0"/>
              <a:pPr>
                <a:defRPr/>
              </a:pPr>
              <a:t>21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5535212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EA48A2B-641F-4224-BE34-935A59A91DD5}" type="slidenum">
              <a:rPr lang="ko-KR" altLang="en-US" smtClean="0"/>
              <a:pPr>
                <a:defRPr/>
              </a:pPr>
              <a:t>22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5535212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EA48A2B-641F-4224-BE34-935A59A91DD5}" type="slidenum">
              <a:rPr lang="ko-KR" altLang="en-US" smtClean="0"/>
              <a:pPr>
                <a:defRPr/>
              </a:pPr>
              <a:t>23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5535212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EA48A2B-641F-4224-BE34-935A59A91DD5}" type="slidenum">
              <a:rPr lang="ko-KR" altLang="en-US" smtClean="0"/>
              <a:pPr>
                <a:defRPr/>
              </a:pPr>
              <a:t>24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5535212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EA48A2B-641F-4224-BE34-935A59A91DD5}" type="slidenum">
              <a:rPr lang="ko-KR" altLang="en-US" smtClean="0"/>
              <a:pPr>
                <a:defRPr/>
              </a:pPr>
              <a:t>25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5535212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EA48A2B-641F-4224-BE34-935A59A91DD5}" type="slidenum">
              <a:rPr lang="ko-KR" altLang="en-US" smtClean="0"/>
              <a:pPr>
                <a:defRPr/>
              </a:pPr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5535212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EA48A2B-641F-4224-BE34-935A59A91DD5}" type="slidenum">
              <a:rPr lang="ko-KR" altLang="en-US" smtClean="0"/>
              <a:pPr>
                <a:defRPr/>
              </a:pPr>
              <a:t>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5535212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EA48A2B-641F-4224-BE34-935A59A91DD5}" type="slidenum">
              <a:rPr lang="ko-KR" altLang="en-US" smtClean="0"/>
              <a:pPr>
                <a:defRPr/>
              </a:pPr>
              <a:t>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5535212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EA48A2B-641F-4224-BE34-935A59A91DD5}" type="slidenum">
              <a:rPr lang="ko-KR" altLang="en-US" smtClean="0"/>
              <a:pPr>
                <a:defRPr/>
              </a:pPr>
              <a:t>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5535212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EA48A2B-641F-4224-BE34-935A59A91DD5}" type="slidenum">
              <a:rPr lang="ko-KR" altLang="en-US" smtClean="0"/>
              <a:pPr>
                <a:defRPr/>
              </a:pPr>
              <a:t>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5535212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EA48A2B-641F-4224-BE34-935A59A91DD5}" type="slidenum">
              <a:rPr lang="ko-KR" altLang="en-US" smtClean="0"/>
              <a:pPr>
                <a:defRPr/>
              </a:pPr>
              <a:t>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5535212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EA48A2B-641F-4224-BE34-935A59A91DD5}" type="slidenum">
              <a:rPr lang="ko-KR" altLang="en-US" smtClean="0"/>
              <a:pPr>
                <a:defRPr/>
              </a:pPr>
              <a:t>10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553521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992014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3D9CC6-94C8-41DD-A528-4287A640D08E}" type="datetimeFigureOut">
              <a:rPr lang="ko-KR" altLang="en-US" smtClean="0"/>
              <a:t>2019-06-07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29E85A-542E-4293-92D4-6A19961B97D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861777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3D9CC6-94C8-41DD-A528-4287A640D08E}" type="datetimeFigureOut">
              <a:rPr lang="ko-KR" altLang="en-US" smtClean="0"/>
              <a:t>2019-06-07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29E85A-542E-4293-92D4-6A19961B97D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2707943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3D9CC6-94C8-41DD-A528-4287A640D08E}" type="datetimeFigureOut">
              <a:rPr lang="ko-KR" altLang="en-US" smtClean="0"/>
              <a:t>2019-06-07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29E85A-542E-4293-92D4-6A19961B97D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676369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3D9CC6-94C8-41DD-A528-4287A640D08E}" type="datetimeFigureOut">
              <a:rPr lang="ko-KR" altLang="en-US" smtClean="0"/>
              <a:t>2019-06-07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29E85A-542E-4293-92D4-6A19961B97D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5321427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3D9CC6-94C8-41DD-A528-4287A640D08E}" type="datetimeFigureOut">
              <a:rPr lang="ko-KR" altLang="en-US" smtClean="0"/>
              <a:t>2019-06-07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29E85A-542E-4293-92D4-6A19961B97D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800450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232204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332239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클릭하여 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3D9CC6-94C8-41DD-A528-4287A640D08E}" type="datetimeFigureOut">
              <a:rPr lang="ko-KR" altLang="en-US" smtClean="0"/>
              <a:t>2019-06-07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29E85A-542E-4293-92D4-6A19961B97D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726718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3D9CC6-94C8-41DD-A528-4287A640D08E}" type="datetimeFigureOut">
              <a:rPr lang="ko-KR" altLang="en-US" smtClean="0"/>
              <a:t>2019-06-07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29E85A-542E-4293-92D4-6A19961B97D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797182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3D9CC6-94C8-41DD-A528-4287A640D08E}" type="datetimeFigureOut">
              <a:rPr lang="ko-KR" altLang="en-US" smtClean="0"/>
              <a:t>2019-06-07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29E85A-542E-4293-92D4-6A19961B97D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153814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3D9CC6-94C8-41DD-A528-4287A640D08E}" type="datetimeFigureOut">
              <a:rPr lang="ko-KR" altLang="en-US" smtClean="0"/>
              <a:t>2019-06-07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29E85A-542E-4293-92D4-6A19961B97D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918382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3D9CC6-94C8-41DD-A528-4287A640D08E}" type="datetimeFigureOut">
              <a:rPr lang="ko-KR" altLang="en-US" smtClean="0"/>
              <a:t>2019-06-07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29E85A-542E-4293-92D4-6A19961B97D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933960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3D9CC6-94C8-41DD-A528-4287A640D08E}" type="datetimeFigureOut">
              <a:rPr lang="ko-KR" altLang="en-US" smtClean="0"/>
              <a:t>2019-06-07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29E85A-542E-4293-92D4-6A19961B97D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888462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g"/><Relationship Id="rId5" Type="http://schemas.openxmlformats.org/officeDocument/2006/relationships/image" Target="../media/image1.jp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그림 4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24"/>
            <a:ext cx="9144000" cy="6858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915" r:id="rId1"/>
    <p:sldLayoutId id="2147483917" r:id="rId2"/>
    <p:sldLayoutId id="2147483916" r:id="rId3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2pPr>
      <a:lvl3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3pPr>
      <a:lvl4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4pPr>
      <a:lvl5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9pPr>
    </p:titleStyle>
    <p:bodyStyle>
      <a:lvl1pPr marL="342900" indent="-342900" algn="l" rtl="0" eaLnBrk="0" fontAlgn="base" latinLnBrk="1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latinLnBrk="1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latinLnBrk="1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latinLnBrk="1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latinLnBrk="1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3D9CC6-94C8-41DD-A528-4287A640D08E}" type="datetimeFigureOut">
              <a:rPr lang="ko-KR" altLang="en-US" smtClean="0"/>
              <a:t>2019-06-07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29E85A-542E-4293-92D4-6A19961B97D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048411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9" r:id="rId1"/>
    <p:sldLayoutId id="2147483920" r:id="rId2"/>
    <p:sldLayoutId id="2147483921" r:id="rId3"/>
    <p:sldLayoutId id="2147483922" r:id="rId4"/>
    <p:sldLayoutId id="2147483923" r:id="rId5"/>
    <p:sldLayoutId id="2147483924" r:id="rId6"/>
    <p:sldLayoutId id="2147483925" r:id="rId7"/>
    <p:sldLayoutId id="2147483926" r:id="rId8"/>
    <p:sldLayoutId id="2147483927" r:id="rId9"/>
    <p:sldLayoutId id="2147483928" r:id="rId10"/>
    <p:sldLayoutId id="214748392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mApsxntSn20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 txBox="1">
            <a:spLocks/>
          </p:cNvSpPr>
          <p:nvPr/>
        </p:nvSpPr>
        <p:spPr>
          <a:xfrm>
            <a:off x="8413750" y="5229225"/>
            <a:ext cx="730250" cy="2746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100" smtClean="0">
                <a:solidFill>
                  <a:schemeClr val="bg1">
                    <a:lumMod val="95000"/>
                  </a:schemeClr>
                </a:solidFill>
              </a:rPr>
              <a:t>사회복지법제와 실천</a:t>
            </a:r>
            <a:r>
              <a:rPr lang="en-US" altLang="ko-KR" sz="100" smtClean="0">
                <a:solidFill>
                  <a:schemeClr val="bg1">
                    <a:lumMod val="95000"/>
                  </a:schemeClr>
                </a:solidFill>
              </a:rPr>
              <a:t>(</a:t>
            </a:r>
            <a:r>
              <a:rPr lang="ko-KR" altLang="en-US" sz="100" smtClean="0">
                <a:solidFill>
                  <a:schemeClr val="bg1">
                    <a:lumMod val="95000"/>
                  </a:schemeClr>
                </a:solidFill>
              </a:rPr>
              <a:t>사회복지법제론</a:t>
            </a:r>
            <a:r>
              <a:rPr lang="en-US" altLang="ko-KR" sz="100" smtClean="0">
                <a:solidFill>
                  <a:schemeClr val="bg1">
                    <a:lumMod val="95000"/>
                  </a:schemeClr>
                </a:solidFill>
              </a:rPr>
              <a:t>)</a:t>
            </a:r>
            <a:endParaRPr lang="ko-KR" altLang="en-US" sz="1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3" name="제목 1"/>
          <p:cNvSpPr txBox="1">
            <a:spLocks/>
          </p:cNvSpPr>
          <p:nvPr/>
        </p:nvSpPr>
        <p:spPr>
          <a:xfrm>
            <a:off x="1979712" y="4125405"/>
            <a:ext cx="5865844" cy="1477328"/>
          </a:xfrm>
          <a:prstGeom prst="rect">
            <a:avLst/>
          </a:prstGeom>
        </p:spPr>
        <p:txBody>
          <a:bodyPr wrap="square">
            <a:spAutoFit/>
          </a:bodyPr>
          <a:lstStyle>
            <a:lvl1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2pPr>
            <a:lvl3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3pPr>
            <a:lvl4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4pPr>
            <a:lvl5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5pPr>
            <a:lvl6pPr marL="457200" algn="ctr" rtl="0" fontAlgn="base" latinLnBrk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6pPr>
            <a:lvl7pPr marL="914400" algn="ctr" rtl="0" fontAlgn="base" latinLnBrk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7pPr>
            <a:lvl8pPr marL="1371600" algn="ctr" rtl="0" fontAlgn="base" latinLnBrk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8pPr>
            <a:lvl9pPr marL="1828800" algn="ctr" rtl="0" fontAlgn="base" latinLnBrk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marL="0" marR="0" lvl="0" indent="0" algn="l" defTabSz="914400" rtl="0" eaLnBrk="0" fontAlgn="base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3000" b="1" i="0" u="none" strike="noStrike" kern="0" cap="none" spc="0" normalizeH="0" baseline="0" noProof="0" dirty="0" smtClean="0">
                <a:ln>
                  <a:noFill/>
                </a:ln>
                <a:solidFill>
                  <a:srgbClr val="C5D1D7">
                    <a:lumMod val="25000"/>
                  </a:srgbClr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</a:rPr>
              <a:t>제</a:t>
            </a:r>
            <a:r>
              <a:rPr lang="en-US" altLang="ko-KR" sz="3000" b="1" kern="0" dirty="0" smtClean="0">
                <a:solidFill>
                  <a:srgbClr val="C5D1D7">
                    <a:lumMod val="25000"/>
                  </a:srgb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18</a:t>
            </a:r>
            <a:r>
              <a:rPr kumimoji="1" lang="ko-KR" altLang="en-US" sz="3000" b="1" i="0" u="none" strike="noStrike" kern="0" cap="none" spc="0" normalizeH="0" baseline="0" noProof="0" dirty="0" smtClean="0">
                <a:ln>
                  <a:noFill/>
                </a:ln>
                <a:solidFill>
                  <a:srgbClr val="C5D1D7">
                    <a:lumMod val="25000"/>
                  </a:srgbClr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</a:rPr>
              <a:t>장</a:t>
            </a:r>
            <a:endParaRPr kumimoji="1" lang="en-US" altLang="ko-KR" sz="3000" b="1" i="0" u="none" strike="noStrike" kern="0" cap="none" spc="0" normalizeH="0" baseline="0" noProof="0" dirty="0" smtClean="0">
              <a:ln>
                <a:noFill/>
              </a:ln>
              <a:solidFill>
                <a:srgbClr val="C5D1D7">
                  <a:lumMod val="25000"/>
                </a:srgbClr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0" marR="0" lvl="0" indent="0" algn="l" defTabSz="914400" rtl="0" eaLnBrk="0" fontAlgn="base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3000" b="1" kern="0" noProof="0" dirty="0" smtClean="0">
                <a:solidFill>
                  <a:srgbClr val="C5D1D7">
                    <a:lumMod val="25000"/>
                  </a:srgb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장애인관련법</a:t>
            </a:r>
            <a:endParaRPr lang="en-US" altLang="ko-KR" sz="3000" b="1" kern="0" noProof="0" dirty="0" smtClean="0">
              <a:solidFill>
                <a:srgbClr val="C5D1D7">
                  <a:lumMod val="25000"/>
                </a:srgb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0" marR="0" lvl="0" indent="0" algn="l" defTabSz="914400" rtl="0" eaLnBrk="0" fontAlgn="base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US" altLang="ko-KR" sz="3000" b="1" i="0" u="none" strike="noStrike" kern="0" cap="none" spc="0" normalizeH="0" baseline="0" noProof="0" dirty="0" smtClean="0">
              <a:ln>
                <a:noFill/>
              </a:ln>
              <a:solidFill>
                <a:srgbClr val="C5D1D7">
                  <a:lumMod val="25000"/>
                </a:srgbClr>
              </a:solidFill>
              <a:effectLst/>
              <a:uLnTx/>
              <a:uFillTx/>
              <a:latin typeface="나눔바른고딕" panose="020B0603020101020101" pitchFamily="50" charset="-127"/>
              <a:ea typeface="나눔바른고딕" panose="020B0603020101020101" pitchFamily="50" charset="-127"/>
              <a:cs typeface="+mj-cs"/>
            </a:endParaRPr>
          </a:p>
        </p:txBody>
      </p:sp>
      <p:sp>
        <p:nvSpPr>
          <p:cNvPr id="8" name="직사각형 7"/>
          <p:cNvSpPr/>
          <p:nvPr/>
        </p:nvSpPr>
        <p:spPr>
          <a:xfrm>
            <a:off x="971600" y="1296495"/>
            <a:ext cx="675537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algn="ctr"/>
            <a:r>
              <a:rPr lang="ko-KR" altLang="en-US" sz="5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92D05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사회복지법제와 실천</a:t>
            </a:r>
            <a:endParaRPr lang="en-US" altLang="ko-KR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92D05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11738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26275"/>
            <a:ext cx="7772400" cy="477054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>
                <a:solidFill>
                  <a:schemeClr val="accent6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발달장애인 권리보장 및 지원에 관한 법률</a:t>
            </a:r>
            <a:r>
              <a:rPr lang="en-US" altLang="ko-KR" sz="2500" b="1" dirty="0" smtClean="0">
                <a:solidFill>
                  <a:schemeClr val="accent6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(3)</a:t>
            </a:r>
            <a:endParaRPr lang="ko-KR" altLang="en-US" sz="2500" b="1" dirty="0">
              <a:solidFill>
                <a:schemeClr val="accent6">
                  <a:lumMod val="50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grpSp>
        <p:nvGrpSpPr>
          <p:cNvPr id="41" name="Group 7"/>
          <p:cNvGrpSpPr>
            <a:grpSpLocks/>
          </p:cNvGrpSpPr>
          <p:nvPr/>
        </p:nvGrpSpPr>
        <p:grpSpPr bwMode="auto">
          <a:xfrm>
            <a:off x="127041" y="783342"/>
            <a:ext cx="8866909" cy="5453970"/>
            <a:chOff x="204" y="2296"/>
            <a:chExt cx="3584" cy="1860"/>
          </a:xfrm>
        </p:grpSpPr>
        <p:grpSp>
          <p:nvGrpSpPr>
            <p:cNvPr id="42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44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45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43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46" name="Group 12"/>
          <p:cNvGrpSpPr>
            <a:grpSpLocks/>
          </p:cNvGrpSpPr>
          <p:nvPr/>
        </p:nvGrpSpPr>
        <p:grpSpPr bwMode="auto">
          <a:xfrm>
            <a:off x="241342" y="724607"/>
            <a:ext cx="88900" cy="200025"/>
            <a:chOff x="4314" y="2018"/>
            <a:chExt cx="69" cy="166"/>
          </a:xfrm>
        </p:grpSpPr>
        <p:sp>
          <p:nvSpPr>
            <p:cNvPr id="47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48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52" name="Group 15"/>
          <p:cNvGrpSpPr>
            <a:grpSpLocks/>
          </p:cNvGrpSpPr>
          <p:nvPr/>
        </p:nvGrpSpPr>
        <p:grpSpPr bwMode="auto">
          <a:xfrm>
            <a:off x="398850" y="727782"/>
            <a:ext cx="87312" cy="200025"/>
            <a:chOff x="4314" y="2018"/>
            <a:chExt cx="69" cy="166"/>
          </a:xfrm>
        </p:grpSpPr>
        <p:sp>
          <p:nvSpPr>
            <p:cNvPr id="53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54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55" name="Line 18"/>
          <p:cNvSpPr>
            <a:spLocks noChangeShapeType="1"/>
          </p:cNvSpPr>
          <p:nvPr/>
        </p:nvSpPr>
        <p:spPr bwMode="auto">
          <a:xfrm>
            <a:off x="296924" y="1360240"/>
            <a:ext cx="8481357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57" name="Text Box 20"/>
          <p:cNvSpPr txBox="1">
            <a:spLocks noChangeArrowheads="1"/>
          </p:cNvSpPr>
          <p:nvPr/>
        </p:nvSpPr>
        <p:spPr bwMode="auto">
          <a:xfrm>
            <a:off x="292501" y="972861"/>
            <a:ext cx="2042547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보호자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2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</a:p>
        </p:txBody>
      </p:sp>
      <p:sp>
        <p:nvSpPr>
          <p:cNvPr id="58" name="제목 39"/>
          <p:cNvSpPr txBox="1">
            <a:spLocks/>
          </p:cNvSpPr>
          <p:nvPr/>
        </p:nvSpPr>
        <p:spPr bwMode="auto">
          <a:xfrm>
            <a:off x="355807" y="1430257"/>
            <a:ext cx="8577830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가</a:t>
            </a:r>
            <a:r>
              <a:rPr lang="en-US" altLang="ko-KR" sz="2000" kern="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. ‘</a:t>
            </a:r>
            <a:r>
              <a:rPr lang="ko-KR" altLang="en-US" sz="20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아동복지법’ 제</a:t>
            </a:r>
            <a:r>
              <a:rPr lang="en-US" altLang="ko-KR" sz="20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3</a:t>
            </a:r>
            <a:r>
              <a:rPr lang="ko-KR" altLang="en-US" sz="20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조 제</a:t>
            </a:r>
            <a:r>
              <a:rPr lang="en-US" altLang="ko-KR" sz="20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3</a:t>
            </a:r>
            <a:r>
              <a:rPr lang="ko-KR" altLang="en-US" sz="20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호의 </a:t>
            </a:r>
            <a:r>
              <a:rPr lang="ko-KR" altLang="en-US" sz="2000" kern="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보호자</a:t>
            </a:r>
            <a:endParaRPr lang="en-US" altLang="ko-KR" sz="2000" kern="0" dirty="0" smtClean="0">
              <a:latin typeface="맑은 고딕" panose="020B0503020000020004" pitchFamily="50" charset="-127"/>
              <a:ea typeface="맑은 고딕" panose="020B0503020000020004" pitchFamily="50" charset="-127"/>
              <a:cs typeface="+mj-cs"/>
            </a:endParaRPr>
          </a:p>
          <a:p>
            <a:pPr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defRPr/>
            </a:pPr>
            <a:r>
              <a:rPr lang="en-US" altLang="ko-KR" sz="20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 </a:t>
            </a:r>
            <a:r>
              <a:rPr lang="en-US" altLang="ko-KR" sz="2000" kern="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       (</a:t>
            </a:r>
            <a:r>
              <a:rPr lang="ko-KR" altLang="en-US" sz="20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발달장애인이 미성년자인 경우에 </a:t>
            </a:r>
            <a:r>
              <a:rPr lang="ko-KR" altLang="en-US" sz="2000" kern="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한정한다</a:t>
            </a:r>
            <a:r>
              <a:rPr lang="en-US" altLang="ko-KR" sz="2000" kern="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)</a:t>
            </a:r>
            <a:endParaRPr lang="en-US" altLang="ko-KR" sz="2000" kern="0" dirty="0">
              <a:latin typeface="맑은 고딕" panose="020B0503020000020004" pitchFamily="50" charset="-127"/>
              <a:ea typeface="맑은 고딕" panose="020B0503020000020004" pitchFamily="50" charset="-127"/>
              <a:cs typeface="+mj-cs"/>
            </a:endParaRPr>
          </a:p>
          <a:p>
            <a:pPr marL="180975" indent="-180975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나</a:t>
            </a:r>
            <a:r>
              <a:rPr lang="en-US" altLang="ko-KR" sz="20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. </a:t>
            </a:r>
            <a:r>
              <a:rPr lang="ko-KR" altLang="en-US" sz="20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성년인 발달장애인의 </a:t>
            </a:r>
            <a:r>
              <a:rPr lang="ko-KR" altLang="en-US" sz="2000" kern="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후견인</a:t>
            </a:r>
            <a:endParaRPr lang="ko-KR" altLang="en-US" sz="2000" kern="0" dirty="0">
              <a:latin typeface="맑은 고딕" panose="020B0503020000020004" pitchFamily="50" charset="-127"/>
              <a:ea typeface="맑은 고딕" panose="020B0503020000020004" pitchFamily="50" charset="-127"/>
              <a:cs typeface="+mj-cs"/>
            </a:endParaRPr>
          </a:p>
          <a:p>
            <a:pPr marL="180975" indent="-180975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다</a:t>
            </a:r>
            <a:r>
              <a:rPr lang="en-US" altLang="ko-KR" sz="20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. </a:t>
            </a:r>
            <a:r>
              <a:rPr lang="ko-KR" altLang="en-US" sz="20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성년인 발달장애인의 후견인이 아닌 사람 중 ‘민법＇제</a:t>
            </a:r>
            <a:r>
              <a:rPr lang="en-US" altLang="ko-KR" sz="20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779</a:t>
            </a:r>
            <a:r>
              <a:rPr lang="ko-KR" altLang="en-US" sz="20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조에 따른 </a:t>
            </a:r>
            <a:r>
              <a:rPr lang="ko-KR" altLang="en-US" sz="2000" kern="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가족 또는</a:t>
            </a:r>
            <a:r>
              <a:rPr lang="en-US" altLang="ko-KR" sz="20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 </a:t>
            </a:r>
            <a:r>
              <a:rPr lang="ko-KR" altLang="en-US" sz="2000" kern="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같은 </a:t>
            </a:r>
            <a:r>
              <a:rPr lang="ko-KR" altLang="en-US" sz="20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법 제</a:t>
            </a:r>
            <a:r>
              <a:rPr lang="en-US" altLang="ko-KR" sz="20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974</a:t>
            </a:r>
            <a:r>
              <a:rPr lang="ko-KR" altLang="en-US" sz="20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조에 따른 부양의무자로서 사실상 </a:t>
            </a:r>
            <a:r>
              <a:rPr lang="ko-KR" altLang="en-US" sz="2000" kern="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발달장애인을 보호하는 사람</a:t>
            </a:r>
            <a:endParaRPr lang="ko-KR" altLang="en-US" sz="2000" kern="0" dirty="0">
              <a:latin typeface="맑은 고딕" panose="020B0503020000020004" pitchFamily="50" charset="-127"/>
              <a:ea typeface="맑은 고딕" panose="020B0503020000020004" pitchFamily="50" charset="-127"/>
              <a:cs typeface="+mj-cs"/>
            </a:endParaRPr>
          </a:p>
          <a:p>
            <a:pPr marL="180975" indent="-180975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라</a:t>
            </a:r>
            <a:r>
              <a:rPr lang="en-US" altLang="ko-KR" sz="20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. </a:t>
            </a:r>
            <a:r>
              <a:rPr lang="ko-KR" altLang="en-US" sz="20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성년인 발달장애인 중 위의 ‘나’와 ‘다’의 보호자가 없는 경우 </a:t>
            </a:r>
            <a:endParaRPr lang="en-US" altLang="ko-KR" sz="2000" kern="0" dirty="0" smtClean="0">
              <a:latin typeface="맑은 고딕" panose="020B0503020000020004" pitchFamily="50" charset="-127"/>
              <a:ea typeface="맑은 고딕" panose="020B0503020000020004" pitchFamily="50" charset="-127"/>
              <a:cs typeface="+mj-cs"/>
            </a:endParaRPr>
          </a:p>
          <a:p>
            <a:pPr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defRPr/>
            </a:pPr>
            <a:r>
              <a:rPr lang="en-US" altLang="ko-KR" sz="20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 </a:t>
            </a:r>
            <a:r>
              <a:rPr lang="en-US" altLang="ko-KR" sz="2000" kern="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      </a:t>
            </a:r>
            <a:r>
              <a:rPr lang="ko-KR" altLang="en-US" sz="2000" kern="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지방자치단체의</a:t>
            </a:r>
            <a:r>
              <a:rPr lang="en-US" altLang="ko-KR" sz="2000" kern="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 </a:t>
            </a:r>
            <a:r>
              <a:rPr lang="ko-KR" altLang="en-US" sz="2000" kern="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장이 </a:t>
            </a:r>
            <a:r>
              <a:rPr lang="ko-KR" altLang="en-US" sz="20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발달장애인의 보호자로 지명하는 </a:t>
            </a:r>
            <a:r>
              <a:rPr lang="ko-KR" altLang="en-US" sz="2000" kern="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사람 </a:t>
            </a:r>
            <a:endParaRPr lang="en-US" altLang="ko-KR" sz="2000" kern="0" dirty="0" smtClean="0">
              <a:latin typeface="맑은 고딕" panose="020B0503020000020004" pitchFamily="50" charset="-127"/>
              <a:ea typeface="맑은 고딕" panose="020B0503020000020004" pitchFamily="50" charset="-127"/>
              <a:cs typeface="+mj-cs"/>
            </a:endParaRPr>
          </a:p>
          <a:p>
            <a:pPr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defRPr/>
            </a:pPr>
            <a:r>
              <a:rPr lang="en-US" altLang="ko-KR" sz="20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 </a:t>
            </a:r>
            <a:r>
              <a:rPr lang="en-US" altLang="ko-KR" sz="2000" kern="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      (</a:t>
            </a:r>
            <a:r>
              <a:rPr lang="ko-KR" altLang="en-US" sz="20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위의 ‘나’에 따른 후견인을 선임하기 전까지로 한정한다</a:t>
            </a:r>
            <a:r>
              <a:rPr lang="en-US" altLang="ko-KR" sz="20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.)</a:t>
            </a:r>
          </a:p>
        </p:txBody>
      </p:sp>
    </p:spTree>
    <p:extLst>
      <p:ext uri="{BB962C8B-B14F-4D97-AF65-F5344CB8AC3E}">
        <p14:creationId xmlns:p14="http://schemas.microsoft.com/office/powerpoint/2010/main" val="2710521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26275"/>
            <a:ext cx="7772400" cy="477054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>
                <a:solidFill>
                  <a:schemeClr val="accent6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발달장애인 권리보장 및 지원에 관한 법률</a:t>
            </a:r>
            <a:r>
              <a:rPr lang="en-US" altLang="ko-KR" sz="2500" b="1" dirty="0" smtClean="0">
                <a:solidFill>
                  <a:schemeClr val="accent6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(4)</a:t>
            </a:r>
            <a:endParaRPr lang="ko-KR" altLang="en-US" sz="2500" b="1" dirty="0">
              <a:solidFill>
                <a:schemeClr val="accent6">
                  <a:lumMod val="50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grpSp>
        <p:nvGrpSpPr>
          <p:cNvPr id="41" name="Group 7"/>
          <p:cNvGrpSpPr>
            <a:grpSpLocks/>
          </p:cNvGrpSpPr>
          <p:nvPr/>
        </p:nvGrpSpPr>
        <p:grpSpPr bwMode="auto">
          <a:xfrm>
            <a:off x="156858" y="823098"/>
            <a:ext cx="8805059" cy="2141602"/>
            <a:chOff x="204" y="2296"/>
            <a:chExt cx="3584" cy="1860"/>
          </a:xfrm>
        </p:grpSpPr>
        <p:grpSp>
          <p:nvGrpSpPr>
            <p:cNvPr id="42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44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45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43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46" name="Group 12"/>
          <p:cNvGrpSpPr>
            <a:grpSpLocks/>
          </p:cNvGrpSpPr>
          <p:nvPr/>
        </p:nvGrpSpPr>
        <p:grpSpPr bwMode="auto">
          <a:xfrm>
            <a:off x="271159" y="764363"/>
            <a:ext cx="88900" cy="200025"/>
            <a:chOff x="4314" y="2018"/>
            <a:chExt cx="69" cy="166"/>
          </a:xfrm>
        </p:grpSpPr>
        <p:sp>
          <p:nvSpPr>
            <p:cNvPr id="47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48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52" name="Group 15"/>
          <p:cNvGrpSpPr>
            <a:grpSpLocks/>
          </p:cNvGrpSpPr>
          <p:nvPr/>
        </p:nvGrpSpPr>
        <p:grpSpPr bwMode="auto">
          <a:xfrm>
            <a:off x="428667" y="767538"/>
            <a:ext cx="87312" cy="200025"/>
            <a:chOff x="4314" y="2018"/>
            <a:chExt cx="69" cy="166"/>
          </a:xfrm>
        </p:grpSpPr>
        <p:sp>
          <p:nvSpPr>
            <p:cNvPr id="53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54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55" name="Line 18"/>
          <p:cNvSpPr>
            <a:spLocks noChangeShapeType="1"/>
          </p:cNvSpPr>
          <p:nvPr/>
        </p:nvSpPr>
        <p:spPr bwMode="auto">
          <a:xfrm>
            <a:off x="326742" y="1399996"/>
            <a:ext cx="8307524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57" name="Text Box 20"/>
          <p:cNvSpPr txBox="1">
            <a:spLocks noChangeArrowheads="1"/>
          </p:cNvSpPr>
          <p:nvPr/>
        </p:nvSpPr>
        <p:spPr bwMode="auto">
          <a:xfrm>
            <a:off x="322318" y="1012617"/>
            <a:ext cx="3482043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권리보호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8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~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17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</a:p>
        </p:txBody>
      </p:sp>
      <p:sp>
        <p:nvSpPr>
          <p:cNvPr id="58" name="제목 39"/>
          <p:cNvSpPr txBox="1">
            <a:spLocks/>
          </p:cNvSpPr>
          <p:nvPr/>
        </p:nvSpPr>
        <p:spPr bwMode="auto">
          <a:xfrm>
            <a:off x="360059" y="1409946"/>
            <a:ext cx="857783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자기결정권의 보장</a:t>
            </a:r>
            <a:r>
              <a:rPr lang="en-US" altLang="ko-KR" sz="20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, </a:t>
            </a:r>
            <a:r>
              <a:rPr lang="ko-KR" altLang="en-US" sz="2000" kern="0" dirty="0" err="1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성년후견제</a:t>
            </a:r>
            <a:r>
              <a:rPr lang="ko-KR" altLang="en-US" sz="20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 이용지원</a:t>
            </a:r>
            <a:r>
              <a:rPr lang="en-US" altLang="ko-KR" sz="20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, </a:t>
            </a:r>
            <a:r>
              <a:rPr lang="ko-KR" altLang="en-US" sz="20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의사소통도구 개발 및 지원</a:t>
            </a:r>
            <a:r>
              <a:rPr lang="en-US" altLang="ko-KR" sz="20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, </a:t>
            </a:r>
            <a:r>
              <a:rPr lang="ko-KR" altLang="en-US" sz="2000" kern="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발달장애인 </a:t>
            </a:r>
            <a:r>
              <a:rPr lang="ko-KR" altLang="en-US" sz="2000" kern="0" dirty="0" err="1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전담조사제</a:t>
            </a:r>
            <a:r>
              <a:rPr lang="en-US" altLang="ko-KR" sz="20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, </a:t>
            </a:r>
            <a:r>
              <a:rPr lang="ko-KR" altLang="en-US" sz="20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발달장애인 대상 범죄의 신고의무</a:t>
            </a:r>
            <a:r>
              <a:rPr lang="en-US" altLang="ko-KR" sz="20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, </a:t>
            </a:r>
            <a:r>
              <a:rPr lang="ko-KR" altLang="en-US" sz="2000" kern="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발달장애인지원센터에</a:t>
            </a:r>
            <a:r>
              <a:rPr lang="en-US" altLang="ko-KR" sz="2000" kern="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 </a:t>
            </a:r>
            <a:r>
              <a:rPr lang="ko-KR" altLang="en-US" sz="2000" kern="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조사권 </a:t>
            </a:r>
            <a:r>
              <a:rPr lang="ko-KR" altLang="en-US" sz="20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부여 등 </a:t>
            </a:r>
          </a:p>
        </p:txBody>
      </p:sp>
    </p:spTree>
    <p:extLst>
      <p:ext uri="{BB962C8B-B14F-4D97-AF65-F5344CB8AC3E}">
        <p14:creationId xmlns:p14="http://schemas.microsoft.com/office/powerpoint/2010/main" val="1346987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26275"/>
            <a:ext cx="7772400" cy="477054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>
                <a:solidFill>
                  <a:schemeClr val="accent6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발달장애인 권리보장 및 지원에 관한 법률</a:t>
            </a:r>
            <a:r>
              <a:rPr lang="en-US" altLang="ko-KR" sz="2500" b="1" dirty="0" smtClean="0">
                <a:solidFill>
                  <a:schemeClr val="accent6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(5)</a:t>
            </a:r>
            <a:endParaRPr lang="ko-KR" altLang="en-US" sz="2500" b="1" dirty="0">
              <a:solidFill>
                <a:schemeClr val="accent6">
                  <a:lumMod val="50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grpSp>
        <p:nvGrpSpPr>
          <p:cNvPr id="41" name="Group 7"/>
          <p:cNvGrpSpPr>
            <a:grpSpLocks/>
          </p:cNvGrpSpPr>
          <p:nvPr/>
        </p:nvGrpSpPr>
        <p:grpSpPr bwMode="auto">
          <a:xfrm>
            <a:off x="156858" y="823098"/>
            <a:ext cx="8805059" cy="5054174"/>
            <a:chOff x="204" y="2296"/>
            <a:chExt cx="3584" cy="1860"/>
          </a:xfrm>
        </p:grpSpPr>
        <p:grpSp>
          <p:nvGrpSpPr>
            <p:cNvPr id="42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44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45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43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46" name="Group 12"/>
          <p:cNvGrpSpPr>
            <a:grpSpLocks/>
          </p:cNvGrpSpPr>
          <p:nvPr/>
        </p:nvGrpSpPr>
        <p:grpSpPr bwMode="auto">
          <a:xfrm>
            <a:off x="271159" y="764363"/>
            <a:ext cx="88900" cy="200025"/>
            <a:chOff x="4314" y="2018"/>
            <a:chExt cx="69" cy="166"/>
          </a:xfrm>
        </p:grpSpPr>
        <p:sp>
          <p:nvSpPr>
            <p:cNvPr id="47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48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52" name="Group 15"/>
          <p:cNvGrpSpPr>
            <a:grpSpLocks/>
          </p:cNvGrpSpPr>
          <p:nvPr/>
        </p:nvGrpSpPr>
        <p:grpSpPr bwMode="auto">
          <a:xfrm>
            <a:off x="428667" y="767538"/>
            <a:ext cx="87312" cy="200025"/>
            <a:chOff x="4314" y="2018"/>
            <a:chExt cx="69" cy="166"/>
          </a:xfrm>
        </p:grpSpPr>
        <p:sp>
          <p:nvSpPr>
            <p:cNvPr id="53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54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55" name="Line 18"/>
          <p:cNvSpPr>
            <a:spLocks noChangeShapeType="1"/>
          </p:cNvSpPr>
          <p:nvPr/>
        </p:nvSpPr>
        <p:spPr bwMode="auto">
          <a:xfrm>
            <a:off x="326742" y="1399996"/>
            <a:ext cx="8307524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57" name="Text Box 20"/>
          <p:cNvSpPr txBox="1">
            <a:spLocks noChangeArrowheads="1"/>
          </p:cNvSpPr>
          <p:nvPr/>
        </p:nvSpPr>
        <p:spPr bwMode="auto">
          <a:xfrm>
            <a:off x="322318" y="1012617"/>
            <a:ext cx="1364476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복지조치</a:t>
            </a:r>
          </a:p>
        </p:txBody>
      </p:sp>
      <p:sp>
        <p:nvSpPr>
          <p:cNvPr id="58" name="제목 39"/>
          <p:cNvSpPr txBox="1">
            <a:spLocks/>
          </p:cNvSpPr>
          <p:nvPr/>
        </p:nvSpPr>
        <p:spPr bwMode="auto">
          <a:xfrm>
            <a:off x="360059" y="1498676"/>
            <a:ext cx="8460413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발달장애인에 대해서 정밀진단비용 지원</a:t>
            </a:r>
            <a:r>
              <a:rPr lang="en-US" altLang="ko-KR" sz="20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, </a:t>
            </a:r>
            <a:r>
              <a:rPr lang="ko-KR" altLang="en-US" sz="20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치료 및 재활 체계 구축</a:t>
            </a:r>
            <a:r>
              <a:rPr lang="en-US" altLang="ko-KR" sz="20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, </a:t>
            </a:r>
            <a:r>
              <a:rPr lang="ko-KR" altLang="en-US" sz="2000" kern="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발달장애인에 </a:t>
            </a:r>
            <a:r>
              <a:rPr lang="ko-KR" altLang="en-US" sz="20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특화된 직업훈련서비스 제공</a:t>
            </a:r>
            <a:r>
              <a:rPr lang="en-US" altLang="ko-KR" sz="20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, </a:t>
            </a:r>
            <a:r>
              <a:rPr lang="ko-KR" altLang="en-US" sz="20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평생교육 지원 등의 </a:t>
            </a:r>
            <a:r>
              <a:rPr lang="ko-KR" altLang="en-US" sz="2000" kern="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서비스를 제공하도록 </a:t>
            </a:r>
            <a:r>
              <a:rPr lang="ko-KR" altLang="en-US" sz="20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하였다</a:t>
            </a:r>
            <a:r>
              <a:rPr lang="en-US" altLang="ko-KR" sz="20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(</a:t>
            </a:r>
            <a:r>
              <a:rPr lang="ko-KR" altLang="en-US" sz="20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제</a:t>
            </a:r>
            <a:r>
              <a:rPr lang="en-US" altLang="ko-KR" sz="20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23</a:t>
            </a:r>
            <a:r>
              <a:rPr lang="ko-KR" altLang="en-US" sz="20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조</a:t>
            </a:r>
            <a:r>
              <a:rPr lang="en-US" altLang="ko-KR" sz="20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~</a:t>
            </a:r>
            <a:r>
              <a:rPr lang="ko-KR" altLang="en-US" sz="20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제</a:t>
            </a:r>
            <a:r>
              <a:rPr lang="en-US" altLang="ko-KR" sz="20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26</a:t>
            </a:r>
            <a:r>
              <a:rPr lang="ko-KR" altLang="en-US" sz="20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조</a:t>
            </a:r>
            <a:r>
              <a:rPr lang="en-US" altLang="ko-KR" sz="2000" kern="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).</a:t>
            </a:r>
            <a:endParaRPr lang="en-US" altLang="ko-KR" sz="2000" kern="0" dirty="0">
              <a:latin typeface="맑은 고딕" panose="020B0503020000020004" pitchFamily="50" charset="-127"/>
              <a:ea typeface="맑은 고딕" panose="020B0503020000020004" pitchFamily="50" charset="-127"/>
              <a:cs typeface="+mj-cs"/>
            </a:endParaRPr>
          </a:p>
          <a:p>
            <a:pPr marL="180975" indent="-180975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발달장애인의 </a:t>
            </a:r>
            <a:r>
              <a:rPr lang="ko-KR" altLang="en-US" sz="20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보호자에 대한 교육 및 상담</a:t>
            </a:r>
            <a:r>
              <a:rPr lang="en-US" altLang="ko-KR" sz="20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, </a:t>
            </a:r>
            <a:r>
              <a:rPr lang="ko-KR" altLang="en-US" sz="20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정보제공</a:t>
            </a:r>
            <a:r>
              <a:rPr lang="en-US" altLang="ko-KR" sz="20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, </a:t>
            </a:r>
            <a:r>
              <a:rPr lang="ko-KR" altLang="en-US" sz="20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휴식지원 및 </a:t>
            </a:r>
            <a:r>
              <a:rPr lang="ko-KR" altLang="en-US" sz="2000" kern="0" dirty="0" err="1" smtClean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비장애</a:t>
            </a:r>
            <a:r>
              <a:rPr lang="ko-KR" altLang="en-US" sz="2000" kern="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 형제 </a:t>
            </a:r>
            <a:r>
              <a:rPr lang="en-US" altLang="ko-KR" sz="2000" kern="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· </a:t>
            </a:r>
            <a:r>
              <a:rPr lang="ko-KR" altLang="en-US" sz="2000" kern="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자매에 </a:t>
            </a:r>
            <a:r>
              <a:rPr lang="ko-KR" altLang="en-US" sz="20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대한 지원 등의 근거를 마련하였다</a:t>
            </a:r>
            <a:r>
              <a:rPr lang="en-US" altLang="ko-KR" sz="20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(</a:t>
            </a:r>
            <a:r>
              <a:rPr lang="ko-KR" altLang="en-US" sz="20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제</a:t>
            </a:r>
            <a:r>
              <a:rPr lang="en-US" altLang="ko-KR" sz="20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30</a:t>
            </a:r>
            <a:r>
              <a:rPr lang="ko-KR" altLang="en-US" sz="20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조</a:t>
            </a:r>
            <a:r>
              <a:rPr lang="en-US" altLang="ko-KR" sz="20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~</a:t>
            </a:r>
            <a:r>
              <a:rPr lang="ko-KR" altLang="en-US" sz="20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제</a:t>
            </a:r>
            <a:r>
              <a:rPr lang="en-US" altLang="ko-KR" sz="20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32</a:t>
            </a:r>
            <a:r>
              <a:rPr lang="ko-KR" altLang="en-US" sz="20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조</a:t>
            </a:r>
            <a:r>
              <a:rPr lang="en-US" altLang="ko-KR" sz="2000" kern="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).</a:t>
            </a:r>
            <a:endParaRPr lang="en-US" altLang="ko-KR" sz="2000" kern="0" dirty="0">
              <a:latin typeface="맑은 고딕" panose="020B0503020000020004" pitchFamily="50" charset="-127"/>
              <a:ea typeface="맑은 고딕" panose="020B0503020000020004" pitchFamily="50" charset="-127"/>
              <a:cs typeface="+mj-cs"/>
            </a:endParaRPr>
          </a:p>
          <a:p>
            <a:pPr marL="180975" indent="-180975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복지정보 </a:t>
            </a:r>
            <a:r>
              <a:rPr lang="ko-KR" altLang="en-US" sz="20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제공</a:t>
            </a:r>
            <a:r>
              <a:rPr lang="en-US" altLang="ko-KR" sz="20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, </a:t>
            </a:r>
            <a:r>
              <a:rPr lang="ko-KR" altLang="en-US" sz="20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발달장애인 학대 등 신고접수 시 </a:t>
            </a:r>
            <a:r>
              <a:rPr lang="ko-KR" altLang="en-US" sz="2000" kern="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현장출동 </a:t>
            </a:r>
            <a:r>
              <a:rPr lang="en-US" altLang="ko-KR" sz="2000" kern="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· </a:t>
            </a:r>
            <a:r>
              <a:rPr lang="ko-KR" altLang="en-US" sz="2000" kern="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조사 </a:t>
            </a:r>
            <a:r>
              <a:rPr lang="en-US" altLang="ko-KR" sz="2000" kern="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· </a:t>
            </a:r>
            <a:r>
              <a:rPr lang="ko-KR" altLang="en-US" sz="2000" kern="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보호조치</a:t>
            </a:r>
            <a:r>
              <a:rPr lang="en-US" altLang="ko-KR" sz="2000" kern="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, </a:t>
            </a:r>
            <a:r>
              <a:rPr lang="ko-KR" altLang="en-US" sz="2000" kern="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상담 </a:t>
            </a:r>
            <a:r>
              <a:rPr lang="ko-KR" altLang="en-US" sz="20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및 인식개선 홍보 등의 업무를 수행하는 발달장애인지원센터의 </a:t>
            </a:r>
            <a:r>
              <a:rPr lang="ko-KR" altLang="en-US" sz="2000" kern="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설치 근거를 마련하였다</a:t>
            </a:r>
            <a:r>
              <a:rPr lang="en-US" altLang="ko-KR" sz="20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(</a:t>
            </a:r>
            <a:r>
              <a:rPr lang="ko-KR" altLang="en-US" sz="20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제</a:t>
            </a:r>
            <a:r>
              <a:rPr lang="en-US" altLang="ko-KR" sz="20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33</a:t>
            </a:r>
            <a:r>
              <a:rPr lang="ko-KR" altLang="en-US" sz="20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조 및 제</a:t>
            </a:r>
            <a:r>
              <a:rPr lang="en-US" altLang="ko-KR" sz="20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34</a:t>
            </a:r>
            <a:r>
              <a:rPr lang="ko-KR" altLang="en-US" sz="20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조</a:t>
            </a:r>
            <a:r>
              <a:rPr lang="en-US" altLang="ko-KR" sz="20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). </a:t>
            </a:r>
          </a:p>
        </p:txBody>
      </p:sp>
    </p:spTree>
    <p:extLst>
      <p:ext uri="{BB962C8B-B14F-4D97-AF65-F5344CB8AC3E}">
        <p14:creationId xmlns:p14="http://schemas.microsoft.com/office/powerpoint/2010/main" val="1492390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111100" y="126762"/>
            <a:ext cx="9032900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ko-KR" altLang="en-US" sz="2500" b="1" dirty="0">
                <a:solidFill>
                  <a:schemeClr val="accent6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정신건강증진 및 </a:t>
            </a:r>
            <a:r>
              <a:rPr lang="ko-KR" altLang="en-US" sz="2500" b="1" dirty="0" err="1">
                <a:solidFill>
                  <a:schemeClr val="accent6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정신질환자</a:t>
            </a:r>
            <a:r>
              <a:rPr lang="ko-KR" altLang="en-US" sz="2500" b="1" dirty="0">
                <a:solidFill>
                  <a:schemeClr val="accent6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복지서비스 지원에 관한 </a:t>
            </a:r>
            <a:r>
              <a:rPr lang="ko-KR" altLang="en-US" sz="2500" b="1" dirty="0" smtClean="0">
                <a:solidFill>
                  <a:schemeClr val="accent6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법률</a:t>
            </a:r>
            <a:r>
              <a:rPr lang="en-US" altLang="ko-KR" sz="2500" b="1" dirty="0" smtClean="0">
                <a:solidFill>
                  <a:schemeClr val="accent6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/>
            </a:r>
            <a:br>
              <a:rPr lang="en-US" altLang="ko-KR" sz="2500" b="1" dirty="0" smtClean="0">
                <a:solidFill>
                  <a:schemeClr val="accent6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r>
              <a:rPr lang="en-US" altLang="ko-KR" sz="2500" b="1" dirty="0" smtClean="0">
                <a:solidFill>
                  <a:schemeClr val="accent6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2500" b="1" dirty="0" smtClean="0">
                <a:solidFill>
                  <a:schemeClr val="accent6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정신건강복지법</a:t>
            </a:r>
            <a:r>
              <a:rPr lang="en-US" altLang="ko-KR" sz="2500" b="1" dirty="0">
                <a:solidFill>
                  <a:schemeClr val="accent6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  <a:endParaRPr lang="ko-KR" altLang="en-US" sz="2500" b="1" dirty="0">
              <a:solidFill>
                <a:schemeClr val="accent6">
                  <a:lumMod val="50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grpSp>
        <p:nvGrpSpPr>
          <p:cNvPr id="19" name="그룹 18"/>
          <p:cNvGrpSpPr/>
          <p:nvPr/>
        </p:nvGrpSpPr>
        <p:grpSpPr>
          <a:xfrm>
            <a:off x="311154" y="2287579"/>
            <a:ext cx="8058378" cy="612000"/>
            <a:chOff x="618079" y="2976976"/>
            <a:chExt cx="8058378" cy="496800"/>
          </a:xfrm>
        </p:grpSpPr>
        <p:sp>
          <p:nvSpPr>
            <p:cNvPr id="20" name="직사각형 19"/>
            <p:cNvSpPr/>
            <p:nvPr/>
          </p:nvSpPr>
          <p:spPr bwMode="auto">
            <a:xfrm>
              <a:off x="618079" y="2976976"/>
              <a:ext cx="8058378" cy="496800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ko-KR" altLang="en-US" dirty="0"/>
            </a:p>
          </p:txBody>
        </p:sp>
        <p:sp>
          <p:nvSpPr>
            <p:cNvPr id="21" name="오른쪽 중괄호 20"/>
            <p:cNvSpPr/>
            <p:nvPr/>
          </p:nvSpPr>
          <p:spPr bwMode="auto">
            <a:xfrm flipH="1">
              <a:off x="659294" y="2986636"/>
              <a:ext cx="190500" cy="468000"/>
            </a:xfrm>
            <a:prstGeom prst="rightBrace">
              <a:avLst>
                <a:gd name="adj1" fmla="val 34375"/>
                <a:gd name="adj2" fmla="val 50000"/>
              </a:avLst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ko-KR" altLang="en-US"/>
            </a:p>
          </p:txBody>
        </p:sp>
      </p:grpSp>
      <p:sp>
        <p:nvSpPr>
          <p:cNvPr id="22" name="TextBox 21"/>
          <p:cNvSpPr txBox="1"/>
          <p:nvPr/>
        </p:nvSpPr>
        <p:spPr>
          <a:xfrm>
            <a:off x="531182" y="2367173"/>
            <a:ext cx="8075621" cy="4639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5000"/>
              </a:lnSpc>
            </a:pPr>
            <a:r>
              <a:rPr lang="ko-KR" altLang="en-US" sz="23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정신건강증진 및 </a:t>
            </a:r>
            <a:r>
              <a:rPr lang="ko-KR" altLang="en-US" sz="2300" b="1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정신질환자</a:t>
            </a:r>
            <a:r>
              <a:rPr lang="ko-KR" altLang="en-US" sz="23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복지서비스 지원에 관한 법률</a:t>
            </a:r>
          </a:p>
        </p:txBody>
      </p:sp>
      <p:pic>
        <p:nvPicPr>
          <p:cNvPr id="23" name="Picture 2" descr="C:\Users\lee-jh\Downloads\cycle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042"/>
          <a:stretch/>
        </p:blipFill>
        <p:spPr bwMode="auto">
          <a:xfrm flipH="1">
            <a:off x="706112" y="2773312"/>
            <a:ext cx="368397" cy="8717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TextBox 23"/>
          <p:cNvSpPr txBox="1"/>
          <p:nvPr/>
        </p:nvSpPr>
        <p:spPr>
          <a:xfrm>
            <a:off x="1067655" y="2910947"/>
            <a:ext cx="7612210" cy="3016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1200"/>
              </a:spcAft>
              <a:buClr>
                <a:schemeClr val="accent3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20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정신질환자의 </a:t>
            </a:r>
            <a:r>
              <a:rPr lang="ko-KR" altLang="en-US" sz="20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범위를 </a:t>
            </a:r>
            <a:r>
              <a:rPr lang="ko-KR" altLang="en-US" sz="2000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중증정신질환자로</a:t>
            </a:r>
            <a:r>
              <a:rPr lang="ko-KR" altLang="en-US" sz="20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축소 </a:t>
            </a:r>
            <a:r>
              <a:rPr lang="ko-KR" altLang="en-US" sz="20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정의</a:t>
            </a:r>
            <a:endParaRPr lang="ko-KR" altLang="en-US" sz="20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180975" indent="-180975">
              <a:lnSpc>
                <a:spcPct val="150000"/>
              </a:lnSpc>
              <a:spcAft>
                <a:spcPts val="1200"/>
              </a:spcAft>
              <a:buClr>
                <a:schemeClr val="accent3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20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전국민 </a:t>
            </a:r>
            <a:r>
              <a:rPr lang="ko-KR" altLang="en-US" sz="20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대상의 정신건강증진의 장 </a:t>
            </a:r>
            <a:r>
              <a:rPr lang="ko-KR" altLang="en-US" sz="20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신설</a:t>
            </a:r>
            <a:endParaRPr lang="ko-KR" altLang="en-US" sz="20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180975" indent="-180975">
              <a:lnSpc>
                <a:spcPct val="150000"/>
              </a:lnSpc>
              <a:spcAft>
                <a:spcPts val="1200"/>
              </a:spcAft>
              <a:buClr>
                <a:schemeClr val="accent3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20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비자의 </a:t>
            </a:r>
            <a:r>
              <a:rPr lang="ko-KR" altLang="en-US" sz="20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입원</a:t>
            </a:r>
            <a:r>
              <a:rPr lang="en-US" altLang="ko-KR" sz="20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20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퇴원 제도를 </a:t>
            </a:r>
            <a:r>
              <a:rPr lang="ko-KR" altLang="en-US" sz="20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개선</a:t>
            </a:r>
            <a:endParaRPr lang="ko-KR" altLang="en-US" sz="20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180975" indent="-180975">
              <a:lnSpc>
                <a:spcPct val="150000"/>
              </a:lnSpc>
              <a:spcAft>
                <a:spcPts val="1200"/>
              </a:spcAft>
              <a:buClr>
                <a:schemeClr val="accent3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2000" dirty="0" err="1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정신질환자에</a:t>
            </a:r>
            <a:r>
              <a:rPr lang="ko-KR" altLang="en-US" sz="20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20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대한 복지서비스 제공을 </a:t>
            </a:r>
            <a:r>
              <a:rPr lang="ko-KR" altLang="en-US" sz="20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추가</a:t>
            </a:r>
            <a:endParaRPr lang="ko-KR" altLang="en-US" sz="20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180975" indent="-180975">
              <a:lnSpc>
                <a:spcPct val="150000"/>
              </a:lnSpc>
              <a:spcAft>
                <a:spcPts val="1200"/>
              </a:spcAft>
              <a:buClr>
                <a:schemeClr val="accent3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en-US" altLang="ko-KR" sz="20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2016</a:t>
            </a:r>
            <a:r>
              <a:rPr lang="ko-KR" altLang="en-US" sz="20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년 </a:t>
            </a:r>
            <a:r>
              <a:rPr lang="en-US" altLang="ko-KR" sz="20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5</a:t>
            </a:r>
            <a:r>
              <a:rPr lang="ko-KR" altLang="en-US" sz="20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월 </a:t>
            </a:r>
            <a:r>
              <a:rPr lang="en-US" altLang="ko-KR" sz="20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29</a:t>
            </a:r>
            <a:r>
              <a:rPr lang="ko-KR" altLang="en-US" sz="20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일 개정</a:t>
            </a:r>
            <a:r>
              <a:rPr lang="en-US" altLang="ko-KR" sz="20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,  2017</a:t>
            </a:r>
            <a:r>
              <a:rPr lang="ko-KR" altLang="en-US" sz="20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년 </a:t>
            </a:r>
            <a:r>
              <a:rPr lang="en-US" altLang="ko-KR" sz="20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5</a:t>
            </a:r>
            <a:r>
              <a:rPr lang="ko-KR" altLang="en-US" sz="20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월 </a:t>
            </a:r>
            <a:r>
              <a:rPr lang="en-US" altLang="ko-KR" sz="20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30</a:t>
            </a:r>
            <a:r>
              <a:rPr lang="ko-KR" altLang="en-US" sz="20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일 시행</a:t>
            </a:r>
          </a:p>
        </p:txBody>
      </p:sp>
      <p:grpSp>
        <p:nvGrpSpPr>
          <p:cNvPr id="25" name="그룹 24"/>
          <p:cNvGrpSpPr/>
          <p:nvPr/>
        </p:nvGrpSpPr>
        <p:grpSpPr>
          <a:xfrm>
            <a:off x="311154" y="1018971"/>
            <a:ext cx="8058378" cy="612000"/>
            <a:chOff x="618079" y="2976976"/>
            <a:chExt cx="8058378" cy="496800"/>
          </a:xfrm>
        </p:grpSpPr>
        <p:sp>
          <p:nvSpPr>
            <p:cNvPr id="26" name="직사각형 25"/>
            <p:cNvSpPr/>
            <p:nvPr/>
          </p:nvSpPr>
          <p:spPr bwMode="auto">
            <a:xfrm>
              <a:off x="618079" y="2976976"/>
              <a:ext cx="8058378" cy="496800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ko-KR" altLang="en-US" dirty="0"/>
            </a:p>
          </p:txBody>
        </p:sp>
        <p:sp>
          <p:nvSpPr>
            <p:cNvPr id="27" name="오른쪽 중괄호 26"/>
            <p:cNvSpPr/>
            <p:nvPr/>
          </p:nvSpPr>
          <p:spPr bwMode="auto">
            <a:xfrm flipH="1">
              <a:off x="659294" y="2986636"/>
              <a:ext cx="190500" cy="468000"/>
            </a:xfrm>
            <a:prstGeom prst="rightBrace">
              <a:avLst>
                <a:gd name="adj1" fmla="val 34375"/>
                <a:gd name="adj2" fmla="val 50000"/>
              </a:avLst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ko-KR" altLang="en-US"/>
            </a:p>
          </p:txBody>
        </p:sp>
      </p:grpSp>
      <p:sp>
        <p:nvSpPr>
          <p:cNvPr id="28" name="TextBox 27"/>
          <p:cNvSpPr txBox="1"/>
          <p:nvPr/>
        </p:nvSpPr>
        <p:spPr>
          <a:xfrm>
            <a:off x="531182" y="1098565"/>
            <a:ext cx="8075621" cy="4639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5000"/>
              </a:lnSpc>
            </a:pPr>
            <a:r>
              <a:rPr lang="en-US" altLang="ko-KR" sz="23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1995</a:t>
            </a:r>
            <a:r>
              <a:rPr lang="ko-KR" altLang="en-US" sz="23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년 정신보건법 제정</a:t>
            </a:r>
          </a:p>
        </p:txBody>
      </p:sp>
    </p:spTree>
    <p:extLst>
      <p:ext uri="{BB962C8B-B14F-4D97-AF65-F5344CB8AC3E}">
        <p14:creationId xmlns:p14="http://schemas.microsoft.com/office/powerpoint/2010/main" val="321764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26275"/>
            <a:ext cx="7772400" cy="477054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>
                <a:solidFill>
                  <a:schemeClr val="accent6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목적 및 대상</a:t>
            </a:r>
          </a:p>
        </p:txBody>
      </p:sp>
      <p:grpSp>
        <p:nvGrpSpPr>
          <p:cNvPr id="23" name="Group 7"/>
          <p:cNvGrpSpPr>
            <a:grpSpLocks/>
          </p:cNvGrpSpPr>
          <p:nvPr/>
        </p:nvGrpSpPr>
        <p:grpSpPr bwMode="auto">
          <a:xfrm>
            <a:off x="186675" y="3765829"/>
            <a:ext cx="8774085" cy="1895419"/>
            <a:chOff x="204" y="2296"/>
            <a:chExt cx="3584" cy="1860"/>
          </a:xfrm>
        </p:grpSpPr>
        <p:grpSp>
          <p:nvGrpSpPr>
            <p:cNvPr id="2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2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2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2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28" name="Group 12"/>
          <p:cNvGrpSpPr>
            <a:grpSpLocks/>
          </p:cNvGrpSpPr>
          <p:nvPr/>
        </p:nvGrpSpPr>
        <p:grpSpPr bwMode="auto">
          <a:xfrm>
            <a:off x="300976" y="3707093"/>
            <a:ext cx="88900" cy="200025"/>
            <a:chOff x="4314" y="2018"/>
            <a:chExt cx="69" cy="166"/>
          </a:xfrm>
        </p:grpSpPr>
        <p:sp>
          <p:nvSpPr>
            <p:cNvPr id="2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3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31" name="Group 15"/>
          <p:cNvGrpSpPr>
            <a:grpSpLocks/>
          </p:cNvGrpSpPr>
          <p:nvPr/>
        </p:nvGrpSpPr>
        <p:grpSpPr bwMode="auto">
          <a:xfrm>
            <a:off x="458484" y="3710268"/>
            <a:ext cx="87312" cy="200025"/>
            <a:chOff x="4314" y="2018"/>
            <a:chExt cx="69" cy="166"/>
          </a:xfrm>
        </p:grpSpPr>
        <p:sp>
          <p:nvSpPr>
            <p:cNvPr id="3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49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50" name="Line 18"/>
          <p:cNvSpPr>
            <a:spLocks noChangeShapeType="1"/>
          </p:cNvSpPr>
          <p:nvPr/>
        </p:nvSpPr>
        <p:spPr bwMode="auto">
          <a:xfrm>
            <a:off x="386375" y="4372543"/>
            <a:ext cx="8254711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51" name="Text Box 20"/>
          <p:cNvSpPr txBox="1">
            <a:spLocks noChangeArrowheads="1"/>
          </p:cNvSpPr>
          <p:nvPr/>
        </p:nvSpPr>
        <p:spPr bwMode="auto">
          <a:xfrm>
            <a:off x="381952" y="3985164"/>
            <a:ext cx="2613216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대상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3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조 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1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호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</a:p>
        </p:txBody>
      </p:sp>
      <p:sp>
        <p:nvSpPr>
          <p:cNvPr id="56" name="제목 39"/>
          <p:cNvSpPr txBox="1">
            <a:spLocks/>
          </p:cNvSpPr>
          <p:nvPr/>
        </p:nvSpPr>
        <p:spPr bwMode="auto">
          <a:xfrm>
            <a:off x="545327" y="4510979"/>
            <a:ext cx="827271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9388" indent="-179388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정신질환자란 망상</a:t>
            </a:r>
            <a:r>
              <a:rPr lang="en-US" altLang="ko-KR" sz="20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, </a:t>
            </a:r>
            <a:r>
              <a:rPr lang="ko-KR" altLang="en-US" sz="20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환각</a:t>
            </a:r>
            <a:r>
              <a:rPr lang="en-US" altLang="ko-KR" sz="20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, </a:t>
            </a:r>
            <a:r>
              <a:rPr lang="ko-KR" altLang="en-US" sz="20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사고나 기분의 장애 등으로 인하여 </a:t>
            </a:r>
            <a:r>
              <a:rPr lang="ko-KR" altLang="en-US" sz="2000" kern="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독립적으로 일상생활을 </a:t>
            </a:r>
            <a:r>
              <a:rPr lang="ko-KR" altLang="en-US" sz="20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영위하는 데 중대한 제약이 있는 사람을 말한다</a:t>
            </a:r>
            <a:r>
              <a:rPr lang="en-US" altLang="ko-KR" sz="20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. </a:t>
            </a:r>
          </a:p>
        </p:txBody>
      </p:sp>
      <p:grpSp>
        <p:nvGrpSpPr>
          <p:cNvPr id="17" name="Group 7"/>
          <p:cNvGrpSpPr>
            <a:grpSpLocks/>
          </p:cNvGrpSpPr>
          <p:nvPr/>
        </p:nvGrpSpPr>
        <p:grpSpPr bwMode="auto">
          <a:xfrm>
            <a:off x="186675" y="852916"/>
            <a:ext cx="8774085" cy="2216044"/>
            <a:chOff x="204" y="2296"/>
            <a:chExt cx="3584" cy="1860"/>
          </a:xfrm>
        </p:grpSpPr>
        <p:grpSp>
          <p:nvGrpSpPr>
            <p:cNvPr id="18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20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21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19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22" name="Group 12"/>
          <p:cNvGrpSpPr>
            <a:grpSpLocks/>
          </p:cNvGrpSpPr>
          <p:nvPr/>
        </p:nvGrpSpPr>
        <p:grpSpPr bwMode="auto">
          <a:xfrm>
            <a:off x="300976" y="794180"/>
            <a:ext cx="88900" cy="200025"/>
            <a:chOff x="4314" y="2018"/>
            <a:chExt cx="69" cy="166"/>
          </a:xfrm>
        </p:grpSpPr>
        <p:sp>
          <p:nvSpPr>
            <p:cNvPr id="33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34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35" name="Group 15"/>
          <p:cNvGrpSpPr>
            <a:grpSpLocks/>
          </p:cNvGrpSpPr>
          <p:nvPr/>
        </p:nvGrpSpPr>
        <p:grpSpPr bwMode="auto">
          <a:xfrm>
            <a:off x="458484" y="797355"/>
            <a:ext cx="87312" cy="200025"/>
            <a:chOff x="4314" y="2018"/>
            <a:chExt cx="69" cy="166"/>
          </a:xfrm>
        </p:grpSpPr>
        <p:sp>
          <p:nvSpPr>
            <p:cNvPr id="36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37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38" name="Line 18"/>
          <p:cNvSpPr>
            <a:spLocks noChangeShapeType="1"/>
          </p:cNvSpPr>
          <p:nvPr/>
        </p:nvSpPr>
        <p:spPr bwMode="auto">
          <a:xfrm>
            <a:off x="386375" y="1459630"/>
            <a:ext cx="8254711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39" name="Text Box 20"/>
          <p:cNvSpPr txBox="1">
            <a:spLocks noChangeArrowheads="1"/>
          </p:cNvSpPr>
          <p:nvPr/>
        </p:nvSpPr>
        <p:spPr bwMode="auto">
          <a:xfrm>
            <a:off x="381952" y="1072251"/>
            <a:ext cx="1747594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목적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1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</a:p>
        </p:txBody>
      </p:sp>
      <p:sp>
        <p:nvSpPr>
          <p:cNvPr id="40" name="제목 39"/>
          <p:cNvSpPr txBox="1">
            <a:spLocks/>
          </p:cNvSpPr>
          <p:nvPr/>
        </p:nvSpPr>
        <p:spPr bwMode="auto">
          <a:xfrm>
            <a:off x="479995" y="1518527"/>
            <a:ext cx="8272710" cy="14080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18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정신질환의 </a:t>
            </a:r>
            <a:r>
              <a:rPr lang="ko-KR" altLang="en-US" sz="1900" kern="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예방 </a:t>
            </a:r>
            <a:r>
              <a:rPr lang="en-US" altLang="ko-KR" sz="1900" kern="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· </a:t>
            </a:r>
            <a:r>
              <a:rPr lang="ko-KR" altLang="en-US" sz="1900" kern="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치료</a:t>
            </a:r>
            <a:r>
              <a:rPr lang="en-US" altLang="ko-KR" sz="19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, </a:t>
            </a:r>
            <a:r>
              <a:rPr lang="ko-KR" altLang="en-US" sz="19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정신질환자의 </a:t>
            </a:r>
            <a:r>
              <a:rPr lang="ko-KR" altLang="en-US" sz="1900" kern="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재활 </a:t>
            </a:r>
            <a:r>
              <a:rPr lang="en-US" altLang="ko-KR" sz="1900" kern="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· </a:t>
            </a:r>
            <a:r>
              <a:rPr lang="ko-KR" altLang="en-US" sz="1900" kern="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복지 </a:t>
            </a:r>
            <a:r>
              <a:rPr lang="en-US" altLang="ko-KR" sz="1900" kern="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· </a:t>
            </a:r>
            <a:r>
              <a:rPr lang="ko-KR" altLang="en-US" sz="1900" kern="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권리보장과 </a:t>
            </a:r>
            <a:r>
              <a:rPr lang="ko-KR" altLang="en-US" sz="19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정신건강 </a:t>
            </a:r>
            <a:r>
              <a:rPr lang="ko-KR" altLang="en-US" sz="1900" kern="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친화적인 </a:t>
            </a:r>
            <a:r>
              <a:rPr lang="ko-KR" altLang="en-US" sz="19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환경 조성에 필요한 사항을 규정함으로써 국민의 정신건강증진 및 </a:t>
            </a:r>
            <a:r>
              <a:rPr lang="ko-KR" altLang="en-US" sz="1900" kern="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정신질환자의 </a:t>
            </a:r>
            <a:r>
              <a:rPr lang="ko-KR" altLang="en-US" sz="19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인간다운 삶을 영위하는 데 이바지함을 목적으로 한다</a:t>
            </a:r>
            <a:r>
              <a:rPr lang="en-US" altLang="ko-KR" sz="19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149903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26275"/>
            <a:ext cx="7772400" cy="477054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 smtClean="0">
                <a:solidFill>
                  <a:schemeClr val="accent6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기본이념</a:t>
            </a:r>
            <a:endParaRPr lang="ko-KR" altLang="en-US" sz="2500" b="1" dirty="0">
              <a:solidFill>
                <a:schemeClr val="accent6">
                  <a:lumMod val="50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grpSp>
        <p:nvGrpSpPr>
          <p:cNvPr id="17" name="Group 7"/>
          <p:cNvGrpSpPr>
            <a:grpSpLocks/>
          </p:cNvGrpSpPr>
          <p:nvPr/>
        </p:nvGrpSpPr>
        <p:grpSpPr bwMode="auto">
          <a:xfrm>
            <a:off x="186675" y="773404"/>
            <a:ext cx="8774085" cy="5784192"/>
            <a:chOff x="204" y="2296"/>
            <a:chExt cx="3584" cy="1860"/>
          </a:xfrm>
        </p:grpSpPr>
        <p:grpSp>
          <p:nvGrpSpPr>
            <p:cNvPr id="18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20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21" name="Rectangle 10"/>
              <p:cNvSpPr>
                <a:spLocks noChangeArrowheads="1"/>
              </p:cNvSpPr>
              <p:nvPr/>
            </p:nvSpPr>
            <p:spPr bwMode="auto">
              <a:xfrm>
                <a:off x="228" y="2311"/>
                <a:ext cx="3539" cy="1833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19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22" name="Group 12"/>
          <p:cNvGrpSpPr>
            <a:grpSpLocks/>
          </p:cNvGrpSpPr>
          <p:nvPr/>
        </p:nvGrpSpPr>
        <p:grpSpPr bwMode="auto">
          <a:xfrm>
            <a:off x="300976" y="714668"/>
            <a:ext cx="88900" cy="200025"/>
            <a:chOff x="4314" y="2018"/>
            <a:chExt cx="69" cy="166"/>
          </a:xfrm>
        </p:grpSpPr>
        <p:sp>
          <p:nvSpPr>
            <p:cNvPr id="33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34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35" name="Group 15"/>
          <p:cNvGrpSpPr>
            <a:grpSpLocks/>
          </p:cNvGrpSpPr>
          <p:nvPr/>
        </p:nvGrpSpPr>
        <p:grpSpPr bwMode="auto">
          <a:xfrm>
            <a:off x="458484" y="717843"/>
            <a:ext cx="87312" cy="200025"/>
            <a:chOff x="4314" y="2018"/>
            <a:chExt cx="69" cy="166"/>
          </a:xfrm>
        </p:grpSpPr>
        <p:sp>
          <p:nvSpPr>
            <p:cNvPr id="36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37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38" name="Line 18"/>
          <p:cNvSpPr>
            <a:spLocks noChangeShapeType="1"/>
          </p:cNvSpPr>
          <p:nvPr/>
        </p:nvSpPr>
        <p:spPr bwMode="auto">
          <a:xfrm>
            <a:off x="386375" y="1380118"/>
            <a:ext cx="8254711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39" name="Text Box 20"/>
          <p:cNvSpPr txBox="1">
            <a:spLocks noChangeArrowheads="1"/>
          </p:cNvSpPr>
          <p:nvPr/>
        </p:nvSpPr>
        <p:spPr bwMode="auto">
          <a:xfrm>
            <a:off x="381952" y="992739"/>
            <a:ext cx="2337499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기본이념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2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</a:p>
        </p:txBody>
      </p:sp>
      <p:sp>
        <p:nvSpPr>
          <p:cNvPr id="40" name="제목 39"/>
          <p:cNvSpPr txBox="1">
            <a:spLocks/>
          </p:cNvSpPr>
          <p:nvPr/>
        </p:nvSpPr>
        <p:spPr bwMode="auto">
          <a:xfrm>
            <a:off x="344782" y="1408718"/>
            <a:ext cx="8527397" cy="51090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Bef>
                <a:spcPts val="3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모든 국민은 정신질환으로부터 보호받을 권리를 </a:t>
            </a:r>
            <a:r>
              <a:rPr lang="ko-KR" altLang="en-US" sz="1900" kern="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가진다</a:t>
            </a:r>
            <a:r>
              <a:rPr lang="en-US" altLang="ko-KR" sz="1900" kern="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.</a:t>
            </a:r>
            <a:endParaRPr lang="ko-KR" altLang="en-US" sz="1900" kern="0" dirty="0">
              <a:latin typeface="맑은 고딕" panose="020B0503020000020004" pitchFamily="50" charset="-127"/>
              <a:ea typeface="맑은 고딕" panose="020B0503020000020004" pitchFamily="50" charset="-127"/>
              <a:cs typeface="+mj-cs"/>
            </a:endParaRPr>
          </a:p>
          <a:p>
            <a:pPr marL="180975" indent="-180975">
              <a:lnSpc>
                <a:spcPct val="150000"/>
              </a:lnSpc>
              <a:spcBef>
                <a:spcPts val="3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모든 </a:t>
            </a:r>
            <a:r>
              <a:rPr lang="ko-KR" altLang="en-US" sz="1900" kern="0" dirty="0" err="1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정신질환자는</a:t>
            </a:r>
            <a:r>
              <a:rPr lang="ko-KR" altLang="en-US" sz="19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 인간으로서의 존엄과 가치를 보장받고</a:t>
            </a:r>
            <a:r>
              <a:rPr lang="en-US" altLang="ko-KR" sz="19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, </a:t>
            </a:r>
            <a:r>
              <a:rPr lang="ko-KR" altLang="en-US" sz="19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최적의 치료를 </a:t>
            </a:r>
            <a:r>
              <a:rPr lang="ko-KR" altLang="en-US" sz="1900" kern="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받을 권리를 가진다</a:t>
            </a:r>
            <a:r>
              <a:rPr lang="en-US" altLang="ko-KR" sz="1900" kern="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.</a:t>
            </a:r>
            <a:endParaRPr lang="ko-KR" altLang="en-US" sz="1900" kern="0" dirty="0">
              <a:latin typeface="맑은 고딕" panose="020B0503020000020004" pitchFamily="50" charset="-127"/>
              <a:ea typeface="맑은 고딕" panose="020B0503020000020004" pitchFamily="50" charset="-127"/>
              <a:cs typeface="+mj-cs"/>
            </a:endParaRPr>
          </a:p>
          <a:p>
            <a:pPr marL="180975" indent="-180975">
              <a:lnSpc>
                <a:spcPct val="150000"/>
              </a:lnSpc>
              <a:spcBef>
                <a:spcPts val="3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모든 </a:t>
            </a:r>
            <a:r>
              <a:rPr lang="ko-KR" altLang="en-US" sz="1900" kern="0" dirty="0" err="1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정신질환자는</a:t>
            </a:r>
            <a:r>
              <a:rPr lang="ko-KR" altLang="en-US" sz="19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 정신질환이 있다는 이유로 부당한 차별대우를 받지 </a:t>
            </a:r>
            <a:r>
              <a:rPr lang="ko-KR" altLang="en-US" sz="1900" kern="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아니한다</a:t>
            </a:r>
            <a:r>
              <a:rPr lang="en-US" altLang="ko-KR" sz="1900" kern="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.</a:t>
            </a:r>
            <a:endParaRPr lang="ko-KR" altLang="en-US" sz="1900" kern="0" dirty="0">
              <a:latin typeface="맑은 고딕" panose="020B0503020000020004" pitchFamily="50" charset="-127"/>
              <a:ea typeface="맑은 고딕" panose="020B0503020000020004" pitchFamily="50" charset="-127"/>
              <a:cs typeface="+mj-cs"/>
            </a:endParaRPr>
          </a:p>
          <a:p>
            <a:pPr marL="180975" indent="-180975">
              <a:lnSpc>
                <a:spcPct val="150000"/>
              </a:lnSpc>
              <a:spcBef>
                <a:spcPts val="3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미성년자인 </a:t>
            </a:r>
            <a:r>
              <a:rPr lang="ko-KR" altLang="en-US" sz="1900" kern="0" dirty="0" err="1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정신질환자는</a:t>
            </a:r>
            <a:r>
              <a:rPr lang="ko-KR" altLang="en-US" sz="19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 특별히 치료</a:t>
            </a:r>
            <a:r>
              <a:rPr lang="en-US" altLang="ko-KR" sz="19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, </a:t>
            </a:r>
            <a:r>
              <a:rPr lang="ko-KR" altLang="en-US" sz="19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보호 및 교육을 받을 권리를 </a:t>
            </a:r>
            <a:r>
              <a:rPr lang="ko-KR" altLang="en-US" sz="1900" kern="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가진다</a:t>
            </a:r>
            <a:r>
              <a:rPr lang="en-US" altLang="ko-KR" sz="1900" kern="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.</a:t>
            </a:r>
            <a:endParaRPr lang="ko-KR" altLang="en-US" sz="1900" kern="0" dirty="0">
              <a:latin typeface="맑은 고딕" panose="020B0503020000020004" pitchFamily="50" charset="-127"/>
              <a:ea typeface="맑은 고딕" panose="020B0503020000020004" pitchFamily="50" charset="-127"/>
              <a:cs typeface="+mj-cs"/>
            </a:endParaRPr>
          </a:p>
          <a:p>
            <a:pPr marL="180975" indent="-180975">
              <a:lnSpc>
                <a:spcPct val="150000"/>
              </a:lnSpc>
              <a:spcBef>
                <a:spcPts val="3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 err="1" smtClean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정신질환자에</a:t>
            </a:r>
            <a:r>
              <a:rPr lang="ko-KR" altLang="en-US" sz="1900" kern="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 </a:t>
            </a:r>
            <a:r>
              <a:rPr lang="ko-KR" altLang="en-US" sz="19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대해서는 입원 또는 입소가 최소화되도록 지역사회 중심의 </a:t>
            </a:r>
            <a:r>
              <a:rPr lang="ko-KR" altLang="en-US" sz="1900" kern="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치료가 우선적으로 </a:t>
            </a:r>
            <a:r>
              <a:rPr lang="ko-KR" altLang="en-US" sz="19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고려되어야 하며</a:t>
            </a:r>
            <a:r>
              <a:rPr lang="en-US" altLang="ko-KR" sz="19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, </a:t>
            </a:r>
            <a:r>
              <a:rPr lang="ko-KR" altLang="en-US" sz="19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정신건강증진시설에 자신의 의지에 따른 입원 </a:t>
            </a:r>
            <a:r>
              <a:rPr lang="ko-KR" altLang="en-US" sz="1900" kern="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또는 입소가 </a:t>
            </a:r>
            <a:r>
              <a:rPr lang="ko-KR" altLang="en-US" sz="19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권장되어야 한다</a:t>
            </a:r>
            <a:r>
              <a:rPr lang="en-US" altLang="ko-KR" sz="1900" kern="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.</a:t>
            </a:r>
            <a:endParaRPr lang="en-US" altLang="ko-KR" sz="1900" kern="0" dirty="0">
              <a:latin typeface="맑은 고딕" panose="020B0503020000020004" pitchFamily="50" charset="-127"/>
              <a:ea typeface="맑은 고딕" panose="020B0503020000020004" pitchFamily="50" charset="-127"/>
              <a:cs typeface="+mj-cs"/>
            </a:endParaRPr>
          </a:p>
          <a:p>
            <a:pPr marL="180975" indent="-180975">
              <a:lnSpc>
                <a:spcPct val="150000"/>
              </a:lnSpc>
              <a:spcBef>
                <a:spcPts val="3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 err="1" smtClean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정신질환자는</a:t>
            </a:r>
            <a:r>
              <a:rPr lang="ko-KR" altLang="en-US" sz="1900" kern="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 </a:t>
            </a:r>
            <a:r>
              <a:rPr lang="ko-KR" altLang="en-US" sz="19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원칙적으로 자신의 신체와 재산에 관한 사항에 대하여 스스로 </a:t>
            </a:r>
            <a:r>
              <a:rPr lang="ko-KR" altLang="en-US" sz="1900" kern="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판단하고 </a:t>
            </a:r>
            <a:r>
              <a:rPr lang="ko-KR" altLang="en-US" sz="19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결정할 권리를 가진다</a:t>
            </a:r>
            <a:r>
              <a:rPr lang="en-US" altLang="ko-KR" sz="19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240410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26275"/>
            <a:ext cx="7772400" cy="477054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>
                <a:solidFill>
                  <a:schemeClr val="accent6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정신건강증진 정책의 추진</a:t>
            </a:r>
          </a:p>
        </p:txBody>
      </p:sp>
      <p:grpSp>
        <p:nvGrpSpPr>
          <p:cNvPr id="23" name="그룹 22"/>
          <p:cNvGrpSpPr/>
          <p:nvPr/>
        </p:nvGrpSpPr>
        <p:grpSpPr>
          <a:xfrm>
            <a:off x="169573" y="806895"/>
            <a:ext cx="8058378" cy="540000"/>
            <a:chOff x="618079" y="2976976"/>
            <a:chExt cx="8058378" cy="496800"/>
          </a:xfrm>
        </p:grpSpPr>
        <p:sp>
          <p:nvSpPr>
            <p:cNvPr id="24" name="직사각형 23"/>
            <p:cNvSpPr/>
            <p:nvPr/>
          </p:nvSpPr>
          <p:spPr bwMode="auto">
            <a:xfrm>
              <a:off x="618079" y="2976976"/>
              <a:ext cx="8058378" cy="496800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ko-KR" altLang="en-US" dirty="0"/>
            </a:p>
          </p:txBody>
        </p:sp>
        <p:sp>
          <p:nvSpPr>
            <p:cNvPr id="25" name="오른쪽 중괄호 24"/>
            <p:cNvSpPr/>
            <p:nvPr/>
          </p:nvSpPr>
          <p:spPr bwMode="auto">
            <a:xfrm flipH="1">
              <a:off x="659294" y="2986636"/>
              <a:ext cx="190500" cy="468000"/>
            </a:xfrm>
            <a:prstGeom prst="rightBrace">
              <a:avLst>
                <a:gd name="adj1" fmla="val 34375"/>
                <a:gd name="adj2" fmla="val 50000"/>
              </a:avLst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ko-KR" altLang="en-US"/>
            </a:p>
          </p:txBody>
        </p:sp>
      </p:grpSp>
      <p:sp>
        <p:nvSpPr>
          <p:cNvPr id="26" name="TextBox 25"/>
          <p:cNvSpPr txBox="1"/>
          <p:nvPr/>
        </p:nvSpPr>
        <p:spPr>
          <a:xfrm>
            <a:off x="389601" y="836794"/>
            <a:ext cx="8075621" cy="4353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5000"/>
              </a:lnSpc>
            </a:pPr>
            <a:r>
              <a:rPr lang="ko-KR" altLang="en-US" sz="23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정신건강증진 정책의 추진</a:t>
            </a:r>
          </a:p>
        </p:txBody>
      </p:sp>
      <p:pic>
        <p:nvPicPr>
          <p:cNvPr id="27" name="Picture 2" descr="C:\Users\lee-jh\Downloads\cycle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042"/>
          <a:stretch/>
        </p:blipFill>
        <p:spPr bwMode="auto">
          <a:xfrm flipH="1">
            <a:off x="564529" y="1242934"/>
            <a:ext cx="351605" cy="7682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TextBox 27"/>
          <p:cNvSpPr txBox="1"/>
          <p:nvPr/>
        </p:nvSpPr>
        <p:spPr>
          <a:xfrm>
            <a:off x="906196" y="1360690"/>
            <a:ext cx="7842268" cy="5332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975" indent="-180975">
              <a:lnSpc>
                <a:spcPct val="150000"/>
              </a:lnSpc>
              <a:spcBef>
                <a:spcPts val="300"/>
              </a:spcBef>
              <a:spcAft>
                <a:spcPts val="0"/>
              </a:spcAft>
              <a:buClr>
                <a:schemeClr val="accent3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보건복지부장관은 행정기관의 장과 협의하여 </a:t>
            </a:r>
            <a:r>
              <a:rPr lang="en-US" altLang="ko-KR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5</a:t>
            </a:r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년마다 정신건강증진 </a:t>
            </a:r>
            <a:r>
              <a:rPr lang="ko-KR" altLang="en-US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및 </a:t>
            </a:r>
            <a:r>
              <a:rPr lang="ko-KR" altLang="en-US" dirty="0" err="1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정신질환자</a:t>
            </a:r>
            <a:r>
              <a:rPr lang="ko-KR" altLang="en-US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복지서비스 지원에 관한 국가의 기본계획을 수립하여야 </a:t>
            </a:r>
            <a:r>
              <a:rPr lang="ko-KR" altLang="en-US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한다</a:t>
            </a:r>
            <a:r>
              <a:rPr lang="en-US" altLang="ko-KR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제</a:t>
            </a:r>
            <a:r>
              <a:rPr lang="en-US" altLang="ko-KR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7</a:t>
            </a:r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조</a:t>
            </a:r>
            <a:r>
              <a:rPr lang="en-US" altLang="ko-KR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).</a:t>
            </a:r>
            <a:endParaRPr lang="en-US" altLang="ko-KR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180975" indent="-180975">
              <a:lnSpc>
                <a:spcPct val="150000"/>
              </a:lnSpc>
              <a:spcBef>
                <a:spcPts val="300"/>
              </a:spcBef>
              <a:spcAft>
                <a:spcPts val="0"/>
              </a:spcAft>
              <a:buClr>
                <a:schemeClr val="accent3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시도지사는 </a:t>
            </a:r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시도단위의 지역계획을 수립하여야 한다</a:t>
            </a:r>
            <a:r>
              <a:rPr lang="en-US" altLang="ko-KR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ko-KR" altLang="en-US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지역계획은 </a:t>
            </a:r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‘지역보건법’ </a:t>
            </a:r>
            <a:r>
              <a:rPr lang="ko-KR" altLang="en-US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제</a:t>
            </a:r>
            <a:r>
              <a:rPr lang="en-US" altLang="ko-KR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7</a:t>
            </a:r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조에 따른 지역보건의료계획과 연계되도록 되어야 한다</a:t>
            </a:r>
            <a:r>
              <a:rPr lang="en-US" altLang="ko-KR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</a:p>
          <a:p>
            <a:pPr marL="180975" indent="-180975">
              <a:lnSpc>
                <a:spcPct val="150000"/>
              </a:lnSpc>
              <a:spcBef>
                <a:spcPts val="300"/>
              </a:spcBef>
              <a:spcAft>
                <a:spcPts val="0"/>
              </a:spcAft>
              <a:buClr>
                <a:schemeClr val="accent3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보건복지부장관은 </a:t>
            </a:r>
            <a:r>
              <a:rPr lang="en-US" altLang="ko-KR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5</a:t>
            </a:r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년마다 실태조사를 실시하여야 한다</a:t>
            </a:r>
            <a:r>
              <a:rPr lang="en-US" altLang="ko-KR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</a:p>
          <a:p>
            <a:pPr marL="180975" indent="-180975">
              <a:lnSpc>
                <a:spcPct val="150000"/>
              </a:lnSpc>
              <a:spcBef>
                <a:spcPts val="300"/>
              </a:spcBef>
              <a:spcAft>
                <a:spcPts val="0"/>
              </a:spcAft>
              <a:buClr>
                <a:schemeClr val="accent3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정신건강증진의 장 </a:t>
            </a:r>
            <a:r>
              <a:rPr lang="en-US" altLang="ko-KR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: </a:t>
            </a:r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일반국민에 대한 정신건강서비스의 근거 마련</a:t>
            </a:r>
            <a:r>
              <a:rPr lang="en-US" altLang="ko-KR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제</a:t>
            </a:r>
            <a:r>
              <a:rPr lang="en-US" altLang="ko-KR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7-18</a:t>
            </a:r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조</a:t>
            </a:r>
            <a:r>
              <a:rPr lang="en-US" altLang="ko-KR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</a:p>
          <a:p>
            <a:pPr marL="180975" indent="-180975">
              <a:lnSpc>
                <a:spcPct val="150000"/>
              </a:lnSpc>
              <a:spcBef>
                <a:spcPts val="300"/>
              </a:spcBef>
              <a:spcAft>
                <a:spcPts val="0"/>
              </a:spcAft>
              <a:buClr>
                <a:schemeClr val="accent3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복지서비스 </a:t>
            </a:r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개발</a:t>
            </a:r>
            <a:r>
              <a:rPr lang="en-US" altLang="ko-KR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고용 및 직업재활 지원</a:t>
            </a:r>
            <a:r>
              <a:rPr lang="en-US" altLang="ko-KR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평생교육지원</a:t>
            </a:r>
            <a:r>
              <a:rPr lang="en-US" altLang="ko-KR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문화 </a:t>
            </a:r>
            <a:r>
              <a:rPr lang="en-US" altLang="ko-KR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· </a:t>
            </a:r>
            <a:r>
              <a:rPr lang="ko-KR" altLang="en-US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예술 </a:t>
            </a:r>
            <a:r>
              <a:rPr lang="en-US" altLang="ko-KR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· </a:t>
            </a:r>
            <a:r>
              <a:rPr lang="ko-KR" altLang="en-US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여가 </a:t>
            </a:r>
            <a:r>
              <a:rPr lang="en-US" altLang="ko-KR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· </a:t>
            </a:r>
            <a:r>
              <a:rPr lang="ko-KR" altLang="en-US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체육 활동 </a:t>
            </a:r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지원</a:t>
            </a:r>
            <a:r>
              <a:rPr lang="en-US" altLang="ko-KR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지역사회 </a:t>
            </a:r>
            <a:r>
              <a:rPr lang="ko-KR" altLang="en-US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거주 </a:t>
            </a:r>
            <a:r>
              <a:rPr lang="en-US" altLang="ko-KR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· </a:t>
            </a:r>
            <a:r>
              <a:rPr lang="ko-KR" altLang="en-US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치료 </a:t>
            </a:r>
            <a:r>
              <a:rPr lang="en-US" altLang="ko-KR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· </a:t>
            </a:r>
            <a:r>
              <a:rPr lang="ko-KR" altLang="en-US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재활 </a:t>
            </a:r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등 통합지원</a:t>
            </a:r>
            <a:r>
              <a:rPr lang="en-US" altLang="ko-KR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가족에 대한 정보제공과 </a:t>
            </a:r>
            <a:r>
              <a:rPr lang="ko-KR" altLang="en-US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교육 </a:t>
            </a:r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등 </a:t>
            </a:r>
            <a:r>
              <a:rPr lang="ko-KR" altLang="en-US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정신질환자에</a:t>
            </a:r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대한 복지서비스 제공 근거 마련</a:t>
            </a:r>
            <a:r>
              <a:rPr lang="en-US" altLang="ko-KR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제</a:t>
            </a:r>
            <a:r>
              <a:rPr lang="en-US" altLang="ko-KR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33-38</a:t>
            </a:r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조</a:t>
            </a:r>
            <a:r>
              <a:rPr lang="en-US" altLang="ko-KR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  <a:endParaRPr lang="en-US" altLang="ko-KR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226277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26275"/>
            <a:ext cx="7772400" cy="477054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 smtClean="0">
                <a:solidFill>
                  <a:schemeClr val="accent6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입원 등</a:t>
            </a:r>
            <a:endParaRPr lang="ko-KR" altLang="en-US" sz="2500" b="1" dirty="0">
              <a:solidFill>
                <a:schemeClr val="accent6">
                  <a:lumMod val="50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grpSp>
        <p:nvGrpSpPr>
          <p:cNvPr id="23" name="Group 7"/>
          <p:cNvGrpSpPr>
            <a:grpSpLocks/>
          </p:cNvGrpSpPr>
          <p:nvPr/>
        </p:nvGrpSpPr>
        <p:grpSpPr bwMode="auto">
          <a:xfrm>
            <a:off x="186675" y="3765829"/>
            <a:ext cx="8774085" cy="2183451"/>
            <a:chOff x="204" y="2296"/>
            <a:chExt cx="3584" cy="1860"/>
          </a:xfrm>
        </p:grpSpPr>
        <p:grpSp>
          <p:nvGrpSpPr>
            <p:cNvPr id="2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2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2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2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28" name="Group 12"/>
          <p:cNvGrpSpPr>
            <a:grpSpLocks/>
          </p:cNvGrpSpPr>
          <p:nvPr/>
        </p:nvGrpSpPr>
        <p:grpSpPr bwMode="auto">
          <a:xfrm>
            <a:off x="300976" y="3707093"/>
            <a:ext cx="88900" cy="200025"/>
            <a:chOff x="4314" y="2018"/>
            <a:chExt cx="69" cy="166"/>
          </a:xfrm>
        </p:grpSpPr>
        <p:sp>
          <p:nvSpPr>
            <p:cNvPr id="2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3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31" name="Group 15"/>
          <p:cNvGrpSpPr>
            <a:grpSpLocks/>
          </p:cNvGrpSpPr>
          <p:nvPr/>
        </p:nvGrpSpPr>
        <p:grpSpPr bwMode="auto">
          <a:xfrm>
            <a:off x="458484" y="3710268"/>
            <a:ext cx="87312" cy="200025"/>
            <a:chOff x="4314" y="2018"/>
            <a:chExt cx="69" cy="166"/>
          </a:xfrm>
        </p:grpSpPr>
        <p:sp>
          <p:nvSpPr>
            <p:cNvPr id="3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49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50" name="Line 18"/>
          <p:cNvSpPr>
            <a:spLocks noChangeShapeType="1"/>
          </p:cNvSpPr>
          <p:nvPr/>
        </p:nvSpPr>
        <p:spPr bwMode="auto">
          <a:xfrm>
            <a:off x="386375" y="4372543"/>
            <a:ext cx="8254711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51" name="Text Box 20"/>
          <p:cNvSpPr txBox="1">
            <a:spLocks noChangeArrowheads="1"/>
          </p:cNvSpPr>
          <p:nvPr/>
        </p:nvSpPr>
        <p:spPr bwMode="auto">
          <a:xfrm>
            <a:off x="381952" y="3985164"/>
            <a:ext cx="2509020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동의입원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42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</a:p>
        </p:txBody>
      </p:sp>
      <p:sp>
        <p:nvSpPr>
          <p:cNvPr id="56" name="제목 39"/>
          <p:cNvSpPr txBox="1">
            <a:spLocks/>
          </p:cNvSpPr>
          <p:nvPr/>
        </p:nvSpPr>
        <p:spPr bwMode="auto">
          <a:xfrm>
            <a:off x="391160" y="4374858"/>
            <a:ext cx="827271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9388" indent="-179388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err="1" smtClean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정신질환자는</a:t>
            </a:r>
            <a:r>
              <a:rPr lang="ko-KR" altLang="en-US" sz="2000" kern="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 </a:t>
            </a:r>
            <a:r>
              <a:rPr lang="ko-KR" altLang="en-US" sz="20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보호의무자의 동의를 받아 </a:t>
            </a:r>
            <a:r>
              <a:rPr lang="ko-KR" altLang="en-US" sz="2000" kern="0" dirty="0" err="1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보건복지부령으로</a:t>
            </a:r>
            <a:r>
              <a:rPr lang="ko-KR" altLang="en-US" sz="20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 정하는 입원 등 </a:t>
            </a:r>
            <a:r>
              <a:rPr lang="ko-KR" altLang="en-US" sz="2000" kern="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신청서를 정신의료기관 등의 장에게 </a:t>
            </a:r>
            <a:r>
              <a:rPr lang="ko-KR" altLang="en-US" sz="20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제출함으로써 그 정신의료기관 등에 </a:t>
            </a:r>
            <a:r>
              <a:rPr lang="ko-KR" altLang="en-US" sz="2000" kern="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입원할 </a:t>
            </a:r>
            <a:r>
              <a:rPr lang="ko-KR" altLang="en-US" sz="20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수 있다</a:t>
            </a:r>
            <a:r>
              <a:rPr lang="en-US" altLang="ko-KR" sz="20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. </a:t>
            </a:r>
          </a:p>
        </p:txBody>
      </p:sp>
      <p:grpSp>
        <p:nvGrpSpPr>
          <p:cNvPr id="17" name="Group 7"/>
          <p:cNvGrpSpPr>
            <a:grpSpLocks/>
          </p:cNvGrpSpPr>
          <p:nvPr/>
        </p:nvGrpSpPr>
        <p:grpSpPr bwMode="auto">
          <a:xfrm>
            <a:off x="186675" y="852916"/>
            <a:ext cx="8774085" cy="2216044"/>
            <a:chOff x="204" y="2296"/>
            <a:chExt cx="3584" cy="1860"/>
          </a:xfrm>
        </p:grpSpPr>
        <p:grpSp>
          <p:nvGrpSpPr>
            <p:cNvPr id="18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20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21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19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22" name="Group 12"/>
          <p:cNvGrpSpPr>
            <a:grpSpLocks/>
          </p:cNvGrpSpPr>
          <p:nvPr/>
        </p:nvGrpSpPr>
        <p:grpSpPr bwMode="auto">
          <a:xfrm>
            <a:off x="300976" y="794180"/>
            <a:ext cx="88900" cy="200025"/>
            <a:chOff x="4314" y="2018"/>
            <a:chExt cx="69" cy="166"/>
          </a:xfrm>
        </p:grpSpPr>
        <p:sp>
          <p:nvSpPr>
            <p:cNvPr id="33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34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35" name="Group 15"/>
          <p:cNvGrpSpPr>
            <a:grpSpLocks/>
          </p:cNvGrpSpPr>
          <p:nvPr/>
        </p:nvGrpSpPr>
        <p:grpSpPr bwMode="auto">
          <a:xfrm>
            <a:off x="458484" y="797355"/>
            <a:ext cx="87312" cy="200025"/>
            <a:chOff x="4314" y="2018"/>
            <a:chExt cx="69" cy="166"/>
          </a:xfrm>
        </p:grpSpPr>
        <p:sp>
          <p:nvSpPr>
            <p:cNvPr id="36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37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38" name="Line 18"/>
          <p:cNvSpPr>
            <a:spLocks noChangeShapeType="1"/>
          </p:cNvSpPr>
          <p:nvPr/>
        </p:nvSpPr>
        <p:spPr bwMode="auto">
          <a:xfrm>
            <a:off x="386375" y="1459630"/>
            <a:ext cx="8254711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39" name="Text Box 20"/>
          <p:cNvSpPr txBox="1">
            <a:spLocks noChangeArrowheads="1"/>
          </p:cNvSpPr>
          <p:nvPr/>
        </p:nvSpPr>
        <p:spPr bwMode="auto">
          <a:xfrm>
            <a:off x="381952" y="1072251"/>
            <a:ext cx="2509020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자의입원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41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</a:p>
        </p:txBody>
      </p:sp>
      <p:sp>
        <p:nvSpPr>
          <p:cNvPr id="40" name="제목 39"/>
          <p:cNvSpPr txBox="1">
            <a:spLocks/>
          </p:cNvSpPr>
          <p:nvPr/>
        </p:nvSpPr>
        <p:spPr bwMode="auto">
          <a:xfrm>
            <a:off x="523019" y="1535885"/>
            <a:ext cx="827271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18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err="1" smtClean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정신질환자나</a:t>
            </a:r>
            <a:r>
              <a:rPr lang="ko-KR" altLang="en-US" sz="2000" kern="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 </a:t>
            </a:r>
            <a:r>
              <a:rPr lang="ko-KR" altLang="en-US" sz="20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그 밖에 정신건강상 문제가 있는 사람은 </a:t>
            </a:r>
            <a:r>
              <a:rPr lang="ko-KR" altLang="en-US" sz="2000" kern="0" dirty="0" err="1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보건복지부령으로</a:t>
            </a:r>
            <a:r>
              <a:rPr lang="ko-KR" altLang="en-US" sz="20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 </a:t>
            </a:r>
            <a:r>
              <a:rPr lang="ko-KR" altLang="en-US" sz="2000" kern="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정하는 입원 </a:t>
            </a:r>
            <a:r>
              <a:rPr lang="ko-KR" altLang="en-US" sz="20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등 신청서를 정신의료기관 등의 장에게 제출함으로써 </a:t>
            </a:r>
            <a:r>
              <a:rPr lang="ko-KR" altLang="en-US" sz="2000" kern="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그 </a:t>
            </a:r>
            <a:r>
              <a:rPr lang="ko-KR" altLang="en-US" sz="20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정신의료기관 등에 자의입원 등을 할 수 있다</a:t>
            </a:r>
            <a:r>
              <a:rPr lang="en-US" altLang="ko-KR" sz="20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382564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26275"/>
            <a:ext cx="7772400" cy="477054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 smtClean="0">
                <a:solidFill>
                  <a:schemeClr val="accent6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보호 및 치료</a:t>
            </a:r>
            <a:endParaRPr lang="ko-KR" altLang="en-US" sz="2500" b="1" dirty="0">
              <a:solidFill>
                <a:schemeClr val="accent6">
                  <a:lumMod val="50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grpSp>
        <p:nvGrpSpPr>
          <p:cNvPr id="17" name="Group 7"/>
          <p:cNvGrpSpPr>
            <a:grpSpLocks/>
          </p:cNvGrpSpPr>
          <p:nvPr/>
        </p:nvGrpSpPr>
        <p:grpSpPr bwMode="auto">
          <a:xfrm>
            <a:off x="186675" y="852916"/>
            <a:ext cx="8774085" cy="3728212"/>
            <a:chOff x="204" y="2296"/>
            <a:chExt cx="3584" cy="1860"/>
          </a:xfrm>
        </p:grpSpPr>
        <p:grpSp>
          <p:nvGrpSpPr>
            <p:cNvPr id="18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20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21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19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22" name="Group 12"/>
          <p:cNvGrpSpPr>
            <a:grpSpLocks/>
          </p:cNvGrpSpPr>
          <p:nvPr/>
        </p:nvGrpSpPr>
        <p:grpSpPr bwMode="auto">
          <a:xfrm>
            <a:off x="300976" y="794180"/>
            <a:ext cx="88900" cy="200025"/>
            <a:chOff x="4314" y="2018"/>
            <a:chExt cx="69" cy="166"/>
          </a:xfrm>
        </p:grpSpPr>
        <p:sp>
          <p:nvSpPr>
            <p:cNvPr id="33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34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35" name="Group 15"/>
          <p:cNvGrpSpPr>
            <a:grpSpLocks/>
          </p:cNvGrpSpPr>
          <p:nvPr/>
        </p:nvGrpSpPr>
        <p:grpSpPr bwMode="auto">
          <a:xfrm>
            <a:off x="458484" y="797355"/>
            <a:ext cx="87312" cy="200025"/>
            <a:chOff x="4314" y="2018"/>
            <a:chExt cx="69" cy="166"/>
          </a:xfrm>
        </p:grpSpPr>
        <p:sp>
          <p:nvSpPr>
            <p:cNvPr id="36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37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38" name="Line 18"/>
          <p:cNvSpPr>
            <a:spLocks noChangeShapeType="1"/>
          </p:cNvSpPr>
          <p:nvPr/>
        </p:nvSpPr>
        <p:spPr bwMode="auto">
          <a:xfrm>
            <a:off x="386375" y="1459630"/>
            <a:ext cx="8254711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39" name="Text Box 20"/>
          <p:cNvSpPr txBox="1">
            <a:spLocks noChangeArrowheads="1"/>
          </p:cNvSpPr>
          <p:nvPr/>
        </p:nvSpPr>
        <p:spPr bwMode="auto">
          <a:xfrm>
            <a:off x="381952" y="1072251"/>
            <a:ext cx="4487126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보호의무자에 의한 입원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43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</a:p>
        </p:txBody>
      </p:sp>
      <p:sp>
        <p:nvSpPr>
          <p:cNvPr id="40" name="제목 39"/>
          <p:cNvSpPr txBox="1">
            <a:spLocks/>
          </p:cNvSpPr>
          <p:nvPr/>
        </p:nvSpPr>
        <p:spPr bwMode="auto">
          <a:xfrm>
            <a:off x="462229" y="1518527"/>
            <a:ext cx="8272710" cy="29392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6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정신의료기관 등의 장은 정신질환자의 보호의무자 </a:t>
            </a:r>
            <a:r>
              <a:rPr lang="en-US" altLang="ko-KR" sz="20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2</a:t>
            </a:r>
            <a:r>
              <a:rPr lang="ko-KR" altLang="en-US" sz="20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명 이상이 신청한 경우로서 </a:t>
            </a:r>
            <a:r>
              <a:rPr lang="ko-KR" altLang="en-US" sz="2000" kern="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정신건강의학과전문의가 </a:t>
            </a:r>
            <a:r>
              <a:rPr lang="ko-KR" altLang="en-US" sz="20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입원 등이 필요하다고 진단한 경우에만 </a:t>
            </a:r>
            <a:r>
              <a:rPr lang="ko-KR" altLang="en-US" sz="2000" kern="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해당 </a:t>
            </a:r>
            <a:r>
              <a:rPr lang="ko-KR" altLang="en-US" sz="2000" kern="0" dirty="0" err="1" smtClean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정신질환자를</a:t>
            </a:r>
            <a:r>
              <a:rPr lang="ko-KR" altLang="en-US" sz="2000" kern="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 </a:t>
            </a:r>
            <a:r>
              <a:rPr lang="ko-KR" altLang="en-US" sz="20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입원 등을 시킬 수 있다</a:t>
            </a:r>
            <a:r>
              <a:rPr lang="en-US" altLang="ko-KR" sz="20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. </a:t>
            </a:r>
          </a:p>
          <a:p>
            <a:pPr marL="180975" indent="-180975">
              <a:lnSpc>
                <a:spcPct val="150000"/>
              </a:lnSpc>
              <a:spcAft>
                <a:spcPts val="6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해당 </a:t>
            </a:r>
            <a:r>
              <a:rPr lang="ko-KR" altLang="en-US" sz="2000" kern="0" dirty="0" err="1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정신질환자에</a:t>
            </a:r>
            <a:r>
              <a:rPr lang="ko-KR" altLang="en-US" sz="20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 대하여 계속 입원이 필요하다는 서로 다른 정신의료기관 </a:t>
            </a:r>
            <a:r>
              <a:rPr lang="ko-KR" altLang="en-US" sz="2000" kern="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등에 소속된 </a:t>
            </a:r>
            <a:r>
              <a:rPr lang="en-US" altLang="ko-KR" sz="20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2</a:t>
            </a:r>
            <a:r>
              <a:rPr lang="ko-KR" altLang="en-US" sz="20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명 이상의 정신건강의학과전문의의 일치된 소견이 있는 경우에만 </a:t>
            </a:r>
            <a:r>
              <a:rPr lang="ko-KR" altLang="en-US" sz="2000" kern="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치료를 위한 </a:t>
            </a:r>
            <a:r>
              <a:rPr lang="ko-KR" altLang="en-US" sz="20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입원 등을 할 수 있다</a:t>
            </a:r>
            <a:r>
              <a:rPr lang="en-US" altLang="ko-KR" sz="20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835114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26275"/>
            <a:ext cx="7772400" cy="477054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 smtClean="0">
                <a:solidFill>
                  <a:schemeClr val="accent6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보호 및 치료</a:t>
            </a:r>
            <a:endParaRPr lang="ko-KR" altLang="en-US" sz="2500" b="1" dirty="0">
              <a:solidFill>
                <a:schemeClr val="accent6">
                  <a:lumMod val="50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grpSp>
        <p:nvGrpSpPr>
          <p:cNvPr id="17" name="Group 7"/>
          <p:cNvGrpSpPr>
            <a:grpSpLocks/>
          </p:cNvGrpSpPr>
          <p:nvPr/>
        </p:nvGrpSpPr>
        <p:grpSpPr bwMode="auto">
          <a:xfrm>
            <a:off x="186675" y="852916"/>
            <a:ext cx="8774085" cy="3296164"/>
            <a:chOff x="204" y="2296"/>
            <a:chExt cx="3584" cy="1860"/>
          </a:xfrm>
        </p:grpSpPr>
        <p:grpSp>
          <p:nvGrpSpPr>
            <p:cNvPr id="18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20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21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19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22" name="Group 12"/>
          <p:cNvGrpSpPr>
            <a:grpSpLocks/>
          </p:cNvGrpSpPr>
          <p:nvPr/>
        </p:nvGrpSpPr>
        <p:grpSpPr bwMode="auto">
          <a:xfrm>
            <a:off x="300976" y="794180"/>
            <a:ext cx="88900" cy="200025"/>
            <a:chOff x="4314" y="2018"/>
            <a:chExt cx="69" cy="166"/>
          </a:xfrm>
        </p:grpSpPr>
        <p:sp>
          <p:nvSpPr>
            <p:cNvPr id="33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34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35" name="Group 15"/>
          <p:cNvGrpSpPr>
            <a:grpSpLocks/>
          </p:cNvGrpSpPr>
          <p:nvPr/>
        </p:nvGrpSpPr>
        <p:grpSpPr bwMode="auto">
          <a:xfrm>
            <a:off x="458484" y="797355"/>
            <a:ext cx="87312" cy="200025"/>
            <a:chOff x="4314" y="2018"/>
            <a:chExt cx="69" cy="166"/>
          </a:xfrm>
        </p:grpSpPr>
        <p:sp>
          <p:nvSpPr>
            <p:cNvPr id="36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37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38" name="Line 18"/>
          <p:cNvSpPr>
            <a:spLocks noChangeShapeType="1"/>
          </p:cNvSpPr>
          <p:nvPr/>
        </p:nvSpPr>
        <p:spPr bwMode="auto">
          <a:xfrm>
            <a:off x="386375" y="1459630"/>
            <a:ext cx="8254711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39" name="Text Box 20"/>
          <p:cNvSpPr txBox="1">
            <a:spLocks noChangeArrowheads="1"/>
          </p:cNvSpPr>
          <p:nvPr/>
        </p:nvSpPr>
        <p:spPr bwMode="auto">
          <a:xfrm>
            <a:off x="381952" y="1072251"/>
            <a:ext cx="5647700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 smtClean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시장 </a:t>
            </a:r>
            <a:r>
              <a:rPr lang="en-US" altLang="ko-KR" sz="2300" b="1" dirty="0" smtClean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· </a:t>
            </a:r>
            <a:r>
              <a:rPr lang="ko-KR" altLang="en-US" sz="2300" b="1" dirty="0" smtClean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군수 </a:t>
            </a:r>
            <a:r>
              <a:rPr lang="en-US" altLang="ko-KR" sz="2300" b="1" dirty="0" smtClean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· </a:t>
            </a:r>
            <a:r>
              <a:rPr lang="ko-KR" altLang="en-US" sz="2300" b="1" dirty="0" smtClean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구청장에 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의한 입원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44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</a:p>
        </p:txBody>
      </p:sp>
      <p:sp>
        <p:nvSpPr>
          <p:cNvPr id="40" name="제목 39"/>
          <p:cNvSpPr txBox="1">
            <a:spLocks/>
          </p:cNvSpPr>
          <p:nvPr/>
        </p:nvSpPr>
        <p:spPr bwMode="auto">
          <a:xfrm>
            <a:off x="437362" y="1524730"/>
            <a:ext cx="8272710" cy="25160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18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정신건강의학과전문의 또는 정신보건전문요원은 정신질환으로 자신의 건강 </a:t>
            </a:r>
            <a:r>
              <a:rPr lang="ko-KR" altLang="en-US" sz="1900" kern="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또는 안전이나 </a:t>
            </a:r>
            <a:r>
              <a:rPr lang="ko-KR" altLang="en-US" sz="19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다른 사람에게 해를 끼칠 위험이 있다고 의심되는 사람을 발견하였을 </a:t>
            </a:r>
            <a:r>
              <a:rPr lang="ko-KR" altLang="en-US" sz="1900" kern="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 때에는 시장 </a:t>
            </a:r>
            <a:r>
              <a:rPr lang="en-US" altLang="ko-KR" sz="1900" kern="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· </a:t>
            </a:r>
            <a:r>
              <a:rPr lang="ko-KR" altLang="en-US" sz="1900" kern="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군수 </a:t>
            </a:r>
            <a:r>
              <a:rPr lang="en-US" altLang="ko-KR" sz="1900" kern="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· </a:t>
            </a:r>
            <a:r>
              <a:rPr lang="ko-KR" altLang="en-US" sz="1900" kern="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구청장에게 </a:t>
            </a:r>
            <a:r>
              <a:rPr lang="ko-KR" altLang="en-US" sz="19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대통령령이 정하는 바에 따라 그 사람에 </a:t>
            </a:r>
            <a:r>
              <a:rPr lang="ko-KR" altLang="en-US" sz="1900" kern="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대한 진단과 </a:t>
            </a:r>
            <a:r>
              <a:rPr lang="ko-KR" altLang="en-US" sz="19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보호를 신청할 수 있다</a:t>
            </a:r>
            <a:r>
              <a:rPr lang="en-US" altLang="ko-KR" sz="19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. </a:t>
            </a:r>
          </a:p>
          <a:p>
            <a:pPr marL="180975" indent="-180975">
              <a:lnSpc>
                <a:spcPct val="150000"/>
              </a:lnSpc>
              <a:spcAft>
                <a:spcPts val="18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en-US" altLang="ko-KR" sz="19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 </a:t>
            </a:r>
            <a:r>
              <a:rPr lang="ko-KR" altLang="en-US" sz="19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경찰관이 행정입원 신청을 할 수 있는 근거 마련</a:t>
            </a:r>
          </a:p>
        </p:txBody>
      </p:sp>
    </p:spTree>
    <p:extLst>
      <p:ext uri="{BB962C8B-B14F-4D97-AF65-F5344CB8AC3E}">
        <p14:creationId xmlns:p14="http://schemas.microsoft.com/office/powerpoint/2010/main" val="2111525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26275"/>
            <a:ext cx="7772400" cy="477054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>
                <a:solidFill>
                  <a:schemeClr val="accent6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장애인 연금법</a:t>
            </a:r>
            <a:r>
              <a:rPr lang="en-US" altLang="ko-KR" sz="2500" b="1" dirty="0">
                <a:solidFill>
                  <a:schemeClr val="accent6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(1)</a:t>
            </a:r>
            <a:endParaRPr lang="ko-KR" altLang="en-US" sz="2500" b="1" dirty="0">
              <a:solidFill>
                <a:schemeClr val="accent6">
                  <a:lumMod val="50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grpSp>
        <p:nvGrpSpPr>
          <p:cNvPr id="23" name="Group 7"/>
          <p:cNvGrpSpPr>
            <a:grpSpLocks/>
          </p:cNvGrpSpPr>
          <p:nvPr/>
        </p:nvGrpSpPr>
        <p:grpSpPr bwMode="auto">
          <a:xfrm>
            <a:off x="186675" y="852916"/>
            <a:ext cx="8774085" cy="3368172"/>
            <a:chOff x="204" y="2296"/>
            <a:chExt cx="3584" cy="1860"/>
          </a:xfrm>
        </p:grpSpPr>
        <p:grpSp>
          <p:nvGrpSpPr>
            <p:cNvPr id="2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2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2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2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28" name="Group 12"/>
          <p:cNvGrpSpPr>
            <a:grpSpLocks/>
          </p:cNvGrpSpPr>
          <p:nvPr/>
        </p:nvGrpSpPr>
        <p:grpSpPr bwMode="auto">
          <a:xfrm>
            <a:off x="300976" y="794180"/>
            <a:ext cx="88900" cy="200025"/>
            <a:chOff x="4314" y="2018"/>
            <a:chExt cx="69" cy="166"/>
          </a:xfrm>
        </p:grpSpPr>
        <p:sp>
          <p:nvSpPr>
            <p:cNvPr id="2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3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31" name="Group 15"/>
          <p:cNvGrpSpPr>
            <a:grpSpLocks/>
          </p:cNvGrpSpPr>
          <p:nvPr/>
        </p:nvGrpSpPr>
        <p:grpSpPr bwMode="auto">
          <a:xfrm>
            <a:off x="458484" y="797355"/>
            <a:ext cx="87312" cy="200025"/>
            <a:chOff x="4314" y="2018"/>
            <a:chExt cx="69" cy="166"/>
          </a:xfrm>
        </p:grpSpPr>
        <p:sp>
          <p:nvSpPr>
            <p:cNvPr id="3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49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50" name="Line 18"/>
          <p:cNvSpPr>
            <a:spLocks noChangeShapeType="1"/>
          </p:cNvSpPr>
          <p:nvPr/>
        </p:nvSpPr>
        <p:spPr bwMode="auto">
          <a:xfrm>
            <a:off x="386375" y="1459630"/>
            <a:ext cx="8254711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51" name="Text Box 20"/>
          <p:cNvSpPr txBox="1">
            <a:spLocks noChangeArrowheads="1"/>
          </p:cNvSpPr>
          <p:nvPr/>
        </p:nvSpPr>
        <p:spPr bwMode="auto">
          <a:xfrm>
            <a:off x="381952" y="1072251"/>
            <a:ext cx="1747594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목적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1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</a:p>
        </p:txBody>
      </p:sp>
      <p:sp>
        <p:nvSpPr>
          <p:cNvPr id="56" name="제목 39"/>
          <p:cNvSpPr txBox="1">
            <a:spLocks/>
          </p:cNvSpPr>
          <p:nvPr/>
        </p:nvSpPr>
        <p:spPr bwMode="auto">
          <a:xfrm>
            <a:off x="494189" y="1544554"/>
            <a:ext cx="8272710" cy="24776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6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en-US" altLang="ko-KR" sz="20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18</a:t>
            </a:r>
            <a:r>
              <a:rPr lang="ko-KR" altLang="en-US" sz="20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세 이상의 중증장애인으로서 </a:t>
            </a:r>
            <a:r>
              <a:rPr lang="ko-KR" altLang="en-US" sz="2000" kern="0" dirty="0" err="1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소득인정액이</a:t>
            </a:r>
            <a:r>
              <a:rPr lang="ko-KR" altLang="en-US" sz="20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 일정 수준 이하인 자에게 </a:t>
            </a:r>
            <a:r>
              <a:rPr lang="ko-KR" altLang="en-US" sz="2000" kern="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매월 일정액의 </a:t>
            </a:r>
            <a:r>
              <a:rPr lang="ko-KR" altLang="en-US" sz="20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무기여 연금을 지급하는 장애인연금 제도를 도입하여 </a:t>
            </a:r>
            <a:r>
              <a:rPr lang="ko-KR" altLang="en-US" sz="2000" kern="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중증장애인에 대한 </a:t>
            </a:r>
            <a:r>
              <a:rPr lang="ko-KR" altLang="en-US" sz="20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사회보장 사각지대를 해소하고 사회통합을 </a:t>
            </a:r>
            <a:r>
              <a:rPr lang="ko-KR" altLang="en-US" sz="2000" kern="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강화하려는 목적으로 만들어졌다</a:t>
            </a:r>
            <a:r>
              <a:rPr lang="en-US" altLang="ko-KR" sz="20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. </a:t>
            </a:r>
          </a:p>
          <a:p>
            <a:pPr marL="180975" indent="-180975">
              <a:lnSpc>
                <a:spcPct val="150000"/>
              </a:lnSpc>
              <a:spcAft>
                <a:spcPts val="6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en-US" altLang="ko-KR" sz="20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 2010</a:t>
            </a:r>
            <a:r>
              <a:rPr lang="ko-KR" altLang="en-US" sz="20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년 </a:t>
            </a:r>
            <a:r>
              <a:rPr lang="en-US" altLang="ko-KR" sz="20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4</a:t>
            </a:r>
            <a:r>
              <a:rPr lang="ko-KR" altLang="en-US" sz="20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월 </a:t>
            </a:r>
            <a:r>
              <a:rPr lang="en-US" altLang="ko-KR" sz="20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12</a:t>
            </a:r>
            <a:r>
              <a:rPr lang="ko-KR" altLang="en-US" sz="20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일 제정되어 </a:t>
            </a:r>
            <a:r>
              <a:rPr lang="en-US" altLang="ko-KR" sz="20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7</a:t>
            </a:r>
            <a:r>
              <a:rPr lang="ko-KR" altLang="en-US" sz="20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월 </a:t>
            </a:r>
            <a:r>
              <a:rPr lang="en-US" altLang="ko-KR" sz="20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1</a:t>
            </a:r>
            <a:r>
              <a:rPr lang="ko-KR" altLang="en-US" sz="20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일 시행되었다</a:t>
            </a:r>
            <a:r>
              <a:rPr lang="en-US" altLang="ko-KR" sz="20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. </a:t>
            </a:r>
          </a:p>
        </p:txBody>
      </p:sp>
      <p:grpSp>
        <p:nvGrpSpPr>
          <p:cNvPr id="17" name="그룹 16"/>
          <p:cNvGrpSpPr/>
          <p:nvPr/>
        </p:nvGrpSpPr>
        <p:grpSpPr>
          <a:xfrm>
            <a:off x="7164288" y="4522644"/>
            <a:ext cx="2432019" cy="2258023"/>
            <a:chOff x="6804248" y="4077072"/>
            <a:chExt cx="3033694" cy="2592288"/>
          </a:xfrm>
        </p:grpSpPr>
        <p:pic>
          <p:nvPicPr>
            <p:cNvPr id="18" name="그림 17">
              <a:hlinkClick r:id="rId3"/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20272" y="4221088"/>
              <a:ext cx="1690348" cy="1691972"/>
            </a:xfrm>
            <a:prstGeom prst="rect">
              <a:avLst/>
            </a:prstGeom>
          </p:spPr>
        </p:pic>
        <p:sp>
          <p:nvSpPr>
            <p:cNvPr id="19" name="TextBox 18"/>
            <p:cNvSpPr txBox="1"/>
            <p:nvPr/>
          </p:nvSpPr>
          <p:spPr>
            <a:xfrm>
              <a:off x="6804248" y="5913060"/>
              <a:ext cx="3033694" cy="3886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1600" b="1" u="sng" dirty="0" smtClean="0">
                  <a:solidFill>
                    <a:schemeClr val="accent6">
                      <a:lumMod val="75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장애인연금</a:t>
              </a:r>
              <a:endParaRPr lang="ko-KR" altLang="en-US" sz="1600" b="1" u="sng" dirty="0">
                <a:solidFill>
                  <a:schemeClr val="accent6">
                    <a:lumMod val="7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20" name="직사각형 19"/>
            <p:cNvSpPr/>
            <p:nvPr/>
          </p:nvSpPr>
          <p:spPr>
            <a:xfrm>
              <a:off x="6804248" y="4077072"/>
              <a:ext cx="2160240" cy="2592288"/>
            </a:xfrm>
            <a:prstGeom prst="rect">
              <a:avLst/>
            </a:prstGeom>
            <a:noFill/>
            <a:ln w="38100">
              <a:solidFill>
                <a:srgbClr val="B3D58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75755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26275"/>
            <a:ext cx="7772400" cy="477054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>
                <a:solidFill>
                  <a:schemeClr val="accent6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보호 및 치료</a:t>
            </a:r>
          </a:p>
        </p:txBody>
      </p:sp>
      <p:grpSp>
        <p:nvGrpSpPr>
          <p:cNvPr id="17" name="Group 7"/>
          <p:cNvGrpSpPr>
            <a:grpSpLocks/>
          </p:cNvGrpSpPr>
          <p:nvPr/>
        </p:nvGrpSpPr>
        <p:grpSpPr bwMode="auto">
          <a:xfrm>
            <a:off x="166797" y="4207816"/>
            <a:ext cx="8774085" cy="1856004"/>
            <a:chOff x="204" y="2296"/>
            <a:chExt cx="3584" cy="1860"/>
          </a:xfrm>
        </p:grpSpPr>
        <p:grpSp>
          <p:nvGrpSpPr>
            <p:cNvPr id="18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20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21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19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22" name="Group 12"/>
          <p:cNvGrpSpPr>
            <a:grpSpLocks/>
          </p:cNvGrpSpPr>
          <p:nvPr/>
        </p:nvGrpSpPr>
        <p:grpSpPr bwMode="auto">
          <a:xfrm>
            <a:off x="281098" y="4149080"/>
            <a:ext cx="88900" cy="200025"/>
            <a:chOff x="4314" y="2018"/>
            <a:chExt cx="69" cy="166"/>
          </a:xfrm>
        </p:grpSpPr>
        <p:sp>
          <p:nvSpPr>
            <p:cNvPr id="33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34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35" name="Group 15"/>
          <p:cNvGrpSpPr>
            <a:grpSpLocks/>
          </p:cNvGrpSpPr>
          <p:nvPr/>
        </p:nvGrpSpPr>
        <p:grpSpPr bwMode="auto">
          <a:xfrm>
            <a:off x="438606" y="4152255"/>
            <a:ext cx="87312" cy="200025"/>
            <a:chOff x="4314" y="2018"/>
            <a:chExt cx="69" cy="166"/>
          </a:xfrm>
        </p:grpSpPr>
        <p:sp>
          <p:nvSpPr>
            <p:cNvPr id="36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37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38" name="Line 18"/>
          <p:cNvSpPr>
            <a:spLocks noChangeShapeType="1"/>
          </p:cNvSpPr>
          <p:nvPr/>
        </p:nvSpPr>
        <p:spPr bwMode="auto">
          <a:xfrm>
            <a:off x="366497" y="4814530"/>
            <a:ext cx="8254711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39" name="Text Box 20"/>
          <p:cNvSpPr txBox="1">
            <a:spLocks noChangeArrowheads="1"/>
          </p:cNvSpPr>
          <p:nvPr/>
        </p:nvSpPr>
        <p:spPr bwMode="auto">
          <a:xfrm>
            <a:off x="362074" y="4427151"/>
            <a:ext cx="3498073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관리시스템 구축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67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</a:p>
        </p:txBody>
      </p:sp>
      <p:sp>
        <p:nvSpPr>
          <p:cNvPr id="40" name="제목 39"/>
          <p:cNvSpPr txBox="1">
            <a:spLocks/>
          </p:cNvSpPr>
          <p:nvPr/>
        </p:nvSpPr>
        <p:spPr bwMode="auto">
          <a:xfrm>
            <a:off x="438606" y="4952966"/>
            <a:ext cx="8272710" cy="9694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18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입원환자의 회전문 현상</a:t>
            </a:r>
            <a:r>
              <a:rPr lang="en-US" altLang="ko-KR" sz="19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, </a:t>
            </a:r>
            <a:r>
              <a:rPr lang="ko-KR" altLang="en-US" sz="19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입원의 장기화</a:t>
            </a:r>
            <a:r>
              <a:rPr lang="en-US" altLang="ko-KR" sz="19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, </a:t>
            </a:r>
            <a:r>
              <a:rPr lang="ko-KR" altLang="en-US" sz="19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반복되는 재입원의 문제를 통제하기 </a:t>
            </a:r>
            <a:r>
              <a:rPr lang="ko-KR" altLang="en-US" sz="1900" kern="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위하여 입원 </a:t>
            </a:r>
            <a:r>
              <a:rPr lang="en-US" altLang="ko-KR" sz="1900" kern="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· </a:t>
            </a:r>
            <a:r>
              <a:rPr lang="ko-KR" altLang="en-US" sz="1900" kern="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퇴원 </a:t>
            </a:r>
            <a:r>
              <a:rPr lang="ko-KR" altLang="en-US" sz="19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등과 관련된 관리시스템을 구축하도록 하였다</a:t>
            </a:r>
            <a:r>
              <a:rPr lang="en-US" altLang="ko-KR" sz="19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.</a:t>
            </a:r>
          </a:p>
        </p:txBody>
      </p:sp>
      <p:grpSp>
        <p:nvGrpSpPr>
          <p:cNvPr id="41" name="Group 7"/>
          <p:cNvGrpSpPr>
            <a:grpSpLocks/>
          </p:cNvGrpSpPr>
          <p:nvPr/>
        </p:nvGrpSpPr>
        <p:grpSpPr bwMode="auto">
          <a:xfrm>
            <a:off x="166797" y="852916"/>
            <a:ext cx="8774085" cy="2720100"/>
            <a:chOff x="204" y="2296"/>
            <a:chExt cx="3584" cy="1860"/>
          </a:xfrm>
        </p:grpSpPr>
        <p:grpSp>
          <p:nvGrpSpPr>
            <p:cNvPr id="42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44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45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43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46" name="Group 12"/>
          <p:cNvGrpSpPr>
            <a:grpSpLocks/>
          </p:cNvGrpSpPr>
          <p:nvPr/>
        </p:nvGrpSpPr>
        <p:grpSpPr bwMode="auto">
          <a:xfrm>
            <a:off x="281098" y="794180"/>
            <a:ext cx="88900" cy="200025"/>
            <a:chOff x="4314" y="2018"/>
            <a:chExt cx="69" cy="166"/>
          </a:xfrm>
        </p:grpSpPr>
        <p:sp>
          <p:nvSpPr>
            <p:cNvPr id="47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48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52" name="Group 15"/>
          <p:cNvGrpSpPr>
            <a:grpSpLocks/>
          </p:cNvGrpSpPr>
          <p:nvPr/>
        </p:nvGrpSpPr>
        <p:grpSpPr bwMode="auto">
          <a:xfrm>
            <a:off x="438606" y="797355"/>
            <a:ext cx="87312" cy="200025"/>
            <a:chOff x="4314" y="2018"/>
            <a:chExt cx="69" cy="166"/>
          </a:xfrm>
        </p:grpSpPr>
        <p:sp>
          <p:nvSpPr>
            <p:cNvPr id="53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54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55" name="Line 18"/>
          <p:cNvSpPr>
            <a:spLocks noChangeShapeType="1"/>
          </p:cNvSpPr>
          <p:nvPr/>
        </p:nvSpPr>
        <p:spPr bwMode="auto">
          <a:xfrm>
            <a:off x="366497" y="1459630"/>
            <a:ext cx="8254711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57" name="Text Box 20"/>
          <p:cNvSpPr txBox="1">
            <a:spLocks noChangeArrowheads="1"/>
          </p:cNvSpPr>
          <p:nvPr/>
        </p:nvSpPr>
        <p:spPr bwMode="auto">
          <a:xfrm>
            <a:off x="362074" y="1072251"/>
            <a:ext cx="4278735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입원적합성심사위원회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46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</a:p>
        </p:txBody>
      </p:sp>
      <p:sp>
        <p:nvSpPr>
          <p:cNvPr id="58" name="제목 39"/>
          <p:cNvSpPr txBox="1">
            <a:spLocks/>
          </p:cNvSpPr>
          <p:nvPr/>
        </p:nvSpPr>
        <p:spPr bwMode="auto">
          <a:xfrm>
            <a:off x="463237" y="1595097"/>
            <a:ext cx="827271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보건복지부장관은 보호의무자에 의한 입원과 </a:t>
            </a:r>
            <a:r>
              <a:rPr lang="ko-KR" altLang="en-US" kern="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시장 </a:t>
            </a:r>
            <a:r>
              <a:rPr lang="en-US" altLang="ko-KR" kern="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· </a:t>
            </a:r>
            <a:r>
              <a:rPr lang="ko-KR" altLang="en-US" kern="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군수 </a:t>
            </a:r>
            <a:r>
              <a:rPr lang="en-US" altLang="ko-KR" kern="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· </a:t>
            </a:r>
            <a:r>
              <a:rPr lang="ko-KR" altLang="en-US" kern="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구청장에 </a:t>
            </a:r>
            <a:r>
              <a:rPr lang="ko-KR" altLang="en-US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의한 </a:t>
            </a:r>
            <a:r>
              <a:rPr lang="ko-KR" altLang="en-US" kern="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입원 </a:t>
            </a:r>
            <a:r>
              <a:rPr lang="ko-KR" altLang="en-US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등의 적합성을 심사하기 위하여 제</a:t>
            </a:r>
            <a:r>
              <a:rPr lang="en-US" altLang="ko-KR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21</a:t>
            </a:r>
            <a:r>
              <a:rPr lang="ko-KR" altLang="en-US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조에 따른 각 국립정신병원 등 </a:t>
            </a:r>
            <a:r>
              <a:rPr lang="ko-KR" altLang="en-US" kern="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대통령령으로 정하는 </a:t>
            </a:r>
            <a:r>
              <a:rPr lang="ko-KR" altLang="en-US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기관</a:t>
            </a:r>
            <a:r>
              <a:rPr lang="en-US" altLang="ko-KR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(</a:t>
            </a:r>
            <a:r>
              <a:rPr lang="ko-KR" altLang="en-US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국립정신병원 등</a:t>
            </a:r>
            <a:r>
              <a:rPr lang="en-US" altLang="ko-KR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) </a:t>
            </a:r>
            <a:r>
              <a:rPr lang="ko-KR" altLang="en-US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안에 입원적합성심사위원회를 </a:t>
            </a:r>
            <a:r>
              <a:rPr lang="ko-KR" altLang="en-US" kern="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설치하며</a:t>
            </a:r>
            <a:r>
              <a:rPr lang="en-US" altLang="ko-KR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, </a:t>
            </a:r>
            <a:r>
              <a:rPr lang="ko-KR" altLang="en-US" kern="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각 </a:t>
            </a:r>
            <a:r>
              <a:rPr lang="ko-KR" altLang="en-US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국립정신병원 등의 심사대상 관할 지역은 대통령령으로 정한다</a:t>
            </a:r>
            <a:r>
              <a:rPr lang="en-US" altLang="ko-KR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313259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26275"/>
            <a:ext cx="7772400" cy="477054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>
                <a:solidFill>
                  <a:schemeClr val="accent6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권익보호 및 지원</a:t>
            </a:r>
          </a:p>
        </p:txBody>
      </p:sp>
      <p:grpSp>
        <p:nvGrpSpPr>
          <p:cNvPr id="41" name="Group 7"/>
          <p:cNvGrpSpPr>
            <a:grpSpLocks/>
          </p:cNvGrpSpPr>
          <p:nvPr/>
        </p:nvGrpSpPr>
        <p:grpSpPr bwMode="auto">
          <a:xfrm>
            <a:off x="166797" y="852916"/>
            <a:ext cx="8774085" cy="1495964"/>
            <a:chOff x="204" y="2296"/>
            <a:chExt cx="3584" cy="1860"/>
          </a:xfrm>
        </p:grpSpPr>
        <p:grpSp>
          <p:nvGrpSpPr>
            <p:cNvPr id="42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44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45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43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46" name="Group 12"/>
          <p:cNvGrpSpPr>
            <a:grpSpLocks/>
          </p:cNvGrpSpPr>
          <p:nvPr/>
        </p:nvGrpSpPr>
        <p:grpSpPr bwMode="auto">
          <a:xfrm>
            <a:off x="281098" y="794180"/>
            <a:ext cx="88900" cy="200025"/>
            <a:chOff x="4314" y="2018"/>
            <a:chExt cx="69" cy="166"/>
          </a:xfrm>
        </p:grpSpPr>
        <p:sp>
          <p:nvSpPr>
            <p:cNvPr id="47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48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52" name="Group 15"/>
          <p:cNvGrpSpPr>
            <a:grpSpLocks/>
          </p:cNvGrpSpPr>
          <p:nvPr/>
        </p:nvGrpSpPr>
        <p:grpSpPr bwMode="auto">
          <a:xfrm>
            <a:off x="438606" y="797355"/>
            <a:ext cx="87312" cy="200025"/>
            <a:chOff x="4314" y="2018"/>
            <a:chExt cx="69" cy="166"/>
          </a:xfrm>
        </p:grpSpPr>
        <p:sp>
          <p:nvSpPr>
            <p:cNvPr id="53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54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55" name="Line 18"/>
          <p:cNvSpPr>
            <a:spLocks noChangeShapeType="1"/>
          </p:cNvSpPr>
          <p:nvPr/>
        </p:nvSpPr>
        <p:spPr bwMode="auto">
          <a:xfrm>
            <a:off x="366497" y="1459630"/>
            <a:ext cx="8254711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57" name="Text Box 20"/>
          <p:cNvSpPr txBox="1">
            <a:spLocks noChangeArrowheads="1"/>
          </p:cNvSpPr>
          <p:nvPr/>
        </p:nvSpPr>
        <p:spPr bwMode="auto">
          <a:xfrm>
            <a:off x="362074" y="1072251"/>
            <a:ext cx="2509020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인권교육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70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</a:p>
        </p:txBody>
      </p:sp>
      <p:sp>
        <p:nvSpPr>
          <p:cNvPr id="58" name="제목 39"/>
          <p:cNvSpPr txBox="1">
            <a:spLocks/>
          </p:cNvSpPr>
          <p:nvPr/>
        </p:nvSpPr>
        <p:spPr bwMode="auto">
          <a:xfrm>
            <a:off x="421156" y="1598066"/>
            <a:ext cx="827271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18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정신건강증진시설의 장과 종사자는 인권에 관한 교육을 받아야 </a:t>
            </a:r>
            <a:r>
              <a:rPr lang="ko-KR" altLang="en-US" sz="2000" kern="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한다</a:t>
            </a:r>
            <a:r>
              <a:rPr lang="en-US" altLang="ko-KR" sz="2000" kern="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.</a:t>
            </a:r>
            <a:endParaRPr lang="ko-KR" altLang="en-US" sz="2000" kern="0" dirty="0">
              <a:latin typeface="맑은 고딕" panose="020B0503020000020004" pitchFamily="50" charset="-127"/>
              <a:ea typeface="맑은 고딕" panose="020B0503020000020004" pitchFamily="50" charset="-127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284416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26275"/>
            <a:ext cx="7772400" cy="477054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>
                <a:solidFill>
                  <a:schemeClr val="accent6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전달체계</a:t>
            </a:r>
          </a:p>
        </p:txBody>
      </p:sp>
      <p:grpSp>
        <p:nvGrpSpPr>
          <p:cNvPr id="17" name="Group 7"/>
          <p:cNvGrpSpPr>
            <a:grpSpLocks/>
          </p:cNvGrpSpPr>
          <p:nvPr/>
        </p:nvGrpSpPr>
        <p:grpSpPr bwMode="auto">
          <a:xfrm>
            <a:off x="144825" y="4489243"/>
            <a:ext cx="8887752" cy="2160240"/>
            <a:chOff x="204" y="2296"/>
            <a:chExt cx="3584" cy="1860"/>
          </a:xfrm>
        </p:grpSpPr>
        <p:grpSp>
          <p:nvGrpSpPr>
            <p:cNvPr id="18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20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21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19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22" name="Group 12"/>
          <p:cNvGrpSpPr>
            <a:grpSpLocks/>
          </p:cNvGrpSpPr>
          <p:nvPr/>
        </p:nvGrpSpPr>
        <p:grpSpPr bwMode="auto">
          <a:xfrm>
            <a:off x="259126" y="4430506"/>
            <a:ext cx="88900" cy="200025"/>
            <a:chOff x="4314" y="2018"/>
            <a:chExt cx="69" cy="166"/>
          </a:xfrm>
        </p:grpSpPr>
        <p:sp>
          <p:nvSpPr>
            <p:cNvPr id="33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34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35" name="Group 15"/>
          <p:cNvGrpSpPr>
            <a:grpSpLocks/>
          </p:cNvGrpSpPr>
          <p:nvPr/>
        </p:nvGrpSpPr>
        <p:grpSpPr bwMode="auto">
          <a:xfrm>
            <a:off x="416634" y="4433681"/>
            <a:ext cx="87312" cy="200025"/>
            <a:chOff x="4314" y="2018"/>
            <a:chExt cx="69" cy="166"/>
          </a:xfrm>
        </p:grpSpPr>
        <p:sp>
          <p:nvSpPr>
            <p:cNvPr id="36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37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38" name="Line 18"/>
          <p:cNvSpPr>
            <a:spLocks noChangeShapeType="1"/>
          </p:cNvSpPr>
          <p:nvPr/>
        </p:nvSpPr>
        <p:spPr bwMode="auto">
          <a:xfrm>
            <a:off x="324647" y="5095956"/>
            <a:ext cx="8254711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39" name="Text Box 20"/>
          <p:cNvSpPr txBox="1">
            <a:spLocks noChangeArrowheads="1"/>
          </p:cNvSpPr>
          <p:nvPr/>
        </p:nvSpPr>
        <p:spPr bwMode="auto">
          <a:xfrm>
            <a:off x="320224" y="4708577"/>
            <a:ext cx="3517310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정신건강증진사업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3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</a:p>
        </p:txBody>
      </p:sp>
      <p:sp>
        <p:nvSpPr>
          <p:cNvPr id="40" name="제목 39"/>
          <p:cNvSpPr txBox="1">
            <a:spLocks/>
          </p:cNvSpPr>
          <p:nvPr/>
        </p:nvSpPr>
        <p:spPr bwMode="auto">
          <a:xfrm>
            <a:off x="324835" y="5132666"/>
            <a:ext cx="859867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18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정신건강 관련 </a:t>
            </a:r>
            <a:r>
              <a:rPr lang="ko-KR" altLang="en-US" sz="2000" kern="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교육 </a:t>
            </a:r>
            <a:r>
              <a:rPr lang="en-US" altLang="ko-KR" sz="2000" kern="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· </a:t>
            </a:r>
            <a:r>
              <a:rPr lang="ko-KR" altLang="en-US" sz="2000" kern="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상담</a:t>
            </a:r>
            <a:r>
              <a:rPr lang="en-US" altLang="ko-KR" sz="20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, </a:t>
            </a:r>
            <a:r>
              <a:rPr lang="ko-KR" altLang="en-US" sz="20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정신질환의 </a:t>
            </a:r>
            <a:r>
              <a:rPr lang="ko-KR" altLang="en-US" sz="2000" kern="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예방 </a:t>
            </a:r>
            <a:r>
              <a:rPr lang="en-US" altLang="ko-KR" sz="2000" kern="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· </a:t>
            </a:r>
            <a:r>
              <a:rPr lang="ko-KR" altLang="en-US" sz="2000" kern="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치료</a:t>
            </a:r>
            <a:r>
              <a:rPr lang="en-US" altLang="ko-KR" sz="20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, </a:t>
            </a:r>
            <a:r>
              <a:rPr lang="ko-KR" altLang="en-US" sz="20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정신질환자의 재활</a:t>
            </a:r>
            <a:r>
              <a:rPr lang="en-US" altLang="ko-KR" sz="20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, </a:t>
            </a:r>
            <a:r>
              <a:rPr lang="ko-KR" altLang="en-US" sz="2000" kern="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정신건강에 영향을 </a:t>
            </a:r>
            <a:r>
              <a:rPr lang="ko-KR" altLang="en-US" sz="20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미치는 </a:t>
            </a:r>
            <a:r>
              <a:rPr lang="ko-KR" altLang="en-US" sz="2000" kern="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사회복지 </a:t>
            </a:r>
            <a:r>
              <a:rPr lang="en-US" altLang="ko-KR" sz="2000" kern="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· </a:t>
            </a:r>
            <a:r>
              <a:rPr lang="ko-KR" altLang="en-US" sz="2000" kern="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교육 </a:t>
            </a:r>
            <a:r>
              <a:rPr lang="en-US" altLang="ko-KR" sz="2000" kern="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· </a:t>
            </a:r>
            <a:r>
              <a:rPr lang="ko-KR" altLang="en-US" sz="2000" kern="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주거 </a:t>
            </a:r>
            <a:r>
              <a:rPr lang="en-US" altLang="ko-KR" sz="2000" kern="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· </a:t>
            </a:r>
            <a:r>
              <a:rPr lang="ko-KR" altLang="en-US" sz="2000" kern="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근로 </a:t>
            </a:r>
            <a:r>
              <a:rPr lang="ko-KR" altLang="en-US" sz="20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환경의 개선 등을 통하여 </a:t>
            </a:r>
            <a:r>
              <a:rPr lang="ko-KR" altLang="en-US" sz="2000" kern="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국민의 </a:t>
            </a:r>
            <a:r>
              <a:rPr lang="ko-KR" altLang="en-US" sz="20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정신건강을 증진시키는 사업을 말한다</a:t>
            </a:r>
            <a:r>
              <a:rPr lang="en-US" altLang="ko-KR" sz="20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. </a:t>
            </a:r>
          </a:p>
        </p:txBody>
      </p:sp>
      <p:grpSp>
        <p:nvGrpSpPr>
          <p:cNvPr id="24" name="Group 7"/>
          <p:cNvGrpSpPr>
            <a:grpSpLocks/>
          </p:cNvGrpSpPr>
          <p:nvPr/>
        </p:nvGrpSpPr>
        <p:grpSpPr bwMode="auto">
          <a:xfrm>
            <a:off x="144825" y="761371"/>
            <a:ext cx="8887752" cy="3459717"/>
            <a:chOff x="204" y="2296"/>
            <a:chExt cx="3584" cy="1860"/>
          </a:xfrm>
        </p:grpSpPr>
        <p:grpSp>
          <p:nvGrpSpPr>
            <p:cNvPr id="25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27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28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26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29" name="Group 12"/>
          <p:cNvGrpSpPr>
            <a:grpSpLocks/>
          </p:cNvGrpSpPr>
          <p:nvPr/>
        </p:nvGrpSpPr>
        <p:grpSpPr bwMode="auto">
          <a:xfrm>
            <a:off x="259126" y="702635"/>
            <a:ext cx="88900" cy="200025"/>
            <a:chOff x="4314" y="2018"/>
            <a:chExt cx="69" cy="166"/>
          </a:xfrm>
        </p:grpSpPr>
        <p:sp>
          <p:nvSpPr>
            <p:cNvPr id="30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31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32" name="Group 15"/>
          <p:cNvGrpSpPr>
            <a:grpSpLocks/>
          </p:cNvGrpSpPr>
          <p:nvPr/>
        </p:nvGrpSpPr>
        <p:grpSpPr bwMode="auto">
          <a:xfrm>
            <a:off x="416634" y="705810"/>
            <a:ext cx="87312" cy="200025"/>
            <a:chOff x="4314" y="2018"/>
            <a:chExt cx="69" cy="166"/>
          </a:xfrm>
        </p:grpSpPr>
        <p:sp>
          <p:nvSpPr>
            <p:cNvPr id="41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42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43" name="Line 18"/>
          <p:cNvSpPr>
            <a:spLocks noChangeShapeType="1"/>
          </p:cNvSpPr>
          <p:nvPr/>
        </p:nvSpPr>
        <p:spPr bwMode="auto">
          <a:xfrm>
            <a:off x="324647" y="1368085"/>
            <a:ext cx="8254711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44" name="Text Box 20"/>
          <p:cNvSpPr txBox="1">
            <a:spLocks noChangeArrowheads="1"/>
          </p:cNvSpPr>
          <p:nvPr/>
        </p:nvSpPr>
        <p:spPr bwMode="auto">
          <a:xfrm>
            <a:off x="320224" y="980706"/>
            <a:ext cx="3688830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정신건강복지센터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15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</a:p>
        </p:txBody>
      </p:sp>
      <p:sp>
        <p:nvSpPr>
          <p:cNvPr id="45" name="제목 39"/>
          <p:cNvSpPr txBox="1">
            <a:spLocks/>
          </p:cNvSpPr>
          <p:nvPr/>
        </p:nvSpPr>
        <p:spPr bwMode="auto">
          <a:xfrm>
            <a:off x="200366" y="1426982"/>
            <a:ext cx="879347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18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보건복지부장관은 필요한 지역에서 소관 </a:t>
            </a:r>
            <a:r>
              <a:rPr lang="ko-KR" altLang="en-US" kern="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정신건강증진사업 등의 </a:t>
            </a:r>
            <a:r>
              <a:rPr lang="ko-KR" altLang="en-US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제공 및 </a:t>
            </a:r>
            <a:r>
              <a:rPr lang="ko-KR" altLang="en-US" kern="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연계사업을 </a:t>
            </a:r>
            <a:r>
              <a:rPr lang="ko-KR" altLang="en-US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전문적으로 수행하게 하기 위하여 정신건강복지센터를 </a:t>
            </a:r>
            <a:r>
              <a:rPr lang="ko-KR" altLang="en-US" kern="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설치 </a:t>
            </a:r>
            <a:r>
              <a:rPr lang="en-US" altLang="ko-KR" kern="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· </a:t>
            </a:r>
            <a:r>
              <a:rPr lang="ko-KR" altLang="en-US" kern="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운영할 </a:t>
            </a:r>
            <a:r>
              <a:rPr lang="ko-KR" altLang="en-US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수 있다</a:t>
            </a:r>
            <a:r>
              <a:rPr lang="en-US" altLang="ko-KR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. </a:t>
            </a:r>
          </a:p>
        </p:txBody>
      </p:sp>
      <p:graphicFrame>
        <p:nvGraphicFramePr>
          <p:cNvPr id="23" name="표 2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96494266"/>
              </p:ext>
            </p:extLst>
          </p:nvPr>
        </p:nvGraphicFramePr>
        <p:xfrm>
          <a:off x="503946" y="2434731"/>
          <a:ext cx="8172509" cy="164865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4192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603058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548516">
                <a:tc>
                  <a:txBody>
                    <a:bodyPr/>
                    <a:lstStyle/>
                    <a:p>
                      <a:pPr algn="ctr" latinLnBrk="1">
                        <a:lnSpc>
                          <a:spcPct val="110000"/>
                        </a:lnSpc>
                        <a:spcBef>
                          <a:spcPts val="0"/>
                        </a:spcBef>
                      </a:pPr>
                      <a:r>
                        <a:rPr lang="ko-KR" altLang="en-US" sz="1800" b="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시 </a:t>
                      </a:r>
                      <a:r>
                        <a:rPr lang="en-US" altLang="ko-KR" sz="1800" b="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· </a:t>
                      </a:r>
                      <a:r>
                        <a:rPr lang="ko-KR" altLang="en-US" sz="1800" b="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도지사</a:t>
                      </a:r>
                      <a:endParaRPr lang="ko-KR" altLang="en-US" sz="1800" b="0" dirty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6633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ko-KR" altLang="en-US" sz="180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관할 구역에서 광역정신건강복지센터를 설치 </a:t>
                      </a:r>
                      <a:r>
                        <a:rPr lang="en-US" altLang="ko-KR" sz="180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· </a:t>
                      </a:r>
                      <a:r>
                        <a:rPr lang="ko-KR" altLang="en-US" sz="180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운영할 수 있다</a:t>
                      </a:r>
                      <a:r>
                        <a:rPr lang="en-US" altLang="ko-KR" sz="180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.</a:t>
                      </a:r>
                    </a:p>
                  </a:txBody>
                  <a:tcPr marL="180000" anchor="ctr">
                    <a:lnL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5371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700" b="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시장 </a:t>
                      </a:r>
                      <a:r>
                        <a:rPr lang="en-US" altLang="ko-KR" sz="1700" b="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· </a:t>
                      </a:r>
                      <a:r>
                        <a:rPr lang="ko-KR" altLang="en-US" sz="1700" b="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군수 </a:t>
                      </a:r>
                      <a:r>
                        <a:rPr lang="en-US" altLang="ko-KR" sz="1700" b="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· </a:t>
                      </a:r>
                      <a:r>
                        <a:rPr lang="ko-KR" altLang="en-US" sz="1700" b="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구청장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6633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en-US" altLang="ko-KR" sz="180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‘</a:t>
                      </a:r>
                      <a:r>
                        <a:rPr lang="ko-KR" altLang="en-US" sz="180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지역보건법’ 에 따른 보건소에 기초정신건강복지센터를</a:t>
                      </a:r>
                      <a:r>
                        <a:rPr lang="ko-KR" altLang="en-US" sz="1800" baseline="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</a:t>
                      </a:r>
                      <a:r>
                        <a:rPr lang="ko-KR" altLang="en-US" sz="180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설치 </a:t>
                      </a:r>
                      <a:r>
                        <a:rPr lang="en-US" altLang="ko-KR" sz="180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· </a:t>
                      </a:r>
                      <a:r>
                        <a:rPr lang="ko-KR" altLang="en-US" sz="180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운영할 수 있다</a:t>
                      </a:r>
                      <a:r>
                        <a:rPr lang="en-US" altLang="ko-KR" sz="180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. </a:t>
                      </a:r>
                    </a:p>
                  </a:txBody>
                  <a:tcPr marL="180000" anchor="ctr">
                    <a:lnL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52495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26275"/>
            <a:ext cx="7772400" cy="477054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>
                <a:solidFill>
                  <a:schemeClr val="accent6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전달체계</a:t>
            </a:r>
          </a:p>
        </p:txBody>
      </p:sp>
      <p:grpSp>
        <p:nvGrpSpPr>
          <p:cNvPr id="24" name="Group 7"/>
          <p:cNvGrpSpPr>
            <a:grpSpLocks/>
          </p:cNvGrpSpPr>
          <p:nvPr/>
        </p:nvGrpSpPr>
        <p:grpSpPr bwMode="auto">
          <a:xfrm>
            <a:off x="154764" y="863196"/>
            <a:ext cx="8825756" cy="2163573"/>
            <a:chOff x="204" y="2296"/>
            <a:chExt cx="3584" cy="1860"/>
          </a:xfrm>
        </p:grpSpPr>
        <p:grpSp>
          <p:nvGrpSpPr>
            <p:cNvPr id="25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27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28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26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29" name="Group 12"/>
          <p:cNvGrpSpPr>
            <a:grpSpLocks/>
          </p:cNvGrpSpPr>
          <p:nvPr/>
        </p:nvGrpSpPr>
        <p:grpSpPr bwMode="auto">
          <a:xfrm>
            <a:off x="269065" y="804460"/>
            <a:ext cx="88900" cy="200025"/>
            <a:chOff x="4314" y="2018"/>
            <a:chExt cx="69" cy="166"/>
          </a:xfrm>
        </p:grpSpPr>
        <p:sp>
          <p:nvSpPr>
            <p:cNvPr id="30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31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32" name="Group 15"/>
          <p:cNvGrpSpPr>
            <a:grpSpLocks/>
          </p:cNvGrpSpPr>
          <p:nvPr/>
        </p:nvGrpSpPr>
        <p:grpSpPr bwMode="auto">
          <a:xfrm>
            <a:off x="426573" y="807635"/>
            <a:ext cx="87312" cy="200025"/>
            <a:chOff x="4314" y="2018"/>
            <a:chExt cx="69" cy="166"/>
          </a:xfrm>
        </p:grpSpPr>
        <p:sp>
          <p:nvSpPr>
            <p:cNvPr id="41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42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43" name="Line 18"/>
          <p:cNvSpPr>
            <a:spLocks noChangeShapeType="1"/>
          </p:cNvSpPr>
          <p:nvPr/>
        </p:nvSpPr>
        <p:spPr bwMode="auto">
          <a:xfrm>
            <a:off x="334586" y="1469910"/>
            <a:ext cx="8254711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44" name="Text Box 20"/>
          <p:cNvSpPr txBox="1">
            <a:spLocks noChangeArrowheads="1"/>
          </p:cNvSpPr>
          <p:nvPr/>
        </p:nvSpPr>
        <p:spPr bwMode="auto">
          <a:xfrm>
            <a:off x="330163" y="1082531"/>
            <a:ext cx="6019597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 err="1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국가트라우마센터의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2300" b="1" dirty="0" smtClean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설치 </a:t>
            </a:r>
            <a:r>
              <a:rPr lang="en-US" altLang="ko-KR" sz="2300" b="1" dirty="0" smtClean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· </a:t>
            </a:r>
            <a:r>
              <a:rPr lang="ko-KR" altLang="en-US" sz="2300" b="1" dirty="0" smtClean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운영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15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조의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2)</a:t>
            </a:r>
          </a:p>
        </p:txBody>
      </p:sp>
      <p:sp>
        <p:nvSpPr>
          <p:cNvPr id="45" name="제목 39"/>
          <p:cNvSpPr txBox="1">
            <a:spLocks/>
          </p:cNvSpPr>
          <p:nvPr/>
        </p:nvSpPr>
        <p:spPr bwMode="auto">
          <a:xfrm>
            <a:off x="311928" y="1497097"/>
            <a:ext cx="859867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18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보건복지부장관은 </a:t>
            </a:r>
            <a:r>
              <a:rPr lang="ko-KR" altLang="en-US" sz="20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재난이나 그 밖의 사고로 정신적 충격을 받은 </a:t>
            </a:r>
            <a:r>
              <a:rPr lang="ko-KR" altLang="en-US" sz="2000" kern="0" dirty="0" err="1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트라우마</a:t>
            </a:r>
            <a:r>
              <a:rPr lang="ko-KR" altLang="en-US" sz="20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 </a:t>
            </a:r>
            <a:r>
              <a:rPr lang="ko-KR" altLang="en-US" sz="2000" kern="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환자의 심리적 </a:t>
            </a:r>
            <a:r>
              <a:rPr lang="ko-KR" altLang="en-US" sz="20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안정과 사후 적응</a:t>
            </a:r>
            <a:r>
              <a:rPr lang="en-US" altLang="ko-KR" sz="20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(</a:t>
            </a:r>
            <a:r>
              <a:rPr lang="ko-KR" altLang="en-US" sz="20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이하 심리지원</a:t>
            </a:r>
            <a:r>
              <a:rPr lang="en-US" altLang="ko-KR" sz="20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)</a:t>
            </a:r>
            <a:r>
              <a:rPr lang="ko-KR" altLang="en-US" sz="20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을 지원하기 위하여 </a:t>
            </a:r>
            <a:r>
              <a:rPr lang="ko-KR" altLang="en-US" sz="2000" kern="0" dirty="0" err="1" smtClean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국가트라우마센터를</a:t>
            </a:r>
            <a:r>
              <a:rPr lang="ko-KR" altLang="en-US" sz="2000" kern="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 설치 </a:t>
            </a:r>
            <a:r>
              <a:rPr lang="en-US" altLang="ko-KR" sz="2000" kern="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· </a:t>
            </a:r>
            <a:r>
              <a:rPr lang="ko-KR" altLang="en-US" sz="2000" kern="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운영할 </a:t>
            </a:r>
            <a:r>
              <a:rPr lang="ko-KR" altLang="en-US" sz="20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수 있다</a:t>
            </a:r>
            <a:r>
              <a:rPr lang="en-US" altLang="ko-KR" sz="20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703402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26275"/>
            <a:ext cx="7772400" cy="477054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>
                <a:solidFill>
                  <a:schemeClr val="accent6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전달체계</a:t>
            </a:r>
          </a:p>
        </p:txBody>
      </p:sp>
      <p:grpSp>
        <p:nvGrpSpPr>
          <p:cNvPr id="19" name="그룹 18"/>
          <p:cNvGrpSpPr/>
          <p:nvPr/>
        </p:nvGrpSpPr>
        <p:grpSpPr>
          <a:xfrm>
            <a:off x="219268" y="876468"/>
            <a:ext cx="8058378" cy="540000"/>
            <a:chOff x="618079" y="2976976"/>
            <a:chExt cx="8058378" cy="496800"/>
          </a:xfrm>
        </p:grpSpPr>
        <p:sp>
          <p:nvSpPr>
            <p:cNvPr id="20" name="직사각형 19"/>
            <p:cNvSpPr/>
            <p:nvPr/>
          </p:nvSpPr>
          <p:spPr bwMode="auto">
            <a:xfrm>
              <a:off x="618079" y="2976976"/>
              <a:ext cx="8058378" cy="496800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ko-KR" altLang="en-US" dirty="0"/>
            </a:p>
          </p:txBody>
        </p:sp>
        <p:sp>
          <p:nvSpPr>
            <p:cNvPr id="21" name="오른쪽 중괄호 20"/>
            <p:cNvSpPr/>
            <p:nvPr/>
          </p:nvSpPr>
          <p:spPr bwMode="auto">
            <a:xfrm flipH="1">
              <a:off x="659294" y="2986636"/>
              <a:ext cx="190500" cy="468000"/>
            </a:xfrm>
            <a:prstGeom prst="rightBrace">
              <a:avLst>
                <a:gd name="adj1" fmla="val 34375"/>
                <a:gd name="adj2" fmla="val 50000"/>
              </a:avLst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ko-KR" altLang="en-US"/>
            </a:p>
          </p:txBody>
        </p:sp>
      </p:grpSp>
      <p:sp>
        <p:nvSpPr>
          <p:cNvPr id="22" name="TextBox 21"/>
          <p:cNvSpPr txBox="1"/>
          <p:nvPr/>
        </p:nvSpPr>
        <p:spPr>
          <a:xfrm>
            <a:off x="439296" y="906367"/>
            <a:ext cx="8075621" cy="4639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5000"/>
              </a:lnSpc>
            </a:pPr>
            <a:r>
              <a:rPr lang="ko-KR" altLang="en-US" sz="23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정신건강증진시설이란</a:t>
            </a:r>
          </a:p>
        </p:txBody>
      </p:sp>
      <p:pic>
        <p:nvPicPr>
          <p:cNvPr id="23" name="Picture 2" descr="C:\Users\lee-jh\Downloads\cycle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042"/>
          <a:stretch/>
        </p:blipFill>
        <p:spPr bwMode="auto">
          <a:xfrm flipH="1">
            <a:off x="614224" y="1312507"/>
            <a:ext cx="351605" cy="7682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3" name="TextBox 32"/>
          <p:cNvSpPr txBox="1"/>
          <p:nvPr/>
        </p:nvSpPr>
        <p:spPr>
          <a:xfrm>
            <a:off x="975769" y="1450141"/>
            <a:ext cx="809054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1800"/>
              </a:spcAft>
              <a:buClr>
                <a:schemeClr val="accent3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20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정신의료기관</a:t>
            </a:r>
            <a:r>
              <a:rPr lang="en-US" altLang="ko-KR" sz="20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20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정신요양시설</a:t>
            </a:r>
            <a:r>
              <a:rPr lang="en-US" altLang="ko-KR" sz="20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20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정신재활시설을 말한다</a:t>
            </a:r>
            <a:r>
              <a:rPr lang="en-US" altLang="ko-KR" sz="20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20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제</a:t>
            </a:r>
            <a:r>
              <a:rPr lang="en-US" altLang="ko-KR" sz="20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3</a:t>
            </a:r>
            <a:r>
              <a:rPr lang="ko-KR" altLang="en-US" sz="20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조</a:t>
            </a:r>
            <a:r>
              <a:rPr lang="en-US" altLang="ko-KR" sz="20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).</a:t>
            </a:r>
            <a:endParaRPr lang="en-US" altLang="ko-KR" sz="20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grpSp>
        <p:nvGrpSpPr>
          <p:cNvPr id="34" name="Group 7"/>
          <p:cNvGrpSpPr>
            <a:grpSpLocks/>
          </p:cNvGrpSpPr>
          <p:nvPr/>
        </p:nvGrpSpPr>
        <p:grpSpPr bwMode="auto">
          <a:xfrm>
            <a:off x="538601" y="2529319"/>
            <a:ext cx="8375699" cy="3799879"/>
            <a:chOff x="204" y="2296"/>
            <a:chExt cx="3584" cy="1860"/>
          </a:xfrm>
        </p:grpSpPr>
        <p:grpSp>
          <p:nvGrpSpPr>
            <p:cNvPr id="35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37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38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36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39" name="Group 12"/>
          <p:cNvGrpSpPr>
            <a:grpSpLocks/>
          </p:cNvGrpSpPr>
          <p:nvPr/>
        </p:nvGrpSpPr>
        <p:grpSpPr bwMode="auto">
          <a:xfrm>
            <a:off x="652902" y="2470583"/>
            <a:ext cx="88900" cy="200025"/>
            <a:chOff x="4314" y="2018"/>
            <a:chExt cx="69" cy="166"/>
          </a:xfrm>
        </p:grpSpPr>
        <p:sp>
          <p:nvSpPr>
            <p:cNvPr id="40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46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47" name="Group 15"/>
          <p:cNvGrpSpPr>
            <a:grpSpLocks/>
          </p:cNvGrpSpPr>
          <p:nvPr/>
        </p:nvGrpSpPr>
        <p:grpSpPr bwMode="auto">
          <a:xfrm>
            <a:off x="810410" y="2473758"/>
            <a:ext cx="87312" cy="200025"/>
            <a:chOff x="4314" y="2018"/>
            <a:chExt cx="69" cy="166"/>
          </a:xfrm>
        </p:grpSpPr>
        <p:sp>
          <p:nvSpPr>
            <p:cNvPr id="48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49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50" name="Line 18"/>
          <p:cNvSpPr>
            <a:spLocks noChangeShapeType="1"/>
          </p:cNvSpPr>
          <p:nvPr/>
        </p:nvSpPr>
        <p:spPr bwMode="auto">
          <a:xfrm>
            <a:off x="718424" y="3136033"/>
            <a:ext cx="7967971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51" name="Text Box 20"/>
          <p:cNvSpPr txBox="1">
            <a:spLocks noChangeArrowheads="1"/>
          </p:cNvSpPr>
          <p:nvPr/>
        </p:nvSpPr>
        <p:spPr bwMode="auto">
          <a:xfrm>
            <a:off x="714000" y="2748654"/>
            <a:ext cx="3098925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정신재활시설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27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</a:p>
        </p:txBody>
      </p:sp>
      <p:sp>
        <p:nvSpPr>
          <p:cNvPr id="52" name="제목 39"/>
          <p:cNvSpPr txBox="1">
            <a:spLocks/>
          </p:cNvSpPr>
          <p:nvPr/>
        </p:nvSpPr>
        <p:spPr bwMode="auto">
          <a:xfrm>
            <a:off x="802627" y="3136033"/>
            <a:ext cx="7950602" cy="32070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14000"/>
              </a:lnSpc>
              <a:spcBef>
                <a:spcPts val="6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생활시설 </a:t>
            </a:r>
            <a:endParaRPr lang="en-US" altLang="ko-KR" sz="2000" kern="0" dirty="0" smtClean="0">
              <a:latin typeface="맑은 고딕" panose="020B0503020000020004" pitchFamily="50" charset="-127"/>
              <a:ea typeface="맑은 고딕" panose="020B0503020000020004" pitchFamily="50" charset="-127"/>
              <a:cs typeface="+mj-cs"/>
            </a:endParaRPr>
          </a:p>
          <a:p>
            <a:pPr>
              <a:lnSpc>
                <a:spcPct val="114000"/>
              </a:lnSpc>
              <a:spcBef>
                <a:spcPts val="6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defRPr/>
            </a:pPr>
            <a:r>
              <a:rPr lang="en-US" altLang="ko-KR" sz="20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 </a:t>
            </a:r>
            <a:r>
              <a:rPr lang="en-US" altLang="ko-KR" sz="2000" kern="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   : </a:t>
            </a:r>
            <a:r>
              <a:rPr lang="ko-KR" altLang="en-US" sz="2000" kern="0" dirty="0" err="1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정신질환자</a:t>
            </a:r>
            <a:r>
              <a:rPr lang="ko-KR" altLang="en-US" sz="20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 등이 생활할 수 있도록 주로 의식주 서비스를 </a:t>
            </a:r>
            <a:r>
              <a:rPr lang="ko-KR" altLang="en-US" sz="2000" kern="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제공하는 시설</a:t>
            </a:r>
            <a:endParaRPr lang="ko-KR" altLang="en-US" sz="2000" kern="0" dirty="0">
              <a:latin typeface="맑은 고딕" panose="020B0503020000020004" pitchFamily="50" charset="-127"/>
              <a:ea typeface="맑은 고딕" panose="020B0503020000020004" pitchFamily="50" charset="-127"/>
              <a:cs typeface="+mj-cs"/>
            </a:endParaRPr>
          </a:p>
          <a:p>
            <a:pPr marL="180975" indent="-180975">
              <a:lnSpc>
                <a:spcPct val="114000"/>
              </a:lnSpc>
              <a:spcBef>
                <a:spcPts val="6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재활훈련시설 </a:t>
            </a:r>
            <a:endParaRPr lang="en-US" altLang="ko-KR" sz="2000" kern="0" dirty="0" smtClean="0">
              <a:latin typeface="맑은 고딕" panose="020B0503020000020004" pitchFamily="50" charset="-127"/>
              <a:ea typeface="맑은 고딕" panose="020B0503020000020004" pitchFamily="50" charset="-127"/>
              <a:cs typeface="+mj-cs"/>
            </a:endParaRPr>
          </a:p>
          <a:p>
            <a:pPr>
              <a:lnSpc>
                <a:spcPct val="114000"/>
              </a:lnSpc>
              <a:spcBef>
                <a:spcPts val="6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defRPr/>
            </a:pPr>
            <a:r>
              <a:rPr lang="en-US" altLang="ko-KR" sz="20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 </a:t>
            </a:r>
            <a:r>
              <a:rPr lang="en-US" altLang="ko-KR" sz="2000" kern="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   : </a:t>
            </a:r>
            <a:r>
              <a:rPr lang="ko-KR" altLang="en-US" sz="2000" kern="0" dirty="0" err="1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정신질환자</a:t>
            </a:r>
            <a:r>
              <a:rPr lang="ko-KR" altLang="en-US" sz="20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 등이 지역사회에서 직업활동과 사회생활을 할 수 </a:t>
            </a:r>
            <a:r>
              <a:rPr lang="ko-KR" altLang="en-US" sz="2000" kern="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있도록 주로 상담 </a:t>
            </a:r>
            <a:r>
              <a:rPr lang="en-US" altLang="ko-KR" sz="2000" kern="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· </a:t>
            </a:r>
            <a:r>
              <a:rPr lang="ko-KR" altLang="en-US" sz="2000" kern="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교육 </a:t>
            </a:r>
            <a:r>
              <a:rPr lang="en-US" altLang="ko-KR" sz="2000" kern="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· </a:t>
            </a:r>
            <a:r>
              <a:rPr lang="ko-KR" altLang="en-US" sz="2000" kern="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취업 </a:t>
            </a:r>
            <a:r>
              <a:rPr lang="en-US" altLang="ko-KR" sz="2000" kern="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· </a:t>
            </a:r>
            <a:r>
              <a:rPr lang="ko-KR" altLang="en-US" sz="2000" kern="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여가 </a:t>
            </a:r>
            <a:r>
              <a:rPr lang="en-US" altLang="ko-KR" sz="2000" kern="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· </a:t>
            </a:r>
            <a:r>
              <a:rPr lang="ko-KR" altLang="en-US" sz="2000" kern="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문화 </a:t>
            </a:r>
            <a:r>
              <a:rPr lang="en-US" altLang="ko-KR" sz="2000" kern="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· </a:t>
            </a:r>
            <a:r>
              <a:rPr lang="ko-KR" altLang="en-US" sz="2000" kern="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사회참여 등 각종 재활활동을 지원하는 시설</a:t>
            </a:r>
            <a:endParaRPr lang="en-US" altLang="ko-KR" sz="2000" kern="0" dirty="0" smtClean="0">
              <a:latin typeface="맑은 고딕" panose="020B0503020000020004" pitchFamily="50" charset="-127"/>
              <a:ea typeface="맑은 고딕" panose="020B0503020000020004" pitchFamily="50" charset="-127"/>
              <a:cs typeface="+mj-cs"/>
            </a:endParaRPr>
          </a:p>
          <a:p>
            <a:pPr marL="180975" indent="-180975">
              <a:lnSpc>
                <a:spcPct val="114000"/>
              </a:lnSpc>
              <a:spcBef>
                <a:spcPts val="6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그 </a:t>
            </a:r>
            <a:r>
              <a:rPr lang="ko-KR" altLang="en-US" sz="20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밖에 대통령령으로 정하는 시설</a:t>
            </a:r>
          </a:p>
        </p:txBody>
      </p:sp>
    </p:spTree>
    <p:extLst>
      <p:ext uri="{BB962C8B-B14F-4D97-AF65-F5344CB8AC3E}">
        <p14:creationId xmlns:p14="http://schemas.microsoft.com/office/powerpoint/2010/main" val="3386024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26275"/>
            <a:ext cx="7772400" cy="477054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>
                <a:solidFill>
                  <a:schemeClr val="accent6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전달체계</a:t>
            </a:r>
          </a:p>
        </p:txBody>
      </p:sp>
      <p:grpSp>
        <p:nvGrpSpPr>
          <p:cNvPr id="24" name="Group 7"/>
          <p:cNvGrpSpPr>
            <a:grpSpLocks/>
          </p:cNvGrpSpPr>
          <p:nvPr/>
        </p:nvGrpSpPr>
        <p:grpSpPr bwMode="auto">
          <a:xfrm>
            <a:off x="154764" y="863196"/>
            <a:ext cx="8825756" cy="2781828"/>
            <a:chOff x="204" y="2296"/>
            <a:chExt cx="3584" cy="1860"/>
          </a:xfrm>
        </p:grpSpPr>
        <p:grpSp>
          <p:nvGrpSpPr>
            <p:cNvPr id="25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27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28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26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29" name="Group 12"/>
          <p:cNvGrpSpPr>
            <a:grpSpLocks/>
          </p:cNvGrpSpPr>
          <p:nvPr/>
        </p:nvGrpSpPr>
        <p:grpSpPr bwMode="auto">
          <a:xfrm>
            <a:off x="269065" y="804460"/>
            <a:ext cx="88900" cy="200025"/>
            <a:chOff x="4314" y="2018"/>
            <a:chExt cx="69" cy="166"/>
          </a:xfrm>
        </p:grpSpPr>
        <p:sp>
          <p:nvSpPr>
            <p:cNvPr id="30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31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32" name="Group 15"/>
          <p:cNvGrpSpPr>
            <a:grpSpLocks/>
          </p:cNvGrpSpPr>
          <p:nvPr/>
        </p:nvGrpSpPr>
        <p:grpSpPr bwMode="auto">
          <a:xfrm>
            <a:off x="426573" y="807635"/>
            <a:ext cx="87312" cy="200025"/>
            <a:chOff x="4314" y="2018"/>
            <a:chExt cx="69" cy="166"/>
          </a:xfrm>
        </p:grpSpPr>
        <p:sp>
          <p:nvSpPr>
            <p:cNvPr id="41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42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43" name="Line 18"/>
          <p:cNvSpPr>
            <a:spLocks noChangeShapeType="1"/>
          </p:cNvSpPr>
          <p:nvPr/>
        </p:nvSpPr>
        <p:spPr bwMode="auto">
          <a:xfrm>
            <a:off x="334586" y="1469910"/>
            <a:ext cx="8254711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44" name="Text Box 20"/>
          <p:cNvSpPr txBox="1">
            <a:spLocks noChangeArrowheads="1"/>
          </p:cNvSpPr>
          <p:nvPr/>
        </p:nvSpPr>
        <p:spPr bwMode="auto">
          <a:xfrm>
            <a:off x="330163" y="1082531"/>
            <a:ext cx="3688830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정신건강전문요원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17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</a:p>
        </p:txBody>
      </p:sp>
      <p:sp>
        <p:nvSpPr>
          <p:cNvPr id="45" name="제목 39"/>
          <p:cNvSpPr txBox="1">
            <a:spLocks/>
          </p:cNvSpPr>
          <p:nvPr/>
        </p:nvSpPr>
        <p:spPr bwMode="auto">
          <a:xfrm>
            <a:off x="405392" y="1544822"/>
            <a:ext cx="83245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Bef>
                <a:spcPts val="3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보건복지부장관은 </a:t>
            </a:r>
            <a:r>
              <a:rPr lang="ko-KR" altLang="en-US" sz="20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정신건강 분야에 관한 전문지식과 기술을 </a:t>
            </a:r>
            <a:r>
              <a:rPr lang="ko-KR" altLang="en-US" sz="2000" kern="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갖추고 </a:t>
            </a:r>
            <a:r>
              <a:rPr lang="ko-KR" altLang="en-US" sz="2000" kern="0" dirty="0" err="1" smtClean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보건복지부령으로</a:t>
            </a:r>
            <a:r>
              <a:rPr lang="ko-KR" altLang="en-US" sz="2000" kern="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 </a:t>
            </a:r>
            <a:r>
              <a:rPr lang="ko-KR" altLang="en-US" sz="20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정하는 수련기관에서 수련을 받은 </a:t>
            </a:r>
            <a:r>
              <a:rPr lang="ko-KR" altLang="en-US" sz="2000" kern="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사람에게 </a:t>
            </a:r>
            <a:r>
              <a:rPr lang="ko-KR" altLang="en-US" sz="20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정신건강전문요원의 자격을 줄 수 있다</a:t>
            </a:r>
            <a:r>
              <a:rPr lang="en-US" altLang="ko-KR" sz="20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. </a:t>
            </a:r>
          </a:p>
          <a:p>
            <a:pPr marL="180975" indent="-180975">
              <a:lnSpc>
                <a:spcPct val="150000"/>
              </a:lnSpc>
              <a:spcBef>
                <a:spcPts val="3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en-US" altLang="ko-KR" sz="20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 </a:t>
            </a:r>
            <a:r>
              <a:rPr lang="ko-KR" altLang="en-US" sz="2000" kern="0" dirty="0" err="1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정신건강임상심리사</a:t>
            </a:r>
            <a:r>
              <a:rPr lang="en-US" altLang="ko-KR" sz="20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, </a:t>
            </a:r>
            <a:r>
              <a:rPr lang="ko-KR" altLang="en-US" sz="20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정신건강간호사</a:t>
            </a:r>
            <a:r>
              <a:rPr lang="en-US" altLang="ko-KR" sz="20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, </a:t>
            </a:r>
            <a:r>
              <a:rPr lang="ko-KR" altLang="en-US" sz="2000" kern="0" dirty="0" err="1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정신건강사회복지사</a:t>
            </a:r>
            <a:endParaRPr lang="ko-KR" altLang="en-US" sz="2000" kern="0" dirty="0">
              <a:latin typeface="맑은 고딕" panose="020B0503020000020004" pitchFamily="50" charset="-127"/>
              <a:ea typeface="맑은 고딕" panose="020B0503020000020004" pitchFamily="50" charset="-127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610269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26275"/>
            <a:ext cx="7772400" cy="477054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>
                <a:solidFill>
                  <a:schemeClr val="accent6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장애인 연금법</a:t>
            </a:r>
            <a:r>
              <a:rPr lang="en-US" altLang="ko-KR" sz="2500" b="1" dirty="0" smtClean="0">
                <a:solidFill>
                  <a:schemeClr val="accent6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(2)</a:t>
            </a:r>
            <a:endParaRPr lang="ko-KR" altLang="en-US" sz="2500" b="1" dirty="0">
              <a:solidFill>
                <a:schemeClr val="accent6">
                  <a:lumMod val="50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grpSp>
        <p:nvGrpSpPr>
          <p:cNvPr id="23" name="Group 7"/>
          <p:cNvGrpSpPr>
            <a:grpSpLocks/>
          </p:cNvGrpSpPr>
          <p:nvPr/>
        </p:nvGrpSpPr>
        <p:grpSpPr bwMode="auto">
          <a:xfrm>
            <a:off x="186675" y="3549805"/>
            <a:ext cx="8774085" cy="2677568"/>
            <a:chOff x="204" y="2296"/>
            <a:chExt cx="3584" cy="1860"/>
          </a:xfrm>
        </p:grpSpPr>
        <p:grpSp>
          <p:nvGrpSpPr>
            <p:cNvPr id="2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2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2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2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28" name="Group 12"/>
          <p:cNvGrpSpPr>
            <a:grpSpLocks/>
          </p:cNvGrpSpPr>
          <p:nvPr/>
        </p:nvGrpSpPr>
        <p:grpSpPr bwMode="auto">
          <a:xfrm>
            <a:off x="300976" y="3491069"/>
            <a:ext cx="88900" cy="200025"/>
            <a:chOff x="4314" y="2018"/>
            <a:chExt cx="69" cy="166"/>
          </a:xfrm>
        </p:grpSpPr>
        <p:sp>
          <p:nvSpPr>
            <p:cNvPr id="2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3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31" name="Group 15"/>
          <p:cNvGrpSpPr>
            <a:grpSpLocks/>
          </p:cNvGrpSpPr>
          <p:nvPr/>
        </p:nvGrpSpPr>
        <p:grpSpPr bwMode="auto">
          <a:xfrm>
            <a:off x="458484" y="3494244"/>
            <a:ext cx="87312" cy="200025"/>
            <a:chOff x="4314" y="2018"/>
            <a:chExt cx="69" cy="166"/>
          </a:xfrm>
        </p:grpSpPr>
        <p:sp>
          <p:nvSpPr>
            <p:cNvPr id="3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49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50" name="Line 18"/>
          <p:cNvSpPr>
            <a:spLocks noChangeShapeType="1"/>
          </p:cNvSpPr>
          <p:nvPr/>
        </p:nvSpPr>
        <p:spPr bwMode="auto">
          <a:xfrm>
            <a:off x="386375" y="4156519"/>
            <a:ext cx="8254711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51" name="Text Box 20"/>
          <p:cNvSpPr txBox="1">
            <a:spLocks noChangeArrowheads="1"/>
          </p:cNvSpPr>
          <p:nvPr/>
        </p:nvSpPr>
        <p:spPr bwMode="auto">
          <a:xfrm>
            <a:off x="381952" y="3769140"/>
            <a:ext cx="3326552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 err="1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수급권자의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범위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4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</a:p>
        </p:txBody>
      </p:sp>
      <p:sp>
        <p:nvSpPr>
          <p:cNvPr id="56" name="제목 39"/>
          <p:cNvSpPr txBox="1">
            <a:spLocks/>
          </p:cNvSpPr>
          <p:nvPr/>
        </p:nvSpPr>
        <p:spPr bwMode="auto">
          <a:xfrm>
            <a:off x="366685" y="4215351"/>
            <a:ext cx="8570885" cy="1923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9388" indent="-179388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en-US" altLang="ko-KR" sz="1900" kern="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18</a:t>
            </a:r>
            <a:r>
              <a:rPr lang="ko-KR" altLang="en-US" sz="1900" kern="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세 이상의 중증 장애인으로서 해당 장애인의 소득 및 재산을 환산한 </a:t>
            </a:r>
            <a:r>
              <a:rPr lang="ko-KR" altLang="en-US" sz="1900" kern="0" dirty="0" err="1" smtClean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소득인정액이</a:t>
            </a:r>
            <a:r>
              <a:rPr lang="ko-KR" altLang="en-US" sz="1900" kern="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 보건복지부장관이 정하여 고시하는 금액 이하인 사람으로 한다</a:t>
            </a:r>
            <a:r>
              <a:rPr lang="en-US" altLang="ko-KR" sz="1900" kern="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.</a:t>
            </a:r>
          </a:p>
          <a:p>
            <a:pPr marL="268288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buSzPct val="110000"/>
              <a:buFont typeface="나눔바른펜" panose="020B0503000000000000" pitchFamily="50" charset="-127"/>
              <a:buChar char="-"/>
              <a:defRPr/>
            </a:pPr>
            <a:r>
              <a:rPr lang="ko-KR" altLang="en-US" sz="1900" kern="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 보건복지부장관은 선정기준을 정할 때 </a:t>
            </a:r>
            <a:r>
              <a:rPr lang="en-US" altLang="ko-KR" sz="1900" kern="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18</a:t>
            </a:r>
            <a:r>
              <a:rPr lang="ko-KR" altLang="en-US" sz="1900" kern="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세 이상 중증장애인 중 수급자가 </a:t>
            </a:r>
            <a:r>
              <a:rPr lang="en-US" altLang="ko-KR" sz="1900" kern="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70% </a:t>
            </a:r>
            <a:r>
              <a:rPr lang="ko-KR" altLang="en-US" sz="1900" kern="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수준이 되도록 한다</a:t>
            </a:r>
            <a:r>
              <a:rPr lang="en-US" altLang="ko-KR" sz="1900" kern="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. </a:t>
            </a:r>
            <a:endParaRPr lang="en-US" altLang="ko-KR" sz="1900" kern="0" dirty="0">
              <a:latin typeface="맑은 고딕" panose="020B0503020000020004" pitchFamily="50" charset="-127"/>
              <a:ea typeface="맑은 고딕" panose="020B0503020000020004" pitchFamily="50" charset="-127"/>
              <a:cs typeface="+mj-cs"/>
            </a:endParaRPr>
          </a:p>
        </p:txBody>
      </p:sp>
      <p:grpSp>
        <p:nvGrpSpPr>
          <p:cNvPr id="17" name="Group 7"/>
          <p:cNvGrpSpPr>
            <a:grpSpLocks/>
          </p:cNvGrpSpPr>
          <p:nvPr/>
        </p:nvGrpSpPr>
        <p:grpSpPr bwMode="auto">
          <a:xfrm>
            <a:off x="186675" y="852916"/>
            <a:ext cx="8774085" cy="2216044"/>
            <a:chOff x="204" y="2296"/>
            <a:chExt cx="3584" cy="1860"/>
          </a:xfrm>
        </p:grpSpPr>
        <p:grpSp>
          <p:nvGrpSpPr>
            <p:cNvPr id="18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20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21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19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22" name="Group 12"/>
          <p:cNvGrpSpPr>
            <a:grpSpLocks/>
          </p:cNvGrpSpPr>
          <p:nvPr/>
        </p:nvGrpSpPr>
        <p:grpSpPr bwMode="auto">
          <a:xfrm>
            <a:off x="300976" y="794180"/>
            <a:ext cx="88900" cy="200025"/>
            <a:chOff x="4314" y="2018"/>
            <a:chExt cx="69" cy="166"/>
          </a:xfrm>
        </p:grpSpPr>
        <p:sp>
          <p:nvSpPr>
            <p:cNvPr id="33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34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35" name="Group 15"/>
          <p:cNvGrpSpPr>
            <a:grpSpLocks/>
          </p:cNvGrpSpPr>
          <p:nvPr/>
        </p:nvGrpSpPr>
        <p:grpSpPr bwMode="auto">
          <a:xfrm>
            <a:off x="458484" y="797355"/>
            <a:ext cx="87312" cy="200025"/>
            <a:chOff x="4314" y="2018"/>
            <a:chExt cx="69" cy="166"/>
          </a:xfrm>
        </p:grpSpPr>
        <p:sp>
          <p:nvSpPr>
            <p:cNvPr id="36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37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38" name="Line 18"/>
          <p:cNvSpPr>
            <a:spLocks noChangeShapeType="1"/>
          </p:cNvSpPr>
          <p:nvPr/>
        </p:nvSpPr>
        <p:spPr bwMode="auto">
          <a:xfrm>
            <a:off x="386375" y="1459630"/>
            <a:ext cx="8254711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39" name="Text Box 20"/>
          <p:cNvSpPr txBox="1">
            <a:spLocks noChangeArrowheads="1"/>
          </p:cNvSpPr>
          <p:nvPr/>
        </p:nvSpPr>
        <p:spPr bwMode="auto">
          <a:xfrm>
            <a:off x="381952" y="1072251"/>
            <a:ext cx="3507692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대상 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: 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중증장애인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2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</a:p>
        </p:txBody>
      </p:sp>
      <p:sp>
        <p:nvSpPr>
          <p:cNvPr id="40" name="제목 39"/>
          <p:cNvSpPr txBox="1">
            <a:spLocks/>
          </p:cNvSpPr>
          <p:nvPr/>
        </p:nvSpPr>
        <p:spPr bwMode="auto">
          <a:xfrm>
            <a:off x="502481" y="1538019"/>
            <a:ext cx="827271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18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‘장애인복지법’제</a:t>
            </a:r>
            <a:r>
              <a:rPr lang="en-US" altLang="ko-KR" sz="20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32</a:t>
            </a:r>
            <a:r>
              <a:rPr lang="ko-KR" altLang="en-US" sz="20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조에 따라 등록한 장애인 증 근로능력이 </a:t>
            </a:r>
            <a:r>
              <a:rPr lang="ko-KR" altLang="en-US" sz="2000" kern="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상실되거나 현저하게 </a:t>
            </a:r>
            <a:r>
              <a:rPr lang="ko-KR" altLang="en-US" sz="20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감소되는 등 </a:t>
            </a:r>
            <a:r>
              <a:rPr lang="ko-KR" altLang="en-US" sz="2000" kern="0" dirty="0" err="1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장애정도가</a:t>
            </a:r>
            <a:r>
              <a:rPr lang="ko-KR" altLang="en-US" sz="20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 중증인 사람으로서 대통령령으로 </a:t>
            </a:r>
            <a:r>
              <a:rPr lang="ko-KR" altLang="en-US" sz="2000" kern="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정하는 사람을 </a:t>
            </a:r>
            <a:r>
              <a:rPr lang="ko-KR" altLang="en-US" sz="20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말한다</a:t>
            </a:r>
            <a:r>
              <a:rPr lang="en-US" altLang="ko-KR" sz="20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317850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26275"/>
            <a:ext cx="7772400" cy="477054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>
                <a:solidFill>
                  <a:schemeClr val="accent6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장애인 연금법</a:t>
            </a:r>
            <a:r>
              <a:rPr lang="en-US" altLang="ko-KR" sz="2500" b="1" dirty="0" smtClean="0">
                <a:solidFill>
                  <a:schemeClr val="accent6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(3)</a:t>
            </a:r>
            <a:endParaRPr lang="ko-KR" altLang="en-US" sz="2500" b="1" dirty="0">
              <a:solidFill>
                <a:schemeClr val="accent6">
                  <a:lumMod val="50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grpSp>
        <p:nvGrpSpPr>
          <p:cNvPr id="17" name="Group 7"/>
          <p:cNvGrpSpPr>
            <a:grpSpLocks/>
          </p:cNvGrpSpPr>
          <p:nvPr/>
        </p:nvGrpSpPr>
        <p:grpSpPr bwMode="auto">
          <a:xfrm>
            <a:off x="186675" y="842977"/>
            <a:ext cx="8774085" cy="4448292"/>
            <a:chOff x="204" y="2296"/>
            <a:chExt cx="3584" cy="1860"/>
          </a:xfrm>
        </p:grpSpPr>
        <p:grpSp>
          <p:nvGrpSpPr>
            <p:cNvPr id="18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20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21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19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22" name="Group 12"/>
          <p:cNvGrpSpPr>
            <a:grpSpLocks/>
          </p:cNvGrpSpPr>
          <p:nvPr/>
        </p:nvGrpSpPr>
        <p:grpSpPr bwMode="auto">
          <a:xfrm>
            <a:off x="300976" y="784241"/>
            <a:ext cx="88900" cy="200025"/>
            <a:chOff x="4314" y="2018"/>
            <a:chExt cx="69" cy="166"/>
          </a:xfrm>
        </p:grpSpPr>
        <p:sp>
          <p:nvSpPr>
            <p:cNvPr id="33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34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35" name="Group 15"/>
          <p:cNvGrpSpPr>
            <a:grpSpLocks/>
          </p:cNvGrpSpPr>
          <p:nvPr/>
        </p:nvGrpSpPr>
        <p:grpSpPr bwMode="auto">
          <a:xfrm>
            <a:off x="458484" y="787416"/>
            <a:ext cx="87312" cy="200025"/>
            <a:chOff x="4314" y="2018"/>
            <a:chExt cx="69" cy="166"/>
          </a:xfrm>
        </p:grpSpPr>
        <p:sp>
          <p:nvSpPr>
            <p:cNvPr id="36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37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38" name="Line 18"/>
          <p:cNvSpPr>
            <a:spLocks noChangeShapeType="1"/>
          </p:cNvSpPr>
          <p:nvPr/>
        </p:nvSpPr>
        <p:spPr bwMode="auto">
          <a:xfrm>
            <a:off x="386375" y="1449691"/>
            <a:ext cx="8254711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39" name="Text Box 20"/>
          <p:cNvSpPr txBox="1">
            <a:spLocks noChangeArrowheads="1"/>
          </p:cNvSpPr>
          <p:nvPr/>
        </p:nvSpPr>
        <p:spPr bwMode="auto">
          <a:xfrm>
            <a:off x="381952" y="1062312"/>
            <a:ext cx="3709670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연금의 종류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5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~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7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</a:p>
        </p:txBody>
      </p:sp>
      <p:graphicFrame>
        <p:nvGraphicFramePr>
          <p:cNvPr id="42" name="표 4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7292142"/>
              </p:ext>
            </p:extLst>
          </p:nvPr>
        </p:nvGraphicFramePr>
        <p:xfrm>
          <a:off x="479139" y="1541752"/>
          <a:ext cx="8178768" cy="36576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0596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72728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38131"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ko-KR" altLang="en-US" sz="1900" b="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기초</a:t>
                      </a:r>
                      <a:endParaRPr lang="en-US" altLang="ko-KR" sz="1900" b="0" dirty="0" smtClean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algn="ctr" latinLnBrk="1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ko-KR" altLang="en-US" sz="1900" b="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급여</a:t>
                      </a:r>
                      <a:endParaRPr lang="ko-KR" altLang="en-US" sz="1900" b="0" dirty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6633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ko-KR" altLang="en-US" sz="190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근로능력 상실 또는 현저한 감소로 인하여 줄어드는 소득을 보전하여 주기</a:t>
                      </a:r>
                      <a:r>
                        <a:rPr lang="en-US" altLang="ko-KR" sz="1900" baseline="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</a:t>
                      </a:r>
                      <a:r>
                        <a:rPr lang="ko-KR" altLang="en-US" sz="190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위하여 지급하는 급여</a:t>
                      </a:r>
                      <a:endParaRPr lang="en-US" altLang="ko-KR" sz="1900" dirty="0" smtClean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marL="88900" marR="0" lvl="0" indent="0" algn="l" defTabSz="914400" rtl="0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>
                            <a:lumMod val="50000"/>
                          </a:schemeClr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ko-KR" altLang="en-US" sz="190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보건복지부장관이 그 전년도 기초급여액에 대통령령이 정하는 바에 따라</a:t>
                      </a:r>
                      <a:r>
                        <a:rPr lang="en-US" altLang="ko-KR" sz="1900" baseline="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</a:t>
                      </a:r>
                      <a:r>
                        <a:rPr lang="ko-KR" altLang="en-US" sz="190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전국소비자물가변동률을 반영하여 매년 고시한다</a:t>
                      </a:r>
                      <a:r>
                        <a:rPr lang="en-US" altLang="ko-KR" sz="190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. </a:t>
                      </a:r>
                    </a:p>
                  </a:txBody>
                  <a:tcPr marL="180000" anchor="ctr">
                    <a:lnL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38131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900" b="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부가</a:t>
                      </a:r>
                      <a:endParaRPr lang="en-US" altLang="ko-KR" sz="1900" b="0" dirty="0" smtClean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marL="0" marR="0" indent="0" algn="ctr" defTabSz="914400" rtl="0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900" b="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급여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6633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ko-KR" altLang="en-US" sz="190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장애로 인해 추가로 드는 비용을 전부 또는 일부를 보전해주기 위해 지급하는 급여</a:t>
                      </a:r>
                    </a:p>
                    <a:p>
                      <a:pPr marL="88900" marR="0" lvl="0" indent="0" algn="l" defTabSz="914400" rtl="0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>
                            <a:lumMod val="50000"/>
                          </a:schemeClr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ko-KR" altLang="en-US" sz="1900" baseline="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</a:t>
                      </a:r>
                      <a:r>
                        <a:rPr lang="ko-KR" altLang="en-US" sz="1900" dirty="0" err="1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월정액으로</a:t>
                      </a:r>
                      <a:r>
                        <a:rPr lang="ko-KR" altLang="en-US" sz="190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하며</a:t>
                      </a:r>
                      <a:r>
                        <a:rPr lang="en-US" altLang="ko-KR" sz="190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1900" dirty="0" err="1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수급권자와</a:t>
                      </a:r>
                      <a:r>
                        <a:rPr lang="ko-KR" altLang="en-US" sz="190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그 배우자의 소득 수준 및 장애로 인한</a:t>
                      </a:r>
                      <a:r>
                        <a:rPr lang="ko-KR" altLang="en-US" sz="1900" baseline="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</a:t>
                      </a:r>
                      <a:r>
                        <a:rPr lang="ko-KR" altLang="en-US" sz="190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추가 비용 등을 고려하여 대통령령으로 정한다</a:t>
                      </a:r>
                      <a:r>
                        <a:rPr lang="en-US" altLang="ko-KR" sz="190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.</a:t>
                      </a:r>
                    </a:p>
                  </a:txBody>
                  <a:tcPr marL="180000" anchor="ctr">
                    <a:lnL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1933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26275"/>
            <a:ext cx="7772400" cy="477054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>
                <a:solidFill>
                  <a:schemeClr val="accent6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장애인 활동지원에 관한 법률</a:t>
            </a:r>
            <a:r>
              <a:rPr lang="en-US" altLang="ko-KR" sz="2500" b="1" dirty="0">
                <a:solidFill>
                  <a:schemeClr val="accent6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(1)</a:t>
            </a:r>
            <a:endParaRPr lang="ko-KR" altLang="en-US" sz="2500" b="1" dirty="0">
              <a:solidFill>
                <a:schemeClr val="accent6">
                  <a:lumMod val="50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grpSp>
        <p:nvGrpSpPr>
          <p:cNvPr id="23" name="Group 7"/>
          <p:cNvGrpSpPr>
            <a:grpSpLocks/>
          </p:cNvGrpSpPr>
          <p:nvPr/>
        </p:nvGrpSpPr>
        <p:grpSpPr bwMode="auto">
          <a:xfrm>
            <a:off x="186675" y="4927896"/>
            <a:ext cx="8774085" cy="1463371"/>
            <a:chOff x="204" y="2296"/>
            <a:chExt cx="3584" cy="1860"/>
          </a:xfrm>
        </p:grpSpPr>
        <p:grpSp>
          <p:nvGrpSpPr>
            <p:cNvPr id="2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2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2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2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28" name="Group 12"/>
          <p:cNvGrpSpPr>
            <a:grpSpLocks/>
          </p:cNvGrpSpPr>
          <p:nvPr/>
        </p:nvGrpSpPr>
        <p:grpSpPr bwMode="auto">
          <a:xfrm>
            <a:off x="300976" y="4869160"/>
            <a:ext cx="88900" cy="200025"/>
            <a:chOff x="4314" y="2018"/>
            <a:chExt cx="69" cy="166"/>
          </a:xfrm>
        </p:grpSpPr>
        <p:sp>
          <p:nvSpPr>
            <p:cNvPr id="2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3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31" name="Group 15"/>
          <p:cNvGrpSpPr>
            <a:grpSpLocks/>
          </p:cNvGrpSpPr>
          <p:nvPr/>
        </p:nvGrpSpPr>
        <p:grpSpPr bwMode="auto">
          <a:xfrm>
            <a:off x="458484" y="4872335"/>
            <a:ext cx="87312" cy="200025"/>
            <a:chOff x="4314" y="2018"/>
            <a:chExt cx="69" cy="166"/>
          </a:xfrm>
        </p:grpSpPr>
        <p:sp>
          <p:nvSpPr>
            <p:cNvPr id="3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49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50" name="Line 18"/>
          <p:cNvSpPr>
            <a:spLocks noChangeShapeType="1"/>
          </p:cNvSpPr>
          <p:nvPr/>
        </p:nvSpPr>
        <p:spPr bwMode="auto">
          <a:xfrm>
            <a:off x="386375" y="5534610"/>
            <a:ext cx="8254711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51" name="Text Box 20"/>
          <p:cNvSpPr txBox="1">
            <a:spLocks noChangeArrowheads="1"/>
          </p:cNvSpPr>
          <p:nvPr/>
        </p:nvSpPr>
        <p:spPr bwMode="auto">
          <a:xfrm>
            <a:off x="381952" y="5147231"/>
            <a:ext cx="2917786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대상 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: 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장애인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2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</a:p>
        </p:txBody>
      </p:sp>
      <p:sp>
        <p:nvSpPr>
          <p:cNvPr id="56" name="제목 39"/>
          <p:cNvSpPr txBox="1">
            <a:spLocks/>
          </p:cNvSpPr>
          <p:nvPr/>
        </p:nvSpPr>
        <p:spPr bwMode="auto">
          <a:xfrm>
            <a:off x="545327" y="5673046"/>
            <a:ext cx="827271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9388" indent="-179388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‘장애인복지법’제</a:t>
            </a:r>
            <a:r>
              <a:rPr lang="en-US" altLang="ko-KR" sz="20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2</a:t>
            </a:r>
            <a:r>
              <a:rPr lang="ko-KR" altLang="en-US" sz="20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조에 따른 장애인을 말한다</a:t>
            </a:r>
            <a:r>
              <a:rPr lang="en-US" altLang="ko-KR" sz="20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. </a:t>
            </a:r>
          </a:p>
        </p:txBody>
      </p:sp>
      <p:grpSp>
        <p:nvGrpSpPr>
          <p:cNvPr id="17" name="Group 7"/>
          <p:cNvGrpSpPr>
            <a:grpSpLocks/>
          </p:cNvGrpSpPr>
          <p:nvPr/>
        </p:nvGrpSpPr>
        <p:grpSpPr bwMode="auto">
          <a:xfrm>
            <a:off x="186675" y="852916"/>
            <a:ext cx="8774085" cy="3296164"/>
            <a:chOff x="204" y="2296"/>
            <a:chExt cx="3584" cy="1860"/>
          </a:xfrm>
        </p:grpSpPr>
        <p:grpSp>
          <p:nvGrpSpPr>
            <p:cNvPr id="18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20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21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19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22" name="Group 12"/>
          <p:cNvGrpSpPr>
            <a:grpSpLocks/>
          </p:cNvGrpSpPr>
          <p:nvPr/>
        </p:nvGrpSpPr>
        <p:grpSpPr bwMode="auto">
          <a:xfrm>
            <a:off x="300976" y="794180"/>
            <a:ext cx="88900" cy="200025"/>
            <a:chOff x="4314" y="2018"/>
            <a:chExt cx="69" cy="166"/>
          </a:xfrm>
        </p:grpSpPr>
        <p:sp>
          <p:nvSpPr>
            <p:cNvPr id="33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34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35" name="Group 15"/>
          <p:cNvGrpSpPr>
            <a:grpSpLocks/>
          </p:cNvGrpSpPr>
          <p:nvPr/>
        </p:nvGrpSpPr>
        <p:grpSpPr bwMode="auto">
          <a:xfrm>
            <a:off x="458484" y="797355"/>
            <a:ext cx="87312" cy="200025"/>
            <a:chOff x="4314" y="2018"/>
            <a:chExt cx="69" cy="166"/>
          </a:xfrm>
        </p:grpSpPr>
        <p:sp>
          <p:nvSpPr>
            <p:cNvPr id="36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37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38" name="Line 18"/>
          <p:cNvSpPr>
            <a:spLocks noChangeShapeType="1"/>
          </p:cNvSpPr>
          <p:nvPr/>
        </p:nvSpPr>
        <p:spPr bwMode="auto">
          <a:xfrm>
            <a:off x="386375" y="1459630"/>
            <a:ext cx="8254711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39" name="Text Box 20"/>
          <p:cNvSpPr txBox="1">
            <a:spLocks noChangeArrowheads="1"/>
          </p:cNvSpPr>
          <p:nvPr/>
        </p:nvSpPr>
        <p:spPr bwMode="auto">
          <a:xfrm>
            <a:off x="381952" y="1072251"/>
            <a:ext cx="1747594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목적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1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</a:p>
        </p:txBody>
      </p:sp>
      <p:sp>
        <p:nvSpPr>
          <p:cNvPr id="40" name="제목 39"/>
          <p:cNvSpPr txBox="1">
            <a:spLocks/>
          </p:cNvSpPr>
          <p:nvPr/>
        </p:nvSpPr>
        <p:spPr bwMode="auto">
          <a:xfrm>
            <a:off x="479995" y="1598066"/>
            <a:ext cx="8272710" cy="23621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6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신체적 </a:t>
            </a:r>
            <a:r>
              <a:rPr lang="en-US" altLang="ko-KR" sz="1900" kern="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· </a:t>
            </a:r>
            <a:r>
              <a:rPr lang="ko-KR" altLang="en-US" sz="1900" kern="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정신적 </a:t>
            </a:r>
            <a:r>
              <a:rPr lang="ko-KR" altLang="en-US" sz="19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장애 등으로 혼자서 일상생활과 사회생활을 하기 </a:t>
            </a:r>
            <a:r>
              <a:rPr lang="ko-KR" altLang="en-US" sz="1900" kern="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어려운 장애인에게 </a:t>
            </a:r>
            <a:r>
              <a:rPr lang="ko-KR" altLang="en-US" sz="19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제공하는 활동보조</a:t>
            </a:r>
            <a:r>
              <a:rPr lang="en-US" altLang="ko-KR" sz="19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, </a:t>
            </a:r>
            <a:r>
              <a:rPr lang="ko-KR" altLang="en-US" sz="19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방문목욕</a:t>
            </a:r>
            <a:r>
              <a:rPr lang="en-US" altLang="ko-KR" sz="19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, </a:t>
            </a:r>
            <a:r>
              <a:rPr lang="ko-KR" altLang="en-US" sz="19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방문간호 또는 주간보호 </a:t>
            </a:r>
            <a:r>
              <a:rPr lang="ko-KR" altLang="en-US" sz="1900" kern="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등의 활동지원급여에 </a:t>
            </a:r>
            <a:r>
              <a:rPr lang="ko-KR" altLang="en-US" sz="19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관한 사항을 규정하여 장애인의 자립생활을 지원하고 </a:t>
            </a:r>
            <a:r>
              <a:rPr lang="ko-KR" altLang="en-US" sz="1900" kern="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그 </a:t>
            </a:r>
            <a:r>
              <a:rPr lang="ko-KR" altLang="en-US" sz="19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가족의 부담을 줄임으로써 장애인의 삶의 질을 높이는 데 목적이 있다</a:t>
            </a:r>
            <a:r>
              <a:rPr lang="en-US" altLang="ko-KR" sz="1900" kern="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.</a:t>
            </a:r>
            <a:endParaRPr lang="en-US" altLang="ko-KR" sz="1900" kern="0" dirty="0">
              <a:latin typeface="맑은 고딕" panose="020B0503020000020004" pitchFamily="50" charset="-127"/>
              <a:ea typeface="맑은 고딕" panose="020B0503020000020004" pitchFamily="50" charset="-127"/>
              <a:cs typeface="+mj-cs"/>
            </a:endParaRPr>
          </a:p>
          <a:p>
            <a:pPr marL="180975" indent="-180975">
              <a:lnSpc>
                <a:spcPct val="150000"/>
              </a:lnSpc>
              <a:spcAft>
                <a:spcPts val="6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en-US" altLang="ko-KR" sz="19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 2011</a:t>
            </a:r>
            <a:r>
              <a:rPr lang="ko-KR" altLang="en-US" sz="19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년 </a:t>
            </a:r>
            <a:r>
              <a:rPr lang="en-US" altLang="ko-KR" sz="19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1</a:t>
            </a:r>
            <a:r>
              <a:rPr lang="ko-KR" altLang="en-US" sz="19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월 </a:t>
            </a:r>
            <a:r>
              <a:rPr lang="en-US" altLang="ko-KR" sz="19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4</a:t>
            </a:r>
            <a:r>
              <a:rPr lang="ko-KR" altLang="en-US" sz="19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일 제정되어 </a:t>
            </a:r>
            <a:r>
              <a:rPr lang="en-US" altLang="ko-KR" sz="19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10</a:t>
            </a:r>
            <a:r>
              <a:rPr lang="ko-KR" altLang="en-US" sz="19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월 </a:t>
            </a:r>
            <a:r>
              <a:rPr lang="en-US" altLang="ko-KR" sz="19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5</a:t>
            </a:r>
            <a:r>
              <a:rPr lang="ko-KR" altLang="en-US" sz="19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일 시행되었다</a:t>
            </a:r>
            <a:r>
              <a:rPr lang="en-US" altLang="ko-KR" sz="19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639473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26275"/>
            <a:ext cx="7772400" cy="477054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>
                <a:solidFill>
                  <a:schemeClr val="accent6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장애인 활동지원에 관한 법률</a:t>
            </a:r>
            <a:r>
              <a:rPr lang="en-US" altLang="ko-KR" sz="2500" b="1" dirty="0" smtClean="0">
                <a:solidFill>
                  <a:schemeClr val="accent6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(2)</a:t>
            </a:r>
            <a:endParaRPr lang="ko-KR" altLang="en-US" sz="2500" b="1" dirty="0">
              <a:solidFill>
                <a:schemeClr val="accent6">
                  <a:lumMod val="50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grpSp>
        <p:nvGrpSpPr>
          <p:cNvPr id="17" name="Group 7"/>
          <p:cNvGrpSpPr>
            <a:grpSpLocks/>
          </p:cNvGrpSpPr>
          <p:nvPr/>
        </p:nvGrpSpPr>
        <p:grpSpPr bwMode="auto">
          <a:xfrm>
            <a:off x="97224" y="783342"/>
            <a:ext cx="8949211" cy="5958026"/>
            <a:chOff x="204" y="2296"/>
            <a:chExt cx="3584" cy="1860"/>
          </a:xfrm>
        </p:grpSpPr>
        <p:grpSp>
          <p:nvGrpSpPr>
            <p:cNvPr id="18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20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21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19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22" name="Group 12"/>
          <p:cNvGrpSpPr>
            <a:grpSpLocks/>
          </p:cNvGrpSpPr>
          <p:nvPr/>
        </p:nvGrpSpPr>
        <p:grpSpPr bwMode="auto">
          <a:xfrm>
            <a:off x="211525" y="724607"/>
            <a:ext cx="88900" cy="200025"/>
            <a:chOff x="4314" y="2018"/>
            <a:chExt cx="69" cy="166"/>
          </a:xfrm>
        </p:grpSpPr>
        <p:sp>
          <p:nvSpPr>
            <p:cNvPr id="33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34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35" name="Group 15"/>
          <p:cNvGrpSpPr>
            <a:grpSpLocks/>
          </p:cNvGrpSpPr>
          <p:nvPr/>
        </p:nvGrpSpPr>
        <p:grpSpPr bwMode="auto">
          <a:xfrm>
            <a:off x="369033" y="727782"/>
            <a:ext cx="87312" cy="200025"/>
            <a:chOff x="4314" y="2018"/>
            <a:chExt cx="69" cy="166"/>
          </a:xfrm>
        </p:grpSpPr>
        <p:sp>
          <p:nvSpPr>
            <p:cNvPr id="36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37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38" name="Line 18"/>
          <p:cNvSpPr>
            <a:spLocks noChangeShapeType="1"/>
          </p:cNvSpPr>
          <p:nvPr/>
        </p:nvSpPr>
        <p:spPr bwMode="auto">
          <a:xfrm>
            <a:off x="267107" y="1360240"/>
            <a:ext cx="8553365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39" name="Text Box 20"/>
          <p:cNvSpPr txBox="1">
            <a:spLocks noChangeArrowheads="1"/>
          </p:cNvSpPr>
          <p:nvPr/>
        </p:nvSpPr>
        <p:spPr bwMode="auto">
          <a:xfrm>
            <a:off x="262684" y="972861"/>
            <a:ext cx="4211409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활동지원급여신청 자격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5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</a:p>
        </p:txBody>
      </p:sp>
      <p:sp>
        <p:nvSpPr>
          <p:cNvPr id="40" name="제목 39"/>
          <p:cNvSpPr txBox="1">
            <a:spLocks/>
          </p:cNvSpPr>
          <p:nvPr/>
        </p:nvSpPr>
        <p:spPr bwMode="auto">
          <a:xfrm>
            <a:off x="305834" y="1369677"/>
            <a:ext cx="8577830" cy="51679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다음의 자격을 모두 갖추어야 한다</a:t>
            </a:r>
            <a:r>
              <a:rPr lang="en-US" altLang="ko-KR" sz="1900" kern="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.</a:t>
            </a:r>
            <a:endParaRPr lang="en-US" altLang="ko-KR" sz="1900" kern="0" dirty="0">
              <a:latin typeface="맑은 고딕" panose="020B0503020000020004" pitchFamily="50" charset="-127"/>
              <a:ea typeface="맑은 고딕" panose="020B0503020000020004" pitchFamily="50" charset="-127"/>
              <a:cs typeface="+mj-cs"/>
            </a:endParaRPr>
          </a:p>
          <a:p>
            <a:pPr marL="447675" indent="-179388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buSzPct val="110000"/>
              <a:buFont typeface="나눔바른펜" panose="020B0503000000000000" pitchFamily="50" charset="-127"/>
              <a:buChar char="-"/>
              <a:tabLst>
                <a:tab pos="179388" algn="l"/>
              </a:tabLst>
              <a:defRPr/>
            </a:pPr>
            <a:r>
              <a:rPr lang="ko-KR" altLang="en-US" sz="1900" kern="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혼자서 </a:t>
            </a:r>
            <a:r>
              <a:rPr lang="ko-KR" altLang="en-US" sz="19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일상생활과 사회생활을 하기 어려운 </a:t>
            </a:r>
            <a:r>
              <a:rPr lang="ko-KR" altLang="en-US" sz="1900" kern="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장애인</a:t>
            </a:r>
            <a:endParaRPr lang="ko-KR" altLang="en-US" sz="1900" kern="0" dirty="0">
              <a:latin typeface="맑은 고딕" panose="020B0503020000020004" pitchFamily="50" charset="-127"/>
              <a:ea typeface="맑은 고딕" panose="020B0503020000020004" pitchFamily="50" charset="-127"/>
              <a:cs typeface="+mj-cs"/>
            </a:endParaRPr>
          </a:p>
          <a:p>
            <a:pPr marL="447675" indent="-179388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buSzPct val="110000"/>
              <a:buFont typeface="나눔바른펜" panose="020B0503000000000000" pitchFamily="50" charset="-127"/>
              <a:buChar char="-"/>
              <a:tabLst>
                <a:tab pos="179388" algn="l"/>
              </a:tabLst>
              <a:defRPr/>
            </a:pPr>
            <a:r>
              <a:rPr lang="ko-KR" altLang="en-US" sz="19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「</a:t>
            </a:r>
            <a:r>
              <a:rPr lang="ko-KR" altLang="en-US" sz="1900" kern="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노인장기요양보험법」 제</a:t>
            </a:r>
            <a:r>
              <a:rPr lang="en-US" altLang="ko-KR" sz="19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2</a:t>
            </a:r>
            <a:r>
              <a:rPr lang="ko-KR" altLang="en-US" sz="19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조 제</a:t>
            </a:r>
            <a:r>
              <a:rPr lang="en-US" altLang="ko-KR" sz="19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1</a:t>
            </a:r>
            <a:r>
              <a:rPr lang="ko-KR" altLang="en-US" sz="19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호에 따른 </a:t>
            </a:r>
            <a:r>
              <a:rPr lang="ko-KR" altLang="en-US" sz="1900" kern="0" dirty="0" err="1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노인등이</a:t>
            </a:r>
            <a:r>
              <a:rPr lang="ko-KR" altLang="en-US" sz="19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 아닌 사람으로서 </a:t>
            </a:r>
            <a:r>
              <a:rPr lang="ko-KR" altLang="en-US" sz="1900" kern="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대통령령으로 </a:t>
            </a:r>
            <a:r>
              <a:rPr lang="ko-KR" altLang="en-US" sz="19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정하는 연령</a:t>
            </a:r>
            <a:r>
              <a:rPr lang="en-US" altLang="ko-KR" sz="19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(6</a:t>
            </a:r>
            <a:r>
              <a:rPr lang="ko-KR" altLang="en-US" sz="19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세</a:t>
            </a:r>
            <a:r>
              <a:rPr lang="en-US" altLang="ko-KR" sz="19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) </a:t>
            </a:r>
            <a:r>
              <a:rPr lang="ko-KR" altLang="en-US" sz="19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이상인 사람으로 이 법에 다른 </a:t>
            </a:r>
            <a:r>
              <a:rPr lang="ko-KR" altLang="en-US" sz="1900" kern="0" dirty="0" err="1" smtClean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수급자였다가</a:t>
            </a:r>
            <a:r>
              <a:rPr lang="ko-KR" altLang="en-US" sz="1900" kern="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 </a:t>
            </a:r>
            <a:r>
              <a:rPr lang="en-US" altLang="ko-KR" sz="19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65</a:t>
            </a:r>
            <a:r>
              <a:rPr lang="ko-KR" altLang="en-US" sz="19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세 이후에 </a:t>
            </a:r>
            <a:r>
              <a:rPr lang="ko-KR" altLang="en-US" sz="1900" kern="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‘</a:t>
            </a:r>
            <a:r>
              <a:rPr lang="ko-KR" altLang="en-US" sz="19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노인장기요양보험법’에 따른 </a:t>
            </a:r>
            <a:r>
              <a:rPr lang="ko-KR" altLang="en-US" sz="1900" kern="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장기요양급여를 </a:t>
            </a:r>
            <a:r>
              <a:rPr lang="ko-KR" altLang="en-US" sz="19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받지 못하게 된 </a:t>
            </a:r>
            <a:r>
              <a:rPr lang="ko-KR" altLang="en-US" sz="1900" kern="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사람으로서 보건복지부장관이 </a:t>
            </a:r>
            <a:r>
              <a:rPr lang="ko-KR" altLang="en-US" sz="19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정하는 </a:t>
            </a:r>
            <a:r>
              <a:rPr lang="ko-KR" altLang="en-US" sz="1900" kern="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기준에 </a:t>
            </a:r>
            <a:r>
              <a:rPr lang="ko-KR" altLang="en-US" sz="19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해당하는 </a:t>
            </a:r>
            <a:r>
              <a:rPr lang="ko-KR" altLang="en-US" sz="1900" kern="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사람</a:t>
            </a:r>
            <a:endParaRPr lang="ko-KR" altLang="en-US" sz="1900" kern="0" dirty="0">
              <a:latin typeface="맑은 고딕" panose="020B0503020000020004" pitchFamily="50" charset="-127"/>
              <a:ea typeface="맑은 고딕" panose="020B0503020000020004" pitchFamily="50" charset="-127"/>
              <a:cs typeface="+mj-cs"/>
            </a:endParaRPr>
          </a:p>
          <a:p>
            <a:pPr marL="447675" indent="-179388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buSzPct val="110000"/>
              <a:buFont typeface="나눔바른펜" panose="020B0503000000000000" pitchFamily="50" charset="-127"/>
              <a:buChar char="-"/>
              <a:tabLst>
                <a:tab pos="179388" algn="l"/>
              </a:tabLst>
              <a:defRPr/>
            </a:pPr>
            <a:r>
              <a:rPr lang="ko-KR" altLang="en-US" sz="1900" kern="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활동지원급여와 </a:t>
            </a:r>
            <a:r>
              <a:rPr lang="ko-KR" altLang="en-US" sz="19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비슷한 다른 급여를 받고 있거나 </a:t>
            </a:r>
            <a:r>
              <a:rPr lang="ko-KR" altLang="en-US" sz="1900" kern="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「</a:t>
            </a:r>
            <a:r>
              <a:rPr lang="ko-KR" altLang="en-US" sz="1900" kern="0" dirty="0" err="1" smtClean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국민기초생활보장법</a:t>
            </a:r>
            <a:r>
              <a:rPr lang="ko-KR" altLang="en-US" sz="1900" kern="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」 제</a:t>
            </a:r>
            <a:r>
              <a:rPr lang="en-US" altLang="ko-KR" sz="19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32</a:t>
            </a:r>
            <a:r>
              <a:rPr lang="ko-KR" altLang="en-US" sz="1900" kern="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조에 따른 </a:t>
            </a:r>
            <a:r>
              <a:rPr lang="ko-KR" altLang="en-US" sz="19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보장시설에 입소한 경우 등 대통령령으로 정하는 </a:t>
            </a:r>
            <a:r>
              <a:rPr lang="ko-KR" altLang="en-US" sz="1900" kern="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경우에 해당하지 </a:t>
            </a:r>
            <a:r>
              <a:rPr lang="ko-KR" altLang="en-US" sz="19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아니하는 </a:t>
            </a:r>
            <a:r>
              <a:rPr lang="ko-KR" altLang="en-US" sz="1900" kern="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사람</a:t>
            </a:r>
            <a:endParaRPr lang="ko-KR" altLang="en-US" sz="1900" kern="0" dirty="0">
              <a:latin typeface="맑은 고딕" panose="020B0503020000020004" pitchFamily="50" charset="-127"/>
              <a:ea typeface="맑은 고딕" panose="020B0503020000020004" pitchFamily="50" charset="-127"/>
              <a:cs typeface="+mj-cs"/>
            </a:endParaRPr>
          </a:p>
          <a:p>
            <a:pPr marL="180975" indent="-180975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활동지원급여는 </a:t>
            </a:r>
            <a:r>
              <a:rPr lang="ko-KR" altLang="en-US" sz="19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신청 후 조사를 거쳐 </a:t>
            </a:r>
            <a:r>
              <a:rPr lang="ko-KR" altLang="en-US" sz="1900" kern="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장애인활동지원 수급자격심의위원회의 심의 </a:t>
            </a:r>
            <a:r>
              <a:rPr lang="ko-KR" altLang="en-US" sz="19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후 결정된다</a:t>
            </a:r>
            <a:r>
              <a:rPr lang="en-US" altLang="ko-KR" sz="19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(</a:t>
            </a:r>
            <a:r>
              <a:rPr lang="ko-KR" altLang="en-US" sz="19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제</a:t>
            </a:r>
            <a:r>
              <a:rPr lang="en-US" altLang="ko-KR" sz="19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9</a:t>
            </a:r>
            <a:r>
              <a:rPr lang="ko-KR" altLang="en-US" sz="19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조</a:t>
            </a:r>
            <a:r>
              <a:rPr lang="en-US" altLang="ko-KR" sz="19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). </a:t>
            </a:r>
          </a:p>
        </p:txBody>
      </p:sp>
    </p:spTree>
    <p:extLst>
      <p:ext uri="{BB962C8B-B14F-4D97-AF65-F5344CB8AC3E}">
        <p14:creationId xmlns:p14="http://schemas.microsoft.com/office/powerpoint/2010/main" val="2810323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26275"/>
            <a:ext cx="7772400" cy="477054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>
                <a:solidFill>
                  <a:schemeClr val="accent6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장애인 활동지원에 관한 법률</a:t>
            </a:r>
            <a:r>
              <a:rPr lang="en-US" altLang="ko-KR" sz="2500" b="1" dirty="0">
                <a:solidFill>
                  <a:schemeClr val="accent6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(3)</a:t>
            </a:r>
            <a:endParaRPr lang="ko-KR" altLang="en-US" sz="2500" b="1" dirty="0">
              <a:solidFill>
                <a:schemeClr val="accent6">
                  <a:lumMod val="50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grpSp>
        <p:nvGrpSpPr>
          <p:cNvPr id="17" name="Group 7"/>
          <p:cNvGrpSpPr>
            <a:grpSpLocks/>
          </p:cNvGrpSpPr>
          <p:nvPr/>
        </p:nvGrpSpPr>
        <p:grpSpPr bwMode="auto">
          <a:xfrm>
            <a:off x="137321" y="803220"/>
            <a:ext cx="8866708" cy="4786019"/>
            <a:chOff x="204" y="2296"/>
            <a:chExt cx="3584" cy="1860"/>
          </a:xfrm>
        </p:grpSpPr>
        <p:grpSp>
          <p:nvGrpSpPr>
            <p:cNvPr id="18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20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21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19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22" name="Group 12"/>
          <p:cNvGrpSpPr>
            <a:grpSpLocks/>
          </p:cNvGrpSpPr>
          <p:nvPr/>
        </p:nvGrpSpPr>
        <p:grpSpPr bwMode="auto">
          <a:xfrm>
            <a:off x="251622" y="744485"/>
            <a:ext cx="88900" cy="200025"/>
            <a:chOff x="4314" y="2018"/>
            <a:chExt cx="69" cy="166"/>
          </a:xfrm>
        </p:grpSpPr>
        <p:sp>
          <p:nvSpPr>
            <p:cNvPr id="33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34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35" name="Group 15"/>
          <p:cNvGrpSpPr>
            <a:grpSpLocks/>
          </p:cNvGrpSpPr>
          <p:nvPr/>
        </p:nvGrpSpPr>
        <p:grpSpPr bwMode="auto">
          <a:xfrm>
            <a:off x="409130" y="747660"/>
            <a:ext cx="87312" cy="200025"/>
            <a:chOff x="4314" y="2018"/>
            <a:chExt cx="69" cy="166"/>
          </a:xfrm>
        </p:grpSpPr>
        <p:sp>
          <p:nvSpPr>
            <p:cNvPr id="36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37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38" name="Line 18"/>
          <p:cNvSpPr>
            <a:spLocks noChangeShapeType="1"/>
          </p:cNvSpPr>
          <p:nvPr/>
        </p:nvSpPr>
        <p:spPr bwMode="auto">
          <a:xfrm>
            <a:off x="337021" y="1409935"/>
            <a:ext cx="8254711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39" name="Text Box 20"/>
          <p:cNvSpPr txBox="1">
            <a:spLocks noChangeArrowheads="1"/>
          </p:cNvSpPr>
          <p:nvPr/>
        </p:nvSpPr>
        <p:spPr bwMode="auto">
          <a:xfrm>
            <a:off x="332598" y="1022556"/>
            <a:ext cx="4192173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활동지원급여의 종류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16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 </a:t>
            </a:r>
          </a:p>
        </p:txBody>
      </p:sp>
      <p:graphicFrame>
        <p:nvGraphicFramePr>
          <p:cNvPr id="42" name="표 4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3687285"/>
              </p:ext>
            </p:extLst>
          </p:nvPr>
        </p:nvGraphicFramePr>
        <p:xfrm>
          <a:off x="405701" y="1513897"/>
          <a:ext cx="8329947" cy="40690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43800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589194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68587"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ko-KR" altLang="en-US" sz="1800" b="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활동보조</a:t>
                      </a:r>
                      <a:endParaRPr lang="ko-KR" altLang="en-US" sz="1800" b="0" dirty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6633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ko-KR" altLang="en-US" sz="180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활동지원인력인 활동보조인이 수급자의 가정 등을</a:t>
                      </a:r>
                      <a:r>
                        <a:rPr lang="ko-KR" altLang="en-US" sz="1800" baseline="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</a:t>
                      </a:r>
                      <a:r>
                        <a:rPr lang="ko-KR" altLang="en-US" sz="180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방문하여</a:t>
                      </a:r>
                      <a:r>
                        <a:rPr lang="en-US" altLang="ko-KR" sz="1800" baseline="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</a:t>
                      </a:r>
                      <a:r>
                        <a:rPr lang="ko-KR" altLang="en-US" sz="180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신체활동</a:t>
                      </a:r>
                      <a:r>
                        <a:rPr lang="en-US" altLang="ko-KR" sz="180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180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가사활동 및 이동보조 등을 지원 </a:t>
                      </a:r>
                    </a:p>
                  </a:txBody>
                  <a:tcPr marL="180000" anchor="ctr">
                    <a:lnL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6858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800" b="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방문목욕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6633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ko-KR" altLang="en-US" sz="180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활동지원인력이 목욕설비를 갖춘 장비를 이용하여 수급자의 가정 등을 방문하여 목욕을 제공 </a:t>
                      </a:r>
                    </a:p>
                  </a:txBody>
                  <a:tcPr marL="180000" anchor="ctr">
                    <a:lnL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69843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800" b="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방문간호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6633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>
                            <a:lumMod val="50000"/>
                          </a:schemeClr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o-KR" altLang="en-US" sz="180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활동지원인력인 간호사 등이 의사</a:t>
                      </a:r>
                      <a:r>
                        <a:rPr lang="en-US" altLang="ko-KR" sz="180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180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한의사 또는 치과의사의 지시서</a:t>
                      </a:r>
                      <a:r>
                        <a:rPr lang="en-US" altLang="ko-KR" sz="180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</a:t>
                      </a:r>
                      <a:r>
                        <a:rPr lang="ko-KR" altLang="en-US" sz="180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방문간호지시서</a:t>
                      </a:r>
                      <a:r>
                        <a:rPr lang="en-US" altLang="ko-KR" sz="180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)</a:t>
                      </a:r>
                      <a:r>
                        <a:rPr lang="ko-KR" altLang="en-US" sz="180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에 따라 수급자의 가정 등을 방문하여 간호</a:t>
                      </a:r>
                      <a:r>
                        <a:rPr lang="en-US" altLang="ko-KR" sz="180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180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진료의 보조</a:t>
                      </a:r>
                      <a:r>
                        <a:rPr lang="en-US" altLang="ko-KR" sz="180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180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요양에 관한 상담 또는 구강위생 등을 제공 </a:t>
                      </a:r>
                    </a:p>
                  </a:txBody>
                  <a:tcPr marL="180000" anchor="ctr">
                    <a:lnL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6877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800" b="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그 밖의 활동지원급여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6633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>
                            <a:lumMod val="50000"/>
                          </a:schemeClr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o-KR" altLang="en-US" sz="180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야간보호 등 대통령령으로 정하는 활동지원급여</a:t>
                      </a:r>
                    </a:p>
                  </a:txBody>
                  <a:tcPr marL="180000" anchor="ctr">
                    <a:lnL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35320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26275"/>
            <a:ext cx="7772400" cy="477054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>
                <a:solidFill>
                  <a:schemeClr val="accent6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발달장애인 권리보장 및 지원에 관한 법률</a:t>
            </a:r>
            <a:r>
              <a:rPr lang="en-US" altLang="ko-KR" sz="2500" b="1" dirty="0">
                <a:solidFill>
                  <a:schemeClr val="accent6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(1)</a:t>
            </a:r>
            <a:endParaRPr lang="ko-KR" altLang="en-US" sz="2500" b="1" dirty="0">
              <a:solidFill>
                <a:schemeClr val="accent6">
                  <a:lumMod val="50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grpSp>
        <p:nvGrpSpPr>
          <p:cNvPr id="23" name="Group 7"/>
          <p:cNvGrpSpPr>
            <a:grpSpLocks/>
          </p:cNvGrpSpPr>
          <p:nvPr/>
        </p:nvGrpSpPr>
        <p:grpSpPr bwMode="auto">
          <a:xfrm>
            <a:off x="186675" y="4927896"/>
            <a:ext cx="8774085" cy="1463371"/>
            <a:chOff x="204" y="2296"/>
            <a:chExt cx="3584" cy="1860"/>
          </a:xfrm>
        </p:grpSpPr>
        <p:grpSp>
          <p:nvGrpSpPr>
            <p:cNvPr id="2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2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2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2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28" name="Group 12"/>
          <p:cNvGrpSpPr>
            <a:grpSpLocks/>
          </p:cNvGrpSpPr>
          <p:nvPr/>
        </p:nvGrpSpPr>
        <p:grpSpPr bwMode="auto">
          <a:xfrm>
            <a:off x="300976" y="4869160"/>
            <a:ext cx="88900" cy="200025"/>
            <a:chOff x="4314" y="2018"/>
            <a:chExt cx="69" cy="166"/>
          </a:xfrm>
        </p:grpSpPr>
        <p:sp>
          <p:nvSpPr>
            <p:cNvPr id="2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3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31" name="Group 15"/>
          <p:cNvGrpSpPr>
            <a:grpSpLocks/>
          </p:cNvGrpSpPr>
          <p:nvPr/>
        </p:nvGrpSpPr>
        <p:grpSpPr bwMode="auto">
          <a:xfrm>
            <a:off x="458484" y="4872335"/>
            <a:ext cx="87312" cy="200025"/>
            <a:chOff x="4314" y="2018"/>
            <a:chExt cx="69" cy="166"/>
          </a:xfrm>
        </p:grpSpPr>
        <p:sp>
          <p:nvSpPr>
            <p:cNvPr id="3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49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50" name="Line 18"/>
          <p:cNvSpPr>
            <a:spLocks noChangeShapeType="1"/>
          </p:cNvSpPr>
          <p:nvPr/>
        </p:nvSpPr>
        <p:spPr bwMode="auto">
          <a:xfrm>
            <a:off x="386375" y="5534610"/>
            <a:ext cx="8254711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51" name="Text Box 20"/>
          <p:cNvSpPr txBox="1">
            <a:spLocks noChangeArrowheads="1"/>
          </p:cNvSpPr>
          <p:nvPr/>
        </p:nvSpPr>
        <p:spPr bwMode="auto">
          <a:xfrm>
            <a:off x="381952" y="5147231"/>
            <a:ext cx="2337499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지원대상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2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</a:p>
        </p:txBody>
      </p:sp>
      <p:sp>
        <p:nvSpPr>
          <p:cNvPr id="56" name="제목 39"/>
          <p:cNvSpPr txBox="1">
            <a:spLocks/>
          </p:cNvSpPr>
          <p:nvPr/>
        </p:nvSpPr>
        <p:spPr bwMode="auto">
          <a:xfrm>
            <a:off x="545327" y="5673046"/>
            <a:ext cx="827271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9388" indent="-179388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아동 </a:t>
            </a:r>
            <a:r>
              <a:rPr lang="ko-KR" altLang="en-US" sz="20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및 성인 발달장애인과 그 보호자</a:t>
            </a:r>
          </a:p>
        </p:txBody>
      </p:sp>
      <p:grpSp>
        <p:nvGrpSpPr>
          <p:cNvPr id="17" name="Group 7"/>
          <p:cNvGrpSpPr>
            <a:grpSpLocks/>
          </p:cNvGrpSpPr>
          <p:nvPr/>
        </p:nvGrpSpPr>
        <p:grpSpPr bwMode="auto">
          <a:xfrm>
            <a:off x="186675" y="852916"/>
            <a:ext cx="8774085" cy="3296164"/>
            <a:chOff x="204" y="2296"/>
            <a:chExt cx="3584" cy="1860"/>
          </a:xfrm>
        </p:grpSpPr>
        <p:grpSp>
          <p:nvGrpSpPr>
            <p:cNvPr id="18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20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21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19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22" name="Group 12"/>
          <p:cNvGrpSpPr>
            <a:grpSpLocks/>
          </p:cNvGrpSpPr>
          <p:nvPr/>
        </p:nvGrpSpPr>
        <p:grpSpPr bwMode="auto">
          <a:xfrm>
            <a:off x="300976" y="794180"/>
            <a:ext cx="88900" cy="200025"/>
            <a:chOff x="4314" y="2018"/>
            <a:chExt cx="69" cy="166"/>
          </a:xfrm>
        </p:grpSpPr>
        <p:sp>
          <p:nvSpPr>
            <p:cNvPr id="33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34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35" name="Group 15"/>
          <p:cNvGrpSpPr>
            <a:grpSpLocks/>
          </p:cNvGrpSpPr>
          <p:nvPr/>
        </p:nvGrpSpPr>
        <p:grpSpPr bwMode="auto">
          <a:xfrm>
            <a:off x="458484" y="797355"/>
            <a:ext cx="87312" cy="200025"/>
            <a:chOff x="4314" y="2018"/>
            <a:chExt cx="69" cy="166"/>
          </a:xfrm>
        </p:grpSpPr>
        <p:sp>
          <p:nvSpPr>
            <p:cNvPr id="36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37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38" name="Line 18"/>
          <p:cNvSpPr>
            <a:spLocks noChangeShapeType="1"/>
          </p:cNvSpPr>
          <p:nvPr/>
        </p:nvSpPr>
        <p:spPr bwMode="auto">
          <a:xfrm>
            <a:off x="386375" y="1459630"/>
            <a:ext cx="8254711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39" name="Text Box 20"/>
          <p:cNvSpPr txBox="1">
            <a:spLocks noChangeArrowheads="1"/>
          </p:cNvSpPr>
          <p:nvPr/>
        </p:nvSpPr>
        <p:spPr bwMode="auto">
          <a:xfrm>
            <a:off x="381952" y="1072251"/>
            <a:ext cx="1747594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목적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1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</a:p>
        </p:txBody>
      </p:sp>
      <p:sp>
        <p:nvSpPr>
          <p:cNvPr id="40" name="제목 39"/>
          <p:cNvSpPr txBox="1">
            <a:spLocks/>
          </p:cNvSpPr>
          <p:nvPr/>
        </p:nvSpPr>
        <p:spPr bwMode="auto">
          <a:xfrm>
            <a:off x="458484" y="1567049"/>
            <a:ext cx="8272710" cy="24314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6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발달장애인에 </a:t>
            </a:r>
            <a:r>
              <a:rPr lang="ko-KR" altLang="en-US" sz="19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대한 구체적인 장애 범위</a:t>
            </a:r>
            <a:r>
              <a:rPr lang="en-US" altLang="ko-KR" sz="19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, </a:t>
            </a:r>
            <a:r>
              <a:rPr lang="ko-KR" altLang="en-US" sz="19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그 가족이나 보호자 등의 </a:t>
            </a:r>
            <a:r>
              <a:rPr lang="ko-KR" altLang="en-US" sz="1900" kern="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특수한 </a:t>
            </a:r>
            <a:r>
              <a:rPr lang="ko-KR" altLang="en-US" sz="19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수요에 부합될 수 있는 지원체계 및 발달장애인지원센터 설립의 </a:t>
            </a:r>
            <a:r>
              <a:rPr lang="ko-KR" altLang="en-US" sz="1900" kern="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근거를 </a:t>
            </a:r>
            <a:r>
              <a:rPr lang="ko-KR" altLang="en-US" sz="19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제정함으로써 </a:t>
            </a:r>
            <a:r>
              <a:rPr lang="ko-KR" altLang="en-US" sz="1900" kern="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발달장애인의 </a:t>
            </a:r>
            <a:r>
              <a:rPr lang="ko-KR" altLang="en-US" sz="19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권리를 보호하고</a:t>
            </a:r>
            <a:r>
              <a:rPr lang="en-US" altLang="ko-KR" sz="19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, </a:t>
            </a:r>
            <a:r>
              <a:rPr lang="ko-KR" altLang="en-US" sz="19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그 보호자 등의 </a:t>
            </a:r>
            <a:r>
              <a:rPr lang="ko-KR" altLang="en-US" sz="1900" kern="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삶의 </a:t>
            </a:r>
            <a:r>
              <a:rPr lang="ko-KR" altLang="en-US" sz="19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질을 향상시켜 국민 전체의 행복에 기여할 수 있도록 하는 목적을 </a:t>
            </a:r>
            <a:r>
              <a:rPr lang="ko-KR" altLang="en-US" sz="1900" kern="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가지고 </a:t>
            </a:r>
            <a:r>
              <a:rPr lang="ko-KR" altLang="en-US" sz="19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있다</a:t>
            </a:r>
            <a:r>
              <a:rPr lang="en-US" altLang="ko-KR" sz="19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. </a:t>
            </a:r>
          </a:p>
          <a:p>
            <a:pPr marL="180975" indent="-180975">
              <a:lnSpc>
                <a:spcPct val="150000"/>
              </a:lnSpc>
              <a:spcAft>
                <a:spcPts val="6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en-US" altLang="ko-KR" sz="19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 2014</a:t>
            </a:r>
            <a:r>
              <a:rPr lang="ko-KR" altLang="en-US" sz="19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년 </a:t>
            </a:r>
            <a:r>
              <a:rPr lang="en-US" altLang="ko-KR" sz="19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5</a:t>
            </a:r>
            <a:r>
              <a:rPr lang="ko-KR" altLang="en-US" sz="19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월 </a:t>
            </a:r>
            <a:r>
              <a:rPr lang="en-US" altLang="ko-KR" sz="19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20</a:t>
            </a:r>
            <a:r>
              <a:rPr lang="ko-KR" altLang="en-US" sz="19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일 제정되어 </a:t>
            </a:r>
            <a:r>
              <a:rPr lang="en-US" altLang="ko-KR" sz="19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2015</a:t>
            </a:r>
            <a:r>
              <a:rPr lang="ko-KR" altLang="en-US" sz="19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년 </a:t>
            </a:r>
            <a:r>
              <a:rPr lang="en-US" altLang="ko-KR" sz="19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11</a:t>
            </a:r>
            <a:r>
              <a:rPr lang="ko-KR" altLang="en-US" sz="19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월 </a:t>
            </a:r>
            <a:r>
              <a:rPr lang="en-US" altLang="ko-KR" sz="19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21</a:t>
            </a:r>
            <a:r>
              <a:rPr lang="ko-KR" altLang="en-US" sz="19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일 시행되었다</a:t>
            </a:r>
            <a:r>
              <a:rPr lang="en-US" altLang="ko-KR" sz="2200" kern="0" dirty="0">
                <a:latin typeface="나눔바른펜" panose="020B0503000000000000" pitchFamily="50" charset="-127"/>
                <a:ea typeface="나눔바른펜" panose="020B0503000000000000" pitchFamily="50" charset="-127"/>
                <a:cs typeface="+mj-cs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007853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26275"/>
            <a:ext cx="7772400" cy="477054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>
                <a:solidFill>
                  <a:schemeClr val="accent6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발달장애인 권리보장 및 지원에 관한 법률</a:t>
            </a:r>
            <a:r>
              <a:rPr lang="en-US" altLang="ko-KR" sz="2500" b="1" dirty="0" smtClean="0">
                <a:solidFill>
                  <a:schemeClr val="accent6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(2)</a:t>
            </a:r>
            <a:endParaRPr lang="ko-KR" altLang="en-US" sz="2500" b="1" dirty="0">
              <a:solidFill>
                <a:schemeClr val="accent6">
                  <a:lumMod val="50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grpSp>
        <p:nvGrpSpPr>
          <p:cNvPr id="41" name="Group 7"/>
          <p:cNvGrpSpPr>
            <a:grpSpLocks/>
          </p:cNvGrpSpPr>
          <p:nvPr/>
        </p:nvGrpSpPr>
        <p:grpSpPr bwMode="auto">
          <a:xfrm>
            <a:off x="97224" y="783342"/>
            <a:ext cx="8949211" cy="5453970"/>
            <a:chOff x="204" y="2296"/>
            <a:chExt cx="3584" cy="1860"/>
          </a:xfrm>
        </p:grpSpPr>
        <p:grpSp>
          <p:nvGrpSpPr>
            <p:cNvPr id="42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44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45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43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46" name="Group 12"/>
          <p:cNvGrpSpPr>
            <a:grpSpLocks/>
          </p:cNvGrpSpPr>
          <p:nvPr/>
        </p:nvGrpSpPr>
        <p:grpSpPr bwMode="auto">
          <a:xfrm>
            <a:off x="211525" y="724607"/>
            <a:ext cx="88900" cy="200025"/>
            <a:chOff x="4314" y="2018"/>
            <a:chExt cx="69" cy="166"/>
          </a:xfrm>
        </p:grpSpPr>
        <p:sp>
          <p:nvSpPr>
            <p:cNvPr id="47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48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52" name="Group 15"/>
          <p:cNvGrpSpPr>
            <a:grpSpLocks/>
          </p:cNvGrpSpPr>
          <p:nvPr/>
        </p:nvGrpSpPr>
        <p:grpSpPr bwMode="auto">
          <a:xfrm>
            <a:off x="369033" y="727782"/>
            <a:ext cx="87312" cy="200025"/>
            <a:chOff x="4314" y="2018"/>
            <a:chExt cx="69" cy="166"/>
          </a:xfrm>
        </p:grpSpPr>
        <p:sp>
          <p:nvSpPr>
            <p:cNvPr id="53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54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55" name="Line 18"/>
          <p:cNvSpPr>
            <a:spLocks noChangeShapeType="1"/>
          </p:cNvSpPr>
          <p:nvPr/>
        </p:nvSpPr>
        <p:spPr bwMode="auto">
          <a:xfrm>
            <a:off x="267107" y="1360240"/>
            <a:ext cx="8553365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57" name="Text Box 20"/>
          <p:cNvSpPr txBox="1">
            <a:spLocks noChangeArrowheads="1"/>
          </p:cNvSpPr>
          <p:nvPr/>
        </p:nvSpPr>
        <p:spPr bwMode="auto">
          <a:xfrm>
            <a:off x="262684" y="972861"/>
            <a:ext cx="2337499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지원대상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2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</a:p>
        </p:txBody>
      </p:sp>
      <p:sp>
        <p:nvSpPr>
          <p:cNvPr id="58" name="제목 39"/>
          <p:cNvSpPr txBox="1">
            <a:spLocks/>
          </p:cNvSpPr>
          <p:nvPr/>
        </p:nvSpPr>
        <p:spPr bwMode="auto">
          <a:xfrm>
            <a:off x="300425" y="1352222"/>
            <a:ext cx="8577830" cy="49167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‘장애인복지법’ 제</a:t>
            </a:r>
            <a:r>
              <a:rPr lang="en-US" altLang="ko-KR" sz="19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2</a:t>
            </a:r>
            <a:r>
              <a:rPr lang="ko-KR" altLang="en-US" sz="19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조 제</a:t>
            </a:r>
            <a:r>
              <a:rPr lang="en-US" altLang="ko-KR" sz="19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1</a:t>
            </a:r>
            <a:r>
              <a:rPr lang="ko-KR" altLang="en-US" sz="19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항의 장애인으로서 다음의 각 목에 해당하는 </a:t>
            </a:r>
            <a:r>
              <a:rPr lang="ko-KR" altLang="en-US" sz="1900" kern="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장애인을 말한다</a:t>
            </a:r>
            <a:r>
              <a:rPr lang="en-US" altLang="ko-KR" sz="19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. </a:t>
            </a:r>
          </a:p>
          <a:p>
            <a:pPr marL="447675" indent="-179388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SzPct val="110000"/>
              <a:buFont typeface="나눔바른펜" panose="020B0503000000000000" pitchFamily="50" charset="-127"/>
              <a:buChar char="-"/>
              <a:tabLst>
                <a:tab pos="179388" algn="l"/>
              </a:tabLst>
              <a:defRPr/>
            </a:pPr>
            <a:r>
              <a:rPr lang="ko-KR" altLang="en-US" sz="19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가</a:t>
            </a:r>
            <a:r>
              <a:rPr lang="en-US" altLang="ko-KR" sz="19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. </a:t>
            </a:r>
            <a:r>
              <a:rPr lang="ko-KR" altLang="en-US" sz="19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지적 장애인 </a:t>
            </a:r>
            <a:r>
              <a:rPr lang="en-US" altLang="ko-KR" sz="19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: </a:t>
            </a:r>
            <a:r>
              <a:rPr lang="ko-KR" altLang="en-US" sz="19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정신 발육이 항구적으로 지체되어 지적 능력의 발달이 </a:t>
            </a:r>
            <a:r>
              <a:rPr lang="ko-KR" altLang="en-US" sz="1900" kern="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불충분하거나</a:t>
            </a:r>
            <a:r>
              <a:rPr lang="en-US" altLang="ko-KR" sz="19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 </a:t>
            </a:r>
            <a:r>
              <a:rPr lang="ko-KR" altLang="en-US" sz="1900" kern="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불완전하여 </a:t>
            </a:r>
            <a:r>
              <a:rPr lang="ko-KR" altLang="en-US" sz="19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자신의 일을 처리하는 것과 </a:t>
            </a:r>
            <a:r>
              <a:rPr lang="ko-KR" altLang="en-US" sz="1900" kern="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사회생활에 </a:t>
            </a:r>
            <a:r>
              <a:rPr lang="ko-KR" altLang="en-US" sz="19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적응하는 </a:t>
            </a:r>
            <a:r>
              <a:rPr lang="ko-KR" altLang="en-US" sz="1900" kern="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것이</a:t>
            </a:r>
            <a:r>
              <a:rPr lang="en-US" altLang="ko-KR" sz="19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 </a:t>
            </a:r>
            <a:r>
              <a:rPr lang="ko-KR" altLang="en-US" sz="1900" kern="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상당히 </a:t>
            </a:r>
            <a:r>
              <a:rPr lang="ko-KR" altLang="en-US" sz="19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곤란한 </a:t>
            </a:r>
            <a:r>
              <a:rPr lang="ko-KR" altLang="en-US" sz="1900" kern="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사람</a:t>
            </a:r>
            <a:endParaRPr lang="ko-KR" altLang="en-US" sz="1900" kern="0" dirty="0">
              <a:latin typeface="맑은 고딕" panose="020B0503020000020004" pitchFamily="50" charset="-127"/>
              <a:ea typeface="맑은 고딕" panose="020B0503020000020004" pitchFamily="50" charset="-127"/>
              <a:cs typeface="+mj-cs"/>
            </a:endParaRPr>
          </a:p>
          <a:p>
            <a:pPr marL="447675" indent="-179388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SzPct val="110000"/>
              <a:buFont typeface="나눔바른펜" panose="020B0503000000000000" pitchFamily="50" charset="-127"/>
              <a:buChar char="-"/>
              <a:tabLst>
                <a:tab pos="179388" algn="l"/>
              </a:tabLst>
              <a:defRPr/>
            </a:pPr>
            <a:r>
              <a:rPr lang="ko-KR" altLang="en-US" sz="19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나</a:t>
            </a:r>
            <a:r>
              <a:rPr lang="en-US" altLang="ko-KR" sz="19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. </a:t>
            </a:r>
            <a:r>
              <a:rPr lang="ko-KR" altLang="en-US" sz="19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자폐성장애인 </a:t>
            </a:r>
            <a:r>
              <a:rPr lang="en-US" altLang="ko-KR" sz="19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: </a:t>
            </a:r>
            <a:r>
              <a:rPr lang="ko-KR" altLang="en-US" sz="19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소아기 자폐증</a:t>
            </a:r>
            <a:r>
              <a:rPr lang="en-US" altLang="ko-KR" sz="19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, </a:t>
            </a:r>
            <a:r>
              <a:rPr lang="ko-KR" altLang="en-US" sz="19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비전형적 자폐증에 따른 </a:t>
            </a:r>
            <a:r>
              <a:rPr lang="ko-KR" altLang="en-US" sz="1900" kern="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언어 </a:t>
            </a:r>
            <a:r>
              <a:rPr lang="en-US" altLang="ko-KR" sz="1900" kern="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· </a:t>
            </a:r>
            <a:r>
              <a:rPr lang="ko-KR" altLang="en-US" sz="1900" kern="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신체표현 </a:t>
            </a:r>
            <a:r>
              <a:rPr lang="en-US" altLang="ko-KR" sz="1900" kern="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· </a:t>
            </a:r>
            <a:r>
              <a:rPr lang="ko-KR" altLang="en-US" sz="1900" kern="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자기조절 </a:t>
            </a:r>
            <a:r>
              <a:rPr lang="en-US" altLang="ko-KR" sz="1900" kern="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· </a:t>
            </a:r>
            <a:r>
              <a:rPr lang="ko-KR" altLang="en-US" sz="1900" kern="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사회적응 </a:t>
            </a:r>
            <a:r>
              <a:rPr lang="ko-KR" altLang="en-US" sz="19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기능 및 능력의 </a:t>
            </a:r>
            <a:r>
              <a:rPr lang="ko-KR" altLang="en-US" sz="1900" kern="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장애로 인하여 </a:t>
            </a:r>
            <a:r>
              <a:rPr lang="ko-KR" altLang="en-US" sz="19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일상생활이나 </a:t>
            </a:r>
            <a:r>
              <a:rPr lang="ko-KR" altLang="en-US" sz="1900" kern="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사회생활에</a:t>
            </a:r>
            <a:r>
              <a:rPr lang="en-US" altLang="ko-KR" sz="19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 </a:t>
            </a:r>
            <a:r>
              <a:rPr lang="ko-KR" altLang="en-US" sz="1900" kern="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상당한 </a:t>
            </a:r>
            <a:r>
              <a:rPr lang="ko-KR" altLang="en-US" sz="19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제약을 받아 </a:t>
            </a:r>
            <a:r>
              <a:rPr lang="ko-KR" altLang="en-US" sz="1900" kern="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다른 </a:t>
            </a:r>
            <a:r>
              <a:rPr lang="ko-KR" altLang="en-US" sz="19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사람의 도움이 필요한 </a:t>
            </a:r>
            <a:r>
              <a:rPr lang="ko-KR" altLang="en-US" sz="1900" kern="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사람</a:t>
            </a:r>
            <a:endParaRPr lang="ko-KR" altLang="en-US" sz="1900" kern="0" dirty="0">
              <a:latin typeface="맑은 고딕" panose="020B0503020000020004" pitchFamily="50" charset="-127"/>
              <a:ea typeface="맑은 고딕" panose="020B0503020000020004" pitchFamily="50" charset="-127"/>
              <a:cs typeface="+mj-cs"/>
            </a:endParaRPr>
          </a:p>
          <a:p>
            <a:pPr marL="447675" indent="-179388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SzPct val="110000"/>
              <a:buFont typeface="나눔바른펜" panose="020B0503000000000000" pitchFamily="50" charset="-127"/>
              <a:buChar char="-"/>
              <a:tabLst>
                <a:tab pos="179388" algn="l"/>
              </a:tabLst>
              <a:defRPr/>
            </a:pPr>
            <a:r>
              <a:rPr lang="ko-KR" altLang="en-US" sz="19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다</a:t>
            </a:r>
            <a:r>
              <a:rPr lang="en-US" altLang="ko-KR" sz="19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. </a:t>
            </a:r>
            <a:r>
              <a:rPr lang="ko-KR" altLang="en-US" sz="19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그 밖에 통상적인 발달이 나타나지 아니하거나 크게 지연되어 </a:t>
            </a:r>
            <a:r>
              <a:rPr lang="ko-KR" altLang="en-US" sz="1900" kern="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일상생활이나 사회생활에 </a:t>
            </a:r>
            <a:r>
              <a:rPr lang="ko-KR" altLang="en-US" sz="19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상당한 제약을 받는 사람으로서 </a:t>
            </a:r>
            <a:r>
              <a:rPr lang="ko-KR" altLang="en-US" sz="1900" kern="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대통령령으로 </a:t>
            </a:r>
            <a:r>
              <a:rPr lang="ko-KR" altLang="en-US" sz="19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rPr>
              <a:t>정하는 사람</a:t>
            </a:r>
          </a:p>
        </p:txBody>
      </p:sp>
    </p:spTree>
    <p:extLst>
      <p:ext uri="{BB962C8B-B14F-4D97-AF65-F5344CB8AC3E}">
        <p14:creationId xmlns:p14="http://schemas.microsoft.com/office/powerpoint/2010/main" val="557433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기본 디자인">
  <a:themeElements>
    <a:clrScheme name="중앙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기본 디자인">
      <a:majorFont>
        <a:latin typeface="굴림"/>
        <a:ea typeface="굴림"/>
        <a:cs typeface=""/>
      </a:majorFont>
      <a:minorFont>
        <a:latin typeface="굴림"/>
        <a:ea typeface="굴림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기본 디자인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디자인 사용자 지정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4620</TotalTime>
  <Words>1789</Words>
  <Application>Microsoft Office PowerPoint</Application>
  <PresentationFormat>화면 슬라이드 쇼(4:3)</PresentationFormat>
  <Paragraphs>175</Paragraphs>
  <Slides>25</Slides>
  <Notes>24</Notes>
  <HiddenSlides>0</HiddenSlides>
  <MMClips>0</MMClips>
  <ScaleCrop>false</ScaleCrop>
  <HeadingPairs>
    <vt:vector size="4" baseType="variant">
      <vt:variant>
        <vt:lpstr>테마</vt:lpstr>
      </vt:variant>
      <vt:variant>
        <vt:i4>2</vt:i4>
      </vt:variant>
      <vt:variant>
        <vt:lpstr>슬라이드 제목</vt:lpstr>
      </vt:variant>
      <vt:variant>
        <vt:i4>25</vt:i4>
      </vt:variant>
    </vt:vector>
  </HeadingPairs>
  <TitlesOfParts>
    <vt:vector size="27" baseType="lpstr">
      <vt:lpstr>기본 디자인</vt:lpstr>
      <vt:lpstr>디자인 사용자 지정</vt:lpstr>
      <vt:lpstr>PowerPoint 프레젠테이션</vt:lpstr>
      <vt:lpstr>장애인 연금법(1)</vt:lpstr>
      <vt:lpstr>장애인 연금법(2)</vt:lpstr>
      <vt:lpstr>장애인 연금법(3)</vt:lpstr>
      <vt:lpstr>장애인 활동지원에 관한 법률(1)</vt:lpstr>
      <vt:lpstr>장애인 활동지원에 관한 법률(2)</vt:lpstr>
      <vt:lpstr>장애인 활동지원에 관한 법률(3)</vt:lpstr>
      <vt:lpstr>발달장애인 권리보장 및 지원에 관한 법률(1)</vt:lpstr>
      <vt:lpstr>발달장애인 권리보장 및 지원에 관한 법률(2)</vt:lpstr>
      <vt:lpstr>발달장애인 권리보장 및 지원에 관한 법률(3)</vt:lpstr>
      <vt:lpstr>발달장애인 권리보장 및 지원에 관한 법률(4)</vt:lpstr>
      <vt:lpstr>발달장애인 권리보장 및 지원에 관한 법률(5)</vt:lpstr>
      <vt:lpstr>정신건강증진 및 정신질환자 복지서비스 지원에 관한 법률 (정신건강복지법)</vt:lpstr>
      <vt:lpstr>목적 및 대상</vt:lpstr>
      <vt:lpstr>기본이념</vt:lpstr>
      <vt:lpstr>정신건강증진 정책의 추진</vt:lpstr>
      <vt:lpstr>입원 등</vt:lpstr>
      <vt:lpstr>보호 및 치료</vt:lpstr>
      <vt:lpstr>보호 및 치료</vt:lpstr>
      <vt:lpstr>보호 및 치료</vt:lpstr>
      <vt:lpstr>권익보호 및 지원</vt:lpstr>
      <vt:lpstr>전달체계</vt:lpstr>
      <vt:lpstr>전달체계</vt:lpstr>
      <vt:lpstr>전달체계</vt:lpstr>
      <vt:lpstr>전달체계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청소년 활동론</dc:title>
  <dc:creator>User</dc:creator>
  <cp:lastModifiedBy>박지영컴</cp:lastModifiedBy>
  <cp:revision>4005</cp:revision>
  <cp:lastPrinted>2019-03-25T06:30:08Z</cp:lastPrinted>
  <dcterms:created xsi:type="dcterms:W3CDTF">2009-08-11T06:52:39Z</dcterms:created>
  <dcterms:modified xsi:type="dcterms:W3CDTF">2019-06-07T02:48:59Z</dcterms:modified>
</cp:coreProperties>
</file>