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4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5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CAE5-0CCC-451A-A0B0-6A37EAD1819F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7CBB-DB11-4B31-B05F-485734321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4637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CAE5-0CCC-451A-A0B0-6A37EAD1819F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7CBB-DB11-4B31-B05F-485734321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875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CAE5-0CCC-451A-A0B0-6A37EAD1819F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7CBB-DB11-4B31-B05F-485734321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7847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CAE5-0CCC-451A-A0B0-6A37EAD1819F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7CBB-DB11-4B31-B05F-485734321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7801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CAE5-0CCC-451A-A0B0-6A37EAD1819F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7CBB-DB11-4B31-B05F-485734321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4786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CAE5-0CCC-451A-A0B0-6A37EAD1819F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7CBB-DB11-4B31-B05F-485734321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4362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CAE5-0CCC-451A-A0B0-6A37EAD1819F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7CBB-DB11-4B31-B05F-485734321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7490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CAE5-0CCC-451A-A0B0-6A37EAD1819F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7CBB-DB11-4B31-B05F-485734321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5009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CAE5-0CCC-451A-A0B0-6A37EAD1819F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7CBB-DB11-4B31-B05F-485734321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9504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CAE5-0CCC-451A-A0B0-6A37EAD1819F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7CBB-DB11-4B31-B05F-485734321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0070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CAE5-0CCC-451A-A0B0-6A37EAD1819F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97CBB-DB11-4B31-B05F-485734321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2584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5CAE5-0CCC-451A-A0B0-6A37EAD1819F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97CBB-DB11-4B31-B05F-485734321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3539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nlz4NQe-avg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clipbank.ebs.co.kr/clip/view?clipUuid=8d310c3e-25f5-4782-9acf-4b09509e7321&amp;inflowtype=12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-_P1qjsnPpk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x0hquXrFI1U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644965" y="4125405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noProof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3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사회복지법의 기원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057325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22058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공장법</a:t>
            </a: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222058" y="846477"/>
            <a:ext cx="8931684" cy="899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ko-KR" sz="2300" b="1" kern="0" dirty="0" smtClean="0">
                <a:latin typeface="+mn-ea"/>
                <a:cs typeface="+mj-cs"/>
              </a:rPr>
              <a:t>- </a:t>
            </a:r>
            <a:r>
              <a:rPr lang="ko-KR" altLang="en-US" sz="2300" b="1" kern="0" dirty="0" err="1" smtClean="0">
                <a:latin typeface="+mn-ea"/>
                <a:cs typeface="+mj-cs"/>
              </a:rPr>
              <a:t>신빈민법과는</a:t>
            </a:r>
            <a:r>
              <a:rPr lang="ko-KR" altLang="en-US" sz="2300" b="1" kern="0" dirty="0" smtClean="0">
                <a:latin typeface="+mn-ea"/>
                <a:cs typeface="+mj-cs"/>
              </a:rPr>
              <a:t> </a:t>
            </a:r>
            <a:r>
              <a:rPr lang="ko-KR" altLang="en-US" sz="2300" b="1" kern="0" dirty="0">
                <a:latin typeface="+mn-ea"/>
                <a:cs typeface="+mj-cs"/>
              </a:rPr>
              <a:t>달리 이 당시 노동자를 보호하기 위한 사회정책적 법이 만들어짐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419100" y="1932347"/>
            <a:ext cx="817227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679376" y="1985796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배경</a:t>
            </a:r>
            <a:endParaRPr kumimoji="0"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3676" y="2625586"/>
            <a:ext cx="8417900" cy="1702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21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도제제도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산업화 진전에 따라 공장에서 아동 노동이 성행하게 </a:t>
            </a:r>
            <a:r>
              <a:rPr lang="ko-KR" altLang="en-US" sz="2000" dirty="0" smtClean="0">
                <a:latin typeface="+mn-ea"/>
              </a:rPr>
              <a:t>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21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아동이 </a:t>
            </a:r>
            <a:r>
              <a:rPr lang="ko-KR" altLang="en-US" sz="2000" dirty="0">
                <a:latin typeface="+mn-ea"/>
              </a:rPr>
              <a:t>장시간 노동에 </a:t>
            </a:r>
            <a:r>
              <a:rPr lang="ko-KR" altLang="en-US" sz="2000" dirty="0" smtClean="0">
                <a:latin typeface="+mn-ea"/>
              </a:rPr>
              <a:t>시달림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21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많은 </a:t>
            </a:r>
            <a:r>
              <a:rPr lang="ko-KR" altLang="en-US" sz="2000" dirty="0">
                <a:latin typeface="+mn-ea"/>
              </a:rPr>
              <a:t>아동이 공장에서 죽는 사건 발생 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195639" y="4010397"/>
            <a:ext cx="3015937" cy="2592288"/>
            <a:chOff x="6804248" y="4077072"/>
            <a:chExt cx="3015937" cy="2592288"/>
          </a:xfrm>
        </p:grpSpPr>
        <p:pic>
          <p:nvPicPr>
            <p:cNvPr id="10" name="그림 9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362557" y="5960473"/>
              <a:ext cx="2457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공장법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539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공장법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302454" y="3656323"/>
            <a:ext cx="6334728" cy="208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400" b="1" dirty="0" smtClean="0">
                <a:solidFill>
                  <a:srgbClr val="21222B"/>
                </a:solidFill>
                <a:latin typeface="+mj-ea"/>
                <a:ea typeface="+mj-ea"/>
                <a:cs typeface="굴림" pitchFamily="50" charset="-127"/>
              </a:rPr>
              <a:t>공장법</a:t>
            </a:r>
            <a:endParaRPr lang="en-US" altLang="ko-KR" sz="2400" b="1" dirty="0" smtClean="0">
              <a:solidFill>
                <a:srgbClr val="21222B"/>
              </a:solidFill>
              <a:latin typeface="+mj-ea"/>
              <a:ea typeface="+mj-ea"/>
              <a:cs typeface="굴림" pitchFamily="50" charset="-127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ko-KR" altLang="en-US" sz="500" b="1" dirty="0">
              <a:solidFill>
                <a:srgbClr val="21222B"/>
              </a:solidFill>
              <a:latin typeface="+mj-ea"/>
              <a:ea typeface="+mj-ea"/>
              <a:cs typeface="굴림" pitchFamily="50" charset="-127"/>
            </a:endParaRPr>
          </a:p>
          <a:p>
            <a:pPr marL="265113" indent="-179388" eaLnBrk="1" hangingPunct="1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400" b="1" dirty="0" smtClean="0">
                <a:solidFill>
                  <a:srgbClr val="21222B"/>
                </a:solidFill>
                <a:latin typeface="+mj-ea"/>
                <a:ea typeface="+mj-ea"/>
                <a:cs typeface="굴림" pitchFamily="50" charset="-127"/>
              </a:rPr>
              <a:t>9</a:t>
            </a:r>
            <a:r>
              <a:rPr lang="ko-KR" altLang="en-US" sz="2400" b="1" dirty="0">
                <a:solidFill>
                  <a:srgbClr val="21222B"/>
                </a:solidFill>
                <a:latin typeface="+mj-ea"/>
                <a:ea typeface="+mj-ea"/>
                <a:cs typeface="굴림" pitchFamily="50" charset="-127"/>
              </a:rPr>
              <a:t>세 이하 아동의 노동 </a:t>
            </a:r>
            <a:r>
              <a:rPr lang="ko-KR" altLang="en-US" sz="2400" b="1" dirty="0" smtClean="0">
                <a:solidFill>
                  <a:srgbClr val="21222B"/>
                </a:solidFill>
                <a:latin typeface="+mj-ea"/>
                <a:ea typeface="+mj-ea"/>
                <a:cs typeface="굴림" pitchFamily="50" charset="-127"/>
              </a:rPr>
              <a:t>금지</a:t>
            </a:r>
            <a:endParaRPr lang="en-US" altLang="ko-KR" sz="2400" b="1" dirty="0" smtClean="0">
              <a:solidFill>
                <a:srgbClr val="21222B"/>
              </a:solidFill>
              <a:latin typeface="+mj-ea"/>
              <a:ea typeface="+mj-ea"/>
              <a:cs typeface="굴림" pitchFamily="50" charset="-127"/>
            </a:endParaRPr>
          </a:p>
          <a:p>
            <a:pPr marL="265113" indent="-179388" eaLnBrk="1" hangingPunct="1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500" b="1" dirty="0">
              <a:solidFill>
                <a:srgbClr val="21222B"/>
              </a:solidFill>
              <a:latin typeface="+mj-ea"/>
              <a:ea typeface="+mj-ea"/>
              <a:cs typeface="굴림" pitchFamily="50" charset="-127"/>
            </a:endParaRPr>
          </a:p>
          <a:p>
            <a:pPr marL="265113" indent="-179388" eaLnBrk="1" hangingPunct="1">
              <a:lnSpc>
                <a:spcPct val="120000"/>
              </a:lnSpc>
              <a:spcBef>
                <a:spcPct val="0"/>
              </a:spcBef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400" b="1" dirty="0" smtClean="0">
                <a:solidFill>
                  <a:srgbClr val="21222B"/>
                </a:solidFill>
                <a:latin typeface="+mj-ea"/>
                <a:ea typeface="+mj-ea"/>
                <a:cs typeface="굴림" pitchFamily="50" charset="-127"/>
              </a:rPr>
              <a:t>13</a:t>
            </a:r>
            <a:r>
              <a:rPr lang="ko-KR" altLang="en-US" sz="2400" b="1" dirty="0">
                <a:solidFill>
                  <a:srgbClr val="21222B"/>
                </a:solidFill>
                <a:latin typeface="+mj-ea"/>
                <a:ea typeface="+mj-ea"/>
                <a:cs typeface="굴림" pitchFamily="50" charset="-127"/>
              </a:rPr>
              <a:t>세 이하 아동의 노동을 주</a:t>
            </a:r>
            <a:r>
              <a:rPr lang="en-US" altLang="ko-KR" sz="2400" b="1" dirty="0">
                <a:solidFill>
                  <a:srgbClr val="21222B"/>
                </a:solidFill>
                <a:latin typeface="+mj-ea"/>
                <a:ea typeface="+mj-ea"/>
                <a:cs typeface="굴림" pitchFamily="50" charset="-127"/>
              </a:rPr>
              <a:t>48</a:t>
            </a:r>
            <a:r>
              <a:rPr lang="ko-KR" altLang="en-US" sz="2400" b="1" dirty="0">
                <a:solidFill>
                  <a:srgbClr val="21222B"/>
                </a:solidFill>
                <a:latin typeface="+mj-ea"/>
                <a:ea typeface="+mj-ea"/>
                <a:cs typeface="굴림" pitchFamily="50" charset="-127"/>
              </a:rPr>
              <a:t>시간 이내로 제한</a:t>
            </a:r>
          </a:p>
        </p:txBody>
      </p:sp>
      <p:grpSp>
        <p:nvGrpSpPr>
          <p:cNvPr id="4" name="그룹 101"/>
          <p:cNvGrpSpPr>
            <a:grpSpLocks/>
          </p:cNvGrpSpPr>
          <p:nvPr/>
        </p:nvGrpSpPr>
        <p:grpSpPr bwMode="auto">
          <a:xfrm>
            <a:off x="528626" y="3442197"/>
            <a:ext cx="1452116" cy="957263"/>
            <a:chOff x="539552" y="3997379"/>
            <a:chExt cx="1224136" cy="1015797"/>
          </a:xfrm>
        </p:grpSpPr>
        <p:grpSp>
          <p:nvGrpSpPr>
            <p:cNvPr id="5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6" cy="4832221"/>
            </a:xfrm>
          </p:grpSpPr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2343862" y="1040150"/>
                <a:ext cx="4892432" cy="4412756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9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0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1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2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3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4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5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6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7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8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9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0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1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2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3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4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5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6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7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8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9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0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1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2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3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4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5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6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7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6" name="직사각형 35"/>
            <p:cNvSpPr>
              <a:spLocks noChangeArrowheads="1"/>
            </p:cNvSpPr>
            <p:nvPr/>
          </p:nvSpPr>
          <p:spPr bwMode="auto">
            <a:xfrm>
              <a:off x="660361" y="4240941"/>
              <a:ext cx="1084543" cy="568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4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1833</a:t>
              </a:r>
              <a:r>
                <a:rPr lang="ko-KR" altLang="ko-KR" sz="24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년</a:t>
              </a:r>
              <a:endParaRPr lang="ko-KR" altLang="ko-KR" sz="2400" b="1" dirty="0">
                <a:latin typeface="+mj-ea"/>
                <a:ea typeface="+mj-ea"/>
                <a:cs typeface="굴림" pitchFamily="50" charset="-127"/>
              </a:endParaRPr>
            </a:p>
          </p:txBody>
        </p:sp>
      </p:grpSp>
      <p:sp>
        <p:nvSpPr>
          <p:cNvPr id="48" name="Rectangle 6"/>
          <p:cNvSpPr>
            <a:spLocks noChangeArrowheads="1"/>
          </p:cNvSpPr>
          <p:nvPr/>
        </p:nvSpPr>
        <p:spPr bwMode="auto">
          <a:xfrm>
            <a:off x="2064329" y="1424005"/>
            <a:ext cx="538422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ko-KR" sz="2400" b="1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- </a:t>
            </a:r>
            <a:r>
              <a:rPr lang="ko-KR" altLang="ko-KR" sz="2400" b="1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공장법을 </a:t>
            </a:r>
            <a:r>
              <a:rPr lang="ko-KR" altLang="ko-KR" sz="2400" b="1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제정하여 구제하기 시작</a:t>
            </a:r>
            <a:endParaRPr lang="ko-KR" altLang="ko-KR" sz="2400" b="1" dirty="0">
              <a:latin typeface="+mn-ea"/>
              <a:ea typeface="+mn-ea"/>
              <a:cs typeface="굴림" pitchFamily="50" charset="-127"/>
            </a:endParaRPr>
          </a:p>
        </p:txBody>
      </p:sp>
      <p:grpSp>
        <p:nvGrpSpPr>
          <p:cNvPr id="49" name="그룹 101"/>
          <p:cNvGrpSpPr>
            <a:grpSpLocks/>
          </p:cNvGrpSpPr>
          <p:nvPr/>
        </p:nvGrpSpPr>
        <p:grpSpPr bwMode="auto">
          <a:xfrm>
            <a:off x="518689" y="1271628"/>
            <a:ext cx="1452116" cy="957263"/>
            <a:chOff x="539552" y="3997379"/>
            <a:chExt cx="1224136" cy="1015797"/>
          </a:xfrm>
        </p:grpSpPr>
        <p:grpSp>
          <p:nvGrpSpPr>
            <p:cNvPr id="50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3" cy="4832221"/>
            </a:xfrm>
          </p:grpSpPr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2343862" y="1040150"/>
                <a:ext cx="4892429" cy="4412756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5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6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7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8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9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0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1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2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4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5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6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7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9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0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1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2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3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4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5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6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7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8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9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0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1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2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3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4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5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6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7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8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9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0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1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2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4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51" name="직사각형 35"/>
            <p:cNvSpPr>
              <a:spLocks noChangeArrowheads="1"/>
            </p:cNvSpPr>
            <p:nvPr/>
          </p:nvSpPr>
          <p:spPr bwMode="auto">
            <a:xfrm>
              <a:off x="662720" y="4240939"/>
              <a:ext cx="1084543" cy="568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400" b="1" dirty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1802</a:t>
              </a:r>
              <a:r>
                <a:rPr lang="ko-KR" altLang="ko-KR" sz="2400" b="1" dirty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년</a:t>
              </a:r>
              <a:endParaRPr lang="ko-KR" altLang="ko-KR" sz="2400" b="1" dirty="0">
                <a:latin typeface="+mj-ea"/>
                <a:ea typeface="+mj-ea"/>
                <a:cs typeface="굴림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260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76771" y="2351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공장법</a:t>
            </a: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446009" y="1013495"/>
            <a:ext cx="8931684" cy="1271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200" kern="0" dirty="0">
                <a:latin typeface="+mn-ea"/>
                <a:cs typeface="+mj-cs"/>
              </a:rPr>
              <a:t>사회법</a:t>
            </a:r>
            <a:r>
              <a:rPr lang="en-US" altLang="ko-KR" sz="2200" kern="0" dirty="0">
                <a:latin typeface="+mn-ea"/>
                <a:cs typeface="+mj-cs"/>
              </a:rPr>
              <a:t>(</a:t>
            </a:r>
            <a:r>
              <a:rPr lang="ko-KR" altLang="en-US" sz="2200" kern="0" dirty="0">
                <a:latin typeface="+mn-ea"/>
                <a:cs typeface="+mj-cs"/>
              </a:rPr>
              <a:t>노동법</a:t>
            </a:r>
            <a:r>
              <a:rPr lang="en-US" altLang="ko-KR" sz="2200" kern="0" dirty="0">
                <a:latin typeface="+mn-ea"/>
                <a:cs typeface="+mj-cs"/>
              </a:rPr>
              <a:t>, </a:t>
            </a:r>
            <a:r>
              <a:rPr lang="ko-KR" altLang="en-US" sz="2200" kern="0" dirty="0">
                <a:latin typeface="+mn-ea"/>
                <a:cs typeface="+mj-cs"/>
              </a:rPr>
              <a:t>경제법</a:t>
            </a:r>
            <a:r>
              <a:rPr lang="en-US" altLang="ko-KR" sz="2200" kern="0" dirty="0">
                <a:latin typeface="+mn-ea"/>
                <a:cs typeface="+mj-cs"/>
              </a:rPr>
              <a:t>, </a:t>
            </a:r>
            <a:r>
              <a:rPr lang="ko-KR" altLang="en-US" sz="2200" kern="0" dirty="0">
                <a:latin typeface="+mn-ea"/>
                <a:cs typeface="+mj-cs"/>
              </a:rPr>
              <a:t>사회복지법</a:t>
            </a:r>
            <a:r>
              <a:rPr lang="en-US" altLang="ko-KR" sz="2200" kern="0" dirty="0">
                <a:latin typeface="+mn-ea"/>
                <a:cs typeface="+mj-cs"/>
              </a:rPr>
              <a:t>)</a:t>
            </a:r>
            <a:r>
              <a:rPr lang="ko-KR" altLang="en-US" sz="2200" kern="0" dirty="0">
                <a:latin typeface="+mn-ea"/>
                <a:cs typeface="+mj-cs"/>
              </a:rPr>
              <a:t>의 시초</a:t>
            </a:r>
          </a:p>
          <a:p>
            <a:pPr>
              <a:lnSpc>
                <a:spcPct val="120000"/>
              </a:lnSpc>
              <a:defRPr/>
            </a:pPr>
            <a:endParaRPr lang="ko-KR" altLang="en-US" kern="0" dirty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200" kern="0" dirty="0">
                <a:latin typeface="+mn-ea"/>
                <a:cs typeface="+mj-cs"/>
              </a:rPr>
              <a:t>사회개혁의 발단이 됨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583877" y="2703515"/>
            <a:ext cx="796069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1084966" y="2742682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n-ea"/>
              </a:rPr>
              <a:t>근거</a:t>
            </a:r>
            <a:endParaRPr kumimoji="0" lang="en-US" altLang="ko-KR" sz="24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" name="Picture 2" descr="C:\Users\lee\Downloads\심리, 생각\intelligenc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55" y="2567928"/>
            <a:ext cx="605711" cy="59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02901" y="3472954"/>
            <a:ext cx="8417900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21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err="1" smtClean="0">
                <a:latin typeface="+mn-ea"/>
              </a:rPr>
              <a:t>시민법하에서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지켜져 오던 공장주와 노동자의 자유계약이 </a:t>
            </a:r>
            <a:r>
              <a:rPr lang="ko-KR" altLang="en-US" sz="2000" dirty="0" smtClean="0">
                <a:latin typeface="+mn-ea"/>
              </a:rPr>
              <a:t>                              노동자의 생활조건을 </a:t>
            </a:r>
            <a:r>
              <a:rPr lang="ko-KR" altLang="en-US" sz="2000" dirty="0">
                <a:latin typeface="+mn-ea"/>
              </a:rPr>
              <a:t>악화시켰다는 근본적인 인식을 가지고 </a:t>
            </a:r>
            <a:r>
              <a:rPr lang="ko-KR" altLang="en-US" sz="2000" dirty="0" smtClean="0">
                <a:latin typeface="+mn-ea"/>
              </a:rPr>
              <a:t>있었음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21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열악한 </a:t>
            </a:r>
            <a:r>
              <a:rPr lang="ko-KR" altLang="en-US" sz="2000" dirty="0">
                <a:latin typeface="+mn-ea"/>
              </a:rPr>
              <a:t>노동조건하에 있는 도제들을 보호하기 위해 </a:t>
            </a:r>
            <a:r>
              <a:rPr lang="ko-KR" altLang="en-US" sz="2000" dirty="0" smtClean="0">
                <a:latin typeface="+mn-ea"/>
              </a:rPr>
              <a:t>                      </a:t>
            </a:r>
            <a:r>
              <a:rPr lang="ko-KR" altLang="en-US" sz="2000" dirty="0" smtClean="0">
                <a:latin typeface="+mn-ea"/>
              </a:rPr>
              <a:t>공장주들의 </a:t>
            </a:r>
            <a:r>
              <a:rPr lang="ko-KR" altLang="en-US" sz="2000" dirty="0" smtClean="0">
                <a:latin typeface="+mn-ea"/>
              </a:rPr>
              <a:t>비난을</a:t>
            </a:r>
            <a:r>
              <a:rPr lang="en-US" altLang="ko-KR" sz="2000" dirty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무릅쓰고 </a:t>
            </a:r>
            <a:r>
              <a:rPr lang="ko-KR" altLang="en-US" sz="2000" dirty="0">
                <a:latin typeface="+mn-ea"/>
              </a:rPr>
              <a:t>국가의 개입이 </a:t>
            </a:r>
            <a:r>
              <a:rPr lang="ko-KR" altLang="en-US" sz="2000" dirty="0" smtClean="0">
                <a:latin typeface="+mn-ea"/>
              </a:rPr>
              <a:t>이루어짐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21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이 </a:t>
            </a:r>
            <a:r>
              <a:rPr lang="ko-KR" altLang="en-US" sz="2000" dirty="0">
                <a:latin typeface="+mn-ea"/>
              </a:rPr>
              <a:t>입법 이후 공장의 노동조건에 대한 일련의 입법들이 </a:t>
            </a:r>
            <a:r>
              <a:rPr lang="ko-KR" altLang="en-US" sz="2000" dirty="0" smtClean="0">
                <a:latin typeface="+mn-ea"/>
              </a:rPr>
              <a:t>후속적으로                       </a:t>
            </a:r>
            <a:r>
              <a:rPr lang="ko-KR" altLang="en-US" sz="2000" dirty="0" smtClean="0">
                <a:latin typeface="+mn-ea"/>
              </a:rPr>
              <a:t>이루어지고 </a:t>
            </a:r>
            <a:r>
              <a:rPr lang="ko-KR" altLang="en-US" sz="2000" dirty="0" smtClean="0">
                <a:latin typeface="+mn-ea"/>
              </a:rPr>
              <a:t>국가 규제와 간섭의 체제가 점차로 발전해 감</a:t>
            </a:r>
            <a:endParaRPr lang="ko-KR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6055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국민보험법과 </a:t>
            </a:r>
            <a:r>
              <a:rPr lang="ko-KR" altLang="en-US" sz="28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비버리지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보고서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865972"/>
            <a:ext cx="8742444" cy="321109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80723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81041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449348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061969"/>
            <a:ext cx="16594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국민보험법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13015" y="1688170"/>
            <a:ext cx="8498697" cy="1956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빈민법과 </a:t>
            </a:r>
            <a:r>
              <a:rPr lang="ko-KR" altLang="en-US" sz="2000" kern="0" dirty="0" err="1">
                <a:latin typeface="+mn-ea"/>
                <a:cs typeface="+mj-cs"/>
              </a:rPr>
              <a:t>신빈민법으로</a:t>
            </a:r>
            <a:r>
              <a:rPr lang="ko-KR" altLang="en-US" sz="2000" kern="0" dirty="0">
                <a:latin typeface="+mn-ea"/>
                <a:cs typeface="+mj-cs"/>
              </a:rPr>
              <a:t> 대변되던 영국의 구빈정책은 </a:t>
            </a:r>
            <a:r>
              <a:rPr lang="en-US" altLang="ko-KR" sz="2000" kern="0" dirty="0">
                <a:latin typeface="+mn-ea"/>
                <a:cs typeface="+mj-cs"/>
              </a:rPr>
              <a:t>20</a:t>
            </a:r>
            <a:r>
              <a:rPr lang="ko-KR" altLang="en-US" sz="2000" kern="0" dirty="0">
                <a:latin typeface="+mn-ea"/>
                <a:cs typeface="+mj-cs"/>
              </a:rPr>
              <a:t>세기 초 </a:t>
            </a:r>
            <a:r>
              <a:rPr lang="ko-KR" altLang="en-US" sz="2000" kern="0" dirty="0" smtClean="0">
                <a:latin typeface="+mn-ea"/>
                <a:cs typeface="+mj-cs"/>
              </a:rPr>
              <a:t>자유당 </a:t>
            </a:r>
            <a:r>
              <a:rPr lang="ko-KR" altLang="en-US" sz="2000" kern="0" dirty="0" smtClean="0">
                <a:latin typeface="+mn-ea"/>
                <a:cs typeface="+mj-cs"/>
              </a:rPr>
              <a:t>정부가 시행한 </a:t>
            </a:r>
            <a:r>
              <a:rPr lang="ko-KR" altLang="en-US" sz="2000" kern="0" dirty="0">
                <a:latin typeface="+mn-ea"/>
                <a:cs typeface="+mj-cs"/>
              </a:rPr>
              <a:t>사회정책 입법으로 </a:t>
            </a:r>
            <a:r>
              <a:rPr lang="ko-KR" altLang="en-US" sz="2000" kern="0" dirty="0" smtClean="0">
                <a:latin typeface="+mn-ea"/>
                <a:cs typeface="+mj-cs"/>
              </a:rPr>
              <a:t>대체됨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1911</a:t>
            </a:r>
            <a:r>
              <a:rPr lang="ko-KR" altLang="en-US" sz="2000" kern="0" dirty="0">
                <a:latin typeface="+mn-ea"/>
                <a:cs typeface="+mj-cs"/>
              </a:rPr>
              <a:t>년 국민보험법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부 건강보험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부 </a:t>
            </a:r>
            <a:r>
              <a:rPr lang="ko-KR" altLang="en-US" sz="2000" kern="0" dirty="0" smtClean="0">
                <a:latin typeface="+mn-ea"/>
                <a:cs typeface="+mj-cs"/>
              </a:rPr>
              <a:t>실업보험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사회보험이 </a:t>
            </a:r>
            <a:r>
              <a:rPr lang="ko-KR" altLang="en-US" sz="2000" kern="0" dirty="0">
                <a:latin typeface="+mn-ea"/>
                <a:cs typeface="+mj-cs"/>
              </a:rPr>
              <a:t>사회주의에 대한 방파제가 된다고 확신함에 따라 도입됨</a:t>
            </a:r>
          </a:p>
        </p:txBody>
      </p:sp>
    </p:spTree>
    <p:extLst>
      <p:ext uri="{BB962C8B-B14F-4D97-AF65-F5344CB8AC3E}">
        <p14:creationId xmlns:p14="http://schemas.microsoft.com/office/powerpoint/2010/main" val="280659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국민보험법과 </a:t>
            </a:r>
            <a:r>
              <a:rPr lang="ko-KR" altLang="en-US" sz="28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비버리지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보고서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865972"/>
            <a:ext cx="8742444" cy="349913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80723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81041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449348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061969"/>
            <a:ext cx="23535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비버리지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보고서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36419" y="1650070"/>
            <a:ext cx="8498697" cy="2356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차 세계대전으로 인한 전쟁의 폐해를 재건하고 희망찬 </a:t>
            </a:r>
            <a:r>
              <a:rPr lang="ko-KR" altLang="en-US" sz="2000" kern="0" dirty="0" smtClean="0">
                <a:latin typeface="+mn-ea"/>
                <a:cs typeface="+mj-cs"/>
              </a:rPr>
              <a:t>미래를 구상하기 </a:t>
            </a:r>
            <a:r>
              <a:rPr lang="ko-KR" altLang="en-US" sz="2000" kern="0" dirty="0">
                <a:latin typeface="+mn-ea"/>
                <a:cs typeface="+mj-cs"/>
              </a:rPr>
              <a:t>위해 </a:t>
            </a:r>
            <a:r>
              <a:rPr lang="ko-KR" altLang="en-US" sz="2000" kern="0" dirty="0" smtClean="0">
                <a:latin typeface="+mn-ea"/>
                <a:cs typeface="+mj-cs"/>
              </a:rPr>
              <a:t>발간됨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1942</a:t>
            </a:r>
            <a:r>
              <a:rPr lang="ko-KR" altLang="en-US" sz="2000" kern="0" dirty="0">
                <a:latin typeface="+mn-ea"/>
                <a:cs typeface="+mj-cs"/>
              </a:rPr>
              <a:t>년 완성된 </a:t>
            </a:r>
            <a:r>
              <a:rPr lang="ko-KR" altLang="en-US" sz="2000" kern="0" dirty="0" err="1">
                <a:latin typeface="+mn-ea"/>
                <a:cs typeface="+mj-cs"/>
              </a:rPr>
              <a:t>비버리지</a:t>
            </a:r>
            <a:r>
              <a:rPr lang="ko-KR" altLang="en-US" sz="2000" kern="0" dirty="0">
                <a:latin typeface="+mn-ea"/>
                <a:cs typeface="+mj-cs"/>
              </a:rPr>
              <a:t> 보고서는 사회보장을 </a:t>
            </a:r>
            <a:r>
              <a:rPr lang="ko-KR" altLang="en-US" sz="2000" kern="0" dirty="0" smtClean="0">
                <a:latin typeface="+mn-ea"/>
                <a:cs typeface="+mj-cs"/>
              </a:rPr>
              <a:t>통해  ‘</a:t>
            </a:r>
            <a:r>
              <a:rPr lang="ko-KR" altLang="en-US" sz="2000" kern="0" dirty="0">
                <a:latin typeface="+mn-ea"/>
                <a:cs typeface="+mj-cs"/>
              </a:rPr>
              <a:t>요람에서 무덤까지</a:t>
            </a:r>
            <a:r>
              <a:rPr lang="ko-KR" altLang="en-US" sz="2000" kern="0" dirty="0" smtClean="0">
                <a:latin typeface="+mn-ea"/>
                <a:cs typeface="+mj-cs"/>
              </a:rPr>
              <a:t>’ 보장 </a:t>
            </a:r>
            <a:r>
              <a:rPr lang="ko-KR" altLang="en-US" sz="2000" kern="0" dirty="0">
                <a:latin typeface="+mn-ea"/>
                <a:cs typeface="+mj-cs"/>
              </a:rPr>
              <a:t>받을 수 있다고 </a:t>
            </a:r>
            <a:r>
              <a:rPr lang="ko-KR" altLang="en-US" sz="2000" kern="0" dirty="0" smtClean="0">
                <a:latin typeface="+mn-ea"/>
                <a:cs typeface="+mj-cs"/>
              </a:rPr>
              <a:t>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이후 서구 복지국가의 기틀이 됨</a:t>
            </a:r>
          </a:p>
        </p:txBody>
      </p:sp>
    </p:spTree>
    <p:extLst>
      <p:ext uri="{BB962C8B-B14F-4D97-AF65-F5344CB8AC3E}">
        <p14:creationId xmlns:p14="http://schemas.microsoft.com/office/powerpoint/2010/main" val="2587670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10887"/>
            <a:ext cx="77724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0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독일 사회보험법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16790" y="946194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917047" y="999643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배경</a:t>
            </a:r>
          </a:p>
        </p:txBody>
      </p:sp>
      <p:pic>
        <p:nvPicPr>
          <p:cNvPr id="5" name="Picture 2" descr="C:\Users\lee\Downloads\심리, 생각\intelligenc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47" y="810607"/>
            <a:ext cx="605711" cy="59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3901" y="1639432"/>
            <a:ext cx="8417900" cy="1394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독일은 후발 산업국가로 국가가 산업화 </a:t>
            </a:r>
            <a:r>
              <a:rPr lang="ko-KR" altLang="en-US" sz="2000" dirty="0" smtClean="0">
                <a:latin typeface="+mn-ea"/>
              </a:rPr>
              <a:t>주도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기존 </a:t>
            </a:r>
            <a:r>
              <a:rPr lang="ko-KR" altLang="en-US" sz="2000" dirty="0">
                <a:latin typeface="+mn-ea"/>
              </a:rPr>
              <a:t>지배 세력인 </a:t>
            </a:r>
            <a:r>
              <a:rPr lang="ko-KR" altLang="en-US" sz="2000" dirty="0" err="1">
                <a:latin typeface="+mn-ea"/>
              </a:rPr>
              <a:t>융커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귀족</a:t>
            </a:r>
            <a:r>
              <a:rPr lang="en-US" altLang="ko-KR" sz="2000" dirty="0" smtClean="0">
                <a:latin typeface="+mn-ea"/>
              </a:rPr>
              <a:t>), </a:t>
            </a:r>
            <a:r>
              <a:rPr lang="ko-KR" altLang="en-US" sz="2000" dirty="0">
                <a:latin typeface="+mn-ea"/>
              </a:rPr>
              <a:t>신흥 성장 세력 자본가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부르주아</a:t>
            </a:r>
            <a:r>
              <a:rPr lang="en-US" altLang="ko-KR" sz="2000" dirty="0">
                <a:latin typeface="+mn-ea"/>
              </a:rPr>
              <a:t>), </a:t>
            </a:r>
            <a:r>
              <a:rPr lang="ko-KR" altLang="en-US" sz="2000" dirty="0" smtClean="0">
                <a:latin typeface="+mn-ea"/>
              </a:rPr>
              <a:t>사회주의에 </a:t>
            </a:r>
            <a:r>
              <a:rPr lang="ko-KR" altLang="en-US" sz="2000" dirty="0">
                <a:latin typeface="+mn-ea"/>
              </a:rPr>
              <a:t>영향을 받은 노동자 계급의 대립</a:t>
            </a:r>
          </a:p>
        </p:txBody>
      </p:sp>
      <p:pic>
        <p:nvPicPr>
          <p:cNvPr id="7" name="Picture 2" descr="C:\Users\lee\Downloads\germany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37957" y="3105377"/>
            <a:ext cx="1233780" cy="145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4662851" y="4902207"/>
            <a:ext cx="4021815" cy="105770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ko-KR" altLang="en-US" sz="2000" b="1" dirty="0">
                <a:latin typeface="+mn-ea"/>
              </a:rPr>
              <a:t>사회보험 입법으로 노동자 </a:t>
            </a:r>
            <a:r>
              <a:rPr lang="ko-KR" altLang="en-US" sz="2000" b="1" dirty="0" smtClean="0">
                <a:latin typeface="+mn-ea"/>
              </a:rPr>
              <a:t>계급이 자본가 </a:t>
            </a:r>
            <a:r>
              <a:rPr lang="ko-KR" altLang="en-US" sz="2000" b="1" dirty="0">
                <a:latin typeface="+mn-ea"/>
              </a:rPr>
              <a:t>계급에 맞설 수 </a:t>
            </a:r>
            <a:r>
              <a:rPr lang="ko-KR" altLang="en-US" sz="2000" b="1" dirty="0" smtClean="0">
                <a:latin typeface="+mn-ea"/>
              </a:rPr>
              <a:t>있도록 </a:t>
            </a:r>
            <a:r>
              <a:rPr lang="ko-KR" altLang="en-US" sz="2000" b="1" dirty="0">
                <a:latin typeface="+mn-ea"/>
              </a:rPr>
              <a:t>함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726827" y="4896336"/>
            <a:ext cx="2654357" cy="105770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ko-KR" altLang="en-US" sz="2000" b="1" dirty="0">
                <a:latin typeface="+mn-ea"/>
              </a:rPr>
              <a:t>사회주의 </a:t>
            </a:r>
            <a:r>
              <a:rPr lang="ko-KR" altLang="en-US" sz="2000" b="1" dirty="0" err="1">
                <a:latin typeface="+mn-ea"/>
              </a:rPr>
              <a:t>진압법으로</a:t>
            </a:r>
            <a:r>
              <a:rPr lang="ko-KR" altLang="en-US" sz="2000" b="1" dirty="0">
                <a:latin typeface="+mn-ea"/>
              </a:rPr>
              <a:t> </a:t>
            </a:r>
          </a:p>
          <a:p>
            <a:pPr algn="ctr">
              <a:spcAft>
                <a:spcPts val="600"/>
              </a:spcAft>
            </a:pPr>
            <a:r>
              <a:rPr lang="ko-KR" altLang="en-US" sz="2000" b="1" dirty="0">
                <a:latin typeface="+mn-ea"/>
              </a:rPr>
              <a:t>노동자 계급 </a:t>
            </a:r>
            <a:r>
              <a:rPr lang="ko-KR" altLang="en-US" sz="2000" b="1" dirty="0" smtClean="0">
                <a:latin typeface="+mn-ea"/>
              </a:rPr>
              <a:t>억압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10" name="왼쪽/오른쪽 화살표 9"/>
          <p:cNvSpPr/>
          <p:nvPr/>
        </p:nvSpPr>
        <p:spPr>
          <a:xfrm>
            <a:off x="3530177" y="5185560"/>
            <a:ext cx="977078" cy="479259"/>
          </a:xfrm>
          <a:prstGeom prst="left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3010604" y="3960556"/>
            <a:ext cx="2016224" cy="72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ko-KR" altLang="en-US" sz="2000" b="1" dirty="0" smtClean="0">
                <a:latin typeface="+mn-ea"/>
              </a:rPr>
              <a:t>비스마르크</a:t>
            </a:r>
            <a:endParaRPr lang="ko-KR" altLang="en-US" sz="2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61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복지사회의 전개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319965" y="1998604"/>
            <a:ext cx="2535463" cy="2592288"/>
            <a:chOff x="6804248" y="4077072"/>
            <a:chExt cx="2535463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882083" y="5991065"/>
              <a:ext cx="2457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복지사회의 전개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9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10887"/>
            <a:ext cx="77724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0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사회보험법</a:t>
            </a: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309531" y="2578732"/>
            <a:ext cx="8447669" cy="892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366754" y="2623795"/>
            <a:ext cx="8341601" cy="779139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 rot="10800000">
            <a:off x="381058" y="3056506"/>
            <a:ext cx="8327296" cy="303893"/>
          </a:xfrm>
          <a:prstGeom prst="flowChartDocument">
            <a:avLst/>
          </a:prstGeom>
          <a:gradFill rotWithShape="1">
            <a:gsLst>
              <a:gs pos="0">
                <a:srgbClr val="FFFFFF"/>
              </a:gs>
              <a:gs pos="100000">
                <a:srgbClr val="EAEAEA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423831" y="2519995"/>
            <a:ext cx="88900" cy="200025"/>
            <a:chOff x="4314" y="2018"/>
            <a:chExt cx="69" cy="166"/>
          </a:xfrm>
        </p:grpSpPr>
        <p:sp>
          <p:nvSpPr>
            <p:cNvPr id="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9" name="Group 15"/>
          <p:cNvGrpSpPr>
            <a:grpSpLocks/>
          </p:cNvGrpSpPr>
          <p:nvPr/>
        </p:nvGrpSpPr>
        <p:grpSpPr bwMode="auto">
          <a:xfrm>
            <a:off x="581339" y="2523170"/>
            <a:ext cx="87312" cy="200025"/>
            <a:chOff x="4314" y="2018"/>
            <a:chExt cx="69" cy="166"/>
          </a:xfrm>
        </p:grpSpPr>
        <p:sp>
          <p:nvSpPr>
            <p:cNvPr id="10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519345" y="3162107"/>
            <a:ext cx="797922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514922" y="2774728"/>
            <a:ext cx="266130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산재보험법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1884)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309531" y="4205440"/>
            <a:ext cx="8447669" cy="892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366754" y="4250503"/>
            <a:ext cx="8341601" cy="779139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 rot="10800000">
            <a:off x="381058" y="4683214"/>
            <a:ext cx="8327296" cy="303893"/>
          </a:xfrm>
          <a:prstGeom prst="flowChartDocument">
            <a:avLst/>
          </a:prstGeom>
          <a:gradFill rotWithShape="1">
            <a:gsLst>
              <a:gs pos="0">
                <a:srgbClr val="FFFFFF"/>
              </a:gs>
              <a:gs pos="100000">
                <a:srgbClr val="EAEAEA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grpSp>
        <p:nvGrpSpPr>
          <p:cNvPr id="17" name="Group 12"/>
          <p:cNvGrpSpPr>
            <a:grpSpLocks/>
          </p:cNvGrpSpPr>
          <p:nvPr/>
        </p:nvGrpSpPr>
        <p:grpSpPr bwMode="auto">
          <a:xfrm>
            <a:off x="423831" y="4146703"/>
            <a:ext cx="88900" cy="200025"/>
            <a:chOff x="4314" y="2018"/>
            <a:chExt cx="69" cy="166"/>
          </a:xfrm>
        </p:grpSpPr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9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0" name="Group 15"/>
          <p:cNvGrpSpPr>
            <a:grpSpLocks/>
          </p:cNvGrpSpPr>
          <p:nvPr/>
        </p:nvGrpSpPr>
        <p:grpSpPr bwMode="auto">
          <a:xfrm>
            <a:off x="581339" y="4149878"/>
            <a:ext cx="87312" cy="200025"/>
            <a:chOff x="4314" y="2018"/>
            <a:chExt cx="69" cy="166"/>
          </a:xfrm>
        </p:grpSpPr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2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3" name="Line 18"/>
          <p:cNvSpPr>
            <a:spLocks noChangeShapeType="1"/>
          </p:cNvSpPr>
          <p:nvPr/>
        </p:nvSpPr>
        <p:spPr bwMode="auto">
          <a:xfrm>
            <a:off x="519345" y="4788815"/>
            <a:ext cx="797922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514922" y="4401436"/>
            <a:ext cx="375455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노령 및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폐질보험법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1889)</a:t>
            </a: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309531" y="1026455"/>
            <a:ext cx="8447669" cy="892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366754" y="1071518"/>
            <a:ext cx="8341601" cy="779139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 rot="10800000">
            <a:off x="381058" y="1504229"/>
            <a:ext cx="8327296" cy="303893"/>
          </a:xfrm>
          <a:prstGeom prst="flowChartDocument">
            <a:avLst/>
          </a:prstGeom>
          <a:gradFill rotWithShape="1">
            <a:gsLst>
              <a:gs pos="0">
                <a:srgbClr val="FFFFFF"/>
              </a:gs>
              <a:gs pos="100000">
                <a:srgbClr val="EAEAEA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423831" y="967718"/>
            <a:ext cx="88900" cy="200025"/>
            <a:chOff x="4314" y="2018"/>
            <a:chExt cx="69" cy="166"/>
          </a:xfrm>
        </p:grpSpPr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1" name="Group 15"/>
          <p:cNvGrpSpPr>
            <a:grpSpLocks/>
          </p:cNvGrpSpPr>
          <p:nvPr/>
        </p:nvGrpSpPr>
        <p:grpSpPr bwMode="auto">
          <a:xfrm>
            <a:off x="581339" y="970893"/>
            <a:ext cx="87312" cy="200025"/>
            <a:chOff x="4314" y="2018"/>
            <a:chExt cx="69" cy="166"/>
          </a:xfrm>
        </p:grpSpPr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4" name="Line 18"/>
          <p:cNvSpPr>
            <a:spLocks noChangeShapeType="1"/>
          </p:cNvSpPr>
          <p:nvPr/>
        </p:nvSpPr>
        <p:spPr bwMode="auto">
          <a:xfrm>
            <a:off x="519345" y="1609830"/>
            <a:ext cx="797922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" name="Text Box 20"/>
          <p:cNvSpPr txBox="1">
            <a:spLocks noChangeArrowheads="1"/>
          </p:cNvSpPr>
          <p:nvPr/>
        </p:nvSpPr>
        <p:spPr bwMode="auto">
          <a:xfrm>
            <a:off x="514922" y="1222451"/>
            <a:ext cx="266130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질병보험법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1883)</a:t>
            </a:r>
          </a:p>
        </p:txBody>
      </p:sp>
    </p:spTree>
    <p:extLst>
      <p:ext uri="{BB962C8B-B14F-4D97-AF65-F5344CB8AC3E}">
        <p14:creationId xmlns:p14="http://schemas.microsoft.com/office/powerpoint/2010/main" val="17210855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0096" y="2732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사회보험법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16788" y="999399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497947" y="1038566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의의</a:t>
            </a:r>
            <a:endParaRPr kumimoji="0"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7947" y="2029958"/>
            <a:ext cx="8056684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자본주의 </a:t>
            </a:r>
            <a:r>
              <a:rPr lang="ko-KR" altLang="en-US" sz="2000" dirty="0">
                <a:latin typeface="+mn-ea"/>
              </a:rPr>
              <a:t>사회에서 노동자가 당면할 수 있는 사회적 위험들에 </a:t>
            </a:r>
            <a:r>
              <a:rPr lang="ko-KR" altLang="en-US" sz="2000" dirty="0" smtClean="0">
                <a:latin typeface="+mn-ea"/>
              </a:rPr>
              <a:t>대해 </a:t>
            </a:r>
            <a:r>
              <a:rPr lang="ko-KR" altLang="en-US" sz="2000" dirty="0" smtClean="0">
                <a:latin typeface="+mn-ea"/>
              </a:rPr>
              <a:t>보험의 </a:t>
            </a:r>
            <a:r>
              <a:rPr lang="ko-KR" altLang="en-US" sz="2000" dirty="0">
                <a:latin typeface="+mn-ea"/>
              </a:rPr>
              <a:t>원리에 따라 국가가 공식적으로 개입한 최초의 </a:t>
            </a:r>
            <a:r>
              <a:rPr lang="ko-KR" altLang="en-US" sz="2000" dirty="0" smtClean="0">
                <a:latin typeface="+mn-ea"/>
              </a:rPr>
              <a:t>사례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근대적 </a:t>
            </a:r>
            <a:r>
              <a:rPr lang="ko-KR" altLang="en-US" sz="2000" dirty="0">
                <a:latin typeface="+mn-ea"/>
              </a:rPr>
              <a:t>의미의 사회보장 입법으로서의 형식을 </a:t>
            </a:r>
            <a:r>
              <a:rPr lang="ko-KR" altLang="en-US" sz="2000" dirty="0" smtClean="0">
                <a:latin typeface="+mn-ea"/>
              </a:rPr>
              <a:t>갖춤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급여청구권이 </a:t>
            </a:r>
            <a:r>
              <a:rPr lang="ko-KR" altLang="en-US" sz="2000" dirty="0">
                <a:latin typeface="+mn-ea"/>
              </a:rPr>
              <a:t>반사적 이익이 아닌 법적 청구권으로 존재하게 됨</a:t>
            </a:r>
          </a:p>
        </p:txBody>
      </p:sp>
    </p:spTree>
    <p:extLst>
      <p:ext uri="{BB962C8B-B14F-4D97-AF65-F5344CB8AC3E}">
        <p14:creationId xmlns:p14="http://schemas.microsoft.com/office/powerpoint/2010/main" val="393321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10887"/>
            <a:ext cx="77724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0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사회보험법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16790" y="946194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555097" y="999643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영향</a:t>
            </a:r>
            <a:endParaRPr kumimoji="0"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3423" y="1744208"/>
            <a:ext cx="8007664" cy="4219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사회보험을 </a:t>
            </a:r>
            <a:r>
              <a:rPr lang="ko-KR" altLang="en-US" sz="2000" dirty="0">
                <a:latin typeface="+mn-ea"/>
              </a:rPr>
              <a:t>중심으로 국가 사회복지 </a:t>
            </a:r>
            <a:r>
              <a:rPr lang="ko-KR" altLang="en-US" sz="2000" dirty="0" smtClean="0">
                <a:latin typeface="+mn-ea"/>
              </a:rPr>
              <a:t>발달</a:t>
            </a:r>
            <a:endParaRPr lang="ko-KR" altLang="en-US" sz="2000" dirty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2000" dirty="0">
                <a:latin typeface="+mn-ea"/>
              </a:rPr>
              <a:t> 후발 산업국가가 세계 최초로 사회보험 입법 → 산업화 이론에 대한 </a:t>
            </a:r>
            <a:r>
              <a:rPr lang="ko-KR" altLang="en-US" sz="2000" dirty="0" smtClean="0">
                <a:latin typeface="+mn-ea"/>
              </a:rPr>
              <a:t>반증</a:t>
            </a:r>
            <a:endParaRPr lang="en-US" altLang="ko-KR" sz="2000" dirty="0" smtClean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endParaRPr lang="ko-KR" altLang="en-US" sz="11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사회보험을 </a:t>
            </a:r>
            <a:r>
              <a:rPr lang="ko-KR" altLang="en-US" sz="2000" dirty="0">
                <a:latin typeface="+mn-ea"/>
              </a:rPr>
              <a:t>통해 노동자 계급의 참여와 권리의식 </a:t>
            </a:r>
            <a:r>
              <a:rPr lang="ko-KR" altLang="en-US" sz="2000" dirty="0" smtClean="0">
                <a:latin typeface="+mn-ea"/>
              </a:rPr>
              <a:t>향상</a:t>
            </a:r>
            <a:endParaRPr lang="ko-KR" altLang="en-US" sz="2000" dirty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2000" dirty="0">
                <a:latin typeface="+mn-ea"/>
              </a:rPr>
              <a:t> 노동자 계급의 운동을 약화시키려는 의도 </a:t>
            </a:r>
            <a:r>
              <a:rPr lang="ko-KR" altLang="en-US" sz="2000" dirty="0" smtClean="0">
                <a:latin typeface="+mn-ea"/>
              </a:rPr>
              <a:t>좌절</a:t>
            </a:r>
            <a:endParaRPr lang="ko-KR" altLang="en-US" sz="2000" dirty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100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2000" dirty="0">
                <a:latin typeface="+mn-ea"/>
              </a:rPr>
              <a:t> 법의 시행 과정에서 의도와 달라질 수 있으므로 </a:t>
            </a:r>
            <a:r>
              <a:rPr lang="ko-KR" altLang="en-US" sz="2000" dirty="0" smtClean="0">
                <a:latin typeface="+mn-ea"/>
              </a:rPr>
              <a:t>제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개정 </a:t>
            </a:r>
            <a:r>
              <a:rPr lang="ko-KR" altLang="en-US" sz="2000" dirty="0">
                <a:latin typeface="+mn-ea"/>
              </a:rPr>
              <a:t>뿐만 </a:t>
            </a:r>
            <a:r>
              <a:rPr lang="ko-KR" altLang="en-US" sz="2000" dirty="0" smtClean="0">
                <a:latin typeface="+mn-ea"/>
              </a:rPr>
              <a:t>아니라 시행 </a:t>
            </a:r>
            <a:r>
              <a:rPr lang="ko-KR" altLang="en-US" sz="2000" dirty="0">
                <a:latin typeface="+mn-ea"/>
              </a:rPr>
              <a:t>과정에도 많은 관심과 주의를 기울여야 함</a:t>
            </a:r>
          </a:p>
        </p:txBody>
      </p:sp>
    </p:spTree>
    <p:extLst>
      <p:ext uri="{BB962C8B-B14F-4D97-AF65-F5344CB8AC3E}">
        <p14:creationId xmlns:p14="http://schemas.microsoft.com/office/powerpoint/2010/main" val="411221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엘리자베스</a:t>
            </a:r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빈민법</a:t>
            </a:r>
            <a:r>
              <a:rPr lang="en-US" altLang="ko-KR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(1601)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48689" y="935561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663196" y="989010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배경</a:t>
            </a:r>
            <a:endParaRPr kumimoji="0"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6521" y="1924100"/>
            <a:ext cx="7928354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고대부터 </a:t>
            </a:r>
            <a:r>
              <a:rPr lang="ko-KR" altLang="en-US" sz="2000" dirty="0">
                <a:latin typeface="+mn-ea"/>
              </a:rPr>
              <a:t>중세까지의 구제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혈연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지역공동체 중심의 </a:t>
            </a:r>
            <a:r>
              <a:rPr lang="ko-KR" altLang="en-US" sz="2000" dirty="0" smtClean="0">
                <a:latin typeface="+mn-ea"/>
              </a:rPr>
              <a:t>상부상조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err="1" smtClean="0">
                <a:latin typeface="+mn-ea"/>
              </a:rPr>
              <a:t>중세말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교회의 자선사업을 통한 자비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봉건영주의 </a:t>
            </a:r>
            <a:r>
              <a:rPr lang="ko-KR" altLang="en-US" sz="2000" dirty="0" smtClean="0">
                <a:latin typeface="+mn-ea"/>
              </a:rPr>
              <a:t>지원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봉건제도의 </a:t>
            </a:r>
            <a:r>
              <a:rPr lang="ko-KR" altLang="en-US" sz="2000" dirty="0">
                <a:latin typeface="+mn-ea"/>
              </a:rPr>
              <a:t>몰락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종교개혁 → 농노들의 도시 유입</a:t>
            </a:r>
            <a:r>
              <a:rPr lang="en-US" altLang="ko-KR" sz="2000" dirty="0">
                <a:latin typeface="+mn-ea"/>
              </a:rPr>
              <a:t>,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걸인</a:t>
            </a:r>
            <a:r>
              <a:rPr lang="en-US" altLang="ko-KR" sz="2000" dirty="0">
                <a:latin typeface="+mn-ea"/>
              </a:rPr>
              <a:t>,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부랑자</a:t>
            </a:r>
            <a:r>
              <a:rPr lang="en-US" altLang="ko-KR" sz="2000" dirty="0">
                <a:latin typeface="+mn-ea"/>
              </a:rPr>
              <a:t>,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 </a:t>
            </a:r>
            <a:r>
              <a:rPr lang="ko-KR" altLang="en-US" sz="2000" dirty="0" smtClean="0">
                <a:latin typeface="+mn-ea"/>
              </a:rPr>
              <a:t>빈민 </a:t>
            </a:r>
            <a:r>
              <a:rPr lang="ko-KR" altLang="en-US" sz="2000" dirty="0" smtClean="0">
                <a:latin typeface="+mn-ea"/>
              </a:rPr>
              <a:t>증가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국가개입의 </a:t>
            </a:r>
            <a:r>
              <a:rPr lang="ko-KR" altLang="en-US" sz="2000" dirty="0">
                <a:latin typeface="+mn-ea"/>
              </a:rPr>
              <a:t>필요성 증대 </a:t>
            </a:r>
          </a:p>
        </p:txBody>
      </p:sp>
    </p:spTree>
    <p:extLst>
      <p:ext uri="{BB962C8B-B14F-4D97-AF65-F5344CB8AC3E}">
        <p14:creationId xmlns:p14="http://schemas.microsoft.com/office/powerpoint/2010/main" val="339050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10887"/>
            <a:ext cx="77724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0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미국 </a:t>
            </a:r>
            <a:r>
              <a:rPr lang="ko-KR" altLang="en-US" sz="30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사회보장법</a:t>
            </a:r>
            <a:endParaRPr lang="ko-KR" altLang="en-US" sz="30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16790" y="871763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41036" y="910930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배경</a:t>
            </a:r>
            <a:endParaRPr kumimoji="0" lang="ko-KR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8161" y="1501204"/>
            <a:ext cx="8417900" cy="487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대공황으로 인해 심각한 경제 위기가 계속 </a:t>
            </a:r>
            <a:r>
              <a:rPr lang="ko-KR" altLang="en-US" sz="2000" dirty="0" smtClean="0">
                <a:latin typeface="+mn-ea"/>
              </a:rPr>
              <a:t>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700" dirty="0" smtClean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자유주의적 </a:t>
            </a:r>
            <a:r>
              <a:rPr lang="ko-KR" altLang="en-US" sz="2000" dirty="0">
                <a:latin typeface="+mn-ea"/>
              </a:rPr>
              <a:t>가치관 </a:t>
            </a:r>
            <a:r>
              <a:rPr lang="ko-KR" altLang="en-US" sz="2000" dirty="0" smtClean="0">
                <a:latin typeface="+mn-ea"/>
              </a:rPr>
              <a:t>전환</a:t>
            </a:r>
            <a:endParaRPr lang="en-US" altLang="ko-KR" sz="2000" dirty="0" smtClean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빈곤을 개인의 책임으로 </a:t>
            </a:r>
            <a:r>
              <a:rPr lang="ko-KR" altLang="en-US" sz="2000" dirty="0" smtClean="0">
                <a:latin typeface="+mn-ea"/>
              </a:rPr>
              <a:t>인식해왔었음</a:t>
            </a:r>
            <a:endParaRPr lang="en-US" altLang="ko-KR" sz="2000" dirty="0" smtClean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대공황으로 </a:t>
            </a:r>
            <a:r>
              <a:rPr lang="en-US" altLang="ko-KR" sz="2000" dirty="0">
                <a:latin typeface="+mn-ea"/>
              </a:rPr>
              <a:t>3</a:t>
            </a:r>
            <a:r>
              <a:rPr lang="ko-KR" altLang="en-US" sz="2000" dirty="0">
                <a:latin typeface="+mn-ea"/>
              </a:rPr>
              <a:t>명 중 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>
                <a:latin typeface="+mn-ea"/>
              </a:rPr>
              <a:t>명이 실직 → 미국인의 생각 전환</a:t>
            </a: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endParaRPr lang="ko-KR" altLang="en-US" dirty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</a:pPr>
            <a:endParaRPr lang="ko-KR" altLang="en-US" sz="2000" dirty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endParaRPr lang="en-US" altLang="ko-KR" sz="2000" dirty="0" smtClean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endParaRPr lang="ko-KR" altLang="en-US" sz="2400" dirty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2000" dirty="0">
                <a:latin typeface="+mn-ea"/>
              </a:rPr>
              <a:t> 미국인들은 전 지역사회가 복지에 대해 책임을 가져야 한다는 </a:t>
            </a:r>
            <a:r>
              <a:rPr lang="ko-KR" altLang="en-US" sz="2000" dirty="0" smtClean="0">
                <a:latin typeface="+mn-ea"/>
              </a:rPr>
              <a:t>       원칙을 받아들임</a:t>
            </a:r>
            <a:endParaRPr lang="ko-KR" altLang="en-US" sz="2000" dirty="0">
              <a:latin typeface="+mn-ea"/>
            </a:endParaRPr>
          </a:p>
        </p:txBody>
      </p:sp>
      <p:sp>
        <p:nvSpPr>
          <p:cNvPr id="8" name="Text Box 39"/>
          <p:cNvSpPr txBox="1">
            <a:spLocks noChangeArrowheads="1"/>
          </p:cNvSpPr>
          <p:nvPr/>
        </p:nvSpPr>
        <p:spPr bwMode="auto">
          <a:xfrm>
            <a:off x="902290" y="4270776"/>
            <a:ext cx="1922660" cy="517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300" b="1" dirty="0" smtClean="0">
                <a:solidFill>
                  <a:schemeClr val="accent6">
                    <a:lumMod val="75000"/>
                  </a:schemeClr>
                </a:solidFill>
                <a:latin typeface="휴먼편지체" panose="02030504000101010101" pitchFamily="18" charset="-127"/>
                <a:ea typeface="휴먼편지체" panose="02030504000101010101" pitchFamily="18" charset="-127"/>
              </a:rPr>
              <a:t>루스벨트 대통령</a:t>
            </a:r>
            <a:endParaRPr lang="ko-KR" altLang="en-US" sz="2300" b="1" dirty="0">
              <a:solidFill>
                <a:schemeClr val="accent6">
                  <a:lumMod val="75000"/>
                </a:schemeClr>
              </a:solidFill>
              <a:latin typeface="휴먼편지체" panose="02030504000101010101" pitchFamily="18" charset="-127"/>
              <a:ea typeface="휴먼편지체" panose="02030504000101010101" pitchFamily="18" charset="-127"/>
            </a:endParaRPr>
          </a:p>
        </p:txBody>
      </p:sp>
      <p:sp>
        <p:nvSpPr>
          <p:cNvPr id="9" name="양쪽 중괄호 8"/>
          <p:cNvSpPr/>
          <p:nvPr/>
        </p:nvSpPr>
        <p:spPr>
          <a:xfrm>
            <a:off x="3031424" y="4009576"/>
            <a:ext cx="5369626" cy="1046383"/>
          </a:xfrm>
          <a:prstGeom prst="bracePair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 Box 39"/>
          <p:cNvSpPr txBox="1">
            <a:spLocks noChangeArrowheads="1"/>
          </p:cNvSpPr>
          <p:nvPr/>
        </p:nvSpPr>
        <p:spPr bwMode="auto">
          <a:xfrm>
            <a:off x="3247692" y="4051230"/>
            <a:ext cx="5006754" cy="95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400"/>
              </a:spcAft>
              <a:buClr>
                <a:schemeClr val="accent4">
                  <a:lumMod val="50000"/>
                </a:schemeClr>
              </a:buClr>
              <a:defRPr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휴먼편지체" panose="02030504000101010101" pitchFamily="18" charset="-127"/>
                <a:ea typeface="휴먼편지체" panose="02030504000101010101" pitchFamily="18" charset="-127"/>
              </a:rPr>
              <a:t>개인주의 철학보다 국가 공공복지에 관심을 둔 </a:t>
            </a:r>
          </a:p>
          <a:p>
            <a:pPr>
              <a:lnSpc>
                <a:spcPct val="120000"/>
              </a:lnSpc>
              <a:spcAft>
                <a:spcPts val="400"/>
              </a:spcAft>
              <a:buClr>
                <a:schemeClr val="accent4">
                  <a:lumMod val="50000"/>
                </a:schemeClr>
              </a:buClr>
              <a:defRPr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휴먼편지체" panose="02030504000101010101" pitchFamily="18" charset="-127"/>
                <a:ea typeface="휴먼편지체" panose="02030504000101010101" pitchFamily="18" charset="-127"/>
              </a:rPr>
              <a:t>뉴딜 정책으로 전환</a:t>
            </a:r>
          </a:p>
        </p:txBody>
      </p:sp>
    </p:spTree>
    <p:extLst>
      <p:ext uri="{BB962C8B-B14F-4D97-AF65-F5344CB8AC3E}">
        <p14:creationId xmlns:p14="http://schemas.microsoft.com/office/powerpoint/2010/main" val="216322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301812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루스벨트 뉴딜정책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509512" y="2046229"/>
            <a:ext cx="2908325" cy="2592288"/>
            <a:chOff x="6804248" y="4077072"/>
            <a:chExt cx="2908325" cy="2592288"/>
          </a:xfrm>
        </p:grpSpPr>
        <p:pic>
          <p:nvPicPr>
            <p:cNvPr id="5" name="그림 4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254945" y="5992959"/>
              <a:ext cx="2457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뉴딜정책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964633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10887"/>
            <a:ext cx="77724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0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미국의 </a:t>
            </a:r>
            <a:r>
              <a:rPr lang="ko-KR" altLang="en-US" sz="30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사회보장법</a:t>
            </a:r>
            <a:endParaRPr lang="ko-KR" altLang="en-US" sz="30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5100" y="908503"/>
            <a:ext cx="8681462" cy="368325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49400" y="8497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6908" y="8529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4914" y="1491880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0491" y="1104501"/>
            <a:ext cx="713471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1935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년 </a:t>
            </a: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사회보장법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(Social Security Act)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제정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·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공포</a:t>
            </a:r>
            <a:endParaRPr lang="ko-KR" altLang="en-US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35100" y="1711518"/>
            <a:ext cx="8794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연방 </a:t>
            </a:r>
            <a:r>
              <a:rPr lang="ko-KR" altLang="en-US" sz="2000" kern="0" dirty="0">
                <a:latin typeface="+mn-ea"/>
                <a:cs typeface="+mj-cs"/>
              </a:rPr>
              <a:t>노령 보험체계와 연방과 주가 함께 하는 실업보험으로서의 </a:t>
            </a:r>
            <a:r>
              <a:rPr lang="ko-KR" altLang="en-US" sz="2000" kern="0" dirty="0" smtClean="0">
                <a:latin typeface="+mn-ea"/>
                <a:cs typeface="+mj-cs"/>
              </a:rPr>
              <a:t>사회보험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노령부조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 smtClean="0">
                <a:latin typeface="+mn-ea"/>
                <a:cs typeface="+mj-cs"/>
              </a:rPr>
              <a:t>요보호시각장애인부조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>
                <a:latin typeface="+mn-ea"/>
                <a:cs typeface="+mj-cs"/>
              </a:rPr>
              <a:t>요보호아동부조</a:t>
            </a:r>
            <a:r>
              <a:rPr lang="ko-KR" altLang="en-US" sz="2000" kern="0" dirty="0">
                <a:latin typeface="+mn-ea"/>
                <a:cs typeface="+mj-cs"/>
              </a:rPr>
              <a:t> 등을 포함하는 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개 </a:t>
            </a:r>
            <a:r>
              <a:rPr lang="ko-KR" altLang="en-US" sz="2000" kern="0" dirty="0" smtClean="0">
                <a:latin typeface="+mn-ea"/>
                <a:cs typeface="+mj-cs"/>
              </a:rPr>
              <a:t>    집단을 위한 </a:t>
            </a:r>
            <a:r>
              <a:rPr lang="ko-KR" altLang="en-US" sz="2000" kern="0" dirty="0" smtClean="0">
                <a:latin typeface="+mn-ea"/>
                <a:cs typeface="+mj-cs"/>
              </a:rPr>
              <a:t>프로그램으로 </a:t>
            </a:r>
            <a:r>
              <a:rPr lang="ko-KR" altLang="en-US" sz="2000" kern="0" dirty="0">
                <a:latin typeface="+mn-ea"/>
                <a:cs typeface="+mj-cs"/>
              </a:rPr>
              <a:t>연방의 지원을 받는 공공부조 </a:t>
            </a:r>
            <a:r>
              <a:rPr lang="ko-KR" altLang="en-US" sz="2000" kern="0" dirty="0" smtClean="0">
                <a:latin typeface="+mn-ea"/>
                <a:cs typeface="+mj-cs"/>
              </a:rPr>
              <a:t>프로그램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모자보건 </a:t>
            </a:r>
            <a:r>
              <a:rPr lang="ko-KR" altLang="en-US" sz="2000" kern="0" dirty="0">
                <a:latin typeface="+mn-ea"/>
                <a:cs typeface="+mj-cs"/>
              </a:rPr>
              <a:t>서비스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신체장애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 smtClean="0">
                <a:latin typeface="+mn-ea"/>
                <a:cs typeface="+mj-cs"/>
              </a:rPr>
              <a:t>다리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r>
              <a:rPr lang="ko-KR" altLang="en-US" sz="2000" kern="0" dirty="0" smtClean="0">
                <a:latin typeface="+mn-ea"/>
                <a:cs typeface="+mj-cs"/>
              </a:rPr>
              <a:t>아동을 </a:t>
            </a:r>
            <a:r>
              <a:rPr lang="ko-KR" altLang="en-US" sz="2000" kern="0" dirty="0">
                <a:latin typeface="+mn-ea"/>
                <a:cs typeface="+mj-cs"/>
              </a:rPr>
              <a:t>위한 서비스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아동복지 </a:t>
            </a:r>
            <a:r>
              <a:rPr lang="ko-KR" altLang="en-US" sz="2000" kern="0" dirty="0">
                <a:latin typeface="+mn-ea"/>
                <a:cs typeface="+mj-cs"/>
              </a:rPr>
              <a:t>서비스</a:t>
            </a:r>
            <a:r>
              <a:rPr lang="en-US" altLang="ko-KR" sz="2000" kern="0" dirty="0" smtClean="0">
                <a:latin typeface="+mn-ea"/>
                <a:cs typeface="+mj-cs"/>
              </a:rPr>
              <a:t>,   </a:t>
            </a:r>
            <a:r>
              <a:rPr lang="ko-KR" altLang="en-US" sz="2000" kern="0" dirty="0" smtClean="0">
                <a:latin typeface="+mn-ea"/>
                <a:cs typeface="+mj-cs"/>
              </a:rPr>
              <a:t>직업재활 </a:t>
            </a:r>
            <a:r>
              <a:rPr lang="ko-KR" altLang="en-US" sz="2000" kern="0" dirty="0">
                <a:latin typeface="+mn-ea"/>
                <a:cs typeface="+mj-cs"/>
              </a:rPr>
              <a:t>및 공중보건 서비스 등의 보건 및 복지 서비스 프로그램</a:t>
            </a:r>
          </a:p>
        </p:txBody>
      </p:sp>
    </p:spTree>
    <p:extLst>
      <p:ext uri="{BB962C8B-B14F-4D97-AF65-F5344CB8AC3E}">
        <p14:creationId xmlns:p14="http://schemas.microsoft.com/office/powerpoint/2010/main" val="26045457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10887"/>
            <a:ext cx="77724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0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미국의 </a:t>
            </a:r>
            <a:r>
              <a:rPr lang="ko-KR" altLang="en-US" sz="30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사회보장법</a:t>
            </a:r>
            <a:endParaRPr lang="ko-KR" altLang="en-US" sz="30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1935" y="908503"/>
            <a:ext cx="8801396" cy="417668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6235" y="8497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3743" y="8529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91749" y="1491880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87326" y="1104501"/>
            <a:ext cx="729879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미국 최초의 연방정부 차원의 적극적인 복지 프로그램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23240" y="1611931"/>
            <a:ext cx="8498697" cy="3372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미국 </a:t>
            </a:r>
            <a:r>
              <a:rPr lang="ko-KR" altLang="en-US" sz="2000" kern="0" dirty="0">
                <a:latin typeface="+mn-ea"/>
                <a:cs typeface="+mj-cs"/>
              </a:rPr>
              <a:t>사회보장 제도의 근간이 </a:t>
            </a:r>
            <a:r>
              <a:rPr lang="ko-KR" altLang="en-US" sz="2000" kern="0" dirty="0" smtClean="0">
                <a:latin typeface="+mn-ea"/>
                <a:cs typeface="+mj-cs"/>
              </a:rPr>
              <a:t>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시민들이 </a:t>
            </a:r>
            <a:r>
              <a:rPr lang="ko-KR" altLang="en-US" sz="2000" kern="0" dirty="0">
                <a:latin typeface="+mn-ea"/>
                <a:cs typeface="+mj-cs"/>
              </a:rPr>
              <a:t>국가의 사회경제적 간섭을 받아들였다는 점에서 역사적 분수령이 </a:t>
            </a:r>
            <a:r>
              <a:rPr lang="ko-KR" altLang="en-US" sz="2000" kern="0" dirty="0" smtClean="0">
                <a:latin typeface="+mn-ea"/>
                <a:cs typeface="+mj-cs"/>
              </a:rPr>
              <a:t>되었음</a:t>
            </a:r>
          </a:p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사회보험으로서 </a:t>
            </a:r>
            <a:r>
              <a:rPr lang="ko-KR" altLang="en-US" sz="2000" kern="0" dirty="0">
                <a:latin typeface="+mn-ea"/>
                <a:cs typeface="+mj-cs"/>
              </a:rPr>
              <a:t>의료보험은 도입되지 </a:t>
            </a:r>
            <a:r>
              <a:rPr lang="ko-KR" altLang="en-US" sz="2000" kern="0" dirty="0" smtClean="0">
                <a:latin typeface="+mn-ea"/>
                <a:cs typeface="+mj-cs"/>
              </a:rPr>
              <a:t>않음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사회보장급여의 최저수준이 </a:t>
            </a:r>
            <a:r>
              <a:rPr lang="ko-KR" altLang="en-US" sz="2000" kern="0" dirty="0">
                <a:latin typeface="+mn-ea"/>
                <a:cs typeface="+mj-cs"/>
              </a:rPr>
              <a:t>정해지지 않음</a:t>
            </a:r>
          </a:p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세계 최초로  </a:t>
            </a:r>
            <a:r>
              <a:rPr lang="ko-KR" altLang="en-US" sz="2000" kern="0" dirty="0">
                <a:latin typeface="+mn-ea"/>
                <a:cs typeface="+mj-cs"/>
              </a:rPr>
              <a:t>‘사회보장</a:t>
            </a:r>
            <a:r>
              <a:rPr lang="en-US" altLang="ko-KR" sz="2000" kern="0" dirty="0">
                <a:latin typeface="+mn-ea"/>
                <a:cs typeface="+mj-cs"/>
              </a:rPr>
              <a:t>(social security</a:t>
            </a:r>
            <a:r>
              <a:rPr lang="en-US" altLang="ko-KR" sz="2000" kern="0" dirty="0" smtClean="0">
                <a:latin typeface="+mn-ea"/>
                <a:cs typeface="+mj-cs"/>
              </a:rPr>
              <a:t>)’  </a:t>
            </a:r>
            <a:r>
              <a:rPr lang="ko-KR" altLang="en-US" sz="2000" kern="0" dirty="0">
                <a:latin typeface="+mn-ea"/>
                <a:cs typeface="+mj-cs"/>
              </a:rPr>
              <a:t>용어 사용</a:t>
            </a:r>
          </a:p>
        </p:txBody>
      </p:sp>
    </p:spTree>
    <p:extLst>
      <p:ext uri="{BB962C8B-B14F-4D97-AF65-F5344CB8AC3E}">
        <p14:creationId xmlns:p14="http://schemas.microsoft.com/office/powerpoint/2010/main" val="6416056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10887"/>
            <a:ext cx="77724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0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미국의 </a:t>
            </a:r>
            <a:r>
              <a:rPr lang="ko-KR" altLang="en-US" sz="30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사회보장법</a:t>
            </a:r>
            <a:endParaRPr lang="ko-KR" altLang="en-US" sz="30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5100" y="908503"/>
            <a:ext cx="8681462" cy="287531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49400" y="8497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6908" y="8529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4914" y="1491880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0491" y="1104501"/>
            <a:ext cx="703038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전국산업부흥법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(National Industrial Recovery Act)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95140" y="1736849"/>
            <a:ext cx="8498697" cy="1710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뉴딜정책의 일환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생산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가격 및 산업에서 노동자의 권리를 연방정부의 통제하에 </a:t>
            </a:r>
            <a:r>
              <a:rPr lang="ko-KR" altLang="en-US" sz="2000" kern="0" dirty="0" smtClean="0">
                <a:latin typeface="+mn-ea"/>
                <a:cs typeface="+mj-cs"/>
              </a:rPr>
              <a:t>둠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 노동조합의 결성 증가</a:t>
            </a:r>
          </a:p>
        </p:txBody>
      </p:sp>
    </p:spTree>
    <p:extLst>
      <p:ext uri="{BB962C8B-B14F-4D97-AF65-F5344CB8AC3E}">
        <p14:creationId xmlns:p14="http://schemas.microsoft.com/office/powerpoint/2010/main" val="31996531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10887"/>
            <a:ext cx="77724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0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미국의 </a:t>
            </a:r>
            <a:r>
              <a:rPr lang="ko-KR" altLang="en-US" sz="30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사회보장법</a:t>
            </a:r>
            <a:endParaRPr lang="ko-KR" altLang="en-US" sz="30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1302" y="908503"/>
            <a:ext cx="8801396" cy="396065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5602" y="8497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3110" y="8529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0052" y="1840200"/>
            <a:ext cx="836734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6693" y="1104501"/>
            <a:ext cx="7483074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1938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년 전국노동관계법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(National Labor Relations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Act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: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ko-KR" altLang="en-US" sz="2300" b="1" dirty="0" err="1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와그너법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으로 대체 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85602" y="1907691"/>
            <a:ext cx="8498697" cy="2741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노동기본권 </a:t>
            </a:r>
            <a:r>
              <a:rPr lang="ko-KR" altLang="en-US" sz="2000" kern="0" dirty="0">
                <a:latin typeface="+mn-ea"/>
                <a:cs typeface="+mj-cs"/>
              </a:rPr>
              <a:t>완전 </a:t>
            </a:r>
            <a:r>
              <a:rPr lang="ko-KR" altLang="en-US" sz="2000" kern="0" dirty="0" smtClean="0">
                <a:latin typeface="+mn-ea"/>
                <a:cs typeface="+mj-cs"/>
              </a:rPr>
              <a:t>보장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최저임금제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최고 노동시간 제한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아동노동의 </a:t>
            </a:r>
            <a:r>
              <a:rPr lang="ko-KR" altLang="en-US" sz="2000" kern="0" dirty="0" smtClean="0">
                <a:latin typeface="+mn-ea"/>
                <a:cs typeface="+mj-cs"/>
              </a:rPr>
              <a:t>금지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사회보장법만으로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복지가 향상된 것이 </a:t>
            </a:r>
            <a:r>
              <a:rPr lang="ko-KR" altLang="en-US" sz="2000" kern="0" dirty="0" smtClean="0">
                <a:latin typeface="+mn-ea"/>
                <a:cs typeface="+mj-cs"/>
              </a:rPr>
              <a:t>아님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생활유지가 </a:t>
            </a:r>
            <a:r>
              <a:rPr lang="ko-KR" altLang="en-US" sz="2000" kern="0" dirty="0">
                <a:latin typeface="+mn-ea"/>
                <a:cs typeface="+mj-cs"/>
              </a:rPr>
              <a:t>가능한 임금 도입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노동조합의 결성으로 노동환경 개선이 함께 </a:t>
            </a:r>
            <a:r>
              <a:rPr lang="ko-KR" altLang="en-US" sz="2000" kern="0" dirty="0" smtClean="0">
                <a:latin typeface="+mn-ea"/>
                <a:cs typeface="+mj-cs"/>
              </a:rPr>
              <a:t>이루어져 </a:t>
            </a:r>
            <a:r>
              <a:rPr lang="ko-KR" altLang="en-US" sz="2000" kern="0" dirty="0">
                <a:latin typeface="+mn-ea"/>
                <a:cs typeface="+mj-cs"/>
              </a:rPr>
              <a:t>대공황의 위기를 벗어날 수 있었음</a:t>
            </a:r>
          </a:p>
        </p:txBody>
      </p:sp>
    </p:spTree>
    <p:extLst>
      <p:ext uri="{BB962C8B-B14F-4D97-AF65-F5344CB8AC3E}">
        <p14:creationId xmlns:p14="http://schemas.microsoft.com/office/powerpoint/2010/main" val="2113978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1419225" y="4286250"/>
            <a:ext cx="6238875" cy="666750"/>
          </a:xfrm>
          <a:prstGeom prst="roundRect">
            <a:avLst/>
          </a:prstGeom>
          <a:noFill/>
          <a:ln w="19050">
            <a:solidFill>
              <a:schemeClr val="accent4">
                <a:lumMod val="50000"/>
                <a:alpha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엘리자베스</a:t>
            </a:r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빈민법</a:t>
            </a:r>
            <a:r>
              <a:rPr lang="en-US" altLang="ko-KR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(1601)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48689" y="935561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06046" y="974728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의의 및 특징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6046" y="1724050"/>
            <a:ext cx="8417900" cy="222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국가개입과 </a:t>
            </a:r>
            <a:r>
              <a:rPr lang="ko-KR" altLang="en-US" sz="2000" dirty="0">
                <a:latin typeface="+mn-ea"/>
              </a:rPr>
              <a:t>더불어 국가재정으로 빈민구호 → 사회복지법의 </a:t>
            </a:r>
            <a:r>
              <a:rPr lang="ko-KR" altLang="en-US" sz="2000" dirty="0" smtClean="0">
                <a:latin typeface="+mn-ea"/>
              </a:rPr>
              <a:t>효시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구빈은 </a:t>
            </a:r>
            <a:r>
              <a:rPr lang="ko-KR" altLang="en-US" sz="2000" dirty="0">
                <a:latin typeface="+mn-ea"/>
              </a:rPr>
              <a:t>국가의 의무지만 대상자의 권리는 인정하지 </a:t>
            </a:r>
            <a:r>
              <a:rPr lang="ko-KR" altLang="en-US" sz="2000" dirty="0" smtClean="0">
                <a:latin typeface="+mn-ea"/>
              </a:rPr>
              <a:t>않음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빈곤상태의 </a:t>
            </a:r>
            <a:r>
              <a:rPr lang="ko-KR" altLang="en-US" sz="2000" dirty="0">
                <a:latin typeface="+mn-ea"/>
              </a:rPr>
              <a:t>원인은 묻지 </a:t>
            </a:r>
            <a:r>
              <a:rPr lang="ko-KR" altLang="en-US" sz="2000" dirty="0" smtClean="0">
                <a:latin typeface="+mn-ea"/>
              </a:rPr>
              <a:t>않음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err="1" smtClean="0">
                <a:latin typeface="+mn-ea"/>
              </a:rPr>
              <a:t>요보호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아동에게 직업교육 실시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장래의 빈곤화를 막음</a:t>
            </a:r>
          </a:p>
        </p:txBody>
      </p:sp>
      <p:sp>
        <p:nvSpPr>
          <p:cNvPr id="7" name="제목 1"/>
          <p:cNvSpPr>
            <a:spLocks noGrp="1"/>
          </p:cNvSpPr>
          <p:nvPr>
            <p:ph type="ctrTitle" idx="4294967295"/>
          </p:nvPr>
        </p:nvSpPr>
        <p:spPr>
          <a:xfrm>
            <a:off x="652954" y="4395640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o-KR" altLang="en-US" sz="24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노동력 유무에 따라 빈민을 구분하여 지원</a:t>
            </a:r>
          </a:p>
        </p:txBody>
      </p:sp>
      <p:sp>
        <p:nvSpPr>
          <p:cNvPr id="8" name="제목 39"/>
          <p:cNvSpPr txBox="1">
            <a:spLocks/>
          </p:cNvSpPr>
          <p:nvPr/>
        </p:nvSpPr>
        <p:spPr bwMode="auto">
          <a:xfrm>
            <a:off x="348689" y="5270051"/>
            <a:ext cx="8586719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  <a:defRPr/>
            </a:pPr>
            <a:r>
              <a:rPr lang="ko-KR" altLang="en-US" sz="2000" b="1" kern="0" dirty="0">
                <a:latin typeface="+mn-ea"/>
                <a:cs typeface="+mj-cs"/>
              </a:rPr>
              <a:t>노동력의 유무는 현대에도 대상의 자격을 결정하는 데 중요한 </a:t>
            </a:r>
            <a:r>
              <a:rPr lang="ko-KR" altLang="en-US" sz="2000" b="1" kern="0" dirty="0" smtClean="0">
                <a:latin typeface="+mn-ea"/>
                <a:cs typeface="+mj-cs"/>
              </a:rPr>
              <a:t>요인임</a:t>
            </a:r>
            <a:endParaRPr lang="en-US" altLang="ko-KR" sz="2000" b="1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defRPr/>
            </a:pPr>
            <a:endParaRPr lang="en-US" altLang="ko-KR" sz="900" b="1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defRPr/>
            </a:pPr>
            <a:r>
              <a:rPr lang="ko-KR" altLang="en-US" sz="2000" b="1" kern="0" dirty="0" smtClean="0">
                <a:latin typeface="+mn-ea"/>
                <a:cs typeface="+mj-cs"/>
              </a:rPr>
              <a:t>       </a:t>
            </a:r>
            <a:r>
              <a:rPr lang="ko-KR" altLang="en-US" sz="2000" b="1" kern="0" dirty="0" smtClean="0">
                <a:latin typeface="+mn-ea"/>
                <a:cs typeface="+mj-cs"/>
              </a:rPr>
              <a:t>예</a:t>
            </a:r>
            <a:r>
              <a:rPr lang="en-US" altLang="ko-KR" sz="2000" b="1" kern="0" dirty="0" smtClean="0">
                <a:latin typeface="+mn-ea"/>
                <a:cs typeface="+mj-cs"/>
              </a:rPr>
              <a:t>) </a:t>
            </a:r>
            <a:r>
              <a:rPr lang="ko-KR" altLang="en-US" sz="2000" b="1" kern="0" dirty="0" smtClean="0">
                <a:latin typeface="+mn-ea"/>
                <a:cs typeface="+mj-cs"/>
              </a:rPr>
              <a:t> </a:t>
            </a:r>
            <a:r>
              <a:rPr lang="ko-KR" altLang="en-US" sz="2000" b="1" kern="0" dirty="0" err="1" smtClean="0">
                <a:latin typeface="+mn-ea"/>
                <a:cs typeface="+mj-cs"/>
              </a:rPr>
              <a:t>국민기초생활보장법</a:t>
            </a:r>
            <a:r>
              <a:rPr lang="ko-KR" altLang="en-US" sz="2000" b="1" kern="0" dirty="0" smtClean="0">
                <a:latin typeface="+mn-ea"/>
                <a:cs typeface="+mj-cs"/>
              </a:rPr>
              <a:t> </a:t>
            </a:r>
            <a:r>
              <a:rPr lang="en-US" altLang="ko-KR" sz="2000" b="1" kern="0" dirty="0">
                <a:latin typeface="+mn-ea"/>
                <a:cs typeface="+mj-cs"/>
              </a:rPr>
              <a:t>: </a:t>
            </a:r>
            <a:r>
              <a:rPr lang="ko-KR" altLang="en-US" sz="2000" b="1" kern="0" dirty="0">
                <a:latin typeface="+mn-ea"/>
                <a:cs typeface="+mj-cs"/>
              </a:rPr>
              <a:t>조건부 </a:t>
            </a:r>
            <a:r>
              <a:rPr lang="ko-KR" altLang="en-US" sz="2000" b="1" kern="0" dirty="0" err="1" smtClean="0">
                <a:latin typeface="+mn-ea"/>
                <a:cs typeface="+mj-cs"/>
              </a:rPr>
              <a:t>수급자</a:t>
            </a:r>
            <a:endParaRPr lang="ko-KR" altLang="en-US" sz="2000" b="1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8581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1411" y="206562"/>
            <a:ext cx="808617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노동력 유무에 따라 빈민을 구분하여 지원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336190" y="5077353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415872" y="5091753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87959" y="5116988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err="1">
                <a:latin typeface="+mn-ea"/>
              </a:rPr>
              <a:t>요보호</a:t>
            </a:r>
            <a:r>
              <a:rPr lang="ko-KR" altLang="en-US" sz="2300" b="1" dirty="0">
                <a:latin typeface="+mn-ea"/>
              </a:rPr>
              <a:t> 아동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17125" y="5470492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94607" y="5580961"/>
            <a:ext cx="7853077" cy="87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무료 위탁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latin typeface="+mn-ea"/>
              </a:rPr>
              <a:t>8</a:t>
            </a:r>
            <a:r>
              <a:rPr lang="ko-KR" altLang="en-US" sz="2000" dirty="0">
                <a:latin typeface="+mn-ea"/>
              </a:rPr>
              <a:t>세 이상의 경우 도제생활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아동양육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직업교육의 의미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336191" y="2819972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381858" y="281997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17126" y="2836385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n-ea"/>
              </a:rPr>
              <a:t>노동 능력이 </a:t>
            </a:r>
            <a:r>
              <a:rPr lang="ko-KR" altLang="en-US" sz="2300" b="1" dirty="0">
                <a:latin typeface="+mn-ea"/>
              </a:rPr>
              <a:t>없는 빈민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36171" y="3235402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08119" y="3386213"/>
            <a:ext cx="680500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가치 있는 </a:t>
            </a:r>
            <a:r>
              <a:rPr lang="ko-KR" altLang="en-US" sz="2000" dirty="0">
                <a:latin typeface="+mn-ea"/>
              </a:rPr>
              <a:t>빈민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병자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노인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귀머거리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벙어리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장애인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어린아이가 있는 편모 </a:t>
            </a:r>
            <a:r>
              <a:rPr lang="ko-KR" altLang="en-US" sz="2000" dirty="0" smtClean="0">
                <a:latin typeface="+mn-ea"/>
              </a:rPr>
              <a:t>등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err="1" smtClean="0">
                <a:latin typeface="+mn-ea"/>
              </a:rPr>
              <a:t>구빈원에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수용 → 오늘날의 시설보호에 해당</a:t>
            </a:r>
          </a:p>
        </p:txBody>
      </p:sp>
      <p:sp>
        <p:nvSpPr>
          <p:cNvPr id="13" name="직사각형 12"/>
          <p:cNvSpPr/>
          <p:nvPr/>
        </p:nvSpPr>
        <p:spPr bwMode="auto">
          <a:xfrm>
            <a:off x="336191" y="1047714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4" name="오른쪽 중괄호 13"/>
          <p:cNvSpPr/>
          <p:nvPr/>
        </p:nvSpPr>
        <p:spPr bwMode="auto">
          <a:xfrm flipH="1">
            <a:off x="415872" y="1077870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17127" y="1077870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노동 능력이 </a:t>
            </a:r>
            <a:r>
              <a:rPr lang="ko-KR" altLang="en-US" sz="2300" b="1" dirty="0">
                <a:latin typeface="+mj-ea"/>
                <a:ea typeface="+mj-ea"/>
              </a:rPr>
              <a:t>있는 빈민</a:t>
            </a:r>
          </a:p>
        </p:txBody>
      </p:sp>
      <p:pic>
        <p:nvPicPr>
          <p:cNvPr id="1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39722" y="1437784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108119" y="1544514"/>
            <a:ext cx="730983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가치 없는 빈민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작업장에서 </a:t>
            </a:r>
            <a:r>
              <a:rPr lang="ko-KR" altLang="en-US" sz="2000" dirty="0">
                <a:latin typeface="+mn-ea"/>
              </a:rPr>
              <a:t>강제 노동 → 노역 거부 시 감옥에 투옥</a:t>
            </a:r>
          </a:p>
        </p:txBody>
      </p:sp>
    </p:spTree>
    <p:extLst>
      <p:ext uri="{BB962C8B-B14F-4D97-AF65-F5344CB8AC3E}">
        <p14:creationId xmlns:p14="http://schemas.microsoft.com/office/powerpoint/2010/main" val="135199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빈민법의 발전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9299" y="3854251"/>
            <a:ext cx="8742444" cy="252291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400506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400823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6401" y="4532569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75009" y="4125121"/>
            <a:ext cx="407464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길버트법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Gilbert Act, 1782)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63241" y="4610580"/>
            <a:ext cx="849869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원외구호 </a:t>
            </a:r>
            <a:r>
              <a:rPr lang="ko-KR" altLang="en-US" sz="2000" kern="0" dirty="0">
                <a:latin typeface="+mn-ea"/>
                <a:cs typeface="+mj-cs"/>
              </a:rPr>
              <a:t>가능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작업장 빈민의 비참한 생활과 착취 개선이 </a:t>
            </a:r>
            <a:r>
              <a:rPr lang="ko-KR" altLang="en-US" sz="2000" kern="0" dirty="0" smtClean="0">
                <a:latin typeface="+mn-ea"/>
                <a:cs typeface="+mj-cs"/>
              </a:rPr>
              <a:t>목적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작업장 개선운동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교구연합을 통한 효율적인 구빈행정 </a:t>
            </a:r>
            <a:r>
              <a:rPr lang="ko-KR" altLang="en-US" sz="2000" kern="0" dirty="0" smtClean="0">
                <a:latin typeface="+mn-ea"/>
                <a:cs typeface="+mj-cs"/>
              </a:rPr>
              <a:t>시도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오늘날 </a:t>
            </a:r>
            <a:r>
              <a:rPr lang="ko-KR" altLang="en-US" sz="2000" kern="0" dirty="0" smtClean="0">
                <a:latin typeface="+mn-ea"/>
                <a:cs typeface="+mj-cs"/>
              </a:rPr>
              <a:t>거택보호제도의 </a:t>
            </a:r>
            <a:r>
              <a:rPr lang="ko-KR" altLang="en-US" sz="2000" kern="0" dirty="0">
                <a:latin typeface="+mn-ea"/>
                <a:cs typeface="+mj-cs"/>
              </a:rPr>
              <a:t>효시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3201" y="865973"/>
            <a:ext cx="8742444" cy="252291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17501" y="80723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75009" y="81041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13015" y="1449348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8592" y="1061969"/>
            <a:ext cx="434766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정주법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Settlement Act, 1662)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563241" y="1573870"/>
            <a:ext cx="8498697" cy="1556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빈민구호가 </a:t>
            </a:r>
            <a:r>
              <a:rPr lang="ko-KR" altLang="en-US" sz="2000" kern="0" dirty="0">
                <a:latin typeface="+mn-ea"/>
                <a:cs typeface="+mj-cs"/>
              </a:rPr>
              <a:t>활발한 교구로 빈민들이 이주하는 것을 막기 </a:t>
            </a:r>
            <a:r>
              <a:rPr lang="ko-KR" altLang="en-US" sz="2000" kern="0" dirty="0" smtClean="0">
                <a:latin typeface="+mn-ea"/>
                <a:cs typeface="+mj-cs"/>
              </a:rPr>
              <a:t>위함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특별한 </a:t>
            </a:r>
            <a:r>
              <a:rPr lang="ko-KR" altLang="en-US" sz="2000" kern="0" dirty="0">
                <a:latin typeface="+mn-ea"/>
                <a:cs typeface="+mj-cs"/>
              </a:rPr>
              <a:t>사유가 없는 이주 빈민을 본래 거주지로 강제 </a:t>
            </a:r>
            <a:r>
              <a:rPr lang="ko-KR" altLang="en-US" sz="2000" kern="0" dirty="0" smtClean="0">
                <a:latin typeface="+mn-ea"/>
                <a:cs typeface="+mj-cs"/>
              </a:rPr>
              <a:t>소환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거주이전의 </a:t>
            </a:r>
            <a:r>
              <a:rPr lang="ko-KR" altLang="en-US" sz="2000" kern="0" dirty="0">
                <a:latin typeface="+mn-ea"/>
                <a:cs typeface="+mj-cs"/>
              </a:rPr>
              <a:t>자유를 침해</a:t>
            </a:r>
          </a:p>
        </p:txBody>
      </p:sp>
    </p:spTree>
    <p:extLst>
      <p:ext uri="{BB962C8B-B14F-4D97-AF65-F5344CB8AC3E}">
        <p14:creationId xmlns:p14="http://schemas.microsoft.com/office/powerpoint/2010/main" val="1234904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빈민법의 발전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865972"/>
            <a:ext cx="8742444" cy="321109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80723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81041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449348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061969"/>
            <a:ext cx="577754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스핀햄랜드법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en-US" altLang="ko-KR" sz="2300" b="1" dirty="0" err="1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Speenhamland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Act, 1795)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62321" y="1605132"/>
            <a:ext cx="8498697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임금 </a:t>
            </a:r>
            <a:r>
              <a:rPr lang="ko-KR" altLang="en-US" sz="2000" kern="0" dirty="0">
                <a:latin typeface="+mn-ea"/>
                <a:cs typeface="+mj-cs"/>
              </a:rPr>
              <a:t>인상 대신 생계비 </a:t>
            </a:r>
            <a:r>
              <a:rPr lang="ko-KR" altLang="en-US" sz="2000" kern="0" dirty="0" smtClean="0">
                <a:latin typeface="+mn-ea"/>
                <a:cs typeface="+mj-cs"/>
              </a:rPr>
              <a:t>보조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임금 </a:t>
            </a:r>
            <a:r>
              <a:rPr lang="en-US" altLang="ko-KR" sz="2000" kern="0" dirty="0" smtClean="0">
                <a:latin typeface="+mn-ea"/>
                <a:cs typeface="+mj-cs"/>
              </a:rPr>
              <a:t>- </a:t>
            </a:r>
            <a:r>
              <a:rPr lang="ko-KR" altLang="en-US" sz="2000" kern="0" dirty="0" smtClean="0">
                <a:latin typeface="+mn-ea"/>
                <a:cs typeface="+mj-cs"/>
              </a:rPr>
              <a:t>물가 </a:t>
            </a:r>
            <a:r>
              <a:rPr lang="ko-KR" altLang="en-US" sz="2000" kern="0" dirty="0">
                <a:latin typeface="+mn-ea"/>
                <a:cs typeface="+mj-cs"/>
              </a:rPr>
              <a:t>연동의 사회적 보호를 받게 </a:t>
            </a:r>
            <a:r>
              <a:rPr lang="ko-KR" altLang="en-US" sz="2000" kern="0" dirty="0" smtClean="0">
                <a:latin typeface="+mn-ea"/>
                <a:cs typeface="+mj-cs"/>
              </a:rPr>
              <a:t>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공공재산으로 </a:t>
            </a:r>
            <a:r>
              <a:rPr lang="ko-KR" altLang="en-US" sz="2000" kern="0" dirty="0">
                <a:latin typeface="+mn-ea"/>
                <a:cs typeface="+mj-cs"/>
              </a:rPr>
              <a:t>고용주를 보조하는 결과를 가져와 </a:t>
            </a:r>
            <a:r>
              <a:rPr lang="ko-KR" altLang="en-US" sz="2000" kern="0" dirty="0" smtClean="0">
                <a:latin typeface="+mn-ea"/>
                <a:cs typeface="+mj-cs"/>
              </a:rPr>
              <a:t>실패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빈민에 </a:t>
            </a:r>
            <a:r>
              <a:rPr lang="ko-KR" altLang="en-US" sz="2000" kern="0" dirty="0">
                <a:latin typeface="+mn-ea"/>
                <a:cs typeface="+mj-cs"/>
              </a:rPr>
              <a:t>대한 억압정책으로 회귀를 가져옴</a:t>
            </a:r>
          </a:p>
        </p:txBody>
      </p:sp>
    </p:spTree>
    <p:extLst>
      <p:ext uri="{BB962C8B-B14F-4D97-AF65-F5344CB8AC3E}">
        <p14:creationId xmlns:p14="http://schemas.microsoft.com/office/powerpoint/2010/main" val="312493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산업화 </a:t>
            </a:r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초기 </a:t>
            </a:r>
            <a:r>
              <a:rPr lang="en-US" altLang="ko-KR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32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러다이트</a:t>
            </a:r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운동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3509512" y="2101733"/>
            <a:ext cx="2668628" cy="2592288"/>
            <a:chOff x="6804248" y="4077072"/>
            <a:chExt cx="2668628" cy="2592288"/>
          </a:xfrm>
        </p:grpSpPr>
        <p:pic>
          <p:nvPicPr>
            <p:cNvPr id="5" name="그림 4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015248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산업화 초기</a:t>
              </a:r>
              <a:r>
                <a:rPr lang="en-US" altLang="ko-KR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-</a:t>
              </a:r>
            </a:p>
            <a:p>
              <a:r>
                <a:rPr lang="ko-KR" altLang="en-US" sz="2000" b="1" u="sng" dirty="0" err="1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러다이트</a:t>
              </a:r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운동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495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신빈민법</a:t>
            </a:r>
            <a:r>
              <a:rPr lang="en-US" altLang="ko-KR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(1834)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48689" y="935561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72935" y="974728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배경</a:t>
            </a:r>
            <a:endParaRPr kumimoji="0"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976" y="1771675"/>
            <a:ext cx="809624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err="1" smtClean="0">
                <a:latin typeface="+mn-ea"/>
              </a:rPr>
              <a:t>스핀햄랜드법에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대한 </a:t>
            </a:r>
            <a:r>
              <a:rPr lang="ko-KR" altLang="en-US" sz="2000" dirty="0" smtClean="0">
                <a:latin typeface="+mn-ea"/>
              </a:rPr>
              <a:t>비판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latin typeface="+mn-ea"/>
              </a:rPr>
              <a:t>19</a:t>
            </a:r>
            <a:r>
              <a:rPr lang="ko-KR" altLang="en-US" sz="2000" dirty="0">
                <a:latin typeface="+mn-ea"/>
              </a:rPr>
              <a:t>세기 초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자본주의 발전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도시 노동자 계급의 등장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농촌부랑인과는 </a:t>
            </a:r>
            <a:r>
              <a:rPr lang="ko-KR" altLang="en-US" sz="2000" dirty="0">
                <a:latin typeface="+mn-ea"/>
              </a:rPr>
              <a:t>다른 사회문제 </a:t>
            </a:r>
            <a:r>
              <a:rPr lang="ko-KR" altLang="en-US" sz="2000" dirty="0" smtClean="0">
                <a:latin typeface="+mn-ea"/>
              </a:rPr>
              <a:t>대두</a:t>
            </a:r>
            <a:endParaRPr lang="en-US" altLang="ko-KR" sz="2000" dirty="0" smtClean="0">
              <a:latin typeface="+mn-ea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</a:pP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 자유방임주의 극대화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자조 개념 강조 → 역사상 가장 </a:t>
            </a:r>
            <a:r>
              <a:rPr lang="ko-KR" altLang="en-US" sz="2000" dirty="0" smtClean="0">
                <a:latin typeface="+mn-ea"/>
              </a:rPr>
              <a:t>억압적인 성격의 법</a:t>
            </a:r>
            <a:endParaRPr lang="ko-KR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3653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2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신빈민법</a:t>
            </a:r>
            <a:r>
              <a:rPr lang="en-US" altLang="ko-KR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(1834)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282578" y="815227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78035" y="868676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원칙</a:t>
            </a:r>
            <a:endParaRPr kumimoji="0" lang="en-US" altLang="ko-KR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5097" y="5067863"/>
            <a:ext cx="582980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2)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작업장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제도의 원칙</a:t>
            </a:r>
            <a:endParaRPr lang="ko-KR" altLang="en-US" sz="23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 Box 39"/>
          <p:cNvSpPr txBox="1">
            <a:spLocks noChangeArrowheads="1"/>
          </p:cNvSpPr>
          <p:nvPr/>
        </p:nvSpPr>
        <p:spPr bwMode="auto">
          <a:xfrm>
            <a:off x="994172" y="1907871"/>
            <a:ext cx="768237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구제대상이 </a:t>
            </a:r>
            <a:r>
              <a:rPr lang="ko-KR" altLang="en-US" sz="2000" dirty="0">
                <a:latin typeface="+mn-ea"/>
              </a:rPr>
              <a:t>되는 빈민의 생활수준은 최하층의 독립 </a:t>
            </a:r>
            <a:r>
              <a:rPr lang="ko-KR" altLang="en-US" sz="2000" dirty="0" smtClean="0">
                <a:latin typeface="+mn-ea"/>
              </a:rPr>
              <a:t>노동자의 </a:t>
            </a:r>
            <a:r>
              <a:rPr lang="ko-KR" altLang="en-US" sz="2000" dirty="0" smtClean="0">
                <a:latin typeface="+mn-ea"/>
              </a:rPr>
              <a:t>생활수준보다는 낮아야 </a:t>
            </a:r>
            <a:r>
              <a:rPr lang="ko-KR" altLang="en-US" sz="2000" dirty="0">
                <a:latin typeface="+mn-ea"/>
              </a:rPr>
              <a:t>함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ko-KR" altLang="en-US" sz="2000" dirty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→ </a:t>
            </a:r>
            <a:r>
              <a:rPr lang="ko-KR" altLang="en-US" sz="2000" dirty="0">
                <a:latin typeface="+mn-ea"/>
              </a:rPr>
              <a:t>구제수준 결정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ko-KR" altLang="en-US" sz="2000" dirty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→ </a:t>
            </a:r>
            <a:r>
              <a:rPr lang="ko-KR" altLang="en-US" sz="2000" dirty="0">
                <a:latin typeface="+mn-ea"/>
              </a:rPr>
              <a:t>거의 범죄자 취급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열등한 사회처우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ko-KR" sz="1400" dirty="0" smtClean="0">
              <a:latin typeface="+mn-ea"/>
            </a:endParaRPr>
          </a:p>
          <a:p>
            <a:pPr marL="342900" indent="-342900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사회보장기본법 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10</a:t>
            </a:r>
            <a:r>
              <a:rPr lang="ko-KR" altLang="en-US" sz="2000" dirty="0">
                <a:latin typeface="+mn-ea"/>
              </a:rPr>
              <a:t>조 </a:t>
            </a:r>
            <a:endParaRPr lang="en-US" altLang="ko-KR" sz="2000" dirty="0" smtClean="0">
              <a:latin typeface="+mn-ea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: </a:t>
            </a:r>
            <a:r>
              <a:rPr lang="ko-KR" altLang="en-US" sz="2000" dirty="0" smtClean="0">
                <a:latin typeface="+mn-ea"/>
              </a:rPr>
              <a:t>최저보장수준과 최저임금 </a:t>
            </a:r>
            <a:r>
              <a:rPr lang="ko-KR" altLang="en-US" sz="2000" dirty="0">
                <a:latin typeface="+mn-ea"/>
              </a:rPr>
              <a:t>등을 고려하여 </a:t>
            </a:r>
            <a:r>
              <a:rPr lang="ko-KR" altLang="en-US" sz="2000" dirty="0" smtClean="0">
                <a:latin typeface="+mn-ea"/>
              </a:rPr>
              <a:t>사회보장급여의 </a:t>
            </a:r>
            <a:r>
              <a:rPr lang="ko-KR" altLang="en-US" sz="2000" dirty="0">
                <a:latin typeface="+mn-ea"/>
              </a:rPr>
              <a:t>수준을 결정하여야 한다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5096" y="5843346"/>
            <a:ext cx="582980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3)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전국적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통일의 원칙</a:t>
            </a:r>
            <a:endParaRPr lang="ko-KR" altLang="en-US" sz="23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1860" y="1457556"/>
            <a:ext cx="582980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1)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열등처우의 </a:t>
            </a: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원칙</a:t>
            </a:r>
          </a:p>
        </p:txBody>
      </p:sp>
    </p:spTree>
    <p:extLst>
      <p:ext uri="{BB962C8B-B14F-4D97-AF65-F5344CB8AC3E}">
        <p14:creationId xmlns:p14="http://schemas.microsoft.com/office/powerpoint/2010/main" val="246928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950</Words>
  <Application>Microsoft Office PowerPoint</Application>
  <PresentationFormat>화면 슬라이드 쇼(4:3)</PresentationFormat>
  <Paragraphs>168</Paragraphs>
  <Slides>25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26" baseType="lpstr">
      <vt:lpstr>Office 테마</vt:lpstr>
      <vt:lpstr>PowerPoint 프레젠테이션</vt:lpstr>
      <vt:lpstr>엘리자베스 빈민법(1601)</vt:lpstr>
      <vt:lpstr>엘리자베스 빈민법(1601)</vt:lpstr>
      <vt:lpstr>노동력 유무에 따라 빈민을 구분하여 지원</vt:lpstr>
      <vt:lpstr>빈민법의 발전</vt:lpstr>
      <vt:lpstr>빈민법의 발전</vt:lpstr>
      <vt:lpstr>동영상 - 산업화 초기 : 러다이트 운동</vt:lpstr>
      <vt:lpstr>신빈민법(1834)</vt:lpstr>
      <vt:lpstr>신빈민법(1834)</vt:lpstr>
      <vt:lpstr>공장법</vt:lpstr>
      <vt:lpstr>공장법</vt:lpstr>
      <vt:lpstr>공장법</vt:lpstr>
      <vt:lpstr>국민보험법과 비버리지 보고서</vt:lpstr>
      <vt:lpstr>국민보험법과 비버리지 보고서</vt:lpstr>
      <vt:lpstr>독일 사회보험법</vt:lpstr>
      <vt:lpstr>동영상 – 복지사회의 전개</vt:lpstr>
      <vt:lpstr>사회보험법</vt:lpstr>
      <vt:lpstr>사회보험법</vt:lpstr>
      <vt:lpstr>사회보험법</vt:lpstr>
      <vt:lpstr>미국 사회보장법</vt:lpstr>
      <vt:lpstr>동영상 – 루스벨트 뉴딜정책</vt:lpstr>
      <vt:lpstr>미국의 사회보장법</vt:lpstr>
      <vt:lpstr>미국의 사회보장법</vt:lpstr>
      <vt:lpstr>미국의 사회보장법</vt:lpstr>
      <vt:lpstr>미국의 사회보장법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31</cp:revision>
  <dcterms:created xsi:type="dcterms:W3CDTF">2019-05-23T02:11:30Z</dcterms:created>
  <dcterms:modified xsi:type="dcterms:W3CDTF">2019-05-31T01:59:06Z</dcterms:modified>
</cp:coreProperties>
</file>