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9" r:id="rId3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CECE"/>
    <a:srgbClr val="D1CAC6"/>
    <a:srgbClr val="E8E5E2"/>
    <a:srgbClr val="BAB0A9"/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771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71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2374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183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509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498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9308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867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42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5392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360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3173D-3430-4835-A3EF-08C1AB8E57C8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27FA7-8BF2-4EBE-9DBE-D08EA41BD4B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628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ZDA5aMXUb8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un_cSwT0Z1I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EvXjmyhAqfY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099256" y="4071494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11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고용보험법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0087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62670" y="861048"/>
            <a:ext cx="8585205" cy="2673413"/>
            <a:chOff x="204" y="2296"/>
            <a:chExt cx="3584" cy="186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6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7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고용안정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·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직업능력개발사업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8" name="제목 39"/>
          <p:cNvSpPr txBox="1">
            <a:spLocks/>
          </p:cNvSpPr>
          <p:nvPr/>
        </p:nvSpPr>
        <p:spPr bwMode="auto">
          <a:xfrm>
            <a:off x="645014" y="1544759"/>
            <a:ext cx="794828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근로자능력개발카드에 </a:t>
            </a:r>
            <a:r>
              <a:rPr lang="ko-KR" altLang="en-US" sz="2000" kern="0" dirty="0">
                <a:latin typeface="+mn-ea"/>
                <a:cs typeface="+mj-cs"/>
              </a:rPr>
              <a:t>따른 </a:t>
            </a:r>
            <a:r>
              <a:rPr lang="ko-KR" altLang="en-US" sz="2000" kern="0" dirty="0" smtClean="0">
                <a:latin typeface="+mn-ea"/>
                <a:cs typeface="+mj-cs"/>
              </a:rPr>
              <a:t>수강지원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능력개발 </a:t>
            </a:r>
            <a:r>
              <a:rPr lang="ko-KR" altLang="en-US" sz="2000" kern="0" dirty="0">
                <a:latin typeface="+mn-ea"/>
                <a:cs typeface="+mj-cs"/>
              </a:rPr>
              <a:t>비용의 </a:t>
            </a:r>
            <a:r>
              <a:rPr lang="ko-KR" altLang="en-US" sz="2000" kern="0" dirty="0" smtClean="0">
                <a:latin typeface="+mn-ea"/>
                <a:cs typeface="+mj-cs"/>
              </a:rPr>
              <a:t>대부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직업능력개발 </a:t>
            </a:r>
            <a:r>
              <a:rPr lang="ko-KR" altLang="en-US" sz="2000" kern="0" dirty="0">
                <a:latin typeface="+mn-ea"/>
                <a:cs typeface="+mj-cs"/>
              </a:rPr>
              <a:t>훈련 중 생계비 대부 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76971" y="802312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4479" y="805487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83637" y="144442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79213" y="1057045"/>
            <a:ext cx="656942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피보험자 등에 대한 직업능력개발 지원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56632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1268232" y="1750514"/>
            <a:ext cx="666329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/>
          <p:cNvCxnSpPr/>
          <p:nvPr/>
        </p:nvCxnSpPr>
        <p:spPr>
          <a:xfrm>
            <a:off x="4507572" y="1406727"/>
            <a:ext cx="0" cy="3437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/>
          <p:cNvCxnSpPr/>
          <p:nvPr/>
        </p:nvCxnSpPr>
        <p:spPr>
          <a:xfrm>
            <a:off x="7931523" y="1750514"/>
            <a:ext cx="0" cy="3437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5725531" y="1750514"/>
            <a:ext cx="0" cy="322410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3474224" y="1750514"/>
            <a:ext cx="0" cy="40882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1268232" y="1750514"/>
            <a:ext cx="0" cy="3437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실업급여의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925962" y="1994889"/>
            <a:ext cx="2011122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j-ea"/>
                <a:ea typeface="+mj-ea"/>
              </a:rPr>
              <a:t>상병급여</a:t>
            </a:r>
            <a:endParaRPr lang="ko-KR" altLang="en-US" sz="23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482821" y="5739305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이주비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2671" y="1994889"/>
            <a:ext cx="2011122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j-ea"/>
                <a:ea typeface="+mj-ea"/>
              </a:rPr>
              <a:t>구직급여</a:t>
            </a:r>
            <a:endParaRPr lang="ko-KR" altLang="en-US" sz="23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732269" y="1994889"/>
            <a:ext cx="2011122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j-ea"/>
                <a:ea typeface="+mj-ea"/>
              </a:rPr>
              <a:t>연장급여</a:t>
            </a:r>
            <a:endParaRPr lang="ko-KR" altLang="en-US" sz="23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82821" y="1994889"/>
            <a:ext cx="2011122" cy="648072"/>
          </a:xfrm>
          <a:prstGeom prst="rect">
            <a:avLst/>
          </a:prstGeom>
          <a:solidFill>
            <a:srgbClr val="BAB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solidFill>
                  <a:schemeClr val="tx1"/>
                </a:solidFill>
                <a:latin typeface="+mj-ea"/>
                <a:ea typeface="+mj-ea"/>
              </a:rPr>
              <a:t>취업촉진수당</a:t>
            </a:r>
            <a:endParaRPr lang="ko-KR" altLang="en-US" sz="23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732269" y="4803201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특별연장 급여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482821" y="4803201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광역구직 </a:t>
            </a:r>
            <a:endParaRPr lang="en-US" altLang="ko-KR" sz="2000" b="1" dirty="0" smtClean="0">
              <a:solidFill>
                <a:schemeClr val="accent4">
                  <a:lumMod val="50000"/>
                </a:schemeClr>
              </a:solidFill>
              <a:latin typeface="+mn-ea"/>
            </a:endParaRPr>
          </a:p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활동비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732269" y="3867097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개별연장 급여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482821" y="3867097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직업능력개발 수당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732269" y="2930993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훈련연장 급여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482821" y="2930993"/>
            <a:ext cx="2011122" cy="648072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조기재취업 </a:t>
            </a:r>
            <a:endParaRPr lang="en-US" altLang="ko-KR" sz="2000" b="1" dirty="0" smtClean="0">
              <a:solidFill>
                <a:schemeClr val="accent4">
                  <a:lumMod val="50000"/>
                </a:schemeClr>
              </a:solidFill>
              <a:latin typeface="+mn-ea"/>
            </a:endParaRPr>
          </a:p>
          <a:p>
            <a:pPr algn="ctr"/>
            <a:r>
              <a:rPr lang="ko-KR" altLang="en-US" sz="2000" b="1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수당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491880" y="842761"/>
            <a:ext cx="2011122" cy="648072"/>
          </a:xfrm>
          <a:prstGeom prst="rect">
            <a:avLst/>
          </a:prstGeom>
          <a:solidFill>
            <a:srgbClr val="695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j-ea"/>
                <a:ea typeface="+mj-ea"/>
              </a:rPr>
              <a:t>실업급여</a:t>
            </a:r>
            <a:endParaRPr lang="ko-KR" altLang="en-US" sz="23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15365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실업급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여</a:t>
            </a:r>
          </a:p>
        </p:txBody>
      </p:sp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234320" y="1934031"/>
            <a:ext cx="1357806" cy="907754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j-ea"/>
                <a:ea typeface="+mj-ea"/>
              </a:rPr>
              <a:t>이직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4" name="Rectangle 64"/>
          <p:cNvSpPr>
            <a:spLocks noChangeArrowheads="1"/>
          </p:cNvSpPr>
          <p:nvPr/>
        </p:nvSpPr>
        <p:spPr bwMode="auto">
          <a:xfrm>
            <a:off x="1826632" y="1934031"/>
            <a:ext cx="6912603" cy="907754"/>
          </a:xfrm>
          <a:prstGeom prst="rect">
            <a:avLst/>
          </a:prstGeom>
          <a:solidFill>
            <a:srgbClr val="D1CAC6"/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피보험자와 사업주 사이에 고용관계가 끝나게 되는 </a:t>
            </a:r>
            <a:r>
              <a:rPr lang="ko-KR" altLang="en-US" sz="2000" dirty="0" smtClean="0">
                <a:latin typeface="+mn-ea"/>
                <a:ea typeface="+mn-ea"/>
              </a:rPr>
              <a:t>것</a:t>
            </a:r>
            <a:r>
              <a:rPr lang="en-US" altLang="ko-KR" sz="2000" dirty="0" smtClean="0">
                <a:latin typeface="+mn-ea"/>
                <a:ea typeface="+mn-ea"/>
              </a:rPr>
              <a:t>(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2</a:t>
            </a:r>
            <a:r>
              <a:rPr lang="ko-KR" altLang="en-US" sz="2000" dirty="0">
                <a:latin typeface="+mn-ea"/>
                <a:ea typeface="+mn-ea"/>
              </a:rPr>
              <a:t>조 제</a:t>
            </a:r>
            <a:r>
              <a:rPr lang="en-US" altLang="ko-KR" sz="2000" dirty="0">
                <a:latin typeface="+mn-ea"/>
                <a:ea typeface="+mn-ea"/>
              </a:rPr>
              <a:t>2</a:t>
            </a:r>
            <a:r>
              <a:rPr lang="ko-KR" altLang="en-US" sz="2000" dirty="0">
                <a:latin typeface="+mn-ea"/>
                <a:ea typeface="+mn-ea"/>
              </a:rPr>
              <a:t>호</a:t>
            </a:r>
            <a:r>
              <a:rPr lang="en-US" altLang="ko-KR" sz="2000" dirty="0">
                <a:latin typeface="+mn-ea"/>
                <a:ea typeface="+mn-ea"/>
              </a:rPr>
              <a:t>)</a:t>
            </a:r>
          </a:p>
        </p:txBody>
      </p:sp>
      <p:sp>
        <p:nvSpPr>
          <p:cNvPr id="5" name="Line 68"/>
          <p:cNvSpPr>
            <a:spLocks noChangeShapeType="1"/>
          </p:cNvSpPr>
          <p:nvPr/>
        </p:nvSpPr>
        <p:spPr bwMode="auto">
          <a:xfrm>
            <a:off x="1558480" y="2320958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 bwMode="auto">
          <a:xfrm>
            <a:off x="257140" y="3085213"/>
            <a:ext cx="7132797" cy="496800"/>
          </a:xfrm>
          <a:prstGeom prst="rect">
            <a:avLst/>
          </a:prstGeom>
          <a:solidFill>
            <a:srgbClr val="BA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" name="오른쪽 중괄호 6"/>
          <p:cNvSpPr/>
          <p:nvPr/>
        </p:nvSpPr>
        <p:spPr bwMode="auto">
          <a:xfrm flipH="1">
            <a:off x="298356" y="309487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77170" y="3101009"/>
            <a:ext cx="3975075" cy="463973"/>
          </a:xfrm>
          <a:prstGeom prst="rect">
            <a:avLst/>
          </a:prstGeom>
          <a:solidFill>
            <a:srgbClr val="BACECE"/>
          </a:solidFill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실업급여</a:t>
            </a:r>
          </a:p>
        </p:txBody>
      </p:sp>
      <p:pic>
        <p:nvPicPr>
          <p:cNvPr id="9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52101" y="350714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4"/>
          <p:cNvSpPr>
            <a:spLocks noChangeArrowheads="1"/>
          </p:cNvSpPr>
          <p:nvPr/>
        </p:nvSpPr>
        <p:spPr bwMode="auto">
          <a:xfrm>
            <a:off x="234320" y="825560"/>
            <a:ext cx="1357806" cy="907754"/>
          </a:xfrm>
          <a:prstGeom prst="rect">
            <a:avLst/>
          </a:prstGeom>
          <a:solidFill>
            <a:srgbClr val="E8E5E2"/>
          </a:solidFill>
          <a:ln>
            <a:noFill/>
          </a:ln>
        </p:spPr>
        <p:txBody>
          <a:bodyPr lIns="288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latin typeface="+mj-ea"/>
                <a:ea typeface="+mj-ea"/>
              </a:rPr>
              <a:t>실업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11" name="Rectangle 64"/>
          <p:cNvSpPr>
            <a:spLocks noChangeArrowheads="1"/>
          </p:cNvSpPr>
          <p:nvPr/>
        </p:nvSpPr>
        <p:spPr bwMode="auto">
          <a:xfrm>
            <a:off x="1826632" y="825560"/>
            <a:ext cx="6912603" cy="907754"/>
          </a:xfrm>
          <a:prstGeom prst="rect">
            <a:avLst/>
          </a:prstGeom>
          <a:solidFill>
            <a:srgbClr val="D1CAC6"/>
          </a:solidFill>
          <a:ln>
            <a:noFill/>
          </a:ln>
        </p:spPr>
        <p:txBody>
          <a:bodyPr lIns="324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2000" dirty="0">
                <a:latin typeface="+mn-ea"/>
                <a:ea typeface="+mn-ea"/>
              </a:rPr>
              <a:t>근로의 의사와 능력이 있음에도 불구하고 취업하지 못한 </a:t>
            </a:r>
            <a:r>
              <a:rPr lang="ko-KR" altLang="en-US" sz="2000" dirty="0" smtClean="0">
                <a:latin typeface="+mn-ea"/>
                <a:ea typeface="+mn-ea"/>
              </a:rPr>
              <a:t>상태</a:t>
            </a:r>
            <a:r>
              <a:rPr lang="en-US" altLang="ko-KR" sz="2000" dirty="0" smtClean="0">
                <a:latin typeface="+mn-ea"/>
                <a:ea typeface="+mn-ea"/>
              </a:rPr>
              <a:t>(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2</a:t>
            </a:r>
            <a:r>
              <a:rPr lang="ko-KR" altLang="en-US" sz="2000" dirty="0">
                <a:latin typeface="+mn-ea"/>
                <a:ea typeface="+mn-ea"/>
              </a:rPr>
              <a:t>조 제</a:t>
            </a:r>
            <a:r>
              <a:rPr lang="en-US" altLang="ko-KR" sz="2000" dirty="0">
                <a:latin typeface="+mn-ea"/>
                <a:ea typeface="+mn-ea"/>
              </a:rPr>
              <a:t>3</a:t>
            </a:r>
            <a:r>
              <a:rPr lang="ko-KR" altLang="en-US" sz="2000" dirty="0">
                <a:latin typeface="+mn-ea"/>
                <a:ea typeface="+mn-ea"/>
              </a:rPr>
              <a:t>호</a:t>
            </a:r>
            <a:r>
              <a:rPr lang="en-US" altLang="ko-KR" sz="2000" dirty="0">
                <a:latin typeface="+mn-ea"/>
                <a:ea typeface="+mn-ea"/>
              </a:rPr>
              <a:t>)</a:t>
            </a:r>
          </a:p>
        </p:txBody>
      </p:sp>
      <p:sp>
        <p:nvSpPr>
          <p:cNvPr id="12" name="Line 68"/>
          <p:cNvSpPr>
            <a:spLocks noChangeShapeType="1"/>
          </p:cNvSpPr>
          <p:nvPr/>
        </p:nvSpPr>
        <p:spPr bwMode="auto">
          <a:xfrm>
            <a:off x="1558480" y="1212487"/>
            <a:ext cx="288000" cy="0"/>
          </a:xfrm>
          <a:prstGeom prst="line">
            <a:avLst/>
          </a:prstGeom>
          <a:noFill/>
          <a:ln w="15875">
            <a:solidFill>
              <a:schemeClr val="accent4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13223" y="3676830"/>
            <a:ext cx="813087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‘고용보험의 </a:t>
            </a:r>
            <a:r>
              <a:rPr lang="en-US" altLang="ko-KR" sz="1900" dirty="0">
                <a:latin typeface="+mn-ea"/>
              </a:rPr>
              <a:t>3</a:t>
            </a:r>
            <a:r>
              <a:rPr lang="ko-KR" altLang="en-US" sz="1900" dirty="0">
                <a:latin typeface="+mn-ea"/>
              </a:rPr>
              <a:t>대 사업의 하나로 근로자가 실직한 경우 일정기간 동안 </a:t>
            </a:r>
            <a:r>
              <a:rPr lang="ko-KR" altLang="en-US" sz="1900" dirty="0" smtClean="0">
                <a:latin typeface="+mn-ea"/>
              </a:rPr>
              <a:t>급여를 </a:t>
            </a:r>
            <a:r>
              <a:rPr lang="ko-KR" altLang="en-US" sz="1900" dirty="0" smtClean="0">
                <a:latin typeface="+mn-ea"/>
              </a:rPr>
              <a:t>지급하여 </a:t>
            </a:r>
            <a:r>
              <a:rPr lang="ko-KR" altLang="en-US" sz="1900" dirty="0">
                <a:latin typeface="+mn-ea"/>
              </a:rPr>
              <a:t>실직자 및 그 가족의 생활안정을 도모하고 자신의 능력과 적성에 </a:t>
            </a:r>
            <a:r>
              <a:rPr lang="ko-KR" altLang="en-US" sz="1900" dirty="0" smtClean="0">
                <a:latin typeface="+mn-ea"/>
              </a:rPr>
              <a:t>맞는 새로운 </a:t>
            </a:r>
            <a:r>
              <a:rPr lang="ko-KR" altLang="en-US" sz="1900" dirty="0">
                <a:latin typeface="+mn-ea"/>
              </a:rPr>
              <a:t>직장에 재취업할 수 있도록 지원하는 </a:t>
            </a:r>
            <a:r>
              <a:rPr lang="ko-KR" altLang="en-US" sz="1900" dirty="0" smtClean="0">
                <a:latin typeface="+mn-ea"/>
              </a:rPr>
              <a:t>제도</a:t>
            </a:r>
            <a:endParaRPr lang="en-US" altLang="ko-KR" sz="1900" dirty="0" smtClean="0">
              <a:latin typeface="+mn-ea"/>
            </a:endParaRPr>
          </a:p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구직급여</a:t>
            </a:r>
            <a:endParaRPr lang="en-US" altLang="ko-KR" sz="1900" dirty="0" smtClean="0">
              <a:latin typeface="+mn-ea"/>
            </a:endParaRPr>
          </a:p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취업촉진 </a:t>
            </a:r>
            <a:r>
              <a:rPr lang="ko-KR" altLang="en-US" sz="1900" dirty="0">
                <a:latin typeface="+mn-ea"/>
              </a:rPr>
              <a:t>수당 </a:t>
            </a:r>
            <a:r>
              <a:rPr lang="en-US" altLang="ko-KR" sz="1900" dirty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조기재취업 수당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직업능력개발 수당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광역구직활동비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 err="1" smtClean="0">
                <a:latin typeface="+mn-ea"/>
              </a:rPr>
              <a:t>이주비</a:t>
            </a:r>
            <a:endParaRPr lang="en-US" altLang="ko-KR" sz="1900" dirty="0" smtClean="0">
              <a:latin typeface="+mn-ea"/>
            </a:endParaRPr>
          </a:p>
          <a:p>
            <a:pPr marL="180975" indent="-180975">
              <a:spcBef>
                <a:spcPts val="12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실업급여 </a:t>
            </a:r>
            <a:r>
              <a:rPr lang="ko-KR" altLang="en-US" sz="1900" dirty="0">
                <a:latin typeface="+mn-ea"/>
              </a:rPr>
              <a:t>전용계좌 </a:t>
            </a:r>
            <a:r>
              <a:rPr lang="en-US" altLang="ko-KR" sz="1900" dirty="0">
                <a:latin typeface="+mn-ea"/>
              </a:rPr>
              <a:t>: </a:t>
            </a:r>
            <a:r>
              <a:rPr lang="ko-KR" altLang="en-US" sz="1900" dirty="0">
                <a:latin typeface="+mn-ea"/>
              </a:rPr>
              <a:t>수급자격자가 신청하는 경우 실업급여 전용개설 </a:t>
            </a:r>
            <a:r>
              <a:rPr lang="ko-KR" altLang="en-US" sz="1900" dirty="0" smtClean="0">
                <a:latin typeface="+mn-ea"/>
              </a:rPr>
              <a:t> 계좌를</a:t>
            </a:r>
            <a:r>
              <a:rPr lang="en-US" altLang="ko-KR" sz="1900" dirty="0" smtClean="0">
                <a:latin typeface="+mn-ea"/>
              </a:rPr>
              <a:t> </a:t>
            </a:r>
            <a:r>
              <a:rPr lang="ko-KR" altLang="en-US" sz="1900" dirty="0" smtClean="0">
                <a:latin typeface="+mn-ea"/>
              </a:rPr>
              <a:t>개설하여 </a:t>
            </a:r>
            <a:r>
              <a:rPr lang="ko-KR" altLang="en-US" sz="1900" dirty="0">
                <a:latin typeface="+mn-ea"/>
              </a:rPr>
              <a:t>지급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37</a:t>
            </a:r>
            <a:r>
              <a:rPr lang="ko-KR" altLang="en-US" sz="1900" dirty="0">
                <a:latin typeface="+mn-ea"/>
              </a:rPr>
              <a:t>조의</a:t>
            </a:r>
            <a:r>
              <a:rPr lang="en-US" altLang="ko-KR" sz="1900" dirty="0">
                <a:latin typeface="+mn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3467503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구직급여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359" y="734232"/>
            <a:ext cx="8829975" cy="60071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2662" y="67549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0170" y="67867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9328" y="1284155"/>
            <a:ext cx="830943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904" y="896776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구직급여의 요건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3361" y="1448575"/>
            <a:ext cx="8372289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>
                <a:latin typeface="+mn-ea"/>
                <a:cs typeface="+mj-cs"/>
              </a:rPr>
              <a:t>이직일 이전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개월간 </a:t>
            </a:r>
            <a:r>
              <a:rPr lang="ko-KR" altLang="en-US" sz="1900" kern="0" dirty="0" err="1">
                <a:latin typeface="+mn-ea"/>
                <a:cs typeface="+mj-cs"/>
              </a:rPr>
              <a:t>피보험</a:t>
            </a:r>
            <a:r>
              <a:rPr lang="ko-KR" altLang="en-US" sz="1900" kern="0" dirty="0">
                <a:latin typeface="+mn-ea"/>
                <a:cs typeface="+mj-cs"/>
              </a:rPr>
              <a:t> 단위기간이 통산 </a:t>
            </a:r>
            <a:r>
              <a:rPr lang="en-US" altLang="ko-KR" sz="1900" kern="0" dirty="0">
                <a:latin typeface="+mn-ea"/>
                <a:cs typeface="+mj-cs"/>
              </a:rPr>
              <a:t>180</a:t>
            </a:r>
            <a:r>
              <a:rPr lang="ko-KR" altLang="en-US" sz="1900" kern="0" dirty="0">
                <a:latin typeface="+mn-ea"/>
                <a:cs typeface="+mj-cs"/>
              </a:rPr>
              <a:t>일 이상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→ 일정한 양의 보험료 납부 기록이 있어야 신청자격 </a:t>
            </a:r>
            <a:r>
              <a:rPr lang="ko-KR" altLang="en-US" sz="1900" kern="0" dirty="0" smtClean="0">
                <a:latin typeface="+mn-ea"/>
                <a:cs typeface="+mj-cs"/>
              </a:rPr>
              <a:t>획득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근로의 의사와 능력이 있음에도 불구하고 취업하지 못한 상태에 있을 것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→ 지속적으로 노동시장 참여를 위해 노력하고 </a:t>
            </a:r>
            <a:r>
              <a:rPr lang="ko-KR" altLang="en-US" sz="1900" kern="0" dirty="0" smtClean="0">
                <a:latin typeface="+mn-ea"/>
                <a:cs typeface="+mj-cs"/>
              </a:rPr>
              <a:t>있음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이직 사유가 제</a:t>
            </a:r>
            <a:r>
              <a:rPr lang="en-US" altLang="ko-KR" sz="1900" kern="0" dirty="0">
                <a:latin typeface="+mn-ea"/>
                <a:cs typeface="+mj-cs"/>
              </a:rPr>
              <a:t>58</a:t>
            </a:r>
            <a:r>
              <a:rPr lang="ko-KR" altLang="en-US" sz="1900" kern="0" dirty="0">
                <a:latin typeface="+mn-ea"/>
                <a:cs typeface="+mj-cs"/>
              </a:rPr>
              <a:t>조에 따른 수급자격의 제한 사유에 해당하지 아니할 것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    → 자발적 실업은 수급자격 </a:t>
            </a:r>
            <a:r>
              <a:rPr lang="ko-KR" altLang="en-US" sz="1900" kern="0" dirty="0" smtClean="0">
                <a:latin typeface="+mn-ea"/>
                <a:cs typeface="+mj-cs"/>
              </a:rPr>
              <a:t>박탈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재취업을 위한 노력을 적극적으로 할 것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en-US" altLang="ko-KR" sz="20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58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기준 급여일수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173576" y="77631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14792" y="78597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3606" y="79210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수급기간 및 수급일수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568537" y="119824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29561" y="1281681"/>
            <a:ext cx="7576264" cy="1351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구직급여의 수급자격과 관련된 </a:t>
            </a:r>
            <a:r>
              <a:rPr lang="ko-KR" altLang="en-US" sz="1900" dirty="0" err="1">
                <a:latin typeface="+mn-ea"/>
              </a:rPr>
              <a:t>이직일의</a:t>
            </a:r>
            <a:r>
              <a:rPr lang="ko-KR" altLang="en-US" sz="1900" dirty="0">
                <a:latin typeface="+mn-ea"/>
              </a:rPr>
              <a:t> 다음날부터 계산하기 시작하여 </a:t>
            </a:r>
            <a:r>
              <a:rPr lang="en-US" altLang="ko-KR" sz="1900" dirty="0" smtClean="0">
                <a:latin typeface="+mn-ea"/>
              </a:rPr>
              <a:t>12</a:t>
            </a:r>
            <a:r>
              <a:rPr lang="ko-KR" altLang="en-US" sz="1900" dirty="0">
                <a:latin typeface="+mn-ea"/>
              </a:rPr>
              <a:t>개월 내에 제</a:t>
            </a:r>
            <a:r>
              <a:rPr lang="en-US" altLang="ko-KR" sz="1900" dirty="0">
                <a:latin typeface="+mn-ea"/>
              </a:rPr>
              <a:t>50</a:t>
            </a:r>
            <a:r>
              <a:rPr lang="ko-KR" altLang="en-US" sz="1900" dirty="0">
                <a:latin typeface="+mn-ea"/>
              </a:rPr>
              <a:t>조제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항에 따른 소정급여일수를 한도로 하여 </a:t>
            </a:r>
            <a:r>
              <a:rPr lang="ko-KR" altLang="en-US" sz="1900" dirty="0" smtClean="0">
                <a:latin typeface="+mn-ea"/>
              </a:rPr>
              <a:t>지급한다</a:t>
            </a:r>
            <a:r>
              <a:rPr lang="en-US" altLang="ko-KR" sz="1900" dirty="0" smtClean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48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 smtClean="0">
                <a:latin typeface="+mn-ea"/>
              </a:rPr>
              <a:t>). </a:t>
            </a:r>
            <a:endParaRPr lang="en-US" altLang="ko-KR" sz="1900" dirty="0">
              <a:latin typeface="+mn-ea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451187"/>
              </p:ext>
            </p:extLst>
          </p:nvPr>
        </p:nvGraphicFramePr>
        <p:xfrm>
          <a:off x="408110" y="3137486"/>
          <a:ext cx="8357600" cy="3720514"/>
        </p:xfrm>
        <a:graphic>
          <a:graphicData uri="http://schemas.openxmlformats.org/drawingml/2006/table">
            <a:tbl>
              <a:tblPr/>
              <a:tblGrid>
                <a:gridCol w="1194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46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34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939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939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939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5347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09769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구분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피보험기간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  <a:cs typeface="굴림" pitchFamily="50" charset="-127"/>
                      </a:endParaRPr>
                    </a:p>
                  </a:txBody>
                  <a:tcPr marL="91438" marR="91438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3267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이상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788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이직일 </a:t>
                      </a:r>
                      <a:endParaRPr kumimoji="1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현재 연령</a:t>
                      </a:r>
                      <a:endParaRPr kumimoji="1" 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90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90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120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150</a:t>
                      </a:r>
                      <a:r>
                        <a:rPr kumimoji="1" 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180</a:t>
                      </a:r>
                      <a:r>
                        <a:rPr kumimoji="1" 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3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미만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90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120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150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180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210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3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및 장애인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90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150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180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210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240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endParaRPr kumimoji="1" 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9769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비고 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: 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장애인이란 「장애인고용촉진 및 </a:t>
                      </a:r>
                      <a:r>
                        <a:rPr kumimoji="1" lang="ko-K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직업재활법</a:t>
                      </a:r>
                      <a:r>
                        <a:rPr kumimoji="1" 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」에 따른 장애인을 말한다</a:t>
                      </a:r>
                      <a:r>
                        <a:rPr kumimoji="1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</a:t>
                      </a:r>
                      <a:endParaRPr kumimoji="1" lang="ko-KR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76199" y="2651399"/>
            <a:ext cx="9286874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1700" dirty="0">
                <a:latin typeface="+mn-ea"/>
              </a:rPr>
              <a:t>[</a:t>
            </a:r>
            <a:r>
              <a:rPr lang="ko-KR" altLang="en-US" sz="1700" dirty="0">
                <a:latin typeface="+mn-ea"/>
              </a:rPr>
              <a:t>별표</a:t>
            </a:r>
            <a:r>
              <a:rPr lang="en-US" altLang="ko-KR" sz="1700" dirty="0">
                <a:latin typeface="+mn-ea"/>
              </a:rPr>
              <a:t>] </a:t>
            </a:r>
            <a:r>
              <a:rPr lang="ko-KR" altLang="en-US" sz="1700" dirty="0">
                <a:latin typeface="+mn-ea"/>
              </a:rPr>
              <a:t>구직급여의 소정급여일수</a:t>
            </a:r>
            <a:r>
              <a:rPr lang="en-US" altLang="ko-KR" sz="1700" dirty="0">
                <a:latin typeface="+mn-ea"/>
              </a:rPr>
              <a:t>(</a:t>
            </a:r>
            <a:r>
              <a:rPr lang="ko-KR" altLang="en-US" sz="1700" dirty="0">
                <a:latin typeface="+mn-ea"/>
              </a:rPr>
              <a:t>제</a:t>
            </a:r>
            <a:r>
              <a:rPr lang="en-US" altLang="ko-KR" sz="1700" dirty="0">
                <a:latin typeface="+mn-ea"/>
              </a:rPr>
              <a:t>50</a:t>
            </a:r>
            <a:r>
              <a:rPr lang="ko-KR" altLang="en-US" sz="1700" dirty="0">
                <a:latin typeface="+mn-ea"/>
              </a:rPr>
              <a:t>조제</a:t>
            </a:r>
            <a:r>
              <a:rPr lang="en-US" altLang="ko-KR" sz="1700" dirty="0">
                <a:latin typeface="+mn-ea"/>
              </a:rPr>
              <a:t>1</a:t>
            </a:r>
            <a:r>
              <a:rPr lang="ko-KR" altLang="en-US" sz="1700" dirty="0">
                <a:latin typeface="+mn-ea"/>
              </a:rPr>
              <a:t>항 관련</a:t>
            </a:r>
            <a:r>
              <a:rPr lang="en-US" altLang="ko-KR" sz="1700" dirty="0" smtClean="0">
                <a:latin typeface="+mn-ea"/>
              </a:rPr>
              <a:t>): </a:t>
            </a:r>
            <a:r>
              <a:rPr lang="ko-KR" altLang="en-US" sz="1700" dirty="0" smtClean="0">
                <a:latin typeface="+mn-ea"/>
              </a:rPr>
              <a:t>대기기간 </a:t>
            </a:r>
            <a:r>
              <a:rPr lang="en-US" altLang="ko-KR" sz="1700" dirty="0" smtClean="0">
                <a:latin typeface="+mn-ea"/>
              </a:rPr>
              <a:t>(7</a:t>
            </a:r>
            <a:r>
              <a:rPr lang="ko-KR" altLang="en-US" sz="1700" dirty="0" smtClean="0">
                <a:latin typeface="+mn-ea"/>
              </a:rPr>
              <a:t>일</a:t>
            </a:r>
            <a:r>
              <a:rPr lang="en-US" altLang="ko-KR" sz="1700" dirty="0" smtClean="0">
                <a:latin typeface="+mn-ea"/>
              </a:rPr>
              <a:t>) </a:t>
            </a:r>
            <a:r>
              <a:rPr lang="ko-KR" altLang="en-US" sz="1700" dirty="0" smtClean="0">
                <a:latin typeface="+mn-ea"/>
              </a:rPr>
              <a:t>이 끝난 다음날부터 </a:t>
            </a:r>
            <a:r>
              <a:rPr lang="ko-KR" altLang="en-US" sz="1700" dirty="0" smtClean="0">
                <a:latin typeface="+mn-ea"/>
              </a:rPr>
              <a:t>계산</a:t>
            </a:r>
            <a:endParaRPr lang="en-US" altLang="ko-KR" sz="17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44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구직급여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0368" y="767686"/>
            <a:ext cx="8585205" cy="235098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83754" y="1351319"/>
            <a:ext cx="821147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이직 당시 연령과 고용보험 가입기간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피보험</a:t>
            </a:r>
            <a:r>
              <a:rPr lang="ko-KR" altLang="en-US" sz="1900" kern="0" dirty="0">
                <a:latin typeface="+mn-ea"/>
                <a:cs typeface="+mj-cs"/>
              </a:rPr>
              <a:t> 기간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</a:t>
            </a:r>
            <a:r>
              <a:rPr lang="ko-KR" altLang="en-US" sz="1900" kern="0" dirty="0" smtClean="0">
                <a:latin typeface="+mn-ea"/>
                <a:cs typeface="+mj-cs"/>
              </a:rPr>
              <a:t>따라 </a:t>
            </a:r>
            <a:r>
              <a:rPr lang="en-US" altLang="ko-KR" sz="1900" kern="0" dirty="0" smtClean="0">
                <a:latin typeface="+mn-ea"/>
                <a:cs typeface="+mj-cs"/>
              </a:rPr>
              <a:t>90~240</a:t>
            </a:r>
            <a:r>
              <a:rPr lang="ko-KR" altLang="en-US" sz="1900" kern="0" dirty="0">
                <a:latin typeface="+mn-ea"/>
                <a:cs typeface="+mj-cs"/>
              </a:rPr>
              <a:t>일 간 </a:t>
            </a:r>
            <a:r>
              <a:rPr lang="ko-KR" altLang="en-US" sz="1900" kern="0" dirty="0" smtClean="0">
                <a:latin typeface="+mn-ea"/>
                <a:cs typeface="+mj-cs"/>
              </a:rPr>
              <a:t>이직 </a:t>
            </a:r>
            <a:r>
              <a:rPr lang="ko-KR" altLang="en-US" sz="1900" kern="0" dirty="0">
                <a:latin typeface="+mn-ea"/>
                <a:cs typeface="+mj-cs"/>
              </a:rPr>
              <a:t>전 평균임금의 </a:t>
            </a:r>
            <a:r>
              <a:rPr lang="en-US" altLang="ko-KR" sz="1900" kern="0" dirty="0">
                <a:latin typeface="+mn-ea"/>
                <a:cs typeface="+mj-cs"/>
              </a:rPr>
              <a:t>50%</a:t>
            </a:r>
            <a:r>
              <a:rPr lang="ko-KR" altLang="en-US" sz="1900" kern="0" dirty="0">
                <a:latin typeface="+mn-ea"/>
                <a:cs typeface="+mj-cs"/>
              </a:rPr>
              <a:t>를 </a:t>
            </a:r>
            <a:r>
              <a:rPr lang="ko-KR" altLang="en-US" sz="1900" kern="0" dirty="0" smtClean="0">
                <a:latin typeface="+mn-ea"/>
                <a:cs typeface="+mj-cs"/>
              </a:rPr>
              <a:t>지급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일 </a:t>
            </a:r>
            <a:r>
              <a:rPr lang="ko-KR" altLang="en-US" sz="1900" kern="0" dirty="0" err="1">
                <a:latin typeface="+mn-ea"/>
                <a:cs typeface="+mj-cs"/>
              </a:rPr>
              <a:t>상한액은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>
                <a:latin typeface="+mn-ea"/>
                <a:cs typeface="+mj-cs"/>
              </a:rPr>
              <a:t>66,000</a:t>
            </a:r>
            <a:r>
              <a:rPr lang="ko-KR" altLang="en-US" sz="1900" kern="0" dirty="0">
                <a:latin typeface="+mn-ea"/>
                <a:cs typeface="+mj-cs"/>
              </a:rPr>
              <a:t>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하안액은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최저임금의 </a:t>
            </a:r>
            <a:r>
              <a:rPr lang="en-US" altLang="ko-KR" sz="1900" kern="0" dirty="0">
                <a:latin typeface="+mn-ea"/>
                <a:cs typeface="+mj-cs"/>
              </a:rPr>
              <a:t>90%</a:t>
            </a:r>
            <a:r>
              <a:rPr lang="ko-KR" altLang="en-US" sz="1900" kern="0" dirty="0">
                <a:latin typeface="+mn-ea"/>
                <a:cs typeface="+mj-cs"/>
              </a:rPr>
              <a:t>를 지급</a:t>
            </a:r>
            <a:r>
              <a:rPr lang="en-US" altLang="ko-KR" sz="1900" kern="0" dirty="0">
                <a:latin typeface="+mn-ea"/>
                <a:cs typeface="+mj-cs"/>
              </a:rPr>
              <a:t>(2019</a:t>
            </a:r>
            <a:r>
              <a:rPr lang="ko-KR" altLang="en-US" sz="1900" kern="0" dirty="0">
                <a:latin typeface="+mn-ea"/>
                <a:cs typeface="+mj-cs"/>
              </a:rPr>
              <a:t>년 </a:t>
            </a: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ko-KR" altLang="en-US" sz="1900" kern="0" dirty="0" smtClean="0">
                <a:latin typeface="+mn-ea"/>
                <a:cs typeface="+mj-cs"/>
              </a:rPr>
              <a:t>월 기준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54669" y="708949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12177" y="712124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61335" y="135106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56911" y="963682"/>
            <a:ext cx="28039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구직급여액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7" name="순서도: 수동 입력 16"/>
          <p:cNvSpPr/>
          <p:nvPr/>
        </p:nvSpPr>
        <p:spPr>
          <a:xfrm>
            <a:off x="256623" y="4219917"/>
            <a:ext cx="1681786" cy="626941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1984814" y="4313280"/>
            <a:ext cx="7069782" cy="75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1900" kern="0" dirty="0">
                <a:latin typeface="+mn-ea"/>
                <a:cs typeface="+mj-cs"/>
              </a:rPr>
              <a:t>훈련연장급여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개별연장급여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52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특별연장급여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</p:txBody>
      </p:sp>
      <p:sp>
        <p:nvSpPr>
          <p:cNvPr id="19" name="제목 39"/>
          <p:cNvSpPr txBox="1">
            <a:spLocks/>
          </p:cNvSpPr>
          <p:nvPr/>
        </p:nvSpPr>
        <p:spPr bwMode="auto">
          <a:xfrm>
            <a:off x="294456" y="4334635"/>
            <a:ext cx="1610499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300" b="1" kern="0" dirty="0" smtClean="0">
                <a:latin typeface="+mj-ea"/>
                <a:ea typeface="+mj-ea"/>
                <a:cs typeface="+mj-cs"/>
              </a:rPr>
              <a:t>연장급여</a:t>
            </a:r>
            <a:endParaRPr lang="ko-KR" altLang="en-US" sz="2300" b="1" kern="0" dirty="0">
              <a:latin typeface="+mj-ea"/>
              <a:ea typeface="+mj-ea"/>
              <a:cs typeface="+mj-cs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252038" y="5162294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1" name="오른쪽 중괄호 20"/>
          <p:cNvSpPr/>
          <p:nvPr/>
        </p:nvSpPr>
        <p:spPr bwMode="auto">
          <a:xfrm flipH="1">
            <a:off x="293254" y="517195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72068" y="5178090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급여의 제한</a:t>
            </a:r>
          </a:p>
        </p:txBody>
      </p:sp>
      <p:pic>
        <p:nvPicPr>
          <p:cNvPr id="23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46999" y="5584230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008022" y="5667663"/>
            <a:ext cx="8615689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훈련거부 등으로 인한 수급 제한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60</a:t>
            </a:r>
            <a:r>
              <a:rPr lang="ko-KR" altLang="en-US" sz="1900" dirty="0">
                <a:latin typeface="+mn-ea"/>
              </a:rPr>
              <a:t>조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부정행위 </a:t>
            </a:r>
            <a:r>
              <a:rPr lang="ko-KR" altLang="en-US" sz="1900" dirty="0">
                <a:latin typeface="+mn-ea"/>
              </a:rPr>
              <a:t>등에 따른 제한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61</a:t>
            </a:r>
            <a:r>
              <a:rPr lang="ko-KR" altLang="en-US" sz="1900" dirty="0">
                <a:latin typeface="+mn-ea"/>
              </a:rPr>
              <a:t>조</a:t>
            </a:r>
            <a:r>
              <a:rPr lang="en-US" altLang="ko-KR" sz="1900" dirty="0">
                <a:latin typeface="+mn-ea"/>
              </a:rPr>
              <a:t>)</a:t>
            </a:r>
          </a:p>
        </p:txBody>
      </p:sp>
      <p:sp>
        <p:nvSpPr>
          <p:cNvPr id="25" name="순서도: 수동 입력 24"/>
          <p:cNvSpPr/>
          <p:nvPr/>
        </p:nvSpPr>
        <p:spPr>
          <a:xfrm>
            <a:off x="256623" y="3281887"/>
            <a:ext cx="1681786" cy="626941"/>
          </a:xfrm>
          <a:prstGeom prst="flowChartManualInp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ko-KR" dirty="0">
              <a:solidFill>
                <a:schemeClr val="tx1"/>
              </a:solidFill>
            </a:endParaRPr>
          </a:p>
        </p:txBody>
      </p:sp>
      <p:sp>
        <p:nvSpPr>
          <p:cNvPr id="26" name="제목 39"/>
          <p:cNvSpPr txBox="1">
            <a:spLocks/>
          </p:cNvSpPr>
          <p:nvPr/>
        </p:nvSpPr>
        <p:spPr bwMode="auto">
          <a:xfrm>
            <a:off x="1984814" y="3375250"/>
            <a:ext cx="5894023" cy="408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ko-KR" altLang="en-US" sz="1900" kern="0" dirty="0">
                <a:latin typeface="+mn-ea"/>
                <a:cs typeface="+mj-cs"/>
              </a:rPr>
              <a:t>고용보험에서 연금보험료 </a:t>
            </a:r>
            <a:r>
              <a:rPr lang="en-US" altLang="ko-KR" sz="1900" kern="0" dirty="0">
                <a:latin typeface="+mn-ea"/>
                <a:cs typeface="+mj-cs"/>
              </a:rPr>
              <a:t>25% </a:t>
            </a:r>
            <a:r>
              <a:rPr lang="ko-KR" altLang="en-US" sz="1900" kern="0" dirty="0">
                <a:latin typeface="+mn-ea"/>
                <a:cs typeface="+mj-cs"/>
              </a:rPr>
              <a:t>지급 </a:t>
            </a:r>
          </a:p>
        </p:txBody>
      </p:sp>
      <p:sp>
        <p:nvSpPr>
          <p:cNvPr id="27" name="제목 39"/>
          <p:cNvSpPr txBox="1">
            <a:spLocks/>
          </p:cNvSpPr>
          <p:nvPr/>
        </p:nvSpPr>
        <p:spPr bwMode="auto">
          <a:xfrm>
            <a:off x="294456" y="3396605"/>
            <a:ext cx="1690358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ko-KR" altLang="en-US" sz="2300" b="1" kern="0" dirty="0" err="1">
                <a:latin typeface="+mj-ea"/>
                <a:ea typeface="+mj-ea"/>
                <a:cs typeface="+mj-cs"/>
              </a:rPr>
              <a:t>실업크레딧</a:t>
            </a:r>
            <a:endParaRPr lang="ko-KR" altLang="en-US" sz="2300" b="1" kern="0" dirty="0">
              <a:latin typeface="+mj-ea"/>
              <a:ea typeface="+mj-ea"/>
              <a:cs typeface="+mj-cs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6764875" y="3252225"/>
            <a:ext cx="2010394" cy="1008495"/>
            <a:chOff x="6804248" y="4077072"/>
            <a:chExt cx="2249809" cy="1187386"/>
          </a:xfrm>
        </p:grpSpPr>
        <p:pic>
          <p:nvPicPr>
            <p:cNvPr id="29" name="그림 28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7842935" y="4314841"/>
              <a:ext cx="1211122" cy="76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실업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크레딧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048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구직급여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009" y="4639865"/>
            <a:ext cx="8856000" cy="207888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60975" y="5272673"/>
            <a:ext cx="8482261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실업신고 이후 </a:t>
            </a:r>
            <a:r>
              <a:rPr lang="ko-KR" altLang="en-US" sz="1900" kern="0" dirty="0" smtClean="0">
                <a:latin typeface="+mn-ea"/>
                <a:cs typeface="+mj-cs"/>
              </a:rPr>
              <a:t>질병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부상 </a:t>
            </a:r>
            <a:r>
              <a:rPr lang="ko-KR" altLang="en-US" sz="1900" kern="0" dirty="0">
                <a:latin typeface="+mn-ea"/>
                <a:cs typeface="+mj-cs"/>
              </a:rPr>
              <a:t>또는 출산으로 취업이 불가능하여 실업의 인정을 </a:t>
            </a:r>
            <a:r>
              <a:rPr lang="ko-KR" altLang="en-US" sz="1900" kern="0" dirty="0" smtClean="0">
                <a:latin typeface="+mn-ea"/>
                <a:cs typeface="+mj-cs"/>
              </a:rPr>
              <a:t>받지 </a:t>
            </a:r>
            <a:r>
              <a:rPr lang="ko-KR" altLang="en-US" sz="1900" kern="0" dirty="0">
                <a:latin typeface="+mn-ea"/>
                <a:cs typeface="+mj-cs"/>
              </a:rPr>
              <a:t>못한 </a:t>
            </a:r>
            <a:r>
              <a:rPr lang="ko-KR" altLang="en-US" sz="1900" kern="0" dirty="0" smtClean="0">
                <a:latin typeface="+mn-ea"/>
                <a:cs typeface="+mj-cs"/>
              </a:rPr>
              <a:t>날에 </a:t>
            </a:r>
            <a:r>
              <a:rPr lang="ko-KR" altLang="en-US" sz="1900" kern="0" dirty="0">
                <a:latin typeface="+mn-ea"/>
                <a:cs typeface="+mj-cs"/>
              </a:rPr>
              <a:t>대하여는 수급자격자의 청구에 의해 </a:t>
            </a:r>
            <a:r>
              <a:rPr lang="ko-KR" altLang="en-US" sz="1900" kern="0" dirty="0" err="1">
                <a:latin typeface="+mn-ea"/>
                <a:cs typeface="+mj-cs"/>
              </a:rPr>
              <a:t>구직급여일액에</a:t>
            </a:r>
            <a:r>
              <a:rPr lang="ko-KR" altLang="en-US" sz="1900" kern="0" dirty="0">
                <a:latin typeface="+mn-ea"/>
                <a:cs typeface="+mj-cs"/>
              </a:rPr>
              <a:t> 해당하는 </a:t>
            </a:r>
            <a:r>
              <a:rPr lang="ko-KR" altLang="en-US" sz="1900" kern="0" dirty="0" smtClean="0">
                <a:latin typeface="+mn-ea"/>
                <a:cs typeface="+mj-cs"/>
              </a:rPr>
              <a:t>금액을 </a:t>
            </a:r>
            <a:r>
              <a:rPr lang="ko-KR" altLang="en-US" sz="1900" kern="0" dirty="0">
                <a:latin typeface="+mn-ea"/>
                <a:cs typeface="+mj-cs"/>
              </a:rPr>
              <a:t>구직급여에 </a:t>
            </a:r>
            <a:r>
              <a:rPr lang="ko-KR" altLang="en-US" sz="1900" kern="0" dirty="0" smtClean="0">
                <a:latin typeface="+mn-ea"/>
                <a:cs typeface="+mj-cs"/>
              </a:rPr>
              <a:t>갈음하여 </a:t>
            </a:r>
            <a:r>
              <a:rPr lang="ko-KR" altLang="en-US" sz="1900" kern="0" dirty="0">
                <a:latin typeface="+mn-ea"/>
                <a:cs typeface="+mj-cs"/>
              </a:rPr>
              <a:t>지급할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54310" y="4581128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1818" y="4584303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0975" y="5223240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56552" y="483586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상병급여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0009" y="756535"/>
            <a:ext cx="8856000" cy="366942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411818" y="1339910"/>
            <a:ext cx="8482261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거짓이나 부정한 방법으로 구직급여를 지급받은 자에게는 전부 또는 일부의 </a:t>
            </a:r>
            <a:r>
              <a:rPr lang="ko-KR" altLang="en-US" sz="1900" kern="0" dirty="0" smtClean="0">
                <a:latin typeface="+mn-ea"/>
                <a:cs typeface="+mj-cs"/>
              </a:rPr>
              <a:t>반환을 </a:t>
            </a:r>
            <a:r>
              <a:rPr lang="ko-KR" altLang="en-US" sz="1900" kern="0" dirty="0">
                <a:latin typeface="+mn-ea"/>
                <a:cs typeface="+mj-cs"/>
              </a:rPr>
              <a:t>명할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이에 추가하여 </a:t>
            </a:r>
            <a:r>
              <a:rPr lang="ko-KR" altLang="en-US" sz="1900" kern="0" dirty="0" err="1">
                <a:latin typeface="+mn-ea"/>
                <a:cs typeface="+mj-cs"/>
              </a:rPr>
              <a:t>고용노동부령이</a:t>
            </a:r>
            <a:r>
              <a:rPr lang="ko-KR" altLang="en-US" sz="1900" kern="0" dirty="0">
                <a:latin typeface="+mn-ea"/>
                <a:cs typeface="+mj-cs"/>
              </a:rPr>
              <a:t> 정하는 기준에 따라 </a:t>
            </a:r>
            <a:r>
              <a:rPr lang="ko-KR" altLang="en-US" sz="1900" kern="0" dirty="0" smtClean="0">
                <a:latin typeface="+mn-ea"/>
                <a:cs typeface="+mj-cs"/>
              </a:rPr>
              <a:t>거짓이나 </a:t>
            </a:r>
            <a:r>
              <a:rPr lang="ko-KR" altLang="en-US" sz="1900" kern="0" dirty="0" smtClean="0">
                <a:latin typeface="+mn-ea"/>
                <a:cs typeface="+mj-cs"/>
              </a:rPr>
              <a:t>부정한 </a:t>
            </a:r>
            <a:r>
              <a:rPr lang="ko-KR" altLang="en-US" sz="1900" kern="0" dirty="0">
                <a:latin typeface="+mn-ea"/>
                <a:cs typeface="+mj-cs"/>
              </a:rPr>
              <a:t>방법으로 지급받은 급여액에 상당하는 액수 이하의 </a:t>
            </a:r>
            <a:r>
              <a:rPr lang="ko-KR" altLang="en-US" sz="1900" kern="0" dirty="0" smtClean="0">
                <a:latin typeface="+mn-ea"/>
                <a:cs typeface="+mj-cs"/>
              </a:rPr>
              <a:t>금액을 징수할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사업주의 </a:t>
            </a:r>
            <a:r>
              <a:rPr lang="ko-KR" altLang="en-US" sz="1900" kern="0" dirty="0">
                <a:latin typeface="+mn-ea"/>
                <a:cs typeface="+mj-cs"/>
              </a:rPr>
              <a:t>거짓된 </a:t>
            </a:r>
            <a:r>
              <a:rPr lang="ko-KR" altLang="en-US" sz="1900" kern="0" dirty="0" smtClean="0">
                <a:latin typeface="+mn-ea"/>
                <a:cs typeface="+mj-cs"/>
              </a:rPr>
              <a:t>신고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보고 </a:t>
            </a:r>
            <a:r>
              <a:rPr lang="ko-KR" altLang="en-US" sz="1900" kern="0" dirty="0">
                <a:latin typeface="+mn-ea"/>
                <a:cs typeface="+mj-cs"/>
              </a:rPr>
              <a:t>또는 증명으로 인한 것이면 사업주도 연대하여 </a:t>
            </a:r>
            <a:r>
              <a:rPr lang="ko-KR" altLang="en-US" sz="1900" kern="0" dirty="0" smtClean="0">
                <a:latin typeface="+mn-ea"/>
                <a:cs typeface="+mj-cs"/>
              </a:rPr>
              <a:t>책임을 </a:t>
            </a:r>
            <a:r>
              <a:rPr lang="ko-KR" altLang="en-US" sz="1900" kern="0" dirty="0" smtClean="0">
                <a:latin typeface="+mn-ea"/>
                <a:cs typeface="+mj-cs"/>
              </a:rPr>
              <a:t>진다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수급자격자 </a:t>
            </a:r>
            <a:r>
              <a:rPr lang="ko-KR" altLang="en-US" sz="1900" kern="0" dirty="0">
                <a:latin typeface="+mn-ea"/>
                <a:cs typeface="+mj-cs"/>
              </a:rPr>
              <a:t>또는 수급자격이 있는 있었던 자에게 잘못 지급된 구직급여가 </a:t>
            </a:r>
            <a:r>
              <a:rPr lang="ko-KR" altLang="en-US" sz="1900" kern="0" dirty="0" smtClean="0">
                <a:latin typeface="+mn-ea"/>
                <a:cs typeface="+mj-cs"/>
              </a:rPr>
              <a:t>있으면 </a:t>
            </a:r>
            <a:r>
              <a:rPr lang="ko-KR" altLang="en-US" sz="1900" kern="0" dirty="0" smtClean="0">
                <a:latin typeface="+mn-ea"/>
                <a:cs typeface="+mj-cs"/>
              </a:rPr>
              <a:t>지급금액을 </a:t>
            </a:r>
            <a:r>
              <a:rPr lang="ko-KR" altLang="en-US" sz="1900" kern="0" dirty="0">
                <a:latin typeface="+mn-ea"/>
                <a:cs typeface="+mj-cs"/>
              </a:rPr>
              <a:t>징수할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54310" y="697798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11818" y="700973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60975" y="1339910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56552" y="952531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반환명령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0101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취업촉진 수당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29736" y="3120837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0952" y="3130497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9766" y="3136633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취업촉진 수당의 종류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4697" y="3542773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5720" y="3626206"/>
            <a:ext cx="861568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1. </a:t>
            </a:r>
            <a:r>
              <a:rPr lang="ko-KR" altLang="en-US" sz="2000" dirty="0">
                <a:latin typeface="+mn-ea"/>
              </a:rPr>
              <a:t>조기재취업 수당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2. </a:t>
            </a:r>
            <a:r>
              <a:rPr lang="ko-KR" altLang="en-US" sz="2000" dirty="0">
                <a:latin typeface="+mn-ea"/>
              </a:rPr>
              <a:t>직업능력개발 수당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65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3. </a:t>
            </a:r>
            <a:r>
              <a:rPr lang="ko-KR" altLang="en-US" sz="2000" dirty="0">
                <a:latin typeface="+mn-ea"/>
              </a:rPr>
              <a:t>광역 구직활동비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66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4. </a:t>
            </a:r>
            <a:r>
              <a:rPr lang="ko-KR" altLang="en-US" sz="2000" dirty="0" err="1">
                <a:latin typeface="+mn-ea"/>
              </a:rPr>
              <a:t>이주비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67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29736" y="937528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70952" y="94718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49766" y="953324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취업촉진 수당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4697" y="1359464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85721" y="1442897"/>
            <a:ext cx="716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인센티브를 제공하여 수급자의 장기실업 방지 및 재취업을 촉진하려는 것이다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2504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자영업자에 대한 실업급여의 적용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3462" y="814410"/>
            <a:ext cx="8794225" cy="18002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45271" y="1457754"/>
            <a:ext cx="83505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구직급여와 취업촉진 수당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따르되</a:t>
            </a:r>
            <a:r>
              <a:rPr lang="en-US" altLang="ko-KR" sz="2000" kern="0" dirty="0" smtClean="0">
                <a:latin typeface="+mn-ea"/>
                <a:cs typeface="+mj-cs"/>
              </a:rPr>
              <a:t>,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연장급여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법 제</a:t>
            </a:r>
            <a:r>
              <a:rPr lang="en-US" altLang="ko-KR" sz="2000" kern="0" dirty="0">
                <a:latin typeface="+mn-ea"/>
                <a:cs typeface="+mj-cs"/>
              </a:rPr>
              <a:t>51</a:t>
            </a:r>
            <a:r>
              <a:rPr lang="ko-KR" altLang="en-US" sz="2000" kern="0" dirty="0">
                <a:latin typeface="+mn-ea"/>
                <a:cs typeface="+mj-cs"/>
              </a:rPr>
              <a:t>조부터 제</a:t>
            </a:r>
            <a:r>
              <a:rPr lang="en-US" altLang="ko-KR" sz="2000" kern="0" dirty="0">
                <a:latin typeface="+mn-ea"/>
                <a:cs typeface="+mj-cs"/>
              </a:rPr>
              <a:t>55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와 조기재취업 수당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64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은 제외한다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87763" y="75567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45271" y="75884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4428" y="1397785"/>
            <a:ext cx="82871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90005" y="1010406"/>
            <a:ext cx="682751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자영업자인 피보험자의 실업급여 종류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2)</a:t>
            </a:r>
          </a:p>
        </p:txBody>
      </p:sp>
      <p:sp>
        <p:nvSpPr>
          <p:cNvPr id="17" name="직사각형 16"/>
          <p:cNvSpPr/>
          <p:nvPr/>
        </p:nvSpPr>
        <p:spPr bwMode="auto">
          <a:xfrm>
            <a:off x="229736" y="3084613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8" name="오른쪽 중괄호 17"/>
          <p:cNvSpPr/>
          <p:nvPr/>
        </p:nvSpPr>
        <p:spPr bwMode="auto">
          <a:xfrm flipH="1">
            <a:off x="270952" y="309427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49766" y="3100409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구직급여</a:t>
            </a:r>
          </a:p>
        </p:txBody>
      </p:sp>
      <p:pic>
        <p:nvPicPr>
          <p:cNvPr id="20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4697" y="3506549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985720" y="3589982"/>
            <a:ext cx="8052345" cy="317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>
                <a:latin typeface="+mn-ea"/>
              </a:rPr>
              <a:t>폐업한 자영업자인 피보험자가 갖추어야 할 </a:t>
            </a:r>
            <a:r>
              <a:rPr lang="ko-KR" altLang="en-US" sz="1900" dirty="0" smtClean="0">
                <a:latin typeface="+mn-ea"/>
              </a:rPr>
              <a:t>요건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폐업일 </a:t>
            </a:r>
            <a:r>
              <a:rPr lang="ko-KR" altLang="en-US" sz="1900" dirty="0">
                <a:latin typeface="+mn-ea"/>
              </a:rPr>
              <a:t>이전 </a:t>
            </a:r>
            <a:r>
              <a:rPr lang="en-US" altLang="ko-KR" sz="1900" dirty="0">
                <a:latin typeface="+mn-ea"/>
              </a:rPr>
              <a:t>24</a:t>
            </a:r>
            <a:r>
              <a:rPr lang="ko-KR" altLang="en-US" sz="1900" dirty="0">
                <a:latin typeface="+mn-ea"/>
              </a:rPr>
              <a:t>개월간 자영업자인 피보험자로서 갖춘 </a:t>
            </a:r>
            <a:r>
              <a:rPr lang="ko-KR" altLang="en-US" sz="1900" dirty="0" err="1">
                <a:latin typeface="+mn-ea"/>
              </a:rPr>
              <a:t>피보험</a:t>
            </a:r>
            <a:r>
              <a:rPr lang="ko-KR" altLang="en-US" sz="1900" dirty="0">
                <a:latin typeface="+mn-ea"/>
              </a:rPr>
              <a:t> 단위기간이 </a:t>
            </a:r>
            <a:r>
              <a:rPr lang="ko-KR" altLang="en-US" sz="1900" dirty="0" smtClean="0">
                <a:latin typeface="+mn-ea"/>
              </a:rPr>
              <a:t>통산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通算</a:t>
            </a:r>
            <a:r>
              <a:rPr lang="en-US" altLang="ko-KR" sz="1900" dirty="0">
                <a:latin typeface="+mn-ea"/>
              </a:rPr>
              <a:t>)</a:t>
            </a:r>
            <a:r>
              <a:rPr lang="ko-KR" altLang="en-US" sz="1900" dirty="0">
                <a:latin typeface="+mn-ea"/>
              </a:rPr>
              <a:t>하여 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년 이상일 </a:t>
            </a:r>
            <a:r>
              <a:rPr lang="ko-KR" altLang="en-US" sz="1900" dirty="0" smtClean="0">
                <a:latin typeface="+mn-ea"/>
              </a:rPr>
              <a:t>것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근로의 </a:t>
            </a:r>
            <a:r>
              <a:rPr lang="ko-KR" altLang="en-US" sz="1900" dirty="0">
                <a:latin typeface="+mn-ea"/>
              </a:rPr>
              <a:t>의사와 능력이 있음에도 불구하고 취업을 하지 못한 상태에 있을 </a:t>
            </a:r>
            <a:r>
              <a:rPr lang="ko-KR" altLang="en-US" sz="1900" dirty="0" smtClean="0">
                <a:latin typeface="+mn-ea"/>
              </a:rPr>
              <a:t>것</a:t>
            </a:r>
            <a:endParaRPr lang="ko-KR" altLang="en-US" sz="19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1900" dirty="0" smtClean="0">
                <a:latin typeface="+mn-ea"/>
              </a:rPr>
              <a:t>폐업사유가 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69</a:t>
            </a:r>
            <a:r>
              <a:rPr lang="ko-KR" altLang="en-US" sz="1900" dirty="0">
                <a:latin typeface="+mn-ea"/>
              </a:rPr>
              <a:t>조의</a:t>
            </a:r>
            <a:r>
              <a:rPr lang="en-US" altLang="ko-KR" sz="1900" dirty="0">
                <a:latin typeface="+mn-ea"/>
              </a:rPr>
              <a:t>7</a:t>
            </a:r>
            <a:r>
              <a:rPr lang="ko-KR" altLang="en-US" sz="1900" dirty="0">
                <a:latin typeface="+mn-ea"/>
              </a:rPr>
              <a:t>에 따른 수급자격의 제한 사유에 해당하지 아니할 것</a:t>
            </a:r>
          </a:p>
          <a:p>
            <a:pPr marL="268288">
              <a:lnSpc>
                <a:spcPct val="120000"/>
              </a:lnSpc>
              <a:spcAft>
                <a:spcPts val="600"/>
              </a:spcAft>
              <a:buClr>
                <a:schemeClr val="accent3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1900" dirty="0" smtClean="0">
                <a:latin typeface="+mn-ea"/>
              </a:rPr>
              <a:t> 재취업을 </a:t>
            </a:r>
            <a:r>
              <a:rPr lang="ko-KR" altLang="en-US" sz="1900" dirty="0">
                <a:latin typeface="+mn-ea"/>
              </a:rPr>
              <a:t>위한 노력을 적극적으로 할 것</a:t>
            </a:r>
          </a:p>
        </p:txBody>
      </p:sp>
    </p:spTree>
    <p:extLst>
      <p:ext uri="{BB962C8B-B14F-4D97-AF65-F5344CB8AC3E}">
        <p14:creationId xmlns:p14="http://schemas.microsoft.com/office/powerpoint/2010/main" val="4866608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자영업자에 대한 실업급여의 적용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52038" y="931022"/>
            <a:ext cx="7132797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93254" y="94068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2068" y="946818"/>
            <a:ext cx="3975075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err="1">
                <a:latin typeface="+mj-ea"/>
                <a:ea typeface="+mj-ea"/>
              </a:rPr>
              <a:t>구직급여일액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46999" y="1352958"/>
            <a:ext cx="368397" cy="64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08023" y="1436391"/>
            <a:ext cx="75263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수급자격자의 </a:t>
            </a:r>
            <a:r>
              <a:rPr lang="ko-KR" altLang="en-US" sz="2000" dirty="0" err="1">
                <a:latin typeface="+mn-ea"/>
              </a:rPr>
              <a:t>기초일액에</a:t>
            </a:r>
            <a:r>
              <a:rPr lang="ko-KR" altLang="en-US" sz="2000" dirty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100</a:t>
            </a:r>
            <a:r>
              <a:rPr lang="ko-KR" altLang="en-US" sz="2000" dirty="0">
                <a:latin typeface="+mn-ea"/>
              </a:rPr>
              <a:t>분의 </a:t>
            </a:r>
            <a:r>
              <a:rPr lang="en-US" altLang="ko-KR" sz="2000" dirty="0">
                <a:latin typeface="+mn-ea"/>
              </a:rPr>
              <a:t>50</a:t>
            </a:r>
            <a:r>
              <a:rPr lang="ko-KR" altLang="en-US" sz="2000" dirty="0">
                <a:latin typeface="+mn-ea"/>
              </a:rPr>
              <a:t>을 곱한 금액으로 </a:t>
            </a:r>
            <a:r>
              <a:rPr lang="ko-KR" altLang="en-US" sz="2000" dirty="0" smtClean="0">
                <a:latin typeface="+mn-ea"/>
              </a:rPr>
              <a:t>하며 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69</a:t>
            </a:r>
            <a:r>
              <a:rPr lang="ko-KR" altLang="en-US" sz="2000" dirty="0">
                <a:latin typeface="+mn-ea"/>
              </a:rPr>
              <a:t>조의</a:t>
            </a:r>
            <a:r>
              <a:rPr lang="en-US" altLang="ko-KR" sz="2000" dirty="0">
                <a:latin typeface="+mn-ea"/>
              </a:rPr>
              <a:t>5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소정급여일수는 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49</a:t>
            </a:r>
            <a:r>
              <a:rPr lang="ko-KR" altLang="en-US" sz="2000" dirty="0">
                <a:latin typeface="+mn-ea"/>
              </a:rPr>
              <a:t>조에 따른 대기기간이 끝난 다음 날부터 계산하기 </a:t>
            </a:r>
            <a:r>
              <a:rPr lang="ko-KR" altLang="en-US" sz="2000" dirty="0" smtClean="0">
                <a:latin typeface="+mn-ea"/>
              </a:rPr>
              <a:t>시작하여 </a:t>
            </a:r>
            <a:r>
              <a:rPr lang="ko-KR" altLang="en-US" sz="2000" dirty="0" err="1">
                <a:latin typeface="+mn-ea"/>
              </a:rPr>
              <a:t>피보험기간에</a:t>
            </a:r>
            <a:r>
              <a:rPr lang="ko-KR" altLang="en-US" sz="2000" dirty="0">
                <a:latin typeface="+mn-ea"/>
              </a:rPr>
              <a:t> 따라 별표 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에서 정한 일수가 되는 날까지로 </a:t>
            </a:r>
            <a:r>
              <a:rPr lang="ko-KR" altLang="en-US" sz="2000" dirty="0" smtClean="0">
                <a:latin typeface="+mn-ea"/>
              </a:rPr>
              <a:t>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69</a:t>
            </a:r>
            <a:r>
              <a:rPr lang="ko-KR" altLang="en-US" sz="2000" dirty="0">
                <a:latin typeface="+mn-ea"/>
              </a:rPr>
              <a:t>조의</a:t>
            </a:r>
            <a:r>
              <a:rPr lang="en-US" altLang="ko-KR" sz="2000" dirty="0">
                <a:latin typeface="+mn-ea"/>
              </a:rPr>
              <a:t>6).</a:t>
            </a:r>
          </a:p>
        </p:txBody>
      </p:sp>
    </p:spTree>
    <p:extLst>
      <p:ext uri="{BB962C8B-B14F-4D97-AF65-F5344CB8AC3E}">
        <p14:creationId xmlns:p14="http://schemas.microsoft.com/office/powerpoint/2010/main" val="3523705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56064"/>
              </p:ext>
            </p:extLst>
          </p:nvPr>
        </p:nvGraphicFramePr>
        <p:xfrm>
          <a:off x="157210" y="825329"/>
          <a:ext cx="8834682" cy="5753651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7778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67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69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1993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12. 27.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(1995. 7.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4664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호「고용보험법」제정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5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1998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9. 17.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(1998.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10.1.)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IMF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사태 이후 실업률이 증가하는 가운데 그 이전에 적용대상에서 제외하였던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인 이하의 영세사업장에까지 확대 적용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3650676"/>
                  </a:ext>
                </a:extLst>
              </a:tr>
              <a:tr h="625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2001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8. 14.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(2001.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11.1.)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남녀고용평등법의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규정에 의한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출산전후휴가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급여와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근로자의 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육아휴직급여를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고용보험에서 지급할 수 있도록 근거규정 마련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4257401"/>
                  </a:ext>
                </a:extLst>
              </a:tr>
              <a:tr h="16821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2005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12. 7.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(2006. 1.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177800" marR="0" lvl="0" indent="-17780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고용안정사업과 직업능력개발사업의 통합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177800" marR="0" lvl="0" indent="-17780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고용보험사업의 지원대상 확대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(65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이상인 자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고용보험 피보험자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 또는 피보험자이었던 자가 아닌 실업자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813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출산전후휴가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급여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97428" y="881316"/>
            <a:ext cx="8470347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고용노동부장관은 ‘남녀고용평등과 </a:t>
            </a:r>
            <a:r>
              <a:rPr lang="ko-KR" altLang="en-US" sz="2000" kern="0" dirty="0" smtClean="0">
                <a:latin typeface="+mn-ea"/>
                <a:cs typeface="+mj-cs"/>
              </a:rPr>
              <a:t>일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가정 </a:t>
            </a:r>
            <a:r>
              <a:rPr lang="ko-KR" altLang="en-US" sz="2000" kern="0" dirty="0">
                <a:latin typeface="+mn-ea"/>
                <a:cs typeface="+mj-cs"/>
              </a:rPr>
              <a:t>양립 지원에 관한 법률’ </a:t>
            </a: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18</a:t>
            </a:r>
            <a:r>
              <a:rPr lang="ko-KR" altLang="en-US" sz="2000" kern="0" dirty="0">
                <a:latin typeface="+mn-ea"/>
                <a:cs typeface="+mj-cs"/>
              </a:rPr>
              <a:t>조에 따라 </a:t>
            </a:r>
            <a:r>
              <a:rPr lang="ko-KR" altLang="en-US" sz="2000" kern="0" dirty="0" smtClean="0">
                <a:latin typeface="+mn-ea"/>
                <a:cs typeface="+mj-cs"/>
              </a:rPr>
              <a:t>피보험자가 </a:t>
            </a:r>
            <a:r>
              <a:rPr lang="ko-KR" altLang="en-US" sz="2000" kern="0" dirty="0">
                <a:latin typeface="+mn-ea"/>
                <a:cs typeface="+mj-cs"/>
              </a:rPr>
              <a:t>근로기준법 제</a:t>
            </a:r>
            <a:r>
              <a:rPr lang="en-US" altLang="ko-KR" sz="2000" kern="0" dirty="0">
                <a:latin typeface="+mn-ea"/>
                <a:cs typeface="+mj-cs"/>
              </a:rPr>
              <a:t>74</a:t>
            </a:r>
            <a:r>
              <a:rPr lang="ko-KR" altLang="en-US" sz="2000" kern="0" dirty="0">
                <a:latin typeface="+mn-ea"/>
                <a:cs typeface="+mj-cs"/>
              </a:rPr>
              <a:t>조에 따른 </a:t>
            </a:r>
            <a:r>
              <a:rPr lang="ko-KR" altLang="en-US" sz="2000" kern="0" dirty="0" err="1">
                <a:latin typeface="+mn-ea"/>
                <a:cs typeface="+mj-cs"/>
              </a:rPr>
              <a:t>출산전후휴가</a:t>
            </a:r>
            <a:r>
              <a:rPr lang="ko-KR" altLang="en-US" sz="2000" kern="0" dirty="0">
                <a:latin typeface="+mn-ea"/>
                <a:cs typeface="+mj-cs"/>
              </a:rPr>
              <a:t> 또는 </a:t>
            </a:r>
            <a:r>
              <a:rPr lang="ko-KR" altLang="en-US" sz="2000" kern="0" dirty="0" smtClean="0">
                <a:latin typeface="+mn-ea"/>
                <a:cs typeface="+mj-cs"/>
              </a:rPr>
              <a:t>유산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사산 </a:t>
            </a:r>
            <a:r>
              <a:rPr lang="ko-KR" altLang="en-US" sz="2000" kern="0" dirty="0">
                <a:latin typeface="+mn-ea"/>
                <a:cs typeface="+mj-cs"/>
              </a:rPr>
              <a:t>휴가를 받은 </a:t>
            </a:r>
            <a:r>
              <a:rPr lang="ko-KR" altLang="en-US" sz="2000" kern="0" dirty="0" smtClean="0">
                <a:latin typeface="+mn-ea"/>
                <a:cs typeface="+mj-cs"/>
              </a:rPr>
              <a:t>경우로서 </a:t>
            </a:r>
            <a:r>
              <a:rPr lang="ko-KR" altLang="en-US" sz="2000" kern="0" dirty="0">
                <a:latin typeface="+mn-ea"/>
                <a:cs typeface="+mj-cs"/>
              </a:rPr>
              <a:t>휴가가 끝나기 이전 </a:t>
            </a:r>
            <a:r>
              <a:rPr lang="ko-KR" altLang="en-US" sz="2000" kern="0" dirty="0" err="1">
                <a:latin typeface="+mn-ea"/>
                <a:cs typeface="+mj-cs"/>
              </a:rPr>
              <a:t>피보험기간</a:t>
            </a:r>
            <a:r>
              <a:rPr lang="ko-KR" altLang="en-US" sz="2000" kern="0" dirty="0">
                <a:latin typeface="+mn-ea"/>
                <a:cs typeface="+mj-cs"/>
              </a:rPr>
              <a:t> 통산하여 </a:t>
            </a:r>
            <a:r>
              <a:rPr lang="en-US" altLang="ko-KR" sz="2000" kern="0" dirty="0">
                <a:latin typeface="+mn-ea"/>
                <a:cs typeface="+mj-cs"/>
              </a:rPr>
              <a:t>180</a:t>
            </a:r>
            <a:r>
              <a:rPr lang="ko-KR" altLang="en-US" sz="2000" kern="0" dirty="0">
                <a:latin typeface="+mn-ea"/>
                <a:cs typeface="+mj-cs"/>
              </a:rPr>
              <a:t>일 이상인 경우에 지급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75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</a:p>
          <a:p>
            <a:pPr marL="342900" indent="-342900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출산전후휴가일은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err="1">
                <a:latin typeface="+mn-ea"/>
                <a:cs typeface="+mj-cs"/>
              </a:rPr>
              <a:t>다태아인</a:t>
            </a:r>
            <a:r>
              <a:rPr lang="ko-KR" altLang="en-US" sz="2000" kern="0" dirty="0">
                <a:latin typeface="+mn-ea"/>
                <a:cs typeface="+mj-cs"/>
              </a:rPr>
              <a:t> 경우 </a:t>
            </a:r>
            <a:r>
              <a:rPr lang="en-US" altLang="ko-KR" sz="2000" kern="0" dirty="0">
                <a:latin typeface="+mn-ea"/>
                <a:cs typeface="+mj-cs"/>
              </a:rPr>
              <a:t>120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로 </a:t>
            </a:r>
            <a:r>
              <a:rPr lang="ko-KR" altLang="en-US" sz="2000" kern="0" dirty="0" smtClean="0">
                <a:latin typeface="+mn-ea"/>
                <a:cs typeface="+mj-cs"/>
              </a:rPr>
              <a:t>주되</a:t>
            </a:r>
            <a:r>
              <a:rPr lang="en-US" altLang="ko-KR" sz="2000" kern="0" dirty="0" smtClean="0">
                <a:latin typeface="+mn-ea"/>
                <a:cs typeface="+mj-cs"/>
              </a:rPr>
              <a:t>,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산후휴가를 </a:t>
            </a:r>
            <a:r>
              <a:rPr lang="ko-KR" altLang="en-US" sz="2000" kern="0" dirty="0">
                <a:latin typeface="+mn-ea"/>
                <a:cs typeface="+mj-cs"/>
              </a:rPr>
              <a:t>최소 </a:t>
            </a:r>
            <a:r>
              <a:rPr lang="en-US" altLang="ko-KR" sz="2000" kern="0" dirty="0">
                <a:latin typeface="+mn-ea"/>
                <a:cs typeface="+mj-cs"/>
              </a:rPr>
              <a:t>45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err="1">
                <a:latin typeface="+mn-ea"/>
                <a:cs typeface="+mj-cs"/>
              </a:rPr>
              <a:t>다태아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60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이상 확보 </a:t>
            </a:r>
            <a:r>
              <a:rPr lang="ko-KR" altLang="en-US" sz="2000" kern="0" dirty="0" smtClean="0">
                <a:latin typeface="+mn-ea"/>
                <a:cs typeface="+mj-cs"/>
              </a:rPr>
              <a:t>되도록 부여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급여액은 근로기준법의 통상임금에 해당하는 금액으로 지급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76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우선지원대상기업은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외 기업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대기업</a:t>
            </a:r>
            <a:r>
              <a:rPr lang="en-US" altLang="ko-KR" sz="2000" kern="0" dirty="0">
                <a:latin typeface="+mn-ea"/>
                <a:cs typeface="+mj-cs"/>
              </a:rPr>
              <a:t>) 30</a:t>
            </a:r>
            <a:r>
              <a:rPr lang="ko-KR" altLang="en-US" sz="2000" kern="0" dirty="0">
                <a:latin typeface="+mn-ea"/>
                <a:cs typeface="+mj-cs"/>
              </a:rPr>
              <a:t>일을 고용보험기금으로 </a:t>
            </a:r>
            <a:r>
              <a:rPr lang="ko-KR" altLang="en-US" sz="2000" kern="0" dirty="0" smtClean="0">
                <a:latin typeface="+mn-ea"/>
                <a:cs typeface="+mj-cs"/>
              </a:rPr>
              <a:t>지급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유산위험이 있는 근로자는 </a:t>
            </a:r>
            <a:r>
              <a:rPr lang="ko-KR" altLang="en-US" sz="2000" kern="0" dirty="0" err="1">
                <a:latin typeface="+mn-ea"/>
                <a:cs typeface="+mj-cs"/>
              </a:rPr>
              <a:t>출산전후휴가에서</a:t>
            </a:r>
            <a:r>
              <a:rPr lang="ko-KR" altLang="en-US" sz="2000" kern="0" dirty="0">
                <a:latin typeface="+mn-ea"/>
                <a:cs typeface="+mj-cs"/>
              </a:rPr>
              <a:t> 출산 전에 사용할 수 있는 기간에서 </a:t>
            </a:r>
            <a:r>
              <a:rPr lang="ko-KR" altLang="en-US" sz="2000" kern="0" dirty="0" smtClean="0">
                <a:latin typeface="+mn-ea"/>
                <a:cs typeface="+mj-cs"/>
              </a:rPr>
              <a:t>분할하여 </a:t>
            </a:r>
            <a:r>
              <a:rPr lang="ko-KR" altLang="en-US" sz="2000" kern="0" dirty="0">
                <a:latin typeface="+mn-ea"/>
                <a:cs typeface="+mj-cs"/>
              </a:rPr>
              <a:t>사용 가능</a:t>
            </a:r>
          </a:p>
        </p:txBody>
      </p:sp>
    </p:spTree>
    <p:extLst>
      <p:ext uri="{BB962C8B-B14F-4D97-AF65-F5344CB8AC3E}">
        <p14:creationId xmlns:p14="http://schemas.microsoft.com/office/powerpoint/2010/main" val="2839262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육아휴직급여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62670" y="755587"/>
            <a:ext cx="8585205" cy="252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78135" y="1302217"/>
            <a:ext cx="794828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j-ea"/>
                <a:ea typeface="+mj-ea"/>
                <a:cs typeface="+mj-cs"/>
              </a:rPr>
              <a:t>사업주는 근로자가 만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8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세 이하의 초등학교 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2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학년 이하 자녀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(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입양한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자녀를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포함한다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)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를 양육하기 위하여 휴직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(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육아휴직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)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을 신청하는 경우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이를 허용하여야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한다</a:t>
            </a:r>
            <a:r>
              <a:rPr lang="en-US" altLang="ko-KR" sz="1900" kern="0" dirty="0" smtClean="0">
                <a:latin typeface="+mj-ea"/>
                <a:ea typeface="+mj-ea"/>
                <a:cs typeface="+mj-cs"/>
              </a:rPr>
              <a:t>.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 </a:t>
            </a:r>
            <a:endParaRPr lang="ko-KR" altLang="en-US" sz="1900" kern="0" dirty="0" smtClean="0">
              <a:latin typeface="+mj-ea"/>
              <a:ea typeface="+mj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기간 </a:t>
            </a:r>
            <a:r>
              <a:rPr lang="en-US" altLang="ko-KR" sz="1900" kern="0" dirty="0">
                <a:latin typeface="+mj-ea"/>
                <a:ea typeface="+mj-ea"/>
                <a:cs typeface="+mj-cs"/>
              </a:rPr>
              <a:t>: 1</a:t>
            </a:r>
            <a:r>
              <a:rPr lang="ko-KR" altLang="en-US" sz="1900" kern="0" dirty="0">
                <a:latin typeface="+mj-ea"/>
                <a:ea typeface="+mj-ea"/>
                <a:cs typeface="+mj-cs"/>
              </a:rPr>
              <a:t>년 </a:t>
            </a:r>
            <a:r>
              <a:rPr lang="ko-KR" altLang="en-US" sz="1900" kern="0" dirty="0" smtClean="0">
                <a:latin typeface="+mj-ea"/>
                <a:ea typeface="+mj-ea"/>
                <a:cs typeface="+mj-cs"/>
              </a:rPr>
              <a:t>이내</a:t>
            </a:r>
            <a:endParaRPr lang="en-US" altLang="ko-KR" sz="1900" kern="0" dirty="0" smtClean="0">
              <a:latin typeface="+mj-ea"/>
              <a:ea typeface="+mj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76971" y="696851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534479" y="700026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83637" y="130551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20160" y="918131"/>
            <a:ext cx="87735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0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‘남녀고용평등과 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일</a:t>
            </a:r>
            <a:r>
              <a:rPr lang="ko-KR" altLang="en-US" sz="2000" b="1" spc="-300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ko-KR" sz="2000" b="1" spc="-300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· 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가정 </a:t>
            </a:r>
            <a:r>
              <a:rPr lang="ko-KR" altLang="en-US" sz="20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양립 지원에 관한 법률’ 제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19</a:t>
            </a:r>
            <a:r>
              <a:rPr lang="ko-KR" altLang="en-US" sz="20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조에 따른 육아휴직</a:t>
            </a:r>
          </a:p>
        </p:txBody>
      </p:sp>
      <p:sp>
        <p:nvSpPr>
          <p:cNvPr id="17" name="제목 39"/>
          <p:cNvSpPr txBox="1">
            <a:spLocks/>
          </p:cNvSpPr>
          <p:nvPr/>
        </p:nvSpPr>
        <p:spPr bwMode="auto">
          <a:xfrm>
            <a:off x="162032" y="3516212"/>
            <a:ext cx="8931684" cy="313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고용노동부장관은 ‘남녀고용평등과 </a:t>
            </a:r>
            <a:r>
              <a:rPr lang="ko-KR" altLang="en-US" sz="1900" kern="0" dirty="0" smtClean="0">
                <a:latin typeface="+mn-ea"/>
                <a:cs typeface="+mj-cs"/>
              </a:rPr>
              <a:t>일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가정 </a:t>
            </a:r>
            <a:r>
              <a:rPr lang="ko-KR" altLang="en-US" sz="1900" kern="0" dirty="0">
                <a:latin typeface="+mn-ea"/>
                <a:cs typeface="+mj-cs"/>
              </a:rPr>
              <a:t>양립 지원에 관한 법률</a:t>
            </a:r>
            <a:r>
              <a:rPr lang="ko-KR" altLang="en-US" sz="1900" kern="0" dirty="0" smtClean="0">
                <a:latin typeface="+mn-ea"/>
                <a:cs typeface="+mj-cs"/>
              </a:rPr>
              <a:t>’ 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조에 따른 </a:t>
            </a:r>
            <a:r>
              <a:rPr lang="ko-KR" altLang="en-US" sz="1900" kern="0" dirty="0" smtClean="0">
                <a:latin typeface="+mn-ea"/>
                <a:cs typeface="+mj-cs"/>
              </a:rPr>
              <a:t>육아휴직을 </a:t>
            </a:r>
            <a:r>
              <a:rPr lang="en-US" altLang="ko-KR" sz="1900" kern="0" dirty="0">
                <a:latin typeface="+mn-ea"/>
                <a:cs typeface="+mj-cs"/>
              </a:rPr>
              <a:t>30</a:t>
            </a:r>
            <a:r>
              <a:rPr lang="ko-KR" altLang="en-US" sz="1900" kern="0" dirty="0">
                <a:latin typeface="+mn-ea"/>
                <a:cs typeface="+mj-cs"/>
              </a:rPr>
              <a:t>일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근로기준법 제</a:t>
            </a:r>
            <a:r>
              <a:rPr lang="en-US" altLang="ko-KR" sz="1900" kern="0" dirty="0">
                <a:latin typeface="+mn-ea"/>
                <a:cs typeface="+mj-cs"/>
              </a:rPr>
              <a:t>74</a:t>
            </a:r>
            <a:r>
              <a:rPr lang="ko-KR" altLang="en-US" sz="1900" kern="0" dirty="0">
                <a:latin typeface="+mn-ea"/>
                <a:cs typeface="+mj-cs"/>
              </a:rPr>
              <a:t>조에 따른 </a:t>
            </a:r>
            <a:r>
              <a:rPr lang="ko-KR" altLang="en-US" sz="1900" kern="0" dirty="0" err="1">
                <a:latin typeface="+mn-ea"/>
                <a:cs typeface="+mj-cs"/>
              </a:rPr>
              <a:t>출산전후휴가기간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90</a:t>
            </a:r>
            <a:r>
              <a:rPr lang="ko-KR" altLang="en-US" sz="1900" kern="0" dirty="0">
                <a:latin typeface="+mn-ea"/>
                <a:cs typeface="+mj-cs"/>
              </a:rPr>
              <a:t>일과 중복되는 </a:t>
            </a:r>
            <a:r>
              <a:rPr lang="ko-KR" altLang="en-US" sz="1900" kern="0" dirty="0" smtClean="0">
                <a:latin typeface="+mn-ea"/>
                <a:cs typeface="+mj-cs"/>
              </a:rPr>
              <a:t>기간은 </a:t>
            </a:r>
            <a:r>
              <a:rPr lang="ko-KR" altLang="en-US" sz="1900" kern="0" dirty="0" smtClean="0">
                <a:latin typeface="+mn-ea"/>
                <a:cs typeface="+mj-cs"/>
              </a:rPr>
              <a:t>제외한다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ko-KR" altLang="en-US" sz="1900" kern="0" dirty="0">
                <a:latin typeface="+mn-ea"/>
                <a:cs typeface="+mj-cs"/>
              </a:rPr>
              <a:t>이상 </a:t>
            </a:r>
            <a:r>
              <a:rPr lang="ko-KR" altLang="en-US" sz="1900" kern="0" dirty="0" err="1">
                <a:latin typeface="+mn-ea"/>
                <a:cs typeface="+mj-cs"/>
              </a:rPr>
              <a:t>부여받은</a:t>
            </a:r>
            <a:r>
              <a:rPr lang="ko-KR" altLang="en-US" sz="1900" kern="0" dirty="0">
                <a:latin typeface="+mn-ea"/>
                <a:cs typeface="+mj-cs"/>
              </a:rPr>
              <a:t> 피보험자 중 다음의 요건을 </a:t>
            </a:r>
            <a:r>
              <a:rPr lang="ko-KR" altLang="en-US" sz="1900" kern="0" dirty="0" smtClean="0">
                <a:latin typeface="+mn-ea"/>
                <a:cs typeface="+mj-cs"/>
              </a:rPr>
              <a:t>모두 </a:t>
            </a:r>
            <a:r>
              <a:rPr lang="ko-KR" altLang="en-US" sz="1900" kern="0" dirty="0">
                <a:latin typeface="+mn-ea"/>
                <a:cs typeface="+mj-cs"/>
              </a:rPr>
              <a:t>갖춘 경우에 </a:t>
            </a:r>
            <a:r>
              <a:rPr lang="ko-KR" altLang="en-US" sz="1900" kern="0" dirty="0" smtClean="0">
                <a:latin typeface="+mn-ea"/>
                <a:cs typeface="+mj-cs"/>
              </a:rPr>
              <a:t>육아휴직 </a:t>
            </a:r>
            <a:r>
              <a:rPr lang="ko-KR" altLang="en-US" sz="1900" kern="0" dirty="0">
                <a:latin typeface="+mn-ea"/>
                <a:cs typeface="+mj-cs"/>
              </a:rPr>
              <a:t>급여를 </a:t>
            </a:r>
            <a:r>
              <a:rPr lang="ko-KR" altLang="en-US" sz="1900" kern="0" dirty="0" smtClean="0">
                <a:latin typeface="+mn-ea"/>
                <a:cs typeface="+mj-cs"/>
              </a:rPr>
              <a:t>지급한다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70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육아휴직 </a:t>
            </a:r>
            <a:r>
              <a:rPr lang="ko-KR" altLang="en-US" sz="1900" kern="0" dirty="0" err="1">
                <a:latin typeface="+mn-ea"/>
                <a:cs typeface="+mj-cs"/>
              </a:rPr>
              <a:t>시작날</a:t>
            </a:r>
            <a:r>
              <a:rPr lang="ko-KR" altLang="en-US" sz="1900" kern="0" dirty="0">
                <a:latin typeface="+mn-ea"/>
                <a:cs typeface="+mj-cs"/>
              </a:rPr>
              <a:t> 이전에 </a:t>
            </a:r>
            <a:r>
              <a:rPr lang="ko-KR" altLang="en-US" sz="1900" kern="0" dirty="0" err="1">
                <a:latin typeface="+mn-ea"/>
                <a:cs typeface="+mj-cs"/>
              </a:rPr>
              <a:t>피보험기간이</a:t>
            </a:r>
            <a:r>
              <a:rPr lang="ko-KR" altLang="en-US" sz="1900" kern="0" dirty="0">
                <a:latin typeface="+mn-ea"/>
                <a:cs typeface="+mj-cs"/>
              </a:rPr>
              <a:t> 통산하여 </a:t>
            </a:r>
            <a:r>
              <a:rPr lang="en-US" altLang="ko-KR" sz="1900" kern="0" dirty="0">
                <a:latin typeface="+mn-ea"/>
                <a:cs typeface="+mj-cs"/>
              </a:rPr>
              <a:t>180</a:t>
            </a:r>
            <a:r>
              <a:rPr lang="ko-KR" altLang="en-US" sz="1900" kern="0" dirty="0">
                <a:latin typeface="+mn-ea"/>
                <a:cs typeface="+mj-cs"/>
              </a:rPr>
              <a:t>일 이상이고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같은 </a:t>
            </a:r>
            <a:r>
              <a:rPr lang="ko-KR" altLang="en-US" sz="1900" kern="0" dirty="0">
                <a:latin typeface="+mn-ea"/>
                <a:cs typeface="+mj-cs"/>
              </a:rPr>
              <a:t>자녀에 </a:t>
            </a:r>
            <a:r>
              <a:rPr lang="ko-KR" altLang="en-US" sz="1900" kern="0" dirty="0" smtClean="0">
                <a:latin typeface="+mn-ea"/>
                <a:cs typeface="+mj-cs"/>
              </a:rPr>
              <a:t>대하여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피보험자인 </a:t>
            </a:r>
            <a:r>
              <a:rPr lang="ko-KR" altLang="en-US" sz="1900" kern="0" dirty="0">
                <a:latin typeface="+mn-ea"/>
                <a:cs typeface="+mj-cs"/>
              </a:rPr>
              <a:t>배우자가 </a:t>
            </a:r>
            <a:r>
              <a:rPr lang="en-US" altLang="ko-KR" sz="1900" kern="0" dirty="0">
                <a:latin typeface="+mn-ea"/>
                <a:cs typeface="+mj-cs"/>
              </a:rPr>
              <a:t>30</a:t>
            </a:r>
            <a:r>
              <a:rPr lang="ko-KR" altLang="en-US" sz="1900" kern="0" dirty="0">
                <a:latin typeface="+mn-ea"/>
                <a:cs typeface="+mj-cs"/>
              </a:rPr>
              <a:t>일 이상의 육아휴직을 </a:t>
            </a:r>
            <a:r>
              <a:rPr lang="ko-KR" altLang="en-US" sz="1900" kern="0" dirty="0" err="1">
                <a:latin typeface="+mn-ea"/>
                <a:cs typeface="+mj-cs"/>
              </a:rPr>
              <a:t>부여받지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아니하거나 </a:t>
            </a:r>
            <a:r>
              <a:rPr lang="ko-KR" altLang="en-US" sz="1900" kern="0" dirty="0" smtClean="0">
                <a:latin typeface="+mn-ea"/>
                <a:cs typeface="+mj-cs"/>
              </a:rPr>
              <a:t>‘</a:t>
            </a:r>
            <a:r>
              <a:rPr lang="ko-KR" altLang="en-US" sz="1900" kern="0" dirty="0">
                <a:latin typeface="+mn-ea"/>
                <a:cs typeface="+mj-cs"/>
              </a:rPr>
              <a:t>남녀고용평등과 </a:t>
            </a:r>
            <a:r>
              <a:rPr lang="ko-KR" altLang="en-US" sz="1900" kern="0" dirty="0" smtClean="0">
                <a:latin typeface="+mn-ea"/>
                <a:cs typeface="+mj-cs"/>
              </a:rPr>
              <a:t>일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가정 </a:t>
            </a:r>
            <a:r>
              <a:rPr lang="ko-KR" altLang="en-US" sz="1900" kern="0" dirty="0">
                <a:latin typeface="+mn-ea"/>
                <a:cs typeface="+mj-cs"/>
              </a:rPr>
              <a:t>양립 지원에 관한 법률’ 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에 따른 </a:t>
            </a:r>
            <a:r>
              <a:rPr lang="ko-KR" altLang="en-US" sz="1900" kern="0" dirty="0">
                <a:latin typeface="+mn-ea"/>
                <a:cs typeface="+mj-cs"/>
              </a:rPr>
              <a:t>육아기 </a:t>
            </a:r>
            <a:r>
              <a:rPr lang="ko-KR" altLang="en-US" sz="1900" kern="0" dirty="0" smtClean="0">
                <a:latin typeface="+mn-ea"/>
                <a:cs typeface="+mj-cs"/>
              </a:rPr>
              <a:t>근로기간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단축을 </a:t>
            </a:r>
            <a:r>
              <a:rPr lang="en-US" altLang="ko-KR" sz="1900" kern="0" dirty="0">
                <a:latin typeface="+mn-ea"/>
                <a:cs typeface="+mj-cs"/>
              </a:rPr>
              <a:t>30</a:t>
            </a:r>
            <a:r>
              <a:rPr lang="ko-KR" altLang="en-US" sz="1900" kern="0" dirty="0">
                <a:latin typeface="+mn-ea"/>
                <a:cs typeface="+mj-cs"/>
              </a:rPr>
              <a:t>일 이상 실시하지 아니하고 있을 </a:t>
            </a:r>
            <a:r>
              <a:rPr lang="ko-KR" altLang="en-US" sz="1900" kern="0" dirty="0" smtClean="0">
                <a:latin typeface="+mn-ea"/>
                <a:cs typeface="+mj-cs"/>
              </a:rPr>
              <a:t>것</a:t>
            </a:r>
            <a:endParaRPr lang="en-US" altLang="ko-KR" sz="19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29677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육아휴직급여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27604" y="991390"/>
            <a:ext cx="873542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휴직 급여는 첫 </a:t>
            </a:r>
            <a:r>
              <a:rPr lang="en-US" altLang="ko-KR" sz="2000" b="1" kern="0" dirty="0">
                <a:latin typeface="+mn-ea"/>
                <a:cs typeface="+mj-cs"/>
              </a:rPr>
              <a:t>3</a:t>
            </a:r>
            <a:r>
              <a:rPr lang="ko-KR" altLang="en-US" sz="2000" b="1" kern="0" dirty="0">
                <a:latin typeface="+mn-ea"/>
                <a:cs typeface="+mj-cs"/>
              </a:rPr>
              <a:t>개월간은 통상임금의 </a:t>
            </a:r>
            <a:r>
              <a:rPr lang="en-US" altLang="ko-KR" sz="2000" b="1" kern="0" dirty="0">
                <a:latin typeface="+mn-ea"/>
                <a:cs typeface="+mj-cs"/>
              </a:rPr>
              <a:t>80% </a:t>
            </a:r>
            <a:r>
              <a:rPr lang="ko-KR" altLang="en-US" sz="2000" b="1" kern="0" dirty="0">
                <a:latin typeface="+mn-ea"/>
                <a:cs typeface="+mj-cs"/>
              </a:rPr>
              <a:t>지급</a:t>
            </a:r>
            <a:r>
              <a:rPr lang="en-US" altLang="ko-KR" sz="2000" b="1" kern="0" dirty="0"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latin typeface="+mn-ea"/>
                <a:cs typeface="+mj-cs"/>
              </a:rPr>
              <a:t>월 </a:t>
            </a:r>
            <a:r>
              <a:rPr lang="ko-KR" altLang="en-US" sz="2000" b="1" kern="0" dirty="0" err="1">
                <a:latin typeface="+mn-ea"/>
                <a:cs typeface="+mj-cs"/>
              </a:rPr>
              <a:t>상한액</a:t>
            </a:r>
            <a:r>
              <a:rPr lang="ko-KR" altLang="en-US" sz="2000" b="1" kern="0" dirty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150</a:t>
            </a:r>
            <a:r>
              <a:rPr lang="ko-KR" altLang="en-US" sz="2000" b="1" kern="0" dirty="0">
                <a:latin typeface="+mn-ea"/>
                <a:cs typeface="+mj-cs"/>
              </a:rPr>
              <a:t>만원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err="1" smtClean="0">
                <a:latin typeface="+mn-ea"/>
                <a:cs typeface="+mj-cs"/>
              </a:rPr>
              <a:t>하한액</a:t>
            </a:r>
            <a:r>
              <a:rPr lang="ko-KR" altLang="en-US" sz="2000" b="1" kern="0" dirty="0" smtClean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70</a:t>
            </a:r>
            <a:r>
              <a:rPr lang="ko-KR" altLang="en-US" sz="2000" b="1" kern="0" dirty="0">
                <a:latin typeface="+mn-ea"/>
                <a:cs typeface="+mj-cs"/>
              </a:rPr>
              <a:t>만원</a:t>
            </a:r>
            <a:r>
              <a:rPr lang="en-US" altLang="ko-KR" sz="2000" b="1" kern="0" dirty="0">
                <a:latin typeface="+mn-ea"/>
                <a:cs typeface="+mj-cs"/>
              </a:rPr>
              <a:t>) </a:t>
            </a:r>
            <a:r>
              <a:rPr lang="ko-KR" altLang="en-US" sz="2000" b="1" kern="0" dirty="0" smtClean="0">
                <a:latin typeface="+mn-ea"/>
                <a:cs typeface="+mj-cs"/>
              </a:rPr>
              <a:t>나머지 </a:t>
            </a:r>
            <a:r>
              <a:rPr lang="ko-KR" altLang="en-US" sz="2000" b="1" kern="0" dirty="0">
                <a:latin typeface="+mn-ea"/>
                <a:cs typeface="+mj-cs"/>
              </a:rPr>
              <a:t>기간은 통상임금의 </a:t>
            </a:r>
            <a:r>
              <a:rPr lang="en-US" altLang="ko-KR" sz="2000" b="1" kern="0" dirty="0">
                <a:latin typeface="+mn-ea"/>
                <a:cs typeface="+mj-cs"/>
              </a:rPr>
              <a:t>50%(</a:t>
            </a:r>
            <a:r>
              <a:rPr lang="ko-KR" altLang="en-US" sz="2000" b="1" kern="0" dirty="0">
                <a:latin typeface="+mn-ea"/>
                <a:cs typeface="+mj-cs"/>
              </a:rPr>
              <a:t>월 </a:t>
            </a:r>
            <a:r>
              <a:rPr lang="ko-KR" altLang="en-US" sz="2000" b="1" kern="0" dirty="0" err="1">
                <a:latin typeface="+mn-ea"/>
                <a:cs typeface="+mj-cs"/>
              </a:rPr>
              <a:t>상한액</a:t>
            </a:r>
            <a:r>
              <a:rPr lang="ko-KR" altLang="en-US" sz="2000" b="1" kern="0" dirty="0">
                <a:latin typeface="+mn-ea"/>
                <a:cs typeface="+mj-cs"/>
              </a:rPr>
              <a:t> </a:t>
            </a:r>
            <a:r>
              <a:rPr lang="en-US" altLang="ko-KR" sz="2000" b="1" kern="0" dirty="0" smtClean="0">
                <a:latin typeface="+mn-ea"/>
                <a:cs typeface="+mj-cs"/>
              </a:rPr>
              <a:t>120</a:t>
            </a:r>
            <a:r>
              <a:rPr lang="ko-KR" altLang="en-US" sz="2000" b="1" kern="0" dirty="0">
                <a:latin typeface="+mn-ea"/>
                <a:cs typeface="+mj-cs"/>
              </a:rPr>
              <a:t>만원</a:t>
            </a:r>
            <a:r>
              <a:rPr lang="en-US" altLang="ko-KR" sz="2000" b="1" kern="0" dirty="0">
                <a:latin typeface="+mn-ea"/>
                <a:cs typeface="+mj-cs"/>
              </a:rPr>
              <a:t>, </a:t>
            </a:r>
            <a:r>
              <a:rPr lang="ko-KR" altLang="en-US" sz="2000" b="1" kern="0" dirty="0" err="1">
                <a:latin typeface="+mn-ea"/>
                <a:cs typeface="+mj-cs"/>
              </a:rPr>
              <a:t>하한액</a:t>
            </a:r>
            <a:r>
              <a:rPr lang="ko-KR" altLang="en-US" sz="2000" b="1" kern="0" dirty="0">
                <a:latin typeface="+mn-ea"/>
                <a:cs typeface="+mj-cs"/>
              </a:rPr>
              <a:t> </a:t>
            </a:r>
            <a:r>
              <a:rPr lang="en-US" altLang="ko-KR" sz="2000" b="1" kern="0" dirty="0">
                <a:latin typeface="+mn-ea"/>
                <a:cs typeface="+mj-cs"/>
              </a:rPr>
              <a:t>70</a:t>
            </a:r>
            <a:r>
              <a:rPr lang="ko-KR" altLang="en-US" sz="2000" b="1" kern="0" dirty="0">
                <a:latin typeface="+mn-ea"/>
                <a:cs typeface="+mj-cs"/>
              </a:rPr>
              <a:t>만원</a:t>
            </a:r>
            <a:r>
              <a:rPr lang="en-US" altLang="ko-KR" sz="2000" b="1" kern="0" dirty="0">
                <a:latin typeface="+mn-ea"/>
                <a:cs typeface="+mj-cs"/>
              </a:rPr>
              <a:t>)</a:t>
            </a:r>
            <a:r>
              <a:rPr lang="ko-KR" altLang="en-US" sz="2000" b="1" kern="0" dirty="0">
                <a:latin typeface="+mn-ea"/>
                <a:cs typeface="+mj-cs"/>
              </a:rPr>
              <a:t>을 </a:t>
            </a:r>
            <a:r>
              <a:rPr lang="ko-KR" altLang="en-US" sz="2000" b="1" kern="0" dirty="0" smtClean="0">
                <a:latin typeface="+mn-ea"/>
                <a:cs typeface="+mj-cs"/>
              </a:rPr>
              <a:t>지급한다</a:t>
            </a:r>
            <a:r>
              <a:rPr lang="en-US" altLang="ko-KR" sz="2000" b="1" kern="0" dirty="0" smtClean="0"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latin typeface="+mn-ea"/>
                <a:cs typeface="+mj-cs"/>
              </a:rPr>
              <a:t>시행령 제</a:t>
            </a:r>
            <a:r>
              <a:rPr lang="en-US" altLang="ko-KR" sz="2000" b="1" kern="0" dirty="0">
                <a:latin typeface="+mn-ea"/>
                <a:cs typeface="+mj-cs"/>
              </a:rPr>
              <a:t>95</a:t>
            </a:r>
            <a:r>
              <a:rPr lang="ko-KR" altLang="en-US" sz="2000" b="1" kern="0" dirty="0">
                <a:latin typeface="+mn-ea"/>
                <a:cs typeface="+mj-cs"/>
              </a:rPr>
              <a:t>조</a:t>
            </a:r>
            <a:r>
              <a:rPr lang="en-US" altLang="ko-KR" sz="2000" b="1" kern="0" dirty="0" smtClean="0">
                <a:latin typeface="+mn-ea"/>
                <a:cs typeface="+mj-cs"/>
              </a:rPr>
              <a:t>): 2019</a:t>
            </a:r>
            <a:r>
              <a:rPr lang="ko-KR" altLang="en-US" sz="2000" b="1" kern="0" dirty="0" smtClean="0">
                <a:latin typeface="+mn-ea"/>
                <a:cs typeface="+mj-cs"/>
              </a:rPr>
              <a:t>년 </a:t>
            </a:r>
            <a:r>
              <a:rPr lang="ko-KR" altLang="en-US" sz="2000" b="1" kern="0" dirty="0" smtClean="0">
                <a:latin typeface="+mn-ea"/>
                <a:cs typeface="+mj-cs"/>
              </a:rPr>
              <a:t>기준</a:t>
            </a:r>
            <a:r>
              <a:rPr lang="en-US" altLang="ko-KR" sz="2000" b="1" kern="0" dirty="0" smtClean="0">
                <a:latin typeface="+mn-ea"/>
                <a:cs typeface="+mj-cs"/>
              </a:rPr>
              <a:t>.</a:t>
            </a:r>
            <a:endParaRPr lang="en-US" altLang="ko-KR" sz="2000" b="1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kern="0" dirty="0">
              <a:latin typeface="+mn-ea"/>
              <a:cs typeface="+mj-cs"/>
            </a:endParaRPr>
          </a:p>
          <a:p>
            <a:pPr marL="889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육아휴직 </a:t>
            </a:r>
            <a:r>
              <a:rPr lang="ko-KR" altLang="en-US" sz="2000" kern="0" dirty="0">
                <a:latin typeface="+mn-ea"/>
                <a:cs typeface="+mj-cs"/>
              </a:rPr>
              <a:t>급여의 </a:t>
            </a:r>
            <a:r>
              <a:rPr lang="en-US" altLang="ko-KR" sz="2000" kern="0" dirty="0">
                <a:latin typeface="+mn-ea"/>
                <a:cs typeface="+mj-cs"/>
              </a:rPr>
              <a:t>25%</a:t>
            </a:r>
            <a:r>
              <a:rPr lang="ko-KR" altLang="en-US" sz="2000" kern="0" dirty="0">
                <a:latin typeface="+mn-ea"/>
                <a:cs typeface="+mj-cs"/>
              </a:rPr>
              <a:t>는 육아휴직 종료 후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개월 동안 계속 근무한 </a:t>
            </a:r>
            <a:r>
              <a:rPr lang="ko-KR" altLang="en-US" sz="2000" kern="0" dirty="0" smtClean="0">
                <a:latin typeface="+mn-ea"/>
                <a:cs typeface="+mj-cs"/>
              </a:rPr>
              <a:t>경우에 </a:t>
            </a:r>
            <a:r>
              <a:rPr lang="ko-KR" altLang="en-US" sz="2000" kern="0" dirty="0" smtClean="0">
                <a:latin typeface="+mn-ea"/>
                <a:cs typeface="+mj-cs"/>
              </a:rPr>
              <a:t>합산하여 일시불로 </a:t>
            </a:r>
            <a:r>
              <a:rPr lang="ko-KR" altLang="en-US" sz="2000" kern="0" dirty="0">
                <a:latin typeface="+mn-ea"/>
                <a:cs typeface="+mj-cs"/>
              </a:rPr>
              <a:t>지급됨</a:t>
            </a:r>
          </a:p>
          <a:p>
            <a:pPr>
              <a:lnSpc>
                <a:spcPct val="150000"/>
              </a:lnSpc>
              <a:defRPr/>
            </a:pPr>
            <a:endParaRPr lang="ko-KR" altLang="en-US" sz="1600" b="1" kern="0" dirty="0">
              <a:latin typeface="+mn-ea"/>
              <a:cs typeface="+mj-c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b="1" kern="0" dirty="0">
                <a:latin typeface="+mn-ea"/>
                <a:cs typeface="+mj-cs"/>
              </a:rPr>
              <a:t>부부가 한 자녀에 각각 </a:t>
            </a:r>
            <a:r>
              <a:rPr lang="en-US" altLang="ko-KR" sz="2000" b="1" kern="0" dirty="0">
                <a:latin typeface="+mn-ea"/>
                <a:cs typeface="+mj-cs"/>
              </a:rPr>
              <a:t>1</a:t>
            </a:r>
            <a:r>
              <a:rPr lang="ko-KR" altLang="en-US" sz="2000" b="1" kern="0" dirty="0">
                <a:latin typeface="+mn-ea"/>
                <a:cs typeface="+mj-cs"/>
              </a:rPr>
              <a:t>년씩 사용 가능하다</a:t>
            </a:r>
            <a:r>
              <a:rPr lang="en-US" altLang="ko-KR" sz="2000" b="1" kern="0" dirty="0">
                <a:latin typeface="+mn-ea"/>
                <a:cs typeface="+mj-cs"/>
              </a:rPr>
              <a:t>. </a:t>
            </a:r>
            <a:r>
              <a:rPr lang="ko-KR" altLang="en-US" sz="2000" b="1" kern="0" dirty="0">
                <a:latin typeface="+mn-ea"/>
                <a:cs typeface="+mj-cs"/>
              </a:rPr>
              <a:t>같은 자녀에 대해 부모가 순차적으로 </a:t>
            </a:r>
            <a:r>
              <a:rPr lang="ko-KR" altLang="en-US" sz="2000" b="1" kern="0" dirty="0" smtClean="0">
                <a:latin typeface="+mn-ea"/>
                <a:cs typeface="+mj-cs"/>
              </a:rPr>
              <a:t>육아휴직을 </a:t>
            </a:r>
            <a:r>
              <a:rPr lang="ko-KR" altLang="en-US" sz="2000" b="1" kern="0" dirty="0">
                <a:latin typeface="+mn-ea"/>
                <a:cs typeface="+mj-cs"/>
              </a:rPr>
              <a:t>사용하면 두번째 사용자의 </a:t>
            </a:r>
            <a:r>
              <a:rPr lang="ko-KR" altLang="en-US" sz="2000" b="1" kern="0" dirty="0" smtClean="0">
                <a:latin typeface="+mn-ea"/>
                <a:cs typeface="+mj-cs"/>
              </a:rPr>
              <a:t>최초 </a:t>
            </a:r>
            <a:r>
              <a:rPr lang="en-US" altLang="ko-KR" sz="2000" b="1" kern="0" dirty="0" smtClean="0">
                <a:latin typeface="+mn-ea"/>
                <a:cs typeface="+mj-cs"/>
              </a:rPr>
              <a:t>3</a:t>
            </a:r>
            <a:r>
              <a:rPr lang="ko-KR" altLang="en-US" sz="2000" b="1" kern="0" dirty="0" smtClean="0">
                <a:latin typeface="+mn-ea"/>
                <a:cs typeface="+mj-cs"/>
              </a:rPr>
              <a:t>개월 육아휴직급여는 월 </a:t>
            </a:r>
            <a:r>
              <a:rPr lang="ko-KR" altLang="en-US" sz="2000" b="1" kern="0" dirty="0" smtClean="0">
                <a:latin typeface="+mn-ea"/>
                <a:cs typeface="+mj-cs"/>
              </a:rPr>
              <a:t>통상임금으로</a:t>
            </a:r>
            <a:r>
              <a:rPr lang="en-US" altLang="ko-KR" sz="2000" b="1" kern="0" dirty="0">
                <a:latin typeface="+mn-ea"/>
                <a:cs typeface="+mj-cs"/>
              </a:rPr>
              <a:t> </a:t>
            </a:r>
            <a:r>
              <a:rPr lang="ko-KR" altLang="en-US" sz="2000" b="1" kern="0" dirty="0" smtClean="0">
                <a:latin typeface="+mn-ea"/>
                <a:cs typeface="+mj-cs"/>
              </a:rPr>
              <a:t>한다</a:t>
            </a:r>
            <a:r>
              <a:rPr lang="en-US" altLang="ko-KR" sz="2000" b="1" kern="0" dirty="0" smtClean="0">
                <a:latin typeface="+mn-ea"/>
                <a:cs typeface="+mj-cs"/>
              </a:rPr>
              <a:t>.</a:t>
            </a:r>
            <a:endParaRPr lang="en-US" altLang="ko-KR" sz="2000" b="1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b="1" kern="0" dirty="0">
              <a:latin typeface="+mn-ea"/>
              <a:cs typeface="+mj-cs"/>
            </a:endParaRPr>
          </a:p>
          <a:p>
            <a:pPr marL="889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 </a:t>
            </a:r>
            <a:r>
              <a:rPr lang="ko-KR" altLang="en-US" sz="2000" kern="0" dirty="0" err="1" smtClean="0">
                <a:latin typeface="+mn-ea"/>
                <a:cs typeface="+mj-cs"/>
              </a:rPr>
              <a:t>상한액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250</a:t>
            </a:r>
            <a:r>
              <a:rPr lang="ko-KR" altLang="en-US" sz="2000" kern="0" dirty="0" smtClean="0">
                <a:latin typeface="+mn-ea"/>
                <a:cs typeface="+mj-cs"/>
              </a:rPr>
              <a:t>만원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08525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육아휴직급여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009" y="777888"/>
            <a:ext cx="8881330" cy="533771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33329" y="1427603"/>
            <a:ext cx="8437035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육아휴직 급여의 일부를 </a:t>
            </a:r>
            <a:r>
              <a:rPr lang="ko-KR" altLang="en-US" sz="2000" kern="0" dirty="0" smtClean="0">
                <a:latin typeface="+mn-ea"/>
                <a:cs typeface="+mj-cs"/>
              </a:rPr>
              <a:t>지원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출산 </a:t>
            </a:r>
            <a:r>
              <a:rPr lang="ko-KR" altLang="en-US" sz="2000" kern="0" dirty="0">
                <a:latin typeface="+mn-ea"/>
                <a:cs typeface="+mj-cs"/>
              </a:rPr>
              <a:t>및 양육부담이 가중되는 취업여성의 경력 단절 현상을 방지하고 </a:t>
            </a:r>
            <a:r>
              <a:rPr lang="ko-KR" altLang="en-US" sz="2000" kern="0" dirty="0" smtClean="0">
                <a:latin typeface="+mn-ea"/>
                <a:cs typeface="+mj-cs"/>
              </a:rPr>
              <a:t>일과가정의 </a:t>
            </a:r>
            <a:r>
              <a:rPr lang="ko-KR" altLang="en-US" sz="2000" kern="0" dirty="0" smtClean="0">
                <a:latin typeface="+mn-ea"/>
                <a:cs typeface="+mj-cs"/>
              </a:rPr>
              <a:t>양립을 </a:t>
            </a:r>
            <a:r>
              <a:rPr lang="ko-KR" altLang="en-US" sz="2000" kern="0" dirty="0">
                <a:latin typeface="+mn-ea"/>
                <a:cs typeface="+mj-cs"/>
              </a:rPr>
              <a:t>지원하기 위한 </a:t>
            </a:r>
            <a:r>
              <a:rPr lang="ko-KR" altLang="en-US" sz="2000" kern="0" dirty="0" smtClean="0">
                <a:latin typeface="+mn-ea"/>
                <a:cs typeface="+mj-cs"/>
              </a:rPr>
              <a:t>급여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육아기 </a:t>
            </a:r>
            <a:r>
              <a:rPr lang="ko-KR" altLang="en-US" sz="2000" kern="0" dirty="0">
                <a:latin typeface="+mn-ea"/>
                <a:cs typeface="+mj-cs"/>
              </a:rPr>
              <a:t>근로시간 단축을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>
                <a:latin typeface="+mn-ea"/>
                <a:cs typeface="+mj-cs"/>
              </a:rPr>
              <a:t>일 이상 실시한 피보험자 중 앞서 제시한 </a:t>
            </a:r>
            <a:r>
              <a:rPr lang="ko-KR" altLang="en-US" sz="2000" kern="0" dirty="0" smtClean="0">
                <a:latin typeface="+mn-ea"/>
                <a:cs typeface="+mj-cs"/>
              </a:rPr>
              <a:t>육아휴직 </a:t>
            </a:r>
            <a:r>
              <a:rPr lang="ko-KR" altLang="en-US" sz="2000" kern="0" dirty="0" smtClean="0">
                <a:latin typeface="+mn-ea"/>
                <a:cs typeface="+mj-cs"/>
              </a:rPr>
              <a:t>급여 </a:t>
            </a:r>
            <a:r>
              <a:rPr lang="ko-KR" altLang="en-US" sz="2000" kern="0" dirty="0" smtClean="0">
                <a:latin typeface="+mn-ea"/>
                <a:cs typeface="+mj-cs"/>
              </a:rPr>
              <a:t>요건과 </a:t>
            </a:r>
            <a:r>
              <a:rPr lang="ko-KR" altLang="en-US" sz="2000" kern="0" dirty="0">
                <a:latin typeface="+mn-ea"/>
                <a:cs typeface="+mj-cs"/>
              </a:rPr>
              <a:t>동일한 경우에 </a:t>
            </a:r>
            <a:r>
              <a:rPr lang="ko-KR" altLang="en-US" sz="2000" kern="0" dirty="0" smtClean="0">
                <a:latin typeface="+mn-ea"/>
                <a:cs typeface="+mj-cs"/>
              </a:rPr>
              <a:t>가능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주당 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시간 이상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>
                <a:latin typeface="+mn-ea"/>
                <a:cs typeface="+mj-cs"/>
              </a:rPr>
              <a:t>시간 </a:t>
            </a:r>
            <a:r>
              <a:rPr lang="ko-KR" altLang="en-US" sz="2000" kern="0" dirty="0" smtClean="0">
                <a:latin typeface="+mn-ea"/>
                <a:cs typeface="+mj-cs"/>
              </a:rPr>
              <a:t>이하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급여액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17780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통상임금의 </a:t>
            </a:r>
            <a:r>
              <a:rPr lang="en-US" altLang="ko-KR" sz="2000" kern="0" dirty="0">
                <a:latin typeface="+mn-ea"/>
                <a:cs typeface="+mj-cs"/>
              </a:rPr>
              <a:t>80%(</a:t>
            </a:r>
            <a:r>
              <a:rPr lang="ko-KR" altLang="en-US" sz="2000" kern="0" dirty="0">
                <a:latin typeface="+mn-ea"/>
                <a:cs typeface="+mj-cs"/>
              </a:rPr>
              <a:t>상한 </a:t>
            </a:r>
            <a:r>
              <a:rPr lang="en-US" altLang="ko-KR" sz="2000" kern="0" dirty="0">
                <a:latin typeface="+mn-ea"/>
                <a:cs typeface="+mj-cs"/>
              </a:rPr>
              <a:t>150</a:t>
            </a:r>
            <a:r>
              <a:rPr lang="ko-KR" altLang="en-US" sz="2000" kern="0" dirty="0">
                <a:latin typeface="+mn-ea"/>
                <a:cs typeface="+mj-cs"/>
              </a:rPr>
              <a:t>만원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하한</a:t>
            </a:r>
            <a:r>
              <a:rPr lang="en-US" altLang="ko-KR" sz="2000" kern="0" dirty="0">
                <a:latin typeface="+mn-ea"/>
                <a:cs typeface="+mj-cs"/>
              </a:rPr>
              <a:t>50</a:t>
            </a:r>
            <a:r>
              <a:rPr lang="ko-KR" altLang="en-US" sz="2000" kern="0" dirty="0">
                <a:latin typeface="+mn-ea"/>
                <a:cs typeface="+mj-cs"/>
              </a:rPr>
              <a:t>만원</a:t>
            </a:r>
            <a:r>
              <a:rPr lang="en-US" altLang="ko-KR" sz="2000" kern="0" dirty="0">
                <a:latin typeface="+mn-ea"/>
                <a:cs typeface="+mj-cs"/>
              </a:rPr>
              <a:t>) x (</a:t>
            </a:r>
            <a:r>
              <a:rPr lang="ko-KR" altLang="en-US" sz="2000" kern="0" dirty="0">
                <a:latin typeface="+mn-ea"/>
                <a:cs typeface="+mj-cs"/>
              </a:rPr>
              <a:t>단축 전 </a:t>
            </a:r>
            <a:r>
              <a:rPr lang="ko-KR" altLang="en-US" sz="2000" kern="0" dirty="0" smtClean="0">
                <a:latin typeface="+mn-ea"/>
                <a:cs typeface="+mj-cs"/>
              </a:rPr>
              <a:t>소정근로시간</a:t>
            </a:r>
            <a:r>
              <a:rPr lang="en-US" altLang="ko-KR" sz="2000" kern="0" dirty="0" smtClean="0">
                <a:latin typeface="+mn-ea"/>
                <a:cs typeface="+mj-cs"/>
              </a:rPr>
              <a:t>- </a:t>
            </a:r>
            <a:r>
              <a:rPr lang="ko-KR" altLang="en-US" sz="2000" kern="0" dirty="0" smtClean="0">
                <a:latin typeface="+mn-ea"/>
                <a:cs typeface="+mj-cs"/>
              </a:rPr>
              <a:t>단축 </a:t>
            </a:r>
            <a:r>
              <a:rPr lang="ko-KR" altLang="en-US" sz="2000" kern="0" dirty="0" smtClean="0">
                <a:latin typeface="+mn-ea"/>
                <a:cs typeface="+mj-cs"/>
              </a:rPr>
              <a:t>후 </a:t>
            </a:r>
            <a:r>
              <a:rPr lang="ko-KR" altLang="en-US" sz="2000" kern="0" dirty="0" smtClean="0">
                <a:latin typeface="+mn-ea"/>
                <a:cs typeface="+mj-cs"/>
              </a:rPr>
              <a:t>소정근로시간</a:t>
            </a:r>
            <a:r>
              <a:rPr lang="en-US" altLang="ko-KR" sz="2000" kern="0" dirty="0">
                <a:latin typeface="+mn-ea"/>
                <a:cs typeface="+mj-cs"/>
              </a:rPr>
              <a:t>) / </a:t>
            </a:r>
            <a:r>
              <a:rPr lang="ko-KR" altLang="en-US" sz="2000" kern="0" dirty="0">
                <a:latin typeface="+mn-ea"/>
                <a:cs typeface="+mj-cs"/>
              </a:rPr>
              <a:t>단축 전 </a:t>
            </a:r>
            <a:r>
              <a:rPr lang="ko-KR" altLang="en-US" sz="2000" kern="0" dirty="0" smtClean="0">
                <a:latin typeface="+mn-ea"/>
                <a:cs typeface="+mj-cs"/>
              </a:rPr>
              <a:t>소정근로시간</a:t>
            </a:r>
            <a:endParaRPr lang="en-US" altLang="ko-KR" sz="2000" kern="0" dirty="0" smtClean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54310" y="71915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1818" y="72232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60976" y="1383567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56552" y="996188"/>
            <a:ext cx="465864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육아기 근로시간 단축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1594489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육아휴직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28562" y="1818265"/>
            <a:ext cx="2899448" cy="2592288"/>
            <a:chOff x="6804248" y="4077072"/>
            <a:chExt cx="289944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246068" y="5913060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육아휴직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564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228599" y="903276"/>
            <a:ext cx="9050615" cy="103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j-ea"/>
                <a:ea typeface="+mj-ea"/>
                <a:cs typeface="+mj-cs"/>
              </a:rPr>
              <a:t>고용노동부장관이 관장</a:t>
            </a:r>
            <a:r>
              <a:rPr lang="en-US" altLang="ko-KR" sz="2000" b="1" kern="0" dirty="0">
                <a:latin typeface="+mj-ea"/>
                <a:ea typeface="+mj-ea"/>
                <a:cs typeface="+mj-cs"/>
              </a:rPr>
              <a:t>(</a:t>
            </a:r>
            <a:r>
              <a:rPr lang="ko-KR" altLang="en-US" sz="2000" b="1" kern="0" dirty="0">
                <a:latin typeface="+mj-ea"/>
                <a:ea typeface="+mj-ea"/>
                <a:cs typeface="+mj-cs"/>
              </a:rPr>
              <a:t>제</a:t>
            </a:r>
            <a:r>
              <a:rPr lang="en-US" altLang="ko-KR" sz="2000" b="1" kern="0" dirty="0">
                <a:latin typeface="+mj-ea"/>
                <a:ea typeface="+mj-ea"/>
                <a:cs typeface="+mj-cs"/>
              </a:rPr>
              <a:t>3</a:t>
            </a:r>
            <a:r>
              <a:rPr lang="ko-KR" altLang="en-US" sz="2000" b="1" kern="0" dirty="0">
                <a:latin typeface="+mj-ea"/>
                <a:ea typeface="+mj-ea"/>
                <a:cs typeface="+mj-cs"/>
              </a:rPr>
              <a:t>조</a:t>
            </a:r>
            <a:r>
              <a:rPr lang="en-US" altLang="ko-KR" sz="2000" b="1" kern="0" dirty="0" smtClean="0">
                <a:latin typeface="+mj-ea"/>
                <a:ea typeface="+mj-ea"/>
                <a:cs typeface="+mj-cs"/>
              </a:rPr>
              <a:t>)</a:t>
            </a:r>
            <a:endParaRPr lang="en-US" altLang="ko-KR" sz="2000" b="1" kern="0" dirty="0">
              <a:latin typeface="+mj-ea"/>
              <a:ea typeface="+mj-ea"/>
              <a:cs typeface="+mj-cs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latin typeface="+mj-ea"/>
                <a:ea typeface="+mj-ea"/>
                <a:cs typeface="+mj-cs"/>
              </a:rPr>
              <a:t>실제적으로 업무 담당하는 기관은 근로복지공단과 고용노동부의 지방관서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212567"/>
              </p:ext>
            </p:extLst>
          </p:nvPr>
        </p:nvGraphicFramePr>
        <p:xfrm>
          <a:off x="662436" y="2578921"/>
          <a:ext cx="7757663" cy="17236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1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766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783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근로복지공단 각 지사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사업장 관리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고용보험 사무조합 업무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7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고용센터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피보험자 신고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실업급여 등의 각종 지원업무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4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전달체계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2750456"/>
            <a:ext cx="8773826" cy="396861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348994" y="3414868"/>
            <a:ext cx="84986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1. </a:t>
            </a:r>
            <a:r>
              <a:rPr lang="ko-KR" altLang="en-US" sz="2000" kern="0" dirty="0">
                <a:latin typeface="+mn-ea"/>
                <a:cs typeface="+mj-cs"/>
              </a:rPr>
              <a:t>보험제도 및 보험사업의 개선에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2. ‘</a:t>
            </a:r>
            <a:r>
              <a:rPr lang="ko-KR" altLang="en-US" sz="2000" kern="0" dirty="0">
                <a:latin typeface="+mn-ea"/>
                <a:cs typeface="+mj-cs"/>
              </a:rPr>
              <a:t>고용산재보험료 징수법’에 따른 </a:t>
            </a:r>
            <a:r>
              <a:rPr lang="ko-KR" altLang="en-US" sz="2000" kern="0" dirty="0" err="1">
                <a:latin typeface="+mn-ea"/>
                <a:cs typeface="+mj-cs"/>
              </a:rPr>
              <a:t>보험료율의</a:t>
            </a:r>
            <a:r>
              <a:rPr lang="ko-KR" altLang="en-US" sz="2000" kern="0" dirty="0">
                <a:latin typeface="+mn-ea"/>
                <a:cs typeface="+mj-cs"/>
              </a:rPr>
              <a:t> 결정에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3.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에 따른 보험사업의 평가에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4. 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81</a:t>
            </a:r>
            <a:r>
              <a:rPr lang="ko-KR" altLang="en-US" sz="2000" kern="0" dirty="0">
                <a:latin typeface="+mn-ea"/>
                <a:cs typeface="+mj-cs"/>
              </a:rPr>
              <a:t>조에 따른 기금운용 계획의 수립 및 기금의 운용 결과에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 indent="-268288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5. </a:t>
            </a:r>
            <a:r>
              <a:rPr lang="ko-KR" altLang="en-US" sz="2000" kern="0" dirty="0">
                <a:latin typeface="+mn-ea"/>
                <a:cs typeface="+mj-cs"/>
              </a:rPr>
              <a:t>그 밖에 위원장이 보험제도 및 보험사업과 관련하여 위원회의 </a:t>
            </a:r>
            <a:r>
              <a:rPr lang="ko-KR" altLang="en-US" sz="2000" kern="0" dirty="0" smtClean="0">
                <a:latin typeface="+mn-ea"/>
                <a:cs typeface="+mj-cs"/>
              </a:rPr>
              <a:t>심의가 필요하다고 </a:t>
            </a:r>
            <a:r>
              <a:rPr lang="ko-KR" altLang="en-US" sz="2000" kern="0" dirty="0">
                <a:latin typeface="+mn-ea"/>
                <a:cs typeface="+mj-cs"/>
              </a:rPr>
              <a:t>인정하는 사항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8914" y="2691720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6422" y="2694895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5580" y="3333832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1156" y="2946453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심의내용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613" y="816917"/>
            <a:ext cx="8773826" cy="171963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566956" y="1457102"/>
            <a:ext cx="80626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5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‘고용보험법’ 및 ‘고용산재보험료 징수법’의 시행에 관한 주요사항을 </a:t>
            </a:r>
            <a:r>
              <a:rPr lang="ko-KR" altLang="en-US" sz="2000" kern="0" dirty="0" smtClean="0">
                <a:latin typeface="+mn-ea"/>
                <a:cs typeface="+mj-cs"/>
              </a:rPr>
              <a:t>심의하기 </a:t>
            </a:r>
            <a:r>
              <a:rPr lang="ko-KR" altLang="en-US" sz="2000" kern="0" dirty="0">
                <a:latin typeface="+mn-ea"/>
                <a:cs typeface="+mj-cs"/>
              </a:rPr>
              <a:t>위해 고용노동부에 고용보험위원회를 둔다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98914" y="758181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56422" y="761356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05580" y="140029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401156" y="1012914"/>
            <a:ext cx="32223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고용보험위원회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32653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39218"/>
            <a:ext cx="8773826" cy="563641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00078" y="1601364"/>
            <a:ext cx="8253516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이 법에 따른 보험사업에 드는 비용을 충당하기 위하여 징수하는 보험료와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밖의 징수금에 대하여는 보험료징수법으로 정하는 바에 따른다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보험료 </a:t>
            </a:r>
            <a:r>
              <a:rPr lang="ko-KR" altLang="en-US" sz="1900" kern="0" dirty="0">
                <a:latin typeface="+mn-ea"/>
                <a:cs typeface="+mj-cs"/>
              </a:rPr>
              <a:t>등의 고지 및 수납과 보험료 등의 체납관리는 고용노동부장관의 </a:t>
            </a:r>
            <a:r>
              <a:rPr lang="ko-KR" altLang="en-US" sz="1900" kern="0" dirty="0" smtClean="0">
                <a:latin typeface="+mn-ea"/>
                <a:cs typeface="+mj-cs"/>
              </a:rPr>
              <a:t>위탁을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받아 </a:t>
            </a:r>
            <a:r>
              <a:rPr lang="ko-KR" altLang="en-US" sz="1900" kern="0" dirty="0">
                <a:latin typeface="+mn-ea"/>
                <a:cs typeface="+mj-cs"/>
              </a:rPr>
              <a:t>국민건강보험공단이 행한다</a:t>
            </a:r>
            <a:r>
              <a:rPr lang="en-US" altLang="ko-KR" sz="1900" kern="0" dirty="0">
                <a:latin typeface="+mn-ea"/>
                <a:cs typeface="+mj-cs"/>
              </a:rPr>
              <a:t>(‘</a:t>
            </a:r>
            <a:r>
              <a:rPr lang="ko-KR" altLang="en-US" sz="1900" kern="0" dirty="0">
                <a:latin typeface="+mn-ea"/>
                <a:cs typeface="+mj-cs"/>
              </a:rPr>
              <a:t>고용산재보험료 징수법’ 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고용안정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직업능력개발 </a:t>
            </a:r>
            <a:r>
              <a:rPr lang="ko-KR" altLang="en-US" sz="1900" kern="0" dirty="0">
                <a:latin typeface="+mn-ea"/>
                <a:cs typeface="+mj-cs"/>
              </a:rPr>
              <a:t>사업의 보험료 및 실업급여의 보험료는 각각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사업에 </a:t>
            </a:r>
            <a:r>
              <a:rPr lang="ko-KR" altLang="en-US" sz="1900" kern="0" dirty="0" smtClean="0">
                <a:latin typeface="+mn-ea"/>
                <a:cs typeface="+mj-cs"/>
              </a:rPr>
              <a:t> 드는 </a:t>
            </a:r>
            <a:r>
              <a:rPr lang="ko-KR" altLang="en-US" sz="1900" kern="0" dirty="0">
                <a:latin typeface="+mn-ea"/>
                <a:cs typeface="+mj-cs"/>
              </a:rPr>
              <a:t>비용에 충당한다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다만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실업급여의 보험료는 </a:t>
            </a:r>
            <a:r>
              <a:rPr lang="ko-KR" altLang="en-US" sz="1900" kern="0" dirty="0" err="1" smtClean="0">
                <a:latin typeface="+mn-ea"/>
                <a:cs typeface="+mj-cs"/>
              </a:rPr>
              <a:t>실업크레딧에</a:t>
            </a:r>
            <a:r>
              <a:rPr lang="ko-KR" altLang="en-US" sz="1900" kern="0" dirty="0" smtClean="0">
                <a:latin typeface="+mn-ea"/>
                <a:cs typeface="+mj-cs"/>
              </a:rPr>
              <a:t> 따른 국민연금 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보험료의 지원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육아휴직 급여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육아기 근로시간 단축 급여  및  출산전후휴가 </a:t>
            </a:r>
            <a:r>
              <a:rPr lang="ko-KR" altLang="en-US" sz="1900" kern="0" dirty="0">
                <a:latin typeface="+mn-ea"/>
                <a:cs typeface="+mj-cs"/>
              </a:rPr>
              <a:t>급여 등에 드는 비용에 충당할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8914" y="78048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6422" y="78365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5580" y="142259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1156" y="1035216"/>
            <a:ext cx="313579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보험료의 부담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28789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39219"/>
            <a:ext cx="8773826" cy="280580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68141" y="1363154"/>
            <a:ext cx="82535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자영업자인 </a:t>
            </a:r>
            <a:r>
              <a:rPr lang="ko-KR" altLang="en-US" sz="1900" kern="0" dirty="0">
                <a:latin typeface="+mn-ea"/>
                <a:cs typeface="+mj-cs"/>
              </a:rPr>
              <a:t>피보험자로부터 징수된 </a:t>
            </a:r>
            <a:r>
              <a:rPr lang="ko-KR" altLang="en-US" sz="1900" kern="0" dirty="0" smtClean="0">
                <a:latin typeface="+mn-ea"/>
                <a:cs typeface="+mj-cs"/>
              </a:rPr>
              <a:t>고용안정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직업능력개발 사업의 </a:t>
            </a:r>
            <a:r>
              <a:rPr lang="ko-KR" altLang="en-US" sz="1900" kern="0" dirty="0">
                <a:latin typeface="+mn-ea"/>
                <a:cs typeface="+mj-cs"/>
              </a:rPr>
              <a:t>보험료 </a:t>
            </a:r>
            <a:r>
              <a:rPr lang="ko-KR" altLang="en-US" sz="1900" kern="0" dirty="0" smtClean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실업급여의 </a:t>
            </a:r>
            <a:r>
              <a:rPr lang="ko-KR" altLang="en-US" sz="1900" kern="0" dirty="0">
                <a:latin typeface="+mn-ea"/>
                <a:cs typeface="+mj-cs"/>
              </a:rPr>
              <a:t>보험료는 각각 자영업자인 피보험자를 위한 사업에 드는 </a:t>
            </a:r>
            <a:r>
              <a:rPr lang="ko-KR" altLang="en-US" sz="1900" kern="0" dirty="0" smtClean="0">
                <a:latin typeface="+mn-ea"/>
                <a:cs typeface="+mj-cs"/>
              </a:rPr>
              <a:t>비용에 충당한다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</a:rPr>
              <a:t>다만</a:t>
            </a:r>
            <a:r>
              <a:rPr lang="en-US" altLang="ko-KR" sz="1900" kern="0" dirty="0">
                <a:latin typeface="+mn-ea"/>
              </a:rPr>
              <a:t>, </a:t>
            </a:r>
            <a:r>
              <a:rPr lang="ko-KR" altLang="en-US" sz="1900" kern="0" dirty="0">
                <a:latin typeface="+mn-ea"/>
              </a:rPr>
              <a:t>실업급여의 </a:t>
            </a:r>
            <a:r>
              <a:rPr lang="ko-KR" altLang="en-US" sz="1900" kern="0" dirty="0" smtClean="0">
                <a:latin typeface="+mn-ea"/>
              </a:rPr>
              <a:t>보험료는 자영업자 피보험자를 위한 </a:t>
            </a:r>
            <a:r>
              <a:rPr lang="ko-KR" altLang="en-US" sz="1900" kern="0" dirty="0" err="1" smtClean="0">
                <a:latin typeface="+mn-ea"/>
              </a:rPr>
              <a:t>실업크레딧에</a:t>
            </a:r>
            <a:r>
              <a:rPr lang="ko-KR" altLang="en-US" sz="1900" kern="0" dirty="0" smtClean="0">
                <a:latin typeface="+mn-ea"/>
              </a:rPr>
              <a:t> </a:t>
            </a:r>
            <a:r>
              <a:rPr lang="ko-KR" altLang="en-US" sz="1900" kern="0" dirty="0">
                <a:latin typeface="+mn-ea"/>
              </a:rPr>
              <a:t>따른 국민연금 </a:t>
            </a:r>
            <a:r>
              <a:rPr lang="ko-KR" altLang="en-US" sz="1900" kern="0" dirty="0" smtClean="0">
                <a:latin typeface="+mn-ea"/>
              </a:rPr>
              <a:t>보험료의 </a:t>
            </a:r>
            <a:r>
              <a:rPr lang="ko-KR" altLang="en-US" sz="1900" kern="0" dirty="0" smtClean="0">
                <a:latin typeface="+mn-ea"/>
              </a:rPr>
              <a:t>지원에 드는 비용에 충당할 </a:t>
            </a:r>
            <a:r>
              <a:rPr lang="ko-KR" altLang="en-US" sz="1900" kern="0" dirty="0">
                <a:latin typeface="+mn-ea"/>
              </a:rPr>
              <a:t>수 있다</a:t>
            </a:r>
            <a:r>
              <a:rPr lang="en-US" altLang="ko-KR" sz="1900" kern="0" dirty="0">
                <a:latin typeface="+mn-ea"/>
              </a:rPr>
              <a:t>(</a:t>
            </a:r>
            <a:r>
              <a:rPr lang="ko-KR" altLang="en-US" sz="1900" kern="0" dirty="0" smtClean="0">
                <a:latin typeface="+mn-ea"/>
              </a:rPr>
              <a:t>제</a:t>
            </a:r>
            <a:r>
              <a:rPr lang="en-US" altLang="ko-KR" sz="1900" kern="0" dirty="0" smtClean="0">
                <a:latin typeface="+mn-ea"/>
              </a:rPr>
              <a:t>3</a:t>
            </a:r>
            <a:r>
              <a:rPr lang="ko-KR" altLang="en-US" sz="1900" kern="0" dirty="0" smtClean="0">
                <a:latin typeface="+mn-ea"/>
              </a:rPr>
              <a:t>항</a:t>
            </a:r>
            <a:r>
              <a:rPr lang="en-US" altLang="ko-KR" sz="1900" kern="0" dirty="0" smtClean="0">
                <a:latin typeface="+mn-ea"/>
              </a:rPr>
              <a:t>).</a:t>
            </a:r>
            <a:endParaRPr lang="en-US" altLang="ko-KR" sz="1900" kern="0" dirty="0">
              <a:latin typeface="+mn-ea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8914" y="780483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56422" y="783658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05580" y="142259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01156" y="1035216"/>
            <a:ext cx="313579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보험료의 부담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4821" y="4136383"/>
            <a:ext cx="8722417" cy="186970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2" name="제목 39"/>
          <p:cNvSpPr txBox="1">
            <a:spLocks/>
          </p:cNvSpPr>
          <p:nvPr/>
        </p:nvSpPr>
        <p:spPr bwMode="auto">
          <a:xfrm>
            <a:off x="343364" y="4654122"/>
            <a:ext cx="8430815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국가는 매년 보험사업에 드는 비용의 일부를 일반회계에서 부담할 수 있으며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매년 </a:t>
            </a:r>
            <a:r>
              <a:rPr lang="ko-KR" altLang="en-US" sz="1900" kern="0" dirty="0">
                <a:latin typeface="+mn-ea"/>
                <a:cs typeface="+mj-cs"/>
              </a:rPr>
              <a:t>예산의 범위에서 보험사업의 </a:t>
            </a:r>
            <a:r>
              <a:rPr lang="ko-KR" altLang="en-US" sz="1900" kern="0" dirty="0" smtClean="0">
                <a:latin typeface="+mn-ea"/>
                <a:cs typeface="+mj-cs"/>
              </a:rPr>
              <a:t>관리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운영에 </a:t>
            </a:r>
            <a:r>
              <a:rPr lang="ko-KR" altLang="en-US" sz="1900" kern="0" dirty="0">
                <a:latin typeface="+mn-ea"/>
                <a:cs typeface="+mj-cs"/>
              </a:rPr>
              <a:t>드는 비용을 부담할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89122" y="4077648"/>
            <a:ext cx="88900" cy="200025"/>
            <a:chOff x="4314" y="2018"/>
            <a:chExt cx="69" cy="166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446630" y="4080823"/>
            <a:ext cx="87312" cy="200025"/>
            <a:chOff x="4314" y="2018"/>
            <a:chExt cx="69" cy="166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395788" y="473091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391364" y="4343532"/>
            <a:ext cx="28408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국고의 부담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163159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6915" y="850369"/>
            <a:ext cx="8722417" cy="572468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478724" y="1510416"/>
            <a:ext cx="8253516" cy="4849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고용노동부장관은 </a:t>
            </a:r>
            <a:r>
              <a:rPr lang="ko-KR" altLang="en-US" sz="2000" kern="0" dirty="0">
                <a:latin typeface="+mn-ea"/>
                <a:cs typeface="+mj-cs"/>
              </a:rPr>
              <a:t>보험사업에 필요한 재원에 충당하기 위하여 고용보험기금을 </a:t>
            </a:r>
            <a:r>
              <a:rPr lang="ko-KR" altLang="en-US" sz="2000" kern="0" dirty="0" smtClean="0">
                <a:latin typeface="+mn-ea"/>
                <a:cs typeface="+mj-cs"/>
              </a:rPr>
              <a:t>설치한다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기금은 보험료와 이 법에 따른 </a:t>
            </a:r>
            <a:r>
              <a:rPr lang="ko-KR" altLang="en-US" sz="2000" kern="0" dirty="0" smtClean="0">
                <a:latin typeface="+mn-ea"/>
                <a:cs typeface="+mj-cs"/>
              </a:rPr>
              <a:t>징수금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적립금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기금운용 </a:t>
            </a:r>
            <a:r>
              <a:rPr lang="ko-KR" altLang="en-US" sz="2000" kern="0" dirty="0" smtClean="0">
                <a:latin typeface="+mn-ea"/>
                <a:cs typeface="+mj-cs"/>
              </a:rPr>
              <a:t>수익금과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밖의 수입으로 </a:t>
            </a:r>
            <a:r>
              <a:rPr lang="ko-KR" altLang="en-US" sz="2000" kern="0" dirty="0" smtClean="0">
                <a:latin typeface="+mn-ea"/>
                <a:cs typeface="+mj-cs"/>
              </a:rPr>
              <a:t>조성한다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78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용도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고용안정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직업능력개발 </a:t>
            </a:r>
            <a:r>
              <a:rPr lang="ko-KR" altLang="en-US" sz="2000" kern="0" dirty="0">
                <a:latin typeface="+mn-ea"/>
                <a:cs typeface="+mj-cs"/>
              </a:rPr>
              <a:t>사업에 필요한 경비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실업급여의 지급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육아휴직 급여 및 </a:t>
            </a:r>
            <a:r>
              <a:rPr lang="ko-KR" altLang="en-US" sz="2000" kern="0" dirty="0" err="1">
                <a:latin typeface="+mn-ea"/>
                <a:cs typeface="+mj-cs"/>
              </a:rPr>
              <a:t>출산전후휴가</a:t>
            </a:r>
            <a:r>
              <a:rPr lang="ko-KR" altLang="en-US" sz="2000" kern="0" dirty="0">
                <a:latin typeface="+mn-ea"/>
                <a:cs typeface="+mj-cs"/>
              </a:rPr>
              <a:t> 급여 등의 지급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보험료의 반환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일시 차입금의 상환금과 이자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이법과 ‘고용산재보험료 징수법’에 따른 업무를 대행하거나 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 </a:t>
            </a:r>
            <a:r>
              <a:rPr lang="ko-KR" altLang="en-US" sz="2000" kern="0" dirty="0" err="1">
                <a:latin typeface="+mn-ea"/>
                <a:cs typeface="+mj-cs"/>
              </a:rPr>
              <a:t>위탁받은</a:t>
            </a:r>
            <a:r>
              <a:rPr lang="ko-KR" altLang="en-US" sz="2000" kern="0" dirty="0">
                <a:latin typeface="+mn-ea"/>
                <a:cs typeface="+mj-cs"/>
              </a:rPr>
              <a:t> 자에 대한 출연금 </a:t>
            </a:r>
            <a:r>
              <a:rPr lang="ko-KR" altLang="en-US" sz="2000" kern="0" dirty="0" smtClean="0">
                <a:latin typeface="+mn-ea"/>
                <a:cs typeface="+mj-cs"/>
              </a:rPr>
              <a:t>등</a:t>
            </a:r>
            <a:endParaRPr lang="en-US" altLang="ko-KR" sz="2000" kern="0" dirty="0" smtClean="0">
              <a:latin typeface="+mn-ea"/>
              <a:cs typeface="+mj-cs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21216" y="791634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78724" y="794809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27882" y="1444897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23458" y="1057518"/>
            <a:ext cx="195438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고용보험기금</a:t>
            </a:r>
          </a:p>
        </p:txBody>
      </p:sp>
    </p:spTree>
    <p:extLst>
      <p:ext uri="{BB962C8B-B14F-4D97-AF65-F5344CB8AC3E}">
        <p14:creationId xmlns:p14="http://schemas.microsoft.com/office/powerpoint/2010/main" val="108569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95326"/>
              </p:ext>
            </p:extLst>
          </p:nvPr>
        </p:nvGraphicFramePr>
        <p:xfrm>
          <a:off x="101455" y="758652"/>
          <a:ext cx="8951294" cy="5932333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344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6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6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3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6. 4.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(2013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6. 4.)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65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이후에 새롭게 고용되거나 자영업을 개시한 자만 고용보험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중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실업급여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적용을 제외함으로써 고용보험에 가입되어 있던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피보험자가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65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이후에 이직한 경우에도 실업급여를 지급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8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2016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5. 29.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2016. 8. 1.)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ko-KR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국민연금의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실업크레딧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제도와 관련하여 보험료의 일부를 지원할 수 있는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근거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마련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25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2016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 12. 27.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(2017. 6.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28.)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268288" marR="0" lvl="0" indent="-179388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50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이상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고령자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준고령자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대상 직업능력개발 훈련 실시하는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사업주에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대한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훈련비용 우대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지원</a:t>
                      </a:r>
                      <a:endParaRPr kumimoji="1" lang="ko-KR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268288" marR="0" lvl="0" indent="-179388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구직급여 지급 대상 조정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: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생계비가 지원되는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기초생활수급자에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대해서는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중복지원을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방지하고자 실업급여 적용을 제외하여 왔는데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2015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7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월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기초생활보장제도가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맞춤형 급여 제도로 개편되면서 생계급여를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받지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못하는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수급권자에게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구직급여를 지급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59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18066" y="861521"/>
            <a:ext cx="8712625" cy="536699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제목 39"/>
          <p:cNvSpPr txBox="1">
            <a:spLocks/>
          </p:cNvSpPr>
          <p:nvPr/>
        </p:nvSpPr>
        <p:spPr bwMode="auto">
          <a:xfrm>
            <a:off x="577187" y="4592968"/>
            <a:ext cx="82535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심사의 </a:t>
            </a:r>
            <a:r>
              <a:rPr lang="ko-KR" altLang="en-US" sz="2000" kern="0" dirty="0">
                <a:latin typeface="+mn-ea"/>
                <a:cs typeface="+mj-cs"/>
              </a:rPr>
              <a:t>청구는 같은 항의 확인 또는 처분이 있음을 안 날부터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재심사의 </a:t>
            </a:r>
            <a:r>
              <a:rPr lang="ko-KR" altLang="en-US" sz="2000" kern="0" dirty="0">
                <a:latin typeface="+mn-ea"/>
                <a:cs typeface="+mj-cs"/>
              </a:rPr>
              <a:t>청구는 심사청구에 대한 결정이 있음을 안 날부터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 </a:t>
            </a:r>
            <a:r>
              <a:rPr lang="ko-KR" altLang="en-US" sz="2000" kern="0" dirty="0" smtClean="0">
                <a:latin typeface="+mn-ea"/>
                <a:cs typeface="+mj-cs"/>
              </a:rPr>
              <a:t>각각 </a:t>
            </a:r>
            <a:r>
              <a:rPr lang="ko-KR" altLang="en-US" sz="2000" kern="0" dirty="0">
                <a:latin typeface="+mn-ea"/>
                <a:cs typeface="+mj-cs"/>
              </a:rPr>
              <a:t>제기하여야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332367" y="802785"/>
            <a:ext cx="88900" cy="200025"/>
            <a:chOff x="4314" y="2018"/>
            <a:chExt cx="69" cy="16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89875" y="805960"/>
            <a:ext cx="87312" cy="200025"/>
            <a:chOff x="4314" y="2018"/>
            <a:chExt cx="69" cy="16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439033" y="146719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34609" y="1079820"/>
            <a:ext cx="33073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심사와 재심사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729383"/>
              </p:ext>
            </p:extLst>
          </p:nvPr>
        </p:nvGraphicFramePr>
        <p:xfrm>
          <a:off x="541379" y="1606629"/>
          <a:ext cx="8002002" cy="2986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1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807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7272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심사청구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피보험자격의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취득 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상실에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대한 확인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실업급여 및 육아휴직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급여와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출산전후휴가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 급여 등에 관한 처분에 이의가 있는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자는 </a:t>
                      </a:r>
                      <a:r>
                        <a:rPr lang="ko-KR" altLang="en-US" sz="2000" dirty="0" err="1" smtClean="0">
                          <a:latin typeface="+mn-ea"/>
                          <a:ea typeface="+mn-ea"/>
                        </a:rPr>
                        <a:t>고용보험심사관에서</a:t>
                      </a:r>
                      <a:r>
                        <a:rPr lang="ko-KR" altLang="en-US" sz="20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심사청구를 할 수 있다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50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재심사청구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심사청구 결정에 이의가 있는 고용보험심사위원회에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재심사를</a:t>
                      </a:r>
                      <a:r>
                        <a:rPr lang="en-US" altLang="ko-KR" sz="20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청구할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수 있다</a:t>
                      </a: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43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두루누리사업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접힌 도형 2"/>
          <p:cNvSpPr/>
          <p:nvPr/>
        </p:nvSpPr>
        <p:spPr>
          <a:xfrm>
            <a:off x="233114" y="820514"/>
            <a:ext cx="8748000" cy="5804242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827584" y="1335571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59810" y="955349"/>
            <a:ext cx="601478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소규모사업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저임금 노동자 사회보험료 지원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140" y="1423095"/>
            <a:ext cx="858794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근로복지공단은 소규모 기업의 고용 및 산재보험 가입을 촉진하기 위해 </a:t>
            </a:r>
            <a:r>
              <a:rPr lang="ko-KR" altLang="en-US" sz="2000" dirty="0" smtClean="0">
                <a:latin typeface="+mn-ea"/>
              </a:rPr>
              <a:t>시행하고</a:t>
            </a: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있는 </a:t>
            </a:r>
            <a:r>
              <a:rPr lang="ko-KR" altLang="en-US" sz="2000" dirty="0" err="1">
                <a:latin typeface="+mn-ea"/>
              </a:rPr>
              <a:t>두루누리</a:t>
            </a:r>
            <a:r>
              <a:rPr lang="ko-KR" altLang="en-US" sz="2000" dirty="0">
                <a:latin typeface="+mn-ea"/>
              </a:rPr>
              <a:t> 사회보험 지원사업에 지방자치단체가 동참하고 </a:t>
            </a:r>
            <a:r>
              <a:rPr lang="ko-KR" altLang="en-US" sz="2000" dirty="0" smtClean="0">
                <a:latin typeface="+mn-ea"/>
              </a:rPr>
              <a:t>있다고 </a:t>
            </a:r>
            <a:r>
              <a:rPr lang="en-US" altLang="ko-KR" sz="2000" dirty="0" smtClean="0">
                <a:latin typeface="+mn-ea"/>
              </a:rPr>
              <a:t>19</a:t>
            </a:r>
            <a:r>
              <a:rPr lang="ko-KR" altLang="en-US" sz="2000" dirty="0">
                <a:latin typeface="+mn-ea"/>
              </a:rPr>
              <a:t>일 </a:t>
            </a:r>
            <a:r>
              <a:rPr lang="ko-KR" altLang="en-US" sz="2000" dirty="0" smtClean="0">
                <a:latin typeface="+mn-ea"/>
              </a:rPr>
              <a:t>밝혔다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err="1" smtClean="0">
                <a:latin typeface="+mn-ea"/>
              </a:rPr>
              <a:t>두루누리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지원사업은 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인 미만 기업의 월평균보수 </a:t>
            </a:r>
            <a:r>
              <a:rPr lang="en-US" altLang="ko-KR" sz="2000" dirty="0">
                <a:latin typeface="+mn-ea"/>
              </a:rPr>
              <a:t>190</a:t>
            </a:r>
            <a:r>
              <a:rPr lang="ko-KR" altLang="en-US" sz="2000" dirty="0">
                <a:latin typeface="+mn-ea"/>
              </a:rPr>
              <a:t>만원 미만인 노동자와 </a:t>
            </a:r>
            <a:r>
              <a:rPr lang="ko-KR" altLang="en-US" sz="2000" dirty="0" smtClean="0">
                <a:latin typeface="+mn-ea"/>
              </a:rPr>
              <a:t>그 </a:t>
            </a:r>
            <a:r>
              <a:rPr lang="ko-KR" altLang="en-US" sz="2000" dirty="0">
                <a:latin typeface="+mn-ea"/>
              </a:rPr>
              <a:t>사업주에게 고용보험료 및 국민연금 보험료를 </a:t>
            </a:r>
            <a:r>
              <a:rPr lang="en-US" altLang="ko-KR" sz="2000" dirty="0">
                <a:latin typeface="+mn-ea"/>
              </a:rPr>
              <a:t>40~90% </a:t>
            </a:r>
            <a:r>
              <a:rPr lang="ko-KR" altLang="en-US" sz="2000" dirty="0">
                <a:latin typeface="+mn-ea"/>
              </a:rPr>
              <a:t>지원하는 제도이다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강원도는 </a:t>
            </a:r>
            <a:r>
              <a:rPr lang="en-US" altLang="ko-KR" sz="2000" dirty="0">
                <a:latin typeface="+mn-ea"/>
              </a:rPr>
              <a:t>2018</a:t>
            </a:r>
            <a:r>
              <a:rPr lang="ko-KR" altLang="en-US" sz="2000" dirty="0">
                <a:latin typeface="+mn-ea"/>
              </a:rPr>
              <a:t>년도 최저임금 인상에 따른 도내 소규모 기업의 경영부담 </a:t>
            </a:r>
            <a:r>
              <a:rPr lang="ko-KR" altLang="en-US" sz="2000" dirty="0" smtClean="0">
                <a:latin typeface="+mn-ea"/>
              </a:rPr>
              <a:t>완화를</a:t>
            </a: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목적으로 </a:t>
            </a:r>
            <a:r>
              <a:rPr lang="ko-KR" altLang="en-US" sz="2000" dirty="0">
                <a:latin typeface="+mn-ea"/>
              </a:rPr>
              <a:t>강원도 사회보험료 지원사업을 전국에서 최초로 시행하고 있다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이 </a:t>
            </a:r>
            <a:r>
              <a:rPr lang="ko-KR" altLang="en-US" sz="2000" dirty="0">
                <a:latin typeface="+mn-ea"/>
              </a:rPr>
              <a:t>사업은 도내 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인 미만 노동자를 고용하고 있는 사업주에게 정부지원금을 </a:t>
            </a:r>
            <a:r>
              <a:rPr lang="ko-KR" altLang="en-US" sz="2000" dirty="0" smtClean="0">
                <a:latin typeface="+mn-ea"/>
              </a:rPr>
              <a:t>제외한 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대 사회보험료 사업주 </a:t>
            </a:r>
            <a:r>
              <a:rPr lang="ko-KR" altLang="en-US" sz="2000" dirty="0" err="1">
                <a:latin typeface="+mn-ea"/>
              </a:rPr>
              <a:t>부담분</a:t>
            </a:r>
            <a:r>
              <a:rPr lang="ko-KR" altLang="en-US" sz="2000" dirty="0">
                <a:latin typeface="+mn-ea"/>
              </a:rPr>
              <a:t> 전액을 지원한다</a:t>
            </a:r>
            <a:r>
              <a:rPr lang="en-US" altLang="ko-KR" sz="2000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 smtClean="0">
                <a:latin typeface="+mn-ea"/>
              </a:rPr>
              <a:t>                                     </a:t>
            </a:r>
            <a:r>
              <a:rPr lang="ko-KR" altLang="en-US" sz="2000" dirty="0" smtClean="0">
                <a:latin typeface="+mn-ea"/>
              </a:rPr>
              <a:t>* </a:t>
            </a:r>
            <a:r>
              <a:rPr lang="ko-KR" altLang="en-US" sz="2000" dirty="0">
                <a:latin typeface="+mn-ea"/>
              </a:rPr>
              <a:t>출처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 err="1">
                <a:latin typeface="+mn-ea"/>
              </a:rPr>
              <a:t>뉴시즈</a:t>
            </a:r>
            <a:r>
              <a:rPr lang="en-US" altLang="ko-KR" sz="2000" dirty="0">
                <a:latin typeface="+mn-ea"/>
              </a:rPr>
              <a:t>(2018.4.19). www.newsis.com</a:t>
            </a:r>
          </a:p>
        </p:txBody>
      </p:sp>
    </p:spTree>
    <p:extLst>
      <p:ext uri="{BB962C8B-B14F-4D97-AF65-F5344CB8AC3E}">
        <p14:creationId xmlns:p14="http://schemas.microsoft.com/office/powerpoint/2010/main" val="22592968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73461" y="850369"/>
            <a:ext cx="8790137" cy="5636419"/>
            <a:chOff x="204" y="2296"/>
            <a:chExt cx="3584" cy="186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6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7" name="제목 39"/>
          <p:cNvSpPr txBox="1">
            <a:spLocks/>
          </p:cNvSpPr>
          <p:nvPr/>
        </p:nvSpPr>
        <p:spPr bwMode="auto">
          <a:xfrm>
            <a:off x="376663" y="1514945"/>
            <a:ext cx="8462277" cy="4729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① 국가는 근로자가 다음 각 호의 요건을 모두 충족하는 경우 그 사업주와 </a:t>
            </a:r>
            <a:r>
              <a:rPr lang="ko-KR" altLang="en-US" sz="1900" kern="0" dirty="0" smtClean="0">
                <a:latin typeface="+mn-ea"/>
                <a:cs typeface="+mj-cs"/>
              </a:rPr>
              <a:t>근로자가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13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항 및 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항에 따라 각각 부담하는 고용보험료의 일부를 </a:t>
            </a:r>
            <a:r>
              <a:rPr lang="ko-KR" altLang="en-US" sz="1900" kern="0" dirty="0" smtClean="0">
                <a:latin typeface="+mn-ea"/>
                <a:cs typeface="+mj-cs"/>
              </a:rPr>
              <a:t>예산의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범위에서 지원할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3571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tabLst>
                <a:tab pos="357188" algn="l"/>
              </a:tabLst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1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대통령령으로 정하는 규모 미만의 사업에 고용되어 대통령령으로 </a:t>
            </a:r>
            <a:r>
              <a:rPr lang="ko-KR" altLang="en-US" sz="1900" kern="0" dirty="0" smtClean="0">
                <a:latin typeface="+mn-ea"/>
                <a:cs typeface="+mj-cs"/>
              </a:rPr>
              <a:t>정하는 </a:t>
            </a:r>
            <a:r>
              <a:rPr lang="ko-KR" altLang="en-US" sz="1900" kern="0" dirty="0" smtClean="0">
                <a:latin typeface="+mn-ea"/>
                <a:cs typeface="+mj-cs"/>
              </a:rPr>
              <a:t>금액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미만의 </a:t>
            </a:r>
            <a:r>
              <a:rPr lang="ko-KR" altLang="en-US" sz="1900" kern="0" dirty="0">
                <a:latin typeface="+mn-ea"/>
                <a:cs typeface="+mj-cs"/>
              </a:rPr>
              <a:t>보수를 받을 </a:t>
            </a:r>
            <a:r>
              <a:rPr lang="ko-KR" altLang="en-US" sz="1900" kern="0" dirty="0" smtClean="0">
                <a:latin typeface="+mn-ea"/>
                <a:cs typeface="+mj-cs"/>
              </a:rPr>
              <a:t>것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tabLst>
                <a:tab pos="357188" algn="l"/>
              </a:tabLst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대통령령으로 정하는 재산이 대통령령으로 정하는 기준 미만일 </a:t>
            </a:r>
            <a:r>
              <a:rPr lang="ko-KR" altLang="en-US" sz="1900" kern="0" dirty="0" smtClean="0">
                <a:latin typeface="+mn-ea"/>
                <a:cs typeface="+mj-cs"/>
              </a:rPr>
              <a:t>것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tabLst>
                <a:tab pos="357188" algn="l"/>
              </a:tabLst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3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「소득세법」 제</a:t>
            </a:r>
            <a:r>
              <a:rPr lang="en-US" altLang="ko-KR" sz="1900" kern="0" dirty="0">
                <a:latin typeface="+mn-ea"/>
                <a:cs typeface="+mj-cs"/>
              </a:rPr>
              <a:t>4</a:t>
            </a:r>
            <a:r>
              <a:rPr lang="ko-KR" altLang="en-US" sz="1900" kern="0" dirty="0">
                <a:latin typeface="+mn-ea"/>
                <a:cs typeface="+mj-cs"/>
              </a:rPr>
              <a:t>조제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 err="1">
                <a:latin typeface="+mn-ea"/>
                <a:cs typeface="+mj-cs"/>
              </a:rPr>
              <a:t>항제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호의 종합소득이 대통령령으로 정하는 기준 미만일 </a:t>
            </a:r>
            <a:r>
              <a:rPr lang="ko-KR" altLang="en-US" sz="1900" kern="0" dirty="0" smtClean="0">
                <a:latin typeface="+mn-ea"/>
                <a:cs typeface="+mj-cs"/>
              </a:rPr>
              <a:t>것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②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ko-KR" altLang="en-US" sz="1900" kern="0" dirty="0">
                <a:latin typeface="+mn-ea"/>
                <a:cs typeface="+mj-cs"/>
              </a:rPr>
              <a:t>항에 따른 고용보험료의 지원 수준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지원 방법 및 절차 등 필요한 </a:t>
            </a:r>
            <a:r>
              <a:rPr lang="ko-KR" altLang="en-US" sz="1900" kern="0" dirty="0" smtClean="0">
                <a:latin typeface="+mn-ea"/>
                <a:cs typeface="+mj-cs"/>
              </a:rPr>
              <a:t>사항은 대통령령으로 </a:t>
            </a:r>
            <a:r>
              <a:rPr lang="ko-KR" altLang="en-US" sz="1900" kern="0" dirty="0">
                <a:latin typeface="+mn-ea"/>
                <a:cs typeface="+mj-cs"/>
              </a:rPr>
              <a:t>정한다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7763" y="79163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271" y="79480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2127" y="1456048"/>
            <a:ext cx="8304329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7703" y="1068669"/>
            <a:ext cx="38972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고용보험료의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16" name="제목 1"/>
          <p:cNvSpPr txBox="1">
            <a:spLocks/>
          </p:cNvSpPr>
          <p:nvPr/>
        </p:nvSpPr>
        <p:spPr>
          <a:xfrm>
            <a:off x="106735" y="125690"/>
            <a:ext cx="7772400" cy="477054"/>
          </a:xfrm>
          <a:prstGeom prst="rect">
            <a:avLst/>
          </a:prstGeom>
        </p:spPr>
        <p:txBody>
          <a:bodyPr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l"/>
            <a:r>
              <a:rPr lang="ko-KR" altLang="en-US" sz="2500" b="1" kern="0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근로복지공단의 사업</a:t>
            </a:r>
            <a:endParaRPr lang="ko-KR" altLang="en-US" sz="2500" b="1" kern="0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43549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고용보험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20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주년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05462" y="1989079"/>
            <a:ext cx="2917203" cy="2592288"/>
            <a:chOff x="6804248" y="4077072"/>
            <a:chExt cx="2917203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263823" y="5869418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고용보험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en-US" altLang="ko-KR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20</a:t>
              </a:r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주년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91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899425"/>
            <a:ext cx="8681462" cy="34271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8" y="1505103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4760" y="1705622"/>
            <a:ext cx="849869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고용보험법은 고용보험의 시행을 통하여 실업의 예방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고용의 촉진 및 </a:t>
            </a:r>
            <a:r>
              <a:rPr lang="ko-KR" altLang="en-US" sz="2000" kern="0" dirty="0" smtClean="0">
                <a:latin typeface="+mn-ea"/>
                <a:cs typeface="+mj-cs"/>
              </a:rPr>
              <a:t>근로자의 직업능력의 </a:t>
            </a:r>
            <a:r>
              <a:rPr lang="ko-KR" altLang="en-US" sz="2000" kern="0" dirty="0">
                <a:latin typeface="+mn-ea"/>
                <a:cs typeface="+mj-cs"/>
              </a:rPr>
              <a:t>개발과 향상을 꾀하고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국가의 직업지도와 </a:t>
            </a:r>
            <a:r>
              <a:rPr lang="ko-KR" altLang="en-US" sz="2000" kern="0" dirty="0" smtClean="0">
                <a:latin typeface="+mn-ea"/>
                <a:cs typeface="+mj-cs"/>
              </a:rPr>
              <a:t>직업소개 </a:t>
            </a:r>
            <a:r>
              <a:rPr lang="ko-KR" altLang="en-US" sz="2000" kern="0" dirty="0">
                <a:latin typeface="+mn-ea"/>
                <a:cs typeface="+mj-cs"/>
              </a:rPr>
              <a:t>기능을 강화하며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근로자가 </a:t>
            </a:r>
            <a:r>
              <a:rPr lang="ko-KR" altLang="en-US" sz="2000" kern="0" dirty="0">
                <a:latin typeface="+mn-ea"/>
                <a:cs typeface="+mj-cs"/>
              </a:rPr>
              <a:t>실업한 경우에 생활에 필요한 </a:t>
            </a:r>
            <a:r>
              <a:rPr lang="ko-KR" altLang="en-US" sz="2000" kern="0" dirty="0" smtClean="0">
                <a:latin typeface="+mn-ea"/>
                <a:cs typeface="+mj-cs"/>
              </a:rPr>
              <a:t>급여를 </a:t>
            </a:r>
            <a:r>
              <a:rPr lang="ko-KR" altLang="en-US" sz="2000" kern="0" dirty="0">
                <a:latin typeface="+mn-ea"/>
                <a:cs typeface="+mj-cs"/>
              </a:rPr>
              <a:t>실시하여 근로자의 </a:t>
            </a:r>
            <a:r>
              <a:rPr lang="ko-KR" altLang="en-US" sz="2000" kern="0" dirty="0" smtClean="0">
                <a:latin typeface="+mn-ea"/>
                <a:cs typeface="+mj-cs"/>
              </a:rPr>
              <a:t>생활안정과 구직 </a:t>
            </a:r>
            <a:r>
              <a:rPr lang="ko-KR" altLang="en-US" sz="2000" kern="0" dirty="0">
                <a:latin typeface="+mn-ea"/>
                <a:cs typeface="+mj-cs"/>
              </a:rPr>
              <a:t>활동을 촉진함으로써 </a:t>
            </a:r>
            <a:r>
              <a:rPr lang="ko-KR" altLang="en-US" sz="2000" kern="0" dirty="0" smtClean="0">
                <a:latin typeface="+mn-ea"/>
                <a:cs typeface="+mj-cs"/>
              </a:rPr>
              <a:t>경제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사회 </a:t>
            </a:r>
            <a:r>
              <a:rPr lang="ko-KR" altLang="en-US" sz="2000" kern="0" dirty="0">
                <a:latin typeface="+mn-ea"/>
                <a:cs typeface="+mj-cs"/>
              </a:rPr>
              <a:t>발전에 </a:t>
            </a:r>
            <a:r>
              <a:rPr lang="ko-KR" altLang="en-US" sz="2000" kern="0" dirty="0" smtClean="0">
                <a:latin typeface="+mn-ea"/>
                <a:cs typeface="+mj-cs"/>
              </a:rPr>
              <a:t> 이바지하는 </a:t>
            </a:r>
            <a:r>
              <a:rPr lang="ko-KR" altLang="en-US" sz="2000" kern="0" dirty="0">
                <a:latin typeface="+mn-ea"/>
                <a:cs typeface="+mj-cs"/>
              </a:rPr>
              <a:t>것을 목적으로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0994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54130" y="6115598"/>
            <a:ext cx="8931684" cy="425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고용보험법상의 근로자는 ‘근로기준법’에 따른 근로자를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말한다</a:t>
            </a:r>
            <a:r>
              <a:rPr lang="en-US" altLang="ko-KR" sz="2000" b="1" kern="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.</a:t>
            </a:r>
            <a:endParaRPr lang="ko-KR" altLang="en-US" sz="2000" b="1" kern="0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  <a:cs typeface="+mj-cs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55805" y="2450755"/>
            <a:ext cx="8258618" cy="3425569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670105" y="2392019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27613" y="2395194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765620" y="3022980"/>
            <a:ext cx="783278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61196" y="2635601"/>
            <a:ext cx="659988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국민기초생활보장법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상 자활근로자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70105" y="3095539"/>
            <a:ext cx="802100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‘</a:t>
            </a:r>
            <a:r>
              <a:rPr lang="ko-KR" altLang="en-US" sz="2000" kern="0" dirty="0" err="1">
                <a:latin typeface="+mn-ea"/>
                <a:cs typeface="+mj-cs"/>
              </a:rPr>
              <a:t>국민기초생활보장법</a:t>
            </a:r>
            <a:r>
              <a:rPr lang="ko-KR" altLang="en-US" sz="2000" kern="0" dirty="0">
                <a:latin typeface="+mn-ea"/>
                <a:cs typeface="+mj-cs"/>
              </a:rPr>
              <a:t>’ 제</a:t>
            </a:r>
            <a:r>
              <a:rPr lang="en-US" altLang="ko-KR" sz="2000" kern="0" dirty="0">
                <a:latin typeface="+mn-ea"/>
                <a:cs typeface="+mj-cs"/>
              </a:rPr>
              <a:t>15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 제</a:t>
            </a:r>
            <a:r>
              <a:rPr lang="en-US" altLang="ko-KR" sz="2000" kern="0" dirty="0">
                <a:latin typeface="+mn-ea"/>
                <a:cs typeface="+mj-cs"/>
              </a:rPr>
              <a:t>4</a:t>
            </a:r>
            <a:r>
              <a:rPr lang="ko-KR" altLang="en-US" sz="2000" kern="0" dirty="0">
                <a:latin typeface="+mn-ea"/>
                <a:cs typeface="+mj-cs"/>
              </a:rPr>
              <a:t>호에 따라 자활을 위한 </a:t>
            </a:r>
            <a:r>
              <a:rPr lang="ko-KR" altLang="en-US" sz="2000" kern="0" dirty="0" smtClean="0">
                <a:latin typeface="+mn-ea"/>
                <a:cs typeface="+mj-cs"/>
              </a:rPr>
              <a:t>근로기회를 </a:t>
            </a:r>
            <a:r>
              <a:rPr lang="ko-KR" altLang="en-US" sz="2000" kern="0" dirty="0" smtClean="0">
                <a:latin typeface="+mn-ea"/>
                <a:cs typeface="+mj-cs"/>
              </a:rPr>
              <a:t>제공하기 </a:t>
            </a:r>
            <a:r>
              <a:rPr lang="ko-KR" altLang="en-US" sz="2000" kern="0" dirty="0">
                <a:latin typeface="+mn-ea"/>
                <a:cs typeface="+mj-cs"/>
              </a:rPr>
              <a:t>위한 사업은 이 법의 적용을 받는 사업으로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보장기관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국가 및 지방자치단체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은 사업주로 </a:t>
            </a:r>
            <a:r>
              <a:rPr lang="ko-KR" altLang="en-US" sz="2000" kern="0" dirty="0" smtClean="0">
                <a:latin typeface="+mn-ea"/>
                <a:cs typeface="+mj-cs"/>
              </a:rPr>
              <a:t>본다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생계급여 </a:t>
            </a:r>
            <a:r>
              <a:rPr lang="ko-KR" altLang="en-US" sz="2000" kern="0" dirty="0" err="1">
                <a:latin typeface="+mn-ea"/>
                <a:cs typeface="+mj-cs"/>
              </a:rPr>
              <a:t>수급자는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고용안정</a:t>
            </a:r>
            <a:r>
              <a:rPr lang="en-US" altLang="ko-KR" sz="2000" kern="0" dirty="0" smtClean="0">
                <a:latin typeface="+mn-ea"/>
                <a:cs typeface="+mj-cs"/>
              </a:rPr>
              <a:t>·</a:t>
            </a:r>
            <a:r>
              <a:rPr lang="ko-KR" altLang="en-US" sz="2000" kern="0" dirty="0" smtClean="0">
                <a:latin typeface="+mn-ea"/>
                <a:cs typeface="+mj-cs"/>
              </a:rPr>
              <a:t>직업능력개발사업에만 적용한다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생계급여를 받지 </a:t>
            </a:r>
            <a:r>
              <a:rPr lang="ko-KR" altLang="en-US" sz="2000" kern="0" dirty="0" smtClean="0">
                <a:latin typeface="+mn-ea"/>
                <a:cs typeface="+mj-cs"/>
              </a:rPr>
              <a:t>못하는 </a:t>
            </a:r>
            <a:r>
              <a:rPr lang="ko-KR" altLang="en-US" sz="2000" kern="0" dirty="0" err="1">
                <a:latin typeface="+mn-ea"/>
                <a:cs typeface="+mj-cs"/>
              </a:rPr>
              <a:t>수급권자에게는</a:t>
            </a:r>
            <a:r>
              <a:rPr lang="ko-KR" altLang="en-US" sz="2000" kern="0" dirty="0">
                <a:latin typeface="+mn-ea"/>
                <a:cs typeface="+mj-cs"/>
              </a:rPr>
              <a:t> 구직급여 지급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  <p:sp>
        <p:nvSpPr>
          <p:cNvPr id="19" name="제목 39"/>
          <p:cNvSpPr txBox="1">
            <a:spLocks/>
          </p:cNvSpPr>
          <p:nvPr/>
        </p:nvSpPr>
        <p:spPr bwMode="auto">
          <a:xfrm>
            <a:off x="454130" y="825561"/>
            <a:ext cx="83602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근로자를 사용하는 모든 사업 또는 사업장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사업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)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에 적용한다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.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다만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산업별 특성 및 규모 등을 고려하여 대통령령이 정하는 사업에 대하여는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적용하지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아니한다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8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조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413529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3755" y="5664157"/>
            <a:ext cx="8892000" cy="10861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00677" y="554935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28124" y="557472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4724" y="6076185"/>
            <a:ext cx="830943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0300" y="5688806"/>
            <a:ext cx="412484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보험관계 성립 및 소멸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2647" y="6181557"/>
            <a:ext cx="8552697" cy="408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‘고용산재보험료징수법’ 이 </a:t>
            </a:r>
            <a:r>
              <a:rPr lang="ko-KR" altLang="en-US" sz="1900" kern="0" dirty="0">
                <a:latin typeface="+mn-ea"/>
                <a:cs typeface="+mj-cs"/>
              </a:rPr>
              <a:t>정하는 바에 </a:t>
            </a:r>
            <a:r>
              <a:rPr lang="ko-KR" altLang="en-US" sz="1900" kern="0" dirty="0" smtClean="0">
                <a:latin typeface="+mn-ea"/>
                <a:cs typeface="+mj-cs"/>
              </a:rPr>
              <a:t>따른다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63708" y="716351"/>
            <a:ext cx="8892000" cy="476984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38058" y="67549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95566" y="67867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4724" y="1273004"/>
            <a:ext cx="830943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0300" y="885625"/>
            <a:ext cx="36022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적용 제외 근로자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9635" y="1307903"/>
            <a:ext cx="8552697" cy="410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나눔바른펜" panose="020B0503000000000000" pitchFamily="50" charset="-127"/>
                <a:ea typeface="나눔바른펜" panose="020B0503000000000000" pitchFamily="50" charset="-127"/>
                <a:cs typeface="+mj-cs"/>
              </a:rPr>
              <a:t>- </a:t>
            </a:r>
            <a:r>
              <a:rPr lang="ko-KR" altLang="en-US" kern="0" dirty="0" smtClean="0">
                <a:latin typeface="+mn-ea"/>
                <a:cs typeface="+mj-cs"/>
              </a:rPr>
              <a:t>다음의 어느 하나에 해당하면 이 법을 적용하지 아니한다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 1. </a:t>
            </a:r>
            <a:r>
              <a:rPr lang="ko-KR" altLang="en-US" kern="0" dirty="0">
                <a:latin typeface="+mn-ea"/>
                <a:cs typeface="+mj-cs"/>
              </a:rPr>
              <a:t>소정 근로시간이 대통령령이 정하는 시간 미만인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 2. </a:t>
            </a:r>
            <a:r>
              <a:rPr lang="ko-KR" altLang="en-US" kern="0" dirty="0">
                <a:latin typeface="+mn-ea"/>
                <a:cs typeface="+mj-cs"/>
              </a:rPr>
              <a:t>국가공무원법과 지방공무원법에 따른 공무원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다만 대통령령으로 정하는 바에 </a:t>
            </a:r>
            <a:r>
              <a:rPr lang="ko-KR" altLang="en-US" kern="0" dirty="0" smtClean="0">
                <a:latin typeface="+mn-ea"/>
                <a:cs typeface="+mj-cs"/>
              </a:rPr>
              <a:t>따라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별정직공무원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국가공무원법 제</a:t>
            </a:r>
            <a:r>
              <a:rPr lang="en-US" altLang="ko-KR" kern="0" dirty="0">
                <a:latin typeface="+mn-ea"/>
                <a:cs typeface="+mj-cs"/>
              </a:rPr>
              <a:t>26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5 </a:t>
            </a:r>
            <a:r>
              <a:rPr lang="ko-KR" altLang="en-US" kern="0" dirty="0">
                <a:latin typeface="+mn-ea"/>
                <a:cs typeface="+mj-cs"/>
              </a:rPr>
              <a:t>및 지방공무원법 제</a:t>
            </a:r>
            <a:r>
              <a:rPr lang="en-US" altLang="ko-KR" kern="0" dirty="0">
                <a:latin typeface="+mn-ea"/>
                <a:cs typeface="+mj-cs"/>
              </a:rPr>
              <a:t>25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5</a:t>
            </a:r>
            <a:r>
              <a:rPr lang="ko-KR" altLang="en-US" kern="0" dirty="0" smtClean="0">
                <a:latin typeface="+mn-ea"/>
                <a:cs typeface="+mj-cs"/>
              </a:rPr>
              <a:t>에 따른 임기제 </a:t>
            </a:r>
            <a:r>
              <a:rPr lang="ko-KR" altLang="en-US" kern="0" dirty="0" smtClean="0">
                <a:latin typeface="+mn-ea"/>
                <a:cs typeface="+mj-cs"/>
              </a:rPr>
              <a:t>공무원의 </a:t>
            </a:r>
            <a:r>
              <a:rPr lang="ko-KR" altLang="en-US" kern="0" dirty="0">
                <a:latin typeface="+mn-ea"/>
                <a:cs typeface="+mj-cs"/>
              </a:rPr>
              <a:t>경우는 본인의 의사에 따라 </a:t>
            </a:r>
            <a:r>
              <a:rPr lang="ko-KR" altLang="en-US" kern="0" dirty="0" smtClean="0">
                <a:latin typeface="+mn-ea"/>
                <a:cs typeface="+mj-cs"/>
              </a:rPr>
              <a:t>고용보험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4</a:t>
            </a:r>
            <a:r>
              <a:rPr lang="ko-KR" altLang="en-US" kern="0" dirty="0">
                <a:latin typeface="+mn-ea"/>
                <a:cs typeface="+mj-cs"/>
              </a:rPr>
              <a:t>장에 한한다</a:t>
            </a:r>
            <a:r>
              <a:rPr lang="en-US" altLang="ko-KR" kern="0" dirty="0">
                <a:latin typeface="+mn-ea"/>
                <a:cs typeface="+mj-cs"/>
              </a:rPr>
              <a:t>)</a:t>
            </a:r>
            <a:r>
              <a:rPr lang="ko-KR" altLang="en-US" kern="0" dirty="0">
                <a:latin typeface="+mn-ea"/>
                <a:cs typeface="+mj-cs"/>
              </a:rPr>
              <a:t>에 </a:t>
            </a:r>
            <a:r>
              <a:rPr lang="ko-KR" altLang="en-US" kern="0" dirty="0" smtClean="0">
                <a:latin typeface="+mn-ea"/>
                <a:cs typeface="+mj-cs"/>
              </a:rPr>
              <a:t>가입할 수 </a:t>
            </a:r>
            <a:r>
              <a:rPr lang="ko-KR" altLang="en-US" kern="0" dirty="0">
                <a:latin typeface="+mn-ea"/>
                <a:cs typeface="+mj-cs"/>
              </a:rPr>
              <a:t>있다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 3. </a:t>
            </a:r>
            <a:r>
              <a:rPr lang="ko-KR" altLang="en-US" kern="0" dirty="0">
                <a:latin typeface="+mn-ea"/>
                <a:cs typeface="+mj-cs"/>
              </a:rPr>
              <a:t>사립학교교직원 연금법의 적용을 받는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en-US" altLang="ko-KR" kern="0" dirty="0" smtClean="0">
              <a:latin typeface="+mn-ea"/>
              <a:cs typeface="+mj-cs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 4. </a:t>
            </a:r>
            <a:r>
              <a:rPr lang="ko-KR" altLang="en-US" kern="0" dirty="0">
                <a:latin typeface="+mn-ea"/>
                <a:cs typeface="+mj-cs"/>
              </a:rPr>
              <a:t>그 밖에 대통령령으로 정하는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Tx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65</a:t>
            </a:r>
            <a:r>
              <a:rPr lang="ko-KR" altLang="en-US" kern="0" dirty="0" smtClean="0">
                <a:latin typeface="+mn-ea"/>
                <a:cs typeface="+mj-cs"/>
              </a:rPr>
              <a:t>세 이후에 고용</a:t>
            </a:r>
            <a:r>
              <a:rPr lang="en-US" altLang="ko-KR" kern="0" dirty="0" smtClean="0">
                <a:latin typeface="+mn-ea"/>
                <a:cs typeface="+mj-cs"/>
              </a:rPr>
              <a:t>(65</a:t>
            </a:r>
            <a:r>
              <a:rPr lang="ko-KR" altLang="en-US" kern="0" dirty="0" smtClean="0">
                <a:latin typeface="+mn-ea"/>
                <a:cs typeface="+mj-cs"/>
              </a:rPr>
              <a:t>세 전부터 </a:t>
            </a:r>
            <a:r>
              <a:rPr lang="ko-KR" altLang="en-US" kern="0" dirty="0" err="1" smtClean="0">
                <a:latin typeface="+mn-ea"/>
                <a:cs typeface="+mj-cs"/>
              </a:rPr>
              <a:t>자격유지하던</a:t>
            </a:r>
            <a:r>
              <a:rPr lang="ko-KR" altLang="en-US" kern="0" dirty="0" smtClean="0">
                <a:latin typeface="+mn-ea"/>
                <a:cs typeface="+mj-cs"/>
              </a:rPr>
              <a:t> 사람이 </a:t>
            </a:r>
            <a:r>
              <a:rPr lang="en-US" altLang="ko-KR" kern="0" dirty="0" smtClean="0">
                <a:latin typeface="+mn-ea"/>
                <a:cs typeface="+mj-cs"/>
              </a:rPr>
              <a:t>65</a:t>
            </a:r>
            <a:r>
              <a:rPr lang="ko-KR" altLang="en-US" kern="0" dirty="0" smtClean="0">
                <a:latin typeface="+mn-ea"/>
                <a:cs typeface="+mj-cs"/>
              </a:rPr>
              <a:t>세 이후 계속 고용되는 경우 제외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r>
              <a:rPr lang="ko-KR" altLang="en-US" kern="0" dirty="0" smtClean="0">
                <a:latin typeface="+mn-ea"/>
                <a:cs typeface="+mj-cs"/>
              </a:rPr>
              <a:t>되거나 </a:t>
            </a:r>
            <a:r>
              <a:rPr lang="ko-KR" altLang="en-US" kern="0" dirty="0" smtClean="0">
                <a:latin typeface="+mn-ea"/>
                <a:cs typeface="+mj-cs"/>
              </a:rPr>
              <a:t>자영업을 개시한 사람에게는 </a:t>
            </a:r>
            <a:r>
              <a:rPr lang="en-US" altLang="ko-KR" kern="0" dirty="0" smtClean="0">
                <a:latin typeface="+mn-ea"/>
                <a:cs typeface="+mj-cs"/>
              </a:rPr>
              <a:t>4</a:t>
            </a:r>
            <a:r>
              <a:rPr lang="ko-KR" altLang="en-US" kern="0" dirty="0" smtClean="0">
                <a:latin typeface="+mn-ea"/>
                <a:cs typeface="+mj-cs"/>
              </a:rPr>
              <a:t>장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실업급여</a:t>
            </a:r>
            <a:r>
              <a:rPr lang="en-US" altLang="ko-KR" kern="0" dirty="0" smtClean="0">
                <a:latin typeface="+mn-ea"/>
                <a:cs typeface="+mj-cs"/>
              </a:rPr>
              <a:t>) </a:t>
            </a:r>
            <a:r>
              <a:rPr lang="ko-KR" altLang="en-US" kern="0" dirty="0" smtClean="0">
                <a:latin typeface="+mn-ea"/>
                <a:cs typeface="+mj-cs"/>
              </a:rPr>
              <a:t>및 </a:t>
            </a:r>
            <a:r>
              <a:rPr lang="en-US" altLang="ko-KR" kern="0" dirty="0" smtClean="0">
                <a:latin typeface="+mn-ea"/>
                <a:cs typeface="+mj-cs"/>
              </a:rPr>
              <a:t>5</a:t>
            </a:r>
            <a:r>
              <a:rPr lang="ko-KR" altLang="en-US" kern="0" dirty="0" smtClean="0">
                <a:latin typeface="+mn-ea"/>
                <a:cs typeface="+mj-cs"/>
              </a:rPr>
              <a:t>장</a:t>
            </a:r>
            <a:r>
              <a:rPr lang="en-US" altLang="ko-KR" kern="0" dirty="0" smtClean="0">
                <a:latin typeface="+mn-ea"/>
                <a:cs typeface="+mj-cs"/>
              </a:rPr>
              <a:t>(</a:t>
            </a:r>
            <a:r>
              <a:rPr lang="ko-KR" altLang="en-US" kern="0" dirty="0" smtClean="0">
                <a:latin typeface="+mn-ea"/>
                <a:cs typeface="+mj-cs"/>
              </a:rPr>
              <a:t>육아휴직급여등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r>
              <a:rPr lang="ko-KR" altLang="en-US" kern="0" dirty="0" smtClean="0">
                <a:latin typeface="+mn-ea"/>
                <a:cs typeface="+mj-cs"/>
              </a:rPr>
              <a:t>을 </a:t>
            </a:r>
            <a:r>
              <a:rPr lang="ko-KR" altLang="en-US" kern="0" dirty="0" smtClean="0">
                <a:latin typeface="+mn-ea"/>
                <a:cs typeface="+mj-cs"/>
              </a:rPr>
              <a:t>적용하지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아니한다</a:t>
            </a:r>
            <a:r>
              <a:rPr lang="en-US" altLang="ko-KR" kern="0" dirty="0" smtClean="0">
                <a:latin typeface="+mn-ea"/>
                <a:cs typeface="+mj-cs"/>
              </a:rPr>
              <a:t>. </a:t>
            </a:r>
            <a:endParaRPr lang="en-US" altLang="ko-KR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7875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62670" y="755587"/>
            <a:ext cx="8585205" cy="3110090"/>
            <a:chOff x="204" y="2296"/>
            <a:chExt cx="3584" cy="186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6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7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고용안정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·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직업능력개발사업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62670" y="5999933"/>
            <a:ext cx="8585205" cy="720000"/>
            <a:chOff x="204" y="2296"/>
            <a:chExt cx="3584" cy="1860"/>
          </a:xfrm>
        </p:grpSpPr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376971" y="5941197"/>
            <a:ext cx="88900" cy="200025"/>
            <a:chOff x="4314" y="2018"/>
            <a:chExt cx="69" cy="1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534479" y="5944372"/>
            <a:ext cx="87312" cy="200025"/>
            <a:chOff x="4314" y="2018"/>
            <a:chExt cx="69" cy="166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483637" y="653870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479213" y="6151326"/>
            <a:ext cx="341151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 고용 촉진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 </a:t>
            </a:r>
          </a:p>
        </p:txBody>
      </p:sp>
      <p:sp>
        <p:nvSpPr>
          <p:cNvPr id="21" name="제목 39"/>
          <p:cNvSpPr txBox="1">
            <a:spLocks/>
          </p:cNvSpPr>
          <p:nvPr/>
        </p:nvSpPr>
        <p:spPr bwMode="auto">
          <a:xfrm>
            <a:off x="599014" y="1348493"/>
            <a:ext cx="794828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고용노동부장관은 </a:t>
            </a:r>
            <a:r>
              <a:rPr lang="ko-KR" altLang="en-US" sz="2000" kern="0" dirty="0">
                <a:latin typeface="+mn-ea"/>
                <a:cs typeface="+mj-cs"/>
              </a:rPr>
              <a:t>피보험자 및 피보험자였던 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밖에 </a:t>
            </a:r>
            <a:r>
              <a:rPr lang="ko-KR" altLang="en-US" sz="2000" kern="0" dirty="0" smtClean="0">
                <a:latin typeface="+mn-ea"/>
                <a:cs typeface="+mj-cs"/>
              </a:rPr>
              <a:t>취업할 </a:t>
            </a:r>
            <a:r>
              <a:rPr lang="ko-KR" altLang="en-US" sz="2000" kern="0" dirty="0" smtClean="0">
                <a:latin typeface="+mn-ea"/>
                <a:cs typeface="+mj-cs"/>
              </a:rPr>
              <a:t>의사를 가진 </a:t>
            </a:r>
            <a:r>
              <a:rPr lang="ko-KR" altLang="en-US" sz="2000" kern="0" dirty="0">
                <a:latin typeface="+mn-ea"/>
                <a:cs typeface="+mj-cs"/>
              </a:rPr>
              <a:t>자에 대한 실업의 예방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취업의 촉진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고용기회의 확대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직업능력 </a:t>
            </a:r>
            <a:r>
              <a:rPr lang="ko-KR" altLang="en-US" sz="2000" kern="0" dirty="0" smtClean="0">
                <a:latin typeface="+mn-ea"/>
                <a:cs typeface="+mj-cs"/>
              </a:rPr>
              <a:t>개발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향상의 </a:t>
            </a:r>
            <a:r>
              <a:rPr lang="ko-KR" altLang="en-US" sz="2000" kern="0" dirty="0">
                <a:latin typeface="+mn-ea"/>
                <a:cs typeface="+mj-cs"/>
              </a:rPr>
              <a:t>기회 제공 및 지원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밖에 </a:t>
            </a:r>
            <a:r>
              <a:rPr lang="ko-KR" altLang="en-US" sz="2000" kern="0" dirty="0" smtClean="0">
                <a:latin typeface="+mn-ea"/>
                <a:cs typeface="+mj-cs"/>
              </a:rPr>
              <a:t>고용안정과 사업주에 </a:t>
            </a:r>
            <a:r>
              <a:rPr lang="ko-KR" altLang="en-US" sz="2000" kern="0" dirty="0">
                <a:latin typeface="+mn-ea"/>
                <a:cs typeface="+mj-cs"/>
              </a:rPr>
              <a:t>대한 인력 확보를 </a:t>
            </a:r>
            <a:r>
              <a:rPr lang="ko-KR" altLang="en-US" sz="2000" kern="0" dirty="0" smtClean="0">
                <a:latin typeface="+mn-ea"/>
                <a:cs typeface="+mj-cs"/>
              </a:rPr>
              <a:t>지원하기 </a:t>
            </a:r>
            <a:r>
              <a:rPr lang="ko-KR" altLang="en-US" sz="2000" kern="0" dirty="0">
                <a:latin typeface="+mn-ea"/>
                <a:cs typeface="+mj-cs"/>
              </a:rPr>
              <a:t>위하여 </a:t>
            </a:r>
            <a:r>
              <a:rPr lang="ko-KR" altLang="en-US" sz="2000" kern="0" dirty="0" smtClean="0">
                <a:latin typeface="+mn-ea"/>
                <a:cs typeface="+mj-cs"/>
              </a:rPr>
              <a:t>실시한다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근로자 </a:t>
            </a:r>
            <a:r>
              <a:rPr lang="ko-KR" altLang="en-US" sz="2000" kern="0" dirty="0">
                <a:latin typeface="+mn-ea"/>
                <a:cs typeface="+mj-cs"/>
              </a:rPr>
              <a:t>뿐만 아니라 사업주에게도 </a:t>
            </a:r>
            <a:r>
              <a:rPr lang="ko-KR" altLang="en-US" sz="2000" kern="0" dirty="0" smtClean="0">
                <a:latin typeface="+mn-ea"/>
                <a:cs typeface="+mj-cs"/>
              </a:rPr>
              <a:t>지원</a:t>
            </a:r>
            <a:endParaRPr lang="en-US" altLang="ko-KR" sz="2000" kern="0" dirty="0" smtClean="0">
              <a:latin typeface="+mn-ea"/>
              <a:cs typeface="+mj-cs"/>
            </a:endParaRPr>
          </a:p>
        </p:txBody>
      </p: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76971" y="69685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34479" y="70002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3637" y="133896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79213" y="95158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사업목적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262670" y="5041527"/>
            <a:ext cx="8585205" cy="720000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376971" y="4982791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534479" y="4985966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483637" y="558029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479213" y="5192920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고용조정의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43" name="Group 7"/>
          <p:cNvGrpSpPr>
            <a:grpSpLocks/>
          </p:cNvGrpSpPr>
          <p:nvPr/>
        </p:nvGrpSpPr>
        <p:grpSpPr bwMode="auto">
          <a:xfrm>
            <a:off x="262670" y="4092378"/>
            <a:ext cx="8585205" cy="720000"/>
            <a:chOff x="204" y="2296"/>
            <a:chExt cx="3584" cy="1860"/>
          </a:xfrm>
        </p:grpSpPr>
        <p:grpSp>
          <p:nvGrpSpPr>
            <p:cNvPr id="4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376971" y="4033642"/>
            <a:ext cx="88900" cy="200025"/>
            <a:chOff x="4314" y="2018"/>
            <a:chExt cx="69" cy="166"/>
          </a:xfrm>
        </p:grpSpPr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1" name="Group 15"/>
          <p:cNvGrpSpPr>
            <a:grpSpLocks/>
          </p:cNvGrpSpPr>
          <p:nvPr/>
        </p:nvGrpSpPr>
        <p:grpSpPr bwMode="auto">
          <a:xfrm>
            <a:off x="534479" y="4036817"/>
            <a:ext cx="87312" cy="200025"/>
            <a:chOff x="4314" y="2018"/>
            <a:chExt cx="69" cy="166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4" name="Line 18"/>
          <p:cNvSpPr>
            <a:spLocks noChangeShapeType="1"/>
          </p:cNvSpPr>
          <p:nvPr/>
        </p:nvSpPr>
        <p:spPr bwMode="auto">
          <a:xfrm>
            <a:off x="483637" y="463115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479213" y="4243771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고용창출의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71537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62670" y="755587"/>
            <a:ext cx="8585205" cy="2529397"/>
            <a:chOff x="204" y="2296"/>
            <a:chExt cx="3584" cy="1860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6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7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고용안정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·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직업능력개발사업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62670" y="5933027"/>
            <a:ext cx="8585205" cy="720000"/>
            <a:chOff x="204" y="2296"/>
            <a:chExt cx="3584" cy="1860"/>
          </a:xfrm>
        </p:grpSpPr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376971" y="5874291"/>
            <a:ext cx="88900" cy="200025"/>
            <a:chOff x="4314" y="2018"/>
            <a:chExt cx="69" cy="1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534479" y="5877466"/>
            <a:ext cx="87312" cy="200025"/>
            <a:chOff x="4314" y="2018"/>
            <a:chExt cx="69" cy="166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483637" y="647179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479213" y="6084420"/>
            <a:ext cx="676018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사업주에 대한 직업능력개발 훈련의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1" name="제목 39"/>
          <p:cNvSpPr txBox="1">
            <a:spLocks/>
          </p:cNvSpPr>
          <p:nvPr/>
        </p:nvSpPr>
        <p:spPr bwMode="auto">
          <a:xfrm>
            <a:off x="645013" y="1408769"/>
            <a:ext cx="7948283" cy="1725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고령자 </a:t>
            </a:r>
            <a:r>
              <a:rPr lang="ko-KR" altLang="en-US" sz="2000" kern="0" dirty="0">
                <a:latin typeface="+mn-ea"/>
                <a:cs typeface="+mj-cs"/>
              </a:rPr>
              <a:t>고용연장 </a:t>
            </a:r>
            <a:r>
              <a:rPr lang="ko-KR" altLang="en-US" sz="2000" kern="0" dirty="0" smtClean="0">
                <a:latin typeface="+mn-ea"/>
                <a:cs typeface="+mj-cs"/>
              </a:rPr>
              <a:t>지원금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고용촉진 지원금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임금피크제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지원금 등</a:t>
            </a:r>
          </a:p>
        </p:txBody>
      </p: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76971" y="69685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34479" y="70002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3637" y="133896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79213" y="951584"/>
            <a:ext cx="499046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노령자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등의 고용 촉진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262670" y="4788982"/>
            <a:ext cx="8585205" cy="720000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376971" y="4730246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534479" y="4733421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483637" y="532775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479213" y="4940375"/>
            <a:ext cx="520206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고용안정과 취업촉진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43" name="Group 7"/>
          <p:cNvGrpSpPr>
            <a:grpSpLocks/>
          </p:cNvGrpSpPr>
          <p:nvPr/>
        </p:nvGrpSpPr>
        <p:grpSpPr bwMode="auto">
          <a:xfrm>
            <a:off x="262670" y="3636854"/>
            <a:ext cx="8585205" cy="720000"/>
            <a:chOff x="204" y="2296"/>
            <a:chExt cx="3584" cy="1860"/>
          </a:xfrm>
        </p:grpSpPr>
        <p:grpSp>
          <p:nvGrpSpPr>
            <p:cNvPr id="4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228" y="2375"/>
                <a:ext cx="3539" cy="169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419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376971" y="3578118"/>
            <a:ext cx="88900" cy="200025"/>
            <a:chOff x="4314" y="2018"/>
            <a:chExt cx="69" cy="166"/>
          </a:xfrm>
        </p:grpSpPr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51" name="Group 15"/>
          <p:cNvGrpSpPr>
            <a:grpSpLocks/>
          </p:cNvGrpSpPr>
          <p:nvPr/>
        </p:nvGrpSpPr>
        <p:grpSpPr bwMode="auto">
          <a:xfrm>
            <a:off x="534479" y="3581293"/>
            <a:ext cx="87312" cy="200025"/>
            <a:chOff x="4314" y="2018"/>
            <a:chExt cx="69" cy="166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5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54" name="Line 18"/>
          <p:cNvSpPr>
            <a:spLocks noChangeShapeType="1"/>
          </p:cNvSpPr>
          <p:nvPr/>
        </p:nvSpPr>
        <p:spPr bwMode="auto">
          <a:xfrm>
            <a:off x="483637" y="417562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479213" y="3788247"/>
            <a:ext cx="558037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건설 근로자 등의 고용안정 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74874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2564</Words>
  <Application>Microsoft Office PowerPoint</Application>
  <PresentationFormat>화면 슬라이드 쇼(4:3)</PresentationFormat>
  <Paragraphs>285</Paragraphs>
  <Slides>32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3" baseType="lpstr">
      <vt:lpstr>Office 테마</vt:lpstr>
      <vt:lpstr>PowerPoint 프레젠테이션</vt:lpstr>
      <vt:lpstr>연혁</vt:lpstr>
      <vt:lpstr>연혁</vt:lpstr>
      <vt:lpstr>동영상 – 고용보험 20주년</vt:lpstr>
      <vt:lpstr>목적</vt:lpstr>
      <vt:lpstr>대상</vt:lpstr>
      <vt:lpstr>대상</vt:lpstr>
      <vt:lpstr>급여 : 고용안정 · 직업능력개발사업</vt:lpstr>
      <vt:lpstr>급여 : 고용안정 · 직업능력개발사업</vt:lpstr>
      <vt:lpstr>급여 : 고용안정 · 직업능력개발사업</vt:lpstr>
      <vt:lpstr>실업급여의 종류</vt:lpstr>
      <vt:lpstr>실업급여</vt:lpstr>
      <vt:lpstr>구직급여</vt:lpstr>
      <vt:lpstr>기준 급여일수</vt:lpstr>
      <vt:lpstr>구직급여</vt:lpstr>
      <vt:lpstr>구직급여</vt:lpstr>
      <vt:lpstr>취업촉진 수당</vt:lpstr>
      <vt:lpstr>자영업자에 대한 실업급여의 적용</vt:lpstr>
      <vt:lpstr>자영업자에 대한 실업급여의 적용</vt:lpstr>
      <vt:lpstr>출산전후휴가 급여</vt:lpstr>
      <vt:lpstr>육아휴직급여</vt:lpstr>
      <vt:lpstr>육아휴직급여</vt:lpstr>
      <vt:lpstr>육아휴직급여</vt:lpstr>
      <vt:lpstr>동영상 – 육아휴직</vt:lpstr>
      <vt:lpstr>전달체계</vt:lpstr>
      <vt:lpstr>전달체계</vt:lpstr>
      <vt:lpstr>재정 : 비용</vt:lpstr>
      <vt:lpstr>재정 : 비용</vt:lpstr>
      <vt:lpstr>재정 : 비용</vt:lpstr>
      <vt:lpstr>권리구제</vt:lpstr>
      <vt:lpstr>사례 : 두루누리사업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33</cp:revision>
  <dcterms:created xsi:type="dcterms:W3CDTF">2019-05-23T11:29:32Z</dcterms:created>
  <dcterms:modified xsi:type="dcterms:W3CDTF">2019-06-03T06:32:04Z</dcterms:modified>
</cp:coreProperties>
</file>