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4" r:id="rId5"/>
    <p:sldId id="259" r:id="rId6"/>
    <p:sldId id="260" r:id="rId7"/>
    <p:sldId id="261" r:id="rId8"/>
    <p:sldId id="275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438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2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73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68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113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763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5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066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537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4495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147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7162D-9055-4486-892E-5DC4A7896BD4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8EC6B-AB90-4344-AFD4-46408A57185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60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ebs.co.kr/tv/show?courseId=BP0PAPB0000000009&amp;stepId=01BP0PAPB0000000009&amp;lectId=304903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1483017" y="3717032"/>
            <a:ext cx="6677572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kumimoji="1" lang="en-US" altLang="ko-KR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1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 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사회복지정책과 실천</a:t>
            </a:r>
            <a:r>
              <a:rPr lang="en-US" altLang="ko-KR" sz="3000" b="1" kern="0" dirty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및 법과의 관계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,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사회복지사의 역할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44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9621" y="1685953"/>
            <a:ext cx="8752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24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법에 명시된 클라이언트의 권리를 알려주고 </a:t>
            </a:r>
            <a:r>
              <a:rPr lang="ko-KR" altLang="en-US" sz="2000" dirty="0" smtClean="0">
                <a:latin typeface="+mn-ea"/>
              </a:rPr>
              <a:t>클라이언트가 </a:t>
            </a:r>
            <a:r>
              <a:rPr lang="ko-KR" altLang="en-US" sz="2000" dirty="0">
                <a:latin typeface="+mn-ea"/>
              </a:rPr>
              <a:t>스스로 자신의 권리를 찾도록 도와줄 수 있어야 </a:t>
            </a:r>
            <a:r>
              <a:rPr lang="ko-KR" altLang="en-US" sz="2000" dirty="0" smtClean="0">
                <a:latin typeface="+mn-ea"/>
              </a:rPr>
              <a:t>함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24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기본적으로 사회복지법의 내용에 대한 기본적인 것을 숙지하고 있어야 함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사회복지사의 역할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457200" y="799352"/>
            <a:ext cx="550545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4710" y="799352"/>
            <a:ext cx="5777896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.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법의 안내자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7734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546" y="1618966"/>
            <a:ext cx="8507288" cy="403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각 법에서 말하고 있는 이념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권리 등을 찾기 위해 많은 사람이 싸우고 </a:t>
            </a:r>
            <a:r>
              <a:rPr lang="ko-KR" altLang="en-US" sz="2000" dirty="0" smtClean="0">
                <a:latin typeface="+mn-ea"/>
              </a:rPr>
              <a:t>있음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역사상 어떠한 기본권도 기득권의 일방적 시혜로 주어진 적이 없었음</a:t>
            </a:r>
            <a:r>
              <a:rPr lang="en-US" altLang="ko-KR" sz="2000" dirty="0">
                <a:latin typeface="+mn-ea"/>
              </a:rPr>
              <a:t>. </a:t>
            </a:r>
            <a:r>
              <a:rPr lang="en-US" altLang="ko-KR" sz="2000" dirty="0" smtClean="0">
                <a:latin typeface="+mn-ea"/>
              </a:rPr>
              <a:t>          </a:t>
            </a:r>
            <a:r>
              <a:rPr lang="ko-KR" altLang="en-US" sz="2000" dirty="0" smtClean="0">
                <a:latin typeface="+mn-ea"/>
              </a:rPr>
              <a:t>시대가 </a:t>
            </a:r>
            <a:r>
              <a:rPr lang="ko-KR" altLang="en-US" sz="2000" dirty="0">
                <a:latin typeface="+mn-ea"/>
              </a:rPr>
              <a:t>변하고 새로운 기본권이 만들어질 때 당연히 기득권과의 투쟁이 </a:t>
            </a:r>
            <a:r>
              <a:rPr lang="ko-KR" altLang="en-US" sz="2000" dirty="0" smtClean="0">
                <a:latin typeface="+mn-ea"/>
              </a:rPr>
              <a:t>필요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김두식</a:t>
            </a:r>
            <a:r>
              <a:rPr lang="en-US" altLang="ko-KR" sz="2000" dirty="0">
                <a:latin typeface="+mn-ea"/>
              </a:rPr>
              <a:t>, 2011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사람들이 스스로 권리를 찾을 수 </a:t>
            </a:r>
            <a:r>
              <a:rPr lang="ko-KR" altLang="en-US" sz="2000" dirty="0" smtClean="0">
                <a:latin typeface="+mn-ea"/>
              </a:rPr>
              <a:t>있도록 안내하는 </a:t>
            </a:r>
            <a:r>
              <a:rPr lang="ko-KR" altLang="en-US" sz="2000" dirty="0" smtClean="0">
                <a:latin typeface="+mn-ea"/>
              </a:rPr>
              <a:t>동시에 그들의 </a:t>
            </a:r>
            <a:r>
              <a:rPr lang="ko-KR" altLang="en-US" sz="2000" dirty="0">
                <a:latin typeface="+mn-ea"/>
              </a:rPr>
              <a:t>권리를 찾는 싸움에 </a:t>
            </a:r>
            <a:r>
              <a:rPr lang="ko-KR" altLang="en-US" sz="2000" dirty="0" smtClean="0">
                <a:latin typeface="+mn-ea"/>
              </a:rPr>
              <a:t>동참하여 </a:t>
            </a:r>
            <a:r>
              <a:rPr lang="ko-KR" altLang="en-US" sz="2000" dirty="0" smtClean="0">
                <a:latin typeface="+mn-ea"/>
              </a:rPr>
              <a:t>그들의 </a:t>
            </a:r>
            <a:r>
              <a:rPr lang="ko-KR" altLang="en-US" sz="2000" dirty="0">
                <a:latin typeface="+mn-ea"/>
              </a:rPr>
              <a:t>권리가 법에 반영될 수 있도록 </a:t>
            </a:r>
            <a:r>
              <a:rPr lang="ko-KR" altLang="en-US" sz="2000" dirty="0" smtClean="0">
                <a:latin typeface="+mn-ea"/>
              </a:rPr>
              <a:t>해주어야 </a:t>
            </a:r>
            <a:r>
              <a:rPr lang="ko-KR" altLang="en-US" sz="2000" dirty="0">
                <a:latin typeface="+mn-ea"/>
              </a:rPr>
              <a:t>함 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6392606" y="5510617"/>
            <a:ext cx="2384416" cy="1187386"/>
            <a:chOff x="6804248" y="4077072"/>
            <a:chExt cx="2249809" cy="1187386"/>
          </a:xfrm>
        </p:grpSpPr>
        <p:pic>
          <p:nvPicPr>
            <p:cNvPr id="13" name="그림 12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842935" y="4314841"/>
              <a:ext cx="1211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참정권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획득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사회복지사의 역할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457200" y="799352"/>
            <a:ext cx="550545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14710" y="799352"/>
            <a:ext cx="5777896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3.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함께 싸워주는 협력자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0198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사회복지정책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303369" y="325214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" name="오른쪽 중괄호 5"/>
          <p:cNvSpPr/>
          <p:nvPr/>
        </p:nvSpPr>
        <p:spPr bwMode="auto">
          <a:xfrm flipH="1">
            <a:off x="321381" y="328094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93869" y="3284969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사회복지법과의 관계</a:t>
            </a:r>
          </a:p>
        </p:txBody>
      </p:sp>
      <p:pic>
        <p:nvPicPr>
          <p:cNvPr id="8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49740" y="3683670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8905" y="4083686"/>
            <a:ext cx="82755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정책을 </a:t>
            </a:r>
            <a:r>
              <a:rPr lang="ko-KR" altLang="en-US" sz="2000" dirty="0">
                <a:latin typeface="+mn-ea"/>
              </a:rPr>
              <a:t>현실에서 실제로 실천하겠다고 국가가 국민에게 약속한 </a:t>
            </a:r>
            <a:r>
              <a:rPr lang="ko-KR" altLang="en-US" sz="2000" dirty="0" smtClean="0">
                <a:latin typeface="+mn-ea"/>
              </a:rPr>
              <a:t>내용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사회문제 </a:t>
            </a:r>
            <a:r>
              <a:rPr lang="ko-KR" altLang="en-US" sz="2000" dirty="0">
                <a:latin typeface="+mn-ea"/>
              </a:rPr>
              <a:t>발생 → 해결하기 위해 정책의 필요성 </a:t>
            </a:r>
            <a:r>
              <a:rPr lang="ko-KR" altLang="en-US" sz="2000" dirty="0" smtClean="0">
                <a:latin typeface="+mn-ea"/>
              </a:rPr>
              <a:t>대두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정책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문제해결 목표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대상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급여</a:t>
            </a:r>
            <a:r>
              <a:rPr lang="en-US" altLang="ko-KR" sz="2000" dirty="0" smtClean="0">
                <a:latin typeface="+mn-ea"/>
              </a:rPr>
              <a:t>,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전달체계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재원 등의 </a:t>
            </a:r>
            <a:r>
              <a:rPr lang="ko-KR" altLang="en-US" sz="2000" dirty="0">
                <a:latin typeface="+mn-ea"/>
              </a:rPr>
              <a:t>내용으로 </a:t>
            </a:r>
            <a:r>
              <a:rPr lang="ko-KR" altLang="en-US" sz="2000" dirty="0" smtClean="0">
                <a:latin typeface="+mn-ea"/>
              </a:rPr>
              <a:t>구성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정책이 </a:t>
            </a:r>
            <a:r>
              <a:rPr lang="ko-KR" altLang="en-US" sz="2000" dirty="0">
                <a:latin typeface="+mn-ea"/>
              </a:rPr>
              <a:t>실질적인 효력을 갖기 위해서는 </a:t>
            </a:r>
            <a:r>
              <a:rPr lang="ko-KR" altLang="en-US" sz="2000" dirty="0" smtClean="0">
                <a:latin typeface="+mn-ea"/>
              </a:rPr>
              <a:t>강제력 필요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입법의 형태로 진행</a:t>
            </a:r>
          </a:p>
        </p:txBody>
      </p:sp>
      <p:sp>
        <p:nvSpPr>
          <p:cNvPr id="10" name="직사각형 9"/>
          <p:cNvSpPr/>
          <p:nvPr/>
        </p:nvSpPr>
        <p:spPr bwMode="auto">
          <a:xfrm>
            <a:off x="262153" y="1029091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1" name="오른쪽 중괄호 10"/>
          <p:cNvSpPr/>
          <p:nvPr/>
        </p:nvSpPr>
        <p:spPr bwMode="auto">
          <a:xfrm flipH="1">
            <a:off x="303369" y="1029091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11881" y="1045504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개념</a:t>
            </a:r>
          </a:p>
        </p:txBody>
      </p:sp>
      <p:pic>
        <p:nvPicPr>
          <p:cNvPr id="1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7114" y="1429891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18137" y="1753706"/>
            <a:ext cx="7461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사람들이 인간다운 생활을 영위하도록 서비스나 소득을 제공함으로써 </a:t>
            </a:r>
            <a:r>
              <a:rPr lang="ko-KR" altLang="en-US" sz="2000" dirty="0" smtClean="0">
                <a:latin typeface="+mn-ea"/>
              </a:rPr>
              <a:t>인간의 </a:t>
            </a:r>
            <a:r>
              <a:rPr lang="ko-KR" altLang="en-US" sz="2000" dirty="0">
                <a:latin typeface="+mn-ea"/>
              </a:rPr>
              <a:t>기본적인 욕구를 충족시켜 주고 각종 의존문제를 해결하기 위한 </a:t>
            </a:r>
            <a:r>
              <a:rPr lang="ko-KR" altLang="en-US" sz="2000" dirty="0" smtClean="0">
                <a:latin typeface="+mn-ea"/>
              </a:rPr>
              <a:t>정부의 </a:t>
            </a:r>
            <a:r>
              <a:rPr lang="ko-KR" altLang="en-US" sz="2000" dirty="0">
                <a:latin typeface="+mn-ea"/>
              </a:rPr>
              <a:t>지침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계획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과정이다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박병현</a:t>
            </a:r>
            <a:r>
              <a:rPr lang="en-US" altLang="ko-KR" sz="2000" dirty="0">
                <a:latin typeface="+mn-ea"/>
              </a:rPr>
              <a:t>, 2010)</a:t>
            </a:r>
          </a:p>
        </p:txBody>
      </p:sp>
    </p:spTree>
    <p:extLst>
      <p:ext uri="{BB962C8B-B14F-4D97-AF65-F5344CB8AC3E}">
        <p14:creationId xmlns:p14="http://schemas.microsoft.com/office/powerpoint/2010/main" val="17262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사회복지정책과 사회복지법의 관계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순서도: 수동 입력 4"/>
          <p:cNvSpPr/>
          <p:nvPr/>
        </p:nvSpPr>
        <p:spPr>
          <a:xfrm>
            <a:off x="2805676" y="826079"/>
            <a:ext cx="2958561" cy="784976"/>
          </a:xfrm>
          <a:prstGeom prst="flowChartManualInpu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300" b="1" dirty="0" smtClean="0">
                <a:solidFill>
                  <a:srgbClr val="C00000"/>
                </a:solidFill>
                <a:latin typeface="+mj-ea"/>
                <a:ea typeface="+mj-ea"/>
              </a:rPr>
              <a:t>아동학대예방 정책</a:t>
            </a:r>
            <a:endParaRPr lang="ko-KR" altLang="ko-KR" sz="23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7830" y="914444"/>
            <a:ext cx="1566509" cy="707244"/>
          </a:xfrm>
          <a:prstGeom prst="rect">
            <a:avLst/>
          </a:prstGeom>
          <a:gradFill>
            <a:gsLst>
              <a:gs pos="0">
                <a:schemeClr val="dk1">
                  <a:lumMod val="110000"/>
                  <a:satMod val="105000"/>
                  <a:tint val="67000"/>
                  <a:alpha val="86000"/>
                </a:schemeClr>
              </a:gs>
              <a:gs pos="50000">
                <a:schemeClr val="dk1">
                  <a:lumMod val="105000"/>
                  <a:satMod val="103000"/>
                  <a:tint val="73000"/>
                </a:schemeClr>
              </a:gs>
              <a:gs pos="100000">
                <a:schemeClr val="dk1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아동학대</a:t>
            </a:r>
            <a:endParaRPr lang="ko-KR" altLang="en-US" sz="2300" b="1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오른쪽 화살표 6"/>
          <p:cNvSpPr/>
          <p:nvPr/>
        </p:nvSpPr>
        <p:spPr>
          <a:xfrm>
            <a:off x="1895825" y="1058459"/>
            <a:ext cx="786596" cy="415691"/>
          </a:xfrm>
          <a:prstGeom prst="rightArrow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Freeform 74"/>
          <p:cNvSpPr>
            <a:spLocks/>
          </p:cNvSpPr>
          <p:nvPr/>
        </p:nvSpPr>
        <p:spPr bwMode="auto">
          <a:xfrm>
            <a:off x="388268" y="4656500"/>
            <a:ext cx="1525224" cy="607880"/>
          </a:xfrm>
          <a:custGeom>
            <a:avLst/>
            <a:gdLst>
              <a:gd name="T0" fmla="*/ 0 w 3853"/>
              <a:gd name="T1" fmla="*/ 2147483647 h 301"/>
              <a:gd name="T2" fmla="*/ 0 w 3853"/>
              <a:gd name="T3" fmla="*/ 2147483647 h 301"/>
              <a:gd name="T4" fmla="*/ 2147483647 w 3853"/>
              <a:gd name="T5" fmla="*/ 0 h 301"/>
              <a:gd name="T6" fmla="*/ 2147483647 w 3853"/>
              <a:gd name="T7" fmla="*/ 2147483647 h 301"/>
              <a:gd name="T8" fmla="*/ 2147483647 w 3853"/>
              <a:gd name="T9" fmla="*/ 2147483647 h 301"/>
              <a:gd name="T10" fmla="*/ 2147483647 w 3853"/>
              <a:gd name="T11" fmla="*/ 2147483647 h 301"/>
              <a:gd name="T12" fmla="*/ 2147483647 w 3853"/>
              <a:gd name="T13" fmla="*/ 2147483647 h 301"/>
              <a:gd name="T14" fmla="*/ 2147483647 w 3853"/>
              <a:gd name="T15" fmla="*/ 2147483647 h 301"/>
              <a:gd name="T16" fmla="*/ 2147483647 w 3853"/>
              <a:gd name="T17" fmla="*/ 2147483647 h 301"/>
              <a:gd name="T18" fmla="*/ 2147483647 w 3853"/>
              <a:gd name="T19" fmla="*/ 2147483647 h 301"/>
              <a:gd name="T20" fmla="*/ 2147483647 w 3853"/>
              <a:gd name="T21" fmla="*/ 2147483647 h 301"/>
              <a:gd name="T22" fmla="*/ 2147483647 w 3853"/>
              <a:gd name="T23" fmla="*/ 2147483647 h 301"/>
              <a:gd name="T24" fmla="*/ 2147483647 w 3853"/>
              <a:gd name="T25" fmla="*/ 2147483647 h 301"/>
              <a:gd name="T26" fmla="*/ 2147483647 w 3853"/>
              <a:gd name="T27" fmla="*/ 2147483647 h 301"/>
              <a:gd name="T28" fmla="*/ 2147483647 w 3853"/>
              <a:gd name="T29" fmla="*/ 2147483647 h 301"/>
              <a:gd name="T30" fmla="*/ 2147483647 w 3853"/>
              <a:gd name="T31" fmla="*/ 2147483647 h 301"/>
              <a:gd name="T32" fmla="*/ 2147483647 w 3853"/>
              <a:gd name="T33" fmla="*/ 2147483647 h 301"/>
              <a:gd name="T34" fmla="*/ 2147483647 w 3853"/>
              <a:gd name="T35" fmla="*/ 2147483647 h 301"/>
              <a:gd name="T36" fmla="*/ 0 w 3853"/>
              <a:gd name="T37" fmla="*/ 2147483647 h 30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853"/>
              <a:gd name="T58" fmla="*/ 0 h 301"/>
              <a:gd name="T59" fmla="*/ 3853 w 3853"/>
              <a:gd name="T60" fmla="*/ 301 h 30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853" h="301">
                <a:moveTo>
                  <a:pt x="0" y="300"/>
                </a:moveTo>
                <a:lnTo>
                  <a:pt x="0" y="6"/>
                </a:lnTo>
                <a:lnTo>
                  <a:pt x="3804" y="0"/>
                </a:lnTo>
                <a:lnTo>
                  <a:pt x="3768" y="30"/>
                </a:lnTo>
                <a:lnTo>
                  <a:pt x="3846" y="42"/>
                </a:lnTo>
                <a:lnTo>
                  <a:pt x="3750" y="78"/>
                </a:lnTo>
                <a:lnTo>
                  <a:pt x="3726" y="120"/>
                </a:lnTo>
                <a:lnTo>
                  <a:pt x="3648" y="120"/>
                </a:lnTo>
                <a:lnTo>
                  <a:pt x="3690" y="144"/>
                </a:lnTo>
                <a:lnTo>
                  <a:pt x="3810" y="150"/>
                </a:lnTo>
                <a:lnTo>
                  <a:pt x="3756" y="162"/>
                </a:lnTo>
                <a:lnTo>
                  <a:pt x="3852" y="192"/>
                </a:lnTo>
                <a:lnTo>
                  <a:pt x="3732" y="216"/>
                </a:lnTo>
                <a:lnTo>
                  <a:pt x="3804" y="228"/>
                </a:lnTo>
                <a:lnTo>
                  <a:pt x="3678" y="258"/>
                </a:lnTo>
                <a:lnTo>
                  <a:pt x="3738" y="276"/>
                </a:lnTo>
                <a:lnTo>
                  <a:pt x="3774" y="294"/>
                </a:lnTo>
                <a:lnTo>
                  <a:pt x="3750" y="300"/>
                </a:lnTo>
                <a:lnTo>
                  <a:pt x="0" y="300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031934" y="4703916"/>
            <a:ext cx="694193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200" b="1" dirty="0">
                <a:latin typeface="+mn-ea"/>
              </a:rPr>
              <a:t>아동복지법에 </a:t>
            </a:r>
            <a:r>
              <a:rPr lang="ko-KR" altLang="en-US" sz="2200" b="1" dirty="0" smtClean="0">
                <a:latin typeface="+mn-ea"/>
              </a:rPr>
              <a:t>명시</a:t>
            </a:r>
            <a:endParaRPr lang="en-US" altLang="ko-KR" sz="22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ko-KR" sz="500" b="1" dirty="0" smtClean="0">
              <a:latin typeface="+mn-ea"/>
            </a:endParaRPr>
          </a:p>
          <a:p>
            <a:pPr marL="85725">
              <a:lnSpc>
                <a:spcPct val="12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100" b="1" dirty="0" smtClean="0">
                <a:latin typeface="+mn-ea"/>
              </a:rPr>
              <a:t> </a:t>
            </a:r>
            <a:r>
              <a:rPr lang="ko-KR" altLang="en-US" sz="2100" dirty="0" smtClean="0">
                <a:latin typeface="+mn-ea"/>
              </a:rPr>
              <a:t>벌칙 </a:t>
            </a:r>
            <a:r>
              <a:rPr lang="en-US" altLang="ko-KR" sz="2100" dirty="0">
                <a:latin typeface="+mn-ea"/>
              </a:rPr>
              <a:t>: </a:t>
            </a:r>
            <a:r>
              <a:rPr lang="ko-KR" altLang="en-US" sz="2100" dirty="0">
                <a:latin typeface="+mn-ea"/>
              </a:rPr>
              <a:t>아동학대 </a:t>
            </a:r>
            <a:r>
              <a:rPr lang="ko-KR" altLang="en-US" sz="2100" dirty="0" smtClean="0">
                <a:latin typeface="+mn-ea"/>
              </a:rPr>
              <a:t>행위자에 </a:t>
            </a:r>
            <a:r>
              <a:rPr lang="ko-KR" altLang="en-US" sz="2100" dirty="0">
                <a:latin typeface="+mn-ea"/>
              </a:rPr>
              <a:t>대한 </a:t>
            </a:r>
            <a:r>
              <a:rPr lang="ko-KR" altLang="en-US" sz="2100" dirty="0" smtClean="0">
                <a:latin typeface="+mn-ea"/>
              </a:rPr>
              <a:t>가중처벌</a:t>
            </a:r>
            <a:endParaRPr lang="en-US" altLang="ko-KR" sz="2100" dirty="0" smtClean="0">
              <a:latin typeface="+mn-ea"/>
            </a:endParaRPr>
          </a:p>
          <a:p>
            <a:pPr marL="85725">
              <a:lnSpc>
                <a:spcPct val="12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altLang="ko-KR" sz="500" dirty="0" smtClean="0">
              <a:latin typeface="+mn-ea"/>
            </a:endParaRPr>
          </a:p>
          <a:p>
            <a:pPr marL="85725">
              <a:lnSpc>
                <a:spcPct val="12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100" dirty="0" smtClean="0">
                <a:latin typeface="+mn-ea"/>
              </a:rPr>
              <a:t> </a:t>
            </a:r>
            <a:r>
              <a:rPr lang="ko-KR" altLang="en-US" sz="2100" dirty="0" err="1" smtClean="0">
                <a:latin typeface="+mn-ea"/>
              </a:rPr>
              <a:t>지상파</a:t>
            </a:r>
            <a:r>
              <a:rPr lang="ko-KR" altLang="en-US" sz="2100" dirty="0" smtClean="0">
                <a:latin typeface="+mn-ea"/>
              </a:rPr>
              <a:t> 방송에 </a:t>
            </a:r>
            <a:r>
              <a:rPr lang="ko-KR" altLang="en-US" sz="2100" dirty="0">
                <a:latin typeface="+mn-ea"/>
              </a:rPr>
              <a:t>비상업적 공익광고로 아동학대 예방 </a:t>
            </a:r>
            <a:r>
              <a:rPr lang="ko-KR" altLang="en-US" sz="2100" dirty="0" smtClean="0">
                <a:latin typeface="+mn-ea"/>
              </a:rPr>
              <a:t>    </a:t>
            </a:r>
            <a:endParaRPr lang="en-US" altLang="ko-KR" sz="2100" dirty="0" smtClean="0">
              <a:latin typeface="+mn-ea"/>
            </a:endParaRPr>
          </a:p>
          <a:p>
            <a:pPr marL="85725">
              <a:lnSpc>
                <a:spcPct val="120000"/>
              </a:lnSpc>
              <a:buClr>
                <a:schemeClr val="accent4">
                  <a:lumMod val="50000"/>
                </a:schemeClr>
              </a:buClr>
            </a:pPr>
            <a:r>
              <a:rPr lang="en-US" altLang="ko-KR" sz="2100" dirty="0" smtClean="0">
                <a:latin typeface="+mn-ea"/>
              </a:rPr>
              <a:t>  </a:t>
            </a:r>
            <a:r>
              <a:rPr lang="ko-KR" altLang="en-US" sz="2100" dirty="0" smtClean="0">
                <a:latin typeface="+mn-ea"/>
              </a:rPr>
              <a:t>홍보영상 </a:t>
            </a:r>
            <a:r>
              <a:rPr lang="ko-KR" altLang="en-US" sz="2100" dirty="0" smtClean="0">
                <a:latin typeface="+mn-ea"/>
              </a:rPr>
              <a:t>송출 </a:t>
            </a:r>
            <a:r>
              <a:rPr lang="ko-KR" altLang="en-US" sz="2100" dirty="0">
                <a:latin typeface="+mn-ea"/>
              </a:rPr>
              <a:t>가능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966389" y="4656499"/>
            <a:ext cx="6902402" cy="1894075"/>
          </a:xfrm>
          <a:prstGeom prst="roundRect">
            <a:avLst>
              <a:gd name="adj" fmla="val 443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20212" y="4711141"/>
            <a:ext cx="1643665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200" b="1" dirty="0" smtClean="0">
                <a:solidFill>
                  <a:schemeClr val="bg1"/>
                </a:solidFill>
                <a:latin typeface="+mj-ea"/>
                <a:ea typeface="+mj-ea"/>
              </a:rPr>
              <a:t>사회복지법</a:t>
            </a:r>
            <a:endParaRPr lang="en-US" altLang="ko-KR" sz="2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Freeform 74"/>
          <p:cNvSpPr>
            <a:spLocks/>
          </p:cNvSpPr>
          <p:nvPr/>
        </p:nvSpPr>
        <p:spPr bwMode="auto">
          <a:xfrm>
            <a:off x="388268" y="3752295"/>
            <a:ext cx="1525224" cy="607880"/>
          </a:xfrm>
          <a:custGeom>
            <a:avLst/>
            <a:gdLst>
              <a:gd name="T0" fmla="*/ 0 w 3853"/>
              <a:gd name="T1" fmla="*/ 2147483647 h 301"/>
              <a:gd name="T2" fmla="*/ 0 w 3853"/>
              <a:gd name="T3" fmla="*/ 2147483647 h 301"/>
              <a:gd name="T4" fmla="*/ 2147483647 w 3853"/>
              <a:gd name="T5" fmla="*/ 0 h 301"/>
              <a:gd name="T6" fmla="*/ 2147483647 w 3853"/>
              <a:gd name="T7" fmla="*/ 2147483647 h 301"/>
              <a:gd name="T8" fmla="*/ 2147483647 w 3853"/>
              <a:gd name="T9" fmla="*/ 2147483647 h 301"/>
              <a:gd name="T10" fmla="*/ 2147483647 w 3853"/>
              <a:gd name="T11" fmla="*/ 2147483647 h 301"/>
              <a:gd name="T12" fmla="*/ 2147483647 w 3853"/>
              <a:gd name="T13" fmla="*/ 2147483647 h 301"/>
              <a:gd name="T14" fmla="*/ 2147483647 w 3853"/>
              <a:gd name="T15" fmla="*/ 2147483647 h 301"/>
              <a:gd name="T16" fmla="*/ 2147483647 w 3853"/>
              <a:gd name="T17" fmla="*/ 2147483647 h 301"/>
              <a:gd name="T18" fmla="*/ 2147483647 w 3853"/>
              <a:gd name="T19" fmla="*/ 2147483647 h 301"/>
              <a:gd name="T20" fmla="*/ 2147483647 w 3853"/>
              <a:gd name="T21" fmla="*/ 2147483647 h 301"/>
              <a:gd name="T22" fmla="*/ 2147483647 w 3853"/>
              <a:gd name="T23" fmla="*/ 2147483647 h 301"/>
              <a:gd name="T24" fmla="*/ 2147483647 w 3853"/>
              <a:gd name="T25" fmla="*/ 2147483647 h 301"/>
              <a:gd name="T26" fmla="*/ 2147483647 w 3853"/>
              <a:gd name="T27" fmla="*/ 2147483647 h 301"/>
              <a:gd name="T28" fmla="*/ 2147483647 w 3853"/>
              <a:gd name="T29" fmla="*/ 2147483647 h 301"/>
              <a:gd name="T30" fmla="*/ 2147483647 w 3853"/>
              <a:gd name="T31" fmla="*/ 2147483647 h 301"/>
              <a:gd name="T32" fmla="*/ 2147483647 w 3853"/>
              <a:gd name="T33" fmla="*/ 2147483647 h 301"/>
              <a:gd name="T34" fmla="*/ 2147483647 w 3853"/>
              <a:gd name="T35" fmla="*/ 2147483647 h 301"/>
              <a:gd name="T36" fmla="*/ 0 w 3853"/>
              <a:gd name="T37" fmla="*/ 2147483647 h 30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853"/>
              <a:gd name="T58" fmla="*/ 0 h 301"/>
              <a:gd name="T59" fmla="*/ 3853 w 3853"/>
              <a:gd name="T60" fmla="*/ 301 h 30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853" h="301">
                <a:moveTo>
                  <a:pt x="0" y="300"/>
                </a:moveTo>
                <a:lnTo>
                  <a:pt x="0" y="6"/>
                </a:lnTo>
                <a:lnTo>
                  <a:pt x="3804" y="0"/>
                </a:lnTo>
                <a:lnTo>
                  <a:pt x="3768" y="30"/>
                </a:lnTo>
                <a:lnTo>
                  <a:pt x="3846" y="42"/>
                </a:lnTo>
                <a:lnTo>
                  <a:pt x="3750" y="78"/>
                </a:lnTo>
                <a:lnTo>
                  <a:pt x="3726" y="120"/>
                </a:lnTo>
                <a:lnTo>
                  <a:pt x="3648" y="120"/>
                </a:lnTo>
                <a:lnTo>
                  <a:pt x="3690" y="144"/>
                </a:lnTo>
                <a:lnTo>
                  <a:pt x="3810" y="150"/>
                </a:lnTo>
                <a:lnTo>
                  <a:pt x="3756" y="162"/>
                </a:lnTo>
                <a:lnTo>
                  <a:pt x="3852" y="192"/>
                </a:lnTo>
                <a:lnTo>
                  <a:pt x="3732" y="216"/>
                </a:lnTo>
                <a:lnTo>
                  <a:pt x="3804" y="228"/>
                </a:lnTo>
                <a:lnTo>
                  <a:pt x="3678" y="258"/>
                </a:lnTo>
                <a:lnTo>
                  <a:pt x="3738" y="276"/>
                </a:lnTo>
                <a:lnTo>
                  <a:pt x="3774" y="294"/>
                </a:lnTo>
                <a:lnTo>
                  <a:pt x="3750" y="300"/>
                </a:lnTo>
                <a:lnTo>
                  <a:pt x="0" y="300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946869" y="3812495"/>
            <a:ext cx="7112067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100" b="1" spc="-150" dirty="0">
                <a:latin typeface="+mn-ea"/>
              </a:rPr>
              <a:t>아동학대 </a:t>
            </a:r>
            <a:r>
              <a:rPr lang="ko-KR" altLang="en-US" sz="2100" b="1" spc="-150" dirty="0" smtClean="0">
                <a:latin typeface="+mn-ea"/>
              </a:rPr>
              <a:t>행위자에 </a:t>
            </a:r>
            <a:r>
              <a:rPr lang="ko-KR" altLang="en-US" sz="2100" b="1" spc="-150" dirty="0">
                <a:latin typeface="+mn-ea"/>
              </a:rPr>
              <a:t>대한 가중처벌</a:t>
            </a:r>
            <a:r>
              <a:rPr lang="en-US" altLang="ko-KR" sz="2100" b="1" spc="-150" dirty="0">
                <a:latin typeface="+mn-ea"/>
              </a:rPr>
              <a:t>, </a:t>
            </a:r>
            <a:r>
              <a:rPr lang="ko-KR" altLang="en-US" sz="2100" b="1" spc="-150" dirty="0">
                <a:latin typeface="+mn-ea"/>
              </a:rPr>
              <a:t>아동학대 예방 교육 강화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966389" y="3752295"/>
            <a:ext cx="6902402" cy="607880"/>
          </a:xfrm>
          <a:prstGeom prst="roundRect">
            <a:avLst>
              <a:gd name="adj" fmla="val 443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88267" y="3816010"/>
            <a:ext cx="1525225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200" b="1" dirty="0" smtClean="0">
                <a:solidFill>
                  <a:schemeClr val="bg1"/>
                </a:solidFill>
                <a:latin typeface="+mj-ea"/>
                <a:ea typeface="+mj-ea"/>
              </a:rPr>
              <a:t>정책 내용</a:t>
            </a:r>
            <a:endParaRPr lang="en-US" altLang="ko-KR" sz="2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Freeform 74"/>
          <p:cNvSpPr>
            <a:spLocks/>
          </p:cNvSpPr>
          <p:nvPr/>
        </p:nvSpPr>
        <p:spPr bwMode="auto">
          <a:xfrm>
            <a:off x="388268" y="2858806"/>
            <a:ext cx="1525224" cy="607880"/>
          </a:xfrm>
          <a:custGeom>
            <a:avLst/>
            <a:gdLst>
              <a:gd name="T0" fmla="*/ 0 w 3853"/>
              <a:gd name="T1" fmla="*/ 2147483647 h 301"/>
              <a:gd name="T2" fmla="*/ 0 w 3853"/>
              <a:gd name="T3" fmla="*/ 2147483647 h 301"/>
              <a:gd name="T4" fmla="*/ 2147483647 w 3853"/>
              <a:gd name="T5" fmla="*/ 0 h 301"/>
              <a:gd name="T6" fmla="*/ 2147483647 w 3853"/>
              <a:gd name="T7" fmla="*/ 2147483647 h 301"/>
              <a:gd name="T8" fmla="*/ 2147483647 w 3853"/>
              <a:gd name="T9" fmla="*/ 2147483647 h 301"/>
              <a:gd name="T10" fmla="*/ 2147483647 w 3853"/>
              <a:gd name="T11" fmla="*/ 2147483647 h 301"/>
              <a:gd name="T12" fmla="*/ 2147483647 w 3853"/>
              <a:gd name="T13" fmla="*/ 2147483647 h 301"/>
              <a:gd name="T14" fmla="*/ 2147483647 w 3853"/>
              <a:gd name="T15" fmla="*/ 2147483647 h 301"/>
              <a:gd name="T16" fmla="*/ 2147483647 w 3853"/>
              <a:gd name="T17" fmla="*/ 2147483647 h 301"/>
              <a:gd name="T18" fmla="*/ 2147483647 w 3853"/>
              <a:gd name="T19" fmla="*/ 2147483647 h 301"/>
              <a:gd name="T20" fmla="*/ 2147483647 w 3853"/>
              <a:gd name="T21" fmla="*/ 2147483647 h 301"/>
              <a:gd name="T22" fmla="*/ 2147483647 w 3853"/>
              <a:gd name="T23" fmla="*/ 2147483647 h 301"/>
              <a:gd name="T24" fmla="*/ 2147483647 w 3853"/>
              <a:gd name="T25" fmla="*/ 2147483647 h 301"/>
              <a:gd name="T26" fmla="*/ 2147483647 w 3853"/>
              <a:gd name="T27" fmla="*/ 2147483647 h 301"/>
              <a:gd name="T28" fmla="*/ 2147483647 w 3853"/>
              <a:gd name="T29" fmla="*/ 2147483647 h 301"/>
              <a:gd name="T30" fmla="*/ 2147483647 w 3853"/>
              <a:gd name="T31" fmla="*/ 2147483647 h 301"/>
              <a:gd name="T32" fmla="*/ 2147483647 w 3853"/>
              <a:gd name="T33" fmla="*/ 2147483647 h 301"/>
              <a:gd name="T34" fmla="*/ 2147483647 w 3853"/>
              <a:gd name="T35" fmla="*/ 2147483647 h 301"/>
              <a:gd name="T36" fmla="*/ 0 w 3853"/>
              <a:gd name="T37" fmla="*/ 2147483647 h 30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853"/>
              <a:gd name="T58" fmla="*/ 0 h 301"/>
              <a:gd name="T59" fmla="*/ 3853 w 3853"/>
              <a:gd name="T60" fmla="*/ 301 h 30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853" h="301">
                <a:moveTo>
                  <a:pt x="0" y="300"/>
                </a:moveTo>
                <a:lnTo>
                  <a:pt x="0" y="6"/>
                </a:lnTo>
                <a:lnTo>
                  <a:pt x="3804" y="0"/>
                </a:lnTo>
                <a:lnTo>
                  <a:pt x="3768" y="30"/>
                </a:lnTo>
                <a:lnTo>
                  <a:pt x="3846" y="42"/>
                </a:lnTo>
                <a:lnTo>
                  <a:pt x="3750" y="78"/>
                </a:lnTo>
                <a:lnTo>
                  <a:pt x="3726" y="120"/>
                </a:lnTo>
                <a:lnTo>
                  <a:pt x="3648" y="120"/>
                </a:lnTo>
                <a:lnTo>
                  <a:pt x="3690" y="144"/>
                </a:lnTo>
                <a:lnTo>
                  <a:pt x="3810" y="150"/>
                </a:lnTo>
                <a:lnTo>
                  <a:pt x="3756" y="162"/>
                </a:lnTo>
                <a:lnTo>
                  <a:pt x="3852" y="192"/>
                </a:lnTo>
                <a:lnTo>
                  <a:pt x="3732" y="216"/>
                </a:lnTo>
                <a:lnTo>
                  <a:pt x="3804" y="228"/>
                </a:lnTo>
                <a:lnTo>
                  <a:pt x="3678" y="258"/>
                </a:lnTo>
                <a:lnTo>
                  <a:pt x="3738" y="276"/>
                </a:lnTo>
                <a:lnTo>
                  <a:pt x="3774" y="294"/>
                </a:lnTo>
                <a:lnTo>
                  <a:pt x="3750" y="300"/>
                </a:lnTo>
                <a:lnTo>
                  <a:pt x="0" y="300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946869" y="2922521"/>
            <a:ext cx="501656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200" b="1" dirty="0">
                <a:latin typeface="+mn-ea"/>
              </a:rPr>
              <a:t>아동학대 가해자의 재범 비율을 낮춤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1966389" y="2858806"/>
            <a:ext cx="6902402" cy="607880"/>
          </a:xfrm>
          <a:prstGeom prst="roundRect">
            <a:avLst>
              <a:gd name="adj" fmla="val 443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88269" y="2922521"/>
            <a:ext cx="1507556" cy="45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200" b="1" dirty="0" smtClean="0">
                <a:solidFill>
                  <a:schemeClr val="bg1"/>
                </a:solidFill>
                <a:latin typeface="+mn-ea"/>
              </a:rPr>
              <a:t>정책 목표</a:t>
            </a:r>
            <a:endParaRPr lang="en-US" altLang="ko-KR" sz="2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Freeform 74"/>
          <p:cNvSpPr>
            <a:spLocks/>
          </p:cNvSpPr>
          <p:nvPr/>
        </p:nvSpPr>
        <p:spPr bwMode="auto">
          <a:xfrm>
            <a:off x="388268" y="1965234"/>
            <a:ext cx="1525224" cy="607880"/>
          </a:xfrm>
          <a:custGeom>
            <a:avLst/>
            <a:gdLst>
              <a:gd name="T0" fmla="*/ 0 w 3853"/>
              <a:gd name="T1" fmla="*/ 2147483647 h 301"/>
              <a:gd name="T2" fmla="*/ 0 w 3853"/>
              <a:gd name="T3" fmla="*/ 2147483647 h 301"/>
              <a:gd name="T4" fmla="*/ 2147483647 w 3853"/>
              <a:gd name="T5" fmla="*/ 0 h 301"/>
              <a:gd name="T6" fmla="*/ 2147483647 w 3853"/>
              <a:gd name="T7" fmla="*/ 2147483647 h 301"/>
              <a:gd name="T8" fmla="*/ 2147483647 w 3853"/>
              <a:gd name="T9" fmla="*/ 2147483647 h 301"/>
              <a:gd name="T10" fmla="*/ 2147483647 w 3853"/>
              <a:gd name="T11" fmla="*/ 2147483647 h 301"/>
              <a:gd name="T12" fmla="*/ 2147483647 w 3853"/>
              <a:gd name="T13" fmla="*/ 2147483647 h 301"/>
              <a:gd name="T14" fmla="*/ 2147483647 w 3853"/>
              <a:gd name="T15" fmla="*/ 2147483647 h 301"/>
              <a:gd name="T16" fmla="*/ 2147483647 w 3853"/>
              <a:gd name="T17" fmla="*/ 2147483647 h 301"/>
              <a:gd name="T18" fmla="*/ 2147483647 w 3853"/>
              <a:gd name="T19" fmla="*/ 2147483647 h 301"/>
              <a:gd name="T20" fmla="*/ 2147483647 w 3853"/>
              <a:gd name="T21" fmla="*/ 2147483647 h 301"/>
              <a:gd name="T22" fmla="*/ 2147483647 w 3853"/>
              <a:gd name="T23" fmla="*/ 2147483647 h 301"/>
              <a:gd name="T24" fmla="*/ 2147483647 w 3853"/>
              <a:gd name="T25" fmla="*/ 2147483647 h 301"/>
              <a:gd name="T26" fmla="*/ 2147483647 w 3853"/>
              <a:gd name="T27" fmla="*/ 2147483647 h 301"/>
              <a:gd name="T28" fmla="*/ 2147483647 w 3853"/>
              <a:gd name="T29" fmla="*/ 2147483647 h 301"/>
              <a:gd name="T30" fmla="*/ 2147483647 w 3853"/>
              <a:gd name="T31" fmla="*/ 2147483647 h 301"/>
              <a:gd name="T32" fmla="*/ 2147483647 w 3853"/>
              <a:gd name="T33" fmla="*/ 2147483647 h 301"/>
              <a:gd name="T34" fmla="*/ 2147483647 w 3853"/>
              <a:gd name="T35" fmla="*/ 2147483647 h 301"/>
              <a:gd name="T36" fmla="*/ 0 w 3853"/>
              <a:gd name="T37" fmla="*/ 2147483647 h 30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853"/>
              <a:gd name="T58" fmla="*/ 0 h 301"/>
              <a:gd name="T59" fmla="*/ 3853 w 3853"/>
              <a:gd name="T60" fmla="*/ 301 h 30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853" h="301">
                <a:moveTo>
                  <a:pt x="0" y="300"/>
                </a:moveTo>
                <a:lnTo>
                  <a:pt x="0" y="6"/>
                </a:lnTo>
                <a:lnTo>
                  <a:pt x="3804" y="0"/>
                </a:lnTo>
                <a:lnTo>
                  <a:pt x="3768" y="30"/>
                </a:lnTo>
                <a:lnTo>
                  <a:pt x="3846" y="42"/>
                </a:lnTo>
                <a:lnTo>
                  <a:pt x="3750" y="78"/>
                </a:lnTo>
                <a:lnTo>
                  <a:pt x="3726" y="120"/>
                </a:lnTo>
                <a:lnTo>
                  <a:pt x="3648" y="120"/>
                </a:lnTo>
                <a:lnTo>
                  <a:pt x="3690" y="144"/>
                </a:lnTo>
                <a:lnTo>
                  <a:pt x="3810" y="150"/>
                </a:lnTo>
                <a:lnTo>
                  <a:pt x="3756" y="162"/>
                </a:lnTo>
                <a:lnTo>
                  <a:pt x="3852" y="192"/>
                </a:lnTo>
                <a:lnTo>
                  <a:pt x="3732" y="216"/>
                </a:lnTo>
                <a:lnTo>
                  <a:pt x="3804" y="228"/>
                </a:lnTo>
                <a:lnTo>
                  <a:pt x="3678" y="258"/>
                </a:lnTo>
                <a:lnTo>
                  <a:pt x="3738" y="276"/>
                </a:lnTo>
                <a:lnTo>
                  <a:pt x="3774" y="294"/>
                </a:lnTo>
                <a:lnTo>
                  <a:pt x="3750" y="300"/>
                </a:lnTo>
                <a:lnTo>
                  <a:pt x="0" y="300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946869" y="2023283"/>
            <a:ext cx="537851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200" b="1" dirty="0">
                <a:latin typeface="+mn-ea"/>
              </a:rPr>
              <a:t>아동학대 가해자의 재범 비율이 높음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966389" y="1965234"/>
            <a:ext cx="6902402" cy="607880"/>
          </a:xfrm>
          <a:prstGeom prst="roundRect">
            <a:avLst>
              <a:gd name="adj" fmla="val 443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88267" y="2028949"/>
            <a:ext cx="1507557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200" b="1" dirty="0" smtClean="0">
                <a:solidFill>
                  <a:schemeClr val="bg1"/>
                </a:solidFill>
                <a:latin typeface="+mn-ea"/>
              </a:rPr>
              <a:t>문제</a:t>
            </a:r>
            <a:endParaRPr lang="en-US" altLang="ko-KR" sz="22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523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20068" y="146514"/>
            <a:ext cx="9104907" cy="105567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법으로 규정되어야 안정성 보장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/  </a:t>
            </a:r>
            <a:endParaRPr lang="en-US" altLang="ko-KR" sz="3200" b="1" dirty="0" smtClean="0">
              <a:solidFill>
                <a:schemeClr val="accent4">
                  <a:lumMod val="50000"/>
                </a:schemeClr>
              </a:solidFill>
              <a:latin typeface="+mj-ea"/>
            </a:endParaRPr>
          </a:p>
          <a:p>
            <a:pPr>
              <a:spcBef>
                <a:spcPts val="600"/>
              </a:spcBef>
            </a:pP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변화하는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사회에 맞춰 변화 필요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298041" y="1580489"/>
            <a:ext cx="8598309" cy="418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법적으로 약속되어야만 사회적 안정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latin typeface="+mn-ea"/>
                <a:cs typeface="+mj-cs"/>
              </a:rPr>
              <a:t>보</a:t>
            </a:r>
            <a:r>
              <a:rPr lang="ko-KR" altLang="en-US" sz="2000" b="1" kern="0" dirty="0">
                <a:latin typeface="+mn-ea"/>
                <a:cs typeface="+mj-cs"/>
              </a:rPr>
              <a:t>장</a:t>
            </a:r>
            <a:r>
              <a:rPr lang="ko-KR" altLang="en-US" sz="2000" b="1" kern="0" dirty="0" smtClean="0">
                <a:latin typeface="+mn-ea"/>
                <a:cs typeface="+mj-cs"/>
              </a:rPr>
              <a:t>이라고 </a:t>
            </a:r>
            <a:r>
              <a:rPr lang="ko-KR" altLang="en-US" sz="2000" b="1" kern="0" dirty="0">
                <a:latin typeface="+mn-ea"/>
                <a:cs typeface="+mj-cs"/>
              </a:rPr>
              <a:t>말할 수 </a:t>
            </a:r>
            <a:r>
              <a:rPr lang="ko-KR" altLang="en-US" sz="2000" b="1" kern="0" dirty="0" smtClean="0">
                <a:latin typeface="+mn-ea"/>
                <a:cs typeface="+mj-cs"/>
              </a:rPr>
              <a:t>있음</a:t>
            </a:r>
            <a:endParaRPr lang="en-US" altLang="ko-KR" sz="2000" b="1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제도화를 필요로 하는 정책은 법제화 작업을 추진할 필요가 있음</a:t>
            </a: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endParaRPr lang="ko-KR" altLang="en-US" sz="2000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한편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latin typeface="+mn-ea"/>
                <a:cs typeface="+mj-cs"/>
              </a:rPr>
              <a:t>안정적 </a:t>
            </a:r>
            <a:r>
              <a:rPr lang="ko-KR" altLang="en-US" sz="2000" b="1" kern="0" dirty="0" smtClean="0">
                <a:latin typeface="+mn-ea"/>
                <a:cs typeface="+mj-cs"/>
              </a:rPr>
              <a:t>유지뿐만 </a:t>
            </a:r>
            <a:r>
              <a:rPr lang="ko-KR" altLang="en-US" sz="2000" b="1" kern="0" dirty="0">
                <a:latin typeface="+mn-ea"/>
                <a:cs typeface="+mj-cs"/>
              </a:rPr>
              <a:t>아니라 </a:t>
            </a:r>
            <a:r>
              <a:rPr lang="ko-KR" altLang="en-US" sz="2000" b="1" kern="0" dirty="0" smtClean="0">
                <a:latin typeface="+mn-ea"/>
                <a:cs typeface="+mj-cs"/>
              </a:rPr>
              <a:t>변화하는 </a:t>
            </a:r>
            <a:r>
              <a:rPr lang="ko-KR" altLang="en-US" sz="2000" b="1" kern="0" dirty="0">
                <a:latin typeface="+mn-ea"/>
                <a:cs typeface="+mj-cs"/>
              </a:rPr>
              <a:t>사회 속에 맞도록 </a:t>
            </a:r>
            <a:r>
              <a:rPr lang="ko-KR" altLang="en-US" sz="2000" b="1" kern="0" dirty="0" smtClean="0">
                <a:latin typeface="+mn-ea"/>
                <a:cs typeface="+mj-cs"/>
              </a:rPr>
              <a:t>변화해야 </a:t>
            </a:r>
            <a:r>
              <a:rPr lang="ko-KR" altLang="en-US" sz="2000" b="1" kern="0" dirty="0" smtClean="0">
                <a:latin typeface="+mn-ea"/>
                <a:cs typeface="+mj-cs"/>
              </a:rPr>
              <a:t>함</a:t>
            </a:r>
            <a:endParaRPr lang="en-US" altLang="ko-KR" sz="2000" b="1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</a:t>
            </a:r>
            <a:r>
              <a:rPr lang="ko-KR" altLang="en-US" sz="1900" kern="0" dirty="0" smtClean="0">
                <a:latin typeface="+mn-ea"/>
                <a:cs typeface="+mj-cs"/>
              </a:rPr>
              <a:t>→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그 동안 사회복지법은 사회변화 속에서 국가가 사회에 대해 책임져야 </a:t>
            </a:r>
            <a:r>
              <a:rPr lang="ko-KR" altLang="en-US" sz="1900" kern="0" dirty="0" smtClean="0">
                <a:latin typeface="+mn-ea"/>
                <a:cs typeface="+mj-cs"/>
              </a:rPr>
              <a:t>   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    </a:t>
            </a:r>
            <a:r>
              <a:rPr lang="ko-KR" altLang="en-US" sz="1900" kern="0" dirty="0" smtClean="0">
                <a:latin typeface="+mn-ea"/>
                <a:cs typeface="+mj-cs"/>
              </a:rPr>
              <a:t>할 </a:t>
            </a:r>
            <a:r>
              <a:rPr lang="ko-KR" altLang="en-US" sz="1900" kern="0" dirty="0">
                <a:latin typeface="+mn-ea"/>
                <a:cs typeface="+mj-cs"/>
              </a:rPr>
              <a:t>조항을 </a:t>
            </a:r>
            <a:r>
              <a:rPr lang="ko-KR" altLang="en-US" sz="1900" kern="0" dirty="0" smtClean="0">
                <a:latin typeface="+mn-ea"/>
                <a:cs typeface="+mj-cs"/>
              </a:rPr>
              <a:t>명시하고 </a:t>
            </a:r>
            <a:r>
              <a:rPr lang="ko-KR" altLang="en-US" sz="1900" kern="0" dirty="0">
                <a:latin typeface="+mn-ea"/>
                <a:cs typeface="+mj-cs"/>
              </a:rPr>
              <a:t>국민의 복지를 위해 사회보장체계를 입법화해 왔음 </a:t>
            </a:r>
          </a:p>
          <a:p>
            <a:pPr marL="788988" indent="-342900">
              <a:lnSpc>
                <a:spcPct val="120000"/>
              </a:lnSpc>
              <a:spcBef>
                <a:spcPts val="1800"/>
              </a:spcBef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ü"/>
              <a:tabLst>
                <a:tab pos="446088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경제의 논리가 행정을 지배함에 따라 사회복지의 이념이 흔들리게 </a:t>
            </a:r>
            <a:r>
              <a:rPr lang="ko-KR" altLang="en-US" sz="1900" kern="0" dirty="0" smtClean="0">
                <a:latin typeface="+mn-ea"/>
                <a:cs typeface="+mj-cs"/>
              </a:rPr>
              <a:t>됨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788988" indent="-342900">
              <a:lnSpc>
                <a:spcPct val="120000"/>
              </a:lnSpc>
              <a:spcBef>
                <a:spcPts val="1800"/>
              </a:spcBef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ü"/>
              <a:tabLst>
                <a:tab pos="446088" algn="l"/>
              </a:tabLst>
              <a:defRPr/>
            </a:pP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조정자로서</a:t>
            </a:r>
            <a:r>
              <a:rPr lang="ko-KR" altLang="en-US" sz="1900" kern="0" dirty="0">
                <a:latin typeface="+mn-ea"/>
                <a:cs typeface="+mj-cs"/>
              </a:rPr>
              <a:t> 국가 역할 강조로 법에 명시된 것과 달리 </a:t>
            </a:r>
            <a:r>
              <a:rPr lang="ko-KR" altLang="en-US" sz="1900" kern="0" dirty="0" smtClean="0">
                <a:latin typeface="+mn-ea"/>
                <a:cs typeface="+mj-cs"/>
              </a:rPr>
              <a:t>왜곡되어 </a:t>
            </a:r>
            <a:r>
              <a:rPr lang="ko-KR" altLang="en-US" sz="1900" kern="0" dirty="0">
                <a:latin typeface="+mn-ea"/>
                <a:cs typeface="+mj-cs"/>
              </a:rPr>
              <a:t>정책이 </a:t>
            </a:r>
            <a:r>
              <a:rPr lang="ko-KR" altLang="en-US" sz="1900" kern="0" dirty="0" smtClean="0">
                <a:latin typeface="+mn-ea"/>
                <a:cs typeface="+mj-cs"/>
              </a:rPr>
              <a:t>          집행될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가능성이 </a:t>
            </a:r>
            <a:r>
              <a:rPr lang="ko-KR" altLang="en-US" sz="1900" kern="0" dirty="0" smtClean="0">
                <a:latin typeface="+mn-ea"/>
                <a:cs typeface="+mj-cs"/>
              </a:rPr>
              <a:t>있음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696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9"/>
          <p:cNvSpPr txBox="1">
            <a:spLocks/>
          </p:cNvSpPr>
          <p:nvPr/>
        </p:nvSpPr>
        <p:spPr bwMode="auto">
          <a:xfrm>
            <a:off x="220068" y="1592040"/>
            <a:ext cx="8714382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endParaRPr lang="ko-KR" altLang="en-US" sz="2100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100" b="1" kern="0" dirty="0">
                <a:latin typeface="+mn-ea"/>
                <a:cs typeface="+mj-cs"/>
              </a:rPr>
              <a:t>사회복지적 가치와 인간 중심의 내용이 권리의 형태로 사회복지법에 정확하게 </a:t>
            </a:r>
            <a:r>
              <a:rPr lang="ko-KR" altLang="en-US" sz="2100" b="1" kern="0" dirty="0" smtClean="0">
                <a:latin typeface="+mn-ea"/>
                <a:cs typeface="+mj-cs"/>
              </a:rPr>
              <a:t>명시되지 </a:t>
            </a:r>
            <a:r>
              <a:rPr lang="ko-KR" altLang="en-US" sz="2100" b="1" kern="0" dirty="0">
                <a:latin typeface="+mn-ea"/>
                <a:cs typeface="+mj-cs"/>
              </a:rPr>
              <a:t>않으면 강한 국가행정력으로 오히려 사회복지를 </a:t>
            </a:r>
            <a:r>
              <a:rPr lang="ko-KR" altLang="en-US" sz="2100" b="1" kern="0" dirty="0" smtClean="0">
                <a:latin typeface="+mn-ea"/>
                <a:cs typeface="+mj-cs"/>
              </a:rPr>
              <a:t> 후퇴하게 </a:t>
            </a:r>
            <a:r>
              <a:rPr lang="ko-KR" altLang="en-US" sz="2100" b="1" kern="0" dirty="0">
                <a:latin typeface="+mn-ea"/>
                <a:cs typeface="+mj-cs"/>
              </a:rPr>
              <a:t>만들 수도 </a:t>
            </a:r>
            <a:r>
              <a:rPr lang="ko-KR" altLang="en-US" sz="2100" b="1" kern="0" dirty="0" smtClean="0">
                <a:latin typeface="+mn-ea"/>
                <a:cs typeface="+mj-cs"/>
              </a:rPr>
              <a:t>있음</a:t>
            </a:r>
            <a:endParaRPr lang="ko-KR" altLang="en-US" sz="2100" b="1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defRPr/>
            </a:pPr>
            <a:endParaRPr lang="ko-KR" altLang="en-US" sz="21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100" b="1" kern="0" dirty="0">
                <a:latin typeface="+mn-ea"/>
                <a:cs typeface="+mj-cs"/>
              </a:rPr>
              <a:t>법에 관심을 가져야 하고</a:t>
            </a:r>
            <a:r>
              <a:rPr lang="en-US" altLang="ko-KR" sz="2100" b="1" kern="0" dirty="0">
                <a:latin typeface="+mn-ea"/>
                <a:cs typeface="+mj-cs"/>
              </a:rPr>
              <a:t>, </a:t>
            </a:r>
            <a:r>
              <a:rPr lang="ko-KR" altLang="en-US" sz="2100" b="1" kern="0" dirty="0">
                <a:latin typeface="+mn-ea"/>
                <a:cs typeface="+mj-cs"/>
              </a:rPr>
              <a:t>법을 통한 권리를 획득하고 요구하는 </a:t>
            </a:r>
            <a:r>
              <a:rPr lang="ko-KR" altLang="en-US" sz="2100" b="1" kern="0" dirty="0" smtClean="0">
                <a:latin typeface="+mn-ea"/>
                <a:cs typeface="+mj-cs"/>
              </a:rPr>
              <a:t>       행동을 </a:t>
            </a:r>
            <a:r>
              <a:rPr lang="ko-KR" altLang="en-US" sz="2100" b="1" kern="0" dirty="0" smtClean="0">
                <a:latin typeface="+mn-ea"/>
                <a:cs typeface="+mj-cs"/>
              </a:rPr>
              <a:t>취해야 </a:t>
            </a:r>
            <a:r>
              <a:rPr lang="ko-KR" altLang="en-US" sz="2100" b="1" kern="0" dirty="0">
                <a:latin typeface="+mn-ea"/>
                <a:cs typeface="+mj-cs"/>
              </a:rPr>
              <a:t>함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220068" y="146514"/>
            <a:ext cx="9104907" cy="105567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법으로 규정되어야 안정성 보장 </a:t>
            </a:r>
            <a:r>
              <a:rPr lang="en-US" altLang="ko-KR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/  </a:t>
            </a:r>
            <a:endParaRPr lang="en-US" altLang="ko-KR" sz="3200" b="1" dirty="0" smtClean="0">
              <a:solidFill>
                <a:schemeClr val="accent4">
                  <a:lumMod val="50000"/>
                </a:schemeClr>
              </a:solidFill>
              <a:latin typeface="+mj-ea"/>
            </a:endParaRPr>
          </a:p>
          <a:p>
            <a:pPr>
              <a:spcBef>
                <a:spcPts val="600"/>
              </a:spcBef>
            </a:pP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변화하는 </a:t>
            </a:r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사회에 맞춰 변화 필요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911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958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사회복지실천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211411" y="820916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" name="오른쪽 중괄호 5"/>
          <p:cNvSpPr/>
          <p:nvPr/>
        </p:nvSpPr>
        <p:spPr bwMode="auto">
          <a:xfrm flipH="1">
            <a:off x="252627" y="83057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31441" y="836712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사회복지법과의 관계</a:t>
            </a:r>
          </a:p>
        </p:txBody>
      </p:sp>
      <p:pic>
        <p:nvPicPr>
          <p:cNvPr id="8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06372" y="124285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74769" y="1419360"/>
            <a:ext cx="78530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구체적인 </a:t>
            </a:r>
            <a:r>
              <a:rPr lang="ko-KR" altLang="en-US" sz="2000" dirty="0" err="1">
                <a:latin typeface="+mn-ea"/>
              </a:rPr>
              <a:t>법조항을</a:t>
            </a:r>
            <a:r>
              <a:rPr lang="ko-KR" altLang="en-US" sz="2000" dirty="0">
                <a:latin typeface="+mn-ea"/>
              </a:rPr>
              <a:t> 통해 클라이언트가 공식적으로 지원받을 수 </a:t>
            </a:r>
            <a:r>
              <a:rPr lang="ko-KR" altLang="en-US" sz="2000" dirty="0" smtClean="0">
                <a:latin typeface="+mn-ea"/>
              </a:rPr>
              <a:t> 있는 </a:t>
            </a:r>
            <a:r>
              <a:rPr lang="ko-KR" altLang="en-US" sz="2000" dirty="0" smtClean="0">
                <a:latin typeface="+mn-ea"/>
              </a:rPr>
              <a:t>내용을 </a:t>
            </a:r>
            <a:r>
              <a:rPr lang="ko-KR" altLang="en-US" sz="2000" dirty="0" smtClean="0">
                <a:latin typeface="+mn-ea"/>
              </a:rPr>
              <a:t>알 </a:t>
            </a:r>
            <a:r>
              <a:rPr lang="ko-KR" altLang="en-US" sz="2000" dirty="0">
                <a:latin typeface="+mn-ea"/>
              </a:rPr>
              <a:t>수 </a:t>
            </a:r>
            <a:r>
              <a:rPr lang="ko-KR" altLang="en-US" sz="2000" dirty="0" smtClean="0">
                <a:latin typeface="+mn-ea"/>
              </a:rPr>
              <a:t>있음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권리가 </a:t>
            </a:r>
            <a:r>
              <a:rPr lang="ko-KR" altLang="en-US" sz="2000" dirty="0">
                <a:latin typeface="+mn-ea"/>
              </a:rPr>
              <a:t>침해되었을 경우 권리구제나 벌칙 조항을 통해 문제해결 가능 </a:t>
            </a:r>
          </a:p>
          <a:p>
            <a:pPr marL="180975" indent="-180975">
              <a:lnSpc>
                <a:spcPct val="120000"/>
              </a:lnSpc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자원연결 </a:t>
            </a:r>
            <a:r>
              <a:rPr lang="ko-KR" altLang="en-US" sz="2000" dirty="0">
                <a:latin typeface="+mn-ea"/>
              </a:rPr>
              <a:t>가능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06372" y="3390966"/>
            <a:ext cx="7969272" cy="316223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8" y="3390967"/>
            <a:ext cx="523568" cy="445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90570" y="3793235"/>
            <a:ext cx="7772325" cy="262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ko-KR" altLang="en-US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아동보호전문기관 </a:t>
            </a:r>
            <a:r>
              <a:rPr lang="en-US" altLang="ko-KR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: </a:t>
            </a:r>
            <a:r>
              <a:rPr lang="ko-KR" altLang="en-US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아동학대에 대한 신고를 받고 출동했을 </a:t>
            </a:r>
            <a:r>
              <a:rPr lang="ko-KR" altLang="en-US" sz="2000" b="1" dirty="0" smtClean="0">
                <a:solidFill>
                  <a:schemeClr val="bg2">
                    <a:lumMod val="10000"/>
                  </a:schemeClr>
                </a:solidFill>
                <a:latin typeface="+mn-ea"/>
              </a:rPr>
              <a:t>때</a:t>
            </a:r>
            <a:endParaRPr lang="en-US" altLang="ko-KR" sz="2000" b="1" dirty="0" smtClean="0">
              <a:solidFill>
                <a:schemeClr val="bg2">
                  <a:lumMod val="1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endParaRPr lang="ko-KR" altLang="en-US" sz="400" dirty="0">
              <a:latin typeface="+mn-ea"/>
            </a:endParaRPr>
          </a:p>
          <a:p>
            <a:pPr marL="8572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가해자로부터 </a:t>
            </a:r>
            <a:r>
              <a:rPr lang="ko-KR" altLang="en-US" dirty="0">
                <a:latin typeface="+mn-ea"/>
              </a:rPr>
              <a:t>클라이언트를 보호할 수 있는 근거가 되는 것이 바로 </a:t>
            </a:r>
            <a:r>
              <a:rPr lang="ko-KR" altLang="en-US" dirty="0" smtClean="0">
                <a:latin typeface="+mn-ea"/>
              </a:rPr>
              <a:t> ‘</a:t>
            </a:r>
            <a:r>
              <a:rPr lang="ko-KR" altLang="en-US" dirty="0">
                <a:latin typeface="+mn-ea"/>
              </a:rPr>
              <a:t>법</a:t>
            </a:r>
            <a:r>
              <a:rPr lang="ko-KR" altLang="en-US" dirty="0" smtClean="0">
                <a:latin typeface="+mn-ea"/>
              </a:rPr>
              <a:t>’</a:t>
            </a:r>
            <a:endParaRPr lang="en-US" altLang="ko-KR" dirty="0" smtClean="0">
              <a:latin typeface="+mn-ea"/>
            </a:endParaRPr>
          </a:p>
          <a:p>
            <a:pPr marL="8572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300" dirty="0">
              <a:latin typeface="+mn-ea"/>
            </a:endParaRPr>
          </a:p>
          <a:p>
            <a:pPr marL="8572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 현재 </a:t>
            </a:r>
            <a:r>
              <a:rPr lang="ko-KR" altLang="en-US" dirty="0">
                <a:latin typeface="+mn-ea"/>
              </a:rPr>
              <a:t>처한 위기상황의 정도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위기상황에 대한 보호를 받을 수 있는 </a:t>
            </a:r>
            <a:endParaRPr lang="en-US" altLang="ko-KR" dirty="0" smtClean="0">
              <a:latin typeface="+mn-ea"/>
            </a:endParaRPr>
          </a:p>
          <a:p>
            <a:pPr marL="8572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dirty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  </a:t>
            </a:r>
            <a:r>
              <a:rPr lang="ko-KR" altLang="en-US" dirty="0" smtClean="0">
                <a:latin typeface="+mn-ea"/>
              </a:rPr>
              <a:t>단서와 기준이 </a:t>
            </a:r>
            <a:r>
              <a:rPr lang="ko-KR" altLang="en-US" dirty="0">
                <a:latin typeface="+mn-ea"/>
              </a:rPr>
              <a:t>되는 것이 바로 ‘법’</a:t>
            </a: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1400" dirty="0"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ko-KR" altLang="en-US" sz="2000" b="1" dirty="0" smtClean="0">
                <a:solidFill>
                  <a:schemeClr val="bg2">
                    <a:lumMod val="10000"/>
                  </a:schemeClr>
                </a:solidFill>
                <a:latin typeface="+mn-ea"/>
              </a:rPr>
              <a:t>프로그램 </a:t>
            </a:r>
            <a:r>
              <a:rPr lang="ko-KR" altLang="en-US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개발 </a:t>
            </a:r>
            <a:r>
              <a:rPr lang="en-US" altLang="ko-KR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: </a:t>
            </a:r>
            <a:r>
              <a:rPr lang="ko-KR" altLang="en-US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국가적 지원의 </a:t>
            </a:r>
            <a:r>
              <a:rPr lang="ko-KR" altLang="en-US" sz="2000" b="1" dirty="0" smtClean="0">
                <a:solidFill>
                  <a:schemeClr val="bg2">
                    <a:lumMod val="10000"/>
                  </a:schemeClr>
                </a:solidFill>
                <a:latin typeface="+mn-ea"/>
              </a:rPr>
              <a:t>정도</a:t>
            </a:r>
            <a:r>
              <a:rPr lang="en-US" altLang="ko-KR" sz="2000" b="1" dirty="0" smtClean="0">
                <a:solidFill>
                  <a:schemeClr val="bg2">
                    <a:lumMod val="10000"/>
                  </a:schemeClr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지원과 프로그램 자원 연결을 </a:t>
            </a:r>
            <a:r>
              <a:rPr lang="ko-KR" altLang="en-US" sz="2000" b="1" dirty="0" smtClean="0">
                <a:solidFill>
                  <a:schemeClr val="bg2">
                    <a:lumMod val="10000"/>
                  </a:schemeClr>
                </a:solidFill>
                <a:latin typeface="+mn-ea"/>
              </a:rPr>
              <a:t>위한 기초</a:t>
            </a:r>
            <a:endParaRPr lang="ko-KR" altLang="en-US" sz="2000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195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82762"/>
            <a:ext cx="8381454" cy="5355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실천에서 법적 한계를 찾아 법 개정에 참여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제목 39"/>
          <p:cNvSpPr txBox="1">
            <a:spLocks/>
          </p:cNvSpPr>
          <p:nvPr/>
        </p:nvSpPr>
        <p:spPr bwMode="auto">
          <a:xfrm>
            <a:off x="304035" y="1684437"/>
            <a:ext cx="8449440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클라이언트가 마주치게 되는 사회의 법적인 한계 즉 법 조항의 모순점에 대해 </a:t>
            </a:r>
            <a:r>
              <a:rPr lang="ko-KR" altLang="en-US" sz="2000" b="1" kern="0" dirty="0" smtClean="0">
                <a:latin typeface="+mn-ea"/>
                <a:cs typeface="+mj-cs"/>
              </a:rPr>
              <a:t>함께 </a:t>
            </a:r>
            <a:r>
              <a:rPr lang="ko-KR" altLang="en-US" sz="2000" b="1" kern="0" dirty="0" smtClean="0">
                <a:latin typeface="+mn-ea"/>
                <a:cs typeface="+mj-cs"/>
              </a:rPr>
              <a:t>부딪쳐야 </a:t>
            </a:r>
            <a:r>
              <a:rPr lang="ko-KR" altLang="en-US" sz="2000" b="1" kern="0" dirty="0">
                <a:latin typeface="+mn-ea"/>
                <a:cs typeface="+mj-cs"/>
              </a:rPr>
              <a:t>함</a:t>
            </a:r>
          </a:p>
          <a:p>
            <a:pPr>
              <a:lnSpc>
                <a:spcPct val="150000"/>
              </a:lnSpc>
              <a:defRPr/>
            </a:pPr>
            <a:endParaRPr lang="ko-KR" altLang="en-US" sz="20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실천에서 발견된 문제점을 제기하고 이를 위한 해결책을 요구하면 </a:t>
            </a:r>
            <a:r>
              <a:rPr lang="ko-KR" altLang="en-US" sz="2000" b="1" kern="0" dirty="0" smtClean="0">
                <a:latin typeface="+mn-ea"/>
                <a:cs typeface="+mj-cs"/>
              </a:rPr>
              <a:t>법적 </a:t>
            </a:r>
            <a:r>
              <a:rPr lang="ko-KR" altLang="en-US" sz="2000" b="1" kern="0" dirty="0">
                <a:latin typeface="+mn-ea"/>
                <a:cs typeface="+mj-cs"/>
              </a:rPr>
              <a:t>변화와 </a:t>
            </a:r>
            <a:r>
              <a:rPr lang="ko-KR" altLang="en-US" sz="2000" b="1" kern="0" dirty="0" smtClean="0">
                <a:latin typeface="+mn-ea"/>
                <a:cs typeface="+mj-cs"/>
              </a:rPr>
              <a:t>정책 </a:t>
            </a:r>
            <a:r>
              <a:rPr lang="ko-KR" altLang="en-US" sz="2000" b="1" kern="0" dirty="0">
                <a:latin typeface="+mn-ea"/>
                <a:cs typeface="+mj-cs"/>
              </a:rPr>
              <a:t>변화를 가져 오게 됨</a:t>
            </a:r>
          </a:p>
          <a:p>
            <a:pPr>
              <a:lnSpc>
                <a:spcPct val="150000"/>
              </a:lnSpc>
              <a:defRPr/>
            </a:pPr>
            <a:endParaRPr lang="ko-KR" altLang="en-US" sz="700" b="1" kern="0" dirty="0">
              <a:latin typeface="+mn-ea"/>
              <a:cs typeface="+mj-cs"/>
            </a:endParaRPr>
          </a:p>
          <a:p>
            <a:pPr marL="428625" indent="-3429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ko-KR" altLang="en-US" sz="21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국민기초생활보장법</a:t>
            </a:r>
            <a:r>
              <a:rPr lang="ko-KR" altLang="en-US" sz="1900" kern="0" dirty="0">
                <a:latin typeface="+mn-ea"/>
                <a:cs typeface="+mj-cs"/>
              </a:rPr>
              <a:t> 상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부양의무자 조건 중요</a:t>
            </a:r>
          </a:p>
          <a:p>
            <a:pPr marL="85725">
              <a:lnSpc>
                <a:spcPct val="150000"/>
              </a:lnSpc>
              <a:buClr>
                <a:schemeClr val="tx2">
                  <a:lumMod val="50000"/>
                </a:schemeClr>
              </a:buClr>
              <a:defRPr/>
            </a:pPr>
            <a:endParaRPr lang="ko-KR" altLang="en-US" sz="1100" kern="0" dirty="0">
              <a:latin typeface="+mn-ea"/>
              <a:cs typeface="+mj-cs"/>
            </a:endParaRPr>
          </a:p>
          <a:p>
            <a:pPr marL="428625" indent="-3429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‘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촌 이내의 혈족</a:t>
            </a:r>
            <a:r>
              <a:rPr lang="ko-KR" altLang="en-US" sz="1900" kern="0" dirty="0" smtClean="0">
                <a:latin typeface="+mn-ea"/>
                <a:cs typeface="+mj-cs"/>
              </a:rPr>
              <a:t>’ 조건으로 </a:t>
            </a:r>
            <a:r>
              <a:rPr lang="ko-KR" altLang="en-US" sz="1900" kern="0" dirty="0">
                <a:latin typeface="+mn-ea"/>
                <a:cs typeface="+mj-cs"/>
              </a:rPr>
              <a:t>인한 사각지대 존재에 대한 문제제기 지속</a:t>
            </a:r>
          </a:p>
          <a:p>
            <a:pPr marL="85725">
              <a:lnSpc>
                <a:spcPct val="150000"/>
              </a:lnSpc>
              <a:buClr>
                <a:schemeClr val="tx2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    → </a:t>
            </a:r>
            <a:r>
              <a:rPr lang="ko-KR" altLang="en-US" sz="1900" kern="0" dirty="0">
                <a:latin typeface="+mn-ea"/>
                <a:cs typeface="+mj-cs"/>
              </a:rPr>
              <a:t>부양의무자 조건 폐지 가능 </a:t>
            </a:r>
          </a:p>
        </p:txBody>
      </p:sp>
    </p:spTree>
    <p:extLst>
      <p:ext uri="{BB962C8B-B14F-4D97-AF65-F5344CB8AC3E}">
        <p14:creationId xmlns:p14="http://schemas.microsoft.com/office/powerpoint/2010/main" val="1294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9"/>
          <p:cNvSpPr txBox="1">
            <a:spLocks/>
          </p:cNvSpPr>
          <p:nvPr/>
        </p:nvSpPr>
        <p:spPr bwMode="auto">
          <a:xfrm>
            <a:off x="219621" y="1551087"/>
            <a:ext cx="8668515" cy="355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endParaRPr lang="ko-KR" altLang="en-US" sz="1700" b="1" kern="0" dirty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err="1">
                <a:latin typeface="+mj-ea"/>
                <a:ea typeface="+mj-ea"/>
                <a:cs typeface="+mj-cs"/>
              </a:rPr>
              <a:t>사회복지사는</a:t>
            </a:r>
            <a:r>
              <a:rPr lang="ko-KR" altLang="en-US" sz="2000" b="1" kern="0" dirty="0">
                <a:latin typeface="+mj-ea"/>
                <a:ea typeface="+mj-ea"/>
                <a:cs typeface="+mj-cs"/>
              </a:rPr>
              <a:t> 법의 제정 및 개정</a:t>
            </a:r>
            <a:r>
              <a:rPr lang="en-US" altLang="ko-KR" sz="2000" b="1" kern="0" dirty="0">
                <a:latin typeface="+mj-ea"/>
                <a:ea typeface="+mj-ea"/>
                <a:cs typeface="+mj-cs"/>
              </a:rPr>
              <a:t>, </a:t>
            </a:r>
            <a:r>
              <a:rPr lang="ko-KR" altLang="en-US" sz="2000" b="1" kern="0" dirty="0">
                <a:latin typeface="+mj-ea"/>
                <a:ea typeface="+mj-ea"/>
                <a:cs typeface="+mj-cs"/>
              </a:rPr>
              <a:t>권리의 이행 등에 적극적으로 개입</a:t>
            </a:r>
          </a:p>
          <a:p>
            <a:pPr>
              <a:lnSpc>
                <a:spcPct val="150000"/>
              </a:lnSpc>
              <a:defRPr/>
            </a:pPr>
            <a:endParaRPr lang="ko-KR" altLang="en-US" sz="2000" b="1" kern="0" dirty="0">
              <a:latin typeface="+mj-ea"/>
              <a:ea typeface="+mj-ea"/>
              <a:cs typeface="+mj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j-ea"/>
                <a:ea typeface="+mj-ea"/>
                <a:cs typeface="+mj-cs"/>
              </a:rPr>
              <a:t>클라이언트를 둘러싼 체계의 한 부분을 시작으로 전체 사회를 변화시킬 수 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있을 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것으로</a:t>
            </a:r>
            <a:r>
              <a:rPr lang="en-US" altLang="ko-KR" sz="2000" b="1" kern="0" dirty="0">
                <a:latin typeface="+mj-ea"/>
                <a:ea typeface="+mj-ea"/>
                <a:cs typeface="+mj-cs"/>
              </a:rPr>
              <a:t> 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기대됨</a:t>
            </a:r>
            <a:endParaRPr lang="ko-KR" altLang="en-US" sz="2000" b="1" kern="0" dirty="0">
              <a:latin typeface="+mj-ea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endParaRPr lang="ko-KR" altLang="en-US" sz="2000" b="1" kern="0" dirty="0">
              <a:latin typeface="+mj-ea"/>
              <a:ea typeface="+mj-ea"/>
              <a:cs typeface="+mj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j-ea"/>
                <a:ea typeface="+mj-ea"/>
                <a:cs typeface="+mj-cs"/>
              </a:rPr>
              <a:t>인권을 실천하는 사회복지사의 영역이 한층 더 확장되고 전문성이 더욱 </a:t>
            </a:r>
            <a:r>
              <a:rPr lang="ko-KR" altLang="en-US" sz="2000" b="1" kern="0" dirty="0" smtClean="0">
                <a:latin typeface="+mj-ea"/>
                <a:ea typeface="+mj-ea"/>
                <a:cs typeface="+mj-cs"/>
              </a:rPr>
              <a:t>깊어질 </a:t>
            </a:r>
            <a:r>
              <a:rPr lang="ko-KR" altLang="en-US" sz="2000" b="1" kern="0" dirty="0">
                <a:latin typeface="+mj-ea"/>
                <a:ea typeface="+mj-ea"/>
                <a:cs typeface="+mj-cs"/>
              </a:rPr>
              <a:t>수 있음</a:t>
            </a: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219621" y="282762"/>
            <a:ext cx="8381454" cy="5355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실천에서 법적 한계를 찾아 법 개정에 참여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6943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 bwMode="auto">
          <a:xfrm>
            <a:off x="457200" y="799352"/>
            <a:ext cx="5505450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219621" y="197037"/>
            <a:ext cx="77724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사회복지사의 역할</a:t>
            </a:r>
            <a:endParaRPr lang="ko-KR" altLang="en-US" sz="32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710" y="799352"/>
            <a:ext cx="5777896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1.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제정 </a:t>
            </a: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및 개정 등의 입법과정에 참여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533" y="1612338"/>
            <a:ext cx="859596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입법과 개정에 있어 사회적 합의를 이끌어내기에 충분하고 중요한 </a:t>
            </a:r>
            <a:r>
              <a:rPr lang="ko-KR" altLang="en-US" sz="2000" dirty="0" smtClean="0">
                <a:latin typeface="+mn-ea"/>
              </a:rPr>
              <a:t>인력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>
                <a:latin typeface="+mn-ea"/>
              </a:rPr>
              <a:t>사회복지사는</a:t>
            </a:r>
            <a:r>
              <a:rPr lang="ko-KR" altLang="en-US" sz="2000" dirty="0">
                <a:latin typeface="+mn-ea"/>
              </a:rPr>
              <a:t> 클라이언트 삶의 가까이 있는 </a:t>
            </a:r>
            <a:r>
              <a:rPr lang="ko-KR" altLang="en-US" sz="2000" dirty="0" smtClean="0">
                <a:latin typeface="+mn-ea"/>
              </a:rPr>
              <a:t>존재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실천 현장에서 법의 사각지대 파악 </a:t>
            </a:r>
            <a:r>
              <a:rPr lang="ko-KR" altLang="en-US" sz="2000" dirty="0" smtClean="0">
                <a:latin typeface="+mn-ea"/>
              </a:rPr>
              <a:t>가능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클라이언트의 옹호자 </a:t>
            </a:r>
          </a:p>
          <a:p>
            <a:pPr marL="265113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- </a:t>
            </a:r>
            <a:r>
              <a:rPr lang="ko-KR" altLang="en-US" sz="2000" dirty="0">
                <a:latin typeface="+mn-ea"/>
              </a:rPr>
              <a:t>사회적 분위기 </a:t>
            </a:r>
            <a:r>
              <a:rPr lang="ko-KR" altLang="en-US" sz="2000" dirty="0" smtClean="0">
                <a:latin typeface="+mn-ea"/>
              </a:rPr>
              <a:t>주도</a:t>
            </a:r>
            <a:endParaRPr lang="en-US" altLang="ko-KR" sz="2000" dirty="0">
              <a:latin typeface="+mn-ea"/>
            </a:endParaRPr>
          </a:p>
          <a:p>
            <a:pPr marL="265113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 - </a:t>
            </a:r>
            <a:r>
              <a:rPr lang="ko-KR" altLang="en-US" sz="2000" dirty="0">
                <a:latin typeface="+mn-ea"/>
              </a:rPr>
              <a:t>입법과 개정에 대한 필요성 제기</a:t>
            </a:r>
          </a:p>
          <a:p>
            <a:pPr marL="265113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- </a:t>
            </a:r>
            <a:r>
              <a:rPr lang="ko-KR" altLang="en-US" sz="2000" dirty="0">
                <a:latin typeface="+mn-ea"/>
              </a:rPr>
              <a:t>서명운동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집회운동 등</a:t>
            </a:r>
          </a:p>
        </p:txBody>
      </p:sp>
    </p:spTree>
    <p:extLst>
      <p:ext uri="{BB962C8B-B14F-4D97-AF65-F5344CB8AC3E}">
        <p14:creationId xmlns:p14="http://schemas.microsoft.com/office/powerpoint/2010/main" val="234049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150</TotalTime>
  <Words>602</Words>
  <Application>Microsoft Office PowerPoint</Application>
  <PresentationFormat>화면 슬라이드 쇼(4:3)</PresentationFormat>
  <Paragraphs>92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18</cp:revision>
  <dcterms:created xsi:type="dcterms:W3CDTF">2019-05-23T00:50:50Z</dcterms:created>
  <dcterms:modified xsi:type="dcterms:W3CDTF">2019-05-30T08:19:53Z</dcterms:modified>
</cp:coreProperties>
</file>