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6"/>
  </p:notesMasterIdLst>
  <p:sldIdLst>
    <p:sldId id="257" r:id="rId2"/>
    <p:sldId id="256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70" r:id="rId14"/>
    <p:sldId id="271" r:id="rId15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 showGuides="1">
      <p:cViewPr>
        <p:scale>
          <a:sx n="100" d="100"/>
          <a:sy n="100" d="100"/>
        </p:scale>
        <p:origin x="-1950" y="-43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5454ADA-9E13-4FF7-9AC8-9EA4A46F44B5}" type="datetimeFigureOut">
              <a:rPr lang="ko-KR" altLang="en-US" smtClean="0"/>
              <a:t>2019-06-07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48EF9FA-3B0D-4CA7-B5C5-89BF30DB8A3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641623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 smtClean="0"/>
              <a:t>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C059E-1235-4D27-9E17-E86F2F684AF2}" type="datetimeFigureOut">
              <a:rPr lang="ko-KR" altLang="en-US" smtClean="0"/>
              <a:t>2019-06-07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117BF6-D051-4923-A148-E7C190655DF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4360359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C059E-1235-4D27-9E17-E86F2F684AF2}" type="datetimeFigureOut">
              <a:rPr lang="ko-KR" altLang="en-US" smtClean="0"/>
              <a:t>2019-06-07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117BF6-D051-4923-A148-E7C190655DF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486654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C059E-1235-4D27-9E17-E86F2F684AF2}" type="datetimeFigureOut">
              <a:rPr lang="ko-KR" altLang="en-US" smtClean="0"/>
              <a:t>2019-06-07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117BF6-D051-4923-A148-E7C190655DF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5337393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1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95341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C059E-1235-4D27-9E17-E86F2F684AF2}" type="datetimeFigureOut">
              <a:rPr lang="ko-KR" altLang="en-US" smtClean="0"/>
              <a:t>2019-06-07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117BF6-D051-4923-A148-E7C190655DF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646696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C059E-1235-4D27-9E17-E86F2F684AF2}" type="datetimeFigureOut">
              <a:rPr lang="ko-KR" altLang="en-US" smtClean="0"/>
              <a:t>2019-06-07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117BF6-D051-4923-A148-E7C190655DF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17558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C059E-1235-4D27-9E17-E86F2F684AF2}" type="datetimeFigureOut">
              <a:rPr lang="ko-KR" altLang="en-US" smtClean="0"/>
              <a:t>2019-06-07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117BF6-D051-4923-A148-E7C190655DF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879475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C059E-1235-4D27-9E17-E86F2F684AF2}" type="datetimeFigureOut">
              <a:rPr lang="ko-KR" altLang="en-US" smtClean="0"/>
              <a:t>2019-06-07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117BF6-D051-4923-A148-E7C190655DF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044773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C059E-1235-4D27-9E17-E86F2F684AF2}" type="datetimeFigureOut">
              <a:rPr lang="ko-KR" altLang="en-US" smtClean="0"/>
              <a:t>2019-06-07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117BF6-D051-4923-A148-E7C190655DF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018356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C059E-1235-4D27-9E17-E86F2F684AF2}" type="datetimeFigureOut">
              <a:rPr lang="ko-KR" altLang="en-US" smtClean="0"/>
              <a:t>2019-06-07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117BF6-D051-4923-A148-E7C190655DF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401149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C059E-1235-4D27-9E17-E86F2F684AF2}" type="datetimeFigureOut">
              <a:rPr lang="ko-KR" altLang="en-US" smtClean="0"/>
              <a:t>2019-06-07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117BF6-D051-4923-A148-E7C190655DF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790551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 smtClean="0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C059E-1235-4D27-9E17-E86F2F684AF2}" type="datetimeFigureOut">
              <a:rPr lang="ko-KR" altLang="en-US" smtClean="0"/>
              <a:t>2019-06-07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117BF6-D051-4923-A148-E7C190655DF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982998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4C059E-1235-4D27-9E17-E86F2F684AF2}" type="datetimeFigureOut">
              <a:rPr lang="ko-KR" altLang="en-US" smtClean="0"/>
              <a:t>2019-06-07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117BF6-D051-4923-A148-E7C190655DF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385760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://www.ebs.co.kr/tv/show?prodId=352&amp;lectId=3044284" TargetMode="Externa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://news.ebs.co.kr/ebsnews/menu1/newsAllView/10473621/H?eduNewsYn=N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 txBox="1">
            <a:spLocks/>
          </p:cNvSpPr>
          <p:nvPr/>
        </p:nvSpPr>
        <p:spPr>
          <a:xfrm>
            <a:off x="8413750" y="5229225"/>
            <a:ext cx="730250" cy="2746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ko-KR" altLang="en-US" sz="100" smtClean="0">
                <a:solidFill>
                  <a:schemeClr val="bg1">
                    <a:lumMod val="95000"/>
                  </a:schemeClr>
                </a:solidFill>
              </a:rPr>
              <a:t>사회복지법제와 실천</a:t>
            </a:r>
            <a:r>
              <a:rPr lang="en-US" altLang="ko-KR" sz="100" smtClean="0">
                <a:solidFill>
                  <a:schemeClr val="bg1">
                    <a:lumMod val="95000"/>
                  </a:schemeClr>
                </a:solidFill>
              </a:rPr>
              <a:t>(</a:t>
            </a:r>
            <a:r>
              <a:rPr lang="ko-KR" altLang="en-US" sz="100" smtClean="0">
                <a:solidFill>
                  <a:schemeClr val="bg1">
                    <a:lumMod val="95000"/>
                  </a:schemeClr>
                </a:solidFill>
              </a:rPr>
              <a:t>사회복지법제론</a:t>
            </a:r>
            <a:r>
              <a:rPr lang="en-US" altLang="ko-KR" sz="100" smtClean="0">
                <a:solidFill>
                  <a:schemeClr val="bg1">
                    <a:lumMod val="95000"/>
                  </a:schemeClr>
                </a:solidFill>
              </a:rPr>
              <a:t>)</a:t>
            </a:r>
            <a:endParaRPr lang="ko-KR" altLang="en-US" sz="100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3" name="제목 1"/>
          <p:cNvSpPr txBox="1">
            <a:spLocks/>
          </p:cNvSpPr>
          <p:nvPr/>
        </p:nvSpPr>
        <p:spPr>
          <a:xfrm>
            <a:off x="1861131" y="4125405"/>
            <a:ext cx="5865844" cy="1015663"/>
          </a:xfrm>
          <a:prstGeom prst="rect">
            <a:avLst/>
          </a:prstGeom>
        </p:spPr>
        <p:txBody>
          <a:bodyPr wrap="square">
            <a:spAutoFit/>
          </a:bodyPr>
          <a:lstStyle>
            <a:lvl1pPr algn="ctr" rtl="0" eaLnBrk="0" fontAlgn="base" latinLnBrk="1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latinLnBrk="1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굴림" pitchFamily="50" charset="-127"/>
                <a:ea typeface="굴림" pitchFamily="50" charset="-127"/>
              </a:defRPr>
            </a:lvl2pPr>
            <a:lvl3pPr algn="ctr" rtl="0" eaLnBrk="0" fontAlgn="base" latinLnBrk="1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굴림" pitchFamily="50" charset="-127"/>
                <a:ea typeface="굴림" pitchFamily="50" charset="-127"/>
              </a:defRPr>
            </a:lvl3pPr>
            <a:lvl4pPr algn="ctr" rtl="0" eaLnBrk="0" fontAlgn="base" latinLnBrk="1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굴림" pitchFamily="50" charset="-127"/>
                <a:ea typeface="굴림" pitchFamily="50" charset="-127"/>
              </a:defRPr>
            </a:lvl4pPr>
            <a:lvl5pPr algn="ctr" rtl="0" eaLnBrk="0" fontAlgn="base" latinLnBrk="1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굴림" pitchFamily="50" charset="-127"/>
                <a:ea typeface="굴림" pitchFamily="50" charset="-127"/>
              </a:defRPr>
            </a:lvl5pPr>
            <a:lvl6pPr marL="457200" algn="ctr" rtl="0" fontAlgn="base" latinLnBrk="1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굴림" pitchFamily="50" charset="-127"/>
                <a:ea typeface="굴림" pitchFamily="50" charset="-127"/>
              </a:defRPr>
            </a:lvl6pPr>
            <a:lvl7pPr marL="914400" algn="ctr" rtl="0" fontAlgn="base" latinLnBrk="1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굴림" pitchFamily="50" charset="-127"/>
                <a:ea typeface="굴림" pitchFamily="50" charset="-127"/>
              </a:defRPr>
            </a:lvl7pPr>
            <a:lvl8pPr marL="1371600" algn="ctr" rtl="0" fontAlgn="base" latinLnBrk="1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굴림" pitchFamily="50" charset="-127"/>
                <a:ea typeface="굴림" pitchFamily="50" charset="-127"/>
              </a:defRPr>
            </a:lvl8pPr>
            <a:lvl9pPr marL="1828800" algn="ctr" rtl="0" fontAlgn="base" latinLnBrk="1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marL="0" marR="0" lvl="0" indent="0" algn="l" defTabSz="914400" rtl="0" eaLnBrk="0" fontAlgn="base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ko-KR" altLang="en-US" sz="3000" b="1" i="0" u="none" strike="noStrike" kern="0" cap="none" spc="0" normalizeH="0" baseline="0" noProof="0" dirty="0" smtClean="0">
                <a:ln>
                  <a:noFill/>
                </a:ln>
                <a:solidFill>
                  <a:srgbClr val="C5D1D7">
                    <a:lumMod val="25000"/>
                  </a:srgbClr>
                </a:solidFill>
                <a:effectLst/>
                <a:uLnTx/>
                <a:uFillTx/>
                <a:latin typeface="+mj-ea"/>
              </a:rPr>
              <a:t>제</a:t>
            </a:r>
            <a:r>
              <a:rPr lang="en-US" altLang="ko-KR" sz="3000" b="1" kern="0" noProof="0" dirty="0" smtClean="0">
                <a:solidFill>
                  <a:srgbClr val="C5D1D7">
                    <a:lumMod val="25000"/>
                  </a:srgbClr>
                </a:solidFill>
                <a:latin typeface="+mj-ea"/>
              </a:rPr>
              <a:t>23</a:t>
            </a:r>
            <a:r>
              <a:rPr kumimoji="1" lang="ko-KR" altLang="en-US" sz="3000" b="1" i="0" u="none" strike="noStrike" kern="0" cap="none" spc="0" normalizeH="0" baseline="0" noProof="0" dirty="0" smtClean="0">
                <a:ln>
                  <a:noFill/>
                </a:ln>
                <a:solidFill>
                  <a:srgbClr val="C5D1D7">
                    <a:lumMod val="25000"/>
                  </a:srgbClr>
                </a:solidFill>
                <a:effectLst/>
                <a:uLnTx/>
                <a:uFillTx/>
                <a:latin typeface="+mj-ea"/>
              </a:rPr>
              <a:t>장</a:t>
            </a:r>
            <a:endParaRPr kumimoji="1" lang="en-US" altLang="ko-KR" sz="3000" b="1" i="0" u="none" strike="noStrike" kern="0" cap="none" spc="0" normalizeH="0" baseline="0" noProof="0" dirty="0" smtClean="0">
              <a:ln>
                <a:noFill/>
              </a:ln>
              <a:solidFill>
                <a:srgbClr val="C5D1D7">
                  <a:lumMod val="25000"/>
                </a:srgbClr>
              </a:solidFill>
              <a:effectLst/>
              <a:uLnTx/>
              <a:uFillTx/>
              <a:latin typeface="+mj-ea"/>
            </a:endParaRPr>
          </a:p>
          <a:p>
            <a:pPr marL="0" marR="0" lvl="0" indent="0" algn="l" defTabSz="914400" rtl="0" eaLnBrk="0" fontAlgn="base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3000" b="1" kern="0" dirty="0" err="1" smtClean="0">
                <a:solidFill>
                  <a:srgbClr val="C5D1D7">
                    <a:lumMod val="25000"/>
                  </a:srgbClr>
                </a:solidFill>
                <a:latin typeface="+mj-ea"/>
              </a:rPr>
              <a:t>한부모가족지원법</a:t>
            </a:r>
            <a:endParaRPr kumimoji="1" lang="en-US" altLang="ko-KR" sz="3000" b="1" i="0" u="none" strike="noStrike" kern="0" cap="none" spc="0" normalizeH="0" baseline="0" noProof="0" dirty="0" smtClean="0">
              <a:ln>
                <a:noFill/>
              </a:ln>
              <a:solidFill>
                <a:srgbClr val="C5D1D7">
                  <a:lumMod val="25000"/>
                </a:srgbClr>
              </a:solidFill>
              <a:effectLst/>
              <a:uLnTx/>
              <a:uFillTx/>
              <a:latin typeface="+mj-ea"/>
            </a:endParaRPr>
          </a:p>
        </p:txBody>
      </p:sp>
      <p:sp>
        <p:nvSpPr>
          <p:cNvPr id="4" name="직사각형 3"/>
          <p:cNvSpPr/>
          <p:nvPr/>
        </p:nvSpPr>
        <p:spPr>
          <a:xfrm>
            <a:off x="971600" y="1296495"/>
            <a:ext cx="675537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threePt" dir="t"/>
            </a:scene3d>
            <a:sp3d extrusionH="57150">
              <a:bevelT w="38100" h="38100" prst="angle"/>
            </a:sp3d>
          </a:bodyPr>
          <a:lstStyle/>
          <a:p>
            <a:pPr algn="ctr"/>
            <a:r>
              <a:rPr lang="ko-KR" altLang="en-US" sz="54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6"/>
                </a:solidFill>
                <a:effectLst>
                  <a:outerShdw blurRad="12700" dist="38100" dir="2700000" algn="tl" rotWithShape="0">
                    <a:schemeClr val="accent6">
                      <a:lumMod val="60000"/>
                      <a:lumOff val="40000"/>
                    </a:schemeClr>
                  </a:outerShdw>
                </a:effectLst>
              </a:rPr>
              <a:t>사회복지법제와 실천</a:t>
            </a:r>
            <a:endParaRPr lang="en-US" altLang="ko-KR" sz="54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accent6"/>
              </a:solidFill>
              <a:effectLst>
                <a:outerShdw blurRad="12700" dist="38100" dir="2700000" algn="tl" rotWithShape="0">
                  <a:schemeClr val="accent6">
                    <a:lumMod val="60000"/>
                    <a:lumOff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2558663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219621" y="245511"/>
            <a:ext cx="7772400" cy="438582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2500" b="1" dirty="0" err="1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한부모가족지원법</a:t>
            </a:r>
            <a:r>
              <a:rPr lang="ko-KR" altLang="en-US" sz="25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 </a:t>
            </a:r>
            <a:r>
              <a:rPr lang="en-US" altLang="ko-KR" sz="25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– </a:t>
            </a:r>
            <a:r>
              <a:rPr lang="ko-KR" altLang="en-US" sz="25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급</a:t>
            </a:r>
            <a:r>
              <a:rPr lang="ko-KR" altLang="en-US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여</a:t>
            </a:r>
            <a:r>
              <a:rPr lang="en-US" altLang="ko-KR" sz="25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 </a:t>
            </a:r>
            <a:endParaRPr lang="ko-KR" altLang="en-US" sz="2500" b="1" dirty="0">
              <a:solidFill>
                <a:schemeClr val="accent4">
                  <a:lumMod val="50000"/>
                </a:schemeClr>
              </a:solidFill>
              <a:latin typeface="+mj-ea"/>
            </a:endParaRPr>
          </a:p>
        </p:txBody>
      </p:sp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144687" y="872008"/>
            <a:ext cx="8832817" cy="1764904"/>
            <a:chOff x="204" y="2296"/>
            <a:chExt cx="3584" cy="1860"/>
          </a:xfrm>
        </p:grpSpPr>
        <p:grpSp>
          <p:nvGrpSpPr>
            <p:cNvPr id="4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6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7" name="Rectangle 10"/>
              <p:cNvSpPr>
                <a:spLocks noChangeArrowheads="1"/>
              </p:cNvSpPr>
              <p:nvPr/>
            </p:nvSpPr>
            <p:spPr bwMode="auto">
              <a:xfrm>
                <a:off x="228" y="2347"/>
                <a:ext cx="3539" cy="1775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5" name="AutoShape 11"/>
            <p:cNvSpPr>
              <a:spLocks noChangeArrowheads="1"/>
            </p:cNvSpPr>
            <p:nvPr/>
          </p:nvSpPr>
          <p:spPr bwMode="auto">
            <a:xfrm rot="10800000">
              <a:off x="234" y="323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8" name="Group 12"/>
          <p:cNvGrpSpPr>
            <a:grpSpLocks/>
          </p:cNvGrpSpPr>
          <p:nvPr/>
        </p:nvGrpSpPr>
        <p:grpSpPr bwMode="auto">
          <a:xfrm>
            <a:off x="258989" y="813272"/>
            <a:ext cx="88900" cy="200025"/>
            <a:chOff x="4314" y="2018"/>
            <a:chExt cx="69" cy="166"/>
          </a:xfrm>
        </p:grpSpPr>
        <p:sp>
          <p:nvSpPr>
            <p:cNvPr id="9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0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11" name="Group 15"/>
          <p:cNvGrpSpPr>
            <a:grpSpLocks/>
          </p:cNvGrpSpPr>
          <p:nvPr/>
        </p:nvGrpSpPr>
        <p:grpSpPr bwMode="auto">
          <a:xfrm>
            <a:off x="416497" y="816447"/>
            <a:ext cx="87312" cy="200025"/>
            <a:chOff x="4314" y="2018"/>
            <a:chExt cx="69" cy="166"/>
          </a:xfrm>
        </p:grpSpPr>
        <p:sp>
          <p:nvSpPr>
            <p:cNvPr id="12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3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14" name="Line 18"/>
          <p:cNvSpPr>
            <a:spLocks noChangeShapeType="1"/>
          </p:cNvSpPr>
          <p:nvPr/>
        </p:nvSpPr>
        <p:spPr bwMode="auto">
          <a:xfrm>
            <a:off x="306020" y="1433265"/>
            <a:ext cx="8524936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15" name="Text Box 20"/>
          <p:cNvSpPr txBox="1">
            <a:spLocks noChangeArrowheads="1"/>
          </p:cNvSpPr>
          <p:nvPr/>
        </p:nvSpPr>
        <p:spPr bwMode="auto">
          <a:xfrm>
            <a:off x="341353" y="1067846"/>
            <a:ext cx="2242922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실태조사</a:t>
            </a:r>
            <a:r>
              <a:rPr lang="en-US" altLang="ko-KR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(</a:t>
            </a:r>
            <a:r>
              <a:rPr lang="ko-KR" altLang="en-US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제</a:t>
            </a:r>
            <a:r>
              <a:rPr lang="en-US" altLang="ko-KR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6</a:t>
            </a:r>
            <a:r>
              <a:rPr lang="ko-KR" altLang="en-US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조</a:t>
            </a:r>
            <a:r>
              <a:rPr lang="en-US" altLang="ko-KR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)</a:t>
            </a:r>
          </a:p>
        </p:txBody>
      </p:sp>
      <p:sp>
        <p:nvSpPr>
          <p:cNvPr id="16" name="제목 39"/>
          <p:cNvSpPr txBox="1">
            <a:spLocks/>
          </p:cNvSpPr>
          <p:nvPr/>
        </p:nvSpPr>
        <p:spPr bwMode="auto">
          <a:xfrm>
            <a:off x="341353" y="1560903"/>
            <a:ext cx="8676456" cy="9694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150000"/>
              </a:lnSpc>
              <a:spcAft>
                <a:spcPts val="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1900" kern="0" dirty="0" err="1">
                <a:latin typeface="+mn-ea"/>
                <a:cs typeface="+mj-cs"/>
              </a:rPr>
              <a:t>여성가족부장관은</a:t>
            </a:r>
            <a:r>
              <a:rPr lang="ko-KR" altLang="en-US" sz="1900" kern="0" dirty="0">
                <a:latin typeface="+mn-ea"/>
                <a:cs typeface="+mj-cs"/>
              </a:rPr>
              <a:t> </a:t>
            </a:r>
            <a:r>
              <a:rPr lang="ko-KR" altLang="en-US" sz="1900" kern="0" dirty="0" err="1">
                <a:latin typeface="+mn-ea"/>
                <a:cs typeface="+mj-cs"/>
              </a:rPr>
              <a:t>한부모가족</a:t>
            </a:r>
            <a:r>
              <a:rPr lang="ko-KR" altLang="en-US" sz="1900" kern="0" dirty="0">
                <a:latin typeface="+mn-ea"/>
                <a:cs typeface="+mj-cs"/>
              </a:rPr>
              <a:t> 지원을 위한 정책수립에 활용하기 위해 </a:t>
            </a:r>
            <a:r>
              <a:rPr lang="en-US" altLang="ko-KR" sz="1900" kern="0" dirty="0" smtClean="0">
                <a:latin typeface="+mn-ea"/>
                <a:cs typeface="+mj-cs"/>
              </a:rPr>
              <a:t>3</a:t>
            </a:r>
            <a:r>
              <a:rPr lang="ko-KR" altLang="en-US" sz="1900" kern="0" dirty="0">
                <a:latin typeface="+mn-ea"/>
                <a:cs typeface="+mj-cs"/>
              </a:rPr>
              <a:t>년마다 </a:t>
            </a:r>
            <a:r>
              <a:rPr lang="ko-KR" altLang="en-US" sz="1900" kern="0" dirty="0" err="1" smtClean="0">
                <a:latin typeface="+mn-ea"/>
                <a:cs typeface="+mj-cs"/>
              </a:rPr>
              <a:t>한부모가족에</a:t>
            </a:r>
            <a:r>
              <a:rPr lang="ko-KR" altLang="en-US" sz="1900" kern="0" dirty="0" smtClean="0">
                <a:latin typeface="+mn-ea"/>
                <a:cs typeface="+mj-cs"/>
              </a:rPr>
              <a:t> </a:t>
            </a:r>
            <a:r>
              <a:rPr lang="ko-KR" altLang="en-US" sz="1900" kern="0" dirty="0">
                <a:latin typeface="+mn-ea"/>
                <a:cs typeface="+mj-cs"/>
              </a:rPr>
              <a:t>대한 실태조사를 실시하고 그 결과를 공표하여야 </a:t>
            </a:r>
            <a:r>
              <a:rPr lang="ko-KR" altLang="en-US" sz="1900" kern="0" dirty="0" smtClean="0">
                <a:latin typeface="+mn-ea"/>
                <a:cs typeface="+mj-cs"/>
              </a:rPr>
              <a:t>한다</a:t>
            </a:r>
            <a:r>
              <a:rPr lang="en-US" altLang="ko-KR" sz="1900" kern="0" dirty="0" smtClean="0">
                <a:latin typeface="+mn-ea"/>
                <a:cs typeface="+mj-cs"/>
              </a:rPr>
              <a:t>.</a:t>
            </a:r>
            <a:endParaRPr lang="ko-KR" altLang="en-US" sz="1900" kern="0" dirty="0">
              <a:latin typeface="+mn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24509160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219621" y="245511"/>
            <a:ext cx="7772400" cy="438582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2500" b="1" dirty="0" err="1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한부모가족지원법</a:t>
            </a:r>
            <a:r>
              <a:rPr lang="ko-KR" altLang="en-US" sz="25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 </a:t>
            </a:r>
            <a:r>
              <a:rPr lang="en-US" altLang="ko-KR" sz="25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– </a:t>
            </a:r>
            <a:r>
              <a:rPr lang="ko-KR" altLang="en-US" sz="2500" b="1" dirty="0" err="1">
                <a:solidFill>
                  <a:schemeClr val="accent4">
                    <a:lumMod val="50000"/>
                  </a:schemeClr>
                </a:solidFill>
                <a:latin typeface="+mj-ea"/>
              </a:rPr>
              <a:t>한부모가족복지시설</a:t>
            </a:r>
            <a:endParaRPr lang="ko-KR" altLang="en-US" sz="2500" b="1" dirty="0">
              <a:solidFill>
                <a:schemeClr val="accent4">
                  <a:lumMod val="50000"/>
                </a:schemeClr>
              </a:solidFill>
              <a:latin typeface="+mj-ea"/>
            </a:endParaRPr>
          </a:p>
        </p:txBody>
      </p:sp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184880" y="2623640"/>
            <a:ext cx="8771204" cy="3540740"/>
            <a:chOff x="204" y="2296"/>
            <a:chExt cx="3584" cy="1860"/>
          </a:xfrm>
        </p:grpSpPr>
        <p:grpSp>
          <p:nvGrpSpPr>
            <p:cNvPr id="4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6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7" name="Rectangle 10"/>
              <p:cNvSpPr>
                <a:spLocks noChangeArrowheads="1"/>
              </p:cNvSpPr>
              <p:nvPr/>
            </p:nvSpPr>
            <p:spPr bwMode="auto">
              <a:xfrm>
                <a:off x="228" y="2347"/>
                <a:ext cx="3539" cy="1775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5" name="AutoShape 11"/>
            <p:cNvSpPr>
              <a:spLocks noChangeArrowheads="1"/>
            </p:cNvSpPr>
            <p:nvPr/>
          </p:nvSpPr>
          <p:spPr bwMode="auto">
            <a:xfrm rot="10800000">
              <a:off x="234" y="323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8" name="Group 12"/>
          <p:cNvGrpSpPr>
            <a:grpSpLocks/>
          </p:cNvGrpSpPr>
          <p:nvPr/>
        </p:nvGrpSpPr>
        <p:grpSpPr bwMode="auto">
          <a:xfrm>
            <a:off x="299181" y="2564904"/>
            <a:ext cx="88900" cy="200025"/>
            <a:chOff x="4314" y="2018"/>
            <a:chExt cx="69" cy="166"/>
          </a:xfrm>
        </p:grpSpPr>
        <p:sp>
          <p:nvSpPr>
            <p:cNvPr id="9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0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11" name="Group 15"/>
          <p:cNvGrpSpPr>
            <a:grpSpLocks/>
          </p:cNvGrpSpPr>
          <p:nvPr/>
        </p:nvGrpSpPr>
        <p:grpSpPr bwMode="auto">
          <a:xfrm>
            <a:off x="456689" y="2568079"/>
            <a:ext cx="87312" cy="200025"/>
            <a:chOff x="4314" y="2018"/>
            <a:chExt cx="69" cy="166"/>
          </a:xfrm>
        </p:grpSpPr>
        <p:sp>
          <p:nvSpPr>
            <p:cNvPr id="12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3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14" name="Line 18"/>
          <p:cNvSpPr>
            <a:spLocks noChangeShapeType="1"/>
          </p:cNvSpPr>
          <p:nvPr/>
        </p:nvSpPr>
        <p:spPr bwMode="auto">
          <a:xfrm>
            <a:off x="346212" y="3204993"/>
            <a:ext cx="8370436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15" name="Text Box 20"/>
          <p:cNvSpPr txBox="1">
            <a:spLocks noChangeArrowheads="1"/>
          </p:cNvSpPr>
          <p:nvPr/>
        </p:nvSpPr>
        <p:spPr bwMode="auto">
          <a:xfrm>
            <a:off x="381545" y="2839574"/>
            <a:ext cx="2787943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시설의 종류</a:t>
            </a:r>
            <a:r>
              <a:rPr lang="en-US" altLang="ko-KR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(</a:t>
            </a:r>
            <a:r>
              <a:rPr lang="ko-KR" altLang="en-US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제</a:t>
            </a:r>
            <a:r>
              <a:rPr lang="en-US" altLang="ko-KR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19</a:t>
            </a:r>
            <a:r>
              <a:rPr lang="ko-KR" altLang="en-US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조</a:t>
            </a:r>
            <a:r>
              <a:rPr lang="en-US" altLang="ko-KR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)</a:t>
            </a:r>
          </a:p>
        </p:txBody>
      </p:sp>
      <p:sp>
        <p:nvSpPr>
          <p:cNvPr id="16" name="제목 39"/>
          <p:cNvSpPr txBox="1">
            <a:spLocks/>
          </p:cNvSpPr>
          <p:nvPr/>
        </p:nvSpPr>
        <p:spPr bwMode="auto">
          <a:xfrm>
            <a:off x="586112" y="3332631"/>
            <a:ext cx="8676456" cy="26270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71463" indent="-271463">
              <a:lnSpc>
                <a:spcPct val="120000"/>
              </a:lnSpc>
              <a:spcAft>
                <a:spcPts val="1200"/>
              </a:spcAft>
              <a:buClr>
                <a:schemeClr val="accent5">
                  <a:lumMod val="50000"/>
                </a:schemeClr>
              </a:buClr>
              <a:buFont typeface="+mj-lt"/>
              <a:buAutoNum type="arabicPeriod"/>
              <a:defRPr/>
            </a:pPr>
            <a:r>
              <a:rPr lang="ko-KR" altLang="en-US" sz="2100" kern="0" dirty="0">
                <a:latin typeface="+mn-ea"/>
                <a:cs typeface="+mj-cs"/>
              </a:rPr>
              <a:t>모자가족복지시설 </a:t>
            </a:r>
            <a:r>
              <a:rPr lang="en-US" altLang="ko-KR" sz="2100" kern="0" dirty="0">
                <a:latin typeface="+mn-ea"/>
                <a:cs typeface="+mj-cs"/>
              </a:rPr>
              <a:t>- </a:t>
            </a:r>
            <a:r>
              <a:rPr lang="ko-KR" altLang="en-US" sz="2100" kern="0" dirty="0">
                <a:latin typeface="+mn-ea"/>
                <a:cs typeface="+mj-cs"/>
              </a:rPr>
              <a:t>기본생활지원</a:t>
            </a:r>
            <a:r>
              <a:rPr lang="en-US" altLang="ko-KR" sz="2100" kern="0" dirty="0">
                <a:latin typeface="+mn-ea"/>
                <a:cs typeface="+mj-cs"/>
              </a:rPr>
              <a:t>, </a:t>
            </a:r>
            <a:r>
              <a:rPr lang="ko-KR" altLang="en-US" sz="2100" kern="0" dirty="0">
                <a:latin typeface="+mn-ea"/>
                <a:cs typeface="+mj-cs"/>
              </a:rPr>
              <a:t>공동생활지원</a:t>
            </a:r>
            <a:r>
              <a:rPr lang="en-US" altLang="ko-KR" sz="2100" kern="0" dirty="0">
                <a:latin typeface="+mn-ea"/>
                <a:cs typeface="+mj-cs"/>
              </a:rPr>
              <a:t>, </a:t>
            </a:r>
            <a:r>
              <a:rPr lang="ko-KR" altLang="en-US" sz="2100" kern="0" dirty="0" smtClean="0">
                <a:latin typeface="+mn-ea"/>
                <a:cs typeface="+mj-cs"/>
              </a:rPr>
              <a:t>자립생활지원</a:t>
            </a:r>
            <a:endParaRPr lang="ko-KR" altLang="en-US" sz="2100" kern="0" dirty="0">
              <a:latin typeface="+mn-ea"/>
              <a:cs typeface="+mj-cs"/>
            </a:endParaRPr>
          </a:p>
          <a:p>
            <a:pPr marL="271463" indent="-271463">
              <a:lnSpc>
                <a:spcPct val="120000"/>
              </a:lnSpc>
              <a:spcAft>
                <a:spcPts val="1200"/>
              </a:spcAft>
              <a:buClr>
                <a:schemeClr val="accent5">
                  <a:lumMod val="50000"/>
                </a:schemeClr>
              </a:buClr>
              <a:buFont typeface="+mj-lt"/>
              <a:buAutoNum type="arabicPeriod"/>
              <a:defRPr/>
            </a:pPr>
            <a:r>
              <a:rPr lang="ko-KR" altLang="en-US" sz="2100" kern="0" dirty="0" smtClean="0">
                <a:latin typeface="+mn-ea"/>
                <a:cs typeface="+mj-cs"/>
              </a:rPr>
              <a:t>부자가족복지시설 </a:t>
            </a:r>
            <a:r>
              <a:rPr lang="en-US" altLang="ko-KR" sz="2100" kern="0" dirty="0">
                <a:latin typeface="+mn-ea"/>
                <a:cs typeface="+mj-cs"/>
              </a:rPr>
              <a:t>- </a:t>
            </a:r>
            <a:r>
              <a:rPr lang="ko-KR" altLang="en-US" sz="2100" kern="0" dirty="0">
                <a:latin typeface="+mn-ea"/>
                <a:cs typeface="+mj-cs"/>
              </a:rPr>
              <a:t>기본생활지원</a:t>
            </a:r>
            <a:r>
              <a:rPr lang="en-US" altLang="ko-KR" sz="2100" kern="0" dirty="0">
                <a:latin typeface="+mn-ea"/>
                <a:cs typeface="+mj-cs"/>
              </a:rPr>
              <a:t>, </a:t>
            </a:r>
            <a:r>
              <a:rPr lang="ko-KR" altLang="en-US" sz="2100" kern="0" dirty="0">
                <a:latin typeface="+mn-ea"/>
                <a:cs typeface="+mj-cs"/>
              </a:rPr>
              <a:t>공동생활지원</a:t>
            </a:r>
            <a:r>
              <a:rPr lang="en-US" altLang="ko-KR" sz="2100" kern="0" dirty="0">
                <a:latin typeface="+mn-ea"/>
                <a:cs typeface="+mj-cs"/>
              </a:rPr>
              <a:t>, </a:t>
            </a:r>
            <a:r>
              <a:rPr lang="ko-KR" altLang="en-US" sz="2100" kern="0" dirty="0" smtClean="0">
                <a:latin typeface="+mn-ea"/>
                <a:cs typeface="+mj-cs"/>
              </a:rPr>
              <a:t>자립생활지원</a:t>
            </a:r>
            <a:endParaRPr lang="ko-KR" altLang="en-US" sz="2100" kern="0" dirty="0">
              <a:latin typeface="+mn-ea"/>
              <a:cs typeface="+mj-cs"/>
            </a:endParaRPr>
          </a:p>
          <a:p>
            <a:pPr marL="271463" indent="-271463">
              <a:lnSpc>
                <a:spcPct val="120000"/>
              </a:lnSpc>
              <a:spcAft>
                <a:spcPts val="1200"/>
              </a:spcAft>
              <a:buClr>
                <a:schemeClr val="accent5">
                  <a:lumMod val="50000"/>
                </a:schemeClr>
              </a:buClr>
              <a:buFont typeface="+mj-lt"/>
              <a:buAutoNum type="arabicPeriod"/>
              <a:defRPr/>
            </a:pPr>
            <a:r>
              <a:rPr lang="ko-KR" altLang="en-US" sz="2100" kern="0" dirty="0" smtClean="0">
                <a:latin typeface="+mn-ea"/>
                <a:cs typeface="+mj-cs"/>
              </a:rPr>
              <a:t>미혼모가족복지시설 </a:t>
            </a:r>
            <a:r>
              <a:rPr lang="en-US" altLang="ko-KR" sz="2100" kern="0" dirty="0">
                <a:latin typeface="+mn-ea"/>
                <a:cs typeface="+mj-cs"/>
              </a:rPr>
              <a:t>- </a:t>
            </a:r>
            <a:r>
              <a:rPr lang="ko-KR" altLang="en-US" sz="2100" kern="0" dirty="0">
                <a:latin typeface="+mn-ea"/>
                <a:cs typeface="+mj-cs"/>
              </a:rPr>
              <a:t>기본생활지원</a:t>
            </a:r>
            <a:r>
              <a:rPr lang="en-US" altLang="ko-KR" sz="2100" kern="0" dirty="0">
                <a:latin typeface="+mn-ea"/>
                <a:cs typeface="+mj-cs"/>
              </a:rPr>
              <a:t>, </a:t>
            </a:r>
            <a:r>
              <a:rPr lang="ko-KR" altLang="en-US" sz="2100" kern="0" dirty="0" smtClean="0">
                <a:latin typeface="+mn-ea"/>
                <a:cs typeface="+mj-cs"/>
              </a:rPr>
              <a:t>공동생활지원</a:t>
            </a:r>
            <a:endParaRPr lang="ko-KR" altLang="en-US" sz="2100" kern="0" dirty="0">
              <a:latin typeface="+mn-ea"/>
              <a:cs typeface="+mj-cs"/>
            </a:endParaRPr>
          </a:p>
          <a:p>
            <a:pPr marL="271463" indent="-271463">
              <a:lnSpc>
                <a:spcPct val="120000"/>
              </a:lnSpc>
              <a:spcAft>
                <a:spcPts val="1200"/>
              </a:spcAft>
              <a:buClr>
                <a:schemeClr val="accent5">
                  <a:lumMod val="50000"/>
                </a:schemeClr>
              </a:buClr>
              <a:buFont typeface="+mj-lt"/>
              <a:buAutoNum type="arabicPeriod"/>
              <a:defRPr/>
            </a:pPr>
            <a:r>
              <a:rPr lang="ko-KR" altLang="en-US" sz="2100" kern="0" dirty="0" err="1" smtClean="0">
                <a:latin typeface="+mn-ea"/>
                <a:cs typeface="+mj-cs"/>
              </a:rPr>
              <a:t>일시지원복지시설</a:t>
            </a:r>
            <a:endParaRPr lang="ko-KR" altLang="en-US" sz="2100" kern="0" dirty="0">
              <a:latin typeface="+mn-ea"/>
              <a:cs typeface="+mj-cs"/>
            </a:endParaRPr>
          </a:p>
          <a:p>
            <a:pPr marL="271463" indent="-271463">
              <a:lnSpc>
                <a:spcPct val="120000"/>
              </a:lnSpc>
              <a:spcAft>
                <a:spcPts val="1200"/>
              </a:spcAft>
              <a:buClr>
                <a:schemeClr val="accent5">
                  <a:lumMod val="50000"/>
                </a:schemeClr>
              </a:buClr>
              <a:buFont typeface="+mj-lt"/>
              <a:buAutoNum type="arabicPeriod"/>
              <a:defRPr/>
            </a:pPr>
            <a:r>
              <a:rPr lang="ko-KR" altLang="en-US" sz="2100" kern="0" dirty="0" err="1" smtClean="0">
                <a:latin typeface="+mn-ea"/>
                <a:cs typeface="+mj-cs"/>
              </a:rPr>
              <a:t>한부모가족복지상담소</a:t>
            </a:r>
            <a:endParaRPr lang="ko-KR" altLang="en-US" sz="2100" kern="0" dirty="0">
              <a:latin typeface="+mn-ea"/>
              <a:cs typeface="+mj-cs"/>
            </a:endParaRPr>
          </a:p>
        </p:txBody>
      </p:sp>
      <p:grpSp>
        <p:nvGrpSpPr>
          <p:cNvPr id="17" name="Group 7"/>
          <p:cNvGrpSpPr>
            <a:grpSpLocks/>
          </p:cNvGrpSpPr>
          <p:nvPr/>
        </p:nvGrpSpPr>
        <p:grpSpPr bwMode="auto">
          <a:xfrm>
            <a:off x="184880" y="841864"/>
            <a:ext cx="8771204" cy="1308492"/>
            <a:chOff x="204" y="2296"/>
            <a:chExt cx="3584" cy="1860"/>
          </a:xfrm>
        </p:grpSpPr>
        <p:grpSp>
          <p:nvGrpSpPr>
            <p:cNvPr id="18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20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21" name="Rectangle 10"/>
              <p:cNvSpPr>
                <a:spLocks noChangeArrowheads="1"/>
              </p:cNvSpPr>
              <p:nvPr/>
            </p:nvSpPr>
            <p:spPr bwMode="auto">
              <a:xfrm>
                <a:off x="228" y="2347"/>
                <a:ext cx="3539" cy="1775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19" name="AutoShape 11"/>
            <p:cNvSpPr>
              <a:spLocks noChangeArrowheads="1"/>
            </p:cNvSpPr>
            <p:nvPr/>
          </p:nvSpPr>
          <p:spPr bwMode="auto">
            <a:xfrm rot="10800000">
              <a:off x="234" y="323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22" name="Group 12"/>
          <p:cNvGrpSpPr>
            <a:grpSpLocks/>
          </p:cNvGrpSpPr>
          <p:nvPr/>
        </p:nvGrpSpPr>
        <p:grpSpPr bwMode="auto">
          <a:xfrm>
            <a:off x="299181" y="783128"/>
            <a:ext cx="88900" cy="200025"/>
            <a:chOff x="4314" y="2018"/>
            <a:chExt cx="69" cy="166"/>
          </a:xfrm>
        </p:grpSpPr>
        <p:sp>
          <p:nvSpPr>
            <p:cNvPr id="23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24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25" name="Group 15"/>
          <p:cNvGrpSpPr>
            <a:grpSpLocks/>
          </p:cNvGrpSpPr>
          <p:nvPr/>
        </p:nvGrpSpPr>
        <p:grpSpPr bwMode="auto">
          <a:xfrm>
            <a:off x="456689" y="786303"/>
            <a:ext cx="87312" cy="200025"/>
            <a:chOff x="4314" y="2018"/>
            <a:chExt cx="69" cy="166"/>
          </a:xfrm>
        </p:grpSpPr>
        <p:sp>
          <p:nvSpPr>
            <p:cNvPr id="26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27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28" name="Line 18"/>
          <p:cNvSpPr>
            <a:spLocks noChangeShapeType="1"/>
          </p:cNvSpPr>
          <p:nvPr/>
        </p:nvSpPr>
        <p:spPr bwMode="auto">
          <a:xfrm>
            <a:off x="346212" y="1423217"/>
            <a:ext cx="8370436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29" name="Text Box 20"/>
          <p:cNvSpPr txBox="1">
            <a:spLocks noChangeArrowheads="1"/>
          </p:cNvSpPr>
          <p:nvPr/>
        </p:nvSpPr>
        <p:spPr bwMode="auto">
          <a:xfrm>
            <a:off x="381545" y="1057798"/>
            <a:ext cx="3070071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200" b="1" dirty="0">
                <a:solidFill>
                  <a:schemeClr val="accent5">
                    <a:lumMod val="50000"/>
                  </a:schemeClr>
                </a:solidFill>
                <a:latin typeface="+mn-ea"/>
                <a:ea typeface="+mn-ea"/>
              </a:rPr>
              <a:t>보호기관</a:t>
            </a:r>
            <a:r>
              <a:rPr lang="en-US" altLang="ko-KR" sz="2200" b="1" dirty="0">
                <a:solidFill>
                  <a:schemeClr val="accent5">
                    <a:lumMod val="50000"/>
                  </a:schemeClr>
                </a:solidFill>
                <a:latin typeface="+mn-ea"/>
                <a:ea typeface="+mn-ea"/>
              </a:rPr>
              <a:t>(</a:t>
            </a:r>
            <a:r>
              <a:rPr lang="ko-KR" altLang="en-US" sz="2200" b="1" dirty="0">
                <a:solidFill>
                  <a:schemeClr val="accent5">
                    <a:lumMod val="50000"/>
                  </a:schemeClr>
                </a:solidFill>
                <a:latin typeface="+mn-ea"/>
                <a:ea typeface="+mn-ea"/>
              </a:rPr>
              <a:t>제</a:t>
            </a:r>
            <a:r>
              <a:rPr lang="en-US" altLang="ko-KR" sz="2200" b="1" dirty="0">
                <a:solidFill>
                  <a:schemeClr val="accent5">
                    <a:lumMod val="50000"/>
                  </a:schemeClr>
                </a:solidFill>
                <a:latin typeface="+mn-ea"/>
                <a:ea typeface="+mn-ea"/>
              </a:rPr>
              <a:t>4</a:t>
            </a:r>
            <a:r>
              <a:rPr lang="ko-KR" altLang="en-US" sz="2200" b="1" dirty="0">
                <a:solidFill>
                  <a:schemeClr val="accent5">
                    <a:lumMod val="50000"/>
                  </a:schemeClr>
                </a:solidFill>
                <a:latin typeface="+mn-ea"/>
                <a:ea typeface="+mn-ea"/>
              </a:rPr>
              <a:t>조 제</a:t>
            </a:r>
            <a:r>
              <a:rPr lang="en-US" altLang="ko-KR" sz="2200" b="1" dirty="0">
                <a:solidFill>
                  <a:schemeClr val="accent5">
                    <a:lumMod val="50000"/>
                  </a:schemeClr>
                </a:solidFill>
                <a:latin typeface="+mn-ea"/>
                <a:ea typeface="+mn-ea"/>
              </a:rPr>
              <a:t>6</a:t>
            </a:r>
            <a:r>
              <a:rPr lang="ko-KR" altLang="en-US" sz="2200" b="1" dirty="0">
                <a:solidFill>
                  <a:schemeClr val="accent5">
                    <a:lumMod val="50000"/>
                  </a:schemeClr>
                </a:solidFill>
                <a:latin typeface="+mn-ea"/>
                <a:ea typeface="+mn-ea"/>
              </a:rPr>
              <a:t>호</a:t>
            </a:r>
            <a:r>
              <a:rPr lang="en-US" altLang="ko-KR" sz="2200" b="1" dirty="0">
                <a:solidFill>
                  <a:schemeClr val="accent5">
                    <a:lumMod val="50000"/>
                  </a:schemeClr>
                </a:solidFill>
                <a:latin typeface="+mn-ea"/>
                <a:ea typeface="+mn-ea"/>
              </a:rPr>
              <a:t>)</a:t>
            </a:r>
          </a:p>
        </p:txBody>
      </p:sp>
      <p:sp>
        <p:nvSpPr>
          <p:cNvPr id="30" name="제목 39"/>
          <p:cNvSpPr txBox="1">
            <a:spLocks/>
          </p:cNvSpPr>
          <p:nvPr/>
        </p:nvSpPr>
        <p:spPr bwMode="auto">
          <a:xfrm>
            <a:off x="468525" y="1480809"/>
            <a:ext cx="8676456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150000"/>
              </a:lnSpc>
              <a:spcAft>
                <a:spcPts val="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2000" kern="0" dirty="0">
                <a:latin typeface="+mn-ea"/>
                <a:cs typeface="+mj-cs"/>
              </a:rPr>
              <a:t>이 법에 따른 보호를 행하는 국가나 지방자치단체</a:t>
            </a:r>
          </a:p>
        </p:txBody>
      </p:sp>
      <p:grpSp>
        <p:nvGrpSpPr>
          <p:cNvPr id="31" name="그룹 30"/>
          <p:cNvGrpSpPr/>
          <p:nvPr/>
        </p:nvGrpSpPr>
        <p:grpSpPr>
          <a:xfrm>
            <a:off x="6622745" y="5426478"/>
            <a:ext cx="2348024" cy="1187386"/>
            <a:chOff x="6804248" y="4077072"/>
            <a:chExt cx="2215471" cy="1187386"/>
          </a:xfrm>
        </p:grpSpPr>
        <p:sp>
          <p:nvSpPr>
            <p:cNvPr id="34" name="직사각형 33"/>
            <p:cNvSpPr/>
            <p:nvPr/>
          </p:nvSpPr>
          <p:spPr>
            <a:xfrm>
              <a:off x="6804248" y="4077072"/>
              <a:ext cx="2160240" cy="1187386"/>
            </a:xfrm>
            <a:prstGeom prst="rect">
              <a:avLst/>
            </a:prstGeom>
            <a:solidFill>
              <a:schemeClr val="bg1"/>
            </a:solidFill>
            <a:ln w="76200">
              <a:solidFill>
                <a:srgbClr val="B3D58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32" name="그림 31">
              <a:hlinkClick r:id="rId2"/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844511" y="4155774"/>
              <a:ext cx="998423" cy="1040856"/>
            </a:xfrm>
            <a:prstGeom prst="rect">
              <a:avLst/>
            </a:prstGeom>
          </p:spPr>
        </p:pic>
        <p:sp>
          <p:nvSpPr>
            <p:cNvPr id="33" name="TextBox 32"/>
            <p:cNvSpPr txBox="1"/>
            <p:nvPr/>
          </p:nvSpPr>
          <p:spPr>
            <a:xfrm>
              <a:off x="7808597" y="4257063"/>
              <a:ext cx="1211122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b="1" u="sng" dirty="0" err="1" smtClean="0">
                  <a:solidFill>
                    <a:schemeClr val="accent6">
                      <a:lumMod val="75000"/>
                    </a:schemeClr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미혼부</a:t>
              </a:r>
              <a:r>
                <a:rPr lang="en-US" altLang="ko-KR" b="1" u="sng" dirty="0" smtClean="0">
                  <a:solidFill>
                    <a:schemeClr val="accent6">
                      <a:lumMod val="75000"/>
                    </a:schemeClr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:</a:t>
              </a:r>
            </a:p>
            <a:p>
              <a:r>
                <a:rPr lang="ko-KR" altLang="en-US" b="1" u="sng" dirty="0" smtClean="0">
                  <a:solidFill>
                    <a:schemeClr val="accent6">
                      <a:lumMod val="75000"/>
                    </a:schemeClr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그 남자의</a:t>
              </a:r>
              <a:endParaRPr lang="en-US" altLang="ko-KR" b="1" u="sng" dirty="0" smtClean="0">
                <a:solidFill>
                  <a:schemeClr val="accent6">
                    <a:lumMod val="7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  <a:p>
              <a:r>
                <a:rPr lang="ko-KR" altLang="en-US" b="1" u="sng" dirty="0" smtClean="0">
                  <a:solidFill>
                    <a:schemeClr val="accent6">
                      <a:lumMod val="75000"/>
                    </a:schemeClr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권리</a:t>
              </a:r>
              <a:endParaRPr lang="ko-KR" altLang="en-US" b="1" u="sng" dirty="0">
                <a:solidFill>
                  <a:schemeClr val="accent6">
                    <a:lumMod val="7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4814173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219621" y="245511"/>
            <a:ext cx="7772400" cy="438582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2500" b="1" dirty="0" err="1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한부모가족지원법</a:t>
            </a:r>
            <a:r>
              <a:rPr lang="ko-KR" altLang="en-US" sz="25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 </a:t>
            </a:r>
            <a:r>
              <a:rPr lang="en-US" altLang="ko-KR" sz="25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– </a:t>
            </a:r>
            <a:r>
              <a:rPr lang="ko-KR" altLang="en-US" sz="2500" b="1" dirty="0" err="1">
                <a:solidFill>
                  <a:schemeClr val="accent4">
                    <a:lumMod val="50000"/>
                  </a:schemeClr>
                </a:solidFill>
                <a:latin typeface="+mj-ea"/>
              </a:rPr>
              <a:t>한부모가족복지시설</a:t>
            </a:r>
            <a:endParaRPr lang="ko-KR" altLang="en-US" sz="2500" b="1" dirty="0">
              <a:solidFill>
                <a:schemeClr val="accent4">
                  <a:lumMod val="50000"/>
                </a:schemeClr>
              </a:solidFill>
              <a:latin typeface="+mj-ea"/>
            </a:endParaRPr>
          </a:p>
        </p:txBody>
      </p:sp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174831" y="813395"/>
            <a:ext cx="8795869" cy="3993805"/>
            <a:chOff x="204" y="2296"/>
            <a:chExt cx="3584" cy="1860"/>
          </a:xfrm>
        </p:grpSpPr>
        <p:grpSp>
          <p:nvGrpSpPr>
            <p:cNvPr id="4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6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7" name="Rectangle 10"/>
              <p:cNvSpPr>
                <a:spLocks noChangeArrowheads="1"/>
              </p:cNvSpPr>
              <p:nvPr/>
            </p:nvSpPr>
            <p:spPr bwMode="auto">
              <a:xfrm>
                <a:off x="228" y="2311"/>
                <a:ext cx="3539" cy="1834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5" name="AutoShape 11"/>
            <p:cNvSpPr>
              <a:spLocks noChangeArrowheads="1"/>
            </p:cNvSpPr>
            <p:nvPr/>
          </p:nvSpPr>
          <p:spPr bwMode="auto">
            <a:xfrm rot="10800000">
              <a:off x="234" y="323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8" name="Line 18"/>
          <p:cNvSpPr>
            <a:spLocks noChangeShapeType="1"/>
          </p:cNvSpPr>
          <p:nvPr/>
        </p:nvSpPr>
        <p:spPr bwMode="auto">
          <a:xfrm>
            <a:off x="295972" y="1354553"/>
            <a:ext cx="8410628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9" name="Text Box 20"/>
          <p:cNvSpPr txBox="1">
            <a:spLocks noChangeArrowheads="1"/>
          </p:cNvSpPr>
          <p:nvPr/>
        </p:nvSpPr>
        <p:spPr bwMode="auto">
          <a:xfrm>
            <a:off x="311209" y="1009230"/>
            <a:ext cx="1794081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설치 및 폐지</a:t>
            </a:r>
          </a:p>
        </p:txBody>
      </p:sp>
      <p:sp>
        <p:nvSpPr>
          <p:cNvPr id="10" name="제목 39"/>
          <p:cNvSpPr txBox="1">
            <a:spLocks/>
          </p:cNvSpPr>
          <p:nvPr/>
        </p:nvSpPr>
        <p:spPr bwMode="auto">
          <a:xfrm>
            <a:off x="354842" y="1440117"/>
            <a:ext cx="8462912" cy="32778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150000"/>
              </a:lnSpc>
              <a:spcAft>
                <a:spcPts val="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2000" kern="0" dirty="0">
                <a:latin typeface="+mn-ea"/>
                <a:cs typeface="+mj-cs"/>
              </a:rPr>
              <a:t>국가나 지방자치단체는 </a:t>
            </a:r>
            <a:r>
              <a:rPr lang="ko-KR" altLang="en-US" sz="2000" kern="0" dirty="0" err="1">
                <a:latin typeface="+mn-ea"/>
                <a:cs typeface="+mj-cs"/>
              </a:rPr>
              <a:t>한부모가족복지시설을</a:t>
            </a:r>
            <a:r>
              <a:rPr lang="ko-KR" altLang="en-US" sz="2000" kern="0" dirty="0">
                <a:latin typeface="+mn-ea"/>
                <a:cs typeface="+mj-cs"/>
              </a:rPr>
              <a:t> 설치할 수 있다</a:t>
            </a:r>
            <a:r>
              <a:rPr lang="en-US" altLang="ko-KR" sz="2000" kern="0" dirty="0">
                <a:latin typeface="+mn-ea"/>
                <a:cs typeface="+mj-cs"/>
              </a:rPr>
              <a:t>(</a:t>
            </a:r>
            <a:r>
              <a:rPr lang="ko-KR" altLang="en-US" sz="2000" kern="0" dirty="0">
                <a:latin typeface="+mn-ea"/>
                <a:cs typeface="+mj-cs"/>
              </a:rPr>
              <a:t>제</a:t>
            </a:r>
            <a:r>
              <a:rPr lang="en-US" altLang="ko-KR" sz="2000" kern="0" dirty="0">
                <a:latin typeface="+mn-ea"/>
                <a:cs typeface="+mj-cs"/>
              </a:rPr>
              <a:t>20</a:t>
            </a:r>
            <a:r>
              <a:rPr lang="ko-KR" altLang="en-US" sz="2000" kern="0" dirty="0">
                <a:latin typeface="+mn-ea"/>
                <a:cs typeface="+mj-cs"/>
              </a:rPr>
              <a:t>조</a:t>
            </a:r>
            <a:r>
              <a:rPr lang="en-US" altLang="ko-KR" sz="2000" kern="0" dirty="0">
                <a:latin typeface="+mn-ea"/>
                <a:cs typeface="+mj-cs"/>
              </a:rPr>
              <a:t>). </a:t>
            </a:r>
            <a:r>
              <a:rPr lang="ko-KR" altLang="en-US" sz="2000" kern="0" dirty="0" smtClean="0">
                <a:latin typeface="+mn-ea"/>
                <a:cs typeface="+mj-cs"/>
              </a:rPr>
              <a:t>그 </a:t>
            </a:r>
            <a:r>
              <a:rPr lang="ko-KR" altLang="en-US" sz="2000" kern="0" dirty="0">
                <a:latin typeface="+mn-ea"/>
                <a:cs typeface="+mj-cs"/>
              </a:rPr>
              <a:t>외의 자는 </a:t>
            </a:r>
            <a:r>
              <a:rPr lang="ko-KR" altLang="en-US" sz="2000" kern="0" dirty="0" smtClean="0">
                <a:latin typeface="+mn-ea"/>
                <a:cs typeface="+mj-cs"/>
              </a:rPr>
              <a:t>시장 </a:t>
            </a:r>
            <a:r>
              <a:rPr lang="en-US" altLang="ko-KR" sz="2000" kern="0" dirty="0" smtClean="0">
                <a:latin typeface="+mn-ea"/>
                <a:cs typeface="+mj-cs"/>
              </a:rPr>
              <a:t>· </a:t>
            </a:r>
            <a:r>
              <a:rPr lang="ko-KR" altLang="en-US" sz="2000" kern="0" dirty="0" smtClean="0">
                <a:latin typeface="+mn-ea"/>
                <a:cs typeface="+mj-cs"/>
              </a:rPr>
              <a:t>군수 </a:t>
            </a:r>
            <a:r>
              <a:rPr lang="en-US" altLang="ko-KR" sz="2000" kern="0" dirty="0" smtClean="0">
                <a:latin typeface="+mn-ea"/>
                <a:cs typeface="+mj-cs"/>
              </a:rPr>
              <a:t>· </a:t>
            </a:r>
            <a:r>
              <a:rPr lang="ko-KR" altLang="en-US" sz="2000" kern="0" dirty="0" smtClean="0">
                <a:latin typeface="+mn-ea"/>
                <a:cs typeface="+mj-cs"/>
              </a:rPr>
              <a:t>구청장에게 </a:t>
            </a:r>
            <a:r>
              <a:rPr lang="ko-KR" altLang="en-US" sz="2000" kern="0" dirty="0">
                <a:latin typeface="+mn-ea"/>
                <a:cs typeface="+mj-cs"/>
              </a:rPr>
              <a:t>신고하여야 한다</a:t>
            </a:r>
            <a:r>
              <a:rPr lang="en-US" altLang="ko-KR" sz="2000" kern="0" dirty="0">
                <a:latin typeface="+mn-ea"/>
                <a:cs typeface="+mj-cs"/>
              </a:rPr>
              <a:t>. </a:t>
            </a:r>
          </a:p>
          <a:p>
            <a:pPr marL="452438" indent="-180975">
              <a:lnSpc>
                <a:spcPct val="150000"/>
              </a:lnSpc>
              <a:spcAft>
                <a:spcPts val="0"/>
              </a:spcAft>
              <a:buClr>
                <a:schemeClr val="accent5">
                  <a:lumMod val="50000"/>
                </a:schemeClr>
              </a:buClr>
              <a:buSzPct val="110000"/>
              <a:buFont typeface="나눔바른펜" panose="020B0503000000000000" pitchFamily="50" charset="-127"/>
              <a:buChar char="-"/>
              <a:defRPr/>
            </a:pPr>
            <a:r>
              <a:rPr lang="ko-KR" altLang="en-US" sz="1900" kern="0" dirty="0" smtClean="0">
                <a:latin typeface="+mn-ea"/>
                <a:cs typeface="+mj-cs"/>
              </a:rPr>
              <a:t>제</a:t>
            </a:r>
            <a:r>
              <a:rPr lang="en-US" altLang="ko-KR" sz="1900" kern="0" dirty="0">
                <a:latin typeface="+mn-ea"/>
                <a:cs typeface="+mj-cs"/>
              </a:rPr>
              <a:t>19</a:t>
            </a:r>
            <a:r>
              <a:rPr lang="ko-KR" altLang="en-US" sz="1900" kern="0" dirty="0">
                <a:latin typeface="+mn-ea"/>
                <a:cs typeface="+mj-cs"/>
              </a:rPr>
              <a:t>조에 따른 </a:t>
            </a:r>
            <a:r>
              <a:rPr lang="ko-KR" altLang="en-US" sz="1900" kern="0" dirty="0" err="1">
                <a:latin typeface="+mn-ea"/>
                <a:cs typeface="+mj-cs"/>
              </a:rPr>
              <a:t>한부모가족시설의</a:t>
            </a:r>
            <a:r>
              <a:rPr lang="ko-KR" altLang="en-US" sz="1900" kern="0" dirty="0">
                <a:latin typeface="+mn-ea"/>
                <a:cs typeface="+mj-cs"/>
              </a:rPr>
              <a:t> 장은 청소년 </a:t>
            </a:r>
            <a:r>
              <a:rPr lang="ko-KR" altLang="en-US" sz="1900" kern="0" dirty="0" err="1">
                <a:latin typeface="+mn-ea"/>
                <a:cs typeface="+mj-cs"/>
              </a:rPr>
              <a:t>한부모가</a:t>
            </a:r>
            <a:r>
              <a:rPr lang="ko-KR" altLang="en-US" sz="1900" kern="0" dirty="0">
                <a:latin typeface="+mn-ea"/>
                <a:cs typeface="+mj-cs"/>
              </a:rPr>
              <a:t> 입소를 요청하는 </a:t>
            </a:r>
            <a:r>
              <a:rPr lang="ko-KR" altLang="en-US" sz="1900" kern="0" dirty="0" smtClean="0">
                <a:latin typeface="+mn-ea"/>
                <a:cs typeface="+mj-cs"/>
              </a:rPr>
              <a:t>경우에는 </a:t>
            </a:r>
            <a:r>
              <a:rPr lang="ko-KR" altLang="en-US" sz="1900" kern="0" dirty="0">
                <a:latin typeface="+mn-ea"/>
                <a:cs typeface="+mj-cs"/>
              </a:rPr>
              <a:t>우선 입소를 위한 조치를 취하여야 한다</a:t>
            </a:r>
            <a:r>
              <a:rPr lang="en-US" altLang="ko-KR" sz="1900" kern="0" dirty="0" smtClean="0">
                <a:latin typeface="+mn-ea"/>
                <a:cs typeface="+mj-cs"/>
              </a:rPr>
              <a:t>.</a:t>
            </a:r>
            <a:endParaRPr lang="ko-KR" altLang="en-US" sz="1900" kern="0" dirty="0">
              <a:latin typeface="+mn-ea"/>
              <a:cs typeface="+mj-cs"/>
            </a:endParaRPr>
          </a:p>
          <a:p>
            <a:pPr marL="180975" indent="-180975">
              <a:lnSpc>
                <a:spcPct val="150000"/>
              </a:lnSpc>
              <a:spcAft>
                <a:spcPts val="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2000" kern="0" dirty="0" err="1">
                <a:latin typeface="+mn-ea"/>
                <a:cs typeface="+mj-cs"/>
              </a:rPr>
              <a:t>한부모가족복지시설의</a:t>
            </a:r>
            <a:r>
              <a:rPr lang="ko-KR" altLang="en-US" sz="2000" kern="0" dirty="0">
                <a:latin typeface="+mn-ea"/>
                <a:cs typeface="+mj-cs"/>
              </a:rPr>
              <a:t> 설치 신고를 한 자가 그 시설을 폐지하거나 운영을 </a:t>
            </a:r>
            <a:r>
              <a:rPr lang="ko-KR" altLang="en-US" sz="2000" kern="0" dirty="0" smtClean="0">
                <a:latin typeface="+mn-ea"/>
                <a:cs typeface="+mj-cs"/>
              </a:rPr>
              <a:t>일시적으로 중단하려면 </a:t>
            </a:r>
            <a:r>
              <a:rPr lang="ko-KR" altLang="en-US" sz="2000" kern="0" dirty="0" err="1">
                <a:latin typeface="+mn-ea"/>
                <a:cs typeface="+mj-cs"/>
              </a:rPr>
              <a:t>여성가족부령이</a:t>
            </a:r>
            <a:r>
              <a:rPr lang="ko-KR" altLang="en-US" sz="2000" kern="0" dirty="0">
                <a:latin typeface="+mn-ea"/>
                <a:cs typeface="+mj-cs"/>
              </a:rPr>
              <a:t> 정하는 바에 따라 미리 </a:t>
            </a:r>
            <a:r>
              <a:rPr lang="ko-KR" altLang="en-US" sz="2000" kern="0" dirty="0" smtClean="0">
                <a:latin typeface="+mn-ea"/>
                <a:cs typeface="+mj-cs"/>
              </a:rPr>
              <a:t>시장 </a:t>
            </a:r>
            <a:r>
              <a:rPr lang="en-US" altLang="ko-KR" sz="2000" kern="0" dirty="0" smtClean="0">
                <a:latin typeface="+mn-ea"/>
                <a:cs typeface="+mj-cs"/>
              </a:rPr>
              <a:t>· </a:t>
            </a:r>
            <a:r>
              <a:rPr lang="ko-KR" altLang="en-US" sz="2000" kern="0" dirty="0" smtClean="0">
                <a:latin typeface="+mn-ea"/>
                <a:cs typeface="+mj-cs"/>
              </a:rPr>
              <a:t>군수 </a:t>
            </a:r>
            <a:r>
              <a:rPr lang="en-US" altLang="ko-KR" sz="2000" kern="0" dirty="0" smtClean="0">
                <a:latin typeface="+mn-ea"/>
                <a:cs typeface="+mj-cs"/>
              </a:rPr>
              <a:t>· </a:t>
            </a:r>
            <a:r>
              <a:rPr lang="ko-KR" altLang="en-US" sz="2000" kern="0" dirty="0" smtClean="0">
                <a:latin typeface="+mn-ea"/>
                <a:cs typeface="+mj-cs"/>
              </a:rPr>
              <a:t>구청장에게 신고하여야</a:t>
            </a:r>
            <a:r>
              <a:rPr lang="en-US" altLang="ko-KR" sz="2000" kern="0" dirty="0">
                <a:latin typeface="+mn-ea"/>
                <a:cs typeface="+mj-cs"/>
              </a:rPr>
              <a:t> </a:t>
            </a:r>
            <a:r>
              <a:rPr lang="ko-KR" altLang="en-US" sz="2000" kern="0" dirty="0" smtClean="0">
                <a:latin typeface="+mn-ea"/>
                <a:cs typeface="+mj-cs"/>
              </a:rPr>
              <a:t>한다</a:t>
            </a:r>
            <a:r>
              <a:rPr lang="en-US" altLang="ko-KR" sz="2000" kern="0" dirty="0">
                <a:latin typeface="+mn-ea"/>
                <a:cs typeface="+mj-cs"/>
              </a:rPr>
              <a:t>(</a:t>
            </a:r>
            <a:r>
              <a:rPr lang="ko-KR" altLang="en-US" sz="2000" kern="0" dirty="0">
                <a:latin typeface="+mn-ea"/>
                <a:cs typeface="+mj-cs"/>
              </a:rPr>
              <a:t>제</a:t>
            </a:r>
            <a:r>
              <a:rPr lang="en-US" altLang="ko-KR" sz="2000" kern="0" dirty="0">
                <a:latin typeface="+mn-ea"/>
                <a:cs typeface="+mj-cs"/>
              </a:rPr>
              <a:t>21</a:t>
            </a:r>
            <a:r>
              <a:rPr lang="ko-KR" altLang="en-US" sz="2000" kern="0" dirty="0">
                <a:latin typeface="+mn-ea"/>
                <a:cs typeface="+mj-cs"/>
              </a:rPr>
              <a:t>조</a:t>
            </a:r>
            <a:r>
              <a:rPr lang="en-US" altLang="ko-KR" sz="2000" kern="0" dirty="0">
                <a:latin typeface="+mn-ea"/>
                <a:cs typeface="+mj-cs"/>
              </a:rPr>
              <a:t>).</a:t>
            </a:r>
          </a:p>
        </p:txBody>
      </p:sp>
      <p:grpSp>
        <p:nvGrpSpPr>
          <p:cNvPr id="11" name="Group 12"/>
          <p:cNvGrpSpPr>
            <a:grpSpLocks/>
          </p:cNvGrpSpPr>
          <p:nvPr/>
        </p:nvGrpSpPr>
        <p:grpSpPr bwMode="auto">
          <a:xfrm>
            <a:off x="289133" y="754656"/>
            <a:ext cx="88900" cy="200025"/>
            <a:chOff x="4314" y="2018"/>
            <a:chExt cx="69" cy="166"/>
          </a:xfrm>
        </p:grpSpPr>
        <p:sp>
          <p:nvSpPr>
            <p:cNvPr id="12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3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14" name="Group 15"/>
          <p:cNvGrpSpPr>
            <a:grpSpLocks/>
          </p:cNvGrpSpPr>
          <p:nvPr/>
        </p:nvGrpSpPr>
        <p:grpSpPr bwMode="auto">
          <a:xfrm>
            <a:off x="446641" y="757831"/>
            <a:ext cx="87312" cy="200025"/>
            <a:chOff x="4314" y="2018"/>
            <a:chExt cx="69" cy="166"/>
          </a:xfrm>
        </p:grpSpPr>
        <p:sp>
          <p:nvSpPr>
            <p:cNvPr id="15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6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</p:spTree>
    <p:extLst>
      <p:ext uri="{BB962C8B-B14F-4D97-AF65-F5344CB8AC3E}">
        <p14:creationId xmlns:p14="http://schemas.microsoft.com/office/powerpoint/2010/main" val="128426219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219621" y="245511"/>
            <a:ext cx="7772400" cy="438582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25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사례 </a:t>
            </a:r>
            <a:r>
              <a:rPr lang="ko-KR" altLang="en-US" sz="25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적</a:t>
            </a:r>
            <a:r>
              <a:rPr lang="ko-KR" altLang="en-US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용</a:t>
            </a:r>
            <a:endParaRPr lang="ko-KR" altLang="en-US" sz="2500" b="1" dirty="0">
              <a:solidFill>
                <a:schemeClr val="accent4">
                  <a:lumMod val="50000"/>
                </a:schemeClr>
              </a:solidFill>
              <a:latin typeface="+mj-ea"/>
            </a:endParaRPr>
          </a:p>
        </p:txBody>
      </p:sp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96531" y="721602"/>
            <a:ext cx="8921894" cy="5993739"/>
            <a:chOff x="204" y="2302"/>
            <a:chExt cx="3584" cy="1853"/>
          </a:xfrm>
        </p:grpSpPr>
        <p:grpSp>
          <p:nvGrpSpPr>
            <p:cNvPr id="4" name="Group 8"/>
            <p:cNvGrpSpPr>
              <a:grpSpLocks/>
            </p:cNvGrpSpPr>
            <p:nvPr/>
          </p:nvGrpSpPr>
          <p:grpSpPr bwMode="auto">
            <a:xfrm>
              <a:off x="204" y="2302"/>
              <a:ext cx="3584" cy="1853"/>
              <a:chOff x="204" y="2302"/>
              <a:chExt cx="3584" cy="1853"/>
            </a:xfrm>
          </p:grpSpPr>
          <p:sp>
            <p:nvSpPr>
              <p:cNvPr id="6" name="Rectangle 9"/>
              <p:cNvSpPr>
                <a:spLocks noChangeArrowheads="1"/>
              </p:cNvSpPr>
              <p:nvPr/>
            </p:nvSpPr>
            <p:spPr bwMode="auto">
              <a:xfrm>
                <a:off x="204" y="2302"/>
                <a:ext cx="3584" cy="1853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7" name="Rectangle 10"/>
              <p:cNvSpPr>
                <a:spLocks noChangeArrowheads="1"/>
              </p:cNvSpPr>
              <p:nvPr/>
            </p:nvSpPr>
            <p:spPr bwMode="auto">
              <a:xfrm>
                <a:off x="228" y="2320"/>
                <a:ext cx="3539" cy="1814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5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8" name="Group 12"/>
          <p:cNvGrpSpPr>
            <a:grpSpLocks/>
          </p:cNvGrpSpPr>
          <p:nvPr/>
        </p:nvGrpSpPr>
        <p:grpSpPr bwMode="auto">
          <a:xfrm>
            <a:off x="210831" y="643136"/>
            <a:ext cx="88900" cy="200025"/>
            <a:chOff x="4314" y="2018"/>
            <a:chExt cx="69" cy="166"/>
          </a:xfrm>
        </p:grpSpPr>
        <p:sp>
          <p:nvSpPr>
            <p:cNvPr id="9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0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11" name="Group 15"/>
          <p:cNvGrpSpPr>
            <a:grpSpLocks/>
          </p:cNvGrpSpPr>
          <p:nvPr/>
        </p:nvGrpSpPr>
        <p:grpSpPr bwMode="auto">
          <a:xfrm>
            <a:off x="368339" y="646311"/>
            <a:ext cx="87312" cy="200025"/>
            <a:chOff x="4314" y="2018"/>
            <a:chExt cx="69" cy="166"/>
          </a:xfrm>
        </p:grpSpPr>
        <p:sp>
          <p:nvSpPr>
            <p:cNvPr id="12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3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14" name="Line 18"/>
          <p:cNvSpPr>
            <a:spLocks noChangeShapeType="1"/>
          </p:cNvSpPr>
          <p:nvPr/>
        </p:nvSpPr>
        <p:spPr bwMode="auto">
          <a:xfrm>
            <a:off x="274964" y="1277708"/>
            <a:ext cx="8473500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15" name="Text Box 20"/>
          <p:cNvSpPr txBox="1">
            <a:spLocks noChangeArrowheads="1"/>
          </p:cNvSpPr>
          <p:nvPr/>
        </p:nvSpPr>
        <p:spPr bwMode="auto">
          <a:xfrm>
            <a:off x="270541" y="900962"/>
            <a:ext cx="3922869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ko-KR" sz="2300" b="1" dirty="0" smtClean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18</a:t>
            </a:r>
            <a:r>
              <a:rPr lang="ko-KR" altLang="en-US" sz="2300" b="1" dirty="0" smtClean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세 이상의 자녀가 있으면</a:t>
            </a:r>
            <a:r>
              <a:rPr lang="en-US" altLang="ko-KR" sz="2300" b="1" dirty="0" smtClean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?</a:t>
            </a:r>
            <a:endParaRPr lang="en-US" altLang="ko-KR" sz="2300" b="1" dirty="0">
              <a:solidFill>
                <a:schemeClr val="accent5">
                  <a:lumMod val="50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92851" y="1279066"/>
            <a:ext cx="8825574" cy="55168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buClr>
                <a:srgbClr val="006600"/>
              </a:buClr>
            </a:pPr>
            <a:r>
              <a:rPr lang="ko-KR" altLang="en-US" sz="1900" dirty="0" smtClean="0">
                <a:latin typeface="+mn-ea"/>
              </a:rPr>
              <a:t> </a:t>
            </a:r>
            <a:r>
              <a:rPr lang="ko-KR" altLang="en-US" dirty="0" smtClean="0">
                <a:latin typeface="+mn-ea"/>
              </a:rPr>
              <a:t>한나라당 </a:t>
            </a:r>
            <a:r>
              <a:rPr lang="ko-KR" altLang="en-US" dirty="0" err="1">
                <a:latin typeface="+mn-ea"/>
              </a:rPr>
              <a:t>김금래</a:t>
            </a:r>
            <a:r>
              <a:rPr lang="ko-KR" altLang="en-US" dirty="0">
                <a:latin typeface="+mn-ea"/>
              </a:rPr>
              <a:t> 의원은 </a:t>
            </a:r>
            <a:r>
              <a:rPr lang="ko-KR" altLang="en-US" dirty="0" err="1">
                <a:latin typeface="+mn-ea"/>
              </a:rPr>
              <a:t>한부모가족에</a:t>
            </a:r>
            <a:r>
              <a:rPr lang="ko-KR" altLang="en-US" dirty="0">
                <a:latin typeface="+mn-ea"/>
              </a:rPr>
              <a:t> 대한 지원을 확대하는 내용의 </a:t>
            </a:r>
            <a:r>
              <a:rPr lang="ko-KR" altLang="en-US" dirty="0" err="1" smtClean="0">
                <a:latin typeface="+mn-ea"/>
              </a:rPr>
              <a:t>한부모가족지원법</a:t>
            </a:r>
            <a:r>
              <a:rPr lang="ko-KR" altLang="en-US" dirty="0">
                <a:latin typeface="+mn-ea"/>
              </a:rPr>
              <a:t> </a:t>
            </a:r>
            <a:r>
              <a:rPr lang="ko-KR" altLang="en-US" dirty="0" smtClean="0">
                <a:latin typeface="+mn-ea"/>
              </a:rPr>
              <a:t>개정안을 </a:t>
            </a:r>
            <a:r>
              <a:rPr lang="ko-KR" altLang="en-US" dirty="0">
                <a:latin typeface="+mn-ea"/>
              </a:rPr>
              <a:t>대표 발의했다고 </a:t>
            </a:r>
            <a:r>
              <a:rPr lang="en-US" altLang="ko-KR" dirty="0">
                <a:latin typeface="+mn-ea"/>
              </a:rPr>
              <a:t>3</a:t>
            </a:r>
            <a:r>
              <a:rPr lang="ko-KR" altLang="en-US" dirty="0">
                <a:latin typeface="+mn-ea"/>
              </a:rPr>
              <a:t>일 </a:t>
            </a:r>
            <a:r>
              <a:rPr lang="ko-KR" altLang="en-US" dirty="0" smtClean="0">
                <a:latin typeface="+mn-ea"/>
              </a:rPr>
              <a:t>밝혔다</a:t>
            </a:r>
            <a:r>
              <a:rPr lang="en-US" altLang="ko-KR" dirty="0" smtClean="0">
                <a:latin typeface="+mn-ea"/>
              </a:rPr>
              <a:t>. </a:t>
            </a:r>
            <a:r>
              <a:rPr lang="ko-KR" altLang="en-US" dirty="0" smtClean="0">
                <a:latin typeface="+mn-ea"/>
              </a:rPr>
              <a:t>현재는 </a:t>
            </a:r>
            <a:r>
              <a:rPr lang="ko-KR" altLang="en-US" dirty="0" err="1">
                <a:latin typeface="+mn-ea"/>
              </a:rPr>
              <a:t>한부모가정에</a:t>
            </a:r>
            <a:r>
              <a:rPr lang="ko-KR" altLang="en-US" dirty="0">
                <a:latin typeface="+mn-ea"/>
              </a:rPr>
              <a:t> </a:t>
            </a:r>
            <a:r>
              <a:rPr lang="en-US" altLang="ko-KR" dirty="0">
                <a:latin typeface="+mn-ea"/>
              </a:rPr>
              <a:t>18</a:t>
            </a:r>
            <a:r>
              <a:rPr lang="ko-KR" altLang="en-US" dirty="0">
                <a:latin typeface="+mn-ea"/>
              </a:rPr>
              <a:t>세</a:t>
            </a:r>
            <a:r>
              <a:rPr lang="en-US" altLang="ko-KR" dirty="0">
                <a:latin typeface="+mn-ea"/>
              </a:rPr>
              <a:t>(</a:t>
            </a:r>
            <a:r>
              <a:rPr lang="ko-KR" altLang="en-US" dirty="0">
                <a:latin typeface="+mn-ea"/>
              </a:rPr>
              <a:t>취학 중인 경우 </a:t>
            </a:r>
            <a:r>
              <a:rPr lang="en-US" altLang="ko-KR" dirty="0">
                <a:latin typeface="+mn-ea"/>
              </a:rPr>
              <a:t>22</a:t>
            </a:r>
            <a:r>
              <a:rPr lang="ko-KR" altLang="en-US" dirty="0">
                <a:latin typeface="+mn-ea"/>
              </a:rPr>
              <a:t>세</a:t>
            </a:r>
            <a:r>
              <a:rPr lang="en-US" altLang="ko-KR" dirty="0">
                <a:latin typeface="+mn-ea"/>
              </a:rPr>
              <a:t>) </a:t>
            </a:r>
            <a:r>
              <a:rPr lang="ko-KR" altLang="en-US" dirty="0">
                <a:latin typeface="+mn-ea"/>
              </a:rPr>
              <a:t>이상의 자녀가 있으면 다른 자녀들도 지원받을 수 없도록 돼 있어 </a:t>
            </a:r>
            <a:r>
              <a:rPr lang="ko-KR" altLang="en-US" dirty="0" err="1">
                <a:latin typeface="+mn-ea"/>
              </a:rPr>
              <a:t>한부모가족에</a:t>
            </a:r>
            <a:r>
              <a:rPr lang="ko-KR" altLang="en-US" dirty="0">
                <a:latin typeface="+mn-ea"/>
              </a:rPr>
              <a:t> 대한 지원이 부족하다는 지적을 </a:t>
            </a:r>
            <a:r>
              <a:rPr lang="ko-KR" altLang="en-US" dirty="0" smtClean="0">
                <a:latin typeface="+mn-ea"/>
              </a:rPr>
              <a:t>받아왔다</a:t>
            </a:r>
            <a:r>
              <a:rPr lang="en-US" altLang="ko-KR" dirty="0" smtClean="0">
                <a:latin typeface="+mn-ea"/>
              </a:rPr>
              <a:t>. </a:t>
            </a:r>
            <a:r>
              <a:rPr lang="ko-KR" altLang="en-US" dirty="0" smtClean="0">
                <a:latin typeface="+mn-ea"/>
              </a:rPr>
              <a:t>개정안은 </a:t>
            </a:r>
            <a:r>
              <a:rPr lang="ko-KR" altLang="en-US" dirty="0" err="1">
                <a:latin typeface="+mn-ea"/>
              </a:rPr>
              <a:t>한부모가족</a:t>
            </a:r>
            <a:r>
              <a:rPr lang="ko-KR" altLang="en-US" dirty="0">
                <a:latin typeface="+mn-ea"/>
              </a:rPr>
              <a:t> 구성원 중 </a:t>
            </a:r>
            <a:r>
              <a:rPr lang="en-US" altLang="ko-KR" dirty="0">
                <a:latin typeface="+mn-ea"/>
              </a:rPr>
              <a:t>18</a:t>
            </a:r>
            <a:r>
              <a:rPr lang="ko-KR" altLang="en-US" dirty="0">
                <a:latin typeface="+mn-ea"/>
              </a:rPr>
              <a:t>세 이상의 자녀가 있는 경우 해당 자녀를 제외한 </a:t>
            </a:r>
            <a:r>
              <a:rPr lang="ko-KR" altLang="en-US" dirty="0" smtClean="0">
                <a:latin typeface="+mn-ea"/>
              </a:rPr>
              <a:t>나머지 </a:t>
            </a:r>
            <a:r>
              <a:rPr lang="ko-KR" altLang="en-US" dirty="0">
                <a:latin typeface="+mn-ea"/>
              </a:rPr>
              <a:t>가족을 지원하는 것을 골자로 한다</a:t>
            </a:r>
            <a:r>
              <a:rPr lang="en-US" altLang="ko-KR" dirty="0">
                <a:latin typeface="+mn-ea"/>
              </a:rPr>
              <a:t>. </a:t>
            </a:r>
            <a:r>
              <a:rPr lang="ko-KR" altLang="en-US" dirty="0">
                <a:latin typeface="+mn-ea"/>
              </a:rPr>
              <a:t>또 부모가 이혼하거나 유기된 아동을 </a:t>
            </a:r>
            <a:r>
              <a:rPr lang="ko-KR" altLang="en-US" dirty="0" err="1" smtClean="0">
                <a:latin typeface="+mn-ea"/>
              </a:rPr>
              <a:t>한부모가족</a:t>
            </a:r>
            <a:r>
              <a:rPr lang="ko-KR" altLang="en-US" dirty="0" smtClean="0">
                <a:latin typeface="+mn-ea"/>
              </a:rPr>
              <a:t> </a:t>
            </a:r>
            <a:r>
              <a:rPr lang="ko-KR" altLang="en-US" dirty="0">
                <a:latin typeface="+mn-ea"/>
              </a:rPr>
              <a:t>지원 보호대상자로 추가하도록 했다</a:t>
            </a:r>
            <a:r>
              <a:rPr lang="en-US" altLang="ko-KR" dirty="0" smtClean="0">
                <a:latin typeface="+mn-ea"/>
              </a:rPr>
              <a:t>.</a:t>
            </a:r>
            <a:endParaRPr lang="en-US" altLang="ko-KR" dirty="0">
              <a:latin typeface="+mn-ea"/>
            </a:endParaRPr>
          </a:p>
          <a:p>
            <a:pPr>
              <a:lnSpc>
                <a:spcPct val="150000"/>
              </a:lnSpc>
              <a:buClr>
                <a:srgbClr val="006600"/>
              </a:buClr>
            </a:pPr>
            <a:r>
              <a:rPr lang="ko-KR" altLang="en-US" dirty="0">
                <a:latin typeface="+mn-ea"/>
              </a:rPr>
              <a:t>김 의원은</a:t>
            </a:r>
            <a:r>
              <a:rPr lang="en-US" altLang="ko-KR" dirty="0">
                <a:latin typeface="+mn-ea"/>
              </a:rPr>
              <a:t>“</a:t>
            </a:r>
            <a:r>
              <a:rPr lang="ko-KR" altLang="en-US" dirty="0">
                <a:latin typeface="+mn-ea"/>
              </a:rPr>
              <a:t>경기불황 여파로 인하 이혼과 배우자 가출 증가 등으로 </a:t>
            </a:r>
            <a:r>
              <a:rPr lang="ko-KR" altLang="en-US" dirty="0" err="1">
                <a:latin typeface="+mn-ea"/>
              </a:rPr>
              <a:t>한부모가족은</a:t>
            </a:r>
            <a:r>
              <a:rPr lang="ko-KR" altLang="en-US" dirty="0">
                <a:latin typeface="+mn-ea"/>
              </a:rPr>
              <a:t> 계속 증가하는 추세</a:t>
            </a:r>
            <a:r>
              <a:rPr lang="en-US" altLang="ko-KR" dirty="0">
                <a:latin typeface="+mn-ea"/>
              </a:rPr>
              <a:t>”</a:t>
            </a:r>
            <a:r>
              <a:rPr lang="ko-KR" altLang="en-US" dirty="0">
                <a:latin typeface="+mn-ea"/>
              </a:rPr>
              <a:t>라며 </a:t>
            </a:r>
            <a:r>
              <a:rPr lang="en-US" altLang="ko-KR" dirty="0">
                <a:latin typeface="+mn-ea"/>
              </a:rPr>
              <a:t>“</a:t>
            </a:r>
            <a:r>
              <a:rPr lang="ko-KR" altLang="en-US" dirty="0" err="1">
                <a:latin typeface="+mn-ea"/>
              </a:rPr>
              <a:t>한부모가족은</a:t>
            </a:r>
            <a:r>
              <a:rPr lang="ko-KR" altLang="en-US" dirty="0">
                <a:latin typeface="+mn-ea"/>
              </a:rPr>
              <a:t> </a:t>
            </a:r>
            <a:r>
              <a:rPr lang="en-US" altLang="ko-KR" dirty="0">
                <a:latin typeface="+mn-ea"/>
              </a:rPr>
              <a:t>1</a:t>
            </a:r>
            <a:r>
              <a:rPr lang="ko-KR" altLang="en-US" dirty="0">
                <a:latin typeface="+mn-ea"/>
              </a:rPr>
              <a:t>인 소득에만 의존하기 때문에 양부모가족에 비해 경제적 어려움과 심리적 불안정을 겪고 있다</a:t>
            </a:r>
            <a:r>
              <a:rPr lang="en-US" altLang="ko-KR" dirty="0">
                <a:latin typeface="+mn-ea"/>
              </a:rPr>
              <a:t>”</a:t>
            </a:r>
            <a:r>
              <a:rPr lang="ko-KR" altLang="en-US" dirty="0">
                <a:latin typeface="+mn-ea"/>
              </a:rPr>
              <a:t>고 입법취지를 </a:t>
            </a:r>
            <a:r>
              <a:rPr lang="ko-KR" altLang="en-US" dirty="0" smtClean="0">
                <a:latin typeface="+mn-ea"/>
              </a:rPr>
              <a:t>밝혔다</a:t>
            </a:r>
            <a:r>
              <a:rPr lang="en-US" altLang="ko-KR" dirty="0" smtClean="0">
                <a:latin typeface="+mn-ea"/>
              </a:rPr>
              <a:t>.</a:t>
            </a:r>
            <a:endParaRPr lang="ko-KR" altLang="en-US" dirty="0">
              <a:latin typeface="+mn-ea"/>
            </a:endParaRPr>
          </a:p>
          <a:p>
            <a:pPr>
              <a:lnSpc>
                <a:spcPct val="150000"/>
              </a:lnSpc>
              <a:buClr>
                <a:srgbClr val="006600"/>
              </a:buClr>
            </a:pPr>
            <a:endParaRPr lang="ko-KR" altLang="en-US" dirty="0">
              <a:latin typeface="+mn-ea"/>
            </a:endParaRPr>
          </a:p>
          <a:p>
            <a:pPr>
              <a:lnSpc>
                <a:spcPct val="150000"/>
              </a:lnSpc>
              <a:buClr>
                <a:srgbClr val="006600"/>
              </a:buClr>
            </a:pPr>
            <a:r>
              <a:rPr lang="ko-KR" altLang="en-US" dirty="0">
                <a:latin typeface="+mn-ea"/>
              </a:rPr>
              <a:t>                                       </a:t>
            </a:r>
            <a:endParaRPr lang="en-US" altLang="ko-KR" dirty="0" smtClean="0">
              <a:latin typeface="+mn-ea"/>
            </a:endParaRPr>
          </a:p>
          <a:p>
            <a:pPr>
              <a:lnSpc>
                <a:spcPct val="150000"/>
              </a:lnSpc>
              <a:buClr>
                <a:srgbClr val="006600"/>
              </a:buClr>
            </a:pPr>
            <a:r>
              <a:rPr lang="ko-KR" altLang="en-US" dirty="0" smtClean="0">
                <a:latin typeface="+mn-ea"/>
              </a:rPr>
              <a:t>                                                                    * </a:t>
            </a:r>
            <a:r>
              <a:rPr lang="ko-KR" altLang="en-US" dirty="0">
                <a:latin typeface="+mn-ea"/>
              </a:rPr>
              <a:t>출처</a:t>
            </a:r>
            <a:r>
              <a:rPr lang="en-US" altLang="ko-KR" dirty="0">
                <a:latin typeface="+mn-ea"/>
              </a:rPr>
              <a:t>: </a:t>
            </a:r>
            <a:r>
              <a:rPr lang="ko-KR" altLang="en-US" dirty="0">
                <a:latin typeface="+mn-ea"/>
              </a:rPr>
              <a:t>아시아경제</a:t>
            </a:r>
            <a:r>
              <a:rPr lang="en-US" altLang="ko-KR" dirty="0">
                <a:latin typeface="+mn-ea"/>
              </a:rPr>
              <a:t>(2010. 3. 3)</a:t>
            </a:r>
          </a:p>
        </p:txBody>
      </p:sp>
    </p:spTree>
    <p:extLst>
      <p:ext uri="{BB962C8B-B14F-4D97-AF65-F5344CB8AC3E}">
        <p14:creationId xmlns:p14="http://schemas.microsoft.com/office/powerpoint/2010/main" val="19095307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219621" y="245511"/>
            <a:ext cx="7772400" cy="438582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25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관련 </a:t>
            </a:r>
            <a:r>
              <a:rPr lang="ko-KR" altLang="en-US" sz="2500" b="1" dirty="0" err="1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근거법</a:t>
            </a:r>
            <a:r>
              <a:rPr lang="ko-KR" altLang="en-US" sz="25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 </a:t>
            </a:r>
            <a:r>
              <a:rPr lang="en-US" altLang="ko-KR" sz="25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: </a:t>
            </a:r>
            <a:r>
              <a:rPr lang="ko-KR" altLang="en-US" sz="25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제</a:t>
            </a:r>
            <a:r>
              <a:rPr lang="en-US" altLang="ko-KR" sz="25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5</a:t>
            </a:r>
            <a:r>
              <a:rPr lang="ko-KR" altLang="en-US" sz="25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조</a:t>
            </a:r>
            <a:r>
              <a:rPr lang="en-US" altLang="ko-KR" sz="25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 </a:t>
            </a:r>
            <a:r>
              <a:rPr lang="en-US" altLang="ko-KR" sz="25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 </a:t>
            </a:r>
            <a:endParaRPr lang="ko-KR" altLang="en-US" sz="2500" b="1" dirty="0">
              <a:solidFill>
                <a:schemeClr val="accent4">
                  <a:lumMod val="50000"/>
                </a:schemeClr>
              </a:solidFill>
              <a:latin typeface="+mj-ea"/>
            </a:endParaRPr>
          </a:p>
        </p:txBody>
      </p:sp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158614" y="843530"/>
            <a:ext cx="8796000" cy="3737598"/>
            <a:chOff x="204" y="2296"/>
            <a:chExt cx="3584" cy="1860"/>
          </a:xfrm>
        </p:grpSpPr>
        <p:grpSp>
          <p:nvGrpSpPr>
            <p:cNvPr id="4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6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7" name="Rectangle 10"/>
              <p:cNvSpPr>
                <a:spLocks noChangeArrowheads="1"/>
              </p:cNvSpPr>
              <p:nvPr/>
            </p:nvSpPr>
            <p:spPr bwMode="auto">
              <a:xfrm>
                <a:off x="228" y="2323"/>
                <a:ext cx="3539" cy="1799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5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8" name="Group 12"/>
          <p:cNvGrpSpPr>
            <a:grpSpLocks/>
          </p:cNvGrpSpPr>
          <p:nvPr/>
        </p:nvGrpSpPr>
        <p:grpSpPr bwMode="auto">
          <a:xfrm>
            <a:off x="272914" y="784795"/>
            <a:ext cx="88900" cy="200025"/>
            <a:chOff x="4314" y="2018"/>
            <a:chExt cx="69" cy="166"/>
          </a:xfrm>
        </p:grpSpPr>
        <p:sp>
          <p:nvSpPr>
            <p:cNvPr id="9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0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11" name="Group 15"/>
          <p:cNvGrpSpPr>
            <a:grpSpLocks/>
          </p:cNvGrpSpPr>
          <p:nvPr/>
        </p:nvGrpSpPr>
        <p:grpSpPr bwMode="auto">
          <a:xfrm>
            <a:off x="430422" y="787970"/>
            <a:ext cx="87312" cy="200025"/>
            <a:chOff x="4314" y="2018"/>
            <a:chExt cx="69" cy="166"/>
          </a:xfrm>
        </p:grpSpPr>
        <p:sp>
          <p:nvSpPr>
            <p:cNvPr id="12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3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14" name="Line 18"/>
          <p:cNvSpPr>
            <a:spLocks noChangeShapeType="1"/>
          </p:cNvSpPr>
          <p:nvPr/>
        </p:nvSpPr>
        <p:spPr bwMode="auto">
          <a:xfrm>
            <a:off x="379580" y="1401175"/>
            <a:ext cx="8109660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15" name="Text Box 20"/>
          <p:cNvSpPr txBox="1">
            <a:spLocks noChangeArrowheads="1"/>
          </p:cNvSpPr>
          <p:nvPr/>
        </p:nvSpPr>
        <p:spPr bwMode="auto">
          <a:xfrm>
            <a:off x="375156" y="1013796"/>
            <a:ext cx="2648482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300" b="1" dirty="0" smtClean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지원대상자의 범위</a:t>
            </a:r>
            <a:endParaRPr lang="en-US" altLang="ko-KR" sz="2300" b="1" dirty="0">
              <a:solidFill>
                <a:schemeClr val="accent5">
                  <a:lumMod val="50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30422" y="1419652"/>
            <a:ext cx="8316416" cy="30931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spcBef>
                <a:spcPts val="300"/>
              </a:spcBef>
              <a:buClr>
                <a:srgbClr val="006600"/>
              </a:buClr>
            </a:pPr>
            <a:r>
              <a:rPr lang="ko-KR" altLang="en-US" sz="2000" dirty="0">
                <a:latin typeface="+mn-ea"/>
              </a:rPr>
              <a:t>제</a:t>
            </a:r>
            <a:r>
              <a:rPr lang="en-US" altLang="ko-KR" sz="2000" dirty="0">
                <a:latin typeface="+mn-ea"/>
              </a:rPr>
              <a:t>5</a:t>
            </a:r>
            <a:r>
              <a:rPr lang="ko-KR" altLang="en-US" sz="2000" dirty="0">
                <a:latin typeface="+mn-ea"/>
              </a:rPr>
              <a:t>조</a:t>
            </a:r>
            <a:r>
              <a:rPr lang="en-US" altLang="ko-KR" sz="2000" dirty="0">
                <a:latin typeface="+mn-ea"/>
              </a:rPr>
              <a:t>(</a:t>
            </a:r>
            <a:r>
              <a:rPr lang="ko-KR" altLang="en-US" sz="2000" dirty="0">
                <a:latin typeface="+mn-ea"/>
              </a:rPr>
              <a:t>지원대상자의 범위</a:t>
            </a:r>
            <a:r>
              <a:rPr lang="en-US" altLang="ko-KR" sz="2000" dirty="0">
                <a:latin typeface="+mn-ea"/>
              </a:rPr>
              <a:t>) </a:t>
            </a:r>
            <a:endParaRPr lang="en-US" altLang="ko-KR" sz="2000" dirty="0" smtClean="0">
              <a:latin typeface="+mn-ea"/>
            </a:endParaRPr>
          </a:p>
          <a:p>
            <a:pPr>
              <a:lnSpc>
                <a:spcPct val="150000"/>
              </a:lnSpc>
              <a:spcBef>
                <a:spcPts val="300"/>
              </a:spcBef>
              <a:buClr>
                <a:srgbClr val="006600"/>
              </a:buClr>
            </a:pPr>
            <a:r>
              <a:rPr lang="en-US" altLang="ko-KR" sz="2000" dirty="0" smtClean="0">
                <a:latin typeface="+mn-ea"/>
              </a:rPr>
              <a:t>① </a:t>
            </a:r>
            <a:r>
              <a:rPr lang="ko-KR" altLang="en-US" sz="2000" dirty="0">
                <a:latin typeface="+mn-ea"/>
              </a:rPr>
              <a:t>이 법에 따른 지원대상자는 제</a:t>
            </a:r>
            <a:r>
              <a:rPr lang="en-US" altLang="ko-KR" sz="2000" dirty="0">
                <a:latin typeface="+mn-ea"/>
              </a:rPr>
              <a:t>4</a:t>
            </a:r>
            <a:r>
              <a:rPr lang="ko-KR" altLang="en-US" sz="2000" dirty="0">
                <a:latin typeface="+mn-ea"/>
              </a:rPr>
              <a:t>조제</a:t>
            </a:r>
            <a:r>
              <a:rPr lang="en-US" altLang="ko-KR" sz="2000" dirty="0">
                <a:latin typeface="+mn-ea"/>
              </a:rPr>
              <a:t>1</a:t>
            </a:r>
            <a:r>
              <a:rPr lang="ko-KR" altLang="en-US" sz="2000" dirty="0" smtClean="0">
                <a:latin typeface="+mn-ea"/>
              </a:rPr>
              <a:t>호 </a:t>
            </a:r>
            <a:r>
              <a:rPr lang="en-US" altLang="ko-KR" sz="2000" dirty="0" smtClean="0">
                <a:latin typeface="+mn-ea"/>
              </a:rPr>
              <a:t>· </a:t>
            </a:r>
            <a:r>
              <a:rPr lang="ko-KR" altLang="en-US" sz="2000" dirty="0" smtClean="0">
                <a:latin typeface="+mn-ea"/>
              </a:rPr>
              <a:t>제</a:t>
            </a:r>
            <a:r>
              <a:rPr lang="en-US" altLang="ko-KR" sz="2000" dirty="0">
                <a:latin typeface="+mn-ea"/>
              </a:rPr>
              <a:t>1</a:t>
            </a:r>
            <a:r>
              <a:rPr lang="ko-KR" altLang="en-US" sz="2000" dirty="0">
                <a:latin typeface="+mn-ea"/>
              </a:rPr>
              <a:t>호의</a:t>
            </a:r>
            <a:r>
              <a:rPr lang="en-US" altLang="ko-KR" sz="2000" dirty="0">
                <a:latin typeface="+mn-ea"/>
              </a:rPr>
              <a:t>2 </a:t>
            </a:r>
            <a:r>
              <a:rPr lang="ko-KR" altLang="en-US" sz="2000" dirty="0">
                <a:latin typeface="+mn-ea"/>
              </a:rPr>
              <a:t>및 제</a:t>
            </a:r>
            <a:r>
              <a:rPr lang="en-US" altLang="ko-KR" sz="2000" dirty="0">
                <a:latin typeface="+mn-ea"/>
              </a:rPr>
              <a:t>2</a:t>
            </a:r>
            <a:r>
              <a:rPr lang="ko-KR" altLang="en-US" sz="2000" dirty="0">
                <a:latin typeface="+mn-ea"/>
              </a:rPr>
              <a:t>호부터 제</a:t>
            </a:r>
            <a:r>
              <a:rPr lang="en-US" altLang="ko-KR" sz="2000" dirty="0">
                <a:latin typeface="+mn-ea"/>
              </a:rPr>
              <a:t>5</a:t>
            </a:r>
            <a:r>
              <a:rPr lang="ko-KR" altLang="en-US" sz="2000" dirty="0">
                <a:latin typeface="+mn-ea"/>
              </a:rPr>
              <a:t>호까지의 규정에 해당하는 자로서 </a:t>
            </a:r>
            <a:r>
              <a:rPr lang="ko-KR" altLang="en-US" sz="2000" dirty="0" err="1">
                <a:latin typeface="+mn-ea"/>
              </a:rPr>
              <a:t>여성가족부령으로</a:t>
            </a:r>
            <a:r>
              <a:rPr lang="ko-KR" altLang="en-US" sz="2000" dirty="0">
                <a:latin typeface="+mn-ea"/>
              </a:rPr>
              <a:t> </a:t>
            </a:r>
            <a:r>
              <a:rPr lang="ko-KR" altLang="en-US" sz="2000" dirty="0" smtClean="0">
                <a:latin typeface="+mn-ea"/>
              </a:rPr>
              <a:t>정하는 </a:t>
            </a:r>
            <a:r>
              <a:rPr lang="ko-KR" altLang="en-US" sz="2000" dirty="0">
                <a:latin typeface="+mn-ea"/>
              </a:rPr>
              <a:t>자로 한다</a:t>
            </a:r>
            <a:r>
              <a:rPr lang="en-US" altLang="ko-KR" sz="2000" dirty="0">
                <a:latin typeface="+mn-ea"/>
              </a:rPr>
              <a:t>. </a:t>
            </a:r>
          </a:p>
          <a:p>
            <a:pPr>
              <a:lnSpc>
                <a:spcPct val="150000"/>
              </a:lnSpc>
              <a:spcBef>
                <a:spcPts val="300"/>
              </a:spcBef>
              <a:buClr>
                <a:srgbClr val="006600"/>
              </a:buClr>
            </a:pPr>
            <a:r>
              <a:rPr lang="en-US" altLang="ko-KR" sz="2000" dirty="0">
                <a:latin typeface="+mn-ea"/>
              </a:rPr>
              <a:t>② </a:t>
            </a:r>
            <a:r>
              <a:rPr lang="ko-KR" altLang="en-US" sz="2000" dirty="0">
                <a:latin typeface="+mn-ea"/>
              </a:rPr>
              <a:t>제</a:t>
            </a:r>
            <a:r>
              <a:rPr lang="en-US" altLang="ko-KR" sz="2000" dirty="0">
                <a:latin typeface="+mn-ea"/>
              </a:rPr>
              <a:t>1</a:t>
            </a:r>
            <a:r>
              <a:rPr lang="ko-KR" altLang="en-US" sz="2000" dirty="0">
                <a:latin typeface="+mn-ea"/>
              </a:rPr>
              <a:t>항에 따른 지원대상자 중 아동의 연령을 초과하는 자녀가 있는 </a:t>
            </a:r>
            <a:endParaRPr lang="en-US" altLang="ko-KR" sz="2000" dirty="0">
              <a:latin typeface="+mn-ea"/>
            </a:endParaRPr>
          </a:p>
          <a:p>
            <a:pPr>
              <a:lnSpc>
                <a:spcPct val="150000"/>
              </a:lnSpc>
              <a:spcBef>
                <a:spcPts val="300"/>
              </a:spcBef>
              <a:buClr>
                <a:srgbClr val="006600"/>
              </a:buClr>
            </a:pPr>
            <a:r>
              <a:rPr lang="ko-KR" altLang="en-US" sz="2000" dirty="0" err="1">
                <a:latin typeface="+mn-ea"/>
              </a:rPr>
              <a:t>한부모가족의</a:t>
            </a:r>
            <a:r>
              <a:rPr lang="ko-KR" altLang="en-US" sz="2000" dirty="0">
                <a:latin typeface="+mn-ea"/>
              </a:rPr>
              <a:t> 경우 그 자녀를 제외한 나머지 가족구성원을 지원대상자로 한다</a:t>
            </a:r>
            <a:r>
              <a:rPr lang="en-US" altLang="ko-KR" sz="2000" dirty="0">
                <a:latin typeface="+mn-ea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11118462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1"/>
          <p:cNvSpPr>
            <a:spLocks noGrp="1"/>
          </p:cNvSpPr>
          <p:nvPr>
            <p:ph type="ctrTitle" idx="4294967295"/>
          </p:nvPr>
        </p:nvSpPr>
        <p:spPr>
          <a:xfrm>
            <a:off x="133896" y="169311"/>
            <a:ext cx="7772400" cy="438582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2500" b="1" dirty="0" err="1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한부모가족지원법</a:t>
            </a:r>
            <a:r>
              <a:rPr lang="ko-KR" altLang="en-US" sz="25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 </a:t>
            </a:r>
            <a:r>
              <a:rPr lang="en-US" altLang="ko-KR" sz="25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- </a:t>
            </a:r>
            <a:r>
              <a:rPr lang="ko-KR" altLang="en-US" sz="25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연혁</a:t>
            </a:r>
            <a:endParaRPr lang="ko-KR" altLang="en-US" sz="2500" b="1" dirty="0">
              <a:solidFill>
                <a:schemeClr val="accent4">
                  <a:lumMod val="50000"/>
                </a:schemeClr>
              </a:solidFill>
              <a:latin typeface="+mj-ea"/>
            </a:endParaRPr>
          </a:p>
        </p:txBody>
      </p:sp>
      <p:graphicFrame>
        <p:nvGraphicFramePr>
          <p:cNvPr id="5" name="표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41200295"/>
              </p:ext>
            </p:extLst>
          </p:nvPr>
        </p:nvGraphicFramePr>
        <p:xfrm>
          <a:off x="104775" y="684780"/>
          <a:ext cx="8953499" cy="6081399"/>
        </p:xfrm>
        <a:graphic>
          <a:graphicData uri="http://schemas.openxmlformats.org/drawingml/2006/table">
            <a:tbl>
              <a:tblPr>
                <a:tableStyleId>{C4B1156A-380E-4F78-BDF5-A606A8083BF9}</a:tableStyleId>
              </a:tblPr>
              <a:tblGrid>
                <a:gridCol w="144233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751116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2418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sz="1900" b="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제</a:t>
                      </a:r>
                      <a:r>
                        <a:rPr kumimoji="1" lang="en-US" altLang="ko-KR" sz="1900" b="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 · </a:t>
                      </a:r>
                      <a:r>
                        <a:rPr kumimoji="1" lang="ko-KR" sz="1900" b="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개정</a:t>
                      </a:r>
                      <a:endParaRPr kumimoji="1" lang="en-US" altLang="ko-KR" sz="1900" b="0" u="none" strike="noStrike" cap="none" normalizeH="0" baseline="0" dirty="0" smtClean="0">
                        <a:ln>
                          <a:noFill/>
                        </a:ln>
                        <a:effectLst/>
                        <a:latin typeface="+mn-ea"/>
                        <a:ea typeface="+mn-ea"/>
                      </a:endParaRP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900" b="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(</a:t>
                      </a:r>
                      <a:r>
                        <a:rPr kumimoji="1" lang="ko-KR" sz="1900" b="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시행</a:t>
                      </a:r>
                      <a:r>
                        <a:rPr kumimoji="1" lang="en-US" altLang="ko-KR" sz="1900" b="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)</a:t>
                      </a:r>
                      <a:endParaRPr kumimoji="1" lang="ko-KR" altLang="ko-KR" sz="1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굴림" pitchFamily="50" charset="-127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sz="1900" b="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주요 내용</a:t>
                      </a:r>
                      <a:endParaRPr kumimoji="1" lang="ko-KR" sz="1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굴림" pitchFamily="50" charset="-127"/>
                      </a:endParaRPr>
                    </a:p>
                  </a:txBody>
                  <a:tcPr marL="90000" marR="90000" marT="46800" marB="46800" anchor="ctr" horzOverflow="overflow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418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1989.4.1.</a:t>
                      </a:r>
                      <a:endParaRPr kumimoji="1" lang="en-US" altLang="ko-KR" sz="1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굴림" pitchFamily="50" charset="-127"/>
                      </a:endParaRP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(</a:t>
                      </a:r>
                      <a:r>
                        <a:rPr kumimoji="1" lang="en-US" altLang="ko-KR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1989.7.1.)</a:t>
                      </a:r>
                      <a:endParaRPr kumimoji="1" lang="en-US" altLang="ko-KR" sz="1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굴림" pitchFamily="50" charset="-127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법률 제</a:t>
                      </a:r>
                      <a:r>
                        <a:rPr kumimoji="1" lang="en-US" altLang="ko-KR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4121</a:t>
                      </a:r>
                      <a:r>
                        <a:rPr kumimoji="1" lang="ko-KR" altLang="en-US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호「모자복지법」제정</a:t>
                      </a:r>
                    </a:p>
                  </a:txBody>
                  <a:tcPr marL="180000" marR="90000" marT="46800" marB="46800" anchor="ctr" horzOverflow="overflow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10018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2002.12.18.</a:t>
                      </a:r>
                      <a:endParaRPr kumimoji="1" lang="en-US" altLang="ko-KR" sz="1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굴림" pitchFamily="50" charset="-127"/>
                      </a:endParaRP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(</a:t>
                      </a:r>
                      <a:r>
                        <a:rPr kumimoji="1" lang="en-US" altLang="ko-KR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2003.6.19.)</a:t>
                      </a:r>
                      <a:endParaRPr kumimoji="1" lang="en-US" altLang="ko-KR" sz="1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굴림" pitchFamily="50" charset="-127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1" lang="ko-KR" altLang="en-US" sz="19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일부개정</a:t>
                      </a:r>
                      <a:endParaRPr kumimoji="1" lang="en-US" altLang="ko-KR" sz="19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  <a:cs typeface="굴림" pitchFamily="50" charset="-127"/>
                      </a:endParaRPr>
                    </a:p>
                    <a:p>
                      <a:pPr marL="87313" marR="0" lvl="0" indent="0" algn="l" defTabSz="914400" rtl="0" eaLnBrk="1" fontAlgn="base" latinLnBrk="1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>
                          <a:schemeClr val="accent4">
                            <a:lumMod val="50000"/>
                          </a:schemeClr>
                        </a:buClr>
                        <a:buSzTx/>
                        <a:buFont typeface="Arial" pitchFamily="34" charset="0"/>
                        <a:buChar char="•"/>
                        <a:tabLst/>
                      </a:pPr>
                      <a:r>
                        <a:rPr kumimoji="1" lang="en-US" altLang="ko-KR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 </a:t>
                      </a:r>
                      <a:r>
                        <a:rPr kumimoji="1" lang="ko-KR" altLang="en-US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법명을 「</a:t>
                      </a:r>
                      <a:r>
                        <a:rPr kumimoji="1" lang="ko-KR" altLang="en-US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모 </a:t>
                      </a:r>
                      <a:r>
                        <a:rPr kumimoji="1" lang="en-US" altLang="ko-KR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· </a:t>
                      </a:r>
                      <a:r>
                        <a:rPr kumimoji="1" lang="ko-KR" altLang="en-US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부자복지법</a:t>
                      </a:r>
                      <a:r>
                        <a:rPr kumimoji="1" lang="ko-KR" altLang="en-US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」으로 변경</a:t>
                      </a:r>
                    </a:p>
                    <a:p>
                      <a:pPr marL="271463" marR="0" lvl="0" indent="-184150" algn="l" defTabSz="914400" rtl="0" eaLnBrk="1" fontAlgn="base" latinLnBrk="1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>
                          <a:schemeClr val="accent4">
                            <a:lumMod val="50000"/>
                          </a:schemeClr>
                        </a:buClr>
                        <a:buSzTx/>
                        <a:buFont typeface="Arial" pitchFamily="34" charset="0"/>
                        <a:buChar char="•"/>
                        <a:tabLst/>
                      </a:pPr>
                      <a:r>
                        <a:rPr kumimoji="1" lang="ko-KR" altLang="en-US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배우자를 상실한 여성</a:t>
                      </a:r>
                      <a:r>
                        <a:rPr kumimoji="1" lang="en-US" altLang="ko-KR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, </a:t>
                      </a:r>
                      <a:r>
                        <a:rPr kumimoji="1" lang="ko-KR" altLang="en-US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노동능력을 상실한 배우자를 가진 여성</a:t>
                      </a:r>
                      <a:r>
                        <a:rPr kumimoji="1" lang="en-US" altLang="ko-KR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, </a:t>
                      </a:r>
                      <a:r>
                        <a:rPr kumimoji="1" lang="ko-KR" altLang="en-US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미혼여성 등 </a:t>
                      </a:r>
                      <a:r>
                        <a:rPr kumimoji="1" lang="ko-KR" altLang="en-US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여성이 </a:t>
                      </a:r>
                      <a:r>
                        <a:rPr kumimoji="1" lang="ko-KR" altLang="en-US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세대주인 모자가정에서 같은 조건의 남성이 세대주인 </a:t>
                      </a:r>
                      <a:r>
                        <a:rPr kumimoji="1" lang="ko-KR" altLang="en-US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부자가정에 </a:t>
                      </a:r>
                      <a:r>
                        <a:rPr kumimoji="1" lang="ko-KR" altLang="en-US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대하여도 지원하도록 함</a:t>
                      </a:r>
                    </a:p>
                  </a:txBody>
                  <a:tcPr marL="144000" marR="90000" marT="46800" marB="46800" anchor="ctr" horzOverflow="overflow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1663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2007.10.17.</a:t>
                      </a:r>
                      <a:endParaRPr kumimoji="1" lang="en-US" altLang="ko-KR" sz="1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굴림" pitchFamily="50" charset="-127"/>
                      </a:endParaRP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(</a:t>
                      </a:r>
                      <a:r>
                        <a:rPr kumimoji="1" lang="en-US" altLang="ko-KR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2008.1.18.)</a:t>
                      </a:r>
                      <a:endParaRPr kumimoji="1" lang="en-US" altLang="ko-KR" sz="1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굴림" pitchFamily="50" charset="-127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1" lang="ko-KR" altLang="en-US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「</a:t>
                      </a:r>
                      <a:r>
                        <a:rPr kumimoji="1" lang="ko-KR" altLang="en-US" sz="19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한부모가족지원법</a:t>
                      </a:r>
                      <a:r>
                        <a:rPr kumimoji="1" lang="ko-KR" altLang="en-US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」 </a:t>
                      </a:r>
                      <a:r>
                        <a:rPr kumimoji="1" lang="ko-KR" altLang="en-US" sz="19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일</a:t>
                      </a:r>
                      <a:r>
                        <a:rPr kumimoji="1" lang="ko-KR" sz="19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부개정</a:t>
                      </a:r>
                      <a:endParaRPr kumimoji="1" lang="en-US" altLang="ko-KR" sz="19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  <a:cs typeface="굴림" pitchFamily="50" charset="-127"/>
                      </a:endParaRPr>
                    </a:p>
                    <a:p>
                      <a:pPr marL="87313" marR="0" lvl="0" indent="0" algn="l" defTabSz="914400" rtl="0" eaLnBrk="1" fontAlgn="base" latinLnBrk="1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>
                          <a:schemeClr val="accent4">
                            <a:lumMod val="50000"/>
                          </a:schemeClr>
                        </a:buClr>
                        <a:buSzTx/>
                        <a:buFont typeface="Arial" pitchFamily="34" charset="0"/>
                        <a:buChar char="•"/>
                        <a:tabLst/>
                      </a:pPr>
                      <a:r>
                        <a:rPr kumimoji="1" lang="ko-KR" altLang="en-US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 법명을 「</a:t>
                      </a:r>
                      <a:r>
                        <a:rPr kumimoji="1" lang="ko-KR" altLang="en-US" sz="19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한부모가족지원법</a:t>
                      </a:r>
                      <a:r>
                        <a:rPr kumimoji="1" lang="ko-KR" altLang="en-US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」</a:t>
                      </a:r>
                      <a:r>
                        <a:rPr kumimoji="1" lang="ko-KR" altLang="en-US" sz="19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으로</a:t>
                      </a:r>
                      <a:r>
                        <a:rPr kumimoji="1" lang="ko-KR" altLang="en-US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 변경</a:t>
                      </a:r>
                    </a:p>
                    <a:p>
                      <a:pPr marL="87313" marR="0" lvl="0" indent="0" algn="l" defTabSz="914400" rtl="0" eaLnBrk="1" fontAlgn="base" latinLnBrk="1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>
                          <a:schemeClr val="accent4">
                            <a:lumMod val="50000"/>
                          </a:schemeClr>
                        </a:buClr>
                        <a:buSzTx/>
                        <a:buFont typeface="Arial" pitchFamily="34" charset="0"/>
                        <a:buChar char="•"/>
                        <a:tabLst/>
                      </a:pPr>
                      <a:r>
                        <a:rPr kumimoji="1" lang="ko-KR" altLang="en-US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 자녀가 취학중인 때에는 </a:t>
                      </a:r>
                      <a:r>
                        <a:rPr kumimoji="1" lang="en-US" altLang="ko-KR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22</a:t>
                      </a:r>
                      <a:r>
                        <a:rPr kumimoji="1" lang="ko-KR" altLang="en-US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세 미만까지 확대하여 지원</a:t>
                      </a:r>
                    </a:p>
                    <a:p>
                      <a:pPr marL="87313" marR="0" lvl="0" indent="0" algn="l" defTabSz="914400" rtl="0" eaLnBrk="1" fontAlgn="base" latinLnBrk="1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>
                          <a:schemeClr val="accent4">
                            <a:lumMod val="50000"/>
                          </a:schemeClr>
                        </a:buClr>
                        <a:buSzTx/>
                        <a:buFont typeface="Arial" pitchFamily="34" charset="0"/>
                        <a:buChar char="•"/>
                        <a:tabLst/>
                      </a:pPr>
                      <a:r>
                        <a:rPr kumimoji="1" lang="ko-KR" altLang="en-US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 </a:t>
                      </a:r>
                      <a:r>
                        <a:rPr kumimoji="1" lang="ko-KR" altLang="en-US" sz="19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조손가족의</a:t>
                      </a:r>
                      <a:r>
                        <a:rPr kumimoji="1" lang="ko-KR" altLang="en-US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 경우도 이 법에 따른 보호대상자로 함</a:t>
                      </a:r>
                    </a:p>
                  </a:txBody>
                  <a:tcPr marL="144000" marR="90000" marT="46800" marB="46800" anchor="ctr" horzOverflow="overflow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0611746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219621" y="245511"/>
            <a:ext cx="7772400" cy="438582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2500" b="1" dirty="0" err="1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한부모가족지원법</a:t>
            </a:r>
            <a:r>
              <a:rPr lang="ko-KR" altLang="en-US" sz="25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 </a:t>
            </a:r>
            <a:r>
              <a:rPr lang="en-US" altLang="ko-KR" sz="25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– </a:t>
            </a:r>
            <a:r>
              <a:rPr lang="ko-KR" altLang="en-US" sz="25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목적과 정의</a:t>
            </a:r>
            <a:endParaRPr lang="ko-KR" altLang="en-US" sz="2500" b="1" dirty="0">
              <a:solidFill>
                <a:schemeClr val="accent4">
                  <a:lumMod val="50000"/>
                </a:schemeClr>
              </a:solidFill>
              <a:latin typeface="+mj-ea"/>
            </a:endParaRPr>
          </a:p>
        </p:txBody>
      </p:sp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179512" y="953009"/>
            <a:ext cx="8738459" cy="1971935"/>
            <a:chOff x="204" y="2296"/>
            <a:chExt cx="3584" cy="1860"/>
          </a:xfrm>
        </p:grpSpPr>
        <p:grpSp>
          <p:nvGrpSpPr>
            <p:cNvPr id="4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6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7" name="Rectangle 10"/>
              <p:cNvSpPr>
                <a:spLocks noChangeArrowheads="1"/>
              </p:cNvSpPr>
              <p:nvPr/>
            </p:nvSpPr>
            <p:spPr bwMode="auto">
              <a:xfrm>
                <a:off x="228" y="2323"/>
                <a:ext cx="3539" cy="1799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5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8" name="Group 12"/>
          <p:cNvGrpSpPr>
            <a:grpSpLocks/>
          </p:cNvGrpSpPr>
          <p:nvPr/>
        </p:nvGrpSpPr>
        <p:grpSpPr bwMode="auto">
          <a:xfrm>
            <a:off x="293812" y="894273"/>
            <a:ext cx="88900" cy="200025"/>
            <a:chOff x="4314" y="2018"/>
            <a:chExt cx="69" cy="166"/>
          </a:xfrm>
        </p:grpSpPr>
        <p:sp>
          <p:nvSpPr>
            <p:cNvPr id="9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0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11" name="Group 15"/>
          <p:cNvGrpSpPr>
            <a:grpSpLocks/>
          </p:cNvGrpSpPr>
          <p:nvPr/>
        </p:nvGrpSpPr>
        <p:grpSpPr bwMode="auto">
          <a:xfrm>
            <a:off x="451320" y="897448"/>
            <a:ext cx="87312" cy="200025"/>
            <a:chOff x="4314" y="2018"/>
            <a:chExt cx="69" cy="166"/>
          </a:xfrm>
        </p:grpSpPr>
        <p:sp>
          <p:nvSpPr>
            <p:cNvPr id="12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3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14" name="Line 18"/>
          <p:cNvSpPr>
            <a:spLocks noChangeShapeType="1"/>
          </p:cNvSpPr>
          <p:nvPr/>
        </p:nvSpPr>
        <p:spPr bwMode="auto">
          <a:xfrm>
            <a:off x="389326" y="1558687"/>
            <a:ext cx="8301995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15" name="Text Box 20"/>
          <p:cNvSpPr txBox="1">
            <a:spLocks noChangeArrowheads="1"/>
          </p:cNvSpPr>
          <p:nvPr/>
        </p:nvSpPr>
        <p:spPr bwMode="auto">
          <a:xfrm>
            <a:off x="384903" y="1171308"/>
            <a:ext cx="1747594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목적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(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제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1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조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)</a:t>
            </a:r>
          </a:p>
        </p:txBody>
      </p:sp>
      <p:sp>
        <p:nvSpPr>
          <p:cNvPr id="16" name="제목 39"/>
          <p:cNvSpPr txBox="1">
            <a:spLocks/>
          </p:cNvSpPr>
          <p:nvPr/>
        </p:nvSpPr>
        <p:spPr bwMode="auto">
          <a:xfrm>
            <a:off x="337618" y="1688962"/>
            <a:ext cx="8498697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600"/>
              </a:spcAft>
              <a:buClr>
                <a:schemeClr val="accent5">
                  <a:lumMod val="50000"/>
                </a:schemeClr>
              </a:buClr>
              <a:defRPr/>
            </a:pPr>
            <a:r>
              <a:rPr lang="ko-KR" altLang="en-US" sz="2000" kern="0" dirty="0" err="1">
                <a:latin typeface="+mn-ea"/>
                <a:cs typeface="+mj-cs"/>
              </a:rPr>
              <a:t>한부모가족이</a:t>
            </a:r>
            <a:r>
              <a:rPr lang="ko-KR" altLang="en-US" sz="2000" kern="0" dirty="0">
                <a:latin typeface="+mn-ea"/>
                <a:cs typeface="+mj-cs"/>
              </a:rPr>
              <a:t> 안정적인 가족기능을 유지하고 자립할 수 있도록 </a:t>
            </a:r>
            <a:r>
              <a:rPr lang="ko-KR" altLang="en-US" sz="2000" kern="0" dirty="0" smtClean="0">
                <a:latin typeface="+mn-ea"/>
                <a:cs typeface="+mj-cs"/>
              </a:rPr>
              <a:t>지원함으로써 </a:t>
            </a:r>
            <a:r>
              <a:rPr lang="ko-KR" altLang="en-US" sz="2000" kern="0" dirty="0" err="1" smtClean="0">
                <a:latin typeface="+mn-ea"/>
                <a:cs typeface="+mj-cs"/>
              </a:rPr>
              <a:t>한부모가족의</a:t>
            </a:r>
            <a:r>
              <a:rPr lang="ko-KR" altLang="en-US" sz="2000" kern="0" dirty="0" smtClean="0">
                <a:latin typeface="+mn-ea"/>
                <a:cs typeface="+mj-cs"/>
              </a:rPr>
              <a:t> </a:t>
            </a:r>
            <a:r>
              <a:rPr lang="ko-KR" altLang="en-US" sz="2000" kern="0" dirty="0">
                <a:latin typeface="+mn-ea"/>
                <a:cs typeface="+mj-cs"/>
              </a:rPr>
              <a:t>생활 안정과 복지 증진에 이바지함을 목적으로 한다</a:t>
            </a:r>
            <a:r>
              <a:rPr lang="en-US" altLang="ko-KR" sz="2000" kern="0" dirty="0">
                <a:latin typeface="+mn-ea"/>
                <a:cs typeface="+mj-cs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189845110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219621" y="245511"/>
            <a:ext cx="7772400" cy="438582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2500" b="1" dirty="0" err="1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한부모가족지원법</a:t>
            </a:r>
            <a:r>
              <a:rPr lang="ko-KR" altLang="en-US" sz="25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 </a:t>
            </a:r>
            <a:r>
              <a:rPr lang="en-US" altLang="ko-KR" sz="25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– </a:t>
            </a:r>
            <a:r>
              <a:rPr lang="ko-KR" altLang="en-US" sz="25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목적과 정의</a:t>
            </a:r>
            <a:endParaRPr lang="ko-KR" altLang="en-US" sz="2500" b="1" dirty="0">
              <a:solidFill>
                <a:schemeClr val="accent4">
                  <a:lumMod val="50000"/>
                </a:schemeClr>
              </a:solidFill>
              <a:latin typeface="+mj-ea"/>
            </a:endParaRPr>
          </a:p>
        </p:txBody>
      </p:sp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174831" y="803347"/>
            <a:ext cx="8795869" cy="5824150"/>
            <a:chOff x="204" y="2296"/>
            <a:chExt cx="3584" cy="1860"/>
          </a:xfrm>
        </p:grpSpPr>
        <p:grpSp>
          <p:nvGrpSpPr>
            <p:cNvPr id="4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6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7" name="Rectangle 10"/>
              <p:cNvSpPr>
                <a:spLocks noChangeArrowheads="1"/>
              </p:cNvSpPr>
              <p:nvPr/>
            </p:nvSpPr>
            <p:spPr bwMode="auto">
              <a:xfrm>
                <a:off x="228" y="2311"/>
                <a:ext cx="3539" cy="1834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5" name="AutoShape 11"/>
            <p:cNvSpPr>
              <a:spLocks noChangeArrowheads="1"/>
            </p:cNvSpPr>
            <p:nvPr/>
          </p:nvSpPr>
          <p:spPr bwMode="auto">
            <a:xfrm rot="10800000">
              <a:off x="234" y="323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8" name="Line 18"/>
          <p:cNvSpPr>
            <a:spLocks noChangeShapeType="1"/>
          </p:cNvSpPr>
          <p:nvPr/>
        </p:nvSpPr>
        <p:spPr bwMode="auto">
          <a:xfrm>
            <a:off x="295972" y="1344505"/>
            <a:ext cx="8410628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9" name="Text Box 20"/>
          <p:cNvSpPr txBox="1">
            <a:spLocks noChangeArrowheads="1"/>
          </p:cNvSpPr>
          <p:nvPr/>
        </p:nvSpPr>
        <p:spPr bwMode="auto">
          <a:xfrm>
            <a:off x="332939" y="947808"/>
            <a:ext cx="1678665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정의</a:t>
            </a:r>
            <a:r>
              <a:rPr lang="en-US" altLang="ko-KR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(</a:t>
            </a:r>
            <a:r>
              <a:rPr lang="ko-KR" altLang="en-US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제</a:t>
            </a:r>
            <a:r>
              <a:rPr lang="en-US" altLang="ko-KR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4</a:t>
            </a:r>
            <a:r>
              <a:rPr lang="ko-KR" altLang="en-US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조</a:t>
            </a:r>
            <a:r>
              <a:rPr lang="en-US" altLang="ko-KR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)</a:t>
            </a:r>
          </a:p>
        </p:txBody>
      </p:sp>
      <p:sp>
        <p:nvSpPr>
          <p:cNvPr id="10" name="제목 39"/>
          <p:cNvSpPr txBox="1">
            <a:spLocks/>
          </p:cNvSpPr>
          <p:nvPr/>
        </p:nvSpPr>
        <p:spPr bwMode="auto">
          <a:xfrm>
            <a:off x="378033" y="1414931"/>
            <a:ext cx="8462912" cy="52168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150000"/>
              </a:lnSpc>
              <a:spcAft>
                <a:spcPts val="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1900" kern="0" dirty="0">
                <a:latin typeface="+mn-ea"/>
                <a:cs typeface="+mj-cs"/>
              </a:rPr>
              <a:t>‘모</a:t>
            </a:r>
            <a:r>
              <a:rPr lang="ko-KR" altLang="en-US" sz="1900" kern="0" dirty="0" smtClean="0">
                <a:latin typeface="+mn-ea"/>
                <a:cs typeface="+mj-cs"/>
              </a:rPr>
              <a:t>’ 또는 ‘</a:t>
            </a:r>
            <a:r>
              <a:rPr lang="ko-KR" altLang="en-US" sz="1900" kern="0" dirty="0">
                <a:latin typeface="+mn-ea"/>
                <a:cs typeface="+mj-cs"/>
              </a:rPr>
              <a:t>부</a:t>
            </a:r>
            <a:r>
              <a:rPr lang="ko-KR" altLang="en-US" sz="1900" kern="0" dirty="0" smtClean="0">
                <a:latin typeface="+mn-ea"/>
                <a:cs typeface="+mj-cs"/>
              </a:rPr>
              <a:t>’ 란 </a:t>
            </a:r>
            <a:r>
              <a:rPr lang="ko-KR" altLang="en-US" sz="1900" kern="0" dirty="0">
                <a:latin typeface="+mn-ea"/>
                <a:cs typeface="+mj-cs"/>
              </a:rPr>
              <a:t>다음의 어느 하나에 해당하는 자로서 아동인 자녀를 </a:t>
            </a:r>
            <a:r>
              <a:rPr lang="ko-KR" altLang="en-US" sz="1900" kern="0" dirty="0" smtClean="0">
                <a:latin typeface="+mn-ea"/>
                <a:cs typeface="+mj-cs"/>
              </a:rPr>
              <a:t>양육하는 </a:t>
            </a:r>
            <a:r>
              <a:rPr lang="ko-KR" altLang="en-US" sz="1900" kern="0" dirty="0">
                <a:latin typeface="+mn-ea"/>
                <a:cs typeface="+mj-cs"/>
              </a:rPr>
              <a:t>자를 말한다</a:t>
            </a:r>
            <a:r>
              <a:rPr lang="en-US" altLang="ko-KR" sz="1900" kern="0" dirty="0">
                <a:latin typeface="+mn-ea"/>
                <a:cs typeface="+mj-cs"/>
              </a:rPr>
              <a:t>. </a:t>
            </a:r>
            <a:endParaRPr lang="en-US" altLang="ko-KR" sz="500" kern="0" dirty="0">
              <a:latin typeface="+mn-ea"/>
              <a:cs typeface="+mj-cs"/>
            </a:endParaRPr>
          </a:p>
          <a:p>
            <a:pPr marL="271463">
              <a:lnSpc>
                <a:spcPct val="150000"/>
              </a:lnSpc>
              <a:spcAft>
                <a:spcPts val="0"/>
              </a:spcAft>
              <a:buClr>
                <a:schemeClr val="accent5">
                  <a:lumMod val="50000"/>
                </a:schemeClr>
              </a:buClr>
              <a:buSzPct val="110000"/>
              <a:buFont typeface="나눔바른펜" panose="020B0503000000000000" pitchFamily="50" charset="-127"/>
              <a:buChar char="-"/>
              <a:defRPr/>
            </a:pPr>
            <a:r>
              <a:rPr lang="ko-KR" altLang="en-US" kern="0" dirty="0">
                <a:latin typeface="+mn-ea"/>
                <a:cs typeface="+mj-cs"/>
              </a:rPr>
              <a:t> 배우자와 사별 또는 이혼하거나 배우자로부터 유기된 </a:t>
            </a:r>
            <a:r>
              <a:rPr lang="ko-KR" altLang="en-US" kern="0" dirty="0" smtClean="0">
                <a:latin typeface="+mn-ea"/>
                <a:cs typeface="+mj-cs"/>
              </a:rPr>
              <a:t>자</a:t>
            </a:r>
            <a:endParaRPr lang="en-US" altLang="ko-KR" kern="0" dirty="0" smtClean="0">
              <a:latin typeface="+mn-ea"/>
              <a:cs typeface="+mj-cs"/>
            </a:endParaRPr>
          </a:p>
          <a:p>
            <a:pPr marL="271463">
              <a:lnSpc>
                <a:spcPct val="150000"/>
              </a:lnSpc>
              <a:spcAft>
                <a:spcPts val="0"/>
              </a:spcAft>
              <a:buClr>
                <a:schemeClr val="accent5">
                  <a:lumMod val="50000"/>
                </a:schemeClr>
              </a:buClr>
              <a:buSzPct val="110000"/>
              <a:buFont typeface="나눔바른펜" panose="020B0503000000000000" pitchFamily="50" charset="-127"/>
              <a:buChar char="-"/>
              <a:defRPr/>
            </a:pPr>
            <a:r>
              <a:rPr lang="ko-KR" altLang="en-US" kern="0" dirty="0" smtClean="0">
                <a:latin typeface="+mn-ea"/>
                <a:cs typeface="+mj-cs"/>
              </a:rPr>
              <a:t> </a:t>
            </a:r>
            <a:r>
              <a:rPr lang="ko-KR" altLang="en-US" kern="0" dirty="0">
                <a:latin typeface="+mn-ea"/>
                <a:cs typeface="+mj-cs"/>
              </a:rPr>
              <a:t>정신이나 신체의 장애로 장기간 노동능력을 상실한 배우자를 가진 </a:t>
            </a:r>
            <a:r>
              <a:rPr lang="ko-KR" altLang="en-US" kern="0" dirty="0" smtClean="0">
                <a:latin typeface="+mn-ea"/>
                <a:cs typeface="+mj-cs"/>
              </a:rPr>
              <a:t>자</a:t>
            </a:r>
            <a:endParaRPr lang="en-US" altLang="ko-KR" kern="0" dirty="0" smtClean="0">
              <a:latin typeface="+mn-ea"/>
              <a:cs typeface="+mj-cs"/>
            </a:endParaRPr>
          </a:p>
          <a:p>
            <a:pPr marL="271463">
              <a:lnSpc>
                <a:spcPct val="150000"/>
              </a:lnSpc>
              <a:spcAft>
                <a:spcPts val="0"/>
              </a:spcAft>
              <a:buClr>
                <a:schemeClr val="accent5">
                  <a:lumMod val="50000"/>
                </a:schemeClr>
              </a:buClr>
              <a:buSzPct val="110000"/>
              <a:buFont typeface="나눔바른펜" panose="020B0503000000000000" pitchFamily="50" charset="-127"/>
              <a:buChar char="-"/>
              <a:defRPr/>
            </a:pPr>
            <a:r>
              <a:rPr lang="ko-KR" altLang="en-US" kern="0" dirty="0" smtClean="0">
                <a:latin typeface="+mn-ea"/>
                <a:cs typeface="+mj-cs"/>
              </a:rPr>
              <a:t> </a:t>
            </a:r>
            <a:r>
              <a:rPr lang="ko-KR" altLang="en-US" kern="0" dirty="0" smtClean="0">
                <a:latin typeface="+mn-ea"/>
                <a:cs typeface="+mj-cs"/>
              </a:rPr>
              <a:t>교정시설 </a:t>
            </a:r>
            <a:r>
              <a:rPr lang="en-US" altLang="ko-KR" kern="0" dirty="0" smtClean="0">
                <a:latin typeface="+mn-ea"/>
                <a:cs typeface="+mj-cs"/>
              </a:rPr>
              <a:t>· </a:t>
            </a:r>
            <a:r>
              <a:rPr lang="ko-KR" altLang="en-US" kern="0" dirty="0" smtClean="0">
                <a:latin typeface="+mn-ea"/>
                <a:cs typeface="+mj-cs"/>
              </a:rPr>
              <a:t>치료감호시설에 </a:t>
            </a:r>
            <a:r>
              <a:rPr lang="ko-KR" altLang="en-US" kern="0" dirty="0">
                <a:latin typeface="+mn-ea"/>
                <a:cs typeface="+mj-cs"/>
              </a:rPr>
              <a:t>입소한 배우자 또는 병역복무 중인 배우자를 </a:t>
            </a:r>
            <a:r>
              <a:rPr lang="ko-KR" altLang="en-US" kern="0" dirty="0" smtClean="0">
                <a:latin typeface="+mn-ea"/>
                <a:cs typeface="+mj-cs"/>
              </a:rPr>
              <a:t>가진 </a:t>
            </a:r>
            <a:r>
              <a:rPr lang="ko-KR" altLang="en-US" kern="0" dirty="0" smtClean="0">
                <a:latin typeface="+mn-ea"/>
                <a:cs typeface="+mj-cs"/>
              </a:rPr>
              <a:t>사람</a:t>
            </a:r>
            <a:endParaRPr lang="en-US" altLang="ko-KR" kern="0" dirty="0" smtClean="0">
              <a:latin typeface="+mn-ea"/>
              <a:cs typeface="+mj-cs"/>
            </a:endParaRPr>
          </a:p>
          <a:p>
            <a:pPr marL="271463">
              <a:lnSpc>
                <a:spcPct val="150000"/>
              </a:lnSpc>
              <a:spcAft>
                <a:spcPts val="0"/>
              </a:spcAft>
              <a:buClr>
                <a:schemeClr val="accent5">
                  <a:lumMod val="50000"/>
                </a:schemeClr>
              </a:buClr>
              <a:buSzPct val="110000"/>
              <a:buFont typeface="나눔바른펜" panose="020B0503000000000000" pitchFamily="50" charset="-127"/>
              <a:buChar char="-"/>
              <a:defRPr/>
            </a:pPr>
            <a:r>
              <a:rPr lang="ko-KR" altLang="en-US" kern="0" dirty="0" smtClean="0">
                <a:latin typeface="+mn-ea"/>
                <a:cs typeface="+mj-cs"/>
              </a:rPr>
              <a:t> </a:t>
            </a:r>
            <a:r>
              <a:rPr lang="ko-KR" altLang="en-US" kern="0" dirty="0">
                <a:latin typeface="+mn-ea"/>
                <a:cs typeface="+mj-cs"/>
              </a:rPr>
              <a:t>미혼자</a:t>
            </a:r>
            <a:r>
              <a:rPr lang="en-US" altLang="ko-KR" kern="0" dirty="0">
                <a:latin typeface="+mn-ea"/>
                <a:cs typeface="+mj-cs"/>
              </a:rPr>
              <a:t>(</a:t>
            </a:r>
            <a:r>
              <a:rPr lang="ko-KR" altLang="en-US" kern="0" dirty="0">
                <a:latin typeface="+mn-ea"/>
                <a:cs typeface="+mj-cs"/>
              </a:rPr>
              <a:t>사실혼 관계에 있는 자는 제외한다</a:t>
            </a:r>
            <a:r>
              <a:rPr lang="en-US" altLang="ko-KR" kern="0" dirty="0" smtClean="0">
                <a:latin typeface="+mn-ea"/>
                <a:cs typeface="+mj-cs"/>
              </a:rPr>
              <a:t>)</a:t>
            </a:r>
            <a:endParaRPr lang="en-US" altLang="ko-KR" kern="0" dirty="0" smtClean="0">
              <a:latin typeface="+mn-ea"/>
              <a:cs typeface="+mj-cs"/>
            </a:endParaRPr>
          </a:p>
          <a:p>
            <a:pPr marL="271463">
              <a:lnSpc>
                <a:spcPct val="150000"/>
              </a:lnSpc>
              <a:spcAft>
                <a:spcPts val="0"/>
              </a:spcAft>
              <a:buClr>
                <a:schemeClr val="accent5">
                  <a:lumMod val="50000"/>
                </a:schemeClr>
              </a:buClr>
              <a:buSzPct val="110000"/>
              <a:buFont typeface="나눔바른펜" panose="020B0503000000000000" pitchFamily="50" charset="-127"/>
              <a:buChar char="-"/>
              <a:defRPr/>
            </a:pPr>
            <a:r>
              <a:rPr lang="en-US" altLang="ko-KR" kern="0" dirty="0" smtClean="0">
                <a:latin typeface="+mn-ea"/>
                <a:cs typeface="+mj-cs"/>
              </a:rPr>
              <a:t> </a:t>
            </a:r>
            <a:r>
              <a:rPr lang="ko-KR" altLang="en-US" kern="0" dirty="0">
                <a:latin typeface="+mn-ea"/>
                <a:cs typeface="+mj-cs"/>
              </a:rPr>
              <a:t>위에 규정된 자에 준하는 자로서 </a:t>
            </a:r>
            <a:r>
              <a:rPr lang="ko-KR" altLang="en-US" kern="0" dirty="0" err="1">
                <a:latin typeface="+mn-ea"/>
                <a:cs typeface="+mj-cs"/>
              </a:rPr>
              <a:t>여성가족부령이</a:t>
            </a:r>
            <a:r>
              <a:rPr lang="ko-KR" altLang="en-US" kern="0" dirty="0">
                <a:latin typeface="+mn-ea"/>
                <a:cs typeface="+mj-cs"/>
              </a:rPr>
              <a:t> 정하는 </a:t>
            </a:r>
            <a:r>
              <a:rPr lang="ko-KR" altLang="en-US" kern="0" dirty="0" smtClean="0">
                <a:latin typeface="+mn-ea"/>
                <a:cs typeface="+mj-cs"/>
              </a:rPr>
              <a:t>자</a:t>
            </a:r>
            <a:endParaRPr lang="ko-KR" altLang="en-US" kern="0" dirty="0">
              <a:latin typeface="+mn-ea"/>
              <a:cs typeface="+mj-cs"/>
            </a:endParaRPr>
          </a:p>
          <a:p>
            <a:pPr marL="180975" indent="-180975">
              <a:lnSpc>
                <a:spcPct val="150000"/>
              </a:lnSpc>
              <a:spcAft>
                <a:spcPts val="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1900" kern="0" dirty="0">
                <a:latin typeface="+mn-ea"/>
                <a:cs typeface="+mj-cs"/>
              </a:rPr>
              <a:t>청소년 </a:t>
            </a:r>
            <a:r>
              <a:rPr lang="ko-KR" altLang="en-US" sz="1900" kern="0" dirty="0" err="1">
                <a:latin typeface="+mn-ea"/>
                <a:cs typeface="+mj-cs"/>
              </a:rPr>
              <a:t>한부모</a:t>
            </a:r>
            <a:r>
              <a:rPr lang="ko-KR" altLang="en-US" sz="1900" kern="0" dirty="0">
                <a:latin typeface="+mn-ea"/>
                <a:cs typeface="+mj-cs"/>
              </a:rPr>
              <a:t> </a:t>
            </a:r>
            <a:r>
              <a:rPr lang="en-US" altLang="ko-KR" sz="1900" kern="0" dirty="0">
                <a:latin typeface="+mn-ea"/>
                <a:cs typeface="+mj-cs"/>
              </a:rPr>
              <a:t>: 24</a:t>
            </a:r>
            <a:r>
              <a:rPr lang="ko-KR" altLang="en-US" sz="1900" kern="0" dirty="0">
                <a:latin typeface="+mn-ea"/>
                <a:cs typeface="+mj-cs"/>
              </a:rPr>
              <a:t>세 이하의 모 또는 부를 </a:t>
            </a:r>
            <a:r>
              <a:rPr lang="ko-KR" altLang="en-US" sz="1900" kern="0" dirty="0" smtClean="0">
                <a:latin typeface="+mn-ea"/>
                <a:cs typeface="+mj-cs"/>
              </a:rPr>
              <a:t>말한다</a:t>
            </a:r>
            <a:r>
              <a:rPr lang="en-US" altLang="ko-KR" sz="1900" kern="0" dirty="0" smtClean="0">
                <a:latin typeface="+mn-ea"/>
                <a:cs typeface="+mj-cs"/>
              </a:rPr>
              <a:t>.</a:t>
            </a:r>
            <a:endParaRPr lang="ko-KR" altLang="en-US" sz="1900" kern="0" dirty="0">
              <a:latin typeface="+mn-ea"/>
              <a:cs typeface="+mj-cs"/>
            </a:endParaRPr>
          </a:p>
          <a:p>
            <a:pPr marL="180975" indent="-180975">
              <a:lnSpc>
                <a:spcPct val="150000"/>
              </a:lnSpc>
              <a:spcAft>
                <a:spcPts val="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1900" kern="0" dirty="0" smtClean="0">
                <a:latin typeface="+mn-ea"/>
                <a:cs typeface="+mj-cs"/>
              </a:rPr>
              <a:t>아동이란 </a:t>
            </a:r>
            <a:r>
              <a:rPr lang="en-US" altLang="ko-KR" sz="1900" kern="0" dirty="0">
                <a:latin typeface="+mn-ea"/>
                <a:cs typeface="+mj-cs"/>
              </a:rPr>
              <a:t>18</a:t>
            </a:r>
            <a:r>
              <a:rPr lang="ko-KR" altLang="en-US" sz="1900" kern="0" dirty="0">
                <a:latin typeface="+mn-ea"/>
                <a:cs typeface="+mj-cs"/>
              </a:rPr>
              <a:t>세 미만</a:t>
            </a:r>
            <a:r>
              <a:rPr lang="en-US" altLang="ko-KR" sz="1900" kern="0" dirty="0">
                <a:latin typeface="+mn-ea"/>
                <a:cs typeface="+mj-cs"/>
              </a:rPr>
              <a:t>(</a:t>
            </a:r>
            <a:r>
              <a:rPr lang="ko-KR" altLang="en-US" sz="1900" kern="0" dirty="0">
                <a:latin typeface="+mn-ea"/>
                <a:cs typeface="+mj-cs"/>
              </a:rPr>
              <a:t>취학 중인 경우에는 </a:t>
            </a:r>
            <a:r>
              <a:rPr lang="en-US" altLang="ko-KR" sz="1900" kern="0" dirty="0">
                <a:latin typeface="+mn-ea"/>
                <a:cs typeface="+mj-cs"/>
              </a:rPr>
              <a:t>22</a:t>
            </a:r>
            <a:r>
              <a:rPr lang="ko-KR" altLang="en-US" sz="1900" kern="0" dirty="0">
                <a:latin typeface="+mn-ea"/>
                <a:cs typeface="+mj-cs"/>
              </a:rPr>
              <a:t>세 미만을 말하되</a:t>
            </a:r>
            <a:r>
              <a:rPr lang="en-US" altLang="ko-KR" sz="1900" kern="0" dirty="0">
                <a:latin typeface="+mn-ea"/>
                <a:cs typeface="+mj-cs"/>
              </a:rPr>
              <a:t>, </a:t>
            </a:r>
            <a:r>
              <a:rPr lang="ko-KR" altLang="en-US" sz="1900" kern="0" dirty="0" smtClean="0">
                <a:latin typeface="+mn-ea"/>
                <a:cs typeface="+mj-cs"/>
              </a:rPr>
              <a:t>「병역법</a:t>
            </a:r>
            <a:r>
              <a:rPr lang="ko-KR" altLang="en-US" sz="1900" kern="0" dirty="0">
                <a:latin typeface="+mn-ea"/>
                <a:cs typeface="+mj-cs"/>
              </a:rPr>
              <a:t>」</a:t>
            </a:r>
            <a:r>
              <a:rPr lang="en-US" altLang="ko-KR" sz="1900" kern="0" dirty="0" smtClean="0">
                <a:latin typeface="+mn-ea"/>
                <a:cs typeface="+mj-cs"/>
              </a:rPr>
              <a:t> </a:t>
            </a:r>
            <a:r>
              <a:rPr lang="ko-KR" altLang="en-US" sz="1900" kern="0" dirty="0" smtClean="0">
                <a:latin typeface="+mn-ea"/>
                <a:cs typeface="+mj-cs"/>
              </a:rPr>
              <a:t>에 </a:t>
            </a:r>
            <a:r>
              <a:rPr lang="ko-KR" altLang="en-US" sz="1900" kern="0" dirty="0" smtClean="0">
                <a:latin typeface="+mn-ea"/>
                <a:cs typeface="+mj-cs"/>
              </a:rPr>
              <a:t>따른 병역의무를 </a:t>
            </a:r>
            <a:r>
              <a:rPr lang="ko-KR" altLang="en-US" sz="1900" kern="0" dirty="0">
                <a:latin typeface="+mn-ea"/>
                <a:cs typeface="+mj-cs"/>
              </a:rPr>
              <a:t>이행하고 취학 중인 경우에는 병역의무를 이행한 기간을 </a:t>
            </a:r>
            <a:r>
              <a:rPr lang="ko-KR" altLang="en-US" sz="1900" kern="0" dirty="0" smtClean="0">
                <a:latin typeface="+mn-ea"/>
                <a:cs typeface="+mj-cs"/>
              </a:rPr>
              <a:t>가산한 </a:t>
            </a:r>
            <a:r>
              <a:rPr lang="ko-KR" altLang="en-US" sz="1900" kern="0" dirty="0">
                <a:latin typeface="+mn-ea"/>
                <a:cs typeface="+mj-cs"/>
              </a:rPr>
              <a:t>연령 </a:t>
            </a:r>
            <a:r>
              <a:rPr lang="ko-KR" altLang="en-US" sz="1900" kern="0" dirty="0" smtClean="0">
                <a:latin typeface="+mn-ea"/>
                <a:cs typeface="+mj-cs"/>
              </a:rPr>
              <a:t>미만을 </a:t>
            </a:r>
            <a:r>
              <a:rPr lang="ko-KR" altLang="en-US" sz="1900" kern="0" dirty="0">
                <a:latin typeface="+mn-ea"/>
                <a:cs typeface="+mj-cs"/>
              </a:rPr>
              <a:t>말한다</a:t>
            </a:r>
            <a:r>
              <a:rPr lang="en-US" altLang="ko-KR" sz="1900" kern="0" dirty="0">
                <a:latin typeface="+mn-ea"/>
                <a:cs typeface="+mj-cs"/>
              </a:rPr>
              <a:t>)</a:t>
            </a:r>
            <a:r>
              <a:rPr lang="ko-KR" altLang="en-US" sz="1900" kern="0" dirty="0">
                <a:latin typeface="+mn-ea"/>
                <a:cs typeface="+mj-cs"/>
              </a:rPr>
              <a:t>의 자를 말한다</a:t>
            </a:r>
            <a:r>
              <a:rPr lang="en-US" altLang="ko-KR" sz="1900" kern="0" dirty="0">
                <a:latin typeface="+mn-ea"/>
                <a:cs typeface="+mj-cs"/>
              </a:rPr>
              <a:t>. </a:t>
            </a:r>
          </a:p>
        </p:txBody>
      </p:sp>
      <p:grpSp>
        <p:nvGrpSpPr>
          <p:cNvPr id="11" name="Group 12"/>
          <p:cNvGrpSpPr>
            <a:grpSpLocks/>
          </p:cNvGrpSpPr>
          <p:nvPr/>
        </p:nvGrpSpPr>
        <p:grpSpPr bwMode="auto">
          <a:xfrm>
            <a:off x="289133" y="744608"/>
            <a:ext cx="88900" cy="200025"/>
            <a:chOff x="4314" y="2018"/>
            <a:chExt cx="69" cy="166"/>
          </a:xfrm>
        </p:grpSpPr>
        <p:sp>
          <p:nvSpPr>
            <p:cNvPr id="12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3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14" name="Group 15"/>
          <p:cNvGrpSpPr>
            <a:grpSpLocks/>
          </p:cNvGrpSpPr>
          <p:nvPr/>
        </p:nvGrpSpPr>
        <p:grpSpPr bwMode="auto">
          <a:xfrm>
            <a:off x="446641" y="747783"/>
            <a:ext cx="87312" cy="200025"/>
            <a:chOff x="4314" y="2018"/>
            <a:chExt cx="69" cy="166"/>
          </a:xfrm>
        </p:grpSpPr>
        <p:sp>
          <p:nvSpPr>
            <p:cNvPr id="15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6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</p:spTree>
    <p:extLst>
      <p:ext uri="{BB962C8B-B14F-4D97-AF65-F5344CB8AC3E}">
        <p14:creationId xmlns:p14="http://schemas.microsoft.com/office/powerpoint/2010/main" val="342719063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219621" y="245511"/>
            <a:ext cx="7772400" cy="438582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2500" b="1" dirty="0" err="1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한부모가족지원법</a:t>
            </a:r>
            <a:r>
              <a:rPr lang="ko-KR" altLang="en-US" sz="25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 </a:t>
            </a:r>
            <a:r>
              <a:rPr lang="en-US" altLang="ko-KR" sz="25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– </a:t>
            </a:r>
            <a:r>
              <a:rPr lang="ko-KR" altLang="en-US" sz="25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적용대상</a:t>
            </a:r>
            <a:r>
              <a:rPr lang="en-US" altLang="ko-KR" sz="25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 </a:t>
            </a:r>
            <a:endParaRPr lang="ko-KR" altLang="en-US" sz="2500" b="1" dirty="0">
              <a:solidFill>
                <a:schemeClr val="accent4">
                  <a:lumMod val="50000"/>
                </a:schemeClr>
              </a:solidFill>
              <a:latin typeface="+mj-ea"/>
            </a:endParaRPr>
          </a:p>
        </p:txBody>
      </p:sp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148565" y="843530"/>
            <a:ext cx="8857787" cy="4601694"/>
            <a:chOff x="204" y="2296"/>
            <a:chExt cx="3584" cy="1860"/>
          </a:xfrm>
        </p:grpSpPr>
        <p:grpSp>
          <p:nvGrpSpPr>
            <p:cNvPr id="4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6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7" name="Rectangle 10"/>
              <p:cNvSpPr>
                <a:spLocks noChangeArrowheads="1"/>
              </p:cNvSpPr>
              <p:nvPr/>
            </p:nvSpPr>
            <p:spPr bwMode="auto">
              <a:xfrm>
                <a:off x="228" y="2323"/>
                <a:ext cx="3539" cy="1799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5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8" name="Group 12"/>
          <p:cNvGrpSpPr>
            <a:grpSpLocks/>
          </p:cNvGrpSpPr>
          <p:nvPr/>
        </p:nvGrpSpPr>
        <p:grpSpPr bwMode="auto">
          <a:xfrm>
            <a:off x="262866" y="784795"/>
            <a:ext cx="88900" cy="200025"/>
            <a:chOff x="4314" y="2018"/>
            <a:chExt cx="69" cy="166"/>
          </a:xfrm>
        </p:grpSpPr>
        <p:sp>
          <p:nvSpPr>
            <p:cNvPr id="9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0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11" name="Group 15"/>
          <p:cNvGrpSpPr>
            <a:grpSpLocks/>
          </p:cNvGrpSpPr>
          <p:nvPr/>
        </p:nvGrpSpPr>
        <p:grpSpPr bwMode="auto">
          <a:xfrm>
            <a:off x="420374" y="787970"/>
            <a:ext cx="87312" cy="200025"/>
            <a:chOff x="4314" y="2018"/>
            <a:chExt cx="69" cy="166"/>
          </a:xfrm>
        </p:grpSpPr>
        <p:sp>
          <p:nvSpPr>
            <p:cNvPr id="12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3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14" name="Line 18"/>
          <p:cNvSpPr>
            <a:spLocks noChangeShapeType="1"/>
          </p:cNvSpPr>
          <p:nvPr/>
        </p:nvSpPr>
        <p:spPr bwMode="auto">
          <a:xfrm>
            <a:off x="369532" y="1401175"/>
            <a:ext cx="8109660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15" name="Text Box 20"/>
          <p:cNvSpPr txBox="1">
            <a:spLocks noChangeArrowheads="1"/>
          </p:cNvSpPr>
          <p:nvPr/>
        </p:nvSpPr>
        <p:spPr bwMode="auto">
          <a:xfrm>
            <a:off x="365108" y="1013796"/>
            <a:ext cx="2460930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지원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(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보호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)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대상자</a:t>
            </a:r>
          </a:p>
        </p:txBody>
      </p:sp>
      <p:sp>
        <p:nvSpPr>
          <p:cNvPr id="16" name="제목 39"/>
          <p:cNvSpPr txBox="1">
            <a:spLocks/>
          </p:cNvSpPr>
          <p:nvPr/>
        </p:nvSpPr>
        <p:spPr bwMode="auto">
          <a:xfrm>
            <a:off x="356793" y="1503038"/>
            <a:ext cx="8453687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150000"/>
              </a:lnSpc>
              <a:spcAft>
                <a:spcPts val="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2000" kern="0" dirty="0">
                <a:latin typeface="+mn-ea"/>
                <a:cs typeface="+mj-cs"/>
              </a:rPr>
              <a:t>아동을 양육하는 모자가족 또는 부자가족 중 </a:t>
            </a:r>
            <a:r>
              <a:rPr lang="ko-KR" altLang="en-US" sz="2000" kern="0" dirty="0" err="1">
                <a:latin typeface="+mn-ea"/>
                <a:cs typeface="+mj-cs"/>
              </a:rPr>
              <a:t>여성가족부령으로</a:t>
            </a:r>
            <a:r>
              <a:rPr lang="ko-KR" altLang="en-US" sz="2000" kern="0" dirty="0">
                <a:latin typeface="+mn-ea"/>
                <a:cs typeface="+mj-cs"/>
              </a:rPr>
              <a:t> 정하는 자로 </a:t>
            </a:r>
            <a:r>
              <a:rPr lang="ko-KR" altLang="en-US" sz="2000" kern="0" dirty="0" smtClean="0">
                <a:latin typeface="+mn-ea"/>
                <a:cs typeface="+mj-cs"/>
              </a:rPr>
              <a:t>한다</a:t>
            </a:r>
            <a:r>
              <a:rPr lang="en-US" altLang="ko-KR" sz="2000" kern="0" dirty="0">
                <a:latin typeface="+mn-ea"/>
                <a:cs typeface="+mj-cs"/>
              </a:rPr>
              <a:t>(</a:t>
            </a:r>
            <a:r>
              <a:rPr lang="ko-KR" altLang="en-US" sz="2000" kern="0" dirty="0">
                <a:latin typeface="+mn-ea"/>
                <a:cs typeface="+mj-cs"/>
              </a:rPr>
              <a:t>법 제</a:t>
            </a:r>
            <a:r>
              <a:rPr lang="en-US" altLang="ko-KR" sz="2000" kern="0" dirty="0">
                <a:latin typeface="+mn-ea"/>
                <a:cs typeface="+mj-cs"/>
              </a:rPr>
              <a:t>5</a:t>
            </a:r>
            <a:r>
              <a:rPr lang="ko-KR" altLang="en-US" sz="2000" kern="0" dirty="0">
                <a:latin typeface="+mn-ea"/>
                <a:cs typeface="+mj-cs"/>
              </a:rPr>
              <a:t>조</a:t>
            </a:r>
            <a:r>
              <a:rPr lang="en-US" altLang="ko-KR" sz="2000" kern="0" dirty="0" smtClean="0">
                <a:latin typeface="+mn-ea"/>
                <a:cs typeface="+mj-cs"/>
              </a:rPr>
              <a:t>).</a:t>
            </a:r>
            <a:endParaRPr lang="en-US" altLang="ko-KR" sz="2000" kern="0" dirty="0">
              <a:latin typeface="+mn-ea"/>
              <a:cs typeface="+mj-cs"/>
            </a:endParaRPr>
          </a:p>
          <a:p>
            <a:pPr marL="180975" indent="-180975">
              <a:lnSpc>
                <a:spcPct val="150000"/>
              </a:lnSpc>
              <a:spcAft>
                <a:spcPts val="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2000" kern="0" dirty="0" smtClean="0">
                <a:latin typeface="+mn-ea"/>
                <a:cs typeface="+mj-cs"/>
              </a:rPr>
              <a:t>지원대상자의 </a:t>
            </a:r>
            <a:r>
              <a:rPr lang="ko-KR" altLang="en-US" sz="2000" kern="0" dirty="0">
                <a:latin typeface="+mn-ea"/>
                <a:cs typeface="+mj-cs"/>
              </a:rPr>
              <a:t>범위는 여성가족부장관이 매년 </a:t>
            </a:r>
            <a:r>
              <a:rPr lang="ko-KR" altLang="en-US" sz="2000" kern="0" dirty="0" smtClean="0">
                <a:latin typeface="+mn-ea"/>
                <a:cs typeface="+mj-cs"/>
              </a:rPr>
              <a:t>국민기초생활보장법상의 기준 중위소득</a:t>
            </a:r>
            <a:r>
              <a:rPr lang="en-US" altLang="ko-KR" sz="2000" kern="0" dirty="0" smtClean="0">
                <a:latin typeface="+mn-ea"/>
                <a:cs typeface="+mj-cs"/>
              </a:rPr>
              <a:t>, </a:t>
            </a:r>
            <a:r>
              <a:rPr lang="ko-KR" altLang="en-US" sz="2000" kern="0" dirty="0" smtClean="0">
                <a:latin typeface="+mn-ea"/>
                <a:cs typeface="+mj-cs"/>
              </a:rPr>
              <a:t>지원대상자의 소득수준 및 재산 정도 </a:t>
            </a:r>
            <a:r>
              <a:rPr lang="ko-KR" altLang="en-US" sz="2000" kern="0" dirty="0">
                <a:latin typeface="+mn-ea"/>
                <a:cs typeface="+mj-cs"/>
              </a:rPr>
              <a:t>등을 고려하여 </a:t>
            </a:r>
            <a:r>
              <a:rPr lang="ko-KR" altLang="en-US" sz="2000" kern="0" dirty="0" smtClean="0">
                <a:latin typeface="+mn-ea"/>
                <a:cs typeface="+mj-cs"/>
              </a:rPr>
              <a:t>지원의 </a:t>
            </a:r>
            <a:r>
              <a:rPr lang="ko-KR" altLang="en-US" sz="2000" kern="0" dirty="0">
                <a:latin typeface="+mn-ea"/>
                <a:cs typeface="+mj-cs"/>
              </a:rPr>
              <a:t>종류별로 정하는 기준에 </a:t>
            </a:r>
            <a:r>
              <a:rPr lang="ko-KR" altLang="en-US" sz="2000" kern="0" dirty="0" smtClean="0">
                <a:latin typeface="+mn-ea"/>
                <a:cs typeface="+mj-cs"/>
              </a:rPr>
              <a:t>해당하는 한부모가족으로 </a:t>
            </a:r>
            <a:r>
              <a:rPr lang="ko-KR" altLang="en-US" sz="2000" kern="0" dirty="0">
                <a:latin typeface="+mn-ea"/>
                <a:cs typeface="+mj-cs"/>
              </a:rPr>
              <a:t>한다</a:t>
            </a:r>
            <a:r>
              <a:rPr lang="en-US" altLang="ko-KR" sz="2000" kern="0" dirty="0">
                <a:latin typeface="+mn-ea"/>
                <a:cs typeface="+mj-cs"/>
              </a:rPr>
              <a:t>(</a:t>
            </a:r>
            <a:r>
              <a:rPr lang="ko-KR" altLang="en-US" sz="2000" kern="0" dirty="0">
                <a:latin typeface="+mn-ea"/>
                <a:cs typeface="+mj-cs"/>
              </a:rPr>
              <a:t>시행규칙 제</a:t>
            </a:r>
            <a:r>
              <a:rPr lang="en-US" altLang="ko-KR" sz="2000" kern="0" dirty="0">
                <a:latin typeface="+mn-ea"/>
                <a:cs typeface="+mj-cs"/>
              </a:rPr>
              <a:t>3</a:t>
            </a:r>
            <a:r>
              <a:rPr lang="ko-KR" altLang="en-US" sz="2000" kern="0" dirty="0">
                <a:latin typeface="+mn-ea"/>
                <a:cs typeface="+mj-cs"/>
              </a:rPr>
              <a:t>조</a:t>
            </a:r>
            <a:r>
              <a:rPr lang="en-US" altLang="ko-KR" sz="2000" kern="0" dirty="0" smtClean="0">
                <a:latin typeface="+mn-ea"/>
                <a:cs typeface="+mj-cs"/>
              </a:rPr>
              <a:t>).</a:t>
            </a:r>
            <a:endParaRPr lang="en-US" altLang="ko-KR" sz="2000" kern="0" dirty="0">
              <a:latin typeface="+mn-ea"/>
              <a:cs typeface="+mj-cs"/>
            </a:endParaRPr>
          </a:p>
          <a:p>
            <a:pPr marL="180975" indent="-180975">
              <a:lnSpc>
                <a:spcPct val="150000"/>
              </a:lnSpc>
              <a:spcAft>
                <a:spcPts val="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2000" kern="0" dirty="0" smtClean="0">
                <a:latin typeface="+mn-ea"/>
                <a:cs typeface="+mj-cs"/>
              </a:rPr>
              <a:t>지원대상자 </a:t>
            </a:r>
            <a:r>
              <a:rPr lang="ko-KR" altLang="en-US" sz="2000" kern="0" dirty="0">
                <a:latin typeface="+mn-ea"/>
                <a:cs typeface="+mj-cs"/>
              </a:rPr>
              <a:t>중 아동의 연령을 초과하는 자녀가 있는 </a:t>
            </a:r>
            <a:r>
              <a:rPr lang="ko-KR" altLang="en-US" sz="2000" kern="0" dirty="0" err="1">
                <a:latin typeface="+mn-ea"/>
                <a:cs typeface="+mj-cs"/>
              </a:rPr>
              <a:t>한부모가족의</a:t>
            </a:r>
            <a:r>
              <a:rPr lang="ko-KR" altLang="en-US" sz="2000" kern="0" dirty="0">
                <a:latin typeface="+mn-ea"/>
                <a:cs typeface="+mj-cs"/>
              </a:rPr>
              <a:t> 경우 </a:t>
            </a:r>
            <a:r>
              <a:rPr lang="ko-KR" altLang="en-US" sz="2000" kern="0" dirty="0" smtClean="0">
                <a:latin typeface="+mn-ea"/>
                <a:cs typeface="+mj-cs"/>
              </a:rPr>
              <a:t>그 </a:t>
            </a:r>
            <a:r>
              <a:rPr lang="ko-KR" altLang="en-US" sz="2000" kern="0" dirty="0">
                <a:latin typeface="+mn-ea"/>
                <a:cs typeface="+mj-cs"/>
              </a:rPr>
              <a:t>자녀를 제외한 나머지 가족구성원을 보호대상자로 한다</a:t>
            </a:r>
            <a:r>
              <a:rPr lang="en-US" altLang="ko-KR" sz="2000" kern="0" dirty="0">
                <a:latin typeface="+mn-ea"/>
                <a:cs typeface="+mj-cs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73698415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219621" y="245511"/>
            <a:ext cx="7772400" cy="438582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2500" b="1" dirty="0" err="1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한부모가족지원법</a:t>
            </a:r>
            <a:r>
              <a:rPr lang="ko-KR" altLang="en-US" sz="25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 </a:t>
            </a:r>
            <a:r>
              <a:rPr lang="en-US" altLang="ko-KR" sz="25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– </a:t>
            </a:r>
            <a:r>
              <a:rPr lang="ko-KR" altLang="en-US" sz="25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적용대상</a:t>
            </a:r>
            <a:r>
              <a:rPr lang="en-US" altLang="ko-KR" sz="25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 </a:t>
            </a:r>
            <a:endParaRPr lang="ko-KR" altLang="en-US" sz="2500" b="1" dirty="0">
              <a:solidFill>
                <a:schemeClr val="accent4">
                  <a:lumMod val="50000"/>
                </a:schemeClr>
              </a:solidFill>
              <a:latin typeface="+mj-ea"/>
            </a:endParaRPr>
          </a:p>
        </p:txBody>
      </p:sp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158614" y="843530"/>
            <a:ext cx="8796000" cy="3737598"/>
            <a:chOff x="204" y="2296"/>
            <a:chExt cx="3584" cy="1860"/>
          </a:xfrm>
        </p:grpSpPr>
        <p:grpSp>
          <p:nvGrpSpPr>
            <p:cNvPr id="4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6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7" name="Rectangle 10"/>
              <p:cNvSpPr>
                <a:spLocks noChangeArrowheads="1"/>
              </p:cNvSpPr>
              <p:nvPr/>
            </p:nvSpPr>
            <p:spPr bwMode="auto">
              <a:xfrm>
                <a:off x="228" y="2323"/>
                <a:ext cx="3539" cy="1799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5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8" name="Group 12"/>
          <p:cNvGrpSpPr>
            <a:grpSpLocks/>
          </p:cNvGrpSpPr>
          <p:nvPr/>
        </p:nvGrpSpPr>
        <p:grpSpPr bwMode="auto">
          <a:xfrm>
            <a:off x="272914" y="784795"/>
            <a:ext cx="88900" cy="200025"/>
            <a:chOff x="4314" y="2018"/>
            <a:chExt cx="69" cy="166"/>
          </a:xfrm>
        </p:grpSpPr>
        <p:sp>
          <p:nvSpPr>
            <p:cNvPr id="9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0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11" name="Group 15"/>
          <p:cNvGrpSpPr>
            <a:grpSpLocks/>
          </p:cNvGrpSpPr>
          <p:nvPr/>
        </p:nvGrpSpPr>
        <p:grpSpPr bwMode="auto">
          <a:xfrm>
            <a:off x="430422" y="787970"/>
            <a:ext cx="87312" cy="200025"/>
            <a:chOff x="4314" y="2018"/>
            <a:chExt cx="69" cy="166"/>
          </a:xfrm>
        </p:grpSpPr>
        <p:sp>
          <p:nvSpPr>
            <p:cNvPr id="12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3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14" name="Line 18"/>
          <p:cNvSpPr>
            <a:spLocks noChangeShapeType="1"/>
          </p:cNvSpPr>
          <p:nvPr/>
        </p:nvSpPr>
        <p:spPr bwMode="auto">
          <a:xfrm>
            <a:off x="379580" y="1401175"/>
            <a:ext cx="8109660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15" name="Text Box 20"/>
          <p:cNvSpPr txBox="1">
            <a:spLocks noChangeArrowheads="1"/>
          </p:cNvSpPr>
          <p:nvPr/>
        </p:nvSpPr>
        <p:spPr bwMode="auto">
          <a:xfrm>
            <a:off x="375156" y="1013796"/>
            <a:ext cx="3793026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지원대상자 특례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(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제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5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조의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2)</a:t>
            </a:r>
          </a:p>
        </p:txBody>
      </p:sp>
      <p:sp>
        <p:nvSpPr>
          <p:cNvPr id="16" name="제목 39"/>
          <p:cNvSpPr txBox="1">
            <a:spLocks/>
          </p:cNvSpPr>
          <p:nvPr/>
        </p:nvSpPr>
        <p:spPr bwMode="auto">
          <a:xfrm>
            <a:off x="430422" y="1503038"/>
            <a:ext cx="8453687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150000"/>
              </a:lnSpc>
              <a:spcBef>
                <a:spcPts val="300"/>
              </a:spcBef>
              <a:spcAft>
                <a:spcPts val="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2000" kern="0" dirty="0">
                <a:latin typeface="+mn-ea"/>
                <a:cs typeface="+mj-cs"/>
              </a:rPr>
              <a:t>혼인 관계에 있지 아니한 자로서 출산 전 임신부와 출산 후 해당 아동을 </a:t>
            </a:r>
            <a:r>
              <a:rPr lang="ko-KR" altLang="en-US" sz="2000" kern="0" dirty="0" smtClean="0">
                <a:latin typeface="+mn-ea"/>
                <a:cs typeface="+mj-cs"/>
              </a:rPr>
              <a:t>양육하지 </a:t>
            </a:r>
            <a:r>
              <a:rPr lang="ko-KR" altLang="en-US" sz="2000" kern="0" dirty="0">
                <a:latin typeface="+mn-ea"/>
                <a:cs typeface="+mj-cs"/>
              </a:rPr>
              <a:t>아니하는 모가 미혼모자가족복지시설을 이용할 </a:t>
            </a:r>
            <a:r>
              <a:rPr lang="ko-KR" altLang="en-US" sz="2000" kern="0" dirty="0" smtClean="0">
                <a:latin typeface="+mn-ea"/>
                <a:cs typeface="+mj-cs"/>
              </a:rPr>
              <a:t>때</a:t>
            </a:r>
            <a:endParaRPr lang="ko-KR" altLang="en-US" sz="2000" kern="0" dirty="0">
              <a:latin typeface="+mn-ea"/>
              <a:cs typeface="+mj-cs"/>
            </a:endParaRPr>
          </a:p>
          <a:p>
            <a:pPr marL="180975" indent="-180975">
              <a:lnSpc>
                <a:spcPct val="150000"/>
              </a:lnSpc>
              <a:spcBef>
                <a:spcPts val="300"/>
              </a:spcBef>
              <a:spcAft>
                <a:spcPts val="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2000" kern="0" dirty="0" smtClean="0">
                <a:latin typeface="+mn-ea"/>
                <a:cs typeface="+mj-cs"/>
              </a:rPr>
              <a:t>아동과 </a:t>
            </a:r>
            <a:r>
              <a:rPr lang="ko-KR" altLang="en-US" sz="2000" kern="0" dirty="0">
                <a:latin typeface="+mn-ea"/>
                <a:cs typeface="+mj-cs"/>
              </a:rPr>
              <a:t>그 아동을 양육하는 조부 또는 </a:t>
            </a:r>
            <a:r>
              <a:rPr lang="ko-KR" altLang="en-US" sz="2000" kern="0" dirty="0" smtClean="0">
                <a:latin typeface="+mn-ea"/>
                <a:cs typeface="+mj-cs"/>
              </a:rPr>
              <a:t>조모</a:t>
            </a:r>
            <a:endParaRPr lang="ko-KR" altLang="en-US" sz="2000" kern="0" dirty="0">
              <a:latin typeface="+mn-ea"/>
              <a:cs typeface="+mj-cs"/>
            </a:endParaRPr>
          </a:p>
          <a:p>
            <a:pPr marL="180975" indent="-180975">
              <a:lnSpc>
                <a:spcPct val="150000"/>
              </a:lnSpc>
              <a:spcBef>
                <a:spcPts val="300"/>
              </a:spcBef>
              <a:spcAft>
                <a:spcPts val="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2000" kern="0" dirty="0" smtClean="0">
                <a:latin typeface="+mn-ea"/>
                <a:cs typeface="+mj-cs"/>
              </a:rPr>
              <a:t>국내 </a:t>
            </a:r>
            <a:r>
              <a:rPr lang="ko-KR" altLang="en-US" sz="2000" kern="0" dirty="0">
                <a:latin typeface="+mn-ea"/>
                <a:cs typeface="+mj-cs"/>
              </a:rPr>
              <a:t>체류 외국인 중 대한민국 국민과 혼인하여 대한민국 국적의 아동을 </a:t>
            </a:r>
            <a:r>
              <a:rPr lang="ko-KR" altLang="en-US" sz="2000" kern="0" dirty="0" smtClean="0">
                <a:latin typeface="+mn-ea"/>
                <a:cs typeface="+mj-cs"/>
              </a:rPr>
              <a:t>양육하고</a:t>
            </a:r>
            <a:r>
              <a:rPr lang="en-US" altLang="ko-KR" sz="2000" kern="0" dirty="0">
                <a:latin typeface="+mn-ea"/>
                <a:cs typeface="+mj-cs"/>
              </a:rPr>
              <a:t> </a:t>
            </a:r>
            <a:r>
              <a:rPr lang="ko-KR" altLang="en-US" sz="2000" kern="0" dirty="0" smtClean="0">
                <a:latin typeface="+mn-ea"/>
                <a:cs typeface="+mj-cs"/>
              </a:rPr>
              <a:t>있는 </a:t>
            </a:r>
            <a:r>
              <a:rPr lang="ko-KR" altLang="en-US" sz="2000" kern="0" dirty="0">
                <a:latin typeface="+mn-ea"/>
                <a:cs typeface="+mj-cs"/>
              </a:rPr>
              <a:t>사람으로서 대통령령이 정하는 사람이 보호대상자에 해당될 때</a:t>
            </a:r>
          </a:p>
        </p:txBody>
      </p:sp>
    </p:spTree>
    <p:extLst>
      <p:ext uri="{BB962C8B-B14F-4D97-AF65-F5344CB8AC3E}">
        <p14:creationId xmlns:p14="http://schemas.microsoft.com/office/powerpoint/2010/main" val="123576100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219621" y="245511"/>
            <a:ext cx="7772400" cy="438582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2500" b="1" dirty="0" err="1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한부모가족지원법</a:t>
            </a:r>
            <a:r>
              <a:rPr lang="ko-KR" altLang="en-US" sz="25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 </a:t>
            </a:r>
            <a:r>
              <a:rPr lang="en-US" altLang="ko-KR" sz="25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– </a:t>
            </a:r>
            <a:r>
              <a:rPr lang="ko-KR" altLang="en-US" sz="25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급</a:t>
            </a:r>
            <a:r>
              <a:rPr lang="ko-KR" altLang="en-US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여</a:t>
            </a:r>
            <a:r>
              <a:rPr lang="en-US" altLang="ko-KR" sz="25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 </a:t>
            </a:r>
            <a:endParaRPr lang="ko-KR" altLang="en-US" sz="2500" b="1" dirty="0">
              <a:solidFill>
                <a:schemeClr val="accent4">
                  <a:lumMod val="50000"/>
                </a:schemeClr>
              </a:solidFill>
              <a:latin typeface="+mj-ea"/>
            </a:endParaRPr>
          </a:p>
        </p:txBody>
      </p:sp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144687" y="5584343"/>
            <a:ext cx="8832817" cy="747198"/>
            <a:chOff x="204" y="2296"/>
            <a:chExt cx="3584" cy="1860"/>
          </a:xfrm>
        </p:grpSpPr>
        <p:grpSp>
          <p:nvGrpSpPr>
            <p:cNvPr id="4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6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7" name="Rectangle 10"/>
              <p:cNvSpPr>
                <a:spLocks noChangeArrowheads="1"/>
              </p:cNvSpPr>
              <p:nvPr/>
            </p:nvSpPr>
            <p:spPr bwMode="auto">
              <a:xfrm>
                <a:off x="228" y="2397"/>
                <a:ext cx="3539" cy="1614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5" name="AutoShape 11"/>
            <p:cNvSpPr>
              <a:spLocks noChangeArrowheads="1"/>
            </p:cNvSpPr>
            <p:nvPr/>
          </p:nvSpPr>
          <p:spPr bwMode="auto">
            <a:xfrm rot="10800000">
              <a:off x="234" y="3160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8" name="Group 12"/>
          <p:cNvGrpSpPr>
            <a:grpSpLocks/>
          </p:cNvGrpSpPr>
          <p:nvPr/>
        </p:nvGrpSpPr>
        <p:grpSpPr bwMode="auto">
          <a:xfrm>
            <a:off x="258989" y="5525608"/>
            <a:ext cx="88900" cy="200025"/>
            <a:chOff x="4314" y="2018"/>
            <a:chExt cx="69" cy="166"/>
          </a:xfrm>
        </p:grpSpPr>
        <p:sp>
          <p:nvSpPr>
            <p:cNvPr id="9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0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11" name="Group 15"/>
          <p:cNvGrpSpPr>
            <a:grpSpLocks/>
          </p:cNvGrpSpPr>
          <p:nvPr/>
        </p:nvGrpSpPr>
        <p:grpSpPr bwMode="auto">
          <a:xfrm>
            <a:off x="416497" y="5528783"/>
            <a:ext cx="87312" cy="200025"/>
            <a:chOff x="4314" y="2018"/>
            <a:chExt cx="69" cy="166"/>
          </a:xfrm>
        </p:grpSpPr>
        <p:sp>
          <p:nvSpPr>
            <p:cNvPr id="12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3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14" name="Line 18"/>
          <p:cNvSpPr>
            <a:spLocks noChangeShapeType="1"/>
          </p:cNvSpPr>
          <p:nvPr/>
        </p:nvSpPr>
        <p:spPr bwMode="auto">
          <a:xfrm>
            <a:off x="306020" y="6115457"/>
            <a:ext cx="8524936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15" name="Text Box 20"/>
          <p:cNvSpPr txBox="1">
            <a:spLocks noChangeArrowheads="1"/>
          </p:cNvSpPr>
          <p:nvPr/>
        </p:nvSpPr>
        <p:spPr bwMode="auto">
          <a:xfrm>
            <a:off x="341353" y="5760086"/>
            <a:ext cx="7327647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고용의 촉진</a:t>
            </a:r>
            <a:r>
              <a:rPr lang="en-US" altLang="ko-KR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(</a:t>
            </a:r>
            <a:r>
              <a:rPr lang="ko-KR" altLang="en-US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제</a:t>
            </a:r>
            <a:r>
              <a:rPr lang="en-US" altLang="ko-KR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14</a:t>
            </a:r>
            <a:r>
              <a:rPr lang="ko-KR" altLang="en-US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조 제</a:t>
            </a:r>
            <a:r>
              <a:rPr lang="en-US" altLang="ko-KR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1</a:t>
            </a:r>
            <a:r>
              <a:rPr lang="ko-KR" altLang="en-US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항</a:t>
            </a:r>
            <a:r>
              <a:rPr lang="en-US" altLang="ko-KR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)</a:t>
            </a:r>
            <a:r>
              <a:rPr lang="ko-KR" altLang="en-US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과 고용지원 연계</a:t>
            </a:r>
            <a:r>
              <a:rPr lang="en-US" altLang="ko-KR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(</a:t>
            </a:r>
            <a:r>
              <a:rPr lang="ko-KR" altLang="en-US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제</a:t>
            </a:r>
            <a:r>
              <a:rPr lang="en-US" altLang="ko-KR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14</a:t>
            </a:r>
            <a:r>
              <a:rPr lang="ko-KR" altLang="en-US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조의</a:t>
            </a:r>
            <a:r>
              <a:rPr lang="en-US" altLang="ko-KR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2)</a:t>
            </a:r>
          </a:p>
        </p:txBody>
      </p:sp>
      <p:grpSp>
        <p:nvGrpSpPr>
          <p:cNvPr id="16" name="Group 7"/>
          <p:cNvGrpSpPr>
            <a:grpSpLocks/>
          </p:cNvGrpSpPr>
          <p:nvPr/>
        </p:nvGrpSpPr>
        <p:grpSpPr bwMode="auto">
          <a:xfrm>
            <a:off x="144687" y="3577630"/>
            <a:ext cx="8832817" cy="1664848"/>
            <a:chOff x="204" y="2296"/>
            <a:chExt cx="3584" cy="1860"/>
          </a:xfrm>
        </p:grpSpPr>
        <p:grpSp>
          <p:nvGrpSpPr>
            <p:cNvPr id="17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19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20" name="Rectangle 10"/>
              <p:cNvSpPr>
                <a:spLocks noChangeArrowheads="1"/>
              </p:cNvSpPr>
              <p:nvPr/>
            </p:nvSpPr>
            <p:spPr bwMode="auto">
              <a:xfrm>
                <a:off x="228" y="2347"/>
                <a:ext cx="3539" cy="1775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18" name="AutoShape 11"/>
            <p:cNvSpPr>
              <a:spLocks noChangeArrowheads="1"/>
            </p:cNvSpPr>
            <p:nvPr/>
          </p:nvSpPr>
          <p:spPr bwMode="auto">
            <a:xfrm rot="10800000">
              <a:off x="234" y="323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21" name="Group 12"/>
          <p:cNvGrpSpPr>
            <a:grpSpLocks/>
          </p:cNvGrpSpPr>
          <p:nvPr/>
        </p:nvGrpSpPr>
        <p:grpSpPr bwMode="auto">
          <a:xfrm>
            <a:off x="258989" y="3518894"/>
            <a:ext cx="88900" cy="200025"/>
            <a:chOff x="4314" y="2018"/>
            <a:chExt cx="69" cy="166"/>
          </a:xfrm>
        </p:grpSpPr>
        <p:sp>
          <p:nvSpPr>
            <p:cNvPr id="22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23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24" name="Group 15"/>
          <p:cNvGrpSpPr>
            <a:grpSpLocks/>
          </p:cNvGrpSpPr>
          <p:nvPr/>
        </p:nvGrpSpPr>
        <p:grpSpPr bwMode="auto">
          <a:xfrm>
            <a:off x="416497" y="3522069"/>
            <a:ext cx="87312" cy="200025"/>
            <a:chOff x="4314" y="2018"/>
            <a:chExt cx="69" cy="166"/>
          </a:xfrm>
        </p:grpSpPr>
        <p:sp>
          <p:nvSpPr>
            <p:cNvPr id="25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26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27" name="Line 18"/>
          <p:cNvSpPr>
            <a:spLocks noChangeShapeType="1"/>
          </p:cNvSpPr>
          <p:nvPr/>
        </p:nvSpPr>
        <p:spPr bwMode="auto">
          <a:xfrm>
            <a:off x="306020" y="4138887"/>
            <a:ext cx="8524936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28" name="Text Box 20"/>
          <p:cNvSpPr txBox="1">
            <a:spLocks noChangeArrowheads="1"/>
          </p:cNvSpPr>
          <p:nvPr/>
        </p:nvSpPr>
        <p:spPr bwMode="auto">
          <a:xfrm>
            <a:off x="341353" y="3773468"/>
            <a:ext cx="4179349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복지자금의 대여</a:t>
            </a:r>
            <a:r>
              <a:rPr lang="en-US" altLang="ko-KR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(</a:t>
            </a:r>
            <a:r>
              <a:rPr lang="ko-KR" altLang="en-US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제</a:t>
            </a:r>
            <a:r>
              <a:rPr lang="en-US" altLang="ko-KR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13</a:t>
            </a:r>
            <a:r>
              <a:rPr lang="ko-KR" altLang="en-US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조 제</a:t>
            </a:r>
            <a:r>
              <a:rPr lang="en-US" altLang="ko-KR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1</a:t>
            </a:r>
            <a:r>
              <a:rPr lang="ko-KR" altLang="en-US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항</a:t>
            </a:r>
            <a:r>
              <a:rPr lang="en-US" altLang="ko-KR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)</a:t>
            </a:r>
          </a:p>
        </p:txBody>
      </p:sp>
      <p:sp>
        <p:nvSpPr>
          <p:cNvPr id="29" name="제목 39"/>
          <p:cNvSpPr txBox="1">
            <a:spLocks/>
          </p:cNvSpPr>
          <p:nvPr/>
        </p:nvSpPr>
        <p:spPr bwMode="auto">
          <a:xfrm>
            <a:off x="347889" y="4204355"/>
            <a:ext cx="8462191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150000"/>
              </a:lnSpc>
              <a:spcAft>
                <a:spcPts val="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kern="0" dirty="0">
                <a:latin typeface="+mn-ea"/>
                <a:cs typeface="+mj-cs"/>
              </a:rPr>
              <a:t>사업에 필요한 자금</a:t>
            </a:r>
            <a:r>
              <a:rPr lang="en-US" altLang="ko-KR" kern="0" dirty="0">
                <a:latin typeface="+mn-ea"/>
                <a:cs typeface="+mj-cs"/>
              </a:rPr>
              <a:t>, </a:t>
            </a:r>
            <a:r>
              <a:rPr lang="ko-KR" altLang="en-US" kern="0" dirty="0">
                <a:latin typeface="+mn-ea"/>
                <a:cs typeface="+mj-cs"/>
              </a:rPr>
              <a:t>아동교육비</a:t>
            </a:r>
            <a:r>
              <a:rPr lang="en-US" altLang="ko-KR" kern="0" dirty="0">
                <a:latin typeface="+mn-ea"/>
                <a:cs typeface="+mj-cs"/>
              </a:rPr>
              <a:t>, </a:t>
            </a:r>
            <a:r>
              <a:rPr lang="ko-KR" altLang="en-US" kern="0" dirty="0">
                <a:latin typeface="+mn-ea"/>
                <a:cs typeface="+mj-cs"/>
              </a:rPr>
              <a:t>의료비</a:t>
            </a:r>
            <a:r>
              <a:rPr lang="en-US" altLang="ko-KR" kern="0" dirty="0">
                <a:latin typeface="+mn-ea"/>
                <a:cs typeface="+mj-cs"/>
              </a:rPr>
              <a:t>, </a:t>
            </a:r>
            <a:r>
              <a:rPr lang="ko-KR" altLang="en-US" kern="0" dirty="0">
                <a:latin typeface="+mn-ea"/>
                <a:cs typeface="+mj-cs"/>
              </a:rPr>
              <a:t>주택자금</a:t>
            </a:r>
            <a:r>
              <a:rPr lang="en-US" altLang="ko-KR" kern="0" dirty="0">
                <a:latin typeface="+mn-ea"/>
                <a:cs typeface="+mj-cs"/>
              </a:rPr>
              <a:t>, </a:t>
            </a:r>
            <a:r>
              <a:rPr lang="ko-KR" altLang="en-US" kern="0" dirty="0">
                <a:latin typeface="+mn-ea"/>
                <a:cs typeface="+mj-cs"/>
              </a:rPr>
              <a:t>기타 대통령령이 정하는 </a:t>
            </a:r>
            <a:r>
              <a:rPr lang="ko-KR" altLang="en-US" kern="0" dirty="0" err="1" smtClean="0">
                <a:latin typeface="+mn-ea"/>
                <a:cs typeface="+mj-cs"/>
              </a:rPr>
              <a:t>한부모가족의</a:t>
            </a:r>
            <a:r>
              <a:rPr lang="ko-KR" altLang="en-US" kern="0" dirty="0" smtClean="0">
                <a:latin typeface="+mn-ea"/>
                <a:cs typeface="+mj-cs"/>
              </a:rPr>
              <a:t> </a:t>
            </a:r>
            <a:r>
              <a:rPr lang="ko-KR" altLang="en-US" kern="0" dirty="0">
                <a:latin typeface="+mn-ea"/>
                <a:cs typeface="+mj-cs"/>
              </a:rPr>
              <a:t>복지를 위하여 필요한 자금 중 어느 하나의 자금을 대여할 </a:t>
            </a:r>
            <a:r>
              <a:rPr lang="ko-KR" altLang="en-US" kern="0" dirty="0" smtClean="0">
                <a:latin typeface="+mn-ea"/>
                <a:cs typeface="+mj-cs"/>
              </a:rPr>
              <a:t>수 있다</a:t>
            </a:r>
            <a:r>
              <a:rPr lang="en-US" altLang="ko-KR" kern="0" dirty="0">
                <a:latin typeface="+mn-ea"/>
                <a:cs typeface="+mj-cs"/>
              </a:rPr>
              <a:t>.</a:t>
            </a:r>
          </a:p>
        </p:txBody>
      </p:sp>
      <p:grpSp>
        <p:nvGrpSpPr>
          <p:cNvPr id="30" name="Group 7"/>
          <p:cNvGrpSpPr>
            <a:grpSpLocks/>
          </p:cNvGrpSpPr>
          <p:nvPr/>
        </p:nvGrpSpPr>
        <p:grpSpPr bwMode="auto">
          <a:xfrm>
            <a:off x="144687" y="789952"/>
            <a:ext cx="8832817" cy="2473264"/>
            <a:chOff x="204" y="2296"/>
            <a:chExt cx="3584" cy="1860"/>
          </a:xfrm>
        </p:grpSpPr>
        <p:grpSp>
          <p:nvGrpSpPr>
            <p:cNvPr id="31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33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34" name="Rectangle 10"/>
              <p:cNvSpPr>
                <a:spLocks noChangeArrowheads="1"/>
              </p:cNvSpPr>
              <p:nvPr/>
            </p:nvSpPr>
            <p:spPr bwMode="auto">
              <a:xfrm>
                <a:off x="228" y="2347"/>
                <a:ext cx="3539" cy="1775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32" name="AutoShape 11"/>
            <p:cNvSpPr>
              <a:spLocks noChangeArrowheads="1"/>
            </p:cNvSpPr>
            <p:nvPr/>
          </p:nvSpPr>
          <p:spPr bwMode="auto">
            <a:xfrm rot="10800000">
              <a:off x="234" y="323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35" name="Group 12"/>
          <p:cNvGrpSpPr>
            <a:grpSpLocks/>
          </p:cNvGrpSpPr>
          <p:nvPr/>
        </p:nvGrpSpPr>
        <p:grpSpPr bwMode="auto">
          <a:xfrm>
            <a:off x="258989" y="731216"/>
            <a:ext cx="88900" cy="200025"/>
            <a:chOff x="4314" y="2018"/>
            <a:chExt cx="69" cy="166"/>
          </a:xfrm>
        </p:grpSpPr>
        <p:sp>
          <p:nvSpPr>
            <p:cNvPr id="36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37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38" name="Group 15"/>
          <p:cNvGrpSpPr>
            <a:grpSpLocks/>
          </p:cNvGrpSpPr>
          <p:nvPr/>
        </p:nvGrpSpPr>
        <p:grpSpPr bwMode="auto">
          <a:xfrm>
            <a:off x="416497" y="734391"/>
            <a:ext cx="87312" cy="200025"/>
            <a:chOff x="4314" y="2018"/>
            <a:chExt cx="69" cy="166"/>
          </a:xfrm>
        </p:grpSpPr>
        <p:sp>
          <p:nvSpPr>
            <p:cNvPr id="39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40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41" name="Line 18"/>
          <p:cNvSpPr>
            <a:spLocks noChangeShapeType="1"/>
          </p:cNvSpPr>
          <p:nvPr/>
        </p:nvSpPr>
        <p:spPr bwMode="auto">
          <a:xfrm>
            <a:off x="306020" y="1351209"/>
            <a:ext cx="8524936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42" name="Text Box 20"/>
          <p:cNvSpPr txBox="1">
            <a:spLocks noChangeArrowheads="1"/>
          </p:cNvSpPr>
          <p:nvPr/>
        </p:nvSpPr>
        <p:spPr bwMode="auto">
          <a:xfrm>
            <a:off x="341353" y="985790"/>
            <a:ext cx="4179349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복지급여의 실시</a:t>
            </a:r>
            <a:r>
              <a:rPr lang="en-US" altLang="ko-KR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(</a:t>
            </a:r>
            <a:r>
              <a:rPr lang="ko-KR" altLang="en-US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제</a:t>
            </a:r>
            <a:r>
              <a:rPr lang="en-US" altLang="ko-KR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12</a:t>
            </a:r>
            <a:r>
              <a:rPr lang="ko-KR" altLang="en-US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조 제</a:t>
            </a:r>
            <a:r>
              <a:rPr lang="en-US" altLang="ko-KR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1</a:t>
            </a:r>
            <a:r>
              <a:rPr lang="ko-KR" altLang="en-US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항</a:t>
            </a:r>
            <a:r>
              <a:rPr lang="en-US" altLang="ko-KR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)</a:t>
            </a:r>
          </a:p>
        </p:txBody>
      </p:sp>
      <p:sp>
        <p:nvSpPr>
          <p:cNvPr id="43" name="제목 39"/>
          <p:cNvSpPr txBox="1">
            <a:spLocks/>
          </p:cNvSpPr>
          <p:nvPr/>
        </p:nvSpPr>
        <p:spPr bwMode="auto">
          <a:xfrm>
            <a:off x="341353" y="1373295"/>
            <a:ext cx="8549171" cy="18466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150000"/>
              </a:lnSpc>
              <a:spcAft>
                <a:spcPts val="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1900" kern="0" dirty="0">
                <a:latin typeface="+mn-ea"/>
                <a:cs typeface="+mj-cs"/>
              </a:rPr>
              <a:t>생계비</a:t>
            </a:r>
            <a:r>
              <a:rPr lang="en-US" altLang="ko-KR" sz="1900" kern="0" dirty="0">
                <a:latin typeface="+mn-ea"/>
                <a:cs typeface="+mj-cs"/>
              </a:rPr>
              <a:t>, </a:t>
            </a:r>
            <a:r>
              <a:rPr lang="ko-KR" altLang="en-US" sz="1900" kern="0" dirty="0">
                <a:latin typeface="+mn-ea"/>
                <a:cs typeface="+mj-cs"/>
              </a:rPr>
              <a:t>아동교육지원비</a:t>
            </a:r>
            <a:r>
              <a:rPr lang="en-US" altLang="ko-KR" sz="1900" kern="0" dirty="0">
                <a:latin typeface="+mn-ea"/>
                <a:cs typeface="+mj-cs"/>
              </a:rPr>
              <a:t>, </a:t>
            </a:r>
            <a:r>
              <a:rPr lang="ko-KR" altLang="en-US" sz="1900" kern="0" dirty="0">
                <a:latin typeface="+mn-ea"/>
                <a:cs typeface="+mj-cs"/>
              </a:rPr>
              <a:t>아동양육비</a:t>
            </a:r>
            <a:r>
              <a:rPr lang="en-US" altLang="ko-KR" sz="1900" kern="0" dirty="0">
                <a:latin typeface="+mn-ea"/>
                <a:cs typeface="+mj-cs"/>
              </a:rPr>
              <a:t>(5</a:t>
            </a:r>
            <a:r>
              <a:rPr lang="ko-KR" altLang="en-US" sz="1900" kern="0" dirty="0">
                <a:latin typeface="+mn-ea"/>
                <a:cs typeface="+mj-cs"/>
              </a:rPr>
              <a:t>세 이하 아동 및 청소년 </a:t>
            </a:r>
            <a:r>
              <a:rPr lang="ko-KR" altLang="en-US" sz="1900" kern="0" dirty="0" err="1">
                <a:latin typeface="+mn-ea"/>
                <a:cs typeface="+mj-cs"/>
              </a:rPr>
              <a:t>한부모가</a:t>
            </a:r>
            <a:r>
              <a:rPr lang="ko-KR" altLang="en-US" sz="1900" kern="0" dirty="0">
                <a:latin typeface="+mn-ea"/>
                <a:cs typeface="+mj-cs"/>
              </a:rPr>
              <a:t> </a:t>
            </a:r>
            <a:r>
              <a:rPr lang="ko-KR" altLang="en-US" sz="1900" kern="0" dirty="0" smtClean="0">
                <a:latin typeface="+mn-ea"/>
                <a:cs typeface="+mj-cs"/>
              </a:rPr>
              <a:t>아동양육 </a:t>
            </a:r>
            <a:r>
              <a:rPr lang="ko-KR" altLang="en-US" sz="1900" kern="0" dirty="0">
                <a:latin typeface="+mn-ea"/>
                <a:cs typeface="+mj-cs"/>
              </a:rPr>
              <a:t>시 </a:t>
            </a:r>
            <a:r>
              <a:rPr lang="ko-KR" altLang="en-US" sz="1900" kern="0" dirty="0" smtClean="0">
                <a:latin typeface="+mn-ea"/>
                <a:cs typeface="+mj-cs"/>
              </a:rPr>
              <a:t>추가적인 </a:t>
            </a:r>
            <a:r>
              <a:rPr lang="ko-KR" altLang="en-US" sz="1900" kern="0" dirty="0">
                <a:latin typeface="+mn-ea"/>
                <a:cs typeface="+mj-cs"/>
              </a:rPr>
              <a:t>복지급여 실시</a:t>
            </a:r>
            <a:r>
              <a:rPr lang="en-US" altLang="ko-KR" sz="1900" kern="0" dirty="0">
                <a:latin typeface="+mn-ea"/>
                <a:cs typeface="+mj-cs"/>
              </a:rPr>
              <a:t>), </a:t>
            </a:r>
            <a:r>
              <a:rPr lang="ko-KR" altLang="en-US" sz="1900" kern="0" dirty="0">
                <a:latin typeface="+mn-ea"/>
                <a:cs typeface="+mj-cs"/>
              </a:rPr>
              <a:t>기타 대통령령이 정하는 </a:t>
            </a:r>
            <a:r>
              <a:rPr lang="ko-KR" altLang="en-US" sz="1900" kern="0" dirty="0" smtClean="0">
                <a:latin typeface="+mn-ea"/>
                <a:cs typeface="+mj-cs"/>
              </a:rPr>
              <a:t>비용지원대상자의 </a:t>
            </a:r>
            <a:r>
              <a:rPr lang="ko-KR" altLang="en-US" sz="1900" kern="0" dirty="0">
                <a:latin typeface="+mn-ea"/>
                <a:cs typeface="+mj-cs"/>
              </a:rPr>
              <a:t>신청이 있는 </a:t>
            </a:r>
            <a:r>
              <a:rPr lang="ko-KR" altLang="en-US" sz="1900" kern="0" dirty="0" smtClean="0">
                <a:latin typeface="+mn-ea"/>
                <a:cs typeface="+mj-cs"/>
              </a:rPr>
              <a:t>경우에는 </a:t>
            </a:r>
            <a:r>
              <a:rPr lang="ko-KR" altLang="en-US" sz="1900" kern="0" dirty="0">
                <a:latin typeface="+mn-ea"/>
                <a:cs typeface="+mj-cs"/>
              </a:rPr>
              <a:t>복지급여를 지원대상자 명의의 </a:t>
            </a:r>
            <a:r>
              <a:rPr lang="ko-KR" altLang="en-US" sz="1900" kern="0" dirty="0" smtClean="0">
                <a:latin typeface="+mn-ea"/>
                <a:cs typeface="+mj-cs"/>
              </a:rPr>
              <a:t>지정된 </a:t>
            </a:r>
            <a:r>
              <a:rPr lang="ko-KR" altLang="en-US" sz="1900" kern="0" dirty="0">
                <a:latin typeface="+mn-ea"/>
                <a:cs typeface="+mj-cs"/>
              </a:rPr>
              <a:t>계좌</a:t>
            </a:r>
            <a:r>
              <a:rPr lang="en-US" altLang="ko-KR" sz="1900" kern="0" dirty="0">
                <a:latin typeface="+mn-ea"/>
                <a:cs typeface="+mj-cs"/>
              </a:rPr>
              <a:t>(</a:t>
            </a:r>
            <a:r>
              <a:rPr lang="ko-KR" altLang="en-US" sz="1900" kern="0" dirty="0">
                <a:latin typeface="+mn-ea"/>
                <a:cs typeface="+mj-cs"/>
              </a:rPr>
              <a:t>복지급여수급계좌</a:t>
            </a:r>
            <a:r>
              <a:rPr lang="en-US" altLang="ko-KR" sz="1900" kern="0" dirty="0">
                <a:latin typeface="+mn-ea"/>
                <a:cs typeface="+mj-cs"/>
              </a:rPr>
              <a:t>)</a:t>
            </a:r>
            <a:r>
              <a:rPr lang="ko-KR" altLang="en-US" sz="1900" kern="0" dirty="0">
                <a:latin typeface="+mn-ea"/>
                <a:cs typeface="+mj-cs"/>
              </a:rPr>
              <a:t>로 </a:t>
            </a:r>
            <a:r>
              <a:rPr lang="ko-KR" altLang="en-US" sz="1900" kern="0" dirty="0" smtClean="0">
                <a:latin typeface="+mn-ea"/>
                <a:cs typeface="+mj-cs"/>
              </a:rPr>
              <a:t>입금하여야</a:t>
            </a:r>
            <a:r>
              <a:rPr lang="en-US" altLang="ko-KR" sz="1900" kern="0" dirty="0">
                <a:latin typeface="+mn-ea"/>
                <a:cs typeface="+mj-cs"/>
              </a:rPr>
              <a:t> </a:t>
            </a:r>
            <a:r>
              <a:rPr lang="ko-KR" altLang="en-US" sz="1900" kern="0" dirty="0" smtClean="0">
                <a:latin typeface="+mn-ea"/>
                <a:cs typeface="+mj-cs"/>
              </a:rPr>
              <a:t>한다</a:t>
            </a:r>
            <a:r>
              <a:rPr lang="en-US" altLang="ko-KR" sz="1900" kern="0" dirty="0">
                <a:latin typeface="+mn-ea"/>
                <a:cs typeface="+mj-cs"/>
              </a:rPr>
              <a:t>(</a:t>
            </a:r>
            <a:r>
              <a:rPr lang="ko-KR" altLang="en-US" sz="1900" kern="0" dirty="0">
                <a:latin typeface="+mn-ea"/>
                <a:cs typeface="+mj-cs"/>
              </a:rPr>
              <a:t>제</a:t>
            </a:r>
            <a:r>
              <a:rPr lang="en-US" altLang="ko-KR" sz="1900" kern="0" dirty="0">
                <a:latin typeface="+mn-ea"/>
                <a:cs typeface="+mj-cs"/>
              </a:rPr>
              <a:t>12</a:t>
            </a:r>
            <a:r>
              <a:rPr lang="ko-KR" altLang="en-US" sz="1900" kern="0" dirty="0">
                <a:latin typeface="+mn-ea"/>
                <a:cs typeface="+mj-cs"/>
              </a:rPr>
              <a:t>조의</a:t>
            </a:r>
            <a:r>
              <a:rPr lang="en-US" altLang="ko-KR" sz="1900" kern="0" dirty="0">
                <a:latin typeface="+mn-ea"/>
                <a:cs typeface="+mj-cs"/>
              </a:rPr>
              <a:t>5).</a:t>
            </a:r>
          </a:p>
        </p:txBody>
      </p:sp>
    </p:spTree>
    <p:extLst>
      <p:ext uri="{BB962C8B-B14F-4D97-AF65-F5344CB8AC3E}">
        <p14:creationId xmlns:p14="http://schemas.microsoft.com/office/powerpoint/2010/main" val="73830363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219621" y="245511"/>
            <a:ext cx="7772400" cy="438582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2500" b="1" dirty="0" err="1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한부모가족지원법</a:t>
            </a:r>
            <a:r>
              <a:rPr lang="ko-KR" altLang="en-US" sz="25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 </a:t>
            </a:r>
            <a:r>
              <a:rPr lang="en-US" altLang="ko-KR" sz="25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– </a:t>
            </a:r>
            <a:r>
              <a:rPr lang="ko-KR" altLang="en-US" sz="25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급</a:t>
            </a:r>
            <a:r>
              <a:rPr lang="ko-KR" altLang="en-US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여</a:t>
            </a:r>
            <a:r>
              <a:rPr lang="en-US" altLang="ko-KR" sz="25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 </a:t>
            </a:r>
            <a:endParaRPr lang="ko-KR" altLang="en-US" sz="2500" b="1" dirty="0">
              <a:solidFill>
                <a:schemeClr val="accent4">
                  <a:lumMod val="50000"/>
                </a:schemeClr>
              </a:solidFill>
              <a:latin typeface="+mj-ea"/>
            </a:endParaRPr>
          </a:p>
        </p:txBody>
      </p:sp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144687" y="3487736"/>
            <a:ext cx="8832817" cy="3181624"/>
            <a:chOff x="204" y="2296"/>
            <a:chExt cx="3584" cy="1860"/>
          </a:xfrm>
        </p:grpSpPr>
        <p:grpSp>
          <p:nvGrpSpPr>
            <p:cNvPr id="4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6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7" name="Rectangle 10"/>
              <p:cNvSpPr>
                <a:spLocks noChangeArrowheads="1"/>
              </p:cNvSpPr>
              <p:nvPr/>
            </p:nvSpPr>
            <p:spPr bwMode="auto">
              <a:xfrm>
                <a:off x="228" y="2347"/>
                <a:ext cx="3539" cy="1775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5" name="AutoShape 11"/>
            <p:cNvSpPr>
              <a:spLocks noChangeArrowheads="1"/>
            </p:cNvSpPr>
            <p:nvPr/>
          </p:nvSpPr>
          <p:spPr bwMode="auto">
            <a:xfrm rot="10800000">
              <a:off x="234" y="323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8" name="Group 12"/>
          <p:cNvGrpSpPr>
            <a:grpSpLocks/>
          </p:cNvGrpSpPr>
          <p:nvPr/>
        </p:nvGrpSpPr>
        <p:grpSpPr bwMode="auto">
          <a:xfrm>
            <a:off x="258989" y="3429000"/>
            <a:ext cx="88900" cy="200025"/>
            <a:chOff x="4314" y="2018"/>
            <a:chExt cx="69" cy="166"/>
          </a:xfrm>
        </p:grpSpPr>
        <p:sp>
          <p:nvSpPr>
            <p:cNvPr id="9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0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11" name="Group 15"/>
          <p:cNvGrpSpPr>
            <a:grpSpLocks/>
          </p:cNvGrpSpPr>
          <p:nvPr/>
        </p:nvGrpSpPr>
        <p:grpSpPr bwMode="auto">
          <a:xfrm>
            <a:off x="416497" y="3432175"/>
            <a:ext cx="87312" cy="200025"/>
            <a:chOff x="4314" y="2018"/>
            <a:chExt cx="69" cy="166"/>
          </a:xfrm>
        </p:grpSpPr>
        <p:sp>
          <p:nvSpPr>
            <p:cNvPr id="12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3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14" name="Line 18"/>
          <p:cNvSpPr>
            <a:spLocks noChangeShapeType="1"/>
          </p:cNvSpPr>
          <p:nvPr/>
        </p:nvSpPr>
        <p:spPr bwMode="auto">
          <a:xfrm>
            <a:off x="306020" y="4048993"/>
            <a:ext cx="8524936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15" name="Text Box 20"/>
          <p:cNvSpPr txBox="1">
            <a:spLocks noChangeArrowheads="1"/>
          </p:cNvSpPr>
          <p:nvPr/>
        </p:nvSpPr>
        <p:spPr bwMode="auto">
          <a:xfrm>
            <a:off x="341353" y="3683574"/>
            <a:ext cx="5689378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청소년 </a:t>
            </a:r>
            <a:r>
              <a:rPr lang="ko-KR" altLang="en-US" sz="2200" b="1" dirty="0" err="1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한부모에</a:t>
            </a:r>
            <a:r>
              <a:rPr lang="ko-KR" altLang="en-US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 대한 교육지원</a:t>
            </a:r>
            <a:r>
              <a:rPr lang="en-US" altLang="ko-KR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(</a:t>
            </a:r>
            <a:r>
              <a:rPr lang="ko-KR" altLang="en-US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제</a:t>
            </a:r>
            <a:r>
              <a:rPr lang="en-US" altLang="ko-KR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17</a:t>
            </a:r>
            <a:r>
              <a:rPr lang="ko-KR" altLang="en-US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조의</a:t>
            </a:r>
            <a:r>
              <a:rPr lang="en-US" altLang="ko-KR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2)</a:t>
            </a:r>
          </a:p>
        </p:txBody>
      </p:sp>
      <p:sp>
        <p:nvSpPr>
          <p:cNvPr id="16" name="제목 39"/>
          <p:cNvSpPr txBox="1">
            <a:spLocks/>
          </p:cNvSpPr>
          <p:nvPr/>
        </p:nvSpPr>
        <p:spPr bwMode="auto">
          <a:xfrm>
            <a:off x="428333" y="4156535"/>
            <a:ext cx="8676456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150000"/>
              </a:lnSpc>
              <a:spcAft>
                <a:spcPts val="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kern="0" dirty="0">
                <a:latin typeface="+mn-ea"/>
                <a:cs typeface="+mj-cs"/>
              </a:rPr>
              <a:t>국가나 지방자치단체는 청소년 </a:t>
            </a:r>
            <a:r>
              <a:rPr lang="ko-KR" altLang="en-US" kern="0" dirty="0" err="1">
                <a:latin typeface="+mn-ea"/>
                <a:cs typeface="+mj-cs"/>
              </a:rPr>
              <a:t>한부모가</a:t>
            </a:r>
            <a:r>
              <a:rPr lang="ko-KR" altLang="en-US" kern="0" dirty="0">
                <a:latin typeface="+mn-ea"/>
                <a:cs typeface="+mj-cs"/>
              </a:rPr>
              <a:t> 학업을 할 수 있도록 청소년 </a:t>
            </a:r>
            <a:r>
              <a:rPr lang="ko-KR" altLang="en-US" kern="0" dirty="0" err="1">
                <a:latin typeface="+mn-ea"/>
                <a:cs typeface="+mj-cs"/>
              </a:rPr>
              <a:t>한부모의</a:t>
            </a:r>
            <a:r>
              <a:rPr lang="ko-KR" altLang="en-US" kern="0" dirty="0">
                <a:latin typeface="+mn-ea"/>
                <a:cs typeface="+mj-cs"/>
              </a:rPr>
              <a:t> </a:t>
            </a:r>
            <a:r>
              <a:rPr lang="ko-KR" altLang="en-US" kern="0" dirty="0" smtClean="0">
                <a:latin typeface="+mn-ea"/>
                <a:cs typeface="+mj-cs"/>
              </a:rPr>
              <a:t>선택에 </a:t>
            </a:r>
            <a:r>
              <a:rPr lang="ko-KR" altLang="en-US" kern="0" dirty="0" smtClean="0">
                <a:latin typeface="+mn-ea"/>
                <a:cs typeface="+mj-cs"/>
              </a:rPr>
              <a:t>따라 </a:t>
            </a:r>
            <a:r>
              <a:rPr lang="ko-KR" altLang="en-US" kern="0" dirty="0">
                <a:latin typeface="+mn-ea"/>
                <a:cs typeface="+mj-cs"/>
              </a:rPr>
              <a:t>학적 유지를 위한 지원 및 교육비 지원 또는 검정고시 지원 </a:t>
            </a:r>
            <a:r>
              <a:rPr lang="ko-KR" altLang="en-US" kern="0" dirty="0" smtClean="0">
                <a:latin typeface="+mn-ea"/>
                <a:cs typeface="+mj-cs"/>
              </a:rPr>
              <a:t>학력인정 </a:t>
            </a:r>
            <a:r>
              <a:rPr lang="ko-KR" altLang="en-US" kern="0" dirty="0">
                <a:latin typeface="+mn-ea"/>
                <a:cs typeface="+mj-cs"/>
              </a:rPr>
              <a:t>평생교육시설에 대한 교육비 지원</a:t>
            </a:r>
            <a:r>
              <a:rPr lang="en-US" altLang="ko-KR" kern="0" dirty="0">
                <a:latin typeface="+mn-ea"/>
                <a:cs typeface="+mj-cs"/>
              </a:rPr>
              <a:t>, ‘</a:t>
            </a:r>
            <a:r>
              <a:rPr lang="ko-KR" altLang="en-US" kern="0" dirty="0" smtClean="0">
                <a:latin typeface="+mn-ea"/>
                <a:cs typeface="+mj-cs"/>
              </a:rPr>
              <a:t>초 </a:t>
            </a:r>
            <a:r>
              <a:rPr lang="en-US" altLang="ko-KR" kern="0" dirty="0" smtClean="0">
                <a:latin typeface="+mn-ea"/>
                <a:cs typeface="+mj-cs"/>
              </a:rPr>
              <a:t>· </a:t>
            </a:r>
            <a:r>
              <a:rPr lang="ko-KR" altLang="en-US" kern="0" dirty="0" smtClean="0">
                <a:latin typeface="+mn-ea"/>
                <a:cs typeface="+mj-cs"/>
              </a:rPr>
              <a:t>중등교육법</a:t>
            </a:r>
            <a:r>
              <a:rPr lang="en-US" altLang="ko-KR" kern="0" dirty="0" smtClean="0">
                <a:latin typeface="+mn-ea"/>
                <a:cs typeface="+mj-cs"/>
              </a:rPr>
              <a:t>’ </a:t>
            </a:r>
            <a:r>
              <a:rPr lang="ko-KR" altLang="en-US" kern="0" dirty="0" smtClean="0">
                <a:latin typeface="+mn-ea"/>
                <a:cs typeface="+mj-cs"/>
              </a:rPr>
              <a:t>제</a:t>
            </a:r>
            <a:r>
              <a:rPr lang="en-US" altLang="ko-KR" kern="0" dirty="0">
                <a:latin typeface="+mn-ea"/>
                <a:cs typeface="+mj-cs"/>
              </a:rPr>
              <a:t>28</a:t>
            </a:r>
            <a:r>
              <a:rPr lang="ko-KR" altLang="en-US" kern="0" dirty="0">
                <a:latin typeface="+mn-ea"/>
                <a:cs typeface="+mj-cs"/>
              </a:rPr>
              <a:t>조에 따른 교육지원</a:t>
            </a:r>
            <a:r>
              <a:rPr lang="en-US" altLang="ko-KR" kern="0" dirty="0">
                <a:latin typeface="+mn-ea"/>
                <a:cs typeface="+mj-cs"/>
              </a:rPr>
              <a:t>, </a:t>
            </a:r>
            <a:r>
              <a:rPr lang="ko-KR" altLang="en-US" kern="0" dirty="0" smtClean="0">
                <a:latin typeface="+mn-ea"/>
                <a:cs typeface="+mj-cs"/>
              </a:rPr>
              <a:t>그 </a:t>
            </a:r>
            <a:r>
              <a:rPr lang="ko-KR" altLang="en-US" kern="0" dirty="0">
                <a:latin typeface="+mn-ea"/>
                <a:cs typeface="+mj-cs"/>
              </a:rPr>
              <a:t>밖에 청소년 </a:t>
            </a:r>
            <a:r>
              <a:rPr lang="ko-KR" altLang="en-US" kern="0" dirty="0" err="1">
                <a:latin typeface="+mn-ea"/>
                <a:cs typeface="+mj-cs"/>
              </a:rPr>
              <a:t>한부모의</a:t>
            </a:r>
            <a:r>
              <a:rPr lang="ko-KR" altLang="en-US" kern="0" dirty="0">
                <a:latin typeface="+mn-ea"/>
                <a:cs typeface="+mj-cs"/>
              </a:rPr>
              <a:t> 교육지원을 위하여 </a:t>
            </a:r>
            <a:r>
              <a:rPr lang="ko-KR" altLang="en-US" kern="0" dirty="0" err="1">
                <a:latin typeface="+mn-ea"/>
                <a:cs typeface="+mj-cs"/>
              </a:rPr>
              <a:t>여성가족부령으로</a:t>
            </a:r>
            <a:r>
              <a:rPr lang="ko-KR" altLang="en-US" kern="0" dirty="0">
                <a:latin typeface="+mn-ea"/>
                <a:cs typeface="+mj-cs"/>
              </a:rPr>
              <a:t> 정하는 사항 등을 </a:t>
            </a:r>
            <a:r>
              <a:rPr lang="ko-KR" altLang="en-US" kern="0" dirty="0" smtClean="0">
                <a:latin typeface="+mn-ea"/>
                <a:cs typeface="+mj-cs"/>
              </a:rPr>
              <a:t>지원할 </a:t>
            </a:r>
            <a:r>
              <a:rPr lang="ko-KR" altLang="en-US" kern="0" dirty="0">
                <a:latin typeface="+mn-ea"/>
                <a:cs typeface="+mj-cs"/>
              </a:rPr>
              <a:t>수 있다</a:t>
            </a:r>
            <a:r>
              <a:rPr lang="en-US" altLang="ko-KR" kern="0" dirty="0">
                <a:latin typeface="+mn-ea"/>
                <a:cs typeface="+mj-cs"/>
              </a:rPr>
              <a:t>.</a:t>
            </a:r>
          </a:p>
          <a:p>
            <a:pPr>
              <a:lnSpc>
                <a:spcPct val="150000"/>
              </a:lnSpc>
              <a:spcAft>
                <a:spcPts val="0"/>
              </a:spcAft>
              <a:buClr>
                <a:schemeClr val="accent5">
                  <a:lumMod val="50000"/>
                </a:schemeClr>
              </a:buClr>
              <a:buSzPct val="93000"/>
              <a:defRPr/>
            </a:pPr>
            <a:r>
              <a:rPr lang="en-US" altLang="ko-KR" b="1" kern="0" dirty="0" smtClean="0">
                <a:latin typeface="+mn-ea"/>
                <a:cs typeface="+mj-cs"/>
              </a:rPr>
              <a:t>·  </a:t>
            </a:r>
            <a:r>
              <a:rPr lang="ko-KR" altLang="en-US" kern="0" dirty="0" smtClean="0">
                <a:latin typeface="+mn-ea"/>
                <a:cs typeface="+mj-cs"/>
              </a:rPr>
              <a:t>자녀가 </a:t>
            </a:r>
            <a:r>
              <a:rPr lang="ko-KR" altLang="en-US" kern="0" dirty="0">
                <a:latin typeface="+mn-ea"/>
                <a:cs typeface="+mj-cs"/>
              </a:rPr>
              <a:t>학교에 설치된 직장 </a:t>
            </a:r>
            <a:r>
              <a:rPr lang="ko-KR" altLang="en-US" kern="0" dirty="0" err="1">
                <a:latin typeface="+mn-ea"/>
                <a:cs typeface="+mj-cs"/>
              </a:rPr>
              <a:t>어린이집을</a:t>
            </a:r>
            <a:r>
              <a:rPr lang="ko-KR" altLang="en-US" kern="0" dirty="0">
                <a:latin typeface="+mn-ea"/>
                <a:cs typeface="+mj-cs"/>
              </a:rPr>
              <a:t> 이용할 수 있도록 지원할 수 있다</a:t>
            </a:r>
            <a:r>
              <a:rPr lang="en-US" altLang="ko-KR" kern="0" dirty="0">
                <a:latin typeface="+mn-ea"/>
                <a:cs typeface="+mj-cs"/>
              </a:rPr>
              <a:t>. </a:t>
            </a:r>
          </a:p>
        </p:txBody>
      </p:sp>
      <p:grpSp>
        <p:nvGrpSpPr>
          <p:cNvPr id="17" name="Group 7"/>
          <p:cNvGrpSpPr>
            <a:grpSpLocks/>
          </p:cNvGrpSpPr>
          <p:nvPr/>
        </p:nvGrpSpPr>
        <p:grpSpPr bwMode="auto">
          <a:xfrm>
            <a:off x="144687" y="789952"/>
            <a:ext cx="8832817" cy="2428053"/>
            <a:chOff x="204" y="2296"/>
            <a:chExt cx="3584" cy="1860"/>
          </a:xfrm>
        </p:grpSpPr>
        <p:grpSp>
          <p:nvGrpSpPr>
            <p:cNvPr id="18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20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21" name="Rectangle 10"/>
              <p:cNvSpPr>
                <a:spLocks noChangeArrowheads="1"/>
              </p:cNvSpPr>
              <p:nvPr/>
            </p:nvSpPr>
            <p:spPr bwMode="auto">
              <a:xfrm>
                <a:off x="228" y="2347"/>
                <a:ext cx="3539" cy="1775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19" name="AutoShape 11"/>
            <p:cNvSpPr>
              <a:spLocks noChangeArrowheads="1"/>
            </p:cNvSpPr>
            <p:nvPr/>
          </p:nvSpPr>
          <p:spPr bwMode="auto">
            <a:xfrm rot="10800000">
              <a:off x="234" y="323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22" name="Group 12"/>
          <p:cNvGrpSpPr>
            <a:grpSpLocks/>
          </p:cNvGrpSpPr>
          <p:nvPr/>
        </p:nvGrpSpPr>
        <p:grpSpPr bwMode="auto">
          <a:xfrm>
            <a:off x="258989" y="731216"/>
            <a:ext cx="88900" cy="200025"/>
            <a:chOff x="4314" y="2018"/>
            <a:chExt cx="69" cy="166"/>
          </a:xfrm>
        </p:grpSpPr>
        <p:sp>
          <p:nvSpPr>
            <p:cNvPr id="23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24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25" name="Group 15"/>
          <p:cNvGrpSpPr>
            <a:grpSpLocks/>
          </p:cNvGrpSpPr>
          <p:nvPr/>
        </p:nvGrpSpPr>
        <p:grpSpPr bwMode="auto">
          <a:xfrm>
            <a:off x="416497" y="734391"/>
            <a:ext cx="87312" cy="200025"/>
            <a:chOff x="4314" y="2018"/>
            <a:chExt cx="69" cy="166"/>
          </a:xfrm>
        </p:grpSpPr>
        <p:sp>
          <p:nvSpPr>
            <p:cNvPr id="26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27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28" name="Line 18"/>
          <p:cNvSpPr>
            <a:spLocks noChangeShapeType="1"/>
          </p:cNvSpPr>
          <p:nvPr/>
        </p:nvSpPr>
        <p:spPr bwMode="auto">
          <a:xfrm>
            <a:off x="306020" y="1351209"/>
            <a:ext cx="8524936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29" name="Text Box 20"/>
          <p:cNvSpPr txBox="1">
            <a:spLocks noChangeArrowheads="1"/>
          </p:cNvSpPr>
          <p:nvPr/>
        </p:nvSpPr>
        <p:spPr bwMode="auto">
          <a:xfrm>
            <a:off x="341353" y="985790"/>
            <a:ext cx="4198585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가족지원서비스의 실시</a:t>
            </a:r>
            <a:r>
              <a:rPr lang="en-US" altLang="ko-KR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(</a:t>
            </a:r>
            <a:r>
              <a:rPr lang="ko-KR" altLang="en-US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제</a:t>
            </a:r>
            <a:r>
              <a:rPr lang="en-US" altLang="ko-KR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17</a:t>
            </a:r>
            <a:r>
              <a:rPr lang="ko-KR" altLang="en-US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조</a:t>
            </a:r>
            <a:r>
              <a:rPr lang="en-US" altLang="ko-KR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)</a:t>
            </a:r>
          </a:p>
        </p:txBody>
      </p:sp>
      <p:sp>
        <p:nvSpPr>
          <p:cNvPr id="30" name="제목 39"/>
          <p:cNvSpPr txBox="1">
            <a:spLocks/>
          </p:cNvSpPr>
          <p:nvPr/>
        </p:nvSpPr>
        <p:spPr bwMode="auto">
          <a:xfrm>
            <a:off x="258989" y="1382297"/>
            <a:ext cx="8676456" cy="18466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150000"/>
              </a:lnSpc>
              <a:spcAft>
                <a:spcPts val="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1900" kern="0" dirty="0">
                <a:latin typeface="+mn-ea"/>
                <a:cs typeface="+mj-cs"/>
              </a:rPr>
              <a:t>아동의 양육 및 교육 서비스</a:t>
            </a:r>
            <a:r>
              <a:rPr lang="en-US" altLang="ko-KR" sz="1900" kern="0" dirty="0">
                <a:latin typeface="+mn-ea"/>
                <a:cs typeface="+mj-cs"/>
              </a:rPr>
              <a:t>, </a:t>
            </a:r>
            <a:r>
              <a:rPr lang="ko-KR" altLang="en-US" sz="1900" kern="0" dirty="0" smtClean="0">
                <a:latin typeface="+mn-ea"/>
                <a:cs typeface="+mj-cs"/>
              </a:rPr>
              <a:t>장애인 </a:t>
            </a:r>
            <a:r>
              <a:rPr lang="en-US" altLang="ko-KR" sz="1900" kern="0" dirty="0" smtClean="0">
                <a:latin typeface="+mn-ea"/>
                <a:cs typeface="+mj-cs"/>
              </a:rPr>
              <a:t>· </a:t>
            </a:r>
            <a:r>
              <a:rPr lang="ko-KR" altLang="en-US" sz="1900" kern="0" dirty="0" smtClean="0">
                <a:latin typeface="+mn-ea"/>
                <a:cs typeface="+mj-cs"/>
              </a:rPr>
              <a:t>노인 </a:t>
            </a:r>
            <a:r>
              <a:rPr lang="en-US" altLang="ko-KR" sz="1900" kern="0" dirty="0" smtClean="0">
                <a:latin typeface="+mn-ea"/>
                <a:cs typeface="+mj-cs"/>
              </a:rPr>
              <a:t>· </a:t>
            </a:r>
            <a:r>
              <a:rPr lang="ko-KR" altLang="en-US" sz="1900" kern="0" dirty="0" err="1" smtClean="0">
                <a:latin typeface="+mn-ea"/>
                <a:cs typeface="+mj-cs"/>
              </a:rPr>
              <a:t>만성질환자</a:t>
            </a:r>
            <a:r>
              <a:rPr lang="ko-KR" altLang="en-US" sz="1900" kern="0" dirty="0" smtClean="0">
                <a:latin typeface="+mn-ea"/>
                <a:cs typeface="+mj-cs"/>
              </a:rPr>
              <a:t> </a:t>
            </a:r>
            <a:r>
              <a:rPr lang="ko-KR" altLang="en-US" sz="1900" kern="0" dirty="0">
                <a:latin typeface="+mn-ea"/>
                <a:cs typeface="+mj-cs"/>
              </a:rPr>
              <a:t>등의 부양 서비스</a:t>
            </a:r>
            <a:r>
              <a:rPr lang="en-US" altLang="ko-KR" sz="1900" kern="0" dirty="0">
                <a:latin typeface="+mn-ea"/>
                <a:cs typeface="+mj-cs"/>
              </a:rPr>
              <a:t>, </a:t>
            </a:r>
            <a:r>
              <a:rPr lang="ko-KR" altLang="en-US" sz="1900" kern="0" dirty="0" smtClean="0">
                <a:latin typeface="+mn-ea"/>
                <a:cs typeface="+mj-cs"/>
              </a:rPr>
              <a:t>취사 </a:t>
            </a:r>
            <a:r>
              <a:rPr lang="en-US" altLang="ko-KR" sz="1900" kern="0" dirty="0" smtClean="0">
                <a:latin typeface="+mn-ea"/>
                <a:cs typeface="+mj-cs"/>
              </a:rPr>
              <a:t>· </a:t>
            </a:r>
            <a:r>
              <a:rPr lang="ko-KR" altLang="en-US" sz="1900" kern="0" dirty="0" smtClean="0">
                <a:latin typeface="+mn-ea"/>
                <a:cs typeface="+mj-cs"/>
              </a:rPr>
              <a:t>청소 </a:t>
            </a:r>
            <a:r>
              <a:rPr lang="en-US" altLang="ko-KR" sz="1900" kern="0" dirty="0" smtClean="0">
                <a:latin typeface="+mn-ea"/>
                <a:cs typeface="+mj-cs"/>
              </a:rPr>
              <a:t>· </a:t>
            </a:r>
            <a:r>
              <a:rPr lang="ko-KR" altLang="en-US" sz="1900" kern="0" dirty="0" smtClean="0">
                <a:latin typeface="+mn-ea"/>
                <a:cs typeface="+mj-cs"/>
              </a:rPr>
              <a:t>세탁 </a:t>
            </a:r>
            <a:r>
              <a:rPr lang="ko-KR" altLang="en-US" sz="1900" kern="0" dirty="0">
                <a:latin typeface="+mn-ea"/>
                <a:cs typeface="+mj-cs"/>
              </a:rPr>
              <a:t>등 가사 서비스</a:t>
            </a:r>
            <a:r>
              <a:rPr lang="en-US" altLang="ko-KR" sz="1900" kern="0" dirty="0">
                <a:latin typeface="+mn-ea"/>
                <a:cs typeface="+mj-cs"/>
              </a:rPr>
              <a:t>, </a:t>
            </a:r>
            <a:r>
              <a:rPr lang="ko-KR" altLang="en-US" sz="1900" kern="0" dirty="0" smtClean="0">
                <a:latin typeface="+mn-ea"/>
                <a:cs typeface="+mj-cs"/>
              </a:rPr>
              <a:t>교육 </a:t>
            </a:r>
            <a:r>
              <a:rPr lang="en-US" altLang="ko-KR" sz="1900" kern="0" dirty="0" smtClean="0">
                <a:latin typeface="+mn-ea"/>
                <a:cs typeface="+mj-cs"/>
              </a:rPr>
              <a:t>· </a:t>
            </a:r>
            <a:r>
              <a:rPr lang="ko-KR" altLang="en-US" sz="1900" kern="0" dirty="0" smtClean="0">
                <a:latin typeface="+mn-ea"/>
                <a:cs typeface="+mj-cs"/>
              </a:rPr>
              <a:t>상담 </a:t>
            </a:r>
            <a:r>
              <a:rPr lang="ko-KR" altLang="en-US" sz="1900" kern="0" dirty="0">
                <a:latin typeface="+mn-ea"/>
                <a:cs typeface="+mj-cs"/>
              </a:rPr>
              <a:t>등 가족 관계 증진 서비스</a:t>
            </a:r>
            <a:r>
              <a:rPr lang="en-US" altLang="ko-KR" sz="1900" kern="0" dirty="0">
                <a:latin typeface="+mn-ea"/>
                <a:cs typeface="+mj-cs"/>
              </a:rPr>
              <a:t>,  </a:t>
            </a:r>
            <a:r>
              <a:rPr lang="ko-KR" altLang="en-US" sz="1900" kern="0" dirty="0" smtClean="0">
                <a:latin typeface="+mn-ea"/>
                <a:cs typeface="+mj-cs"/>
              </a:rPr>
              <a:t>인지청구 </a:t>
            </a:r>
            <a:r>
              <a:rPr lang="ko-KR" altLang="en-US" sz="1900" kern="0" dirty="0">
                <a:latin typeface="+mn-ea"/>
                <a:cs typeface="+mj-cs"/>
              </a:rPr>
              <a:t>및 자녀양육비 </a:t>
            </a:r>
            <a:r>
              <a:rPr lang="ko-KR" altLang="en-US" sz="1900" kern="0" dirty="0" smtClean="0">
                <a:latin typeface="+mn-ea"/>
                <a:cs typeface="+mj-cs"/>
              </a:rPr>
              <a:t>청구 </a:t>
            </a:r>
            <a:r>
              <a:rPr lang="ko-KR" altLang="en-US" sz="1900" kern="0" dirty="0">
                <a:latin typeface="+mn-ea"/>
                <a:cs typeface="+mj-cs"/>
              </a:rPr>
              <a:t>등을 위한 </a:t>
            </a:r>
            <a:r>
              <a:rPr lang="ko-KR" altLang="en-US" sz="1900" kern="0" dirty="0" smtClean="0">
                <a:latin typeface="+mn-ea"/>
                <a:cs typeface="+mj-cs"/>
              </a:rPr>
              <a:t>법률상담 </a:t>
            </a:r>
            <a:r>
              <a:rPr lang="en-US" altLang="ko-KR" sz="1900" kern="0" dirty="0" smtClean="0">
                <a:latin typeface="+mn-ea"/>
                <a:cs typeface="+mj-cs"/>
              </a:rPr>
              <a:t>· </a:t>
            </a:r>
            <a:r>
              <a:rPr lang="ko-KR" altLang="en-US" sz="1900" kern="0" dirty="0" smtClean="0">
                <a:latin typeface="+mn-ea"/>
                <a:cs typeface="+mj-cs"/>
              </a:rPr>
              <a:t>소송대리 </a:t>
            </a:r>
            <a:r>
              <a:rPr lang="ko-KR" altLang="en-US" sz="1900" kern="0" dirty="0">
                <a:latin typeface="+mn-ea"/>
                <a:cs typeface="+mj-cs"/>
              </a:rPr>
              <a:t>등 법률구조 서비스</a:t>
            </a:r>
            <a:r>
              <a:rPr lang="en-US" altLang="ko-KR" sz="1900" kern="0" dirty="0">
                <a:latin typeface="+mn-ea"/>
                <a:cs typeface="+mj-cs"/>
              </a:rPr>
              <a:t>, </a:t>
            </a:r>
            <a:r>
              <a:rPr lang="ko-KR" altLang="en-US" sz="1900" kern="0" dirty="0">
                <a:latin typeface="+mn-ea"/>
                <a:cs typeface="+mj-cs"/>
              </a:rPr>
              <a:t>그 밖에 대통령령이 정하는 </a:t>
            </a:r>
            <a:r>
              <a:rPr lang="ko-KR" altLang="en-US" sz="1900" kern="0" dirty="0" smtClean="0">
                <a:latin typeface="+mn-ea"/>
                <a:cs typeface="+mj-cs"/>
              </a:rPr>
              <a:t>가족지원서비스 </a:t>
            </a:r>
            <a:r>
              <a:rPr lang="ko-KR" altLang="en-US" sz="1900" kern="0" dirty="0">
                <a:latin typeface="+mn-ea"/>
                <a:cs typeface="+mj-cs"/>
              </a:rPr>
              <a:t>등</a:t>
            </a:r>
          </a:p>
        </p:txBody>
      </p:sp>
    </p:spTree>
    <p:extLst>
      <p:ext uri="{BB962C8B-B14F-4D97-AF65-F5344CB8AC3E}">
        <p14:creationId xmlns:p14="http://schemas.microsoft.com/office/powerpoint/2010/main" val="421754278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219621" y="245511"/>
            <a:ext cx="7772400" cy="438582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2500" b="1" dirty="0" err="1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한부모가족지원법</a:t>
            </a:r>
            <a:r>
              <a:rPr lang="ko-KR" altLang="en-US" sz="25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 </a:t>
            </a:r>
            <a:r>
              <a:rPr lang="en-US" altLang="ko-KR" sz="25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– </a:t>
            </a:r>
            <a:r>
              <a:rPr lang="ko-KR" altLang="en-US" sz="25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급</a:t>
            </a:r>
            <a:r>
              <a:rPr lang="ko-KR" altLang="en-US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여</a:t>
            </a:r>
            <a:r>
              <a:rPr lang="en-US" altLang="ko-KR" sz="25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 </a:t>
            </a:r>
            <a:endParaRPr lang="ko-KR" altLang="en-US" sz="2500" b="1" dirty="0">
              <a:solidFill>
                <a:schemeClr val="accent4">
                  <a:lumMod val="50000"/>
                </a:schemeClr>
              </a:solidFill>
              <a:latin typeface="+mj-ea"/>
            </a:endParaRPr>
          </a:p>
        </p:txBody>
      </p:sp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126238" y="4035817"/>
            <a:ext cx="8832817" cy="1741464"/>
            <a:chOff x="204" y="2296"/>
            <a:chExt cx="3584" cy="1860"/>
          </a:xfrm>
        </p:grpSpPr>
        <p:grpSp>
          <p:nvGrpSpPr>
            <p:cNvPr id="4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6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7" name="Rectangle 10"/>
              <p:cNvSpPr>
                <a:spLocks noChangeArrowheads="1"/>
              </p:cNvSpPr>
              <p:nvPr/>
            </p:nvSpPr>
            <p:spPr bwMode="auto">
              <a:xfrm>
                <a:off x="228" y="2347"/>
                <a:ext cx="3539" cy="1775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5" name="AutoShape 11"/>
            <p:cNvSpPr>
              <a:spLocks noChangeArrowheads="1"/>
            </p:cNvSpPr>
            <p:nvPr/>
          </p:nvSpPr>
          <p:spPr bwMode="auto">
            <a:xfrm rot="10800000">
              <a:off x="234" y="323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8" name="Group 12"/>
          <p:cNvGrpSpPr>
            <a:grpSpLocks/>
          </p:cNvGrpSpPr>
          <p:nvPr/>
        </p:nvGrpSpPr>
        <p:grpSpPr bwMode="auto">
          <a:xfrm>
            <a:off x="296903" y="3967266"/>
            <a:ext cx="88900" cy="200025"/>
            <a:chOff x="4314" y="2018"/>
            <a:chExt cx="69" cy="166"/>
          </a:xfrm>
        </p:grpSpPr>
        <p:sp>
          <p:nvSpPr>
            <p:cNvPr id="9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0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11" name="Group 15"/>
          <p:cNvGrpSpPr>
            <a:grpSpLocks/>
          </p:cNvGrpSpPr>
          <p:nvPr/>
        </p:nvGrpSpPr>
        <p:grpSpPr bwMode="auto">
          <a:xfrm>
            <a:off x="449853" y="3967266"/>
            <a:ext cx="87312" cy="200025"/>
            <a:chOff x="4314" y="2018"/>
            <a:chExt cx="69" cy="166"/>
          </a:xfrm>
        </p:grpSpPr>
        <p:sp>
          <p:nvSpPr>
            <p:cNvPr id="12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3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14" name="Line 18"/>
          <p:cNvSpPr>
            <a:spLocks noChangeShapeType="1"/>
          </p:cNvSpPr>
          <p:nvPr/>
        </p:nvSpPr>
        <p:spPr bwMode="auto">
          <a:xfrm>
            <a:off x="341353" y="4576731"/>
            <a:ext cx="8524936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15" name="Text Box 20"/>
          <p:cNvSpPr txBox="1">
            <a:spLocks noChangeArrowheads="1"/>
          </p:cNvSpPr>
          <p:nvPr/>
        </p:nvSpPr>
        <p:spPr bwMode="auto">
          <a:xfrm>
            <a:off x="324698" y="4167291"/>
            <a:ext cx="4362092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자녀양육비 이행지원</a:t>
            </a:r>
            <a:r>
              <a:rPr lang="en-US" altLang="ko-KR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(</a:t>
            </a:r>
            <a:r>
              <a:rPr lang="ko-KR" altLang="en-US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제</a:t>
            </a:r>
            <a:r>
              <a:rPr lang="en-US" altLang="ko-KR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17</a:t>
            </a:r>
            <a:r>
              <a:rPr lang="ko-KR" altLang="en-US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조의</a:t>
            </a:r>
            <a:r>
              <a:rPr lang="en-US" altLang="ko-KR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3)</a:t>
            </a:r>
          </a:p>
        </p:txBody>
      </p:sp>
      <p:sp>
        <p:nvSpPr>
          <p:cNvPr id="16" name="제목 39"/>
          <p:cNvSpPr txBox="1">
            <a:spLocks/>
          </p:cNvSpPr>
          <p:nvPr/>
        </p:nvSpPr>
        <p:spPr bwMode="auto">
          <a:xfrm>
            <a:off x="282599" y="4652945"/>
            <a:ext cx="8676456" cy="9694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150000"/>
              </a:lnSpc>
              <a:spcAft>
                <a:spcPts val="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1900" kern="0" dirty="0" err="1">
                <a:latin typeface="+mn-ea"/>
                <a:cs typeface="+mj-cs"/>
              </a:rPr>
              <a:t>여성가족부장관은</a:t>
            </a:r>
            <a:r>
              <a:rPr lang="ko-KR" altLang="en-US" sz="1900" kern="0" dirty="0">
                <a:latin typeface="+mn-ea"/>
                <a:cs typeface="+mj-cs"/>
              </a:rPr>
              <a:t> 자녀양육비 산정을 위한 자녀양육비 가이드라인을 </a:t>
            </a:r>
            <a:r>
              <a:rPr lang="ko-KR" altLang="en-US" sz="1900" kern="0" dirty="0" smtClean="0">
                <a:latin typeface="+mn-ea"/>
                <a:cs typeface="+mj-cs"/>
              </a:rPr>
              <a:t>마련하여 </a:t>
            </a:r>
            <a:r>
              <a:rPr lang="ko-KR" altLang="en-US" sz="1900" kern="0" dirty="0" smtClean="0">
                <a:latin typeface="+mn-ea"/>
                <a:cs typeface="+mj-cs"/>
              </a:rPr>
              <a:t>법원이 </a:t>
            </a:r>
            <a:r>
              <a:rPr lang="ko-KR" altLang="en-US" sz="1900" kern="0" dirty="0" smtClean="0">
                <a:latin typeface="+mn-ea"/>
                <a:cs typeface="+mj-cs"/>
              </a:rPr>
              <a:t>이혼 </a:t>
            </a:r>
            <a:r>
              <a:rPr lang="ko-KR" altLang="en-US" sz="1900" kern="0" dirty="0">
                <a:latin typeface="+mn-ea"/>
                <a:cs typeface="+mj-cs"/>
              </a:rPr>
              <a:t>판결 시 적극 활용할 수 있도록 노력하여야 </a:t>
            </a:r>
            <a:r>
              <a:rPr lang="ko-KR" altLang="en-US" sz="1900" kern="0" dirty="0" smtClean="0">
                <a:latin typeface="+mn-ea"/>
                <a:cs typeface="+mj-cs"/>
              </a:rPr>
              <a:t>한다</a:t>
            </a:r>
            <a:r>
              <a:rPr lang="en-US" altLang="ko-KR" sz="1900" kern="0" dirty="0" smtClean="0">
                <a:latin typeface="+mn-ea"/>
                <a:cs typeface="+mj-cs"/>
              </a:rPr>
              <a:t>.</a:t>
            </a:r>
            <a:endParaRPr lang="ko-KR" altLang="en-US" sz="1900" kern="0" dirty="0">
              <a:latin typeface="+mn-ea"/>
              <a:cs typeface="+mj-cs"/>
            </a:endParaRPr>
          </a:p>
        </p:txBody>
      </p:sp>
      <p:grpSp>
        <p:nvGrpSpPr>
          <p:cNvPr id="17" name="Group 7"/>
          <p:cNvGrpSpPr>
            <a:grpSpLocks/>
          </p:cNvGrpSpPr>
          <p:nvPr/>
        </p:nvGrpSpPr>
        <p:grpSpPr bwMode="auto">
          <a:xfrm>
            <a:off x="144687" y="872008"/>
            <a:ext cx="8832817" cy="2783064"/>
            <a:chOff x="204" y="2296"/>
            <a:chExt cx="3584" cy="1860"/>
          </a:xfrm>
        </p:grpSpPr>
        <p:grpSp>
          <p:nvGrpSpPr>
            <p:cNvPr id="18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20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21" name="Rectangle 10"/>
              <p:cNvSpPr>
                <a:spLocks noChangeArrowheads="1"/>
              </p:cNvSpPr>
              <p:nvPr/>
            </p:nvSpPr>
            <p:spPr bwMode="auto">
              <a:xfrm>
                <a:off x="228" y="2347"/>
                <a:ext cx="3539" cy="1775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19" name="AutoShape 11"/>
            <p:cNvSpPr>
              <a:spLocks noChangeArrowheads="1"/>
            </p:cNvSpPr>
            <p:nvPr/>
          </p:nvSpPr>
          <p:spPr bwMode="auto">
            <a:xfrm rot="10800000">
              <a:off x="234" y="323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22" name="Group 12"/>
          <p:cNvGrpSpPr>
            <a:grpSpLocks/>
          </p:cNvGrpSpPr>
          <p:nvPr/>
        </p:nvGrpSpPr>
        <p:grpSpPr bwMode="auto">
          <a:xfrm>
            <a:off x="258989" y="813272"/>
            <a:ext cx="88900" cy="200025"/>
            <a:chOff x="4314" y="2018"/>
            <a:chExt cx="69" cy="166"/>
          </a:xfrm>
        </p:grpSpPr>
        <p:sp>
          <p:nvSpPr>
            <p:cNvPr id="23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24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25" name="Group 15"/>
          <p:cNvGrpSpPr>
            <a:grpSpLocks/>
          </p:cNvGrpSpPr>
          <p:nvPr/>
        </p:nvGrpSpPr>
        <p:grpSpPr bwMode="auto">
          <a:xfrm>
            <a:off x="416497" y="816447"/>
            <a:ext cx="87312" cy="200025"/>
            <a:chOff x="4314" y="2018"/>
            <a:chExt cx="69" cy="166"/>
          </a:xfrm>
        </p:grpSpPr>
        <p:sp>
          <p:nvSpPr>
            <p:cNvPr id="26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27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28" name="Line 18"/>
          <p:cNvSpPr>
            <a:spLocks noChangeShapeType="1"/>
          </p:cNvSpPr>
          <p:nvPr/>
        </p:nvSpPr>
        <p:spPr bwMode="auto">
          <a:xfrm>
            <a:off x="306020" y="1433265"/>
            <a:ext cx="8524936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29" name="Text Box 20"/>
          <p:cNvSpPr txBox="1">
            <a:spLocks noChangeArrowheads="1"/>
          </p:cNvSpPr>
          <p:nvPr/>
        </p:nvSpPr>
        <p:spPr bwMode="auto">
          <a:xfrm>
            <a:off x="341353" y="1067846"/>
            <a:ext cx="5689378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청소년 </a:t>
            </a:r>
            <a:r>
              <a:rPr lang="ko-KR" altLang="en-US" sz="2200" b="1" dirty="0" err="1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한부모에</a:t>
            </a:r>
            <a:r>
              <a:rPr lang="ko-KR" altLang="en-US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 대한 자립지원</a:t>
            </a:r>
            <a:r>
              <a:rPr lang="en-US" altLang="ko-KR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(</a:t>
            </a:r>
            <a:r>
              <a:rPr lang="ko-KR" altLang="en-US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제</a:t>
            </a:r>
            <a:r>
              <a:rPr lang="en-US" altLang="ko-KR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17</a:t>
            </a:r>
            <a:r>
              <a:rPr lang="ko-KR" altLang="en-US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조의</a:t>
            </a:r>
            <a:r>
              <a:rPr lang="en-US" altLang="ko-KR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4)</a:t>
            </a:r>
          </a:p>
        </p:txBody>
      </p:sp>
      <p:sp>
        <p:nvSpPr>
          <p:cNvPr id="30" name="제목 39"/>
          <p:cNvSpPr txBox="1">
            <a:spLocks/>
          </p:cNvSpPr>
          <p:nvPr/>
        </p:nvSpPr>
        <p:spPr bwMode="auto">
          <a:xfrm>
            <a:off x="301048" y="1550181"/>
            <a:ext cx="867645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150000"/>
              </a:lnSpc>
              <a:spcAft>
                <a:spcPts val="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2000" kern="0" dirty="0">
                <a:latin typeface="+mn-ea"/>
                <a:cs typeface="+mj-cs"/>
              </a:rPr>
              <a:t>국가나 지방자치단체는 청소년 </a:t>
            </a:r>
            <a:r>
              <a:rPr lang="ko-KR" altLang="en-US" sz="2000" kern="0" dirty="0" err="1">
                <a:latin typeface="+mn-ea"/>
                <a:cs typeface="+mj-cs"/>
              </a:rPr>
              <a:t>한부모가</a:t>
            </a:r>
            <a:r>
              <a:rPr lang="ko-KR" altLang="en-US" sz="2000" kern="0" dirty="0">
                <a:latin typeface="+mn-ea"/>
                <a:cs typeface="+mj-cs"/>
              </a:rPr>
              <a:t> 주거마련 등 자립에 필요한 </a:t>
            </a:r>
            <a:r>
              <a:rPr lang="ko-KR" altLang="en-US" sz="2000" kern="0" dirty="0" smtClean="0">
                <a:latin typeface="+mn-ea"/>
                <a:cs typeface="+mj-cs"/>
              </a:rPr>
              <a:t>자산을 형성할 </a:t>
            </a:r>
            <a:r>
              <a:rPr lang="ko-KR" altLang="en-US" sz="2000" kern="0" dirty="0">
                <a:latin typeface="+mn-ea"/>
                <a:cs typeface="+mj-cs"/>
              </a:rPr>
              <a:t>수 </a:t>
            </a:r>
            <a:r>
              <a:rPr lang="ko-KR" altLang="en-US" sz="2000" kern="0" dirty="0" smtClean="0">
                <a:latin typeface="+mn-ea"/>
                <a:cs typeface="+mj-cs"/>
              </a:rPr>
              <a:t>있도록 </a:t>
            </a:r>
            <a:r>
              <a:rPr lang="ko-KR" altLang="en-US" sz="2000" kern="0" dirty="0">
                <a:latin typeface="+mn-ea"/>
                <a:cs typeface="+mj-cs"/>
              </a:rPr>
              <a:t>재정적인 지원을 할 수 있다</a:t>
            </a:r>
            <a:r>
              <a:rPr lang="en-US" altLang="ko-KR" sz="2000" kern="0" dirty="0" smtClean="0">
                <a:latin typeface="+mn-ea"/>
                <a:cs typeface="+mj-cs"/>
              </a:rPr>
              <a:t>.</a:t>
            </a:r>
            <a:endParaRPr lang="en-US" altLang="ko-KR" sz="2000" kern="0" dirty="0">
              <a:latin typeface="+mn-ea"/>
              <a:cs typeface="+mj-cs"/>
            </a:endParaRPr>
          </a:p>
          <a:p>
            <a:pPr marL="180975" indent="-180975">
              <a:lnSpc>
                <a:spcPct val="150000"/>
              </a:lnSpc>
              <a:spcAft>
                <a:spcPts val="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2000" kern="0" dirty="0" smtClean="0">
                <a:latin typeface="+mn-ea"/>
                <a:cs typeface="+mj-cs"/>
              </a:rPr>
              <a:t>이에 </a:t>
            </a:r>
            <a:r>
              <a:rPr lang="ko-KR" altLang="en-US" sz="2000" kern="0" dirty="0">
                <a:latin typeface="+mn-ea"/>
                <a:cs typeface="+mj-cs"/>
              </a:rPr>
              <a:t>따른 지원으로 형성된 자산은 청소년 </a:t>
            </a:r>
            <a:r>
              <a:rPr lang="ko-KR" altLang="en-US" sz="2000" kern="0" dirty="0" err="1">
                <a:latin typeface="+mn-ea"/>
                <a:cs typeface="+mj-cs"/>
              </a:rPr>
              <a:t>한부모가</a:t>
            </a:r>
            <a:r>
              <a:rPr lang="ko-KR" altLang="en-US" sz="2000" kern="0" dirty="0">
                <a:latin typeface="+mn-ea"/>
                <a:cs typeface="+mj-cs"/>
              </a:rPr>
              <a:t> 이 법에 따른 </a:t>
            </a:r>
            <a:r>
              <a:rPr lang="ko-KR" altLang="en-US" sz="2000" kern="0" dirty="0" smtClean="0">
                <a:latin typeface="+mn-ea"/>
                <a:cs typeface="+mj-cs"/>
              </a:rPr>
              <a:t>지원대상자에 </a:t>
            </a:r>
            <a:r>
              <a:rPr lang="ko-KR" altLang="en-US" sz="2000" kern="0" dirty="0" smtClean="0">
                <a:latin typeface="+mn-ea"/>
                <a:cs typeface="+mj-cs"/>
              </a:rPr>
              <a:t>해당하는 </a:t>
            </a:r>
            <a:r>
              <a:rPr lang="ko-KR" altLang="en-US" sz="2000" kern="0" dirty="0">
                <a:latin typeface="+mn-ea"/>
                <a:cs typeface="+mj-cs"/>
              </a:rPr>
              <a:t>지 여부를 </a:t>
            </a:r>
            <a:r>
              <a:rPr lang="ko-KR" altLang="en-US" sz="2000" kern="0" dirty="0" smtClean="0">
                <a:latin typeface="+mn-ea"/>
                <a:cs typeface="+mj-cs"/>
              </a:rPr>
              <a:t>조사 </a:t>
            </a:r>
            <a:r>
              <a:rPr lang="en-US" altLang="ko-KR" sz="2000" kern="0" dirty="0" smtClean="0">
                <a:latin typeface="+mn-ea"/>
                <a:cs typeface="+mj-cs"/>
              </a:rPr>
              <a:t>· </a:t>
            </a:r>
            <a:r>
              <a:rPr lang="ko-KR" altLang="en-US" sz="2000" kern="0" dirty="0" smtClean="0">
                <a:latin typeface="+mn-ea"/>
                <a:cs typeface="+mj-cs"/>
              </a:rPr>
              <a:t>확인할 </a:t>
            </a:r>
            <a:r>
              <a:rPr lang="ko-KR" altLang="en-US" sz="2000" kern="0" dirty="0">
                <a:latin typeface="+mn-ea"/>
                <a:cs typeface="+mj-cs"/>
              </a:rPr>
              <a:t>때 이를 포함하지 아니한다</a:t>
            </a:r>
            <a:r>
              <a:rPr lang="en-US" altLang="ko-KR" sz="2000" kern="0" dirty="0">
                <a:latin typeface="+mn-ea"/>
                <a:cs typeface="+mj-cs"/>
              </a:rPr>
              <a:t>. </a:t>
            </a:r>
          </a:p>
        </p:txBody>
      </p:sp>
      <p:grpSp>
        <p:nvGrpSpPr>
          <p:cNvPr id="31" name="그룹 30"/>
          <p:cNvGrpSpPr/>
          <p:nvPr/>
        </p:nvGrpSpPr>
        <p:grpSpPr>
          <a:xfrm>
            <a:off x="6481873" y="5594709"/>
            <a:ext cx="2384416" cy="1187386"/>
            <a:chOff x="6804248" y="4077072"/>
            <a:chExt cx="2249809" cy="1187386"/>
          </a:xfrm>
        </p:grpSpPr>
        <p:sp>
          <p:nvSpPr>
            <p:cNvPr id="34" name="직사각형 33"/>
            <p:cNvSpPr/>
            <p:nvPr/>
          </p:nvSpPr>
          <p:spPr>
            <a:xfrm>
              <a:off x="6804248" y="4077072"/>
              <a:ext cx="2160240" cy="1187386"/>
            </a:xfrm>
            <a:prstGeom prst="rect">
              <a:avLst/>
            </a:prstGeom>
            <a:solidFill>
              <a:schemeClr val="bg1"/>
            </a:solidFill>
            <a:ln w="76200">
              <a:solidFill>
                <a:srgbClr val="B3D58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32" name="그림 31">
              <a:hlinkClick r:id="rId2"/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844511" y="4155774"/>
              <a:ext cx="998423" cy="1040856"/>
            </a:xfrm>
            <a:prstGeom prst="rect">
              <a:avLst/>
            </a:prstGeom>
          </p:spPr>
        </p:pic>
        <p:sp>
          <p:nvSpPr>
            <p:cNvPr id="33" name="TextBox 32"/>
            <p:cNvSpPr txBox="1"/>
            <p:nvPr/>
          </p:nvSpPr>
          <p:spPr>
            <a:xfrm>
              <a:off x="7731340" y="4367681"/>
              <a:ext cx="132271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b="1" u="sng" dirty="0" smtClean="0">
                  <a:solidFill>
                    <a:schemeClr val="accent6">
                      <a:lumMod val="75000"/>
                    </a:schemeClr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양육비</a:t>
              </a:r>
              <a:endParaRPr lang="en-US" altLang="ko-KR" b="1" u="sng" dirty="0" smtClean="0">
                <a:solidFill>
                  <a:schemeClr val="accent6">
                    <a:lumMod val="7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  <a:p>
              <a:r>
                <a:rPr lang="ko-KR" altLang="en-US" b="1" u="sng" dirty="0" smtClean="0">
                  <a:solidFill>
                    <a:schemeClr val="accent6">
                      <a:lumMod val="75000"/>
                    </a:schemeClr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이행관리원</a:t>
              </a:r>
              <a:endParaRPr lang="ko-KR" altLang="en-US" b="1" u="sng" dirty="0">
                <a:solidFill>
                  <a:schemeClr val="accent6">
                    <a:lumMod val="7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4159580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35</TotalTime>
  <Words>1064</Words>
  <Application>Microsoft Office PowerPoint</Application>
  <PresentationFormat>화면 슬라이드 쇼(4:3)</PresentationFormat>
  <Paragraphs>98</Paragraphs>
  <Slides>14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14</vt:i4>
      </vt:variant>
    </vt:vector>
  </HeadingPairs>
  <TitlesOfParts>
    <vt:vector size="15" baseType="lpstr">
      <vt:lpstr>Office 테마</vt:lpstr>
      <vt:lpstr>PowerPoint 프레젠테이션</vt:lpstr>
      <vt:lpstr>한부모가족지원법 - 연혁</vt:lpstr>
      <vt:lpstr>한부모가족지원법 – 목적과 정의</vt:lpstr>
      <vt:lpstr>한부모가족지원법 – 목적과 정의</vt:lpstr>
      <vt:lpstr>한부모가족지원법 – 적용대상 </vt:lpstr>
      <vt:lpstr>한부모가족지원법 – 적용대상 </vt:lpstr>
      <vt:lpstr>한부모가족지원법 – 급여 </vt:lpstr>
      <vt:lpstr>한부모가족지원법 – 급여 </vt:lpstr>
      <vt:lpstr>한부모가족지원법 – 급여 </vt:lpstr>
      <vt:lpstr>한부모가족지원법 – 급여 </vt:lpstr>
      <vt:lpstr>한부모가족지원법 – 한부모가족복지시설</vt:lpstr>
      <vt:lpstr>한부모가족지원법 – 한부모가족복지시설</vt:lpstr>
      <vt:lpstr>사례 적용</vt:lpstr>
      <vt:lpstr>관련 근거법 : 제5조 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hunji</dc:creator>
  <cp:lastModifiedBy>박지영컴</cp:lastModifiedBy>
  <cp:revision>12</cp:revision>
  <dcterms:created xsi:type="dcterms:W3CDTF">2019-05-23T20:36:33Z</dcterms:created>
  <dcterms:modified xsi:type="dcterms:W3CDTF">2019-06-07T02:32:12Z</dcterms:modified>
</cp:coreProperties>
</file>