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48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160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73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55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156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824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074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51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03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321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456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DF712-BD5F-4C10-A71F-30FEABD68291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42342-35C8-4DEA-8011-1E5EBD3285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789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pg6X-v7YcNI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imhfOsWR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861131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10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산업재해보상보험법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6771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보험사고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업무상의 재해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29861" y="964475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12802" y="1003642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보험사고 </a:t>
            </a:r>
            <a:r>
              <a:rPr kumimoji="0"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: </a:t>
            </a:r>
            <a:r>
              <a:rPr kumimoji="0" lang="ko-KR" altLang="en-US" sz="2400" b="1" dirty="0">
                <a:solidFill>
                  <a:schemeClr val="bg1"/>
                </a:solidFill>
                <a:latin typeface="+mj-ea"/>
                <a:ea typeface="+mj-ea"/>
              </a:rPr>
              <a:t>업무상의 재해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1" y="1702318"/>
            <a:ext cx="8425108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업무기인성과 </a:t>
            </a:r>
            <a:r>
              <a:rPr lang="ko-KR" altLang="en-US" sz="2000" dirty="0" err="1">
                <a:latin typeface="+mn-ea"/>
              </a:rPr>
              <a:t>업무수행성을</a:t>
            </a:r>
            <a:r>
              <a:rPr lang="ko-KR" altLang="en-US" sz="2000" dirty="0">
                <a:latin typeface="+mn-ea"/>
              </a:rPr>
              <a:t> 모두 충족시켜야 함</a:t>
            </a: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endParaRPr lang="ko-KR" altLang="en-US" sz="2400" dirty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endParaRPr lang="en-US" altLang="ko-KR" sz="2000" dirty="0" smtClean="0">
              <a:latin typeface="+mn-ea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 smtClean="0">
                <a:latin typeface="+mn-ea"/>
              </a:rPr>
              <a:t>   </a:t>
            </a:r>
            <a:r>
              <a:rPr lang="en-US" altLang="ko-KR" sz="2000" dirty="0" smtClean="0">
                <a:latin typeface="+mn-ea"/>
              </a:rPr>
              <a:t>※‘</a:t>
            </a:r>
            <a:r>
              <a:rPr lang="ko-KR" altLang="en-US" sz="2000" dirty="0">
                <a:latin typeface="+mn-ea"/>
              </a:rPr>
              <a:t>업무상’의 개념이 너무 엄격함</a:t>
            </a: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업무상 </a:t>
            </a:r>
            <a:r>
              <a:rPr lang="ko-KR" altLang="en-US" sz="2000" dirty="0">
                <a:latin typeface="+mn-ea"/>
              </a:rPr>
              <a:t>재해의 구체적인 인정 기준은 대통령령으로 정함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37</a:t>
            </a:r>
            <a:r>
              <a:rPr lang="ko-KR" altLang="en-US" sz="2000" dirty="0">
                <a:latin typeface="+mn-ea"/>
              </a:rPr>
              <a:t>조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항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423018"/>
              </p:ext>
            </p:extLst>
          </p:nvPr>
        </p:nvGraphicFramePr>
        <p:xfrm>
          <a:off x="457172" y="2346799"/>
          <a:ext cx="8253620" cy="21332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63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472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업무 기인성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업무 수행과 재해 사이에 상당한 인과관계가 있어야 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131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업무 </a:t>
                      </a:r>
                      <a:r>
                        <a:rPr lang="ko-KR" altLang="en-US" sz="2000" b="0" dirty="0" err="1" smtClean="0">
                          <a:latin typeface="+mn-ea"/>
                          <a:ea typeface="+mn-ea"/>
                        </a:rPr>
                        <a:t>수행성</a:t>
                      </a:r>
                      <a:endParaRPr lang="ko-KR" altLang="en-US" sz="20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사용자의 지배 또는 관리 하에 이루어지는 당해 근로자의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업무수행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및 그에 수반되는 통상정인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활동과정에서</a:t>
                      </a:r>
                      <a:r>
                        <a:rPr lang="en-US" altLang="ko-KR" sz="20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재해의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원인이 발생하여야 함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4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종류와 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44794"/>
            <a:ext cx="8762675" cy="560854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78605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78923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80" y="1450473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1063094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요양급여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34553" y="1509370"/>
            <a:ext cx="863806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업무상의 </a:t>
            </a:r>
            <a:r>
              <a:rPr lang="ko-KR" altLang="en-US" sz="1900" kern="0" dirty="0">
                <a:latin typeface="+mn-ea"/>
                <a:cs typeface="+mj-cs"/>
              </a:rPr>
              <a:t>사유로 부상을 당하거나 질병에 걸린 경우 근로자에게 지급하는 </a:t>
            </a:r>
            <a:r>
              <a:rPr lang="ko-KR" altLang="en-US" sz="1900" kern="0" dirty="0" smtClean="0">
                <a:latin typeface="+mn-ea"/>
                <a:cs typeface="+mj-cs"/>
              </a:rPr>
              <a:t>급여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   : </a:t>
            </a:r>
            <a:r>
              <a:rPr lang="ko-KR" altLang="en-US" sz="1900" kern="0" dirty="0">
                <a:latin typeface="+mn-ea"/>
                <a:cs typeface="+mj-cs"/>
              </a:rPr>
              <a:t>기준 </a:t>
            </a:r>
            <a:r>
              <a:rPr lang="en-US" altLang="ko-KR" sz="1900" kern="0" dirty="0">
                <a:latin typeface="+mn-ea"/>
                <a:cs typeface="+mj-cs"/>
              </a:rPr>
              <a:t>3</a:t>
            </a:r>
            <a:r>
              <a:rPr lang="ko-KR" altLang="en-US" sz="1900" kern="0" dirty="0" smtClean="0">
                <a:latin typeface="+mn-ea"/>
                <a:cs typeface="+mj-cs"/>
              </a:rPr>
              <a:t>일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요양급여 범위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   : </a:t>
            </a:r>
            <a:r>
              <a:rPr lang="ko-KR" altLang="en-US" sz="1900" kern="0" dirty="0">
                <a:latin typeface="+mn-ea"/>
                <a:cs typeface="+mj-cs"/>
              </a:rPr>
              <a:t>진찰 및 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약제 또는 진료재료와 의지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</a:t>
            </a:r>
            <a:r>
              <a:rPr lang="ko-KR" altLang="en-US" sz="1900" kern="0" dirty="0" smtClean="0">
                <a:latin typeface="+mn-ea"/>
                <a:cs typeface="+mj-cs"/>
              </a:rPr>
              <a:t>보조기의 </a:t>
            </a:r>
            <a:r>
              <a:rPr lang="ko-KR" altLang="en-US" sz="1900" kern="0" dirty="0">
                <a:latin typeface="+mn-ea"/>
                <a:cs typeface="+mj-cs"/>
              </a:rPr>
              <a:t>지급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처치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수술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밖의 치료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재활치료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입원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간호 </a:t>
            </a:r>
            <a:r>
              <a:rPr lang="ko-KR" altLang="en-US" sz="1900" kern="0" dirty="0">
                <a:latin typeface="+mn-ea"/>
                <a:cs typeface="+mj-cs"/>
              </a:rPr>
              <a:t>및 간병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이송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</a:t>
            </a:r>
            <a:r>
              <a:rPr lang="ko-KR" altLang="en-US" sz="1900" kern="0" dirty="0" err="1" smtClean="0">
                <a:latin typeface="+mn-ea"/>
                <a:cs typeface="+mj-cs"/>
              </a:rPr>
              <a:t>고용노동부령으로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정하는 </a:t>
            </a:r>
            <a:r>
              <a:rPr lang="ko-KR" altLang="en-US" sz="1900" kern="0" dirty="0" smtClean="0">
                <a:latin typeface="+mn-ea"/>
                <a:cs typeface="+mj-cs"/>
              </a:rPr>
              <a:t>사항 </a:t>
            </a:r>
            <a:r>
              <a:rPr lang="ko-KR" altLang="en-US" sz="1900" kern="0" dirty="0" smtClean="0">
                <a:latin typeface="+mn-ea"/>
                <a:cs typeface="+mj-cs"/>
              </a:rPr>
              <a:t>등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의료기관 </a:t>
            </a:r>
            <a:r>
              <a:rPr lang="ko-KR" altLang="en-US" sz="1900" kern="0" dirty="0">
                <a:latin typeface="+mn-ea"/>
                <a:cs typeface="+mj-cs"/>
              </a:rPr>
              <a:t>상급기관 적용가능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건강보험 우선 적용 가능 → 추후 </a:t>
            </a:r>
            <a:r>
              <a:rPr lang="ko-KR" altLang="en-US" sz="1900" kern="0" dirty="0" smtClean="0">
                <a:latin typeface="+mn-ea"/>
                <a:cs typeface="+mj-cs"/>
              </a:rPr>
              <a:t>청구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요양 </a:t>
            </a:r>
            <a:r>
              <a:rPr lang="ko-KR" altLang="en-US" sz="1900" kern="0" dirty="0">
                <a:latin typeface="+mn-ea"/>
                <a:cs typeface="+mj-cs"/>
              </a:rPr>
              <a:t>종결 후 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>
                <a:latin typeface="+mn-ea"/>
                <a:cs typeface="+mj-cs"/>
              </a:rPr>
              <a:t>년 이내에 건강보험법 제</a:t>
            </a:r>
            <a:r>
              <a:rPr lang="en-US" altLang="ko-KR" sz="1900" kern="0" dirty="0">
                <a:latin typeface="+mn-ea"/>
                <a:cs typeface="+mj-cs"/>
              </a:rPr>
              <a:t>41</a:t>
            </a:r>
            <a:r>
              <a:rPr lang="ko-KR" altLang="en-US" sz="1900" kern="0" dirty="0">
                <a:latin typeface="+mn-ea"/>
                <a:cs typeface="+mj-cs"/>
              </a:rPr>
              <a:t>조에 따른 요양급여를 받은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비용 </a:t>
            </a:r>
            <a:r>
              <a:rPr lang="ko-KR" altLang="en-US" sz="1900" kern="0" dirty="0">
                <a:latin typeface="+mn-ea"/>
                <a:cs typeface="+mj-cs"/>
              </a:rPr>
              <a:t>중 국민건강보험공단이 부담한 금액을 지급할 수 있다 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90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 smtClean="0">
                <a:latin typeface="+mn-ea"/>
                <a:cs typeface="+mj-cs"/>
              </a:rPr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281167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종류와 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4097254"/>
            <a:ext cx="8762675" cy="249604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403851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404169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5580" y="4702931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1156" y="4315552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장해급여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5580" y="4845012"/>
            <a:ext cx="842493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업무상의 사유로 부상을 당하거나 질병에 걸려 치유된 후 신체 등에 장해가 </a:t>
            </a:r>
            <a:r>
              <a:rPr lang="ko-KR" altLang="en-US" sz="2000" kern="0" dirty="0" smtClean="0">
                <a:latin typeface="+mn-ea"/>
                <a:cs typeface="+mj-cs"/>
              </a:rPr>
              <a:t>있는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경우 </a:t>
            </a:r>
            <a:r>
              <a:rPr lang="ko-KR" altLang="en-US" sz="2000" kern="0" dirty="0">
                <a:latin typeface="+mn-ea"/>
                <a:cs typeface="+mj-cs"/>
              </a:rPr>
              <a:t>근로자에게 </a:t>
            </a:r>
            <a:r>
              <a:rPr lang="ko-KR" altLang="en-US" sz="2000" kern="0" dirty="0" smtClean="0">
                <a:latin typeface="+mn-ea"/>
                <a:cs typeface="+mj-cs"/>
              </a:rPr>
              <a:t>지급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장해등급</a:t>
            </a:r>
            <a:r>
              <a:rPr lang="en-US" altLang="ko-KR" sz="2000" kern="0" dirty="0">
                <a:latin typeface="+mn-ea"/>
                <a:cs typeface="+mj-cs"/>
              </a:rPr>
              <a:t>(14</a:t>
            </a:r>
            <a:r>
              <a:rPr lang="ko-KR" altLang="en-US" sz="2000" kern="0" dirty="0">
                <a:latin typeface="+mn-ea"/>
                <a:cs typeface="+mj-cs"/>
              </a:rPr>
              <a:t>등급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따라 지급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613" y="833644"/>
            <a:ext cx="8762675" cy="294424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8914" y="77490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6422" y="77808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5580" y="1439322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1156" y="1051943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휴업급여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2720" y="1549484"/>
            <a:ext cx="84249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업무상의 </a:t>
            </a:r>
            <a:r>
              <a:rPr lang="ko-KR" altLang="en-US" sz="2000" kern="0" dirty="0">
                <a:latin typeface="+mn-ea"/>
                <a:cs typeface="+mj-cs"/>
              </a:rPr>
              <a:t>사유로 부상을 당하거나 질병에 걸린 근로자에게 요양으로 </a:t>
            </a:r>
            <a:r>
              <a:rPr lang="ko-KR" altLang="en-US" sz="2000" kern="0" dirty="0" smtClean="0">
                <a:latin typeface="+mn-ea"/>
                <a:cs typeface="+mj-cs"/>
              </a:rPr>
              <a:t>취업하지 </a:t>
            </a:r>
            <a:r>
              <a:rPr lang="ko-KR" altLang="en-US" sz="2000" kern="0" dirty="0">
                <a:latin typeface="+mn-ea"/>
                <a:cs typeface="+mj-cs"/>
              </a:rPr>
              <a:t>못한 기간에 대해 </a:t>
            </a:r>
            <a:r>
              <a:rPr lang="ko-KR" altLang="en-US" sz="2000" kern="0" dirty="0" smtClean="0">
                <a:latin typeface="+mn-ea"/>
                <a:cs typeface="+mj-cs"/>
              </a:rPr>
              <a:t>지급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부분휴업급여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: </a:t>
            </a:r>
            <a:r>
              <a:rPr lang="ko-KR" altLang="en-US" sz="2000" kern="0" dirty="0" smtClean="0">
                <a:latin typeface="+mn-ea"/>
                <a:cs typeface="+mj-cs"/>
              </a:rPr>
              <a:t>요양 또는 </a:t>
            </a:r>
            <a:r>
              <a:rPr lang="ko-KR" altLang="en-US" sz="2000" kern="0" dirty="0" err="1" smtClean="0">
                <a:latin typeface="+mn-ea"/>
                <a:cs typeface="+mj-cs"/>
              </a:rPr>
              <a:t>재요양을</a:t>
            </a:r>
            <a:r>
              <a:rPr lang="ko-KR" altLang="en-US" sz="2000" kern="0" dirty="0" smtClean="0">
                <a:latin typeface="+mn-ea"/>
                <a:cs typeface="+mj-cs"/>
              </a:rPr>
              <a:t> 받고 있는 근로자가 그 </a:t>
            </a:r>
            <a:r>
              <a:rPr lang="ko-KR" altLang="en-US" sz="2000" kern="0" dirty="0" smtClean="0">
                <a:latin typeface="+mn-ea"/>
                <a:cs typeface="+mj-cs"/>
              </a:rPr>
              <a:t>요양기간 </a:t>
            </a:r>
            <a:r>
              <a:rPr lang="ko-KR" altLang="en-US" sz="2000" kern="0" dirty="0" smtClean="0">
                <a:latin typeface="+mn-ea"/>
                <a:cs typeface="+mj-cs"/>
              </a:rPr>
              <a:t>중 </a:t>
            </a:r>
            <a:r>
              <a:rPr lang="ko-KR" altLang="en-US" sz="2000" kern="0" dirty="0" smtClean="0">
                <a:latin typeface="+mn-ea"/>
                <a:cs typeface="+mj-cs"/>
              </a:rPr>
              <a:t>일정기간 또는 </a:t>
            </a:r>
            <a:r>
              <a:rPr lang="ko-KR" altLang="en-US" sz="2000" kern="0" dirty="0" smtClean="0">
                <a:latin typeface="+mn-ea"/>
                <a:cs typeface="+mj-cs"/>
              </a:rPr>
              <a:t>단기간 취업을 하는 경우에 지급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8477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급여의 종류와 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1814" y="5356160"/>
            <a:ext cx="8738985" cy="1296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6114" y="529742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3622" y="530059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1628" y="5906082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7205" y="5518703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장의비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84156" y="5986000"/>
            <a:ext cx="82956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업무상의 사유로 사망한 경우에 </a:t>
            </a:r>
            <a:r>
              <a:rPr lang="ko-KR" altLang="en-US" sz="2000" kern="0" dirty="0" err="1">
                <a:latin typeface="+mn-ea"/>
                <a:cs typeface="+mj-cs"/>
              </a:rPr>
              <a:t>장제를</a:t>
            </a:r>
            <a:r>
              <a:rPr lang="ko-KR" altLang="en-US" sz="2000" kern="0" dirty="0">
                <a:latin typeface="+mn-ea"/>
                <a:cs typeface="+mj-cs"/>
              </a:rPr>
              <a:t> 지낸 유족에게 지급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1814" y="2581301"/>
            <a:ext cx="8738985" cy="230411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6114" y="252256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3622" y="252573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1628" y="3131223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7205" y="2743844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상병보상연금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73622" y="3211141"/>
            <a:ext cx="82956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요양을 시작한 </a:t>
            </a:r>
            <a:r>
              <a:rPr lang="ko-KR" altLang="en-US" sz="2000" kern="0" dirty="0" smtClean="0">
                <a:latin typeface="+mn-ea"/>
                <a:cs typeface="+mj-cs"/>
              </a:rPr>
              <a:t>지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년이 지난 날 이후에도 그 부상이나 상병이 치유되지 </a:t>
            </a:r>
            <a:r>
              <a:rPr lang="ko-KR" altLang="en-US" sz="2000" kern="0" dirty="0" smtClean="0">
                <a:latin typeface="+mn-ea"/>
                <a:cs typeface="+mj-cs"/>
              </a:rPr>
              <a:t>아니하고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폐질의 </a:t>
            </a:r>
            <a:r>
              <a:rPr lang="ko-KR" altLang="en-US" sz="2000" kern="0" dirty="0">
                <a:latin typeface="+mn-ea"/>
                <a:cs typeface="+mj-cs"/>
              </a:rPr>
              <a:t>정도가 대통령령으로 정하는 폐질등급 기준에 해당하며 취업하지 </a:t>
            </a:r>
            <a:r>
              <a:rPr lang="ko-KR" altLang="en-US" sz="2000" kern="0" dirty="0" smtClean="0">
                <a:latin typeface="+mn-ea"/>
                <a:cs typeface="+mj-cs"/>
              </a:rPr>
              <a:t>못하는 상태가 </a:t>
            </a:r>
            <a:r>
              <a:rPr lang="ko-KR" altLang="en-US" sz="2000" kern="0" dirty="0">
                <a:latin typeface="+mn-ea"/>
                <a:cs typeface="+mj-cs"/>
              </a:rPr>
              <a:t>계속되면 휴업급여 대신 지급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201814" y="839694"/>
            <a:ext cx="8738985" cy="1296000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316114" y="780957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473622" y="784132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411628" y="1389616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407205" y="1002237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유족급여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584156" y="1469534"/>
            <a:ext cx="82956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근로자가 업무상의 사유로 사망한 경우 유족에게 지급 </a:t>
            </a:r>
          </a:p>
        </p:txBody>
      </p:sp>
    </p:spTree>
    <p:extLst>
      <p:ext uri="{BB962C8B-B14F-4D97-AF65-F5344CB8AC3E}">
        <p14:creationId xmlns:p14="http://schemas.microsoft.com/office/powerpoint/2010/main" val="1094860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급여의 종류와 산정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12965" y="3620602"/>
            <a:ext cx="8738985" cy="179869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7265" y="356186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84773" y="356504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2779" y="4170524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18356" y="3783145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직업재활급여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72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72085" y="4252734"/>
            <a:ext cx="82956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장해급여를 받은 자 중 취업을 위하여 직업훈련이 필요한 </a:t>
            </a:r>
            <a:r>
              <a:rPr lang="ko-KR" altLang="en-US" sz="2000" kern="0" dirty="0" smtClean="0">
                <a:latin typeface="+mn-ea"/>
                <a:cs typeface="+mj-cs"/>
              </a:rPr>
              <a:t>자에게                                            직업훈련 </a:t>
            </a:r>
            <a:r>
              <a:rPr lang="ko-KR" altLang="en-US" sz="2000" kern="0" dirty="0">
                <a:latin typeface="+mn-ea"/>
                <a:cs typeface="+mj-cs"/>
              </a:rPr>
              <a:t>수당 등을 지급</a:t>
            </a:r>
            <a:r>
              <a:rPr lang="en-US" altLang="ko-KR" sz="2000" kern="0" dirty="0">
                <a:latin typeface="+mn-ea"/>
                <a:cs typeface="+mj-cs"/>
              </a:rPr>
              <a:t>, 2007</a:t>
            </a:r>
            <a:r>
              <a:rPr lang="ko-KR" altLang="en-US" sz="2000" kern="0" dirty="0">
                <a:latin typeface="+mn-ea"/>
                <a:cs typeface="+mj-cs"/>
              </a:rPr>
              <a:t>년 개정 시 신설됨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12965" y="919461"/>
            <a:ext cx="8738985" cy="179869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27265" y="86072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84773" y="86389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22779" y="1469383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18356" y="1082004"/>
            <a:ext cx="201369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간병급여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61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06284" y="1553581"/>
            <a:ext cx="82956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요양급여를 받은 자 중 의학적으로 상시 또는 수시로 간병이 필요하여 </a:t>
            </a:r>
            <a:r>
              <a:rPr lang="ko-KR" altLang="en-US" sz="2000" kern="0" dirty="0" smtClean="0">
                <a:latin typeface="+mn-ea"/>
                <a:cs typeface="+mj-cs"/>
              </a:rPr>
              <a:t>실제로 </a:t>
            </a:r>
            <a:r>
              <a:rPr lang="ko-KR" altLang="en-US" sz="2000" kern="0" dirty="0" smtClean="0">
                <a:latin typeface="+mn-ea"/>
                <a:cs typeface="+mj-cs"/>
              </a:rPr>
              <a:t>간병을 </a:t>
            </a:r>
            <a:r>
              <a:rPr lang="ko-KR" altLang="en-US" sz="2000" kern="0" dirty="0">
                <a:latin typeface="+mn-ea"/>
                <a:cs typeface="+mj-cs"/>
              </a:rPr>
              <a:t>받는 자에게 지급</a:t>
            </a:r>
          </a:p>
        </p:txBody>
      </p:sp>
    </p:spTree>
    <p:extLst>
      <p:ext uri="{BB962C8B-B14F-4D97-AF65-F5344CB8AC3E}">
        <p14:creationId xmlns:p14="http://schemas.microsoft.com/office/powerpoint/2010/main" val="3676834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보험급여의 산정기준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900549"/>
            <a:ext cx="8585205" cy="275562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8418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8449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1506228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1118849"/>
            <a:ext cx="47820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보험급여의 산정기준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83637" y="1541926"/>
            <a:ext cx="8191218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요양급여와 같은 현물급여를 제외하고는 현금급여를 제공하는 경우가 많음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피해근로자의 임금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통상임금 및 평균임금 등이 급여산정을 위해 사용됨</a:t>
            </a: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근로기준법에 따른 임금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통상임금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평균임금을 말함 </a:t>
            </a:r>
          </a:p>
        </p:txBody>
      </p:sp>
    </p:spTree>
    <p:extLst>
      <p:ext uri="{BB962C8B-B14F-4D97-AF65-F5344CB8AC3E}">
        <p14:creationId xmlns:p14="http://schemas.microsoft.com/office/powerpoint/2010/main" val="2884088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보험급여의 산정기준 등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900549"/>
            <a:ext cx="8585205" cy="490471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8418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8449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94788" y="152853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90364" y="1141151"/>
            <a:ext cx="533671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보험급여 지급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과 제한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89698" y="1617815"/>
            <a:ext cx="7963412" cy="377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보험급여는 지급결정일로부터 </a:t>
            </a:r>
            <a:r>
              <a:rPr lang="en-US" altLang="ko-KR" sz="1900" kern="0" dirty="0">
                <a:latin typeface="+mn-ea"/>
                <a:cs typeface="+mj-cs"/>
              </a:rPr>
              <a:t>14</a:t>
            </a:r>
            <a:r>
              <a:rPr lang="ko-KR" altLang="en-US" sz="1900" kern="0" dirty="0">
                <a:latin typeface="+mn-ea"/>
                <a:cs typeface="+mj-cs"/>
              </a:rPr>
              <a:t>일 이내에 지급하여야 </a:t>
            </a:r>
            <a:r>
              <a:rPr lang="ko-KR" altLang="en-US" sz="1900" kern="0" dirty="0" smtClean="0">
                <a:latin typeface="+mn-ea"/>
                <a:cs typeface="+mj-cs"/>
              </a:rPr>
              <a:t>함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수급권자의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신청이 있는 경우에는 보험급여수급계좌로 지급하여야 </a:t>
            </a:r>
            <a:r>
              <a:rPr lang="ko-KR" altLang="en-US" sz="1900" kern="0" dirty="0" smtClean="0">
                <a:latin typeface="+mn-ea"/>
                <a:cs typeface="+mj-cs"/>
              </a:rPr>
              <a:t>함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제한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요양 </a:t>
            </a:r>
            <a:r>
              <a:rPr lang="ko-KR" altLang="en-US" sz="1900" kern="0" dirty="0">
                <a:latin typeface="+mn-ea"/>
                <a:cs typeface="+mj-cs"/>
              </a:rPr>
              <a:t>중인 근로자가 정당한 사유 없이 요양에 관한 지시를 </a:t>
            </a:r>
            <a:r>
              <a:rPr lang="ko-KR" altLang="en-US" sz="1900" kern="0" dirty="0" smtClean="0">
                <a:latin typeface="+mn-ea"/>
                <a:cs typeface="+mj-cs"/>
              </a:rPr>
              <a:t>위반하여 부상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질병 </a:t>
            </a:r>
            <a:r>
              <a:rPr lang="ko-KR" altLang="en-US" sz="1900" kern="0" dirty="0">
                <a:latin typeface="+mn-ea"/>
                <a:cs typeface="+mj-cs"/>
              </a:rPr>
              <a:t>또는 장해 상태를 악화시키거나 치유를 방해한 경우</a:t>
            </a:r>
          </a:p>
          <a:p>
            <a:pPr marL="446088" indent="-177800">
              <a:lnSpc>
                <a:spcPct val="15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장해보상연금 </a:t>
            </a:r>
            <a:r>
              <a:rPr lang="ko-KR" altLang="en-US" sz="1900" kern="0" dirty="0" err="1">
                <a:latin typeface="+mn-ea"/>
                <a:cs typeface="+mj-cs"/>
              </a:rPr>
              <a:t>수급권자가</a:t>
            </a:r>
            <a:r>
              <a:rPr lang="ko-KR" altLang="en-US" sz="1900" kern="0" dirty="0">
                <a:latin typeface="+mn-ea"/>
                <a:cs typeface="+mj-cs"/>
              </a:rPr>
              <a:t> 제</a:t>
            </a:r>
            <a:r>
              <a:rPr lang="en-US" altLang="ko-KR" sz="1900" kern="0" dirty="0">
                <a:latin typeface="+mn-ea"/>
                <a:cs typeface="+mj-cs"/>
              </a:rPr>
              <a:t>59</a:t>
            </a:r>
            <a:r>
              <a:rPr lang="ko-KR" altLang="en-US" sz="1900" kern="0" dirty="0">
                <a:latin typeface="+mn-ea"/>
                <a:cs typeface="+mj-cs"/>
              </a:rPr>
              <a:t>조에 따른 장해등급 재판정 전에 재해 </a:t>
            </a:r>
            <a:r>
              <a:rPr lang="ko-KR" altLang="en-US" sz="1900" kern="0" dirty="0" smtClean="0">
                <a:latin typeface="+mn-ea"/>
                <a:cs typeface="+mj-cs"/>
              </a:rPr>
              <a:t>등 </a:t>
            </a:r>
            <a:r>
              <a:rPr lang="ko-KR" altLang="en-US" sz="1900" kern="0" dirty="0" smtClean="0">
                <a:latin typeface="+mn-ea"/>
                <a:cs typeface="+mj-cs"/>
              </a:rPr>
              <a:t>고의로 </a:t>
            </a:r>
            <a:r>
              <a:rPr lang="ko-KR" altLang="en-US" sz="1900" kern="0" dirty="0">
                <a:latin typeface="+mn-ea"/>
                <a:cs typeface="+mj-cs"/>
              </a:rPr>
              <a:t>장해 상태를 악화시킨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3959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다른 법과의 관계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,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보호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900549"/>
            <a:ext cx="8585205" cy="339254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8418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8449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152853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1141151"/>
            <a:ext cx="656942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다른 법에 의한 보상이나 배상과의 관계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80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67141" y="1635463"/>
            <a:ext cx="802615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이법에 따라 보험급여를 받았거나 받을 수 있으면 </a:t>
            </a:r>
            <a:r>
              <a:rPr lang="ko-KR" altLang="en-US" sz="2000" kern="0" dirty="0" smtClean="0">
                <a:latin typeface="+mn-ea"/>
                <a:cs typeface="+mj-cs"/>
              </a:rPr>
              <a:t>보험가입자는 </a:t>
            </a:r>
            <a:r>
              <a:rPr lang="ko-KR" altLang="en-US" sz="2000" kern="0" dirty="0">
                <a:latin typeface="+mn-ea"/>
                <a:cs typeface="+mj-cs"/>
              </a:rPr>
              <a:t>동일한 사유에 대하여 ‘근로기준법’에 따른 </a:t>
            </a:r>
            <a:r>
              <a:rPr lang="ko-KR" altLang="en-US" sz="2000" kern="0" dirty="0" smtClean="0">
                <a:latin typeface="+mn-ea"/>
                <a:cs typeface="+mj-cs"/>
              </a:rPr>
              <a:t>재해보상 책임이 </a:t>
            </a:r>
            <a:r>
              <a:rPr lang="ko-KR" altLang="en-US" sz="2000" kern="0" dirty="0">
                <a:latin typeface="+mn-ea"/>
                <a:cs typeface="+mj-cs"/>
              </a:rPr>
              <a:t>면제됨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 smtClean="0">
                <a:latin typeface="+mn-ea"/>
                <a:cs typeface="+mj-cs"/>
              </a:rPr>
              <a:t>)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수급권자가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동일한 사유로 이 법에 따른 보험급여를 받으면 </a:t>
            </a:r>
            <a:r>
              <a:rPr lang="ko-KR" altLang="en-US" sz="2000" kern="0" dirty="0" smtClean="0">
                <a:latin typeface="+mn-ea"/>
                <a:cs typeface="+mj-cs"/>
              </a:rPr>
              <a:t>보험가입자는 그 </a:t>
            </a:r>
            <a:r>
              <a:rPr lang="ko-KR" altLang="en-US" sz="2000" kern="0" dirty="0">
                <a:latin typeface="+mn-ea"/>
                <a:cs typeface="+mj-cs"/>
              </a:rPr>
              <a:t>금액의 한도 내에서 ‘민법’이나 그 밖의 법령에 따른 손해배상의 </a:t>
            </a:r>
            <a:r>
              <a:rPr lang="ko-KR" altLang="en-US" sz="2000" kern="0" dirty="0" smtClean="0">
                <a:latin typeface="+mn-ea"/>
                <a:cs typeface="+mj-cs"/>
              </a:rPr>
              <a:t>책임이 </a:t>
            </a:r>
            <a:r>
              <a:rPr lang="ko-KR" altLang="en-US" sz="2000" kern="0" dirty="0" smtClean="0">
                <a:latin typeface="+mn-ea"/>
                <a:cs typeface="+mj-cs"/>
              </a:rPr>
              <a:t>면제됨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27969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다른 법과의 관계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,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수급권의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보호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5267" y="4184908"/>
            <a:ext cx="8678027" cy="198039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49567" y="412617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7075" y="412934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5082" y="4768282"/>
            <a:ext cx="819282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0658" y="4380903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수급권의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보호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88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71610" y="4915106"/>
            <a:ext cx="82956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보험급여를 받을 권리는 퇴직하여도 소멸되지 않고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양도 </a:t>
            </a:r>
            <a:r>
              <a:rPr lang="ko-KR" altLang="en-US" sz="2000" kern="0" dirty="0">
                <a:latin typeface="+mn-ea"/>
                <a:cs typeface="+mj-cs"/>
              </a:rPr>
              <a:t>또는 압류하거나 담보로 제공할 수 없다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35267" y="940053"/>
            <a:ext cx="8678027" cy="238953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49567" y="88131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07075" y="88449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45082" y="1523428"/>
            <a:ext cx="819282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40658" y="1136049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구상권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87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94387" y="1670252"/>
            <a:ext cx="82956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근로복지공단은 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자의 행위에 따른 재해로 보험급여를 지급한 </a:t>
            </a:r>
            <a:r>
              <a:rPr lang="ko-KR" altLang="en-US" sz="2000" kern="0" dirty="0" smtClean="0">
                <a:latin typeface="+mn-ea"/>
                <a:cs typeface="+mj-cs"/>
              </a:rPr>
              <a:t>경우에는 그 </a:t>
            </a:r>
            <a:r>
              <a:rPr lang="ko-KR" altLang="en-US" sz="2000" kern="0" dirty="0">
                <a:latin typeface="+mn-ea"/>
                <a:cs typeface="+mj-cs"/>
              </a:rPr>
              <a:t>급여액의 한도 안에서 급여를 받은 자의 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자에 대한 </a:t>
            </a:r>
            <a:r>
              <a:rPr lang="ko-KR" altLang="en-US" sz="2000" kern="0" dirty="0" smtClean="0">
                <a:latin typeface="+mn-ea"/>
                <a:cs typeface="+mj-cs"/>
              </a:rPr>
              <a:t>손해배상청구권을 대위함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92107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부당수급자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명단공개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900549"/>
            <a:ext cx="8585205" cy="375258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84181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84498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152853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1141151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근로복지공단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638194" y="1575763"/>
            <a:ext cx="7948283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공단은 </a:t>
            </a:r>
            <a:r>
              <a:rPr lang="ko-KR" altLang="en-US" sz="2000" kern="0" dirty="0" err="1">
                <a:latin typeface="+mn-ea"/>
                <a:cs typeface="+mj-cs"/>
              </a:rPr>
              <a:t>부정수급자로서</a:t>
            </a:r>
            <a:r>
              <a:rPr lang="ko-KR" altLang="en-US" sz="2000" kern="0" dirty="0">
                <a:latin typeface="+mn-ea"/>
                <a:cs typeface="+mj-cs"/>
              </a:rPr>
              <a:t> 매년 직전 연도부터 과거 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년간 다음의 어느 하나에 </a:t>
            </a:r>
            <a:r>
              <a:rPr lang="ko-KR" altLang="en-US" sz="2000" kern="0" dirty="0" smtClean="0">
                <a:latin typeface="+mn-ea"/>
                <a:cs typeface="+mj-cs"/>
              </a:rPr>
              <a:t>해당하는 </a:t>
            </a:r>
            <a:r>
              <a:rPr lang="ko-KR" altLang="en-US" sz="2000" kern="0" dirty="0">
                <a:latin typeface="+mn-ea"/>
                <a:cs typeface="+mj-cs"/>
              </a:rPr>
              <a:t>자의 명단을 공개할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이 경우 연대책임자의 명단을 </a:t>
            </a:r>
            <a:r>
              <a:rPr lang="ko-KR" altLang="en-US" sz="2000" kern="0" dirty="0" smtClean="0">
                <a:latin typeface="+mn-ea"/>
                <a:cs typeface="+mj-cs"/>
              </a:rPr>
              <a:t>함께 공개할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  <a:p>
            <a:pPr marL="3571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부정수급 </a:t>
            </a:r>
            <a:r>
              <a:rPr lang="ko-KR" altLang="en-US" sz="2000" kern="0" dirty="0">
                <a:latin typeface="+mn-ea"/>
                <a:cs typeface="+mj-cs"/>
              </a:rPr>
              <a:t>횟수가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회 이상이고 </a:t>
            </a:r>
            <a:r>
              <a:rPr lang="ko-KR" altLang="en-US" sz="2000" kern="0" dirty="0" err="1">
                <a:latin typeface="+mn-ea"/>
                <a:cs typeface="+mj-cs"/>
              </a:rPr>
              <a:t>부정수급액의</a:t>
            </a:r>
            <a:r>
              <a:rPr lang="ko-KR" altLang="en-US" sz="2000" kern="0" dirty="0">
                <a:latin typeface="+mn-ea"/>
                <a:cs typeface="+mj-cs"/>
              </a:rPr>
              <a:t> 합계가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 smtClean="0">
                <a:latin typeface="+mn-ea"/>
                <a:cs typeface="+mj-cs"/>
              </a:rPr>
              <a:t>억 원 </a:t>
            </a:r>
            <a:r>
              <a:rPr lang="ko-KR" altLang="en-US" sz="2000" kern="0" dirty="0">
                <a:latin typeface="+mn-ea"/>
                <a:cs typeface="+mj-cs"/>
              </a:rPr>
              <a:t>이상인 자</a:t>
            </a:r>
          </a:p>
          <a:p>
            <a:pPr marL="3571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1</a:t>
            </a:r>
            <a:r>
              <a:rPr lang="ko-KR" altLang="en-US" sz="2000" kern="0" dirty="0">
                <a:latin typeface="+mn-ea"/>
                <a:cs typeface="+mj-cs"/>
              </a:rPr>
              <a:t>회의 </a:t>
            </a:r>
            <a:r>
              <a:rPr lang="ko-KR" altLang="en-US" sz="2000" kern="0" dirty="0" err="1">
                <a:latin typeface="+mn-ea"/>
                <a:cs typeface="+mj-cs"/>
              </a:rPr>
              <a:t>부정수급액이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 smtClean="0">
                <a:latin typeface="+mn-ea"/>
                <a:cs typeface="+mj-cs"/>
              </a:rPr>
              <a:t>억 원 </a:t>
            </a:r>
            <a:r>
              <a:rPr lang="ko-KR" altLang="en-US" sz="2000" kern="0" dirty="0">
                <a:latin typeface="+mn-ea"/>
                <a:cs typeface="+mj-cs"/>
              </a:rPr>
              <a:t>이상인 </a:t>
            </a:r>
            <a:r>
              <a:rPr lang="ko-KR" altLang="en-US" sz="2000" kern="0" dirty="0" smtClean="0">
                <a:latin typeface="+mn-ea"/>
                <a:cs typeface="+mj-cs"/>
              </a:rPr>
              <a:t>자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47115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00571" y="7406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151414"/>
              </p:ext>
            </p:extLst>
          </p:nvPr>
        </p:nvGraphicFramePr>
        <p:xfrm>
          <a:off x="147685" y="542758"/>
          <a:ext cx="8834682" cy="6210467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7778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67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90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1963.11.5.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(1964. 1. 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법률 제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1438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호「산업재해보상보험법」제정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9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1999.12.31.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2000.7.1.)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일부개정</a:t>
                      </a:r>
                      <a:endParaRPr kumimoji="1" 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중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소기업사업주에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대한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적용확대</a:t>
                      </a:r>
                      <a:endParaRPr kumimoji="1" 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1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인 이상 사업장 적용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전 사업장 확대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0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2007.12.14.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2008.7.1.)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전부개정</a:t>
                      </a:r>
                      <a:endParaRPr kumimoji="1" 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산재근로자에 대한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의료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재활서비스는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확충하되 산재근로자 및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의료기관의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요양관리는 합리화하여 산재근로자의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직업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사회복귀를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촉진</a:t>
                      </a:r>
                      <a:endParaRPr kumimoji="1" 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저소득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재활근로자에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대한 보호를 강화하되 산재근로자 간 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보험급여의 형평성과 합리성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강화</a:t>
                      </a:r>
                      <a:endParaRPr kumimoji="1" 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4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 특수형태 근로자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골프장 캐디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학습지 교사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레미콘 기사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보험설계사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에 대해 산재보험 적용 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24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고용노동부와 근로복지공단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20677" y="901195"/>
            <a:ext cx="893168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적용범위 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: 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근로자를 사용하는 모든 사업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6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조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)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00410" y="4230119"/>
            <a:ext cx="8220062" cy="1935185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714709" y="4171382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72217" y="4174557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810224" y="4813494"/>
            <a:ext cx="773336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805800" y="4426115"/>
            <a:ext cx="27526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유사명칭 사용 금지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778324" y="4757226"/>
            <a:ext cx="7871113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공단이 아닌 자는 근로복지공단 또는 이와 비슷한 명칭을 사용하지 </a:t>
            </a:r>
            <a:r>
              <a:rPr lang="ko-KR" altLang="en-US" sz="1900" kern="0" dirty="0" smtClean="0">
                <a:latin typeface="+mn-ea"/>
                <a:cs typeface="+mj-cs"/>
              </a:rPr>
              <a:t>못하며 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34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이를 위반한 자는 </a:t>
            </a:r>
            <a:r>
              <a:rPr lang="en-US" altLang="ko-KR" sz="1900" kern="0" dirty="0">
                <a:latin typeface="+mn-ea"/>
                <a:cs typeface="+mj-cs"/>
              </a:rPr>
              <a:t>200</a:t>
            </a:r>
            <a:r>
              <a:rPr lang="ko-KR" altLang="en-US" sz="1900" kern="0" dirty="0">
                <a:latin typeface="+mn-ea"/>
                <a:cs typeface="+mj-cs"/>
              </a:rPr>
              <a:t>만원 이하의 과태료를 </a:t>
            </a:r>
            <a:r>
              <a:rPr lang="ko-KR" altLang="en-US" sz="1900" kern="0" dirty="0" smtClean="0">
                <a:latin typeface="+mn-ea"/>
                <a:cs typeface="+mj-cs"/>
              </a:rPr>
              <a:t>부과한다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129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600410" y="1648982"/>
            <a:ext cx="8220062" cy="1935185"/>
            <a:chOff x="204" y="2296"/>
            <a:chExt cx="3584" cy="1860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3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21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714709" y="1590245"/>
            <a:ext cx="88900" cy="200025"/>
            <a:chOff x="4314" y="2018"/>
            <a:chExt cx="69" cy="16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7" name="Group 15"/>
          <p:cNvGrpSpPr>
            <a:grpSpLocks/>
          </p:cNvGrpSpPr>
          <p:nvPr/>
        </p:nvGrpSpPr>
        <p:grpSpPr bwMode="auto">
          <a:xfrm>
            <a:off x="872217" y="1593420"/>
            <a:ext cx="87312" cy="200025"/>
            <a:chOff x="4314" y="2018"/>
            <a:chExt cx="69" cy="166"/>
          </a:xfrm>
        </p:grpSpPr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810224" y="2232357"/>
            <a:ext cx="773336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805800" y="1844978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근로복지공단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2" name="제목 39"/>
          <p:cNvSpPr txBox="1">
            <a:spLocks/>
          </p:cNvSpPr>
          <p:nvPr/>
        </p:nvSpPr>
        <p:spPr bwMode="auto">
          <a:xfrm>
            <a:off x="863346" y="2368030"/>
            <a:ext cx="78377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고용노동부장관의 위탁을 받아 이 법의 목적을 달성하기 위한 사업을 </a:t>
            </a:r>
            <a:r>
              <a:rPr lang="ko-KR" altLang="en-US" sz="2000" kern="0" dirty="0" smtClean="0">
                <a:latin typeface="+mn-ea"/>
                <a:cs typeface="+mj-cs"/>
              </a:rPr>
              <a:t>효율적으로 </a:t>
            </a:r>
            <a:r>
              <a:rPr lang="ko-KR" altLang="en-US" sz="2000" kern="0" dirty="0">
                <a:latin typeface="+mn-ea"/>
                <a:cs typeface="+mj-cs"/>
              </a:rPr>
              <a:t>수행하기 위하여 근로복지공단을 설립한다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3415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산업재해보상보험 및 예방심의위원회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1814" y="2384367"/>
            <a:ext cx="8738985" cy="432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6114" y="232563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3622" y="232880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1628" y="2934290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7205" y="2546911"/>
            <a:ext cx="33265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심의사항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시행령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9559" y="3047661"/>
            <a:ext cx="8295685" cy="347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요양급여의 </a:t>
            </a:r>
            <a:r>
              <a:rPr lang="ko-KR" altLang="en-US" sz="1900" kern="0" dirty="0">
                <a:latin typeface="+mn-ea"/>
                <a:cs typeface="+mj-cs"/>
              </a:rPr>
              <a:t>범위나 비용 등 요양급여의 산정 기준에 관한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err="1">
                <a:latin typeface="+mn-ea"/>
                <a:cs typeface="+mj-cs"/>
              </a:rPr>
              <a:t>산재보험료율의</a:t>
            </a:r>
            <a:r>
              <a:rPr lang="ko-KR" altLang="en-US" sz="1900" kern="0" dirty="0">
                <a:latin typeface="+mn-ea"/>
                <a:cs typeface="+mj-cs"/>
              </a:rPr>
              <a:t> 결정에 관한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endParaRPr lang="ko-KR" altLang="en-US" sz="1900" kern="0" dirty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 smtClean="0">
                <a:latin typeface="+mn-ea"/>
                <a:cs typeface="+mj-cs"/>
              </a:rPr>
              <a:t>산업재해보상보험 </a:t>
            </a:r>
            <a:r>
              <a:rPr lang="ko-KR" altLang="en-US" sz="1900" kern="0" dirty="0">
                <a:latin typeface="+mn-ea"/>
                <a:cs typeface="+mj-cs"/>
              </a:rPr>
              <a:t>및 예방기금의 운용계획 수립에 관한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68288" indent="-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 smtClean="0">
                <a:latin typeface="+mn-ea"/>
                <a:cs typeface="+mj-cs"/>
              </a:rPr>
              <a:t>산업안전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보건 </a:t>
            </a:r>
            <a:r>
              <a:rPr lang="ko-KR" altLang="en-US" sz="1900" kern="0" dirty="0">
                <a:latin typeface="+mn-ea"/>
                <a:cs typeface="+mj-cs"/>
              </a:rPr>
              <a:t>업무와 관련되는 주요 정책 및 같은 법 제</a:t>
            </a:r>
            <a:r>
              <a:rPr lang="en-US" altLang="ko-KR" sz="1900" kern="0" dirty="0">
                <a:latin typeface="+mn-ea"/>
                <a:cs typeface="+mj-cs"/>
              </a:rPr>
              <a:t>8</a:t>
            </a:r>
            <a:r>
              <a:rPr lang="ko-KR" altLang="en-US" sz="1900" kern="0" dirty="0">
                <a:latin typeface="+mn-ea"/>
                <a:cs typeface="+mj-cs"/>
              </a:rPr>
              <a:t>조에 따른 </a:t>
            </a:r>
            <a:r>
              <a:rPr lang="ko-KR" altLang="en-US" sz="1900" kern="0" dirty="0" smtClean="0">
                <a:latin typeface="+mn-ea"/>
                <a:cs typeface="+mj-cs"/>
              </a:rPr>
              <a:t>산업재해 예방에 </a:t>
            </a:r>
            <a:r>
              <a:rPr lang="ko-KR" altLang="en-US" sz="1900" kern="0" dirty="0">
                <a:latin typeface="+mn-ea"/>
                <a:cs typeface="+mj-cs"/>
              </a:rPr>
              <a:t>관한 </a:t>
            </a:r>
            <a:r>
              <a:rPr lang="ko-KR" altLang="en-US" sz="1900" kern="0" dirty="0" smtClean="0">
                <a:latin typeface="+mn-ea"/>
                <a:cs typeface="+mj-cs"/>
              </a:rPr>
              <a:t>중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장기 </a:t>
            </a:r>
            <a:r>
              <a:rPr lang="ko-KR" altLang="en-US" sz="1900" kern="0" dirty="0" smtClean="0">
                <a:latin typeface="+mn-ea"/>
                <a:cs typeface="+mj-cs"/>
              </a:rPr>
              <a:t>기본계획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268288" indent="-268288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5. </a:t>
            </a:r>
            <a:r>
              <a:rPr lang="ko-KR" altLang="en-US" sz="1900" kern="0" dirty="0">
                <a:latin typeface="+mn-ea"/>
                <a:cs typeface="+mj-cs"/>
              </a:rPr>
              <a:t>그 밖에 고용노동부장관이 산업재해보상보험 사업 및 </a:t>
            </a:r>
            <a:r>
              <a:rPr lang="ko-KR" altLang="en-US" sz="1900" kern="0" dirty="0" smtClean="0">
                <a:latin typeface="+mn-ea"/>
                <a:cs typeface="+mj-cs"/>
              </a:rPr>
              <a:t>산업안전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보건 </a:t>
            </a:r>
            <a:r>
              <a:rPr lang="ko-KR" altLang="en-US" sz="1900" kern="0" dirty="0">
                <a:latin typeface="+mn-ea"/>
                <a:cs typeface="+mj-cs"/>
              </a:rPr>
              <a:t>업무에 </a:t>
            </a:r>
            <a:r>
              <a:rPr lang="ko-KR" altLang="en-US" sz="1900" kern="0" dirty="0" smtClean="0">
                <a:latin typeface="+mn-ea"/>
                <a:cs typeface="+mj-cs"/>
              </a:rPr>
              <a:t>관하여 </a:t>
            </a:r>
            <a:r>
              <a:rPr lang="ko-KR" altLang="en-US" sz="1900" kern="0" dirty="0">
                <a:latin typeface="+mn-ea"/>
                <a:cs typeface="+mj-cs"/>
              </a:rPr>
              <a:t>심의에 부치는 사항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1814" y="807951"/>
            <a:ext cx="8738985" cy="132457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6114" y="74921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3622" y="75238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1628" y="1357873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7205" y="97049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근거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50670" y="1482529"/>
            <a:ext cx="8529171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kern="0" dirty="0">
                <a:latin typeface="+mn-ea"/>
                <a:cs typeface="+mj-cs"/>
              </a:rPr>
              <a:t>산업재해보상보험 및 예방에 관한 주요 사항을 심의하기 위하여 고용노동부에 둠</a:t>
            </a:r>
          </a:p>
        </p:txBody>
      </p:sp>
    </p:spTree>
    <p:extLst>
      <p:ext uri="{BB962C8B-B14F-4D97-AF65-F5344CB8AC3E}">
        <p14:creationId xmlns:p14="http://schemas.microsoft.com/office/powerpoint/2010/main" val="2458695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29861" y="95332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30118" y="100677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보험료의 부담</a:t>
            </a:r>
          </a:p>
        </p:txBody>
      </p:sp>
      <p:pic>
        <p:nvPicPr>
          <p:cNvPr id="5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18" y="817737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2073" y="1691167"/>
            <a:ext cx="8289999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보험료와 </a:t>
            </a:r>
            <a:r>
              <a:rPr lang="ko-KR" altLang="en-US" sz="2000" dirty="0">
                <a:latin typeface="+mn-ea"/>
              </a:rPr>
              <a:t>그 밖의 징수금은 ‘고용산재보험료 징수법</a:t>
            </a:r>
            <a:r>
              <a:rPr lang="ko-KR" altLang="en-US" sz="2000" dirty="0" smtClean="0">
                <a:latin typeface="+mn-ea"/>
              </a:rPr>
              <a:t>’ 이 </a:t>
            </a:r>
            <a:r>
              <a:rPr lang="ko-KR" altLang="en-US" sz="2000" dirty="0">
                <a:latin typeface="+mn-ea"/>
              </a:rPr>
              <a:t>정하는 바에 </a:t>
            </a:r>
            <a:r>
              <a:rPr lang="ko-KR" altLang="en-US" sz="2000" dirty="0" smtClean="0">
                <a:latin typeface="+mn-ea"/>
              </a:rPr>
              <a:t>따른다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사업부 </a:t>
            </a:r>
            <a:r>
              <a:rPr lang="ko-KR" altLang="en-US" sz="2000" dirty="0">
                <a:latin typeface="+mn-ea"/>
              </a:rPr>
              <a:t>부담 산재보험료 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 : </a:t>
            </a:r>
            <a:r>
              <a:rPr lang="ko-KR" altLang="en-US" sz="2000" dirty="0">
                <a:latin typeface="+mn-ea"/>
              </a:rPr>
              <a:t>사업주가 경영하는 사업의 임금총액에 같은 종류의 </a:t>
            </a:r>
            <a:r>
              <a:rPr lang="ko-KR" altLang="en-US" sz="2000" dirty="0" smtClean="0">
                <a:latin typeface="+mn-ea"/>
              </a:rPr>
              <a:t>사업에 </a:t>
            </a:r>
            <a:r>
              <a:rPr lang="ko-KR" altLang="en-US" sz="2000" dirty="0">
                <a:latin typeface="+mn-ea"/>
              </a:rPr>
              <a:t>적용되는 </a:t>
            </a:r>
            <a:r>
              <a:rPr lang="ko-KR" altLang="en-US" sz="2000" dirty="0" err="1" smtClean="0">
                <a:latin typeface="+mn-ea"/>
              </a:rPr>
              <a:t>산재보험료율을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곱한 </a:t>
            </a:r>
            <a:r>
              <a:rPr lang="ko-KR" altLang="en-US" sz="2000" dirty="0" smtClean="0">
                <a:latin typeface="+mn-ea"/>
              </a:rPr>
              <a:t>금액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err="1" smtClean="0">
                <a:latin typeface="+mn-ea"/>
              </a:rPr>
              <a:t>산재보험료율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매년 </a:t>
            </a:r>
            <a:r>
              <a:rPr lang="en-US" altLang="ko-KR" sz="2000" dirty="0">
                <a:latin typeface="+mn-ea"/>
              </a:rPr>
              <a:t>6</a:t>
            </a:r>
            <a:r>
              <a:rPr lang="ko-KR" altLang="en-US" sz="2000" dirty="0">
                <a:latin typeface="+mn-ea"/>
              </a:rPr>
              <a:t>월 </a:t>
            </a:r>
            <a:r>
              <a:rPr lang="en-US" altLang="ko-KR" sz="2000" dirty="0">
                <a:latin typeface="+mn-ea"/>
              </a:rPr>
              <a:t>30</a:t>
            </a:r>
            <a:r>
              <a:rPr lang="ko-KR" altLang="en-US" sz="2000" dirty="0">
                <a:latin typeface="+mn-ea"/>
              </a:rPr>
              <a:t>일 현재 과거 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년 동안의 보수총액에 </a:t>
            </a:r>
            <a:r>
              <a:rPr lang="ko-KR" altLang="en-US" sz="2000" dirty="0" smtClean="0">
                <a:latin typeface="+mn-ea"/>
              </a:rPr>
              <a:t>대한 산재보험급여총액의 </a:t>
            </a:r>
            <a:r>
              <a:rPr lang="ko-KR" altLang="en-US" sz="2000" dirty="0">
                <a:latin typeface="+mn-ea"/>
              </a:rPr>
              <a:t>비율을 기초로 함</a:t>
            </a:r>
          </a:p>
        </p:txBody>
      </p:sp>
    </p:spTree>
    <p:extLst>
      <p:ext uri="{BB962C8B-B14F-4D97-AF65-F5344CB8AC3E}">
        <p14:creationId xmlns:p14="http://schemas.microsoft.com/office/powerpoint/2010/main" val="2709181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29861" y="4511842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64861" y="456529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산업재해보상보험 및 예방기금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4207" y="5149326"/>
            <a:ext cx="8289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고용노동부장관은 보험사업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산업재해 예방 사업에 필요한 재원을 확보하고 </a:t>
            </a:r>
            <a:r>
              <a:rPr lang="ko-KR" altLang="en-US" sz="2000" dirty="0" smtClean="0">
                <a:latin typeface="+mn-ea"/>
              </a:rPr>
              <a:t>보험급여에 </a:t>
            </a:r>
            <a:r>
              <a:rPr lang="ko-KR" altLang="en-US" sz="2000" dirty="0">
                <a:latin typeface="+mn-ea"/>
              </a:rPr>
              <a:t>충당하기 위하여 산업재해보상보험 및 예방기금을 </a:t>
            </a:r>
            <a:r>
              <a:rPr lang="ko-KR" altLang="en-US" sz="2000" dirty="0" smtClean="0">
                <a:latin typeface="+mn-ea"/>
              </a:rPr>
              <a:t>설치한다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 smtClean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95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 </a:t>
            </a:r>
            <a:endParaRPr lang="en-US" altLang="ko-KR" sz="2000" dirty="0">
              <a:latin typeface="+mn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329861" y="91987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758668" y="97332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국고의 부담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209" y="1562135"/>
            <a:ext cx="8289999" cy="203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회계연도마다 예산의 범위에서 보험사업의 사무집행에 드는 비용을 </a:t>
            </a:r>
            <a:r>
              <a:rPr lang="ko-KR" altLang="en-US" sz="2000" dirty="0" smtClean="0">
                <a:latin typeface="+mn-ea"/>
              </a:rPr>
              <a:t>일반회계에서 </a:t>
            </a:r>
            <a:r>
              <a:rPr lang="ko-KR" altLang="en-US" sz="2000" dirty="0" smtClean="0">
                <a:latin typeface="+mn-ea"/>
              </a:rPr>
              <a:t>부담하여야 </a:t>
            </a:r>
            <a:r>
              <a:rPr lang="ko-KR" altLang="en-US" sz="2000" dirty="0" smtClean="0">
                <a:latin typeface="+mn-ea"/>
              </a:rPr>
              <a:t>함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국가는 </a:t>
            </a:r>
            <a:r>
              <a:rPr lang="ko-KR" altLang="en-US" sz="2000" dirty="0">
                <a:latin typeface="+mn-ea"/>
              </a:rPr>
              <a:t>회계연도마다 예산의 범위에서 보험사업에 드는 비용의 </a:t>
            </a:r>
            <a:r>
              <a:rPr lang="ko-KR" altLang="en-US" sz="2000" dirty="0" smtClean="0">
                <a:latin typeface="+mn-ea"/>
              </a:rPr>
              <a:t>일부를 </a:t>
            </a:r>
            <a:r>
              <a:rPr lang="ko-KR" altLang="en-US" sz="2000" dirty="0" smtClean="0">
                <a:latin typeface="+mn-ea"/>
              </a:rPr>
              <a:t>지원할 </a:t>
            </a:r>
            <a:r>
              <a:rPr lang="ko-KR" altLang="en-US" sz="2000" dirty="0">
                <a:latin typeface="+mn-ea"/>
              </a:rPr>
              <a:t>수 있다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919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권리구제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41012" y="975626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79344" y="1014793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n-ea"/>
              </a:rPr>
              <a:t>심사청구와 재심사청구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821477" y="2387267"/>
            <a:ext cx="3034969" cy="334598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252000" tIns="252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심사청구 결정에 이의가 </a:t>
            </a:r>
            <a:r>
              <a:rPr lang="ko-KR" altLang="en-US" sz="2000" dirty="0" smtClean="0">
                <a:latin typeface="+mn-ea"/>
              </a:rPr>
              <a:t>있을 </a:t>
            </a:r>
            <a:r>
              <a:rPr lang="ko-KR" altLang="en-US" sz="2000" dirty="0">
                <a:latin typeface="+mn-ea"/>
              </a:rPr>
              <a:t>때에 고용노동부의 </a:t>
            </a:r>
            <a:r>
              <a:rPr lang="ko-KR" altLang="en-US" sz="2000" dirty="0" smtClean="0">
                <a:latin typeface="+mn-ea"/>
              </a:rPr>
              <a:t>산업재해보상보험재심사위원회에 </a:t>
            </a:r>
            <a:r>
              <a:rPr lang="ko-KR" altLang="en-US" sz="2000" dirty="0">
                <a:latin typeface="+mn-ea"/>
              </a:rPr>
              <a:t>다시 재심사를 </a:t>
            </a:r>
            <a:r>
              <a:rPr lang="ko-KR" altLang="en-US" sz="2000" dirty="0" smtClean="0">
                <a:latin typeface="+mn-ea"/>
              </a:rPr>
              <a:t>청구할 </a:t>
            </a:r>
            <a:r>
              <a:rPr lang="ko-KR" altLang="en-US" sz="2000" dirty="0">
                <a:latin typeface="+mn-ea"/>
              </a:rPr>
              <a:t>수 있도록 </a:t>
            </a:r>
            <a:r>
              <a:rPr lang="ko-KR" altLang="en-US" sz="2000" dirty="0" smtClean="0">
                <a:latin typeface="+mn-ea"/>
              </a:rPr>
              <a:t>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106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821477" y="1717061"/>
            <a:ext cx="3034969" cy="63795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j-ea"/>
                <a:ea typeface="+mj-ea"/>
              </a:rPr>
              <a:t>재심사청구</a:t>
            </a:r>
            <a:endParaRPr lang="ko-KR" altLang="en-US" sz="2300" b="1" dirty="0">
              <a:latin typeface="+mj-ea"/>
              <a:ea typeface="+mj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71301" y="2387267"/>
            <a:ext cx="3034969" cy="334598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252000" tIns="252000" rtlCol="0" anchor="t"/>
          <a:lstStyle/>
          <a:p>
            <a:pPr>
              <a:lnSpc>
                <a:spcPct val="20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근로복지공단의 </a:t>
            </a:r>
            <a:r>
              <a:rPr lang="ko-KR" altLang="en-US" sz="2000" dirty="0" smtClean="0">
                <a:latin typeface="+mn-ea"/>
              </a:rPr>
              <a:t>산업재해보상보험심사위원회에서 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103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71301" y="1717061"/>
            <a:ext cx="3034969" cy="637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b="1" dirty="0" smtClean="0">
                <a:latin typeface="+mn-ea"/>
              </a:rPr>
              <a:t>심사청구</a:t>
            </a:r>
            <a:endParaRPr lang="ko-KR" altLang="en-US" sz="23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5619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근로복지공단의 사업</a:t>
            </a:r>
          </a:p>
        </p:txBody>
      </p:sp>
      <p:sp>
        <p:nvSpPr>
          <p:cNvPr id="3" name="모서리가 접힌 도형 2"/>
          <p:cNvSpPr/>
          <p:nvPr/>
        </p:nvSpPr>
        <p:spPr>
          <a:xfrm>
            <a:off x="233114" y="865118"/>
            <a:ext cx="8681668" cy="5679220"/>
          </a:xfrm>
          <a:prstGeom prst="foldedCorner">
            <a:avLst>
              <a:gd name="adj" fmla="val 6615"/>
            </a:avLst>
          </a:prstGeom>
          <a:noFill/>
          <a:ln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827584" y="1391326"/>
            <a:ext cx="7653924" cy="0"/>
          </a:xfrm>
          <a:prstGeom prst="line">
            <a:avLst/>
          </a:prstGeom>
          <a:noFill/>
          <a:ln w="1905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859810" y="1011104"/>
            <a:ext cx="3990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4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사례</a:t>
            </a:r>
            <a:r>
              <a:rPr lang="ko-KR" altLang="en-US" sz="2400" b="1" dirty="0" smtClean="0">
                <a:solidFill>
                  <a:schemeClr val="accent5">
                    <a:lumMod val="50000"/>
                  </a:schemeClr>
                </a:solidFill>
                <a:latin typeface="휴먼편지체" panose="02030504000101010101" pitchFamily="18" charset="-127"/>
                <a:ea typeface="휴먼편지체" panose="02030504000101010101" pitchFamily="18" charset="-127"/>
              </a:rPr>
              <a:t> </a:t>
            </a:r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24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근로복지공단의 사업</a:t>
            </a:r>
            <a:endParaRPr lang="en-US" altLang="ko-KR" sz="24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5" y="699059"/>
            <a:ext cx="815773" cy="75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0771" y="1829517"/>
            <a:ext cx="8289999" cy="403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근로복지공단이 특성화고 학생들을 대상으로 ‘찾아가는 산재보험 교육’을 </a:t>
            </a:r>
            <a:r>
              <a:rPr lang="ko-KR" altLang="en-US" sz="2000" dirty="0" smtClean="0">
                <a:latin typeface="+mn-ea"/>
              </a:rPr>
              <a:t>실시한다고 </a:t>
            </a:r>
            <a:r>
              <a:rPr lang="en-US" altLang="ko-KR" sz="2000" dirty="0">
                <a:latin typeface="+mn-ea"/>
              </a:rPr>
              <a:t>18</a:t>
            </a:r>
            <a:r>
              <a:rPr lang="ko-KR" altLang="en-US" sz="2000" dirty="0">
                <a:latin typeface="+mn-ea"/>
              </a:rPr>
              <a:t>일 밝혔다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현재 </a:t>
            </a:r>
            <a:r>
              <a:rPr lang="ko-KR" altLang="en-US" sz="2000" dirty="0">
                <a:latin typeface="+mn-ea"/>
              </a:rPr>
              <a:t>아르바이트를 하고 있거나 취업을 앞둔 특성화고 학생들을 직접 </a:t>
            </a:r>
            <a:r>
              <a:rPr lang="ko-KR" altLang="en-US" sz="2000" dirty="0" smtClean="0">
                <a:latin typeface="+mn-ea"/>
              </a:rPr>
              <a:t>찾아가서 </a:t>
            </a:r>
            <a:r>
              <a:rPr lang="ko-KR" altLang="en-US" sz="2000" dirty="0" smtClean="0">
                <a:latin typeface="+mn-ea"/>
              </a:rPr>
              <a:t>산재보험과 </a:t>
            </a:r>
            <a:r>
              <a:rPr lang="ko-KR" altLang="en-US" sz="2000" dirty="0">
                <a:latin typeface="+mn-ea"/>
              </a:rPr>
              <a:t>근로기준법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근로자 </a:t>
            </a:r>
            <a:r>
              <a:rPr lang="ko-KR" altLang="en-US" sz="2000" dirty="0">
                <a:latin typeface="+mn-ea"/>
              </a:rPr>
              <a:t>생활안정자금 융자사업</a:t>
            </a:r>
            <a:r>
              <a:rPr lang="en-US" altLang="ko-KR" sz="2000" dirty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err="1" smtClean="0">
                <a:latin typeface="+mn-ea"/>
              </a:rPr>
              <a:t>알바</a:t>
            </a:r>
            <a:r>
              <a:rPr lang="ko-KR" altLang="en-US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10</a:t>
            </a:r>
            <a:r>
              <a:rPr lang="ko-KR" altLang="en-US" sz="2000" dirty="0">
                <a:latin typeface="+mn-ea"/>
              </a:rPr>
              <a:t>계명을 </a:t>
            </a:r>
            <a:r>
              <a:rPr lang="ko-KR" altLang="en-US" sz="2000" dirty="0" smtClean="0">
                <a:latin typeface="+mn-ea"/>
              </a:rPr>
              <a:t>교육한다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공단 </a:t>
            </a:r>
            <a:r>
              <a:rPr lang="ko-KR" altLang="en-US" sz="2000" dirty="0">
                <a:latin typeface="+mn-ea"/>
              </a:rPr>
              <a:t>직원 </a:t>
            </a:r>
            <a:r>
              <a:rPr lang="en-US" altLang="ko-KR" sz="2000" dirty="0">
                <a:latin typeface="+mn-ea"/>
              </a:rPr>
              <a:t>55</a:t>
            </a:r>
            <a:r>
              <a:rPr lang="ko-KR" altLang="en-US" sz="2000" dirty="0">
                <a:latin typeface="+mn-ea"/>
              </a:rPr>
              <a:t>명으로 구성된 </a:t>
            </a:r>
            <a:r>
              <a:rPr lang="ko-KR" altLang="en-US" sz="2000" dirty="0" err="1">
                <a:latin typeface="+mn-ea"/>
              </a:rPr>
              <a:t>강사단이</a:t>
            </a:r>
            <a:r>
              <a:rPr lang="ko-KR" altLang="en-US" sz="2000" dirty="0">
                <a:latin typeface="+mn-ea"/>
              </a:rPr>
              <a:t> 지역의 </a:t>
            </a:r>
            <a:r>
              <a:rPr lang="ko-KR" altLang="en-US" sz="2000" dirty="0" err="1">
                <a:latin typeface="+mn-ea"/>
              </a:rPr>
              <a:t>특성화고를</a:t>
            </a:r>
            <a:r>
              <a:rPr lang="ko-KR" altLang="en-US" sz="2000" dirty="0">
                <a:latin typeface="+mn-ea"/>
              </a:rPr>
              <a:t> 방문해 교육을 </a:t>
            </a:r>
            <a:r>
              <a:rPr lang="ko-KR" altLang="en-US" sz="2000" dirty="0" smtClean="0">
                <a:latin typeface="+mn-ea"/>
              </a:rPr>
              <a:t>진행한다</a:t>
            </a:r>
            <a:r>
              <a:rPr lang="en-US" altLang="ko-KR" sz="2000" dirty="0">
                <a:latin typeface="+mn-ea"/>
              </a:rPr>
              <a:t>. </a:t>
            </a:r>
            <a:r>
              <a:rPr lang="ko-KR" altLang="en-US" sz="2000" dirty="0" smtClean="0">
                <a:latin typeface="+mn-ea"/>
              </a:rPr>
              <a:t>공단은 </a:t>
            </a:r>
            <a:r>
              <a:rPr lang="ko-KR" altLang="en-US" sz="2000" dirty="0">
                <a:latin typeface="+mn-ea"/>
              </a:rPr>
              <a:t>지난해에도 </a:t>
            </a:r>
            <a:r>
              <a:rPr lang="en-US" altLang="ko-KR" sz="2000" dirty="0">
                <a:latin typeface="+mn-ea"/>
              </a:rPr>
              <a:t>11</a:t>
            </a:r>
            <a:r>
              <a:rPr lang="ko-KR" altLang="en-US" sz="2000" dirty="0">
                <a:latin typeface="+mn-ea"/>
              </a:rPr>
              <a:t>개 학교 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천 </a:t>
            </a:r>
            <a:r>
              <a:rPr lang="en-US" altLang="ko-KR" sz="2000" dirty="0">
                <a:latin typeface="+mn-ea"/>
              </a:rPr>
              <a:t>145</a:t>
            </a:r>
            <a:r>
              <a:rPr lang="ko-KR" altLang="en-US" sz="2000" dirty="0">
                <a:latin typeface="+mn-ea"/>
              </a:rPr>
              <a:t>명의 학생에게 교육을 실시하였다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4">
                  <a:lumMod val="50000"/>
                </a:schemeClr>
              </a:buClr>
            </a:pPr>
            <a:r>
              <a:rPr lang="en-US" altLang="ko-KR" sz="2000" dirty="0">
                <a:latin typeface="+mn-ea"/>
              </a:rPr>
              <a:t>                               </a:t>
            </a:r>
            <a:r>
              <a:rPr lang="en-US" altLang="ko-KR" sz="2000" dirty="0" smtClean="0">
                <a:latin typeface="+mn-ea"/>
              </a:rPr>
              <a:t>             </a:t>
            </a:r>
            <a:r>
              <a:rPr lang="en-US" altLang="ko-KR" sz="2000" dirty="0" smtClean="0">
                <a:latin typeface="+mn-ea"/>
              </a:rPr>
              <a:t>  * </a:t>
            </a:r>
            <a:r>
              <a:rPr lang="ko-KR" altLang="en-US" sz="2000" dirty="0">
                <a:latin typeface="+mn-ea"/>
              </a:rPr>
              <a:t>출처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 err="1">
                <a:latin typeface="+mn-ea"/>
              </a:rPr>
              <a:t>매일노동뉴스</a:t>
            </a:r>
            <a:r>
              <a:rPr lang="en-US" altLang="ko-KR" sz="2000" dirty="0">
                <a:latin typeface="+mn-ea"/>
              </a:rPr>
              <a:t>(2014. 11. 17)</a:t>
            </a:r>
          </a:p>
        </p:txBody>
      </p:sp>
    </p:spTree>
    <p:extLst>
      <p:ext uri="{BB962C8B-B14F-4D97-AF65-F5344CB8AC3E}">
        <p14:creationId xmlns:p14="http://schemas.microsoft.com/office/powerpoint/2010/main" val="26791076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근로복지공단의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사업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3259" y="723080"/>
            <a:ext cx="8822415" cy="610146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7560" y="66434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5068" y="66752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3075" y="122840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8651" y="852172"/>
            <a:ext cx="27879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공단의 사업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89847" y="1290115"/>
            <a:ext cx="8214013" cy="5491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공단은 다음 각 호의 사업을 </a:t>
            </a:r>
            <a:r>
              <a:rPr lang="ko-KR" altLang="en-US" sz="1900" kern="0" dirty="0" smtClean="0">
                <a:latin typeface="+mn-ea"/>
                <a:cs typeface="+mj-cs"/>
              </a:rPr>
              <a:t>수행한다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>
                <a:latin typeface="+mn-ea"/>
                <a:cs typeface="+mj-cs"/>
              </a:rPr>
              <a:t>보험가입자와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관한 기록의 </a:t>
            </a:r>
            <a:r>
              <a:rPr lang="ko-KR" altLang="en-US" sz="1900" kern="0" dirty="0" smtClean="0">
                <a:latin typeface="+mn-ea"/>
                <a:cs typeface="+mj-cs"/>
              </a:rPr>
              <a:t>관리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유지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2</a:t>
            </a:r>
            <a:r>
              <a:rPr lang="en-US" altLang="ko-KR" sz="1900" kern="0" dirty="0">
                <a:latin typeface="+mn-ea"/>
                <a:cs typeface="+mj-cs"/>
              </a:rPr>
              <a:t>.‘</a:t>
            </a:r>
            <a:r>
              <a:rPr lang="ko-KR" altLang="en-US" sz="1900" kern="0" dirty="0">
                <a:latin typeface="+mn-ea"/>
                <a:cs typeface="+mj-cs"/>
              </a:rPr>
              <a:t>보험료 징수법’에 따른 보험료와 그 밖의 징수금의 징수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3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보험급여의 결정과 지급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4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보험급여 결정 등에 관한 심사 청구의 </a:t>
            </a:r>
            <a:r>
              <a:rPr lang="ko-KR" altLang="en-US" sz="1900" kern="0" dirty="0" smtClean="0">
                <a:latin typeface="+mn-ea"/>
                <a:cs typeface="+mj-cs"/>
              </a:rPr>
              <a:t>심리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결정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5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산업재해보상보험 시설의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업무상 재해를 입은 근로자 등의 요양 및 재활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재활보조기구의 </a:t>
            </a:r>
            <a:r>
              <a:rPr lang="ko-KR" altLang="en-US" sz="1900" kern="0" dirty="0" smtClean="0">
                <a:latin typeface="+mn-ea"/>
                <a:cs typeface="+mj-cs"/>
              </a:rPr>
              <a:t>연구개발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검정 </a:t>
            </a:r>
            <a:r>
              <a:rPr lang="ko-KR" altLang="en-US" sz="1900" kern="0" dirty="0">
                <a:latin typeface="+mn-ea"/>
                <a:cs typeface="+mj-cs"/>
              </a:rPr>
              <a:t>및 보급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보험급여 결정 및 지급을 위한 업무상 질병 관련 연구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의</a:t>
            </a:r>
            <a:r>
              <a:rPr lang="en-US" altLang="ko-KR" sz="1900" kern="0" dirty="0">
                <a:latin typeface="+mn-ea"/>
                <a:cs typeface="+mj-cs"/>
              </a:rPr>
              <a:t>5. </a:t>
            </a:r>
            <a:r>
              <a:rPr lang="ko-KR" altLang="en-US" sz="1900" kern="0" dirty="0">
                <a:latin typeface="+mn-ea"/>
                <a:cs typeface="+mj-cs"/>
              </a:rPr>
              <a:t>근로자 등의 건강을 </a:t>
            </a:r>
            <a:r>
              <a:rPr lang="ko-KR" altLang="en-US" sz="1900" kern="0" dirty="0" smtClean="0">
                <a:latin typeface="+mn-ea"/>
                <a:cs typeface="+mj-cs"/>
              </a:rPr>
              <a:t>유지 </a:t>
            </a:r>
            <a:r>
              <a:rPr lang="en-US" altLang="ko-KR" sz="1900" kern="0" smtClean="0">
                <a:latin typeface="+mn-ea"/>
                <a:cs typeface="+mj-cs"/>
              </a:rPr>
              <a:t>· </a:t>
            </a:r>
            <a:r>
              <a:rPr lang="ko-KR" altLang="en-US" sz="1900" kern="0" smtClean="0">
                <a:latin typeface="+mn-ea"/>
                <a:cs typeface="+mj-cs"/>
              </a:rPr>
              <a:t>증진하기 </a:t>
            </a:r>
            <a:r>
              <a:rPr lang="ko-KR" altLang="en-US" sz="1900" kern="0" dirty="0">
                <a:latin typeface="+mn-ea"/>
                <a:cs typeface="+mj-cs"/>
              </a:rPr>
              <a:t>위하여 필요한 건강진단 등 </a:t>
            </a:r>
            <a:r>
              <a:rPr lang="ko-KR" altLang="en-US" sz="1900" kern="0" dirty="0" smtClean="0">
                <a:latin typeface="+mn-ea"/>
                <a:cs typeface="+mj-cs"/>
              </a:rPr>
              <a:t>예방사업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6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근로자의 복지 증진을 위한 사업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7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그 밖에 정부로부터 위탁 받은 사업</a:t>
            </a:r>
          </a:p>
          <a:p>
            <a:pPr marL="357188">
              <a:lnSpc>
                <a:spcPct val="11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8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2,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호의</a:t>
            </a:r>
            <a:r>
              <a:rPr lang="en-US" altLang="ko-KR" sz="1900" kern="0" dirty="0">
                <a:latin typeface="+mn-ea"/>
                <a:cs typeface="+mj-cs"/>
              </a:rPr>
              <a:t>3,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6</a:t>
            </a:r>
            <a:r>
              <a:rPr lang="ko-KR" altLang="en-US" sz="1900" kern="0" dirty="0">
                <a:latin typeface="+mn-ea"/>
                <a:cs typeface="+mj-cs"/>
              </a:rPr>
              <a:t>호 및 제</a:t>
            </a:r>
            <a:r>
              <a:rPr lang="en-US" altLang="ko-KR" sz="1900" kern="0" dirty="0">
                <a:latin typeface="+mn-ea"/>
                <a:cs typeface="+mj-cs"/>
              </a:rPr>
              <a:t>7</a:t>
            </a:r>
            <a:r>
              <a:rPr lang="ko-KR" altLang="en-US" sz="1900" kern="0" dirty="0">
                <a:latin typeface="+mn-ea"/>
                <a:cs typeface="+mj-cs"/>
              </a:rPr>
              <a:t>호에 따른 사업에 딸린 </a:t>
            </a:r>
            <a:r>
              <a:rPr lang="ko-KR" altLang="en-US" sz="1900" kern="0" dirty="0" smtClean="0">
                <a:latin typeface="+mn-ea"/>
                <a:cs typeface="+mj-cs"/>
              </a:rPr>
              <a:t>사업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79077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0096" y="14073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1775"/>
              </p:ext>
            </p:extLst>
          </p:nvPr>
        </p:nvGraphicFramePr>
        <p:xfrm>
          <a:off x="90937" y="692179"/>
          <a:ext cx="8891137" cy="5887087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6463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448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438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u="none" strike="noStrike" cap="none" spc="-150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361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2015.1.20.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2015.4.21.)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일부개정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산재근로자 요양종결 후 건강보험공단에서 부담한 비용을               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  2</a:t>
                      </a:r>
                      <a:r>
                        <a:rPr kumimoji="1" lang="ko-KR" alt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년 이내에 산재보험에서 지원할 수 있도록 근거 마련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372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2018.6.12.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2018.12.13.)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전부개정</a:t>
                      </a:r>
                      <a:endParaRPr kumimoji="1" lang="en-US" altLang="ko-KR" sz="190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1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현행법의 어려운 한자를 알기 쉬운 우리말로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바꿈</a:t>
                      </a:r>
                      <a:endParaRPr lang="en-US" altLang="ko-KR" sz="1900" kern="1200" dirty="0" smtClean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최고 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·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최저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보상기준 금액의 산정기준이 되는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평균임금을</a:t>
                      </a:r>
                      <a:r>
                        <a:rPr lang="en-US" altLang="ko-KR" sz="1900" kern="1200" baseline="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상용근로자 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 이상 사업체의 전체근로자를 대상으로 산정하되</a:t>
                      </a:r>
                      <a:r>
                        <a:rPr lang="en-US" altLang="ko-KR" sz="1900" kern="1200" baseline="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최저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보상기준 금액이 「최저임금법」 제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조제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항에 따른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시간급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최저임금액에 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을 곱한 금액보다 적으면 그 </a:t>
                      </a:r>
                      <a:r>
                        <a:rPr lang="ko-KR" altLang="en-US" sz="1900" kern="1200" dirty="0" err="1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최저임금액을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최저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보상기준 금액으로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함</a:t>
                      </a:r>
                      <a:endParaRPr lang="en-US" altLang="ko-KR" sz="1900" kern="1200" dirty="0" smtClean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유족보상연금 수급자격자가 자녀인 경우 현행 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세 미만인 자녀에서 </a:t>
                      </a:r>
                      <a:r>
                        <a:rPr lang="en-US" altLang="ko-KR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25</a:t>
                      </a:r>
                      <a:r>
                        <a:rPr lang="ko-KR" altLang="en-US" sz="1900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세 미만으로 확대함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36654" y="899425"/>
            <a:ext cx="8681462" cy="34271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50954" y="84068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08462" y="8438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46468" y="1505103"/>
            <a:ext cx="816334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2045" y="1117724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6469" y="1705622"/>
            <a:ext cx="84207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이법은 산업재해보상보험 사업을 시행하여 근로자의 업무상의 재해를 </a:t>
            </a:r>
            <a:r>
              <a:rPr lang="ko-KR" altLang="en-US" sz="2000" kern="0" dirty="0" smtClean="0">
                <a:latin typeface="+mn-ea"/>
                <a:cs typeface="+mj-cs"/>
              </a:rPr>
              <a:t>신속하고 </a:t>
            </a:r>
            <a:r>
              <a:rPr lang="ko-KR" altLang="en-US" sz="2000" kern="0" dirty="0" smtClean="0">
                <a:latin typeface="+mn-ea"/>
                <a:cs typeface="+mj-cs"/>
              </a:rPr>
              <a:t>공정하게 </a:t>
            </a:r>
            <a:r>
              <a:rPr lang="ko-KR" altLang="en-US" sz="2000" kern="0" dirty="0">
                <a:latin typeface="+mn-ea"/>
                <a:cs typeface="+mj-cs"/>
              </a:rPr>
              <a:t>보상하며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재해근로자의 재활 및 사회 복귀를 </a:t>
            </a:r>
            <a:r>
              <a:rPr lang="ko-KR" altLang="en-US" sz="2000" kern="0" dirty="0" smtClean="0">
                <a:latin typeface="+mn-ea"/>
                <a:cs typeface="+mj-cs"/>
              </a:rPr>
              <a:t>촉진하기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이에 </a:t>
            </a:r>
            <a:r>
              <a:rPr lang="ko-KR" altLang="en-US" sz="2000" kern="0" dirty="0">
                <a:latin typeface="+mn-ea"/>
                <a:cs typeface="+mj-cs"/>
              </a:rPr>
              <a:t>필요한 보험시설을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재해 </a:t>
            </a:r>
            <a:r>
              <a:rPr lang="ko-KR" altLang="en-US" sz="2000" kern="0" dirty="0">
                <a:latin typeface="+mn-ea"/>
                <a:cs typeface="+mj-cs"/>
              </a:rPr>
              <a:t>예방과 그 밖에 </a:t>
            </a:r>
            <a:r>
              <a:rPr lang="ko-KR" altLang="en-US" sz="2000" kern="0" dirty="0" smtClean="0">
                <a:latin typeface="+mn-ea"/>
                <a:cs typeface="+mj-cs"/>
              </a:rPr>
              <a:t>근로자의 복지 </a:t>
            </a:r>
            <a:r>
              <a:rPr lang="ko-KR" altLang="en-US" sz="2000" kern="0" dirty="0">
                <a:latin typeface="+mn-ea"/>
                <a:cs typeface="+mj-cs"/>
              </a:rPr>
              <a:t>증진을 위한 사업을 시행하여 </a:t>
            </a:r>
            <a:r>
              <a:rPr lang="ko-KR" altLang="en-US" sz="2000" kern="0" dirty="0" smtClean="0">
                <a:latin typeface="+mn-ea"/>
                <a:cs typeface="+mj-cs"/>
              </a:rPr>
              <a:t>근로자 </a:t>
            </a:r>
            <a:r>
              <a:rPr lang="ko-KR" altLang="en-US" sz="2000" kern="0" dirty="0">
                <a:latin typeface="+mn-ea"/>
                <a:cs typeface="+mj-cs"/>
              </a:rPr>
              <a:t>보호에 이바지하는 것을 목적으로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7164288" y="4522644"/>
            <a:ext cx="2432019" cy="2258023"/>
            <a:chOff x="6804248" y="4077072"/>
            <a:chExt cx="3033694" cy="2592288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804248" y="5913060"/>
              <a:ext cx="3033694" cy="67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산재보험에 대한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오해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30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적용범위</a:t>
            </a: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420677" y="890044"/>
            <a:ext cx="8931684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적용범위 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: 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근로자를 사용하는 모든 사업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(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제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6</a:t>
            </a:r>
            <a:r>
              <a:rPr lang="ko-KR" altLang="en-US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조</a:t>
            </a:r>
            <a:r>
              <a:rPr lang="en-US" altLang="ko-KR" sz="2300" b="1" kern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  <a:cs typeface="+mj-cs"/>
              </a:rPr>
              <a:t>)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704774" y="1714848"/>
            <a:ext cx="8077144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305030" y="1768297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적용단위 </a:t>
            </a:r>
            <a:r>
              <a:rPr kumimoji="0" lang="en-US" altLang="ko-KR" sz="2300" b="1" dirty="0">
                <a:solidFill>
                  <a:schemeClr val="bg1"/>
                </a:solidFill>
                <a:latin typeface="+mj-ea"/>
                <a:ea typeface="+mj-ea"/>
              </a:rPr>
              <a:t>: </a:t>
            </a:r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사업 또는 사업장</a:t>
            </a:r>
          </a:p>
        </p:txBody>
      </p:sp>
      <p:pic>
        <p:nvPicPr>
          <p:cNvPr id="7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30" y="1579261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1459089" y="5278622"/>
            <a:ext cx="6980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+mn-ea"/>
              </a:rPr>
              <a:t>산재보험법 적용 제외 사업의 사업주도 </a:t>
            </a:r>
            <a:r>
              <a:rPr lang="ko-KR" altLang="en-US" sz="2000" dirty="0" smtClean="0">
                <a:latin typeface="+mn-ea"/>
              </a:rPr>
              <a:t>근로복지공단의 승인을 </a:t>
            </a:r>
            <a:r>
              <a:rPr lang="ko-KR" altLang="en-US" sz="2000" dirty="0">
                <a:latin typeface="+mn-ea"/>
              </a:rPr>
              <a:t>얻어 가입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05030" y="4732826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2)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임의가입자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 Box 39"/>
          <p:cNvSpPr txBox="1">
            <a:spLocks noChangeArrowheads="1"/>
          </p:cNvSpPr>
          <p:nvPr/>
        </p:nvSpPr>
        <p:spPr bwMode="auto">
          <a:xfrm>
            <a:off x="1459089" y="2930153"/>
            <a:ext cx="68943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+mn-ea"/>
              </a:rPr>
              <a:t>대통령령으로 정하는 사업을 제외한 근로자를 사용하는 </a:t>
            </a:r>
            <a:r>
              <a:rPr lang="ko-KR" altLang="en-US" sz="2000" dirty="0" smtClean="0">
                <a:latin typeface="+mn-ea"/>
              </a:rPr>
              <a:t>모든 </a:t>
            </a:r>
            <a:r>
              <a:rPr lang="ko-KR" altLang="en-US" sz="2000" dirty="0">
                <a:latin typeface="+mn-ea"/>
              </a:rPr>
              <a:t>사업 </a:t>
            </a:r>
            <a:r>
              <a:rPr lang="ko-KR" altLang="en-US" sz="2000" dirty="0" smtClean="0">
                <a:latin typeface="+mn-ea"/>
              </a:rPr>
              <a:t>또는 사업자의 </a:t>
            </a:r>
            <a:r>
              <a:rPr lang="ko-KR" altLang="en-US" sz="2000" dirty="0">
                <a:latin typeface="+mn-ea"/>
              </a:rPr>
              <a:t>사업주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ko-KR" altLang="en-US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- </a:t>
            </a:r>
            <a:r>
              <a:rPr lang="en-US" altLang="ko-KR" sz="2000" dirty="0">
                <a:latin typeface="+mn-ea"/>
              </a:rPr>
              <a:t>2018</a:t>
            </a:r>
            <a:r>
              <a:rPr lang="ko-KR" altLang="en-US" sz="2000" dirty="0">
                <a:latin typeface="+mn-ea"/>
              </a:rPr>
              <a:t>년 영세사업장 보호 확대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60507" y="2460557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1)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당연가입자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547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적용범위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282578" y="804076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49485" y="857525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적용단위 </a:t>
            </a:r>
            <a:r>
              <a:rPr kumimoji="0" lang="en-US" altLang="ko-KR" sz="2300" b="1" dirty="0">
                <a:solidFill>
                  <a:schemeClr val="bg1"/>
                </a:solidFill>
                <a:latin typeface="+mj-ea"/>
                <a:ea typeface="+mj-ea"/>
              </a:rPr>
              <a:t>: </a:t>
            </a:r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사업 또는 사업장</a:t>
            </a:r>
          </a:p>
        </p:txBody>
      </p:sp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282578" y="1872779"/>
            <a:ext cx="8700136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smtClean="0">
                <a:latin typeface="+mn-ea"/>
              </a:rPr>
              <a:t>국외사업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121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err="1" smtClean="0">
                <a:latin typeface="+mn-ea"/>
              </a:rPr>
              <a:t>해외파견자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122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smtClean="0">
                <a:latin typeface="+mn-ea"/>
              </a:rPr>
              <a:t>현장실습생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123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smtClean="0">
                <a:latin typeface="+mn-ea"/>
              </a:rPr>
              <a:t>중</a:t>
            </a:r>
            <a:r>
              <a:rPr lang="en-US" altLang="ko-KR" sz="1900" dirty="0">
                <a:latin typeface="+mn-ea"/>
              </a:rPr>
              <a:t>·</a:t>
            </a:r>
            <a:r>
              <a:rPr lang="ko-KR" altLang="en-US" sz="1900" dirty="0">
                <a:latin typeface="+mn-ea"/>
              </a:rPr>
              <a:t>소기업 사업주에 대한 특례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124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>
                <a:latin typeface="+mn-ea"/>
              </a:rPr>
              <a:t>  </a:t>
            </a:r>
            <a:r>
              <a:rPr lang="en-US" altLang="ko-KR" sz="1900" dirty="0" smtClean="0">
                <a:latin typeface="+mn-ea"/>
              </a:rPr>
              <a:t>: </a:t>
            </a:r>
            <a:r>
              <a:rPr lang="en-US" altLang="ko-KR" sz="1900" dirty="0">
                <a:latin typeface="+mn-ea"/>
              </a:rPr>
              <a:t>50</a:t>
            </a:r>
            <a:r>
              <a:rPr lang="ko-KR" altLang="en-US" sz="1900" dirty="0">
                <a:latin typeface="+mn-ea"/>
              </a:rPr>
              <a:t>명 미만의 근로자를 사용하는 사업주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시행령 제</a:t>
            </a:r>
            <a:r>
              <a:rPr lang="en-US" altLang="ko-KR" sz="1900" dirty="0">
                <a:latin typeface="+mn-ea"/>
              </a:rPr>
              <a:t>122</a:t>
            </a:r>
            <a:r>
              <a:rPr lang="ko-KR" altLang="en-US" sz="1900" dirty="0">
                <a:latin typeface="+mn-ea"/>
              </a:rPr>
              <a:t>조 제</a:t>
            </a:r>
            <a:r>
              <a:rPr lang="en-US" altLang="ko-KR" sz="1900" dirty="0">
                <a:latin typeface="+mn-ea"/>
              </a:rPr>
              <a:t>1</a:t>
            </a:r>
            <a:r>
              <a:rPr lang="ko-KR" altLang="en-US" sz="1900" dirty="0">
                <a:latin typeface="+mn-ea"/>
              </a:rPr>
              <a:t>항</a:t>
            </a:r>
            <a:r>
              <a:rPr lang="en-US" altLang="ko-KR" sz="1900" dirty="0" smtClean="0">
                <a:latin typeface="+mn-ea"/>
              </a:rPr>
              <a:t>)</a:t>
            </a:r>
            <a:endParaRPr lang="en-US" altLang="ko-KR" sz="19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smtClean="0">
                <a:latin typeface="+mn-ea"/>
              </a:rPr>
              <a:t>특수형태 </a:t>
            </a:r>
            <a:r>
              <a:rPr lang="ko-KR" altLang="en-US" sz="1900" dirty="0">
                <a:latin typeface="+mn-ea"/>
              </a:rPr>
              <a:t>근로자에 대한 특례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125</a:t>
            </a:r>
            <a:r>
              <a:rPr lang="ko-KR" altLang="en-US" sz="1900" dirty="0">
                <a:latin typeface="+mn-ea"/>
              </a:rPr>
              <a:t>조</a:t>
            </a:r>
            <a:r>
              <a:rPr lang="en-US" altLang="ko-KR" sz="1900" dirty="0" smtClean="0">
                <a:latin typeface="+mn-ea"/>
              </a:rPr>
              <a:t>)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: </a:t>
            </a:r>
            <a:r>
              <a:rPr lang="ko-KR" altLang="en-US" sz="1900" dirty="0">
                <a:latin typeface="+mn-ea"/>
              </a:rPr>
              <a:t>보험설계사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골프장 캐디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학습지 교사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레미콘 기사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택배 기사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 smtClean="0">
                <a:latin typeface="+mn-ea"/>
              </a:rPr>
              <a:t>퀵서비스 </a:t>
            </a:r>
            <a:r>
              <a:rPr lang="ko-KR" altLang="en-US" sz="1900" dirty="0">
                <a:latin typeface="+mn-ea"/>
              </a:rPr>
              <a:t>기사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대출 모집인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신용카드 회원 모집인</a:t>
            </a:r>
            <a:r>
              <a:rPr lang="en-US" altLang="ko-KR" sz="1900" dirty="0">
                <a:latin typeface="+mn-ea"/>
              </a:rPr>
              <a:t>, </a:t>
            </a:r>
            <a:r>
              <a:rPr lang="ko-KR" altLang="en-US" sz="1900" dirty="0">
                <a:latin typeface="+mn-ea"/>
              </a:rPr>
              <a:t>대리운전자 등 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 smtClean="0">
                <a:latin typeface="+mn-ea"/>
              </a:rPr>
              <a:t>- </a:t>
            </a:r>
            <a:r>
              <a:rPr lang="ko-KR" altLang="en-US" sz="1900" dirty="0" err="1" smtClean="0">
                <a:latin typeface="+mn-ea"/>
              </a:rPr>
              <a:t>국민기초생활보장법상</a:t>
            </a: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sz="1900" dirty="0" err="1">
                <a:latin typeface="+mn-ea"/>
              </a:rPr>
              <a:t>수급자에</a:t>
            </a:r>
            <a:r>
              <a:rPr lang="ko-KR" altLang="en-US" sz="1900" dirty="0">
                <a:latin typeface="+mn-ea"/>
              </a:rPr>
              <a:t> 대한 특례</a:t>
            </a:r>
            <a:r>
              <a:rPr lang="en-US" altLang="ko-KR" sz="1900" dirty="0">
                <a:latin typeface="+mn-ea"/>
              </a:rPr>
              <a:t>(</a:t>
            </a:r>
            <a:r>
              <a:rPr lang="ko-KR" altLang="en-US" sz="1900" dirty="0">
                <a:latin typeface="+mn-ea"/>
              </a:rPr>
              <a:t>제</a:t>
            </a:r>
            <a:r>
              <a:rPr lang="en-US" altLang="ko-KR" sz="1900" dirty="0">
                <a:latin typeface="+mn-ea"/>
              </a:rPr>
              <a:t>126</a:t>
            </a:r>
            <a:r>
              <a:rPr lang="ko-KR" altLang="en-US" sz="1900" dirty="0">
                <a:latin typeface="+mn-ea"/>
              </a:rPr>
              <a:t>조</a:t>
            </a:r>
            <a:r>
              <a:rPr lang="en-US" altLang="ko-KR" sz="19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900" dirty="0">
                <a:latin typeface="+mn-ea"/>
              </a:rPr>
              <a:t> </a:t>
            </a:r>
            <a:r>
              <a:rPr lang="en-US" altLang="ko-KR" sz="1900" dirty="0" smtClean="0">
                <a:latin typeface="+mn-ea"/>
              </a:rPr>
              <a:t> : </a:t>
            </a:r>
            <a:r>
              <a:rPr lang="ko-KR" altLang="en-US" sz="1900" dirty="0">
                <a:latin typeface="+mn-ea"/>
              </a:rPr>
              <a:t>자활급여 </a:t>
            </a:r>
            <a:r>
              <a:rPr lang="ko-KR" altLang="en-US" sz="1900" dirty="0" err="1">
                <a:latin typeface="+mn-ea"/>
              </a:rPr>
              <a:t>수급자</a:t>
            </a:r>
            <a:r>
              <a:rPr lang="ko-KR" altLang="en-US" sz="1900" dirty="0">
                <a:latin typeface="+mn-ea"/>
              </a:rPr>
              <a:t> 중 고용노동부장관이 정하여 고시하는 사업의 종사하는 </a:t>
            </a:r>
            <a:r>
              <a:rPr lang="ko-KR" altLang="en-US" sz="1900" dirty="0" smtClean="0">
                <a:latin typeface="+mn-ea"/>
              </a:rPr>
              <a:t>자</a:t>
            </a:r>
            <a:endParaRPr lang="en-US" altLang="ko-KR" sz="1900" dirty="0" smtClean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9365" y="1426503"/>
            <a:ext cx="582980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en-US" altLang="ko-KR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3) </a:t>
            </a: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특례가입자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34643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적용범위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319413" y="975262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60629" y="98492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9443" y="991058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보험급여 </a:t>
            </a:r>
            <a:r>
              <a:rPr lang="ko-KR" altLang="en-US" sz="2300" b="1" dirty="0" err="1">
                <a:latin typeface="+mj-ea"/>
                <a:ea typeface="+mj-ea"/>
              </a:rPr>
              <a:t>수급자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714373" y="1397198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86548" y="1502933"/>
            <a:ext cx="7400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사업주가 보험가입자가 되지만 보험급여의 </a:t>
            </a:r>
            <a:r>
              <a:rPr lang="ko-KR" altLang="en-US" sz="2000" dirty="0" err="1">
                <a:latin typeface="+mn-ea"/>
              </a:rPr>
              <a:t>수급자는</a:t>
            </a:r>
            <a:r>
              <a:rPr lang="ko-KR" altLang="en-US" sz="2000" dirty="0">
                <a:latin typeface="+mn-ea"/>
              </a:rPr>
              <a:t> 업무상 재해를 </a:t>
            </a:r>
            <a:r>
              <a:rPr lang="ko-KR" altLang="en-US" sz="2000" dirty="0" smtClean="0">
                <a:latin typeface="+mn-ea"/>
              </a:rPr>
              <a:t>당한 </a:t>
            </a:r>
            <a:r>
              <a:rPr lang="ko-KR" altLang="en-US" sz="2000" dirty="0" smtClean="0">
                <a:latin typeface="+mn-ea"/>
              </a:rPr>
              <a:t>근</a:t>
            </a:r>
            <a:r>
              <a:rPr lang="ko-KR" altLang="en-US" sz="2000" dirty="0" smtClean="0">
                <a:latin typeface="+mn-ea"/>
              </a:rPr>
              <a:t>로자가 </a:t>
            </a:r>
            <a:r>
              <a:rPr lang="ko-KR" altLang="en-US" sz="2000" dirty="0">
                <a:latin typeface="+mn-ea"/>
              </a:rPr>
              <a:t>됨</a:t>
            </a:r>
          </a:p>
        </p:txBody>
      </p:sp>
    </p:spTree>
    <p:extLst>
      <p:ext uri="{BB962C8B-B14F-4D97-AF65-F5344CB8AC3E}">
        <p14:creationId xmlns:p14="http://schemas.microsoft.com/office/powerpoint/2010/main" val="4061086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보험사고 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업무상의 재해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29861" y="964475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87559" y="1003642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보험사고 </a:t>
            </a:r>
            <a:r>
              <a:rPr kumimoji="0" lang="en-US" altLang="ko-KR" sz="2300" b="1" dirty="0">
                <a:solidFill>
                  <a:schemeClr val="bg1"/>
                </a:solidFill>
                <a:latin typeface="+mj-ea"/>
                <a:ea typeface="+mj-ea"/>
              </a:rPr>
              <a:t>: </a:t>
            </a:r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업무상의 재해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0793" y="1702317"/>
            <a:ext cx="82899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업무상 </a:t>
            </a:r>
            <a:r>
              <a:rPr lang="ko-KR" altLang="en-US" sz="2000" dirty="0">
                <a:latin typeface="+mn-ea"/>
              </a:rPr>
              <a:t>재해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업무상의 사유에 따른 근로자의 부상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질병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장해 또는 사망을 </a:t>
            </a:r>
            <a:r>
              <a:rPr lang="ko-KR" altLang="en-US" sz="2000" dirty="0">
                <a:latin typeface="+mn-ea"/>
              </a:rPr>
              <a:t>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조 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‘</a:t>
            </a:r>
            <a:r>
              <a:rPr lang="ko-KR" altLang="en-US" sz="2000" dirty="0">
                <a:latin typeface="+mn-ea"/>
              </a:rPr>
              <a:t>업무상 사고’나 ‘업무상 질병’ 사유 중 하나로 </a:t>
            </a:r>
            <a:r>
              <a:rPr lang="ko-KR" altLang="en-US" sz="2000" dirty="0" smtClean="0">
                <a:latin typeface="+mn-ea"/>
              </a:rPr>
              <a:t>부상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질병 </a:t>
            </a:r>
            <a:r>
              <a:rPr lang="ko-KR" altLang="en-US" sz="2000" dirty="0">
                <a:latin typeface="+mn-ea"/>
              </a:rPr>
              <a:t>또는 </a:t>
            </a:r>
            <a:r>
              <a:rPr lang="ko-KR" altLang="en-US" sz="2000" dirty="0" smtClean="0">
                <a:latin typeface="+mn-ea"/>
              </a:rPr>
              <a:t>장해가 </a:t>
            </a:r>
            <a:r>
              <a:rPr lang="ko-KR" altLang="en-US" sz="2000" dirty="0">
                <a:latin typeface="+mn-ea"/>
              </a:rPr>
              <a:t>발생하거나 사망하면 업무상의 재해로 본다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37</a:t>
            </a:r>
            <a:r>
              <a:rPr lang="ko-KR" altLang="en-US" sz="2000" dirty="0">
                <a:latin typeface="+mn-ea"/>
              </a:rPr>
              <a:t>조 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항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 smtClean="0">
              <a:latin typeface="+mn-ea"/>
            </a:endParaRPr>
          </a:p>
          <a:p>
            <a:pPr marL="180975" indent="-180975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근로자의 </a:t>
            </a:r>
            <a:r>
              <a:rPr lang="ko-KR" altLang="en-US" sz="2000" dirty="0" smtClean="0">
                <a:latin typeface="+mn-ea"/>
              </a:rPr>
              <a:t>고의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자해행위나 </a:t>
            </a:r>
            <a:r>
              <a:rPr lang="ko-KR" altLang="en-US" sz="2000" dirty="0">
                <a:latin typeface="+mn-ea"/>
              </a:rPr>
              <a:t>범죄행위 또는 그것이 원인이 되어 발생한 </a:t>
            </a:r>
            <a:r>
              <a:rPr lang="ko-KR" altLang="en-US" sz="2000" dirty="0" smtClean="0">
                <a:latin typeface="+mn-ea"/>
              </a:rPr>
              <a:t>부상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질병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장해 </a:t>
            </a:r>
            <a:r>
              <a:rPr lang="ko-KR" altLang="en-US" sz="2000" dirty="0">
                <a:latin typeface="+mn-ea"/>
              </a:rPr>
              <a:t>또는 사망은 업무상의 재해로 보지 아니한다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0701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보험사고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업무상의 재해</a:t>
            </a:r>
          </a:p>
        </p:txBody>
      </p:sp>
      <p:sp>
        <p:nvSpPr>
          <p:cNvPr id="3" name="직사각형 2"/>
          <p:cNvSpPr/>
          <p:nvPr/>
        </p:nvSpPr>
        <p:spPr bwMode="auto">
          <a:xfrm>
            <a:off x="297111" y="3855026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338327" y="3864686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17141" y="3870822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출퇴근 재해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92071" y="4276962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4246" y="4382697"/>
            <a:ext cx="76122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사업주가 제공한 교통수단이나 그에 준하는 교통수단을 이용하는 등 </a:t>
            </a:r>
            <a:r>
              <a:rPr lang="ko-KR" altLang="en-US" sz="2000" dirty="0" smtClean="0">
                <a:latin typeface="+mn-ea"/>
              </a:rPr>
              <a:t>사업주의 </a:t>
            </a:r>
            <a:r>
              <a:rPr lang="ko-KR" altLang="en-US" sz="2000" dirty="0">
                <a:latin typeface="+mn-ea"/>
              </a:rPr>
              <a:t>지배관리하에 출퇴근을 하는 중 발생한 사고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그 </a:t>
            </a:r>
            <a:r>
              <a:rPr lang="ko-KR" altLang="en-US" sz="2000" dirty="0">
                <a:latin typeface="+mn-ea"/>
              </a:rPr>
              <a:t>밖에 통상적인 경로와 방법으로 </a:t>
            </a:r>
            <a:r>
              <a:rPr lang="ko-KR" altLang="en-US" sz="2000" dirty="0" smtClean="0">
                <a:latin typeface="+mn-ea"/>
              </a:rPr>
              <a:t>출퇴근하는 중                  발생한 </a:t>
            </a:r>
            <a:r>
              <a:rPr lang="ko-KR" altLang="en-US" sz="2000" dirty="0">
                <a:latin typeface="+mn-ea"/>
              </a:rPr>
              <a:t>사고 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97111" y="986413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338327" y="996073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7141" y="1002209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+mj-ea"/>
                <a:ea typeface="+mj-ea"/>
              </a:rPr>
              <a:t>출퇴근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92071" y="1408349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64246" y="1514084"/>
            <a:ext cx="7733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취업과 관련하여 주거와 취업장소 사이의 이동 또는 한 </a:t>
            </a:r>
            <a:r>
              <a:rPr lang="ko-KR" altLang="en-US" sz="2000" dirty="0" smtClean="0">
                <a:latin typeface="+mn-ea"/>
              </a:rPr>
              <a:t>취업장소에서 다른 </a:t>
            </a:r>
            <a:r>
              <a:rPr lang="ko-KR" altLang="en-US" sz="2000" dirty="0">
                <a:latin typeface="+mn-ea"/>
              </a:rPr>
              <a:t>취업장소로의 이동을 말한다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7464727" y="5314950"/>
            <a:ext cx="1679273" cy="1439700"/>
            <a:chOff x="6804249" y="4077072"/>
            <a:chExt cx="3047050" cy="2592288"/>
          </a:xfrm>
        </p:grpSpPr>
        <p:pic>
          <p:nvPicPr>
            <p:cNvPr id="14" name="그림 13">
              <a:hlinkClick r:id="rId3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9" cy="169197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167099" y="5734912"/>
              <a:ext cx="2684200" cy="863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출퇴근 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산재인정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804249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2452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</TotalTime>
  <Words>1774</Words>
  <Application>Microsoft Office PowerPoint</Application>
  <PresentationFormat>화면 슬라이드 쇼(4:3)</PresentationFormat>
  <Paragraphs>201</Paragraphs>
  <Slides>26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27" baseType="lpstr">
      <vt:lpstr>Office 테마</vt:lpstr>
      <vt:lpstr>PowerPoint 프레젠테이션</vt:lpstr>
      <vt:lpstr>연혁</vt:lpstr>
      <vt:lpstr>연혁</vt:lpstr>
      <vt:lpstr>목적</vt:lpstr>
      <vt:lpstr>적용범위</vt:lpstr>
      <vt:lpstr>적용범위</vt:lpstr>
      <vt:lpstr>적용범위</vt:lpstr>
      <vt:lpstr>보험사고 : 업무상의 재해</vt:lpstr>
      <vt:lpstr>보험사고 : 업무상의 재해</vt:lpstr>
      <vt:lpstr>보험사고 : 업무상의 재해</vt:lpstr>
      <vt:lpstr>급여의 종류와 산정</vt:lpstr>
      <vt:lpstr>급여의 종류와 산정</vt:lpstr>
      <vt:lpstr>급여의 종류와 산정</vt:lpstr>
      <vt:lpstr>급여의 종류와 산정</vt:lpstr>
      <vt:lpstr>보험급여의 산정기준 등</vt:lpstr>
      <vt:lpstr>보험급여의 산정기준 등</vt:lpstr>
      <vt:lpstr>다른 법과의 관계, 수급권의 보호</vt:lpstr>
      <vt:lpstr>다른 법과의 관계, 수급권의 보호</vt:lpstr>
      <vt:lpstr>부당수급자 명단공개</vt:lpstr>
      <vt:lpstr>고용노동부와 근로복지공단</vt:lpstr>
      <vt:lpstr>산업재해보상보험 및 예방심의위원회</vt:lpstr>
      <vt:lpstr>재정(비용)</vt:lpstr>
      <vt:lpstr>재정(비용)</vt:lpstr>
      <vt:lpstr>권리구제</vt:lpstr>
      <vt:lpstr>사례 적용 : 근로복지공단의 사업</vt:lpstr>
      <vt:lpstr>근로복지공단의 사업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24</cp:revision>
  <dcterms:created xsi:type="dcterms:W3CDTF">2019-05-23T11:10:33Z</dcterms:created>
  <dcterms:modified xsi:type="dcterms:W3CDTF">2019-06-03T05:07:51Z</dcterms:modified>
</cp:coreProperties>
</file>