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5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914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178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787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51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619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83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29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67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09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607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584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2CCC3-3ADD-4652-9999-942249A247FD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DA748-010A-4CA2-9D34-84B163610C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66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IRyz5Ua1plQ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7QUaOrbhYoA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8413750" y="5229225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사회복지법제와 실천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ko-KR" altLang="en-US" sz="100" smtClean="0">
                <a:solidFill>
                  <a:schemeClr val="bg1">
                    <a:lumMod val="95000"/>
                  </a:schemeClr>
                </a:solidFill>
              </a:rPr>
              <a:t>사회복지법제론</a:t>
            </a:r>
            <a:r>
              <a:rPr lang="en-US" altLang="ko-KR" sz="10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ko-KR" altLang="en-US" sz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197415" y="4125404"/>
            <a:ext cx="586584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제</a:t>
            </a:r>
            <a:r>
              <a:rPr lang="en-US" altLang="ko-KR" sz="3000" b="1" kern="0" noProof="0" dirty="0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22</a:t>
            </a:r>
            <a:r>
              <a:rPr kumimoji="1" lang="ko-KR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5D1D7">
                    <a:lumMod val="25000"/>
                  </a:srgbClr>
                </a:solidFill>
                <a:effectLst/>
                <a:uLnTx/>
                <a:uFillTx/>
                <a:latin typeface="+mj-ea"/>
              </a:rPr>
              <a:t>장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noProof="0" dirty="0" err="1" smtClean="0">
                <a:solidFill>
                  <a:srgbClr val="C5D1D7">
                    <a:lumMod val="25000"/>
                  </a:srgbClr>
                </a:solidFill>
                <a:latin typeface="+mj-ea"/>
              </a:rPr>
              <a:t>영유아보육법</a:t>
            </a:r>
            <a:endParaRPr kumimoji="1" lang="en-US" altLang="ko-KR" sz="3000" b="1" i="0" u="none" strike="noStrike" kern="0" cap="none" spc="0" normalizeH="0" baseline="0" noProof="0" dirty="0" smtClean="0">
              <a:ln>
                <a:noFill/>
              </a:ln>
              <a:solidFill>
                <a:srgbClr val="C5D1D7">
                  <a:lumMod val="25000"/>
                </a:srgbClr>
              </a:solidFill>
              <a:effectLst/>
              <a:uLnTx/>
              <a:uFillTx/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1600" y="1296495"/>
            <a:ext cx="6755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실천</a:t>
            </a:r>
            <a:endParaRPr lang="en-US" altLang="ko-K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63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3531"/>
            <a:ext cx="8733199" cy="142126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13796"/>
            <a:ext cx="419217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어린이집의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정의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 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호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561052" y="1523134"/>
            <a:ext cx="8350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보호자의 위탁을 받아 </a:t>
            </a:r>
            <a:r>
              <a:rPr lang="ko-KR" altLang="en-US" sz="2000" kern="0" dirty="0" err="1">
                <a:latin typeface="+mn-ea"/>
                <a:cs typeface="+mj-cs"/>
              </a:rPr>
              <a:t>영유아를</a:t>
            </a:r>
            <a:r>
              <a:rPr lang="ko-KR" altLang="en-US" sz="2000" kern="0" dirty="0">
                <a:latin typeface="+mn-ea"/>
                <a:cs typeface="+mj-cs"/>
              </a:rPr>
              <a:t> 보육하는 기관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516219" y="4077072"/>
            <a:ext cx="3364178" cy="2703595"/>
            <a:chOff x="6804248" y="4077072"/>
            <a:chExt cx="3313501" cy="2592288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084055" y="5966594"/>
              <a:ext cx="3033694" cy="324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어린이집의</a:t>
              </a:r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하루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5384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어린이집의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종류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045057"/>
              </p:ext>
            </p:extLst>
          </p:nvPr>
        </p:nvGraphicFramePr>
        <p:xfrm>
          <a:off x="95251" y="788143"/>
          <a:ext cx="8943974" cy="5971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20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019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42577"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  <a:spcBef>
                          <a:spcPts val="0"/>
                        </a:spcBef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1.</a:t>
                      </a:r>
                      <a:r>
                        <a:rPr lang="en-US" altLang="ko-KR" sz="1700" b="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b="0" baseline="0" dirty="0" err="1" smtClean="0">
                          <a:latin typeface="+mn-ea"/>
                          <a:ea typeface="+mn-ea"/>
                        </a:rPr>
                        <a:t>국공립어린이집</a:t>
                      </a:r>
                      <a:endParaRPr lang="ko-KR" altLang="en-US" sz="1700" b="0" dirty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국가나 지방자치단체가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사회복지법인어린이집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사회복지사업법에 따른 사회복지법인이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16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3.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법인</a:t>
                      </a:r>
                      <a:r>
                        <a:rPr lang="ko-KR" altLang="en-US" sz="1700" b="0" spc="-3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700" b="0" spc="-300" dirty="0" smtClean="0">
                          <a:latin typeface="+mn-ea"/>
                          <a:ea typeface="+mn-ea"/>
                        </a:rPr>
                        <a:t>·  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단체 등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어린이집</a:t>
                      </a:r>
                      <a:r>
                        <a:rPr lang="ko-KR" altLang="en-US" sz="1700" b="0" dirty="0" smtClean="0"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각종 법인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사회복지법인을 제외한 비영리법인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이나 단체 등이</a:t>
                      </a:r>
                      <a:r>
                        <a:rPr lang="ko-KR" altLang="en-US" sz="17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어린이집으로서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 대통령령으로 정하는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45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4.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직장어린이집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사업주가 사업장의 근로자를 위하여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국가나 지방자치단체의 장이 소속 공무원 및 국가나 </a:t>
                      </a:r>
                      <a:endParaRPr lang="en-US" altLang="ko-KR" sz="1700" dirty="0" smtClean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지방자치단체의 장가 근로계약을 체결한 자로서 공무원이 아닌 자를 위하여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어린이집을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 포함한다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54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5.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가정어린이집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개인이 가정이나 그에 준하는 곳에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72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6.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부모협동어린이집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보호자 또는 보호자와 보육교직원이 조합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영리를 목적으로 하지 아니하는 조합에 한정한다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들이 조합을 결성하여 설치 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운영하는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682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700" b="0" dirty="0" smtClean="0">
                          <a:latin typeface="+mn-ea"/>
                          <a:ea typeface="+mn-ea"/>
                        </a:rPr>
                        <a:t>7. </a:t>
                      </a:r>
                      <a:r>
                        <a:rPr lang="ko-KR" altLang="en-US" sz="1700" b="0" dirty="0" err="1" smtClean="0">
                          <a:latin typeface="+mn-ea"/>
                          <a:ea typeface="+mn-ea"/>
                        </a:rPr>
                        <a:t>민간어린이집</a:t>
                      </a:r>
                      <a:endParaRPr lang="ko-KR" altLang="en-US" sz="1700" b="0" dirty="0" smtClean="0">
                        <a:latin typeface="+mn-ea"/>
                        <a:ea typeface="+mn-ea"/>
                      </a:endParaRPr>
                    </a:p>
                  </a:txBody>
                  <a:tcPr marL="14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33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호부터 제</a:t>
                      </a:r>
                      <a:r>
                        <a:rPr lang="en-US" altLang="ko-KR" sz="1700" dirty="0" smtClean="0"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700" dirty="0" smtClean="0">
                          <a:latin typeface="+mn-ea"/>
                          <a:ea typeface="+mn-ea"/>
                        </a:rPr>
                        <a:t>호까지의 규정에 해당하지 아니하는 </a:t>
                      </a:r>
                      <a:r>
                        <a:rPr lang="ko-KR" altLang="en-US" sz="1700" dirty="0" err="1" smtClean="0">
                          <a:latin typeface="+mn-ea"/>
                          <a:ea typeface="+mn-ea"/>
                        </a:rPr>
                        <a:t>어린이집</a:t>
                      </a:r>
                      <a:endParaRPr lang="ko-KR" altLang="en-US" sz="1700" dirty="0" smtClean="0"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541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설치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3530"/>
            <a:ext cx="8733199" cy="3449565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13796"/>
            <a:ext cx="23535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어린이집의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설치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58718" y="1462811"/>
            <a:ext cx="835085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국가나 지방자치단체는 </a:t>
            </a:r>
            <a:r>
              <a:rPr lang="ko-KR" altLang="en-US" sz="1900" kern="0" dirty="0" err="1">
                <a:latin typeface="+mn-ea"/>
                <a:cs typeface="+mj-cs"/>
              </a:rPr>
              <a:t>국공립어린이집을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운영하여야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>
                <a:latin typeface="+mn-ea"/>
                <a:cs typeface="+mj-cs"/>
              </a:rPr>
              <a:t>. </a:t>
            </a:r>
            <a:r>
              <a:rPr lang="ko-KR" altLang="en-US" sz="1900" kern="0" dirty="0" smtClean="0">
                <a:latin typeface="+mn-ea"/>
                <a:cs typeface="+mj-cs"/>
              </a:rPr>
              <a:t>이 </a:t>
            </a:r>
            <a:r>
              <a:rPr lang="ko-KR" altLang="en-US" sz="1900" kern="0" dirty="0">
                <a:latin typeface="+mn-ea"/>
                <a:cs typeface="+mj-cs"/>
              </a:rPr>
              <a:t>경우 </a:t>
            </a:r>
            <a:r>
              <a:rPr lang="ko-KR" altLang="en-US" sz="1900" kern="0" dirty="0" err="1">
                <a:latin typeface="+mn-ea"/>
                <a:cs typeface="+mj-cs"/>
              </a:rPr>
              <a:t>국공립어린이집은</a:t>
            </a:r>
            <a:r>
              <a:rPr lang="ko-KR" altLang="en-US" sz="1900" kern="0" dirty="0">
                <a:latin typeface="+mn-ea"/>
                <a:cs typeface="+mj-cs"/>
              </a:rPr>
              <a:t> 보육계획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법 제</a:t>
            </a:r>
            <a:r>
              <a:rPr lang="en-US" altLang="ko-KR" sz="1900" kern="0" dirty="0">
                <a:latin typeface="+mn-ea"/>
                <a:cs typeface="+mj-cs"/>
              </a:rPr>
              <a:t>11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에 따라 도시 저소득주민 </a:t>
            </a:r>
            <a:r>
              <a:rPr lang="ko-KR" altLang="en-US" sz="1900" kern="0" dirty="0" smtClean="0">
                <a:latin typeface="+mn-ea"/>
                <a:cs typeface="+mj-cs"/>
              </a:rPr>
              <a:t>밀집 주거지역 </a:t>
            </a:r>
            <a:r>
              <a:rPr lang="ko-KR" altLang="en-US" sz="1900" kern="0" dirty="0">
                <a:latin typeface="+mn-ea"/>
                <a:cs typeface="+mj-cs"/>
              </a:rPr>
              <a:t>및 농어촌지역 등 취약지역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「산업입지 </a:t>
            </a:r>
            <a:r>
              <a:rPr lang="ko-KR" altLang="en-US" sz="1900" kern="0" dirty="0">
                <a:latin typeface="+mn-ea"/>
                <a:cs typeface="+mj-cs"/>
              </a:rPr>
              <a:t>및 개발에 관한 </a:t>
            </a:r>
            <a:r>
              <a:rPr lang="ko-KR" altLang="en-US" sz="1900" kern="0" dirty="0" smtClean="0">
                <a:latin typeface="+mn-ea"/>
                <a:cs typeface="+mj-cs"/>
              </a:rPr>
              <a:t>법률</a:t>
            </a:r>
            <a:r>
              <a:rPr lang="ko-KR" altLang="en-US" sz="1900" kern="0" dirty="0">
                <a:latin typeface="+mn-ea"/>
                <a:cs typeface="+mj-cs"/>
              </a:rPr>
              <a:t>」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ko-KR" altLang="en-US" sz="1900" kern="0" dirty="0" smtClean="0">
                <a:latin typeface="+mn-ea"/>
                <a:cs typeface="+mj-cs"/>
              </a:rPr>
              <a:t>조 제</a:t>
            </a:r>
            <a:r>
              <a:rPr lang="en-US" altLang="ko-KR" sz="1900" kern="0" dirty="0">
                <a:latin typeface="+mn-ea"/>
                <a:cs typeface="+mj-cs"/>
              </a:rPr>
              <a:t>8</a:t>
            </a:r>
            <a:r>
              <a:rPr lang="ko-KR" altLang="en-US" sz="1900" kern="0" dirty="0">
                <a:latin typeface="+mn-ea"/>
                <a:cs typeface="+mj-cs"/>
              </a:rPr>
              <a:t>호에 따른 산업단지 지역에 우선적으로 설치하여야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12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err="1" smtClean="0">
                <a:latin typeface="+mn-ea"/>
                <a:cs typeface="+mj-cs"/>
              </a:rPr>
              <a:t>국공립어린이집</a:t>
            </a:r>
            <a:r>
              <a:rPr lang="ko-KR" altLang="en-US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>
                <a:latin typeface="+mn-ea"/>
                <a:cs typeface="+mj-cs"/>
              </a:rPr>
              <a:t>이외에는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구청장의 </a:t>
            </a:r>
            <a:r>
              <a:rPr lang="ko-KR" altLang="en-US" sz="1900" kern="0" dirty="0">
                <a:latin typeface="+mn-ea"/>
                <a:cs typeface="+mj-cs"/>
              </a:rPr>
              <a:t>인가를 받아야 한다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13</a:t>
            </a:r>
            <a:r>
              <a:rPr lang="ko-KR" altLang="en-US" sz="1900" kern="0" dirty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46393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설치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687" y="773202"/>
            <a:ext cx="8857655" cy="5983917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1"/>
                <a:ext cx="3539" cy="183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8989" y="71446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6497" y="71763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828" y="131436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1065" y="945483"/>
            <a:ext cx="29434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직장어린이집의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설치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65828" y="1478593"/>
            <a:ext cx="8674728" cy="5071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대통령령이 정하는 일정 규모 이상의 사업의 사업주는 </a:t>
            </a:r>
            <a:r>
              <a:rPr lang="ko-KR" altLang="en-US" sz="1900" kern="0" dirty="0" err="1" smtClean="0">
                <a:latin typeface="+mn-ea"/>
                <a:cs typeface="+mj-cs"/>
              </a:rPr>
              <a:t>직장어린이집을</a:t>
            </a:r>
            <a:r>
              <a:rPr lang="ko-KR" altLang="en-US" sz="1900" kern="0" dirty="0" smtClean="0">
                <a:latin typeface="+mn-ea"/>
                <a:cs typeface="+mj-cs"/>
              </a:rPr>
              <a:t> 설치하여야 한다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 smtClean="0">
                <a:latin typeface="+mn-ea"/>
                <a:cs typeface="+mj-cs"/>
              </a:rPr>
              <a:t>제</a:t>
            </a:r>
            <a:r>
              <a:rPr lang="en-US" altLang="ko-KR" sz="1900" kern="0" dirty="0" smtClean="0">
                <a:latin typeface="+mn-ea"/>
                <a:cs typeface="+mj-cs"/>
              </a:rPr>
              <a:t>14</a:t>
            </a:r>
            <a:r>
              <a:rPr lang="ko-KR" altLang="en-US" sz="1900" kern="0" dirty="0" smtClean="0">
                <a:latin typeface="+mn-ea"/>
                <a:cs typeface="+mj-cs"/>
              </a:rPr>
              <a:t>조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</a:p>
          <a:p>
            <a:pPr marL="271463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상시 여성근로자 </a:t>
            </a:r>
            <a:r>
              <a:rPr lang="en-US" altLang="ko-KR" sz="1700" kern="0" dirty="0" smtClean="0">
                <a:latin typeface="+mn-ea"/>
                <a:cs typeface="+mj-cs"/>
              </a:rPr>
              <a:t>300</a:t>
            </a:r>
            <a:r>
              <a:rPr lang="ko-KR" altLang="en-US" sz="1700" kern="0" dirty="0" smtClean="0">
                <a:latin typeface="+mn-ea"/>
                <a:cs typeface="+mj-cs"/>
              </a:rPr>
              <a:t>명 이상 또는 </a:t>
            </a:r>
            <a:r>
              <a:rPr lang="ko-KR" altLang="en-US" sz="1700" kern="0" dirty="0" err="1" smtClean="0">
                <a:latin typeface="+mn-ea"/>
                <a:cs typeface="+mj-cs"/>
              </a:rPr>
              <a:t>상시근로자</a:t>
            </a:r>
            <a:r>
              <a:rPr lang="ko-KR" altLang="en-US" sz="1700" kern="0" dirty="0" smtClean="0">
                <a:latin typeface="+mn-ea"/>
                <a:cs typeface="+mj-cs"/>
              </a:rPr>
              <a:t> </a:t>
            </a:r>
            <a:r>
              <a:rPr lang="en-US" altLang="ko-KR" sz="1700" kern="0" dirty="0" smtClean="0">
                <a:latin typeface="+mn-ea"/>
                <a:cs typeface="+mj-cs"/>
              </a:rPr>
              <a:t>500</a:t>
            </a:r>
            <a:r>
              <a:rPr lang="ko-KR" altLang="en-US" sz="1700" kern="0" dirty="0" smtClean="0">
                <a:latin typeface="+mn-ea"/>
                <a:cs typeface="+mj-cs"/>
              </a:rPr>
              <a:t>명 이상을 고용하고 있는 사업장</a:t>
            </a:r>
          </a:p>
          <a:p>
            <a:pPr marL="180975" indent="-180975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보건복지부장관 </a:t>
            </a:r>
            <a:r>
              <a:rPr lang="ko-KR" altLang="en-US" sz="1900" kern="0" dirty="0">
                <a:latin typeface="+mn-ea"/>
                <a:cs typeface="+mj-cs"/>
              </a:rPr>
              <a:t>및 조사기관은 </a:t>
            </a:r>
            <a:r>
              <a:rPr lang="ko-KR" altLang="en-US" sz="1900" kern="0" dirty="0" err="1">
                <a:latin typeface="+mn-ea"/>
                <a:cs typeface="+mj-cs"/>
              </a:rPr>
              <a:t>직장어린이집</a:t>
            </a:r>
            <a:r>
              <a:rPr lang="ko-KR" altLang="en-US" sz="1900" kern="0" dirty="0">
                <a:latin typeface="+mn-ea"/>
                <a:cs typeface="+mj-cs"/>
              </a:rPr>
              <a:t> 설치 등 의무 이행에 관한 실태를 </a:t>
            </a:r>
            <a:r>
              <a:rPr lang="ko-KR" altLang="en-US" sz="1900" kern="0" dirty="0" smtClean="0">
                <a:latin typeface="+mn-ea"/>
                <a:cs typeface="+mj-cs"/>
              </a:rPr>
              <a:t>매년 실시하여야 </a:t>
            </a:r>
            <a:r>
              <a:rPr lang="ko-KR" altLang="en-US" sz="1900" kern="0" dirty="0">
                <a:latin typeface="+mn-ea"/>
                <a:cs typeface="+mj-cs"/>
              </a:rPr>
              <a:t>하며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결과 보건복지부장관은 </a:t>
            </a:r>
            <a:r>
              <a:rPr lang="ko-KR" altLang="en-US" sz="1900" kern="0" dirty="0" err="1">
                <a:latin typeface="+mn-ea"/>
                <a:cs typeface="+mj-cs"/>
              </a:rPr>
              <a:t>미이행</a:t>
            </a:r>
            <a:r>
              <a:rPr lang="ko-KR" altLang="en-US" sz="1900" kern="0" dirty="0">
                <a:latin typeface="+mn-ea"/>
                <a:cs typeface="+mj-cs"/>
              </a:rPr>
              <a:t> 사업장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 err="1">
                <a:latin typeface="+mn-ea"/>
                <a:cs typeface="+mj-cs"/>
              </a:rPr>
              <a:t>직장어린이집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설치 </a:t>
            </a:r>
            <a:r>
              <a:rPr lang="ko-KR" altLang="en-US" sz="1900" kern="0" dirty="0">
                <a:latin typeface="+mn-ea"/>
                <a:cs typeface="+mj-cs"/>
              </a:rPr>
              <a:t>등의 </a:t>
            </a:r>
            <a:r>
              <a:rPr lang="ko-KR" altLang="en-US" sz="1900" kern="0" dirty="0" smtClean="0">
                <a:latin typeface="+mn-ea"/>
                <a:cs typeface="+mj-cs"/>
              </a:rPr>
              <a:t>의무를</a:t>
            </a:r>
            <a:r>
              <a:rPr lang="en-US" altLang="ko-KR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이행하지 </a:t>
            </a:r>
            <a:r>
              <a:rPr lang="ko-KR" altLang="en-US" sz="1900" kern="0" dirty="0">
                <a:latin typeface="+mn-ea"/>
                <a:cs typeface="+mj-cs"/>
              </a:rPr>
              <a:t>아니한 사업장 및 실태조사에 불응한 사업장</a:t>
            </a:r>
            <a:r>
              <a:rPr lang="en-US" altLang="ko-KR" sz="1900" kern="0" dirty="0">
                <a:latin typeface="+mn-ea"/>
                <a:cs typeface="+mj-cs"/>
              </a:rPr>
              <a:t>)</a:t>
            </a:r>
            <a:r>
              <a:rPr lang="ko-KR" altLang="en-US" sz="1900" kern="0" dirty="0">
                <a:latin typeface="+mn-ea"/>
                <a:cs typeface="+mj-cs"/>
              </a:rPr>
              <a:t>의 </a:t>
            </a:r>
            <a:r>
              <a:rPr lang="ko-KR" altLang="en-US" sz="1900" kern="0" dirty="0" smtClean="0">
                <a:latin typeface="+mn-ea"/>
                <a:cs typeface="+mj-cs"/>
              </a:rPr>
              <a:t>명단을 </a:t>
            </a:r>
            <a:r>
              <a:rPr lang="ko-KR" altLang="en-US" sz="1900" kern="0" dirty="0">
                <a:latin typeface="+mn-ea"/>
                <a:cs typeface="+mj-cs"/>
              </a:rPr>
              <a:t>공표할 수 </a:t>
            </a:r>
            <a:r>
              <a:rPr lang="ko-KR" altLang="en-US" sz="1900" kern="0" dirty="0" smtClean="0">
                <a:latin typeface="+mn-ea"/>
                <a:cs typeface="+mj-cs"/>
              </a:rPr>
              <a:t>있다</a:t>
            </a:r>
            <a:r>
              <a:rPr lang="en-US" altLang="ko-KR" sz="1900" kern="0" dirty="0" smtClean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14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180975" indent="-180975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시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도지사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 smtClean="0">
                <a:latin typeface="+mn-ea"/>
                <a:cs typeface="+mj-cs"/>
              </a:rPr>
              <a:t>시장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군수 </a:t>
            </a:r>
            <a:r>
              <a:rPr lang="en-US" altLang="ko-KR" sz="1900" kern="0" dirty="0" smtClean="0">
                <a:latin typeface="+mn-ea"/>
                <a:cs typeface="+mj-cs"/>
              </a:rPr>
              <a:t>· </a:t>
            </a:r>
            <a:r>
              <a:rPr lang="ko-KR" altLang="en-US" sz="1900" kern="0" dirty="0" smtClean="0">
                <a:latin typeface="+mn-ea"/>
                <a:cs typeface="+mj-cs"/>
              </a:rPr>
              <a:t>구청장은 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14</a:t>
            </a:r>
            <a:r>
              <a:rPr lang="ko-KR" altLang="en-US" sz="1900" kern="0" dirty="0">
                <a:latin typeface="+mn-ea"/>
                <a:cs typeface="+mj-cs"/>
              </a:rPr>
              <a:t>조에 따른 </a:t>
            </a:r>
            <a:r>
              <a:rPr lang="ko-KR" altLang="en-US" sz="1900" kern="0" dirty="0" err="1">
                <a:latin typeface="+mn-ea"/>
                <a:cs typeface="+mj-cs"/>
              </a:rPr>
              <a:t>직장어린이집의</a:t>
            </a:r>
            <a:r>
              <a:rPr lang="ko-KR" altLang="en-US" sz="1900" kern="0" dirty="0">
                <a:latin typeface="+mn-ea"/>
                <a:cs typeface="+mj-cs"/>
              </a:rPr>
              <a:t> 설치 등 </a:t>
            </a:r>
            <a:r>
              <a:rPr lang="ko-KR" altLang="en-US" sz="1900" kern="0" dirty="0" smtClean="0">
                <a:latin typeface="+mn-ea"/>
                <a:cs typeface="+mj-cs"/>
              </a:rPr>
              <a:t>의무를 </a:t>
            </a:r>
            <a:r>
              <a:rPr lang="ko-KR" altLang="en-US" sz="1900" kern="0" dirty="0">
                <a:latin typeface="+mn-ea"/>
                <a:cs typeface="+mj-cs"/>
              </a:rPr>
              <a:t>이행하지 </a:t>
            </a:r>
            <a:r>
              <a:rPr lang="ko-KR" altLang="en-US" sz="1900" kern="0" dirty="0" smtClean="0">
                <a:latin typeface="+mn-ea"/>
                <a:cs typeface="+mj-cs"/>
              </a:rPr>
              <a:t>아니하는 </a:t>
            </a:r>
            <a:r>
              <a:rPr lang="ko-KR" altLang="en-US" sz="1900" kern="0" dirty="0">
                <a:latin typeface="+mn-ea"/>
                <a:cs typeface="+mj-cs"/>
              </a:rPr>
              <a:t>경우에는 상당한 기간을 정하여 그 의무를 </a:t>
            </a:r>
            <a:r>
              <a:rPr lang="ko-KR" altLang="en-US" sz="1900" kern="0" dirty="0" smtClean="0">
                <a:latin typeface="+mn-ea"/>
                <a:cs typeface="+mj-cs"/>
              </a:rPr>
              <a:t>이행할 </a:t>
            </a:r>
            <a:r>
              <a:rPr lang="ko-KR" altLang="en-US" sz="1900" kern="0" dirty="0">
                <a:latin typeface="+mn-ea"/>
                <a:cs typeface="+mj-cs"/>
              </a:rPr>
              <a:t>것을 명할 수 있다</a:t>
            </a:r>
            <a:r>
              <a:rPr lang="en-US" altLang="ko-KR" sz="1900" kern="0" dirty="0">
                <a:latin typeface="+mn-ea"/>
                <a:cs typeface="+mj-cs"/>
              </a:rPr>
              <a:t>(</a:t>
            </a:r>
            <a:r>
              <a:rPr lang="ko-KR" altLang="en-US" sz="1900" kern="0" dirty="0">
                <a:latin typeface="+mn-ea"/>
                <a:cs typeface="+mj-cs"/>
              </a:rPr>
              <a:t>제</a:t>
            </a:r>
            <a:r>
              <a:rPr lang="en-US" altLang="ko-KR" sz="1900" kern="0" dirty="0">
                <a:latin typeface="+mn-ea"/>
                <a:cs typeface="+mj-cs"/>
              </a:rPr>
              <a:t>44</a:t>
            </a:r>
            <a:r>
              <a:rPr lang="ko-KR" altLang="en-US" sz="1900" kern="0" dirty="0">
                <a:latin typeface="+mn-ea"/>
                <a:cs typeface="+mj-cs"/>
              </a:rPr>
              <a:t>조의</a:t>
            </a:r>
            <a:r>
              <a:rPr lang="en-US" altLang="ko-KR" sz="1900" kern="0" dirty="0">
                <a:latin typeface="+mn-ea"/>
                <a:cs typeface="+mj-cs"/>
              </a:rPr>
              <a:t>2</a:t>
            </a:r>
            <a:r>
              <a:rPr lang="en-US" altLang="ko-KR" sz="1900" kern="0" dirty="0" smtClean="0">
                <a:latin typeface="+mn-ea"/>
                <a:cs typeface="+mj-cs"/>
              </a:rPr>
              <a:t>).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271463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이에 </a:t>
            </a:r>
            <a:r>
              <a:rPr lang="ko-KR" altLang="en-US" sz="1700" kern="0" dirty="0">
                <a:latin typeface="+mn-ea"/>
                <a:cs typeface="+mj-cs"/>
              </a:rPr>
              <a:t>따른 명령을 이행하지 아니한 자에 대해서는 그 명령의 이행에 필요한 </a:t>
            </a:r>
            <a:r>
              <a:rPr lang="ko-KR" altLang="en-US" sz="1700" kern="0" dirty="0" smtClean="0">
                <a:latin typeface="+mn-ea"/>
                <a:cs typeface="+mj-cs"/>
              </a:rPr>
              <a:t>상당한 기간을</a:t>
            </a:r>
            <a:r>
              <a:rPr lang="en-US" altLang="ko-KR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정하여 </a:t>
            </a:r>
            <a:r>
              <a:rPr lang="ko-KR" altLang="en-US" sz="1700" kern="0" dirty="0">
                <a:latin typeface="+mn-ea"/>
                <a:cs typeface="+mj-cs"/>
              </a:rPr>
              <a:t>그 기간 내에 이행할 것을 다시 명할 수 있다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  <a:r>
              <a:rPr lang="ko-KR" altLang="en-US" sz="1700" kern="0" dirty="0" smtClean="0">
                <a:latin typeface="+mn-ea"/>
                <a:cs typeface="+mj-cs"/>
              </a:rPr>
              <a:t>이를 </a:t>
            </a:r>
            <a:r>
              <a:rPr lang="ko-KR" altLang="en-US" sz="1700" kern="0" dirty="0">
                <a:latin typeface="+mn-ea"/>
                <a:cs typeface="+mj-cs"/>
              </a:rPr>
              <a:t>이행하지 </a:t>
            </a:r>
            <a:r>
              <a:rPr lang="ko-KR" altLang="en-US" sz="1700" kern="0" dirty="0" smtClean="0">
                <a:latin typeface="+mn-ea"/>
                <a:cs typeface="+mj-cs"/>
              </a:rPr>
              <a:t>아니한 경우에는 같은</a:t>
            </a:r>
            <a:r>
              <a:rPr lang="en-US" altLang="ko-KR" sz="1700" kern="0" dirty="0" smtClean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조에 </a:t>
            </a:r>
            <a:r>
              <a:rPr lang="ko-KR" altLang="en-US" sz="1700" kern="0" dirty="0">
                <a:latin typeface="+mn-ea"/>
                <a:cs typeface="+mj-cs"/>
              </a:rPr>
              <a:t>따른 명령이 있었던 날을 기준으로 하여 </a:t>
            </a:r>
            <a:r>
              <a:rPr lang="en-US" altLang="ko-KR" sz="1700" kern="0" dirty="0" smtClean="0">
                <a:latin typeface="+mn-ea"/>
                <a:cs typeface="+mj-cs"/>
              </a:rPr>
              <a:t>1</a:t>
            </a:r>
            <a:r>
              <a:rPr lang="ko-KR" altLang="en-US" sz="1700" kern="0" dirty="0">
                <a:latin typeface="+mn-ea"/>
                <a:cs typeface="+mj-cs"/>
              </a:rPr>
              <a:t>년에 </a:t>
            </a:r>
            <a:r>
              <a:rPr lang="en-US" altLang="ko-KR" sz="1700" kern="0" dirty="0">
                <a:latin typeface="+mn-ea"/>
                <a:cs typeface="+mj-cs"/>
              </a:rPr>
              <a:t>2</a:t>
            </a:r>
            <a:r>
              <a:rPr lang="ko-KR" altLang="en-US" sz="1700" kern="0" dirty="0">
                <a:latin typeface="+mn-ea"/>
                <a:cs typeface="+mj-cs"/>
              </a:rPr>
              <a:t>회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매회 </a:t>
            </a:r>
            <a:r>
              <a:rPr lang="en-US" altLang="ko-KR" sz="1700" kern="0" dirty="0">
                <a:latin typeface="+mn-ea"/>
                <a:cs typeface="+mj-cs"/>
              </a:rPr>
              <a:t>1</a:t>
            </a:r>
            <a:r>
              <a:rPr lang="ko-KR" altLang="en-US" sz="1700" kern="0" dirty="0" err="1">
                <a:latin typeface="+mn-ea"/>
                <a:cs typeface="+mj-cs"/>
              </a:rPr>
              <a:t>억원</a:t>
            </a:r>
            <a:r>
              <a:rPr lang="ko-KR" altLang="en-US" sz="1700" kern="0" dirty="0">
                <a:latin typeface="+mn-ea"/>
                <a:cs typeface="+mj-cs"/>
              </a:rPr>
              <a:t> 범위에서 </a:t>
            </a:r>
            <a:r>
              <a:rPr lang="ko-KR" altLang="en-US" sz="1700" kern="0" dirty="0" err="1" smtClean="0">
                <a:latin typeface="+mn-ea"/>
                <a:cs typeface="+mj-cs"/>
              </a:rPr>
              <a:t>이행강제금을</a:t>
            </a:r>
            <a:r>
              <a:rPr lang="ko-KR" altLang="en-US" sz="1700" kern="0" dirty="0" smtClean="0">
                <a:latin typeface="+mn-ea"/>
                <a:cs typeface="+mj-cs"/>
              </a:rPr>
              <a:t> 부과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징수할 </a:t>
            </a:r>
            <a:r>
              <a:rPr lang="ko-KR" altLang="en-US" sz="1700" kern="0" dirty="0">
                <a:latin typeface="+mn-ea"/>
                <a:cs typeface="+mj-cs"/>
              </a:rPr>
              <a:t>수 있다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44</a:t>
            </a:r>
            <a:r>
              <a:rPr lang="ko-KR" altLang="en-US" sz="1700" kern="0" dirty="0">
                <a:latin typeface="+mn-ea"/>
                <a:cs typeface="+mj-cs"/>
              </a:rPr>
              <a:t>조의</a:t>
            </a:r>
            <a:r>
              <a:rPr lang="en-US" altLang="ko-KR" sz="1700" kern="0" dirty="0">
                <a:latin typeface="+mn-ea"/>
                <a:cs typeface="+mj-cs"/>
              </a:rPr>
              <a:t>3</a:t>
            </a:r>
            <a:r>
              <a:rPr lang="en-US" altLang="ko-KR" sz="1700" kern="0" dirty="0" smtClean="0">
                <a:latin typeface="+mn-ea"/>
                <a:cs typeface="+mj-cs"/>
              </a:rPr>
              <a:t>).</a:t>
            </a:r>
            <a:endParaRPr lang="en-US" altLang="ko-KR" sz="17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4881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운영관련 기타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4591" y="5996295"/>
            <a:ext cx="8884877" cy="74719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97"/>
                <a:ext cx="3539" cy="161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160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38893" y="593756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96401" y="594073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85924" y="652740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1257" y="6172038"/>
            <a:ext cx="37337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어린이집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평가 인증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30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124591" y="709568"/>
            <a:ext cx="8884877" cy="3397648"/>
            <a:chOff x="204" y="2296"/>
            <a:chExt cx="3584" cy="1860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1" name="Group 12"/>
          <p:cNvGrpSpPr>
            <a:grpSpLocks/>
          </p:cNvGrpSpPr>
          <p:nvPr/>
        </p:nvGrpSpPr>
        <p:grpSpPr bwMode="auto">
          <a:xfrm>
            <a:off x="238893" y="650832"/>
            <a:ext cx="88900" cy="200025"/>
            <a:chOff x="4314" y="2018"/>
            <a:chExt cx="69" cy="166"/>
          </a:xfrm>
        </p:grpSpPr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396401" y="654007"/>
            <a:ext cx="87312" cy="200025"/>
            <a:chOff x="4314" y="2018"/>
            <a:chExt cx="69" cy="166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6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285924" y="1250729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21257" y="885310"/>
            <a:ext cx="36343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어린이집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운영위원회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(25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9" name="제목 39"/>
          <p:cNvSpPr txBox="1">
            <a:spLocks/>
          </p:cNvSpPr>
          <p:nvPr/>
        </p:nvSpPr>
        <p:spPr bwMode="auto">
          <a:xfrm>
            <a:off x="321257" y="1244894"/>
            <a:ext cx="8676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어린이집의</a:t>
            </a:r>
            <a:r>
              <a:rPr lang="ko-KR" altLang="en-US" sz="2000" kern="0" dirty="0">
                <a:latin typeface="+mn-ea"/>
                <a:cs typeface="+mj-cs"/>
              </a:rPr>
              <a:t> 원장은 </a:t>
            </a:r>
            <a:r>
              <a:rPr lang="ko-KR" altLang="en-US" sz="2000" kern="0" dirty="0" err="1">
                <a:latin typeface="+mn-ea"/>
                <a:cs typeface="+mj-cs"/>
              </a:rPr>
              <a:t>어린이집</a:t>
            </a:r>
            <a:r>
              <a:rPr lang="ko-KR" altLang="en-US" sz="2000" kern="0" dirty="0">
                <a:latin typeface="+mn-ea"/>
                <a:cs typeface="+mj-cs"/>
              </a:rPr>
              <a:t> 운영의 자율성과 투명성을 높이고 지역사회와의 </a:t>
            </a:r>
            <a:r>
              <a:rPr lang="ko-KR" altLang="en-US" sz="2000" kern="0" dirty="0" smtClean="0">
                <a:latin typeface="+mn-ea"/>
                <a:cs typeface="+mj-cs"/>
              </a:rPr>
              <a:t>연계를 강화하여 </a:t>
            </a:r>
            <a:r>
              <a:rPr lang="ko-KR" altLang="en-US" sz="2000" kern="0" dirty="0">
                <a:latin typeface="+mn-ea"/>
                <a:cs typeface="+mj-cs"/>
              </a:rPr>
              <a:t>지역 실정과 특성에 맞는 보육을 실시하기 위하여 </a:t>
            </a:r>
            <a:r>
              <a:rPr lang="ko-KR" altLang="en-US" sz="2000" kern="0" dirty="0" err="1" smtClean="0">
                <a:latin typeface="+mn-ea"/>
                <a:cs typeface="+mj-cs"/>
              </a:rPr>
              <a:t>어린이집에</a:t>
            </a:r>
            <a:r>
              <a:rPr lang="ko-KR" altLang="en-US" sz="2000" kern="0" dirty="0" smtClean="0">
                <a:latin typeface="+mn-ea"/>
                <a:cs typeface="+mj-cs"/>
              </a:rPr>
              <a:t> 운영위원회를 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운영할 </a:t>
            </a:r>
            <a:r>
              <a:rPr lang="ko-KR" altLang="en-US" sz="2000" kern="0" dirty="0">
                <a:latin typeface="+mn-ea"/>
                <a:cs typeface="+mj-cs"/>
              </a:rPr>
              <a:t>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취약보육을 </a:t>
            </a:r>
            <a:r>
              <a:rPr lang="ko-KR" altLang="en-US" sz="2000" kern="0" dirty="0">
                <a:latin typeface="+mn-ea"/>
                <a:cs typeface="+mj-cs"/>
              </a:rPr>
              <a:t>우선적으로 실시하여야 하는 </a:t>
            </a:r>
            <a:r>
              <a:rPr lang="ko-KR" altLang="en-US" sz="2000" kern="0" dirty="0" err="1">
                <a:latin typeface="+mn-ea"/>
                <a:cs typeface="+mj-cs"/>
              </a:rPr>
              <a:t>어린이집과</a:t>
            </a:r>
            <a:r>
              <a:rPr lang="ko-KR" altLang="en-US" sz="2000" kern="0" dirty="0">
                <a:latin typeface="+mn-ea"/>
                <a:cs typeface="+mj-cs"/>
              </a:rPr>
              <a:t> 대통령령으로 정하는 </a:t>
            </a:r>
            <a:r>
              <a:rPr lang="ko-KR" altLang="en-US" sz="2000" kern="0" dirty="0" err="1" smtClean="0">
                <a:latin typeface="+mn-ea"/>
                <a:cs typeface="+mj-cs"/>
              </a:rPr>
              <a:t>어린이집은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운영위원회를 설치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운영하여야 </a:t>
            </a:r>
            <a:r>
              <a:rPr lang="ko-KR" altLang="en-US" sz="2000" kern="0" dirty="0">
                <a:latin typeface="+mn-ea"/>
                <a:cs typeface="+mj-cs"/>
              </a:rPr>
              <a:t>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학부모대표가 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분의</a:t>
            </a:r>
            <a:r>
              <a:rPr lang="en-US" altLang="ko-KR" sz="2000" kern="0" dirty="0">
                <a:latin typeface="+mn-ea"/>
                <a:cs typeface="+mj-cs"/>
              </a:rPr>
              <a:t>1 </a:t>
            </a:r>
            <a:r>
              <a:rPr lang="ko-KR" altLang="en-US" sz="2000" kern="0" dirty="0">
                <a:latin typeface="+mn-ea"/>
                <a:cs typeface="+mj-cs"/>
              </a:rPr>
              <a:t>이상이 되도록 구성하여야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30" name="Group 7"/>
          <p:cNvGrpSpPr>
            <a:grpSpLocks/>
          </p:cNvGrpSpPr>
          <p:nvPr/>
        </p:nvGrpSpPr>
        <p:grpSpPr bwMode="auto">
          <a:xfrm>
            <a:off x="124591" y="4313472"/>
            <a:ext cx="8884877" cy="1480072"/>
            <a:chOff x="204" y="2296"/>
            <a:chExt cx="3584" cy="1860"/>
          </a:xfrm>
        </p:grpSpPr>
        <p:grpSp>
          <p:nvGrpSpPr>
            <p:cNvPr id="31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5" name="Group 12"/>
          <p:cNvGrpSpPr>
            <a:grpSpLocks/>
          </p:cNvGrpSpPr>
          <p:nvPr/>
        </p:nvGrpSpPr>
        <p:grpSpPr bwMode="auto">
          <a:xfrm>
            <a:off x="238893" y="4254737"/>
            <a:ext cx="88900" cy="200025"/>
            <a:chOff x="4314" y="2018"/>
            <a:chExt cx="69" cy="166"/>
          </a:xfrm>
        </p:grpSpPr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38" name="Group 15"/>
          <p:cNvGrpSpPr>
            <a:grpSpLocks/>
          </p:cNvGrpSpPr>
          <p:nvPr/>
        </p:nvGrpSpPr>
        <p:grpSpPr bwMode="auto">
          <a:xfrm>
            <a:off x="396401" y="4257912"/>
            <a:ext cx="87312" cy="200025"/>
            <a:chOff x="4314" y="2018"/>
            <a:chExt cx="69" cy="166"/>
          </a:xfrm>
        </p:grpSpPr>
        <p:sp>
          <p:nvSpPr>
            <p:cNvPr id="39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40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285924" y="4844586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21257" y="4489215"/>
            <a:ext cx="3797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부모 </a:t>
            </a:r>
            <a:r>
              <a:rPr lang="ko-KR" altLang="en-US" sz="2200" b="1" dirty="0" err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모니터링단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25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43" name="제목 39"/>
          <p:cNvSpPr txBox="1">
            <a:spLocks/>
          </p:cNvSpPr>
          <p:nvPr/>
        </p:nvSpPr>
        <p:spPr bwMode="auto">
          <a:xfrm>
            <a:off x="285924" y="4901888"/>
            <a:ext cx="8676456" cy="82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시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도지사 </a:t>
            </a:r>
            <a:r>
              <a:rPr lang="ko-KR" altLang="en-US" sz="1700" kern="0" dirty="0">
                <a:latin typeface="+mn-ea"/>
                <a:cs typeface="+mj-cs"/>
              </a:rPr>
              <a:t>또는 </a:t>
            </a:r>
            <a:r>
              <a:rPr lang="ko-KR" altLang="en-US" sz="1700" kern="0" dirty="0" smtClean="0">
                <a:latin typeface="+mn-ea"/>
                <a:cs typeface="+mj-cs"/>
              </a:rPr>
              <a:t>시장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군수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구청장은 </a:t>
            </a:r>
            <a:r>
              <a:rPr lang="ko-KR" altLang="en-US" sz="1700" kern="0" dirty="0" err="1">
                <a:latin typeface="+mn-ea"/>
                <a:cs typeface="+mj-cs"/>
              </a:rPr>
              <a:t>어린이집</a:t>
            </a:r>
            <a:r>
              <a:rPr lang="ko-KR" altLang="en-US" sz="1700" kern="0" dirty="0">
                <a:latin typeface="+mn-ea"/>
                <a:cs typeface="+mj-cs"/>
              </a:rPr>
              <a:t> 보육환경을 모니터링하고 </a:t>
            </a:r>
            <a:r>
              <a:rPr lang="ko-KR" altLang="en-US" sz="1700" kern="0" dirty="0" smtClean="0">
                <a:latin typeface="+mn-ea"/>
                <a:cs typeface="+mj-cs"/>
              </a:rPr>
              <a:t>개선을 </a:t>
            </a:r>
            <a:r>
              <a:rPr lang="ko-KR" altLang="en-US" sz="1700" kern="0" dirty="0">
                <a:latin typeface="+mn-ea"/>
                <a:cs typeface="+mj-cs"/>
              </a:rPr>
              <a:t>위한 </a:t>
            </a:r>
            <a:r>
              <a:rPr lang="ko-KR" altLang="en-US" sz="1700" kern="0" dirty="0" smtClean="0">
                <a:latin typeface="+mn-ea"/>
                <a:cs typeface="+mj-cs"/>
              </a:rPr>
              <a:t>컨설팅을 </a:t>
            </a:r>
            <a:r>
              <a:rPr lang="ko-KR" altLang="en-US" sz="1700" kern="0" dirty="0">
                <a:latin typeface="+mn-ea"/>
                <a:cs typeface="+mj-cs"/>
              </a:rPr>
              <a:t>하기 위하여 부모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보육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보건 </a:t>
            </a:r>
            <a:r>
              <a:rPr lang="ko-KR" altLang="en-US" sz="1700" kern="0" dirty="0">
                <a:latin typeface="+mn-ea"/>
                <a:cs typeface="+mj-cs"/>
              </a:rPr>
              <a:t>전문가로 </a:t>
            </a:r>
            <a:r>
              <a:rPr lang="ko-KR" altLang="en-US" sz="1700" kern="0" dirty="0" err="1">
                <a:latin typeface="+mn-ea"/>
                <a:cs typeface="+mj-cs"/>
              </a:rPr>
              <a:t>점검단을</a:t>
            </a: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구성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운영할 </a:t>
            </a:r>
            <a:r>
              <a:rPr lang="ko-KR" altLang="en-US" sz="1700" kern="0" dirty="0">
                <a:latin typeface="+mn-ea"/>
                <a:cs typeface="+mj-cs"/>
              </a:rPr>
              <a:t>수 있다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29464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보육교직원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3530"/>
            <a:ext cx="8733199" cy="352157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13796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정의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4980" y="1417584"/>
            <a:ext cx="83508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“보육교직원”이란 </a:t>
            </a:r>
            <a:r>
              <a:rPr lang="ko-KR" altLang="en-US" sz="2000" kern="0" dirty="0" err="1">
                <a:latin typeface="+mn-ea"/>
                <a:cs typeface="+mj-cs"/>
              </a:rPr>
              <a:t>어린이집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>
                <a:latin typeface="+mn-ea"/>
                <a:cs typeface="+mj-cs"/>
              </a:rPr>
              <a:t>영유아의</a:t>
            </a:r>
            <a:r>
              <a:rPr lang="ko-KR" altLang="en-US" sz="2000" kern="0" dirty="0">
                <a:latin typeface="+mn-ea"/>
                <a:cs typeface="+mj-cs"/>
              </a:rPr>
              <a:t> 보육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건강관리 및 보호자와의 상담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밖에 </a:t>
            </a:r>
            <a:r>
              <a:rPr lang="ko-KR" altLang="en-US" sz="2000" kern="0" dirty="0" err="1">
                <a:latin typeface="+mn-ea"/>
                <a:cs typeface="+mj-cs"/>
              </a:rPr>
              <a:t>어린이집의</a:t>
            </a:r>
            <a:r>
              <a:rPr lang="ko-KR" altLang="en-US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관리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운영 </a:t>
            </a:r>
            <a:r>
              <a:rPr lang="ko-KR" altLang="en-US" sz="2000" kern="0" dirty="0">
                <a:latin typeface="+mn-ea"/>
                <a:cs typeface="+mj-cs"/>
              </a:rPr>
              <a:t>등의 업무를 담당하는 자로서 </a:t>
            </a:r>
            <a:r>
              <a:rPr lang="ko-KR" altLang="en-US" sz="2000" kern="0" dirty="0" err="1" smtClean="0">
                <a:latin typeface="+mn-ea"/>
                <a:cs typeface="+mj-cs"/>
              </a:rPr>
              <a:t>어린이집의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원장 </a:t>
            </a:r>
            <a:r>
              <a:rPr lang="ko-KR" altLang="en-US" sz="2000" kern="0" dirty="0" smtClean="0">
                <a:latin typeface="+mn-ea"/>
                <a:cs typeface="+mj-cs"/>
              </a:rPr>
              <a:t>및 보육교사와 </a:t>
            </a:r>
            <a:r>
              <a:rPr lang="ko-KR" altLang="en-US" sz="2000" kern="0" dirty="0">
                <a:latin typeface="+mn-ea"/>
                <a:cs typeface="+mj-cs"/>
              </a:rPr>
              <a:t>그 밖의 직원을 말한다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5</a:t>
            </a:r>
            <a:r>
              <a:rPr lang="ko-KR" altLang="en-US" sz="2000" kern="0" dirty="0">
                <a:latin typeface="+mn-ea"/>
                <a:cs typeface="+mj-cs"/>
              </a:rPr>
              <a:t>호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361950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10000"/>
              <a:buFont typeface="나눔바른펜" panose="020B0503000000000000" pitchFamily="50" charset="-127"/>
              <a:buChar char="-"/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err="1" smtClean="0">
                <a:latin typeface="+mn-ea"/>
                <a:cs typeface="+mj-cs"/>
              </a:rPr>
              <a:t>어린이집에는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보육교직원을 두어야 하며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보육교사의 업무부담을 경감할 수 </a:t>
            </a:r>
            <a:r>
              <a:rPr lang="ko-KR" altLang="en-US" sz="2000" kern="0" dirty="0" smtClean="0">
                <a:latin typeface="+mn-ea"/>
                <a:cs typeface="+mj-cs"/>
              </a:rPr>
              <a:t>있도록 </a:t>
            </a:r>
            <a:r>
              <a:rPr lang="ko-KR" altLang="en-US" sz="2000" kern="0" dirty="0">
                <a:latin typeface="+mn-ea"/>
                <a:cs typeface="+mj-cs"/>
              </a:rPr>
              <a:t>보조교사 등을 둔다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  <a:r>
              <a:rPr lang="ko-KR" altLang="en-US" sz="2000" kern="0" dirty="0">
                <a:latin typeface="+mn-ea"/>
                <a:cs typeface="+mj-cs"/>
              </a:rPr>
              <a:t>휴가 또는 보수교육 등으로 보육교사 업무에 </a:t>
            </a:r>
            <a:r>
              <a:rPr lang="ko-KR" altLang="en-US" sz="2000" kern="0" dirty="0" smtClean="0">
                <a:latin typeface="+mn-ea"/>
                <a:cs typeface="+mj-cs"/>
              </a:rPr>
              <a:t>공백이 </a:t>
            </a:r>
            <a:r>
              <a:rPr lang="ko-KR" altLang="en-US" sz="2000" kern="0" dirty="0">
                <a:latin typeface="+mn-ea"/>
                <a:cs typeface="+mj-cs"/>
              </a:rPr>
              <a:t>생기는 경우 대체 교사를 배치한다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17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8653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재정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(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비용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)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8565" y="843530"/>
            <a:ext cx="8857787" cy="503374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62866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20374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69532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65108" y="1013796"/>
            <a:ext cx="250902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무상보육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84909" y="1460072"/>
            <a:ext cx="845368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국가나 지방자치단체는 </a:t>
            </a:r>
            <a:r>
              <a:rPr lang="ko-KR" altLang="en-US" sz="2000" kern="0" dirty="0" err="1">
                <a:latin typeface="+mn-ea"/>
                <a:cs typeface="+mj-cs"/>
              </a:rPr>
              <a:t>영유아에</a:t>
            </a:r>
            <a:r>
              <a:rPr lang="ko-KR" altLang="en-US" sz="2000" kern="0" dirty="0">
                <a:latin typeface="+mn-ea"/>
                <a:cs typeface="+mj-cs"/>
              </a:rPr>
              <a:t> 대한 보육에 무상으로 하되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 smtClean="0">
                <a:latin typeface="+mn-ea"/>
                <a:cs typeface="+mj-cs"/>
              </a:rPr>
              <a:t>그 </a:t>
            </a:r>
            <a:r>
              <a:rPr lang="ko-KR" altLang="en-US" sz="2000" kern="0" dirty="0">
                <a:latin typeface="+mn-ea"/>
                <a:cs typeface="+mj-cs"/>
              </a:rPr>
              <a:t>내용 및 범위는 </a:t>
            </a:r>
            <a:r>
              <a:rPr lang="ko-KR" altLang="en-US" sz="20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2000" kern="0" dirty="0">
                <a:latin typeface="+mn-ea"/>
                <a:cs typeface="+mj-cs"/>
              </a:rPr>
              <a:t>정한다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국가와 </a:t>
            </a:r>
            <a:r>
              <a:rPr lang="ko-KR" altLang="en-US" sz="2000" kern="0" dirty="0">
                <a:latin typeface="+mn-ea"/>
                <a:cs typeface="+mj-cs"/>
              </a:rPr>
              <a:t>지방자치단체는 장애아 및 다문화가족의 자녀의 무상보육에 대하여는 </a:t>
            </a:r>
            <a:r>
              <a:rPr lang="ko-KR" altLang="en-US" sz="20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2000" kern="0" dirty="0">
                <a:latin typeface="+mn-ea"/>
                <a:cs typeface="+mj-cs"/>
              </a:rPr>
              <a:t>정하는 바에 따라 그 대상의 여건과 특성을 고려하여 지원할 </a:t>
            </a:r>
            <a:r>
              <a:rPr lang="ko-KR" altLang="en-US" sz="2000" kern="0" dirty="0" smtClean="0">
                <a:latin typeface="+mn-ea"/>
                <a:cs typeface="+mj-cs"/>
              </a:rPr>
              <a:t>수 있다</a:t>
            </a:r>
            <a:r>
              <a:rPr lang="en-US" altLang="ko-KR" sz="2000" kern="0" dirty="0" smtClean="0">
                <a:latin typeface="+mn-ea"/>
                <a:cs typeface="+mj-cs"/>
              </a:rPr>
              <a:t>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무상보육 </a:t>
            </a:r>
            <a:r>
              <a:rPr lang="ko-KR" altLang="en-US" sz="2000" kern="0" dirty="0">
                <a:latin typeface="+mn-ea"/>
                <a:cs typeface="+mj-cs"/>
              </a:rPr>
              <a:t>실시에 드는 비용은 대통령령으로 정하는 바에 따라 국가나 </a:t>
            </a:r>
            <a:r>
              <a:rPr lang="ko-KR" altLang="en-US" sz="2000" kern="0" dirty="0" smtClean="0">
                <a:latin typeface="+mn-ea"/>
                <a:cs typeface="+mj-cs"/>
              </a:rPr>
              <a:t>지방자치단체가 </a:t>
            </a:r>
            <a:r>
              <a:rPr lang="ko-KR" altLang="en-US" sz="2000" kern="0" dirty="0">
                <a:latin typeface="+mn-ea"/>
                <a:cs typeface="+mj-cs"/>
              </a:rPr>
              <a:t>부담하거나 보조하여야 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sz="2000" kern="0" dirty="0" err="1">
                <a:solidFill>
                  <a:srgbClr val="FF0000"/>
                </a:solidFill>
                <a:latin typeface="+mn-ea"/>
                <a:cs typeface="+mj-cs"/>
              </a:rPr>
              <a:t>어린이집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 표준보육비용을 결정하기 위해 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3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년마다 </a:t>
            </a:r>
            <a:r>
              <a:rPr lang="ko-KR" altLang="en-US" sz="2000" kern="0" dirty="0" smtClean="0">
                <a:solidFill>
                  <a:srgbClr val="FF0000"/>
                </a:solidFill>
                <a:latin typeface="+mn-ea"/>
                <a:cs typeface="+mj-cs"/>
              </a:rPr>
              <a:t>조사를 실시하며</a:t>
            </a:r>
            <a:r>
              <a:rPr lang="en-US" altLang="ko-KR" sz="2000" kern="0" dirty="0">
                <a:solidFill>
                  <a:srgbClr val="FF0000"/>
                </a:solidFill>
                <a:latin typeface="+mn-ea"/>
                <a:cs typeface="+mj-cs"/>
              </a:rPr>
              <a:t>, </a:t>
            </a:r>
            <a:r>
              <a:rPr lang="ko-KR" altLang="en-US" sz="2000" kern="0" dirty="0">
                <a:solidFill>
                  <a:srgbClr val="FF0000"/>
                </a:solidFill>
                <a:latin typeface="+mn-ea"/>
                <a:cs typeface="+mj-cs"/>
              </a:rPr>
              <a:t>중앙보육위원회의 심의를 거쳐 결정한다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7184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사례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: </a:t>
            </a:r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어린이집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위법 신고</a:t>
            </a:r>
            <a:endParaRPr lang="en-US" altLang="ko-KR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82447" y="762914"/>
            <a:ext cx="8295793" cy="6026094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2"/>
                <a:ext cx="3539" cy="1833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700245" y="69784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843215" y="69784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760768" y="956421"/>
            <a:ext cx="7739149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fontAlgn="base">
              <a:lnSpc>
                <a:spcPct val="150000"/>
              </a:lnSpc>
            </a:pPr>
            <a:r>
              <a:rPr lang="ko-KR" altLang="en-US" sz="2000" dirty="0" smtClean="0">
                <a:latin typeface="+mn-ea"/>
                <a:ea typeface="+mn-ea"/>
              </a:rPr>
              <a:t>법</a:t>
            </a:r>
            <a:r>
              <a:rPr lang="ko-KR" altLang="en-US" sz="20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 </a:t>
            </a:r>
            <a:r>
              <a:rPr lang="ko-KR" altLang="en-US" sz="2000" dirty="0" smtClean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42</a:t>
            </a:r>
            <a:r>
              <a:rPr lang="ko-KR" altLang="en-US" sz="2000" dirty="0">
                <a:latin typeface="+mn-ea"/>
                <a:ea typeface="+mn-ea"/>
              </a:rPr>
              <a:t>조의</a:t>
            </a:r>
            <a:r>
              <a:rPr lang="en-US" altLang="ko-KR" sz="2000" dirty="0">
                <a:latin typeface="+mn-ea"/>
                <a:ea typeface="+mn-ea"/>
              </a:rPr>
              <a:t>2(</a:t>
            </a:r>
            <a:r>
              <a:rPr lang="ko-KR" altLang="en-US" sz="2000" dirty="0">
                <a:latin typeface="+mn-ea"/>
                <a:ea typeface="+mn-ea"/>
              </a:rPr>
              <a:t>위법행위의 신고 및 신고자 보호</a:t>
            </a:r>
            <a:r>
              <a:rPr lang="en-US" altLang="ko-KR" sz="2000" dirty="0" smtClean="0">
                <a:latin typeface="+mn-ea"/>
                <a:ea typeface="+mn-ea"/>
              </a:rPr>
              <a:t>) </a:t>
            </a:r>
            <a:r>
              <a:rPr lang="ko-KR" altLang="en-US" sz="2000" dirty="0" smtClean="0">
                <a:latin typeface="+mn-ea"/>
                <a:ea typeface="+mn-ea"/>
              </a:rPr>
              <a:t>①누구든지 </a:t>
            </a:r>
            <a:r>
              <a:rPr lang="ko-KR" altLang="en-US" sz="2000" dirty="0">
                <a:latin typeface="+mn-ea"/>
                <a:ea typeface="+mn-ea"/>
              </a:rPr>
              <a:t>다음 각 호의 어느 하나에 해당하는 자를 관계 행정기관이나 수사기관에 신고 또는 고발할 수 있다</a:t>
            </a:r>
            <a:r>
              <a:rPr lang="en-US" altLang="ko-KR" sz="2000" dirty="0" smtClean="0">
                <a:latin typeface="+mn-ea"/>
                <a:ea typeface="+mn-ea"/>
              </a:rPr>
              <a:t>.</a:t>
            </a:r>
            <a:endParaRPr lang="ko-KR" altLang="en-US" sz="2000" dirty="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1. </a:t>
            </a:r>
            <a:r>
              <a:rPr lang="ko-KR" altLang="en-US" sz="2000" dirty="0">
                <a:latin typeface="+mn-ea"/>
                <a:ea typeface="+mn-ea"/>
              </a:rPr>
              <a:t>거짓이나 그 밖의 부정한 방법으로 보조금을 </a:t>
            </a:r>
            <a:r>
              <a:rPr lang="ko-KR" altLang="en-US" sz="2000" dirty="0" smtClean="0">
                <a:latin typeface="+mn-ea"/>
                <a:ea typeface="+mn-ea"/>
              </a:rPr>
              <a:t>교부 받거나 </a:t>
            </a:r>
            <a:r>
              <a:rPr lang="ko-KR" altLang="en-US" sz="2000" dirty="0">
                <a:latin typeface="+mn-ea"/>
                <a:ea typeface="+mn-ea"/>
              </a:rPr>
              <a:t>유용한 자</a:t>
            </a: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2. 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24</a:t>
            </a:r>
            <a:r>
              <a:rPr lang="ko-KR" altLang="en-US" sz="2000" dirty="0">
                <a:latin typeface="+mn-ea"/>
                <a:ea typeface="+mn-ea"/>
              </a:rPr>
              <a:t>조제</a:t>
            </a:r>
            <a:r>
              <a:rPr lang="en-US" altLang="ko-KR" sz="2000" dirty="0">
                <a:latin typeface="+mn-ea"/>
                <a:ea typeface="+mn-ea"/>
              </a:rPr>
              <a:t>1</a:t>
            </a:r>
            <a:r>
              <a:rPr lang="ko-KR" altLang="en-US" sz="2000" dirty="0">
                <a:latin typeface="+mn-ea"/>
                <a:ea typeface="+mn-ea"/>
              </a:rPr>
              <a:t>항에 따른 </a:t>
            </a:r>
            <a:r>
              <a:rPr lang="ko-KR" altLang="en-US" sz="2000" dirty="0" err="1">
                <a:latin typeface="+mn-ea"/>
                <a:ea typeface="+mn-ea"/>
              </a:rPr>
              <a:t>어린이집</a:t>
            </a:r>
            <a:r>
              <a:rPr lang="ko-KR" altLang="en-US" sz="2000" dirty="0">
                <a:latin typeface="+mn-ea"/>
                <a:ea typeface="+mn-ea"/>
              </a:rPr>
              <a:t> </a:t>
            </a:r>
            <a:r>
              <a:rPr lang="ko-KR" altLang="en-US" sz="2000" dirty="0" err="1">
                <a:latin typeface="+mn-ea"/>
                <a:ea typeface="+mn-ea"/>
              </a:rPr>
              <a:t>운영기준을</a:t>
            </a:r>
            <a:r>
              <a:rPr lang="ko-KR" altLang="en-US" sz="2000" dirty="0">
                <a:latin typeface="+mn-ea"/>
                <a:ea typeface="+mn-ea"/>
              </a:rPr>
              <a:t> 지키지 아니한 자</a:t>
            </a: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3. 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33</a:t>
            </a:r>
            <a:r>
              <a:rPr lang="ko-KR" altLang="en-US" sz="2000" dirty="0">
                <a:latin typeface="+mn-ea"/>
                <a:ea typeface="+mn-ea"/>
              </a:rPr>
              <a:t>조에 따른 급식관리기준을 지키지 아니한 자</a:t>
            </a: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4. </a:t>
            </a:r>
            <a:r>
              <a:rPr lang="ko-KR" altLang="en-US" sz="2000" dirty="0">
                <a:latin typeface="+mn-ea"/>
                <a:ea typeface="+mn-ea"/>
              </a:rPr>
              <a:t>제</a:t>
            </a:r>
            <a:r>
              <a:rPr lang="en-US" altLang="ko-KR" sz="2000" dirty="0">
                <a:latin typeface="+mn-ea"/>
                <a:ea typeface="+mn-ea"/>
              </a:rPr>
              <a:t>33</a:t>
            </a:r>
            <a:r>
              <a:rPr lang="ko-KR" altLang="en-US" sz="2000" dirty="0">
                <a:latin typeface="+mn-ea"/>
                <a:ea typeface="+mn-ea"/>
              </a:rPr>
              <a:t>조의</a:t>
            </a:r>
            <a:r>
              <a:rPr lang="en-US" altLang="ko-KR" sz="2000" dirty="0">
                <a:latin typeface="+mn-ea"/>
                <a:ea typeface="+mn-ea"/>
              </a:rPr>
              <a:t>2</a:t>
            </a:r>
            <a:r>
              <a:rPr lang="ko-KR" altLang="en-US" sz="2000" dirty="0">
                <a:latin typeface="+mn-ea"/>
                <a:ea typeface="+mn-ea"/>
              </a:rPr>
              <a:t>에 따른 </a:t>
            </a:r>
            <a:r>
              <a:rPr lang="ko-KR" altLang="en-US" sz="2000" dirty="0" err="1">
                <a:latin typeface="+mn-ea"/>
                <a:ea typeface="+mn-ea"/>
              </a:rPr>
              <a:t>어린이집</a:t>
            </a:r>
            <a:r>
              <a:rPr lang="ko-KR" altLang="en-US" sz="2000" dirty="0">
                <a:latin typeface="+mn-ea"/>
                <a:ea typeface="+mn-ea"/>
              </a:rPr>
              <a:t> 차량안전관리 기준을 지키지 아니한 자</a:t>
            </a: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5. </a:t>
            </a:r>
            <a:r>
              <a:rPr lang="ko-KR" altLang="en-US" sz="2000" dirty="0">
                <a:latin typeface="+mn-ea"/>
                <a:ea typeface="+mn-ea"/>
              </a:rPr>
              <a:t>「아동복지법」 제</a:t>
            </a:r>
            <a:r>
              <a:rPr lang="en-US" altLang="ko-KR" sz="2000" dirty="0">
                <a:latin typeface="+mn-ea"/>
                <a:ea typeface="+mn-ea"/>
              </a:rPr>
              <a:t>3</a:t>
            </a:r>
            <a:r>
              <a:rPr lang="ko-KR" altLang="en-US" sz="2000" dirty="0">
                <a:latin typeface="+mn-ea"/>
                <a:ea typeface="+mn-ea"/>
              </a:rPr>
              <a:t>조제</a:t>
            </a:r>
            <a:r>
              <a:rPr lang="en-US" altLang="ko-KR" sz="2000" dirty="0">
                <a:latin typeface="+mn-ea"/>
                <a:ea typeface="+mn-ea"/>
              </a:rPr>
              <a:t>7</a:t>
            </a:r>
            <a:r>
              <a:rPr lang="ko-KR" altLang="en-US" sz="2000" dirty="0">
                <a:latin typeface="+mn-ea"/>
                <a:ea typeface="+mn-ea"/>
              </a:rPr>
              <a:t>호에 따른 아동학대 행위를 한 자</a:t>
            </a:r>
          </a:p>
          <a:p>
            <a:pPr fontAlgn="base">
              <a:lnSpc>
                <a:spcPct val="150000"/>
              </a:lnSpc>
              <a:buNone/>
            </a:pPr>
            <a:r>
              <a:rPr lang="en-US" altLang="ko-KR" sz="2000" dirty="0">
                <a:latin typeface="+mn-ea"/>
                <a:ea typeface="+mn-ea"/>
              </a:rPr>
              <a:t>6. </a:t>
            </a:r>
            <a:r>
              <a:rPr lang="ko-KR" altLang="en-US" sz="2000" dirty="0">
                <a:latin typeface="+mn-ea"/>
                <a:ea typeface="+mn-ea"/>
              </a:rPr>
              <a:t>그 밖에 보건복지부령으로 정하는 자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ko-KR" altLang="en-US" sz="20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98189" y="1340768"/>
            <a:ext cx="8676456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endParaRPr lang="en-US" altLang="ko-KR" sz="2000" kern="0" dirty="0" smtClean="0">
              <a:latin typeface="나눔바른펜" panose="020B0503000000000000" pitchFamily="50" charset="-127"/>
              <a:ea typeface="나눔바른펜" panose="020B0503000000000000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48241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178836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925277"/>
              </p:ext>
            </p:extLst>
          </p:nvPr>
        </p:nvGraphicFramePr>
        <p:xfrm>
          <a:off x="219253" y="692303"/>
          <a:ext cx="8693323" cy="6188588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645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287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67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20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7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1991.1.14.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(1991.1.14.)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법률 제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4328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호「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영유아보육법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」제정</a:t>
                      </a:r>
                    </a:p>
                  </a:txBody>
                  <a:tcPr marL="18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112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2004.1.29.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(2005.1.30.)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전부개정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영유아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보육에 대한 공공성을 강화하는 전부개정이 이루어짐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보육시설 종사자의 자격기준을 강화</a:t>
                      </a: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영유아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보육시설 설치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운영을 종전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신고제에서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인가제로 전환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36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2008.12.19.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(2009.7.1.)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보육시설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미이용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아동의 양육비 지원을 위한 양육수당 제도 마련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925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연혁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243153"/>
              </p:ext>
            </p:extLst>
          </p:nvPr>
        </p:nvGraphicFramePr>
        <p:xfrm>
          <a:off x="95250" y="881757"/>
          <a:ext cx="8953500" cy="5689737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447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05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4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 · </a:t>
                      </a: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개정</a:t>
                      </a:r>
                      <a:endParaRPr kumimoji="1" lang="en-US" altLang="ko-KR" sz="2000" b="0" u="none" strike="noStrike" cap="none" normalizeH="0" baseline="0" dirty="0" smtClean="0">
                        <a:ln>
                          <a:noFill/>
                        </a:ln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시행</a:t>
                      </a:r>
                      <a:r>
                        <a:rPr kumimoji="1" lang="en-US" alt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</a:rPr>
                        <a:t>주요 내용</a:t>
                      </a:r>
                      <a:endParaRPr kumimoji="1" 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</a:txBody>
                  <a:tcPr marL="90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8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2011.11.31.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(2012.7.1.)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일부개정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87313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직장어린이집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설치 의무를 이행하지 아니한 사업장에 대한 위반사실을 공표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573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2019.1.15.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(2020.1.16.)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일</a:t>
                      </a:r>
                      <a:r>
                        <a:rPr kumimoji="1" lang="ko-K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부개정</a:t>
                      </a:r>
                      <a:endParaRPr kumimoji="1" lang="en-US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굴림" pitchFamily="50" charset="-127"/>
                      </a:endParaRP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특별자치도지사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시장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군수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·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구청장이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어린이집의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 설치인가 시 해당 지역의 보육 수요를 고려하여 인가 여부를 결정</a:t>
                      </a:r>
                    </a:p>
                    <a:p>
                      <a:pPr marL="271463" marR="0" lvl="0" indent="-18415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chemeClr val="accent4">
                            <a:lumMod val="50000"/>
                          </a:schemeClr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보건복지부장관이 표준보육비용을 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년마다 조사하도록 하고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(2022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년 첫 시행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), 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중앙보육정책위원회의 심의를 거쳐 표준보육비용을 결정하도록 하는 등 표준보육비용의 결정 체계를 법률에 보다 명확히 규정하려 함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굴림" pitchFamily="50" charset="-127"/>
                        </a:rPr>
                        <a:t>.</a:t>
                      </a:r>
                    </a:p>
                  </a:txBody>
                  <a:tcPr marL="144000" marR="90000" marT="46800" marB="46800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245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목적과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대상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9512" y="808993"/>
            <a:ext cx="8738459" cy="2415703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812" y="750257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1320" y="753432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89326" y="1414671"/>
            <a:ext cx="8301995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4903" y="1027292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목적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19274" y="1573523"/>
            <a:ext cx="84986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ko-KR" altLang="en-US" sz="2000" kern="0" dirty="0" err="1">
                <a:latin typeface="+mn-ea"/>
                <a:cs typeface="+mj-cs"/>
              </a:rPr>
              <a:t>영유아의</a:t>
            </a:r>
            <a:r>
              <a:rPr lang="ko-KR" altLang="en-US" sz="2000" kern="0" dirty="0">
                <a:latin typeface="+mn-ea"/>
                <a:cs typeface="+mj-cs"/>
              </a:rPr>
              <a:t> 심신을 보호하고 건전하게 교육하여 건강한 사회 구성원으로 </a:t>
            </a:r>
            <a:r>
              <a:rPr lang="ko-KR" altLang="en-US" sz="2000" kern="0" dirty="0" smtClean="0">
                <a:latin typeface="+mn-ea"/>
                <a:cs typeface="+mj-cs"/>
              </a:rPr>
              <a:t>육성함과 아울러 </a:t>
            </a:r>
            <a:r>
              <a:rPr lang="ko-KR" altLang="en-US" sz="2000" kern="0" dirty="0">
                <a:latin typeface="+mn-ea"/>
                <a:cs typeface="+mj-cs"/>
              </a:rPr>
              <a:t>보호자의 경제적 </a:t>
            </a:r>
            <a:r>
              <a:rPr lang="en-US" altLang="ko-KR" sz="2000" kern="0" dirty="0">
                <a:latin typeface="+mn-ea"/>
                <a:cs typeface="+mj-cs"/>
              </a:rPr>
              <a:t>· </a:t>
            </a:r>
            <a:r>
              <a:rPr lang="ko-KR" altLang="en-US" sz="2000" kern="0" dirty="0">
                <a:latin typeface="+mn-ea"/>
                <a:cs typeface="+mj-cs"/>
              </a:rPr>
              <a:t>사회적 활동이 원활하게 이루어지도록 </a:t>
            </a:r>
            <a:r>
              <a:rPr lang="ko-KR" altLang="en-US" sz="2000" kern="0" dirty="0" smtClean="0">
                <a:latin typeface="+mn-ea"/>
                <a:cs typeface="+mj-cs"/>
              </a:rPr>
              <a:t>함으로써 가정복지 </a:t>
            </a:r>
            <a:r>
              <a:rPr lang="ko-KR" altLang="en-US" sz="2000" kern="0" dirty="0">
                <a:latin typeface="+mn-ea"/>
                <a:cs typeface="+mj-cs"/>
              </a:rPr>
              <a:t>증진에 이바지함을 목적으로 한다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78709" y="3529600"/>
            <a:ext cx="8733199" cy="3109616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93010" y="3470864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50518" y="3474039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399676" y="4087244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395252" y="3699865"/>
            <a:ext cx="186781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대상 및 정의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451320" y="4163327"/>
            <a:ext cx="835085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err="1" smtClean="0">
                <a:latin typeface="+mn-ea"/>
                <a:cs typeface="+mj-cs"/>
              </a:rPr>
              <a:t>영유아란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en-US" altLang="ko-KR" sz="2000" kern="0" dirty="0">
                <a:latin typeface="+mn-ea"/>
                <a:cs typeface="+mj-cs"/>
              </a:rPr>
              <a:t>6</a:t>
            </a:r>
            <a:r>
              <a:rPr lang="ko-KR" altLang="en-US" sz="2000" kern="0" dirty="0">
                <a:latin typeface="+mn-ea"/>
                <a:cs typeface="+mj-cs"/>
              </a:rPr>
              <a:t>세 미만의 취학 전 아동을 말한다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1</a:t>
            </a:r>
            <a:r>
              <a:rPr lang="ko-KR" altLang="en-US" sz="2000" kern="0" dirty="0">
                <a:latin typeface="+mn-ea"/>
                <a:cs typeface="+mj-cs"/>
              </a:rPr>
              <a:t>호</a:t>
            </a:r>
            <a:r>
              <a:rPr lang="en-US" altLang="ko-KR" sz="2000" kern="0" dirty="0">
                <a:latin typeface="+mn-ea"/>
                <a:cs typeface="+mj-cs"/>
              </a:rPr>
              <a:t>). </a:t>
            </a:r>
            <a:r>
              <a:rPr lang="ko-KR" altLang="en-US" sz="2000" kern="0" dirty="0" smtClean="0">
                <a:latin typeface="+mn-ea"/>
                <a:cs typeface="+mj-cs"/>
              </a:rPr>
              <a:t>필요한 </a:t>
            </a:r>
            <a:r>
              <a:rPr lang="ko-KR" altLang="en-US" sz="2000" kern="0" dirty="0">
                <a:latin typeface="+mn-ea"/>
                <a:cs typeface="+mj-cs"/>
              </a:rPr>
              <a:t>경우 </a:t>
            </a:r>
            <a:r>
              <a:rPr lang="ko-KR" altLang="en-US" sz="2000" kern="0" dirty="0" err="1" smtClean="0">
                <a:latin typeface="+mn-ea"/>
                <a:cs typeface="+mj-cs"/>
              </a:rPr>
              <a:t>어린이집의</a:t>
            </a:r>
            <a:r>
              <a:rPr lang="ko-KR" altLang="en-US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>
                <a:latin typeface="+mn-ea"/>
                <a:cs typeface="+mj-cs"/>
              </a:rPr>
              <a:t>장은 만 </a:t>
            </a:r>
            <a:r>
              <a:rPr lang="en-US" altLang="ko-KR" sz="2000" kern="0" dirty="0">
                <a:latin typeface="+mn-ea"/>
                <a:cs typeface="+mj-cs"/>
              </a:rPr>
              <a:t>12</a:t>
            </a:r>
            <a:r>
              <a:rPr lang="ko-KR" altLang="en-US" sz="2000" kern="0" dirty="0">
                <a:latin typeface="+mn-ea"/>
                <a:cs typeface="+mj-cs"/>
              </a:rPr>
              <a:t>세까지 연장하여 보육할 수 있다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27</a:t>
            </a:r>
            <a:r>
              <a:rPr lang="ko-KR" altLang="en-US" sz="2000" kern="0" dirty="0">
                <a:latin typeface="+mn-ea"/>
                <a:cs typeface="+mj-cs"/>
              </a:rPr>
              <a:t>조</a:t>
            </a:r>
            <a:r>
              <a:rPr lang="en-US" altLang="ko-KR" sz="2000" kern="0" dirty="0" smtClean="0">
                <a:latin typeface="+mn-ea"/>
                <a:cs typeface="+mj-cs"/>
              </a:rPr>
              <a:t>).</a:t>
            </a:r>
            <a:endParaRPr lang="en-US" altLang="ko-KR" sz="20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보육이란 </a:t>
            </a:r>
            <a:r>
              <a:rPr lang="ko-KR" altLang="en-US" sz="2000" kern="0" dirty="0" err="1">
                <a:latin typeface="+mn-ea"/>
                <a:cs typeface="+mj-cs"/>
              </a:rPr>
              <a:t>영유아를</a:t>
            </a:r>
            <a:r>
              <a:rPr lang="ko-KR" altLang="en-US" sz="2000" kern="0" dirty="0">
                <a:latin typeface="+mn-ea"/>
                <a:cs typeface="+mj-cs"/>
              </a:rPr>
              <a:t> 건강하고 안전하게 </a:t>
            </a:r>
            <a:r>
              <a:rPr lang="ko-KR" altLang="en-US" sz="2000" kern="0" dirty="0" smtClean="0">
                <a:latin typeface="+mn-ea"/>
                <a:cs typeface="+mj-cs"/>
              </a:rPr>
              <a:t>보호 </a:t>
            </a:r>
            <a:r>
              <a:rPr lang="en-US" altLang="ko-KR" sz="2000" kern="0" dirty="0" smtClean="0">
                <a:latin typeface="+mn-ea"/>
                <a:cs typeface="+mj-cs"/>
              </a:rPr>
              <a:t>· </a:t>
            </a:r>
            <a:r>
              <a:rPr lang="ko-KR" altLang="en-US" sz="2000" kern="0" dirty="0" smtClean="0">
                <a:latin typeface="+mn-ea"/>
                <a:cs typeface="+mj-cs"/>
              </a:rPr>
              <a:t>양육하고 </a:t>
            </a:r>
            <a:r>
              <a:rPr lang="ko-KR" altLang="en-US" sz="2000" kern="0" dirty="0" err="1">
                <a:latin typeface="+mn-ea"/>
                <a:cs typeface="+mj-cs"/>
              </a:rPr>
              <a:t>영유아의</a:t>
            </a:r>
            <a:r>
              <a:rPr lang="ko-KR" altLang="en-US" sz="2000" kern="0" dirty="0">
                <a:latin typeface="+mn-ea"/>
                <a:cs typeface="+mj-cs"/>
              </a:rPr>
              <a:t> 발달 </a:t>
            </a:r>
            <a:r>
              <a:rPr lang="ko-KR" altLang="en-US" sz="2000" kern="0" dirty="0" smtClean="0">
                <a:latin typeface="+mn-ea"/>
                <a:cs typeface="+mj-cs"/>
              </a:rPr>
              <a:t>특성에 맞는 </a:t>
            </a:r>
            <a:r>
              <a:rPr lang="ko-KR" altLang="en-US" sz="2000" kern="0" dirty="0">
                <a:latin typeface="+mn-ea"/>
                <a:cs typeface="+mj-cs"/>
              </a:rPr>
              <a:t>교육을 제공하는 </a:t>
            </a:r>
            <a:r>
              <a:rPr lang="ko-KR" altLang="en-US" sz="2000" kern="0" dirty="0" err="1">
                <a:latin typeface="+mn-ea"/>
                <a:cs typeface="+mj-cs"/>
              </a:rPr>
              <a:t>어린이집</a:t>
            </a:r>
            <a:r>
              <a:rPr lang="ko-KR" altLang="en-US" sz="2000" kern="0" dirty="0">
                <a:latin typeface="+mn-ea"/>
                <a:cs typeface="+mj-cs"/>
              </a:rPr>
              <a:t> 및 가정양육 지원에 관한 </a:t>
            </a:r>
            <a:r>
              <a:rPr lang="ko-KR" altLang="en-US" sz="2000" kern="0" dirty="0" smtClean="0">
                <a:latin typeface="+mn-ea"/>
                <a:cs typeface="+mj-cs"/>
              </a:rPr>
              <a:t>사회복지서비스를 말한다</a:t>
            </a:r>
            <a:r>
              <a:rPr lang="en-US" altLang="ko-KR" sz="2000" kern="0" dirty="0">
                <a:latin typeface="+mn-ea"/>
                <a:cs typeface="+mj-cs"/>
              </a:rPr>
              <a:t>(</a:t>
            </a:r>
            <a:r>
              <a:rPr lang="ko-KR" altLang="en-US" sz="2000" kern="0" dirty="0">
                <a:latin typeface="+mn-ea"/>
                <a:cs typeface="+mj-cs"/>
              </a:rPr>
              <a:t>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호</a:t>
            </a:r>
            <a:r>
              <a:rPr lang="en-US" altLang="ko-KR" sz="2000" kern="0" dirty="0">
                <a:latin typeface="+mn-ea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249091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보육의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책임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8517" y="788852"/>
            <a:ext cx="8857787" cy="5747868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52818" y="730116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10326" y="733291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59484" y="1376640"/>
            <a:ext cx="8316972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55060" y="989261"/>
            <a:ext cx="174759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책임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5003" y="1376640"/>
            <a:ext cx="84637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모든 국민은 </a:t>
            </a:r>
            <a:r>
              <a:rPr lang="ko-KR" altLang="en-US" kern="0" dirty="0" err="1">
                <a:latin typeface="+mn-ea"/>
                <a:cs typeface="+mj-cs"/>
              </a:rPr>
              <a:t>영유아를</a:t>
            </a:r>
            <a:r>
              <a:rPr lang="ko-KR" altLang="en-US" kern="0" dirty="0">
                <a:latin typeface="+mn-ea"/>
                <a:cs typeface="+mj-cs"/>
              </a:rPr>
              <a:t> 건전하게 보육할 책임을 </a:t>
            </a:r>
            <a:r>
              <a:rPr lang="ko-KR" altLang="en-US" kern="0" dirty="0" smtClean="0">
                <a:latin typeface="+mn-ea"/>
                <a:cs typeface="+mj-cs"/>
              </a:rPr>
              <a:t>진다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보호자와 더불어 </a:t>
            </a:r>
            <a:r>
              <a:rPr lang="ko-KR" altLang="en-US" kern="0" dirty="0" err="1">
                <a:latin typeface="+mn-ea"/>
                <a:cs typeface="+mj-cs"/>
              </a:rPr>
              <a:t>영유아를</a:t>
            </a:r>
            <a:r>
              <a:rPr lang="ko-KR" altLang="en-US" kern="0" dirty="0">
                <a:latin typeface="+mn-ea"/>
                <a:cs typeface="+mj-cs"/>
              </a:rPr>
              <a:t> 건전하게 보육할 책임을 </a:t>
            </a:r>
            <a:r>
              <a:rPr lang="ko-KR" altLang="en-US" kern="0" dirty="0" smtClean="0">
                <a:latin typeface="+mn-ea"/>
                <a:cs typeface="+mj-cs"/>
              </a:rPr>
              <a:t>진다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시장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군수</a:t>
            </a:r>
            <a:r>
              <a:rPr lang="en-US" altLang="ko-KR" kern="0" dirty="0">
                <a:latin typeface="+mn-ea"/>
                <a:cs typeface="+mj-cs"/>
              </a:rPr>
              <a:t>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구청장은 </a:t>
            </a:r>
            <a:r>
              <a:rPr lang="ko-KR" altLang="en-US" kern="0" dirty="0">
                <a:latin typeface="+mn-ea"/>
                <a:cs typeface="+mj-cs"/>
              </a:rPr>
              <a:t>적절한 </a:t>
            </a:r>
            <a:r>
              <a:rPr lang="ko-KR" altLang="en-US" kern="0" dirty="0" err="1">
                <a:latin typeface="+mn-ea"/>
                <a:cs typeface="+mj-cs"/>
              </a:rPr>
              <a:t>어린이집을</a:t>
            </a:r>
            <a:r>
              <a:rPr lang="ko-KR" altLang="en-US" kern="0" dirty="0">
                <a:latin typeface="+mn-ea"/>
                <a:cs typeface="+mj-cs"/>
              </a:rPr>
              <a:t> 확보하여야 </a:t>
            </a:r>
            <a:r>
              <a:rPr lang="ko-KR" altLang="en-US" kern="0" dirty="0" smtClean="0">
                <a:latin typeface="+mn-ea"/>
                <a:cs typeface="+mj-cs"/>
              </a:rPr>
              <a:t>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보육교직원의 양성 및 근로조건 개선을 위하여 </a:t>
            </a:r>
            <a:r>
              <a:rPr lang="ko-KR" altLang="en-US" kern="0" dirty="0" smtClean="0">
                <a:latin typeface="+mn-ea"/>
                <a:cs typeface="+mj-cs"/>
              </a:rPr>
              <a:t>노력해야 한다</a:t>
            </a:r>
            <a:r>
              <a:rPr lang="en-US" altLang="ko-KR" kern="0" dirty="0" smtClean="0">
                <a:latin typeface="+mn-ea"/>
                <a:cs typeface="+mj-cs"/>
              </a:rPr>
              <a:t>.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endParaRPr lang="ko-KR" altLang="en-US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보건복지부장관은 </a:t>
            </a:r>
            <a:r>
              <a:rPr lang="ko-KR" altLang="en-US" kern="0" dirty="0">
                <a:latin typeface="+mn-ea"/>
                <a:cs typeface="+mj-cs"/>
              </a:rPr>
              <a:t>이 법의 적절한 시행을 위하여 보육실태조사를 </a:t>
            </a:r>
            <a:r>
              <a:rPr lang="en-US" altLang="ko-KR" kern="0" dirty="0">
                <a:latin typeface="+mn-ea"/>
                <a:cs typeface="+mj-cs"/>
              </a:rPr>
              <a:t>3</a:t>
            </a:r>
            <a:r>
              <a:rPr lang="ko-KR" altLang="en-US" kern="0" dirty="0">
                <a:latin typeface="+mn-ea"/>
                <a:cs typeface="+mj-cs"/>
              </a:rPr>
              <a:t>년마다 </a:t>
            </a:r>
            <a:r>
              <a:rPr lang="ko-KR" altLang="en-US" kern="0" dirty="0" smtClean="0">
                <a:latin typeface="+mn-ea"/>
                <a:cs typeface="+mj-cs"/>
              </a:rPr>
              <a:t>하여야 한다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9</a:t>
            </a:r>
            <a:r>
              <a:rPr lang="ko-KR" altLang="en-US" kern="0" dirty="0">
                <a:latin typeface="+mn-ea"/>
                <a:cs typeface="+mj-cs"/>
              </a:rPr>
              <a:t>조</a:t>
            </a:r>
            <a:r>
              <a:rPr lang="en-US" altLang="ko-KR" kern="0" dirty="0" smtClean="0">
                <a:latin typeface="+mn-ea"/>
                <a:cs typeface="+mj-cs"/>
              </a:rPr>
              <a:t>).</a:t>
            </a:r>
            <a:endParaRPr lang="en-US" altLang="ko-KR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국가와 </a:t>
            </a:r>
            <a:r>
              <a:rPr lang="ko-KR" altLang="en-US" kern="0" dirty="0">
                <a:latin typeface="+mn-ea"/>
                <a:cs typeface="+mj-cs"/>
              </a:rPr>
              <a:t>지방자치단체는 </a:t>
            </a:r>
            <a:r>
              <a:rPr lang="ko-KR" altLang="en-US" kern="0" dirty="0" err="1">
                <a:latin typeface="+mn-ea"/>
                <a:cs typeface="+mj-cs"/>
              </a:rPr>
              <a:t>영유아의</a:t>
            </a:r>
            <a:r>
              <a:rPr lang="ko-KR" altLang="en-US" kern="0" dirty="0">
                <a:latin typeface="+mn-ea"/>
                <a:cs typeface="+mj-cs"/>
              </a:rPr>
              <a:t> 보호자에게 </a:t>
            </a:r>
            <a:r>
              <a:rPr lang="ko-KR" altLang="en-US" kern="0" dirty="0" err="1">
                <a:latin typeface="+mn-ea"/>
                <a:cs typeface="+mj-cs"/>
              </a:rPr>
              <a:t>영유아의</a:t>
            </a:r>
            <a:r>
              <a:rPr lang="ko-KR" altLang="en-US" kern="0" dirty="0">
                <a:latin typeface="+mn-ea"/>
                <a:cs typeface="+mj-cs"/>
              </a:rPr>
              <a:t> </a:t>
            </a:r>
            <a:r>
              <a:rPr lang="ko-KR" altLang="en-US" kern="0" dirty="0" smtClean="0">
                <a:latin typeface="+mn-ea"/>
                <a:cs typeface="+mj-cs"/>
              </a:rPr>
              <a:t>성장 </a:t>
            </a:r>
            <a:r>
              <a:rPr lang="en-US" altLang="ko-KR" kern="0" dirty="0" smtClean="0">
                <a:latin typeface="+mn-ea"/>
                <a:cs typeface="+mj-cs"/>
              </a:rPr>
              <a:t>· </a:t>
            </a:r>
            <a:r>
              <a:rPr lang="ko-KR" altLang="en-US" kern="0" dirty="0" smtClean="0">
                <a:latin typeface="+mn-ea"/>
                <a:cs typeface="+mj-cs"/>
              </a:rPr>
              <a:t>양육방법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보호자의 </a:t>
            </a:r>
            <a:r>
              <a:rPr lang="ko-KR" altLang="en-US" kern="0" dirty="0" smtClean="0">
                <a:latin typeface="+mn-ea"/>
                <a:cs typeface="+mj-cs"/>
              </a:rPr>
              <a:t>역할</a:t>
            </a:r>
            <a:r>
              <a:rPr lang="en-US" altLang="ko-KR" kern="0" dirty="0" smtClean="0">
                <a:latin typeface="+mn-ea"/>
                <a:cs typeface="+mj-cs"/>
              </a:rPr>
              <a:t>, </a:t>
            </a:r>
            <a:r>
              <a:rPr lang="ko-KR" altLang="en-US" kern="0" dirty="0" err="1" smtClean="0">
                <a:latin typeface="+mn-ea"/>
                <a:cs typeface="+mj-cs"/>
              </a:rPr>
              <a:t>영유아의</a:t>
            </a:r>
            <a:r>
              <a:rPr lang="ko-KR" altLang="en-US" kern="0" dirty="0" smtClean="0">
                <a:latin typeface="+mn-ea"/>
                <a:cs typeface="+mj-cs"/>
              </a:rPr>
              <a:t> </a:t>
            </a:r>
            <a:r>
              <a:rPr lang="ko-KR" altLang="en-US" kern="0" dirty="0">
                <a:latin typeface="+mn-ea"/>
                <a:cs typeface="+mj-cs"/>
              </a:rPr>
              <a:t>인권 등에 대한 교육을 실시할 수 있으며</a:t>
            </a:r>
            <a:r>
              <a:rPr lang="en-US" altLang="ko-KR" kern="0" dirty="0">
                <a:latin typeface="+mn-ea"/>
                <a:cs typeface="+mj-cs"/>
              </a:rPr>
              <a:t>, </a:t>
            </a:r>
            <a:r>
              <a:rPr lang="ko-KR" altLang="en-US" kern="0" dirty="0">
                <a:latin typeface="+mn-ea"/>
                <a:cs typeface="+mj-cs"/>
              </a:rPr>
              <a:t>보건복지부장관 또는 </a:t>
            </a:r>
            <a:r>
              <a:rPr lang="ko-KR" altLang="en-US" kern="0" dirty="0" smtClean="0">
                <a:latin typeface="+mn-ea"/>
                <a:cs typeface="+mj-cs"/>
              </a:rPr>
              <a:t>지방자치단체장은 </a:t>
            </a:r>
            <a:r>
              <a:rPr lang="ko-KR" altLang="en-US" kern="0" dirty="0">
                <a:latin typeface="+mn-ea"/>
                <a:cs typeface="+mj-cs"/>
              </a:rPr>
              <a:t>예산의 범위에서 이에 따른 교육비용을 보조할 수 있다</a:t>
            </a:r>
            <a:r>
              <a:rPr lang="en-US" altLang="ko-KR" kern="0" dirty="0">
                <a:latin typeface="+mn-ea"/>
                <a:cs typeface="+mj-cs"/>
              </a:rPr>
              <a:t>(</a:t>
            </a:r>
            <a:r>
              <a:rPr lang="ko-KR" altLang="en-US" kern="0" dirty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9</a:t>
            </a:r>
            <a:r>
              <a:rPr lang="ko-KR" altLang="en-US" kern="0" dirty="0">
                <a:latin typeface="+mn-ea"/>
                <a:cs typeface="+mj-cs"/>
              </a:rPr>
              <a:t>조의</a:t>
            </a:r>
            <a:r>
              <a:rPr lang="en-US" altLang="ko-KR" kern="0" dirty="0">
                <a:latin typeface="+mn-ea"/>
                <a:cs typeface="+mj-cs"/>
              </a:rPr>
              <a:t>2</a:t>
            </a:r>
            <a:r>
              <a:rPr lang="en-US" altLang="ko-KR" kern="0" dirty="0" smtClean="0">
                <a:latin typeface="+mn-ea"/>
                <a:cs typeface="+mj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804608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보육의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제공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4495" y="4008616"/>
            <a:ext cx="8909861" cy="2588736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8797" y="3949880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6305" y="3953055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35684" y="4559825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50921" y="4204454"/>
            <a:ext cx="40799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시간제보육 서비스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218797" y="4657319"/>
            <a:ext cx="8706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>
                <a:latin typeface="+mn-ea"/>
                <a:cs typeface="+mj-cs"/>
              </a:rPr>
              <a:t>국가 또는 지방자치단체는 제</a:t>
            </a:r>
            <a:r>
              <a:rPr lang="en-US" altLang="ko-KR" kern="0" dirty="0">
                <a:latin typeface="+mn-ea"/>
                <a:cs typeface="+mj-cs"/>
              </a:rPr>
              <a:t>34</a:t>
            </a:r>
            <a:r>
              <a:rPr lang="ko-KR" altLang="en-US" kern="0" dirty="0">
                <a:latin typeface="+mn-ea"/>
                <a:cs typeface="+mj-cs"/>
              </a:rPr>
              <a:t>조에 따른 무상보육 및 ‘</a:t>
            </a:r>
            <a:r>
              <a:rPr lang="ko-KR" altLang="en-US" kern="0" dirty="0" smtClean="0">
                <a:latin typeface="+mn-ea"/>
                <a:cs typeface="+mj-cs"/>
              </a:rPr>
              <a:t>유아교육법</a:t>
            </a:r>
            <a:r>
              <a:rPr lang="en-US" altLang="ko-KR" kern="0" dirty="0" smtClean="0">
                <a:latin typeface="+mn-ea"/>
                <a:cs typeface="+mj-cs"/>
              </a:rPr>
              <a:t>’ </a:t>
            </a:r>
            <a:r>
              <a:rPr lang="ko-KR" altLang="en-US" kern="0" dirty="0" smtClean="0">
                <a:latin typeface="+mn-ea"/>
                <a:cs typeface="+mj-cs"/>
              </a:rPr>
              <a:t>제</a:t>
            </a:r>
            <a:r>
              <a:rPr lang="en-US" altLang="ko-KR" kern="0" dirty="0">
                <a:latin typeface="+mn-ea"/>
                <a:cs typeface="+mj-cs"/>
              </a:rPr>
              <a:t>24</a:t>
            </a:r>
            <a:r>
              <a:rPr lang="ko-KR" altLang="en-US" kern="0" dirty="0">
                <a:latin typeface="+mn-ea"/>
                <a:cs typeface="+mj-cs"/>
              </a:rPr>
              <a:t>조에 </a:t>
            </a:r>
            <a:r>
              <a:rPr lang="ko-KR" altLang="en-US" kern="0" dirty="0" smtClean="0">
                <a:latin typeface="+mn-ea"/>
                <a:cs typeface="+mj-cs"/>
              </a:rPr>
              <a:t>따른 무상교육 </a:t>
            </a:r>
            <a:r>
              <a:rPr lang="ko-KR" altLang="en-US" kern="0" dirty="0">
                <a:latin typeface="+mn-ea"/>
                <a:cs typeface="+mj-cs"/>
              </a:rPr>
              <a:t>지원을 받지 아니하는 </a:t>
            </a:r>
            <a:r>
              <a:rPr lang="ko-KR" altLang="en-US" kern="0" dirty="0" err="1">
                <a:latin typeface="+mn-ea"/>
                <a:cs typeface="+mj-cs"/>
              </a:rPr>
              <a:t>영유아에</a:t>
            </a:r>
            <a:r>
              <a:rPr lang="ko-KR" altLang="en-US" kern="0" dirty="0">
                <a:latin typeface="+mn-ea"/>
                <a:cs typeface="+mj-cs"/>
              </a:rPr>
              <a:t> 대하여 필요한 경우 </a:t>
            </a:r>
            <a:r>
              <a:rPr lang="ko-KR" altLang="en-US" kern="0" dirty="0" smtClean="0">
                <a:latin typeface="+mn-ea"/>
                <a:cs typeface="+mj-cs"/>
              </a:rPr>
              <a:t>시간제보육 </a:t>
            </a:r>
            <a:r>
              <a:rPr lang="ko-KR" altLang="en-US" kern="0" dirty="0">
                <a:latin typeface="+mn-ea"/>
                <a:cs typeface="+mj-cs"/>
              </a:rPr>
              <a:t>서비스를 </a:t>
            </a:r>
            <a:r>
              <a:rPr lang="ko-KR" altLang="en-US" kern="0" dirty="0" smtClean="0">
                <a:latin typeface="+mn-ea"/>
                <a:cs typeface="+mj-cs"/>
              </a:rPr>
              <a:t>지원할 </a:t>
            </a:r>
            <a:r>
              <a:rPr lang="ko-KR" altLang="en-US" kern="0" dirty="0">
                <a:latin typeface="+mn-ea"/>
                <a:cs typeface="+mj-cs"/>
              </a:rPr>
              <a:t>수 있다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smtClean="0">
                <a:latin typeface="+mn-ea"/>
                <a:cs typeface="+mj-cs"/>
              </a:rPr>
              <a:t>대상자 </a:t>
            </a:r>
            <a:r>
              <a:rPr lang="en-US" altLang="ko-KR" kern="0" dirty="0" smtClean="0">
                <a:latin typeface="+mn-ea"/>
                <a:cs typeface="+mj-cs"/>
              </a:rPr>
              <a:t>: </a:t>
            </a:r>
            <a:r>
              <a:rPr lang="ko-KR" altLang="en-US" kern="0" dirty="0">
                <a:latin typeface="+mn-ea"/>
                <a:cs typeface="+mj-cs"/>
              </a:rPr>
              <a:t>생후 </a:t>
            </a:r>
            <a:r>
              <a:rPr lang="en-US" altLang="ko-KR" kern="0" dirty="0">
                <a:latin typeface="+mn-ea"/>
                <a:cs typeface="+mj-cs"/>
              </a:rPr>
              <a:t>6</a:t>
            </a:r>
            <a:r>
              <a:rPr lang="ko-KR" altLang="en-US" kern="0" dirty="0">
                <a:latin typeface="+mn-ea"/>
                <a:cs typeface="+mj-cs"/>
              </a:rPr>
              <a:t>개월 이상의 </a:t>
            </a:r>
            <a:r>
              <a:rPr lang="ko-KR" altLang="en-US" kern="0" dirty="0" err="1">
                <a:latin typeface="+mn-ea"/>
                <a:cs typeface="+mj-cs"/>
              </a:rPr>
              <a:t>영유아</a:t>
            </a:r>
            <a:r>
              <a:rPr lang="ko-KR" altLang="en-US" kern="0" dirty="0">
                <a:latin typeface="+mn-ea"/>
                <a:cs typeface="+mj-cs"/>
              </a:rPr>
              <a:t> 중 보건복지부장관이 정하여 </a:t>
            </a:r>
            <a:r>
              <a:rPr lang="ko-KR" altLang="en-US" kern="0" dirty="0" smtClean="0">
                <a:latin typeface="+mn-ea"/>
                <a:cs typeface="+mj-cs"/>
              </a:rPr>
              <a:t>고시하는 </a:t>
            </a:r>
            <a:r>
              <a:rPr lang="ko-KR" altLang="en-US" kern="0" dirty="0" err="1">
                <a:latin typeface="+mn-ea"/>
                <a:cs typeface="+mj-cs"/>
              </a:rPr>
              <a:t>영유아</a:t>
            </a:r>
            <a:endParaRPr lang="ko-KR" altLang="en-US" kern="0" dirty="0">
              <a:latin typeface="+mn-ea"/>
              <a:cs typeface="+mj-cs"/>
            </a:endParaRP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04495" y="753104"/>
            <a:ext cx="8909861" cy="2963928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18797" y="694368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376305" y="697543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35684" y="130431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50921" y="948942"/>
            <a:ext cx="40158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취약보육의 우선 실시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26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267410" y="1411855"/>
            <a:ext cx="8596460" cy="2131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>
                <a:latin typeface="+mn-ea"/>
                <a:cs typeface="+mj-cs"/>
              </a:rPr>
              <a:t>국가나 지방자치단체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사회복지법인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그 밖의 비영리법인이 설치한 </a:t>
            </a:r>
            <a:r>
              <a:rPr lang="ko-KR" altLang="en-US" sz="1700" kern="0" dirty="0" err="1">
                <a:latin typeface="+mn-ea"/>
                <a:cs typeface="+mj-cs"/>
              </a:rPr>
              <a:t>어린이집</a:t>
            </a: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대통령령으로 </a:t>
            </a:r>
            <a:r>
              <a:rPr lang="ko-KR" altLang="en-US" sz="1700" kern="0" dirty="0">
                <a:latin typeface="+mn-ea"/>
                <a:cs typeface="+mj-cs"/>
              </a:rPr>
              <a:t>정하는 </a:t>
            </a:r>
            <a:r>
              <a:rPr lang="ko-KR" altLang="en-US" sz="1700" kern="0" dirty="0" err="1">
                <a:latin typeface="+mn-ea"/>
                <a:cs typeface="+mj-cs"/>
              </a:rPr>
              <a:t>어린이집의</a:t>
            </a:r>
            <a:r>
              <a:rPr lang="ko-KR" altLang="en-US" sz="1700" kern="0" dirty="0">
                <a:latin typeface="+mn-ea"/>
                <a:cs typeface="+mj-cs"/>
              </a:rPr>
              <a:t> 원장은 </a:t>
            </a:r>
            <a:r>
              <a:rPr lang="ko-KR" altLang="en-US" sz="1700" kern="0" dirty="0" smtClean="0">
                <a:latin typeface="+mn-ea"/>
                <a:cs typeface="+mj-cs"/>
              </a:rPr>
              <a:t>영아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장애아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「</a:t>
            </a:r>
            <a:r>
              <a:rPr lang="ko-KR" altLang="en-US" sz="1700" kern="0" dirty="0">
                <a:latin typeface="+mn-ea"/>
                <a:cs typeface="+mj-cs"/>
              </a:rPr>
              <a:t>다문화가족지원법</a:t>
            </a:r>
            <a:r>
              <a:rPr lang="ko-KR" altLang="en-US" sz="1700" kern="0" dirty="0" smtClean="0">
                <a:latin typeface="+mn-ea"/>
                <a:cs typeface="+mj-cs"/>
              </a:rPr>
              <a:t>」 제</a:t>
            </a:r>
            <a:r>
              <a:rPr lang="en-US" altLang="ko-KR" sz="1700" kern="0" dirty="0">
                <a:latin typeface="+mn-ea"/>
                <a:cs typeface="+mj-cs"/>
              </a:rPr>
              <a:t>2</a:t>
            </a:r>
            <a:r>
              <a:rPr lang="ko-KR" altLang="en-US" sz="1700" kern="0" dirty="0" smtClean="0">
                <a:latin typeface="+mn-ea"/>
                <a:cs typeface="+mj-cs"/>
              </a:rPr>
              <a:t>조 제</a:t>
            </a:r>
            <a:r>
              <a:rPr lang="en-US" altLang="ko-KR" sz="1700" kern="0" dirty="0">
                <a:latin typeface="+mn-ea"/>
                <a:cs typeface="+mj-cs"/>
              </a:rPr>
              <a:t>1</a:t>
            </a:r>
            <a:r>
              <a:rPr lang="ko-KR" altLang="en-US" sz="1700" kern="0" dirty="0" smtClean="0">
                <a:latin typeface="+mn-ea"/>
                <a:cs typeface="+mj-cs"/>
              </a:rPr>
              <a:t>호에</a:t>
            </a:r>
            <a:r>
              <a:rPr lang="en-US" altLang="ko-KR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따른 </a:t>
            </a:r>
            <a:r>
              <a:rPr lang="ko-KR" altLang="en-US" sz="1700" kern="0" dirty="0">
                <a:latin typeface="+mn-ea"/>
                <a:cs typeface="+mj-cs"/>
              </a:rPr>
              <a:t>다문화가족의 아동 등에 대한 보육</a:t>
            </a:r>
            <a:r>
              <a:rPr lang="en-US" altLang="ko-KR" sz="1700" kern="0" dirty="0">
                <a:latin typeface="+mn-ea"/>
                <a:cs typeface="+mj-cs"/>
              </a:rPr>
              <a:t>(</a:t>
            </a:r>
            <a:r>
              <a:rPr lang="ko-KR" altLang="en-US" sz="1700" kern="0" dirty="0">
                <a:latin typeface="+mn-ea"/>
                <a:cs typeface="+mj-cs"/>
              </a:rPr>
              <a:t>취약보육</a:t>
            </a:r>
            <a:r>
              <a:rPr lang="en-US" altLang="ko-KR" sz="1700" kern="0" dirty="0">
                <a:latin typeface="+mn-ea"/>
                <a:cs typeface="+mj-cs"/>
              </a:rPr>
              <a:t>)</a:t>
            </a:r>
            <a:r>
              <a:rPr lang="ko-KR" altLang="en-US" sz="1700" kern="0" dirty="0">
                <a:latin typeface="+mn-ea"/>
                <a:cs typeface="+mj-cs"/>
              </a:rPr>
              <a:t>을 </a:t>
            </a:r>
            <a:r>
              <a:rPr lang="ko-KR" altLang="en-US" sz="1700" kern="0" dirty="0" smtClean="0">
                <a:latin typeface="+mn-ea"/>
                <a:cs typeface="+mj-cs"/>
              </a:rPr>
              <a:t>우선적으로 실시하여야 </a:t>
            </a:r>
            <a:r>
              <a:rPr lang="ko-KR" altLang="en-US" sz="1700" kern="0" dirty="0">
                <a:latin typeface="+mn-ea"/>
                <a:cs typeface="+mj-cs"/>
              </a:rPr>
              <a:t>한다</a:t>
            </a:r>
            <a:r>
              <a:rPr lang="en-US" altLang="ko-KR" sz="1700" kern="0" dirty="0" smtClean="0">
                <a:latin typeface="+mn-ea"/>
                <a:cs typeface="+mj-cs"/>
              </a:rPr>
              <a:t>.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700" kern="0" dirty="0" smtClean="0">
                <a:latin typeface="+mn-ea"/>
                <a:cs typeface="+mj-cs"/>
              </a:rPr>
              <a:t>보건복지부장관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smtClean="0">
                <a:latin typeface="+mn-ea"/>
                <a:cs typeface="+mj-cs"/>
              </a:rPr>
              <a:t>시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도지사 </a:t>
            </a:r>
            <a:r>
              <a:rPr lang="ko-KR" altLang="en-US" sz="1700" kern="0" dirty="0">
                <a:latin typeface="+mn-ea"/>
                <a:cs typeface="+mj-cs"/>
              </a:rPr>
              <a:t>및 </a:t>
            </a:r>
            <a:r>
              <a:rPr lang="ko-KR" altLang="en-US" sz="1700" kern="0" dirty="0" smtClean="0">
                <a:latin typeface="+mn-ea"/>
                <a:cs typeface="+mj-cs"/>
              </a:rPr>
              <a:t>시장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군수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구청장은 </a:t>
            </a:r>
            <a:r>
              <a:rPr lang="ko-KR" altLang="en-US" sz="1700" kern="0" dirty="0">
                <a:latin typeface="+mn-ea"/>
                <a:cs typeface="+mj-cs"/>
              </a:rPr>
              <a:t>취약보육을 </a:t>
            </a:r>
            <a:r>
              <a:rPr lang="ko-KR" altLang="en-US" sz="1700" kern="0" dirty="0" smtClean="0">
                <a:latin typeface="+mn-ea"/>
                <a:cs typeface="+mj-cs"/>
              </a:rPr>
              <a:t>활성화하는데 필요한 각종 </a:t>
            </a:r>
            <a:r>
              <a:rPr lang="ko-KR" altLang="en-US" sz="1700" kern="0" dirty="0">
                <a:latin typeface="+mn-ea"/>
                <a:cs typeface="+mj-cs"/>
              </a:rPr>
              <a:t>시책을 </a:t>
            </a:r>
            <a:r>
              <a:rPr lang="ko-KR" altLang="en-US" sz="1700" kern="0" dirty="0" smtClean="0">
                <a:latin typeface="+mn-ea"/>
                <a:cs typeface="+mj-cs"/>
              </a:rPr>
              <a:t>수립 </a:t>
            </a:r>
            <a:r>
              <a:rPr lang="en-US" altLang="ko-KR" sz="1700" kern="0" dirty="0" smtClean="0">
                <a:latin typeface="+mn-ea"/>
                <a:cs typeface="+mj-cs"/>
              </a:rPr>
              <a:t>· </a:t>
            </a:r>
            <a:r>
              <a:rPr lang="ko-KR" altLang="en-US" sz="1700" kern="0" dirty="0" smtClean="0">
                <a:latin typeface="+mn-ea"/>
                <a:cs typeface="+mj-cs"/>
              </a:rPr>
              <a:t>시행하여야 </a:t>
            </a:r>
            <a:r>
              <a:rPr lang="ko-KR" altLang="en-US" sz="1700" kern="0" dirty="0">
                <a:latin typeface="+mn-ea"/>
                <a:cs typeface="+mj-cs"/>
              </a:rPr>
              <a:t>한다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  <a:endParaRPr lang="en-US" altLang="ko-KR" sz="1700" kern="0" dirty="0" smtClean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543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보육의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제공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4495" y="773202"/>
            <a:ext cx="8909861" cy="5962509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14"/>
                <a:ext cx="3539" cy="183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18797" y="714464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376305" y="717639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25636" y="1314361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40873" y="917664"/>
            <a:ext cx="34515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보육의 우선 제공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28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188161" y="1411855"/>
            <a:ext cx="8826195" cy="527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>
                <a:latin typeface="+mn-ea"/>
                <a:cs typeface="+mj-cs"/>
              </a:rPr>
              <a:t>국가나 지방자치단체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사회복지법인</a:t>
            </a:r>
            <a:r>
              <a:rPr lang="en-US" altLang="ko-KR" sz="1900" kern="0" dirty="0">
                <a:latin typeface="+mn-ea"/>
                <a:cs typeface="+mj-cs"/>
              </a:rPr>
              <a:t>, </a:t>
            </a:r>
            <a:r>
              <a:rPr lang="ko-KR" altLang="en-US" sz="1900" kern="0" dirty="0">
                <a:latin typeface="+mn-ea"/>
                <a:cs typeface="+mj-cs"/>
              </a:rPr>
              <a:t>그 밖의 비영리법인이 설치한 </a:t>
            </a:r>
            <a:r>
              <a:rPr lang="ko-KR" altLang="en-US" sz="1900" kern="0" dirty="0" err="1">
                <a:latin typeface="+mn-ea"/>
                <a:cs typeface="+mj-cs"/>
              </a:rPr>
              <a:t>어린이집과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대통령령으로 정하는 </a:t>
            </a:r>
            <a:r>
              <a:rPr lang="ko-KR" altLang="en-US" sz="1900" kern="0" dirty="0" err="1">
                <a:latin typeface="+mn-ea"/>
                <a:cs typeface="+mj-cs"/>
              </a:rPr>
              <a:t>어린이집의</a:t>
            </a:r>
            <a:r>
              <a:rPr lang="ko-KR" altLang="en-US" sz="1900" kern="0" dirty="0">
                <a:latin typeface="+mn-ea"/>
                <a:cs typeface="+mj-cs"/>
              </a:rPr>
              <a:t> 장은 다음에 해당하는 자가 우선적으로 </a:t>
            </a:r>
            <a:r>
              <a:rPr lang="ko-KR" altLang="en-US" sz="1900" kern="0" dirty="0" err="1">
                <a:latin typeface="+mn-ea"/>
                <a:cs typeface="+mj-cs"/>
              </a:rPr>
              <a:t>어린이집을</a:t>
            </a:r>
            <a:r>
              <a:rPr lang="ko-KR" altLang="en-US" sz="1900" kern="0" dirty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이용할 </a:t>
            </a:r>
            <a:r>
              <a:rPr lang="ko-KR" altLang="en-US" sz="1900" kern="0" dirty="0">
                <a:latin typeface="+mn-ea"/>
                <a:cs typeface="+mj-cs"/>
              </a:rPr>
              <a:t>수 있도록 </a:t>
            </a:r>
            <a:r>
              <a:rPr lang="ko-KR" altLang="en-US" sz="1900" kern="0" dirty="0" smtClean="0">
                <a:latin typeface="+mn-ea"/>
                <a:cs typeface="+mj-cs"/>
              </a:rPr>
              <a:t>하여야</a:t>
            </a:r>
            <a:r>
              <a:rPr lang="en-US" altLang="ko-KR" sz="1900" kern="0" dirty="0" smtClean="0">
                <a:latin typeface="+mn-ea"/>
                <a:cs typeface="+mj-cs"/>
              </a:rPr>
              <a:t> </a:t>
            </a:r>
            <a:r>
              <a:rPr lang="ko-KR" altLang="en-US" sz="1900" kern="0" dirty="0" smtClean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1. </a:t>
            </a:r>
            <a:r>
              <a:rPr lang="ko-KR" altLang="en-US" sz="1700" kern="0" dirty="0" err="1">
                <a:latin typeface="+mn-ea"/>
                <a:cs typeface="+mj-cs"/>
              </a:rPr>
              <a:t>국민기초생활보장법에</a:t>
            </a:r>
            <a:r>
              <a:rPr lang="ko-KR" altLang="en-US" sz="1700" kern="0" dirty="0">
                <a:latin typeface="+mn-ea"/>
                <a:cs typeface="+mj-cs"/>
              </a:rPr>
              <a:t> 따른 </a:t>
            </a:r>
            <a:r>
              <a:rPr lang="ko-KR" altLang="en-US" sz="1700" kern="0" dirty="0" smtClean="0">
                <a:latin typeface="+mn-ea"/>
                <a:cs typeface="+mj-cs"/>
              </a:rPr>
              <a:t>수급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2. </a:t>
            </a:r>
            <a:r>
              <a:rPr lang="ko-KR" altLang="en-US" sz="1700" kern="0" dirty="0" err="1">
                <a:latin typeface="+mn-ea"/>
                <a:cs typeface="+mj-cs"/>
              </a:rPr>
              <a:t>한부모가족지원법에</a:t>
            </a:r>
            <a:r>
              <a:rPr lang="ko-KR" altLang="en-US" sz="1700" kern="0" dirty="0">
                <a:latin typeface="+mn-ea"/>
                <a:cs typeface="+mj-cs"/>
              </a:rPr>
              <a:t> 따른 보호대상자의 </a:t>
            </a:r>
            <a:r>
              <a:rPr lang="ko-KR" altLang="en-US" sz="1700" kern="0" dirty="0" smtClean="0">
                <a:latin typeface="+mn-ea"/>
                <a:cs typeface="+mj-cs"/>
              </a:rPr>
              <a:t>자녀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3. </a:t>
            </a:r>
            <a:r>
              <a:rPr lang="ko-KR" altLang="en-US" sz="1700" kern="0" dirty="0" err="1">
                <a:latin typeface="+mn-ea"/>
                <a:cs typeface="+mj-cs"/>
              </a:rPr>
              <a:t>국민기초생활보장법에</a:t>
            </a:r>
            <a:r>
              <a:rPr lang="ko-KR" altLang="en-US" sz="1700" kern="0" dirty="0">
                <a:latin typeface="+mn-ea"/>
                <a:cs typeface="+mj-cs"/>
              </a:rPr>
              <a:t> 따른 </a:t>
            </a:r>
            <a:r>
              <a:rPr lang="ko-KR" altLang="en-US" sz="1700" kern="0" dirty="0" err="1">
                <a:latin typeface="+mn-ea"/>
                <a:cs typeface="+mj-cs"/>
              </a:rPr>
              <a:t>차상위계층의</a:t>
            </a: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smtClean="0">
                <a:latin typeface="+mn-ea"/>
                <a:cs typeface="+mj-cs"/>
              </a:rPr>
              <a:t>자녀</a:t>
            </a:r>
            <a:endParaRPr lang="en-US" altLang="ko-KR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 smtClean="0">
                <a:latin typeface="+mn-ea"/>
                <a:cs typeface="+mj-cs"/>
              </a:rPr>
              <a:t>4</a:t>
            </a:r>
            <a:r>
              <a:rPr lang="en-US" altLang="ko-KR" sz="1700" kern="0" dirty="0">
                <a:latin typeface="+mn-ea"/>
                <a:cs typeface="+mj-cs"/>
              </a:rPr>
              <a:t>. </a:t>
            </a:r>
            <a:r>
              <a:rPr lang="ko-KR" altLang="en-US" sz="1700" kern="0" dirty="0">
                <a:latin typeface="+mn-ea"/>
                <a:cs typeface="+mj-cs"/>
              </a:rPr>
              <a:t>장애인복지법에 의한 장애인 중 </a:t>
            </a:r>
            <a:r>
              <a:rPr lang="ko-KR" altLang="en-US" sz="17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700" kern="0" dirty="0">
                <a:latin typeface="+mn-ea"/>
                <a:cs typeface="+mj-cs"/>
              </a:rPr>
              <a:t> 정한 장애등급 이상에 해당하는 </a:t>
            </a:r>
            <a:r>
              <a:rPr lang="ko-KR" altLang="en-US" sz="1700" kern="0" dirty="0" smtClean="0">
                <a:latin typeface="+mn-ea"/>
                <a:cs typeface="+mj-cs"/>
              </a:rPr>
              <a:t>자의 자녀 </a:t>
            </a:r>
            <a:r>
              <a:rPr lang="ko-KR" altLang="en-US" sz="1700" kern="0" dirty="0">
                <a:latin typeface="+mn-ea"/>
                <a:cs typeface="+mj-cs"/>
              </a:rPr>
              <a:t>등 </a:t>
            </a: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5. </a:t>
            </a:r>
            <a:r>
              <a:rPr lang="ko-KR" altLang="en-US" sz="1700" kern="0" dirty="0">
                <a:latin typeface="+mn-ea"/>
                <a:cs typeface="+mj-cs"/>
              </a:rPr>
              <a:t>다문화가족지원법에 따른 다문화가족의 </a:t>
            </a:r>
            <a:r>
              <a:rPr lang="ko-KR" altLang="en-US" sz="1700" kern="0" dirty="0" smtClean="0">
                <a:latin typeface="+mn-ea"/>
                <a:cs typeface="+mj-cs"/>
              </a:rPr>
              <a:t>자녀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6. </a:t>
            </a:r>
            <a:r>
              <a:rPr lang="ko-KR" altLang="en-US" sz="1700" kern="0" dirty="0">
                <a:latin typeface="+mn-ea"/>
                <a:cs typeface="+mj-cs"/>
              </a:rPr>
              <a:t>국가유공자 중 전몰군경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 err="1">
                <a:latin typeface="+mn-ea"/>
                <a:cs typeface="+mj-cs"/>
              </a:rPr>
              <a:t>상이자로서</a:t>
            </a:r>
            <a:r>
              <a:rPr lang="ko-KR" altLang="en-US" sz="1700" kern="0" dirty="0">
                <a:latin typeface="+mn-ea"/>
                <a:cs typeface="+mj-cs"/>
              </a:rPr>
              <a:t> </a:t>
            </a:r>
            <a:r>
              <a:rPr lang="ko-KR" altLang="en-US" sz="1700" kern="0" dirty="0" err="1">
                <a:latin typeface="+mn-ea"/>
                <a:cs typeface="+mj-cs"/>
              </a:rPr>
              <a:t>보건복지부령이</a:t>
            </a:r>
            <a:r>
              <a:rPr lang="ko-KR" altLang="en-US" sz="1700" kern="0" dirty="0">
                <a:latin typeface="+mn-ea"/>
                <a:cs typeface="+mj-cs"/>
              </a:rPr>
              <a:t> 정하는 자</a:t>
            </a:r>
            <a:r>
              <a:rPr lang="en-US" altLang="ko-KR" sz="1700" kern="0" dirty="0">
                <a:latin typeface="+mn-ea"/>
                <a:cs typeface="+mj-cs"/>
              </a:rPr>
              <a:t>, </a:t>
            </a:r>
            <a:r>
              <a:rPr lang="ko-KR" altLang="en-US" sz="1700" kern="0" dirty="0">
                <a:latin typeface="+mn-ea"/>
                <a:cs typeface="+mj-cs"/>
              </a:rPr>
              <a:t>순직자의 </a:t>
            </a:r>
            <a:r>
              <a:rPr lang="ko-KR" altLang="en-US" sz="1700" kern="0" dirty="0" smtClean="0">
                <a:latin typeface="+mn-ea"/>
                <a:cs typeface="+mj-cs"/>
              </a:rPr>
              <a:t>자녀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7. </a:t>
            </a:r>
            <a:r>
              <a:rPr lang="ko-KR" altLang="en-US" sz="1700" kern="0" dirty="0">
                <a:latin typeface="+mn-ea"/>
                <a:cs typeface="+mj-cs"/>
              </a:rPr>
              <a:t>제</a:t>
            </a:r>
            <a:r>
              <a:rPr lang="en-US" altLang="ko-KR" sz="1700" kern="0" dirty="0">
                <a:latin typeface="+mn-ea"/>
                <a:cs typeface="+mj-cs"/>
              </a:rPr>
              <a:t>1</a:t>
            </a:r>
            <a:r>
              <a:rPr lang="ko-KR" altLang="en-US" sz="1700" kern="0" dirty="0">
                <a:latin typeface="+mn-ea"/>
                <a:cs typeface="+mj-cs"/>
              </a:rPr>
              <a:t>형의 당뇨를 가진 경우로서 의학적 조치가 용이하고 일상생활이 </a:t>
            </a:r>
            <a:r>
              <a:rPr lang="ko-KR" altLang="en-US" sz="1700" kern="0" dirty="0" smtClean="0">
                <a:latin typeface="+mn-ea"/>
                <a:cs typeface="+mj-cs"/>
              </a:rPr>
              <a:t>가능하여 보육에 지장이 </a:t>
            </a:r>
            <a:r>
              <a:rPr lang="ko-KR" altLang="en-US" sz="1700" kern="0" dirty="0">
                <a:latin typeface="+mn-ea"/>
                <a:cs typeface="+mj-cs"/>
              </a:rPr>
              <a:t>없는 </a:t>
            </a:r>
            <a:r>
              <a:rPr lang="ko-KR" altLang="en-US" sz="1700" kern="0" dirty="0" err="1" smtClean="0">
                <a:latin typeface="+mn-ea"/>
                <a:cs typeface="+mj-cs"/>
              </a:rPr>
              <a:t>영유아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36195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1700" kern="0" dirty="0">
                <a:latin typeface="+mn-ea"/>
                <a:cs typeface="+mj-cs"/>
              </a:rPr>
              <a:t>8. </a:t>
            </a:r>
            <a:r>
              <a:rPr lang="ko-KR" altLang="en-US" sz="1700" kern="0" dirty="0">
                <a:latin typeface="+mn-ea"/>
                <a:cs typeface="+mj-cs"/>
              </a:rPr>
              <a:t>그 밖에 소득수준 등을 고려하여 </a:t>
            </a:r>
            <a:r>
              <a:rPr lang="ko-KR" altLang="en-US" sz="1700" kern="0" dirty="0" err="1">
                <a:latin typeface="+mn-ea"/>
                <a:cs typeface="+mj-cs"/>
              </a:rPr>
              <a:t>보건복지부령으로</a:t>
            </a:r>
            <a:r>
              <a:rPr lang="ko-KR" altLang="en-US" sz="1700" kern="0" dirty="0">
                <a:latin typeface="+mn-ea"/>
                <a:cs typeface="+mj-cs"/>
              </a:rPr>
              <a:t> 정하는 자의 </a:t>
            </a:r>
            <a:r>
              <a:rPr lang="ko-KR" altLang="en-US" sz="1700" kern="0" dirty="0" smtClean="0">
                <a:latin typeface="+mn-ea"/>
                <a:cs typeface="+mj-cs"/>
              </a:rPr>
              <a:t>자녀</a:t>
            </a:r>
            <a:endParaRPr lang="ko-KR" altLang="en-US" sz="1700" kern="0" dirty="0">
              <a:latin typeface="+mn-ea"/>
              <a:cs typeface="+mj-cs"/>
            </a:endParaRPr>
          </a:p>
          <a:p>
            <a:pPr marL="180975" indent="-180975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1900" kern="0" dirty="0" smtClean="0">
                <a:latin typeface="+mn-ea"/>
                <a:cs typeface="+mj-cs"/>
              </a:rPr>
              <a:t>사업주는 </a:t>
            </a:r>
            <a:r>
              <a:rPr lang="ko-KR" altLang="en-US" sz="1900" kern="0" dirty="0">
                <a:latin typeface="+mn-ea"/>
                <a:cs typeface="+mj-cs"/>
              </a:rPr>
              <a:t>사업장 근로자의 자녀가 우선적으로 직장 </a:t>
            </a:r>
            <a:r>
              <a:rPr lang="ko-KR" altLang="en-US" sz="1900" kern="0" dirty="0" err="1">
                <a:latin typeface="+mn-ea"/>
                <a:cs typeface="+mj-cs"/>
              </a:rPr>
              <a:t>어린이집을</a:t>
            </a:r>
            <a:r>
              <a:rPr lang="ko-KR" altLang="en-US" sz="1900" kern="0" dirty="0">
                <a:latin typeface="+mn-ea"/>
                <a:cs typeface="+mj-cs"/>
              </a:rPr>
              <a:t> 이용할 수 </a:t>
            </a:r>
            <a:r>
              <a:rPr lang="ko-KR" altLang="en-US" sz="1900" kern="0" dirty="0" smtClean="0">
                <a:latin typeface="+mn-ea"/>
                <a:cs typeface="+mj-cs"/>
              </a:rPr>
              <a:t>있도록 하여야 </a:t>
            </a:r>
            <a:r>
              <a:rPr lang="ko-KR" altLang="en-US" sz="1900" kern="0" dirty="0">
                <a:latin typeface="+mn-ea"/>
                <a:cs typeface="+mj-cs"/>
              </a:rPr>
              <a:t>한다</a:t>
            </a:r>
            <a:r>
              <a:rPr lang="en-US" altLang="ko-KR" sz="1900" kern="0" dirty="0" smtClean="0">
                <a:latin typeface="+mn-ea"/>
                <a:cs typeface="+mj-cs"/>
              </a:rPr>
              <a:t>.</a:t>
            </a:r>
            <a:endParaRPr lang="en-US" altLang="ko-KR" sz="1900" kern="0" dirty="0"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74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보육의 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제공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4640" y="4639864"/>
            <a:ext cx="8847710" cy="1652632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48941" y="4581128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06449" y="4584303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265828" y="5191073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81065" y="4835702"/>
            <a:ext cx="40799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보육서비스 이용권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337900" y="5236362"/>
            <a:ext cx="88261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무상보육</a:t>
            </a:r>
            <a:r>
              <a:rPr lang="en-US" altLang="ko-KR" sz="2000" kern="0" dirty="0">
                <a:latin typeface="+mn-ea"/>
                <a:cs typeface="+mj-cs"/>
              </a:rPr>
              <a:t>, </a:t>
            </a:r>
            <a:r>
              <a:rPr lang="ko-KR" altLang="en-US" sz="2000" kern="0" dirty="0">
                <a:latin typeface="+mn-ea"/>
                <a:cs typeface="+mj-cs"/>
              </a:rPr>
              <a:t>양육수당에 따른 비용지원을 위하여 </a:t>
            </a:r>
            <a:endParaRPr lang="en-US" altLang="ko-KR" sz="2000" kern="0" dirty="0" smtClean="0">
              <a:latin typeface="+mn-ea"/>
              <a:cs typeface="+mj-cs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defRPr/>
            </a:pP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en-US" altLang="ko-KR" sz="2000" kern="0" dirty="0" smtClean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보육서비스 </a:t>
            </a:r>
            <a:r>
              <a:rPr lang="ko-KR" altLang="en-US" sz="2000" kern="0" dirty="0">
                <a:latin typeface="+mn-ea"/>
                <a:cs typeface="+mj-cs"/>
              </a:rPr>
              <a:t>이용권을 </a:t>
            </a:r>
            <a:r>
              <a:rPr lang="ko-KR" altLang="en-US" sz="2000" kern="0" dirty="0" err="1">
                <a:latin typeface="+mn-ea"/>
                <a:cs typeface="+mj-cs"/>
              </a:rPr>
              <a:t>영유아의</a:t>
            </a:r>
            <a:r>
              <a:rPr lang="ko-KR" altLang="en-US" sz="2000" kern="0" dirty="0">
                <a:latin typeface="+mn-ea"/>
                <a:cs typeface="+mj-cs"/>
              </a:rPr>
              <a:t> 보호자에게 지급할 수 있다</a:t>
            </a:r>
            <a:r>
              <a:rPr lang="en-US" altLang="ko-KR" sz="2000" kern="0" dirty="0">
                <a:latin typeface="+mn-ea"/>
                <a:cs typeface="+mj-cs"/>
              </a:rPr>
              <a:t>.</a:t>
            </a:r>
          </a:p>
        </p:txBody>
      </p: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134640" y="845208"/>
            <a:ext cx="8847710" cy="3251960"/>
            <a:chOff x="204" y="2296"/>
            <a:chExt cx="3584" cy="1860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228" y="2347"/>
                <a:ext cx="3539" cy="17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 rot="10800000">
              <a:off x="234" y="323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248941" y="786472"/>
            <a:ext cx="88900" cy="200025"/>
            <a:chOff x="4314" y="2018"/>
            <a:chExt cx="69" cy="166"/>
          </a:xfrm>
        </p:grpSpPr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4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406449" y="789647"/>
            <a:ext cx="87312" cy="200025"/>
            <a:chOff x="4314" y="2018"/>
            <a:chExt cx="69" cy="166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265828" y="1396417"/>
            <a:ext cx="8524936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81065" y="1041046"/>
            <a:ext cx="28520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양육수당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34</a:t>
            </a:r>
            <a:r>
              <a:rPr lang="ko-KR" altLang="en-US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2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30" name="제목 39"/>
          <p:cNvSpPr txBox="1">
            <a:spLocks/>
          </p:cNvSpPr>
          <p:nvPr/>
        </p:nvSpPr>
        <p:spPr bwMode="auto">
          <a:xfrm>
            <a:off x="337901" y="1503959"/>
            <a:ext cx="845286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>
                <a:latin typeface="+mn-ea"/>
                <a:cs typeface="+mj-cs"/>
              </a:rPr>
              <a:t>국가와 지방자치단체는 </a:t>
            </a:r>
            <a:r>
              <a:rPr lang="ko-KR" altLang="en-US" sz="2000" kern="0" dirty="0" err="1">
                <a:latin typeface="+mn-ea"/>
                <a:cs typeface="+mj-cs"/>
              </a:rPr>
              <a:t>어린이집이나</a:t>
            </a:r>
            <a:r>
              <a:rPr lang="ko-KR" altLang="en-US" sz="2000" kern="0" dirty="0">
                <a:latin typeface="+mn-ea"/>
                <a:cs typeface="+mj-cs"/>
              </a:rPr>
              <a:t> 「유아교육법」에 제</a:t>
            </a:r>
            <a:r>
              <a:rPr lang="en-US" altLang="ko-KR" sz="2000" kern="0" dirty="0">
                <a:latin typeface="+mn-ea"/>
                <a:cs typeface="+mj-cs"/>
              </a:rPr>
              <a:t>2</a:t>
            </a:r>
            <a:r>
              <a:rPr lang="ko-KR" altLang="en-US" sz="2000" kern="0" dirty="0">
                <a:latin typeface="+mn-ea"/>
                <a:cs typeface="+mj-cs"/>
              </a:rPr>
              <a:t>조에 따른 </a:t>
            </a:r>
            <a:r>
              <a:rPr lang="ko-KR" altLang="en-US" sz="2000" kern="0" dirty="0" smtClean="0">
                <a:latin typeface="+mn-ea"/>
                <a:cs typeface="+mj-cs"/>
              </a:rPr>
              <a:t>유치원을 </a:t>
            </a:r>
            <a:r>
              <a:rPr lang="ko-KR" altLang="en-US" sz="2000" kern="0" dirty="0">
                <a:latin typeface="+mn-ea"/>
                <a:cs typeface="+mj-cs"/>
              </a:rPr>
              <a:t>이용하지 </a:t>
            </a:r>
            <a:r>
              <a:rPr lang="ko-KR" altLang="en-US" sz="2000" kern="0" dirty="0" smtClean="0">
                <a:latin typeface="+mn-ea"/>
                <a:cs typeface="+mj-cs"/>
              </a:rPr>
              <a:t>아니하는 </a:t>
            </a:r>
            <a:r>
              <a:rPr lang="ko-KR" altLang="en-US" sz="2000" kern="0" dirty="0" err="1">
                <a:latin typeface="+mn-ea"/>
                <a:cs typeface="+mj-cs"/>
              </a:rPr>
              <a:t>영유아에</a:t>
            </a:r>
            <a:r>
              <a:rPr lang="ko-KR" altLang="en-US" sz="2000" kern="0" dirty="0">
                <a:latin typeface="+mn-ea"/>
                <a:cs typeface="+mj-cs"/>
              </a:rPr>
              <a:t> 대하여 </a:t>
            </a:r>
            <a:r>
              <a:rPr lang="ko-KR" altLang="en-US" sz="2000" kern="0" dirty="0" err="1">
                <a:latin typeface="+mn-ea"/>
                <a:cs typeface="+mj-cs"/>
              </a:rPr>
              <a:t>영유아의</a:t>
            </a:r>
            <a:r>
              <a:rPr lang="ko-KR" altLang="en-US" sz="2000" kern="0" dirty="0">
                <a:latin typeface="+mn-ea"/>
                <a:cs typeface="+mj-cs"/>
              </a:rPr>
              <a:t> 연령과 보호자의 </a:t>
            </a:r>
            <a:r>
              <a:rPr lang="ko-KR" altLang="en-US" sz="2000" kern="0" dirty="0" smtClean="0">
                <a:latin typeface="+mn-ea"/>
                <a:cs typeface="+mj-cs"/>
              </a:rPr>
              <a:t>경제적 </a:t>
            </a:r>
            <a:r>
              <a:rPr lang="ko-KR" altLang="en-US" sz="2000" kern="0" dirty="0">
                <a:latin typeface="+mn-ea"/>
                <a:cs typeface="+mj-cs"/>
              </a:rPr>
              <a:t>수준을 고려하여 </a:t>
            </a:r>
            <a:r>
              <a:rPr lang="ko-KR" altLang="en-US" sz="2000" kern="0" dirty="0" smtClean="0">
                <a:latin typeface="+mn-ea"/>
                <a:cs typeface="+mj-cs"/>
              </a:rPr>
              <a:t>양육에</a:t>
            </a:r>
            <a:r>
              <a:rPr lang="en-US" altLang="ko-KR" sz="2000" kern="0" dirty="0">
                <a:latin typeface="+mn-ea"/>
                <a:cs typeface="+mj-cs"/>
              </a:rPr>
              <a:t> </a:t>
            </a:r>
            <a:r>
              <a:rPr lang="ko-KR" altLang="en-US" sz="2000" kern="0" dirty="0" smtClean="0">
                <a:latin typeface="+mn-ea"/>
                <a:cs typeface="+mj-cs"/>
              </a:rPr>
              <a:t>필요한 </a:t>
            </a:r>
            <a:r>
              <a:rPr lang="ko-KR" altLang="en-US" sz="2000" kern="0" dirty="0">
                <a:latin typeface="+mn-ea"/>
                <a:cs typeface="+mj-cs"/>
              </a:rPr>
              <a:t>비용을 지원할 수 있다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sz="2000" kern="0" dirty="0" smtClean="0">
                <a:latin typeface="+mn-ea"/>
                <a:cs typeface="+mj-cs"/>
              </a:rPr>
              <a:t>영유아가 </a:t>
            </a:r>
            <a:r>
              <a:rPr lang="en-US" altLang="ko-KR" sz="2000" kern="0" dirty="0">
                <a:latin typeface="+mn-ea"/>
                <a:cs typeface="+mj-cs"/>
              </a:rPr>
              <a:t>90</a:t>
            </a:r>
            <a:r>
              <a:rPr lang="ko-KR" altLang="en-US" sz="2000" kern="0" dirty="0">
                <a:latin typeface="+mn-ea"/>
                <a:cs typeface="+mj-cs"/>
              </a:rPr>
              <a:t>일 이상 지속하여 해외에 체류하는 경우에는 그 기간 동안 </a:t>
            </a:r>
            <a:r>
              <a:rPr lang="ko-KR" altLang="en-US" sz="2000" kern="0" dirty="0" smtClean="0">
                <a:latin typeface="+mn-ea"/>
                <a:cs typeface="+mj-cs"/>
              </a:rPr>
              <a:t>양육에 </a:t>
            </a:r>
            <a:r>
              <a:rPr lang="ko-KR" altLang="en-US" sz="2000" kern="0" dirty="0">
                <a:latin typeface="+mn-ea"/>
                <a:cs typeface="+mj-cs"/>
              </a:rPr>
              <a:t>필요한 </a:t>
            </a:r>
            <a:r>
              <a:rPr lang="ko-KR" altLang="en-US" sz="2000" kern="0" dirty="0" smtClean="0">
                <a:latin typeface="+mn-ea"/>
                <a:cs typeface="+mj-cs"/>
              </a:rPr>
              <a:t>비용 </a:t>
            </a:r>
            <a:r>
              <a:rPr lang="ko-KR" altLang="en-US" sz="2000" kern="0" dirty="0">
                <a:latin typeface="+mn-ea"/>
                <a:cs typeface="+mj-cs"/>
              </a:rPr>
              <a:t>지원을 정지한다</a:t>
            </a:r>
            <a:r>
              <a:rPr lang="en-US" altLang="ko-KR" sz="2000" kern="0" dirty="0">
                <a:latin typeface="+mn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4670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219621" y="245511"/>
            <a:ext cx="7772400" cy="4385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ko-KR" altLang="en-US" sz="2500" b="1" dirty="0" err="1">
                <a:solidFill>
                  <a:schemeClr val="accent4">
                    <a:lumMod val="50000"/>
                  </a:schemeClr>
                </a:solidFill>
                <a:latin typeface="+mj-ea"/>
              </a:rPr>
              <a:t>영유아보육법</a:t>
            </a:r>
            <a:r>
              <a:rPr lang="ko-KR" altLang="en-US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ko-KR" sz="2500" b="1" dirty="0">
                <a:solidFill>
                  <a:schemeClr val="accent4">
                    <a:lumMod val="50000"/>
                  </a:schemeClr>
                </a:solidFill>
                <a:latin typeface="+mj-ea"/>
              </a:rPr>
              <a:t>- </a:t>
            </a:r>
            <a:r>
              <a:rPr lang="ko-KR" altLang="en-US" sz="2500" b="1" dirty="0" smtClean="0">
                <a:solidFill>
                  <a:schemeClr val="accent4">
                    <a:lumMod val="50000"/>
                  </a:schemeClr>
                </a:solidFill>
                <a:latin typeface="+mj-ea"/>
              </a:rPr>
              <a:t>안전</a:t>
            </a:r>
            <a:endParaRPr lang="ko-KR" altLang="en-US" sz="2500" b="1" dirty="0">
              <a:solidFill>
                <a:schemeClr val="accent4">
                  <a:lumMod val="50000"/>
                </a:schemeClr>
              </a:solidFill>
              <a:latin typeface="+mj-ea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78709" y="843531"/>
            <a:ext cx="8733199" cy="1820630"/>
            <a:chOff x="204" y="2296"/>
            <a:chExt cx="3584" cy="186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04" y="2296"/>
              <a:ext cx="3584" cy="1860"/>
              <a:chOff x="204" y="2296"/>
              <a:chExt cx="3584" cy="1860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204" y="2296"/>
                <a:ext cx="3584" cy="1860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228" y="2323"/>
                <a:ext cx="3539" cy="1799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1800"/>
              </a:p>
            </p:txBody>
          </p:sp>
        </p:grpSp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0800000">
              <a:off x="234" y="3385"/>
              <a:ext cx="3529" cy="726"/>
            </a:xfrm>
            <a:prstGeom prst="flowChartDocumen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>
                    <a:alpha val="50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293010" y="784795"/>
            <a:ext cx="88900" cy="200025"/>
            <a:chOff x="4314" y="2018"/>
            <a:chExt cx="69" cy="166"/>
          </a:xfrm>
        </p:grpSpPr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450518" y="787970"/>
            <a:ext cx="87312" cy="200025"/>
            <a:chOff x="4314" y="2018"/>
            <a:chExt cx="69" cy="166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4314" y="2115"/>
              <a:ext cx="69" cy="6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bg2">
                  <a:lumMod val="1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auto">
            <a:xfrm rot="5400000">
              <a:off x="4280" y="2069"/>
              <a:ext cx="136" cy="34"/>
            </a:xfrm>
            <a:prstGeom prst="flowChartTerminator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ko-KR" altLang="en-US" sz="1800"/>
            </a:p>
          </p:txBody>
        </p:sp>
      </p:grp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399676" y="1401175"/>
            <a:ext cx="8109660" cy="0"/>
          </a:xfrm>
          <a:prstGeom prst="line">
            <a:avLst/>
          </a:prstGeom>
          <a:noFill/>
          <a:ln w="12700">
            <a:solidFill>
              <a:schemeClr val="tx2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95252" y="1013796"/>
            <a:ext cx="35654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차량안전관리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제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33</a:t>
            </a:r>
            <a:r>
              <a:rPr lang="ko-KR" altLang="en-US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조의</a:t>
            </a:r>
            <a:r>
              <a:rPr lang="en-US" altLang="ko-KR" sz="2300" b="1" dirty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2)</a:t>
            </a:r>
          </a:p>
        </p:txBody>
      </p:sp>
      <p:sp>
        <p:nvSpPr>
          <p:cNvPr id="16" name="제목 39"/>
          <p:cNvSpPr txBox="1">
            <a:spLocks/>
          </p:cNvSpPr>
          <p:nvPr/>
        </p:nvSpPr>
        <p:spPr bwMode="auto">
          <a:xfrm>
            <a:off x="403074" y="1553575"/>
            <a:ext cx="83508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5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ko-KR" altLang="en-US" kern="0" dirty="0" err="1">
                <a:latin typeface="+mn-ea"/>
                <a:cs typeface="+mj-cs"/>
              </a:rPr>
              <a:t>어린이집</a:t>
            </a:r>
            <a:r>
              <a:rPr lang="ko-KR" altLang="en-US" kern="0" dirty="0">
                <a:latin typeface="+mn-ea"/>
                <a:cs typeface="+mj-cs"/>
              </a:rPr>
              <a:t> 원장은 </a:t>
            </a:r>
            <a:r>
              <a:rPr lang="ko-KR" altLang="en-US" kern="0" dirty="0" err="1">
                <a:latin typeface="+mn-ea"/>
                <a:cs typeface="+mj-cs"/>
              </a:rPr>
              <a:t>영유아의</a:t>
            </a:r>
            <a:r>
              <a:rPr lang="ko-KR" altLang="en-US" kern="0" dirty="0">
                <a:latin typeface="+mn-ea"/>
                <a:cs typeface="+mj-cs"/>
              </a:rPr>
              <a:t> 통학을 위하여 차량을 운행하는 경우 </a:t>
            </a:r>
            <a:r>
              <a:rPr lang="ko-KR" altLang="en-US" kern="0" dirty="0" smtClean="0">
                <a:latin typeface="+mn-ea"/>
                <a:cs typeface="+mj-cs"/>
              </a:rPr>
              <a:t>「도로교통법」 제</a:t>
            </a:r>
            <a:r>
              <a:rPr lang="en-US" altLang="ko-KR" kern="0" dirty="0">
                <a:latin typeface="+mn-ea"/>
                <a:cs typeface="+mj-cs"/>
              </a:rPr>
              <a:t>52</a:t>
            </a:r>
            <a:r>
              <a:rPr lang="ko-KR" altLang="en-US" kern="0" dirty="0">
                <a:latin typeface="+mn-ea"/>
                <a:cs typeface="+mj-cs"/>
              </a:rPr>
              <a:t>조에 따라 미리 어린이통학버스로 관할 경찰서장에게 신고하여야 한다</a:t>
            </a:r>
            <a:r>
              <a:rPr lang="en-US" altLang="ko-KR" kern="0" dirty="0">
                <a:latin typeface="+mn-ea"/>
                <a:cs typeface="+mj-cs"/>
              </a:rPr>
              <a:t>. 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516219" y="4077072"/>
            <a:ext cx="3106726" cy="2703595"/>
            <a:chOff x="6804248" y="4077072"/>
            <a:chExt cx="3059927" cy="2592288"/>
          </a:xfrm>
        </p:grpSpPr>
        <p:pic>
          <p:nvPicPr>
            <p:cNvPr id="18" name="그림 17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272" y="4221088"/>
              <a:ext cx="1690348" cy="169197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830481" y="5913060"/>
              <a:ext cx="3033694" cy="560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u="sng" dirty="0" err="1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어린이집</a:t>
              </a:r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차량</a:t>
              </a:r>
              <a:endParaRPr lang="en-US" altLang="ko-KR" sz="1600" b="1" u="sng" dirty="0" smtClean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1600" b="1" u="sng" dirty="0" smtClean="0">
                  <a:solidFill>
                    <a:schemeClr val="accent6">
                      <a:lumMod val="7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잠자는 아이 확인장치</a:t>
              </a:r>
              <a:endParaRPr lang="ko-KR" altLang="en-US" sz="1600" b="1" u="sng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804248" y="4077072"/>
              <a:ext cx="2160240" cy="2592288"/>
            </a:xfrm>
            <a:prstGeom prst="rect">
              <a:avLst/>
            </a:prstGeom>
            <a:noFill/>
            <a:ln w="38100">
              <a:solidFill>
                <a:srgbClr val="B3D5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7740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1489</Words>
  <Application>Microsoft Office PowerPoint</Application>
  <PresentationFormat>화면 슬라이드 쇼(4:3)</PresentationFormat>
  <Paragraphs>136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영유아보육법 - 연혁</vt:lpstr>
      <vt:lpstr>영유아보육법 - 연혁</vt:lpstr>
      <vt:lpstr>영유아보육법 - 목적과 대상</vt:lpstr>
      <vt:lpstr>영유아보육법 - 보육의 책임</vt:lpstr>
      <vt:lpstr>영유아보육법 - 보육의 제공</vt:lpstr>
      <vt:lpstr>영유아보육법 - 보육의 제공</vt:lpstr>
      <vt:lpstr>영유아보육법 - 보육의 제공</vt:lpstr>
      <vt:lpstr>영유아보육법 - 안전</vt:lpstr>
      <vt:lpstr>영유아보육법 - 어린이집</vt:lpstr>
      <vt:lpstr>영유아보육법 - 어린이집의 종류</vt:lpstr>
      <vt:lpstr>영유아보육법 - 어린이집 설치</vt:lpstr>
      <vt:lpstr>영유아보육법 - 어린이집 설치</vt:lpstr>
      <vt:lpstr>영유아보육법 - 어린이집 운영관련 기타</vt:lpstr>
      <vt:lpstr>영유아보육법 - 보육교직원</vt:lpstr>
      <vt:lpstr>영유아보육법 - 재정(비용)</vt:lpstr>
      <vt:lpstr>사례 : 어린이집 위법 신고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hunji</dc:creator>
  <cp:lastModifiedBy>박지영컴</cp:lastModifiedBy>
  <cp:revision>16</cp:revision>
  <dcterms:created xsi:type="dcterms:W3CDTF">2019-05-23T20:29:21Z</dcterms:created>
  <dcterms:modified xsi:type="dcterms:W3CDTF">2019-06-07T02:24:50Z</dcterms:modified>
</cp:coreProperties>
</file>