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0" r:id="rId3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5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50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73415-02DF-49C3-92E2-E049B526515A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1A4CC-2682-4F5A-840F-2D879793F8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0240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73415-02DF-49C3-92E2-E049B526515A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1A4CC-2682-4F5A-840F-2D879793F8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9715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73415-02DF-49C3-92E2-E049B526515A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1A4CC-2682-4F5A-840F-2D879793F8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478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73415-02DF-49C3-92E2-E049B526515A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1A4CC-2682-4F5A-840F-2D879793F8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7462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73415-02DF-49C3-92E2-E049B526515A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1A4CC-2682-4F5A-840F-2D879793F8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6315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73415-02DF-49C3-92E2-E049B526515A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1A4CC-2682-4F5A-840F-2D879793F8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9363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73415-02DF-49C3-92E2-E049B526515A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1A4CC-2682-4F5A-840F-2D879793F8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5448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73415-02DF-49C3-92E2-E049B526515A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1A4CC-2682-4F5A-840F-2D879793F8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2613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73415-02DF-49C3-92E2-E049B526515A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1A4CC-2682-4F5A-840F-2D879793F8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50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73415-02DF-49C3-92E2-E049B526515A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1A4CC-2682-4F5A-840F-2D879793F8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3293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73415-02DF-49C3-92E2-E049B526515A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1A4CC-2682-4F5A-840F-2D879793F8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868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773415-02DF-49C3-92E2-E049B526515A}" type="datetimeFigureOut">
              <a:rPr lang="ko-KR" altLang="en-US" smtClean="0"/>
              <a:t>2019-06-03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21A4CC-2682-4F5A-840F-2D879793F8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6822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youtube.com/watch?v=a-FL20f93Ws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youtube.com/watch?v=hDprprQbPhY&amp;feature=youtu.be" TargetMode="Externa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youtube.com/watch?v=wcet7GdukVw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8413750" y="5229225"/>
            <a:ext cx="73025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사회복지법제와 실천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사회복지법제론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)</a:t>
            </a:r>
            <a:endParaRPr lang="ko-KR" altLang="en-US" sz="1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1165539" y="4125405"/>
            <a:ext cx="7613336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</a:rPr>
              <a:t>제</a:t>
            </a:r>
            <a:r>
              <a:rPr lang="en-US" altLang="ko-KR" sz="3000" b="1" kern="0" dirty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9</a:t>
            </a: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</a:rPr>
              <a:t>장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n-ea"/>
              <a:ea typeface="+mn-ea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b="1" kern="0" noProof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사회보장급여의 </a:t>
            </a:r>
            <a:r>
              <a:rPr lang="ko-KR" altLang="en-US" sz="3000" b="1" kern="0" noProof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이용 </a:t>
            </a:r>
            <a:r>
              <a:rPr lang="en-US" altLang="ko-KR" sz="3000" b="1" kern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· </a:t>
            </a:r>
            <a:r>
              <a:rPr lang="ko-KR" altLang="en-US" sz="3000" b="1" kern="0" noProof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제공 </a:t>
            </a:r>
            <a:r>
              <a:rPr lang="ko-KR" altLang="en-US" sz="3000" b="1" kern="0" noProof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및 </a:t>
            </a:r>
            <a:r>
              <a:rPr lang="ko-KR" altLang="en-US" sz="3000" b="1" kern="0" noProof="0" dirty="0" err="1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수급권자</a:t>
            </a:r>
            <a:endParaRPr lang="en-US" altLang="ko-KR" sz="3000" b="1" kern="0" noProof="0" dirty="0" smtClean="0">
              <a:solidFill>
                <a:srgbClr val="C5D1D7">
                  <a:lumMod val="25000"/>
                </a:srgbClr>
              </a:solidFill>
              <a:latin typeface="+mn-ea"/>
              <a:ea typeface="+mn-ea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000" b="1" i="0" u="none" strike="noStrike" kern="0" cap="none" spc="0" normalizeH="0" baseline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</a:rPr>
              <a:t>발굴에 관한 법률</a:t>
            </a:r>
            <a:r>
              <a:rPr kumimoji="1" lang="en-US" altLang="ko-KR" sz="3000" b="1" i="0" u="none" strike="noStrike" kern="0" cap="none" spc="0" normalizeH="0" baseline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</a:rPr>
              <a:t>(</a:t>
            </a:r>
            <a:r>
              <a:rPr kumimoji="1" lang="ko-KR" altLang="en-US" sz="3000" b="1" i="0" u="none" strike="noStrike" kern="0" cap="none" spc="0" normalizeH="0" baseline="0" dirty="0" err="1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</a:rPr>
              <a:t>사회보장급여법</a:t>
            </a:r>
            <a:r>
              <a:rPr kumimoji="1" lang="en-US" altLang="ko-KR" sz="3000" b="1" i="0" u="none" strike="noStrike" kern="0" cap="none" spc="0" normalizeH="0" baseline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</a:rPr>
              <a:t>)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076375" y="1296495"/>
            <a:ext cx="6755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ko-KR" alt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12700" dist="38100" dir="2700000" algn="tl" rotWithShape="0">
                    <a:schemeClr val="accent6">
                      <a:lumMod val="60000"/>
                      <a:lumOff val="40000"/>
                    </a:schemeClr>
                  </a:outerShdw>
                </a:effectLst>
              </a:rPr>
              <a:t>사회복지법제와 실천</a:t>
            </a:r>
            <a:endParaRPr lang="en-US" altLang="ko-K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/>
              </a:solidFill>
              <a:effectLst>
                <a:outerShdw blurRad="12700" dist="38100" dir="2700000" algn="tl" rotWithShape="0">
                  <a:schemeClr val="accent6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86225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사회보장급여의 절차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267858" y="798738"/>
            <a:ext cx="3224022" cy="540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4988">
              <a:tabLst>
                <a:tab pos="265113" algn="l"/>
              </a:tabLst>
            </a:pPr>
            <a:r>
              <a:rPr lang="ko-KR" altLang="en-US" sz="23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지원대상자 발굴</a:t>
            </a: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428990" y="1493814"/>
            <a:ext cx="8465851" cy="5226058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543290" y="1435078"/>
            <a:ext cx="88900" cy="200025"/>
            <a:chOff x="4314" y="2018"/>
            <a:chExt cx="69" cy="166"/>
          </a:xfrm>
        </p:grpSpPr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2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700798" y="1438253"/>
            <a:ext cx="87312" cy="200025"/>
            <a:chOff x="4314" y="2018"/>
            <a:chExt cx="69" cy="166"/>
          </a:xfrm>
        </p:grpSpPr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638805" y="2077190"/>
            <a:ext cx="791593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634381" y="1689811"/>
            <a:ext cx="275267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정보의 제공과 홍보</a:t>
            </a:r>
          </a:p>
        </p:txBody>
      </p:sp>
      <p:sp>
        <p:nvSpPr>
          <p:cNvPr id="18" name="제목 39"/>
          <p:cNvSpPr txBox="1">
            <a:spLocks/>
          </p:cNvSpPr>
          <p:nvPr/>
        </p:nvSpPr>
        <p:spPr bwMode="auto">
          <a:xfrm>
            <a:off x="608999" y="2069249"/>
            <a:ext cx="8105811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보장기관의 장은 지원대상자를 발굴하기 위하여 다음사항에 대한 자료 </a:t>
            </a:r>
            <a:r>
              <a:rPr lang="ko-KR" altLang="en-US" sz="2000" kern="0" dirty="0" smtClean="0">
                <a:latin typeface="+mn-ea"/>
                <a:cs typeface="+mj-cs"/>
              </a:rPr>
              <a:t>또는 정보의 </a:t>
            </a:r>
            <a:r>
              <a:rPr lang="ko-KR" altLang="en-US" sz="2000" kern="0" dirty="0">
                <a:latin typeface="+mn-ea"/>
                <a:cs typeface="+mj-cs"/>
              </a:rPr>
              <a:t>제공과 홍보에 노력하여야 한다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10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446088" indent="-177800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사회보장급여의 </a:t>
            </a:r>
            <a:r>
              <a:rPr lang="ko-KR" altLang="en-US" sz="2000" kern="0" dirty="0">
                <a:latin typeface="+mn-ea"/>
                <a:cs typeface="+mj-cs"/>
              </a:rPr>
              <a:t>내용 및 </a:t>
            </a:r>
            <a:r>
              <a:rPr lang="ko-KR" altLang="en-US" sz="2000" kern="0" dirty="0" smtClean="0">
                <a:latin typeface="+mn-ea"/>
                <a:cs typeface="+mj-cs"/>
              </a:rPr>
              <a:t>제공규모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446088" indent="-177800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수급자가 </a:t>
            </a:r>
            <a:r>
              <a:rPr lang="ko-KR" altLang="en-US" sz="2000" kern="0" dirty="0">
                <a:latin typeface="+mn-ea"/>
                <a:cs typeface="+mj-cs"/>
              </a:rPr>
              <a:t>되기 위한 요건과 </a:t>
            </a:r>
            <a:r>
              <a:rPr lang="ko-KR" altLang="en-US" sz="2000" kern="0" dirty="0" smtClean="0">
                <a:latin typeface="+mn-ea"/>
                <a:cs typeface="+mj-cs"/>
              </a:rPr>
              <a:t>절차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446088" indent="-177800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그 </a:t>
            </a:r>
            <a:r>
              <a:rPr lang="ko-KR" altLang="en-US" sz="2000" kern="0" dirty="0">
                <a:latin typeface="+mn-ea"/>
                <a:cs typeface="+mj-cs"/>
              </a:rPr>
              <a:t>밖에 사회보장급여 수급을 위하여 필요한 </a:t>
            </a:r>
            <a:r>
              <a:rPr lang="ko-KR" altLang="en-US" sz="2000" kern="0" dirty="0" smtClean="0">
                <a:latin typeface="+mn-ea"/>
                <a:cs typeface="+mj-cs"/>
              </a:rPr>
              <a:t>정보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보장기관의 </a:t>
            </a:r>
            <a:r>
              <a:rPr lang="ko-KR" altLang="en-US" sz="2000" kern="0" dirty="0">
                <a:latin typeface="+mn-ea"/>
                <a:cs typeface="+mj-cs"/>
              </a:rPr>
              <a:t>장은 관할 지역에 거주하는 지원대상자를 발굴하기 </a:t>
            </a:r>
            <a:r>
              <a:rPr lang="ko-KR" altLang="en-US" sz="2000" kern="0" dirty="0" smtClean="0">
                <a:latin typeface="+mn-ea"/>
                <a:cs typeface="+mj-cs"/>
              </a:rPr>
              <a:t>위하여 관계기관</a:t>
            </a:r>
            <a:r>
              <a:rPr lang="en-US" altLang="ko-KR" sz="2000" kern="0" dirty="0">
                <a:latin typeface="+mn-ea"/>
                <a:cs typeface="+mj-cs"/>
              </a:rPr>
              <a:t>·</a:t>
            </a:r>
            <a:r>
              <a:rPr lang="ko-KR" altLang="en-US" sz="2000" kern="0" dirty="0">
                <a:latin typeface="+mn-ea"/>
                <a:cs typeface="+mj-cs"/>
              </a:rPr>
              <a:t>법인</a:t>
            </a:r>
            <a:r>
              <a:rPr lang="en-US" altLang="ko-KR" sz="2000" kern="0" dirty="0">
                <a:latin typeface="+mn-ea"/>
                <a:cs typeface="+mj-cs"/>
              </a:rPr>
              <a:t>·</a:t>
            </a:r>
            <a:r>
              <a:rPr lang="ko-KR" altLang="en-US" sz="2000" kern="0" dirty="0">
                <a:latin typeface="+mn-ea"/>
                <a:cs typeface="+mj-cs"/>
              </a:rPr>
              <a:t>단체</a:t>
            </a:r>
            <a:r>
              <a:rPr lang="en-US" altLang="ko-KR" sz="2000" kern="0" dirty="0">
                <a:latin typeface="+mn-ea"/>
                <a:cs typeface="+mj-cs"/>
              </a:rPr>
              <a:t>·</a:t>
            </a:r>
            <a:r>
              <a:rPr lang="ko-KR" altLang="en-US" sz="2000" kern="0" dirty="0">
                <a:latin typeface="+mn-ea"/>
                <a:cs typeface="+mj-cs"/>
              </a:rPr>
              <a:t>시설의 장에게 소관 업무의 수행과 관련하여 </a:t>
            </a:r>
            <a:r>
              <a:rPr lang="ko-KR" altLang="en-US" sz="2000" kern="0" dirty="0" smtClean="0">
                <a:latin typeface="+mn-ea"/>
                <a:cs typeface="+mj-cs"/>
              </a:rPr>
              <a:t>취득한 정보의 </a:t>
            </a:r>
            <a:r>
              <a:rPr lang="ko-KR" altLang="en-US" sz="2000" kern="0" dirty="0">
                <a:latin typeface="+mn-ea"/>
                <a:cs typeface="+mj-cs"/>
              </a:rPr>
              <a:t>공유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지원대상자의 거주지 등 현장조사 시 소속 직원의 동행 등 </a:t>
            </a:r>
            <a:r>
              <a:rPr lang="ko-KR" altLang="en-US" sz="2000" kern="0" dirty="0" smtClean="0">
                <a:latin typeface="+mn-ea"/>
                <a:cs typeface="+mj-cs"/>
              </a:rPr>
              <a:t>필요한 </a:t>
            </a:r>
            <a:r>
              <a:rPr lang="ko-KR" altLang="en-US" sz="2000" kern="0" dirty="0">
                <a:latin typeface="+mn-ea"/>
                <a:cs typeface="+mj-cs"/>
              </a:rPr>
              <a:t>사항에 대한 협조를 요청할 수 있다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11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 smtClean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97788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사회보장급여의 절차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267858" y="798738"/>
            <a:ext cx="3224022" cy="540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4988">
              <a:tabLst>
                <a:tab pos="265113" algn="l"/>
              </a:tabLst>
            </a:pPr>
            <a:r>
              <a:rPr lang="ko-KR" altLang="en-US" sz="23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지원대상자 발굴</a:t>
            </a: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428990" y="1493814"/>
            <a:ext cx="8465851" cy="3159322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543290" y="1435078"/>
            <a:ext cx="88900" cy="200025"/>
            <a:chOff x="4314" y="2018"/>
            <a:chExt cx="69" cy="166"/>
          </a:xfrm>
        </p:grpSpPr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2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700798" y="1438253"/>
            <a:ext cx="87312" cy="200025"/>
            <a:chOff x="4314" y="2018"/>
            <a:chExt cx="69" cy="166"/>
          </a:xfrm>
        </p:grpSpPr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638805" y="2077190"/>
            <a:ext cx="791593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634381" y="1689811"/>
            <a:ext cx="275267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정보의 제공과 홍보</a:t>
            </a:r>
          </a:p>
        </p:txBody>
      </p:sp>
      <p:sp>
        <p:nvSpPr>
          <p:cNvPr id="18" name="제목 39"/>
          <p:cNvSpPr txBox="1">
            <a:spLocks/>
          </p:cNvSpPr>
          <p:nvPr/>
        </p:nvSpPr>
        <p:spPr bwMode="auto">
          <a:xfrm>
            <a:off x="587740" y="2136087"/>
            <a:ext cx="8105811" cy="2439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보건복지부장관은 보장기관의 업무 지원을 위해 사회보장정보시스템을 </a:t>
            </a:r>
            <a:r>
              <a:rPr lang="ko-KR" altLang="en-US" sz="1900" kern="0" dirty="0" smtClean="0">
                <a:latin typeface="+mn-ea"/>
                <a:cs typeface="+mj-cs"/>
              </a:rPr>
              <a:t>통하여 단전가구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보험료 체납 가구정보 등을 처리할 수 있다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12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</a:p>
          <a:p>
            <a:pPr marL="446088" indent="-1778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보장기관의 장은 지원대상자에 대한 발굴조사를 분기마다 정기적으로 </a:t>
            </a:r>
            <a:r>
              <a:rPr lang="ko-KR" altLang="en-US" sz="1900" kern="0" dirty="0" smtClean="0">
                <a:latin typeface="+mn-ea"/>
                <a:cs typeface="+mj-cs"/>
              </a:rPr>
              <a:t>실시하여야 </a:t>
            </a:r>
            <a:r>
              <a:rPr lang="ko-KR" altLang="en-US" sz="1900" kern="0" dirty="0">
                <a:latin typeface="+mn-ea"/>
                <a:cs typeface="+mj-cs"/>
              </a:rPr>
              <a:t>하고 지원대상자 발굴체계의 운영 실태를 매년 </a:t>
            </a:r>
            <a:r>
              <a:rPr lang="ko-KR" altLang="en-US" sz="1900" kern="0" dirty="0" smtClean="0">
                <a:latin typeface="+mn-ea"/>
                <a:cs typeface="+mj-cs"/>
              </a:rPr>
              <a:t>정기적으로 점검하고 </a:t>
            </a:r>
            <a:r>
              <a:rPr lang="ko-KR" altLang="en-US" sz="1900" kern="0" dirty="0">
                <a:latin typeface="+mn-ea"/>
                <a:cs typeface="+mj-cs"/>
              </a:rPr>
              <a:t>개선방안을 마련하여야 한다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12</a:t>
            </a:r>
            <a:r>
              <a:rPr lang="ko-KR" altLang="en-US" sz="1900" kern="0" dirty="0">
                <a:latin typeface="+mn-ea"/>
                <a:cs typeface="+mj-cs"/>
              </a:rPr>
              <a:t>조의</a:t>
            </a:r>
            <a:r>
              <a:rPr lang="en-US" altLang="ko-KR" sz="1900" kern="0" dirty="0">
                <a:latin typeface="+mn-ea"/>
                <a:cs typeface="+mj-cs"/>
              </a:rPr>
              <a:t>2).</a:t>
            </a:r>
          </a:p>
        </p:txBody>
      </p:sp>
    </p:spTree>
    <p:extLst>
      <p:ext uri="{BB962C8B-B14F-4D97-AF65-F5344CB8AC3E}">
        <p14:creationId xmlns:p14="http://schemas.microsoft.com/office/powerpoint/2010/main" val="1956582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사회보장급여의 절차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267858" y="798738"/>
            <a:ext cx="3224022" cy="540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4988">
              <a:tabLst>
                <a:tab pos="265113" algn="l"/>
              </a:tabLst>
            </a:pPr>
            <a:r>
              <a:rPr lang="ko-KR" altLang="en-US" sz="23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지원대상자 발굴</a:t>
            </a: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428990" y="1493814"/>
            <a:ext cx="8535498" cy="3087314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543290" y="1435078"/>
            <a:ext cx="88900" cy="200025"/>
            <a:chOff x="4314" y="2018"/>
            <a:chExt cx="69" cy="166"/>
          </a:xfrm>
        </p:grpSpPr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2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700798" y="1438253"/>
            <a:ext cx="87312" cy="200025"/>
            <a:chOff x="4314" y="2018"/>
            <a:chExt cx="69" cy="166"/>
          </a:xfrm>
        </p:grpSpPr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638805" y="2077190"/>
            <a:ext cx="791593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634381" y="1689811"/>
            <a:ext cx="136447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신고의무</a:t>
            </a:r>
          </a:p>
        </p:txBody>
      </p:sp>
      <p:sp>
        <p:nvSpPr>
          <p:cNvPr id="18" name="제목 39"/>
          <p:cNvSpPr txBox="1">
            <a:spLocks/>
          </p:cNvSpPr>
          <p:nvPr/>
        </p:nvSpPr>
        <p:spPr bwMode="auto">
          <a:xfrm>
            <a:off x="615960" y="2201712"/>
            <a:ext cx="819776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누구든지 출산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양육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실업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노령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장애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질병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빈곤 및 사망 등의 </a:t>
            </a:r>
            <a:r>
              <a:rPr lang="ko-KR" altLang="en-US" sz="2000" kern="0" dirty="0" smtClean="0">
                <a:latin typeface="+mn-ea"/>
                <a:cs typeface="+mj-cs"/>
              </a:rPr>
              <a:t>사회적 </a:t>
            </a:r>
            <a:r>
              <a:rPr lang="ko-KR" altLang="en-US" sz="2000" kern="0" dirty="0">
                <a:latin typeface="+mn-ea"/>
                <a:cs typeface="+mj-cs"/>
              </a:rPr>
              <a:t>위험으로 인하여 사회보장급여를 필요로 하는 지원대상자를 </a:t>
            </a:r>
            <a:r>
              <a:rPr lang="ko-KR" altLang="en-US" sz="2000" kern="0" dirty="0" smtClean="0">
                <a:latin typeface="+mn-ea"/>
                <a:cs typeface="+mj-cs"/>
              </a:rPr>
              <a:t>발견하였을 </a:t>
            </a:r>
            <a:r>
              <a:rPr lang="ko-KR" altLang="en-US" sz="2000" kern="0" dirty="0" smtClean="0">
                <a:latin typeface="+mn-ea"/>
                <a:cs typeface="+mj-cs"/>
              </a:rPr>
              <a:t>때에는 보장기관에 </a:t>
            </a:r>
            <a:r>
              <a:rPr lang="ko-KR" altLang="en-US" sz="2000" kern="0" dirty="0">
                <a:latin typeface="+mn-ea"/>
                <a:cs typeface="+mj-cs"/>
              </a:rPr>
              <a:t>알려야 한다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13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신고의무자 </a:t>
            </a:r>
            <a:r>
              <a:rPr lang="en-US" altLang="ko-KR" sz="2000" kern="0" dirty="0">
                <a:latin typeface="+mn-ea"/>
                <a:cs typeface="+mj-cs"/>
              </a:rPr>
              <a:t>: </a:t>
            </a:r>
            <a:r>
              <a:rPr lang="ko-KR" altLang="en-US" sz="2000" kern="0" dirty="0" smtClean="0">
                <a:latin typeface="+mn-ea"/>
                <a:cs typeface="+mj-cs"/>
              </a:rPr>
              <a:t>사회복지시설 기관장 및 종사자 등</a:t>
            </a:r>
            <a:endParaRPr lang="ko-KR" altLang="en-US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910812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사회보장급여의 절차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267858" y="798738"/>
            <a:ext cx="3224022" cy="540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4988">
              <a:tabLst>
                <a:tab pos="265113" algn="l"/>
              </a:tabLst>
            </a:pPr>
            <a:r>
              <a:rPr lang="ko-KR" altLang="en-US" sz="23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지원대상자 발굴</a:t>
            </a: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428990" y="1493814"/>
            <a:ext cx="8465851" cy="4599482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543290" y="1435078"/>
            <a:ext cx="88900" cy="200025"/>
            <a:chOff x="4314" y="2018"/>
            <a:chExt cx="69" cy="166"/>
          </a:xfrm>
        </p:grpSpPr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2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700798" y="1438253"/>
            <a:ext cx="87312" cy="200025"/>
            <a:chOff x="4314" y="2018"/>
            <a:chExt cx="69" cy="166"/>
          </a:xfrm>
        </p:grpSpPr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638805" y="2077190"/>
            <a:ext cx="791593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634381" y="1689811"/>
            <a:ext cx="136447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신고의무</a:t>
            </a:r>
          </a:p>
        </p:txBody>
      </p:sp>
      <p:sp>
        <p:nvSpPr>
          <p:cNvPr id="18" name="제목 39"/>
          <p:cNvSpPr txBox="1">
            <a:spLocks/>
          </p:cNvSpPr>
          <p:nvPr/>
        </p:nvSpPr>
        <p:spPr bwMode="auto">
          <a:xfrm>
            <a:off x="638805" y="2077190"/>
            <a:ext cx="8105811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민관협력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14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</a:p>
          <a:p>
            <a:pPr marL="446088" indent="-177800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>
                <a:latin typeface="+mn-ea"/>
                <a:cs typeface="+mj-cs"/>
              </a:rPr>
              <a:t>보장기관과 관계 </a:t>
            </a:r>
            <a:r>
              <a:rPr lang="ko-KR" altLang="en-US" sz="2000" kern="0" dirty="0" smtClean="0">
                <a:latin typeface="+mn-ea"/>
                <a:cs typeface="+mj-cs"/>
              </a:rPr>
              <a:t>기관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법인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단체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시설은 </a:t>
            </a:r>
            <a:r>
              <a:rPr lang="ko-KR" altLang="en-US" sz="2000" kern="0" dirty="0">
                <a:latin typeface="+mn-ea"/>
                <a:cs typeface="+mj-cs"/>
              </a:rPr>
              <a:t>지역사회 내 사회보장이 </a:t>
            </a:r>
            <a:r>
              <a:rPr lang="ko-KR" altLang="en-US" sz="2000" kern="0" dirty="0" smtClean="0">
                <a:latin typeface="+mn-ea"/>
                <a:cs typeface="+mj-cs"/>
              </a:rPr>
              <a:t>필요한 </a:t>
            </a:r>
            <a:r>
              <a:rPr lang="ko-KR" altLang="en-US" sz="2000" kern="0" dirty="0" smtClean="0">
                <a:latin typeface="+mn-ea"/>
                <a:cs typeface="+mj-cs"/>
              </a:rPr>
              <a:t>지원대상자를 </a:t>
            </a:r>
            <a:r>
              <a:rPr lang="ko-KR" altLang="en-US" sz="2000" kern="0" dirty="0">
                <a:latin typeface="+mn-ea"/>
                <a:cs typeface="+mj-cs"/>
              </a:rPr>
              <a:t>발굴하고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가정과 지역공동체의 자발적인 </a:t>
            </a:r>
            <a:r>
              <a:rPr lang="ko-KR" altLang="en-US" sz="2000" kern="0" dirty="0" smtClean="0">
                <a:latin typeface="+mn-ea"/>
                <a:cs typeface="+mj-cs"/>
              </a:rPr>
              <a:t>협조가 이루어질 </a:t>
            </a:r>
            <a:r>
              <a:rPr lang="ko-KR" altLang="en-US" sz="2000" kern="0" dirty="0">
                <a:latin typeface="+mn-ea"/>
                <a:cs typeface="+mj-cs"/>
              </a:rPr>
              <a:t>수 있도록 노력하여야 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446088" indent="-177800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시장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구청장은 </a:t>
            </a:r>
            <a:r>
              <a:rPr lang="ko-KR" altLang="en-US" sz="2000" kern="0" dirty="0">
                <a:latin typeface="+mn-ea"/>
                <a:cs typeface="+mj-cs"/>
              </a:rPr>
              <a:t>지원대상자의 발굴 및 지역사회보호체계의 </a:t>
            </a:r>
            <a:r>
              <a:rPr lang="ko-KR" altLang="en-US" sz="2000" kern="0" dirty="0" smtClean="0">
                <a:latin typeface="+mn-ea"/>
                <a:cs typeface="+mj-cs"/>
              </a:rPr>
              <a:t>구축을 </a:t>
            </a:r>
            <a:r>
              <a:rPr lang="ko-KR" altLang="en-US" sz="2000" kern="0" dirty="0" smtClean="0">
                <a:latin typeface="+mn-ea"/>
                <a:cs typeface="+mj-cs"/>
              </a:rPr>
              <a:t>위하여 </a:t>
            </a:r>
            <a:r>
              <a:rPr lang="ko-KR" altLang="en-US" sz="2000" kern="0" dirty="0">
                <a:latin typeface="+mn-ea"/>
                <a:cs typeface="+mj-cs"/>
              </a:rPr>
              <a:t>필요한 경우 지역사회보장협의체에 관계 </a:t>
            </a:r>
            <a:r>
              <a:rPr lang="ko-KR" altLang="en-US" sz="2000" kern="0" dirty="0" smtClean="0">
                <a:latin typeface="+mn-ea"/>
                <a:cs typeface="+mj-cs"/>
              </a:rPr>
              <a:t>기관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법인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단체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시설의 </a:t>
            </a:r>
            <a:r>
              <a:rPr lang="ko-KR" altLang="en-US" sz="2000" kern="0" dirty="0" smtClean="0">
                <a:latin typeface="+mn-ea"/>
                <a:cs typeface="+mj-cs"/>
              </a:rPr>
              <a:t>장 </a:t>
            </a:r>
            <a:r>
              <a:rPr lang="ko-KR" altLang="en-US" sz="2000" kern="0" dirty="0">
                <a:latin typeface="+mn-ea"/>
                <a:cs typeface="+mj-cs"/>
              </a:rPr>
              <a:t>및 그 밖에 사각지대 발굴과 관련한 </a:t>
            </a:r>
            <a:r>
              <a:rPr lang="ko-KR" altLang="en-US" sz="2000" kern="0" dirty="0" smtClean="0">
                <a:latin typeface="+mn-ea"/>
                <a:cs typeface="+mj-cs"/>
              </a:rPr>
              <a:t>기관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법인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단체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시설의 </a:t>
            </a:r>
            <a:r>
              <a:rPr lang="ko-KR" altLang="en-US" sz="2000" kern="0" dirty="0">
                <a:latin typeface="+mn-ea"/>
                <a:cs typeface="+mj-cs"/>
              </a:rPr>
              <a:t>장 등을 </a:t>
            </a:r>
            <a:r>
              <a:rPr lang="ko-KR" altLang="en-US" sz="2000" kern="0" dirty="0" smtClean="0">
                <a:latin typeface="+mn-ea"/>
                <a:cs typeface="+mj-cs"/>
              </a:rPr>
              <a:t>포함시켜 </a:t>
            </a:r>
            <a:r>
              <a:rPr lang="ko-KR" altLang="en-US" sz="2000" kern="0" dirty="0">
                <a:latin typeface="+mn-ea"/>
                <a:cs typeface="+mj-cs"/>
              </a:rPr>
              <a:t>운영할 수 있다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075812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동영상 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– </a:t>
            </a:r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대상자 발굴 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복지사각지대 발굴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3519069" y="2145880"/>
            <a:ext cx="2668628" cy="2592288"/>
            <a:chOff x="6804248" y="4077072"/>
            <a:chExt cx="2668628" cy="2592288"/>
          </a:xfrm>
        </p:grpSpPr>
        <p:pic>
          <p:nvPicPr>
            <p:cNvPr id="4" name="그림 3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7015248" y="5866777"/>
              <a:ext cx="24576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복지사각지대</a:t>
              </a:r>
              <a:endParaRPr lang="en-US" altLang="ko-KR" sz="2000" b="1" u="sng" dirty="0" smtClean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발굴</a:t>
              </a:r>
              <a:endParaRPr lang="ko-KR" altLang="en-US" sz="2000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390696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사회보장급여의 절차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267858" y="776436"/>
            <a:ext cx="3224022" cy="540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4988">
              <a:tabLst>
                <a:tab pos="265113" algn="l"/>
              </a:tabLst>
            </a:pPr>
            <a:r>
              <a:rPr lang="ko-KR" altLang="en-US" sz="23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지원대상자 발굴</a:t>
            </a: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428990" y="1449210"/>
            <a:ext cx="8535498" cy="5292158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543290" y="1390474"/>
            <a:ext cx="88900" cy="200025"/>
            <a:chOff x="4314" y="2018"/>
            <a:chExt cx="69" cy="166"/>
          </a:xfrm>
        </p:grpSpPr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2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700798" y="1393649"/>
            <a:ext cx="87312" cy="200025"/>
            <a:chOff x="4314" y="2018"/>
            <a:chExt cx="69" cy="166"/>
          </a:xfrm>
        </p:grpSpPr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638805" y="2032586"/>
            <a:ext cx="791593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634381" y="1645207"/>
            <a:ext cx="205857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지원계획 수립</a:t>
            </a:r>
          </a:p>
        </p:txBody>
      </p:sp>
      <p:sp>
        <p:nvSpPr>
          <p:cNvPr id="18" name="제목 39"/>
          <p:cNvSpPr txBox="1">
            <a:spLocks/>
          </p:cNvSpPr>
          <p:nvPr/>
        </p:nvSpPr>
        <p:spPr bwMode="auto">
          <a:xfrm>
            <a:off x="632190" y="1998906"/>
            <a:ext cx="8105811" cy="4831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보장기관의 장은 사회보장급여의 제공을 결정한 때에는 필요한 경우 </a:t>
            </a:r>
            <a:r>
              <a:rPr lang="ko-KR" altLang="en-US" sz="1900" kern="0" dirty="0" smtClean="0">
                <a:latin typeface="+mn-ea"/>
                <a:cs typeface="+mj-cs"/>
              </a:rPr>
              <a:t>다음의 </a:t>
            </a:r>
            <a:r>
              <a:rPr lang="ko-KR" altLang="en-US" sz="1900" kern="0" dirty="0" smtClean="0">
                <a:latin typeface="+mn-ea"/>
                <a:cs typeface="+mj-cs"/>
              </a:rPr>
              <a:t>사항이 </a:t>
            </a:r>
            <a:r>
              <a:rPr lang="ko-KR" altLang="en-US" sz="1900" kern="0" dirty="0">
                <a:latin typeface="+mn-ea"/>
                <a:cs typeface="+mj-cs"/>
              </a:rPr>
              <a:t>포함된 </a:t>
            </a:r>
            <a:r>
              <a:rPr lang="ko-KR" altLang="en-US" sz="1900" kern="0" dirty="0" err="1">
                <a:latin typeface="+mn-ea"/>
                <a:cs typeface="+mj-cs"/>
              </a:rPr>
              <a:t>수급권자별</a:t>
            </a:r>
            <a:r>
              <a:rPr lang="ko-KR" altLang="en-US" sz="1900" kern="0" dirty="0">
                <a:latin typeface="+mn-ea"/>
                <a:cs typeface="+mj-cs"/>
              </a:rPr>
              <a:t> 사회보장급여 제공계획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지원계획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을 수립하여야 </a:t>
            </a:r>
            <a:r>
              <a:rPr lang="ko-KR" altLang="en-US" sz="1900" kern="0" dirty="0" smtClean="0">
                <a:latin typeface="+mn-ea"/>
                <a:cs typeface="+mj-cs"/>
              </a:rPr>
              <a:t>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>
                <a:latin typeface="+mn-ea"/>
                <a:cs typeface="+mj-cs"/>
              </a:rPr>
              <a:t>이 경우 </a:t>
            </a:r>
            <a:r>
              <a:rPr lang="ko-KR" altLang="en-US" sz="1900" kern="0" dirty="0" err="1">
                <a:latin typeface="+mn-ea"/>
                <a:cs typeface="+mj-cs"/>
              </a:rPr>
              <a:t>수급권자</a:t>
            </a:r>
            <a:r>
              <a:rPr lang="ko-KR" altLang="en-US" sz="1900" kern="0" dirty="0">
                <a:latin typeface="+mn-ea"/>
                <a:cs typeface="+mj-cs"/>
              </a:rPr>
              <a:t> 또는 그 친족이나 그 밖의 관계인의 의견을 </a:t>
            </a:r>
            <a:r>
              <a:rPr lang="ko-KR" altLang="en-US" sz="1900" kern="0" dirty="0" smtClean="0">
                <a:latin typeface="+mn-ea"/>
                <a:cs typeface="+mj-cs"/>
              </a:rPr>
              <a:t>고려하여야 </a:t>
            </a:r>
            <a:r>
              <a:rPr lang="ko-KR" altLang="en-US" sz="1900" kern="0" dirty="0">
                <a:latin typeface="+mn-ea"/>
                <a:cs typeface="+mj-cs"/>
              </a:rPr>
              <a:t>한다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15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>
                <a:latin typeface="+mn-ea"/>
                <a:cs typeface="+mj-cs"/>
              </a:rPr>
              <a:t>).</a:t>
            </a:r>
          </a:p>
          <a:p>
            <a:pPr marL="446088" indent="-177800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사회보장급여의 </a:t>
            </a:r>
            <a:r>
              <a:rPr lang="ko-KR" altLang="en-US" sz="1900" kern="0" dirty="0" smtClean="0">
                <a:latin typeface="+mn-ea"/>
                <a:cs typeface="+mj-cs"/>
              </a:rPr>
              <a:t>유형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방법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수량 </a:t>
            </a:r>
            <a:r>
              <a:rPr lang="ko-KR" altLang="en-US" sz="1900" kern="0" dirty="0">
                <a:latin typeface="+mn-ea"/>
                <a:cs typeface="+mj-cs"/>
              </a:rPr>
              <a:t>및 </a:t>
            </a:r>
            <a:r>
              <a:rPr lang="ko-KR" altLang="en-US" sz="1900" kern="0" dirty="0" smtClean="0">
                <a:latin typeface="+mn-ea"/>
                <a:cs typeface="+mj-cs"/>
              </a:rPr>
              <a:t>제공기간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446088" indent="-177800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사회보장급여를 </a:t>
            </a:r>
            <a:r>
              <a:rPr lang="ko-KR" altLang="en-US" sz="1900" kern="0" dirty="0">
                <a:latin typeface="+mn-ea"/>
                <a:cs typeface="+mj-cs"/>
              </a:rPr>
              <a:t>제공할 기관 및 </a:t>
            </a:r>
            <a:r>
              <a:rPr lang="ko-KR" altLang="en-US" sz="1900" kern="0" dirty="0" smtClean="0">
                <a:latin typeface="+mn-ea"/>
                <a:cs typeface="+mj-cs"/>
              </a:rPr>
              <a:t>단체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446088" indent="-177800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동일한 </a:t>
            </a:r>
            <a:r>
              <a:rPr lang="ko-KR" altLang="en-US" sz="1900" kern="0" dirty="0" err="1">
                <a:latin typeface="+mn-ea"/>
                <a:cs typeface="+mj-cs"/>
              </a:rPr>
              <a:t>수급권자에</a:t>
            </a:r>
            <a:r>
              <a:rPr lang="ko-KR" altLang="en-US" sz="1900" kern="0" dirty="0">
                <a:latin typeface="+mn-ea"/>
                <a:cs typeface="+mj-cs"/>
              </a:rPr>
              <a:t> 대하여 사회보장급여를 제공할 보장기관 </a:t>
            </a:r>
            <a:r>
              <a:rPr lang="ko-KR" altLang="en-US" sz="1900" kern="0" dirty="0" smtClean="0">
                <a:latin typeface="+mn-ea"/>
                <a:cs typeface="+mj-cs"/>
              </a:rPr>
              <a:t>또는 관계 </a:t>
            </a:r>
            <a:r>
              <a:rPr lang="ko-KR" altLang="en-US" sz="1900" kern="0" dirty="0" smtClean="0">
                <a:latin typeface="+mn-ea"/>
                <a:cs typeface="+mj-cs"/>
              </a:rPr>
              <a:t>기관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법인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단체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시설이 </a:t>
            </a:r>
            <a:r>
              <a:rPr lang="ko-KR" altLang="en-US" sz="1900" kern="0" dirty="0">
                <a:latin typeface="+mn-ea"/>
                <a:cs typeface="+mj-cs"/>
              </a:rPr>
              <a:t>둘 이상인 경우 상호간 </a:t>
            </a:r>
            <a:r>
              <a:rPr lang="ko-KR" altLang="en-US" sz="1900" kern="0" dirty="0" smtClean="0">
                <a:latin typeface="+mn-ea"/>
                <a:cs typeface="+mj-cs"/>
              </a:rPr>
              <a:t>연계방법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446088" indent="-177800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사회보장 </a:t>
            </a:r>
            <a:r>
              <a:rPr lang="ko-KR" altLang="en-US" sz="1900" kern="0" dirty="0">
                <a:latin typeface="+mn-ea"/>
                <a:cs typeface="+mj-cs"/>
              </a:rPr>
              <a:t>관련 민간 </a:t>
            </a:r>
            <a:r>
              <a:rPr lang="ko-KR" altLang="en-US" sz="1900" kern="0" dirty="0" smtClean="0">
                <a:latin typeface="+mn-ea"/>
                <a:cs typeface="+mj-cs"/>
              </a:rPr>
              <a:t>법인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단체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시설이 </a:t>
            </a:r>
            <a:r>
              <a:rPr lang="ko-KR" altLang="en-US" sz="1900" kern="0" dirty="0">
                <a:latin typeface="+mn-ea"/>
                <a:cs typeface="+mj-cs"/>
              </a:rPr>
              <a:t>제공하는 복지혜택과 </a:t>
            </a:r>
            <a:r>
              <a:rPr lang="ko-KR" altLang="en-US" sz="1900" kern="0" dirty="0" smtClean="0">
                <a:latin typeface="+mn-ea"/>
                <a:cs typeface="+mj-cs"/>
              </a:rPr>
              <a:t>연계가 필요한 </a:t>
            </a:r>
            <a:r>
              <a:rPr lang="ko-KR" altLang="en-US" sz="1900" kern="0" dirty="0">
                <a:latin typeface="+mn-ea"/>
                <a:cs typeface="+mj-cs"/>
              </a:rPr>
              <a:t>경우 그 연계방법</a:t>
            </a:r>
          </a:p>
        </p:txBody>
      </p:sp>
    </p:spTree>
    <p:extLst>
      <p:ext uri="{BB962C8B-B14F-4D97-AF65-F5344CB8AC3E}">
        <p14:creationId xmlns:p14="http://schemas.microsoft.com/office/powerpoint/2010/main" val="32992503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사회보장급여의 절차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267858" y="776436"/>
            <a:ext cx="3224022" cy="540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4988">
              <a:tabLst>
                <a:tab pos="265113" algn="l"/>
              </a:tabLst>
            </a:pPr>
            <a:r>
              <a:rPr lang="ko-KR" altLang="en-US" sz="2400" b="1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지원대상자 발굴</a:t>
            </a: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428990" y="1449210"/>
            <a:ext cx="8535498" cy="2646079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543290" y="1390474"/>
            <a:ext cx="88900" cy="200025"/>
            <a:chOff x="4314" y="2018"/>
            <a:chExt cx="69" cy="166"/>
          </a:xfrm>
        </p:grpSpPr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2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700798" y="1393649"/>
            <a:ext cx="87312" cy="200025"/>
            <a:chOff x="4314" y="2018"/>
            <a:chExt cx="69" cy="166"/>
          </a:xfrm>
        </p:grpSpPr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638805" y="2032586"/>
            <a:ext cx="791593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634381" y="1645207"/>
            <a:ext cx="205857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지원계획 수립</a:t>
            </a:r>
          </a:p>
        </p:txBody>
      </p:sp>
      <p:sp>
        <p:nvSpPr>
          <p:cNvPr id="18" name="제목 39"/>
          <p:cNvSpPr txBox="1">
            <a:spLocks/>
          </p:cNvSpPr>
          <p:nvPr/>
        </p:nvSpPr>
        <p:spPr bwMode="auto">
          <a:xfrm>
            <a:off x="700798" y="2083164"/>
            <a:ext cx="810581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지원대상자가 필요로 하는 사회보장급여의 제공에 관한 </a:t>
            </a:r>
            <a:r>
              <a:rPr lang="ko-KR" altLang="en-US" sz="2000" kern="0" dirty="0" smtClean="0">
                <a:latin typeface="+mn-ea"/>
                <a:cs typeface="+mj-cs"/>
              </a:rPr>
              <a:t>상담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안내 </a:t>
            </a:r>
            <a:r>
              <a:rPr lang="ko-KR" altLang="en-US" sz="2000" kern="0" dirty="0">
                <a:latin typeface="+mn-ea"/>
                <a:cs typeface="+mj-cs"/>
              </a:rPr>
              <a:t>기능을 </a:t>
            </a:r>
            <a:r>
              <a:rPr lang="ko-KR" altLang="en-US" sz="2000" kern="0" dirty="0" smtClean="0">
                <a:latin typeface="+mn-ea"/>
                <a:cs typeface="+mj-cs"/>
              </a:rPr>
              <a:t>강화하는 </a:t>
            </a:r>
            <a:r>
              <a:rPr lang="ko-KR" altLang="en-US" sz="2000" kern="0" dirty="0">
                <a:latin typeface="+mn-ea"/>
                <a:cs typeface="+mj-cs"/>
              </a:rPr>
              <a:t>한편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err="1" smtClean="0">
                <a:latin typeface="+mn-ea"/>
                <a:cs typeface="+mj-cs"/>
              </a:rPr>
              <a:t>필요시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해당기관으로 의뢰하는 절차를 마련하고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이를 </a:t>
            </a:r>
            <a:r>
              <a:rPr lang="ko-KR" altLang="en-US" sz="2000" kern="0" dirty="0" smtClean="0">
                <a:latin typeface="+mn-ea"/>
                <a:cs typeface="+mj-cs"/>
              </a:rPr>
              <a:t>지원하기 </a:t>
            </a:r>
            <a:r>
              <a:rPr lang="ko-KR" altLang="en-US" sz="2000" kern="0" dirty="0">
                <a:latin typeface="+mn-ea"/>
                <a:cs typeface="+mj-cs"/>
              </a:rPr>
              <a:t>위해 보장기관의 장이 전화상담센터를 </a:t>
            </a:r>
            <a:r>
              <a:rPr lang="ko-KR" altLang="en-US" sz="2000" kern="0" dirty="0" smtClean="0">
                <a:latin typeface="+mn-ea"/>
                <a:cs typeface="+mj-cs"/>
              </a:rPr>
              <a:t>설치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운영할 </a:t>
            </a:r>
            <a:r>
              <a:rPr lang="ko-KR" altLang="en-US" sz="2000" kern="0" dirty="0">
                <a:latin typeface="+mn-ea"/>
                <a:cs typeface="+mj-cs"/>
              </a:rPr>
              <a:t>수 </a:t>
            </a:r>
            <a:r>
              <a:rPr lang="ko-KR" altLang="en-US" sz="2000" kern="0" dirty="0" smtClean="0">
                <a:latin typeface="+mn-ea"/>
                <a:cs typeface="+mj-cs"/>
              </a:rPr>
              <a:t>있다</a:t>
            </a:r>
            <a:r>
              <a:rPr lang="en-US" altLang="ko-KR" sz="2000" kern="0" dirty="0" smtClean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16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886499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사회보장급여의 절차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267858" y="776436"/>
            <a:ext cx="2346552" cy="540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4988">
              <a:tabLst>
                <a:tab pos="265113" algn="l"/>
              </a:tabLst>
            </a:pPr>
            <a:r>
              <a:rPr lang="ko-KR" altLang="en-US" sz="23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이의신청</a:t>
            </a:r>
            <a:endParaRPr lang="en-US" altLang="ko-KR" sz="2300" b="1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428990" y="1449210"/>
            <a:ext cx="8535498" cy="3563966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543290" y="1390474"/>
            <a:ext cx="88900" cy="200025"/>
            <a:chOff x="4314" y="2018"/>
            <a:chExt cx="69" cy="166"/>
          </a:xfrm>
        </p:grpSpPr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2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700798" y="1393649"/>
            <a:ext cx="87312" cy="200025"/>
            <a:chOff x="4314" y="2018"/>
            <a:chExt cx="69" cy="166"/>
          </a:xfrm>
        </p:grpSpPr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638805" y="2032586"/>
            <a:ext cx="791593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634381" y="1645207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이의신청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8" name="제목 39"/>
          <p:cNvSpPr txBox="1">
            <a:spLocks/>
          </p:cNvSpPr>
          <p:nvPr/>
        </p:nvSpPr>
        <p:spPr bwMode="auto">
          <a:xfrm>
            <a:off x="634381" y="2033792"/>
            <a:ext cx="8105811" cy="2964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이 </a:t>
            </a:r>
            <a:r>
              <a:rPr lang="ko-KR" altLang="en-US" sz="2000" kern="0" dirty="0">
                <a:latin typeface="+mn-ea"/>
                <a:cs typeface="+mj-cs"/>
              </a:rPr>
              <a:t>법에 따른 처분에 이의가 있는 </a:t>
            </a:r>
            <a:r>
              <a:rPr lang="ko-KR" altLang="en-US" sz="2000" kern="0" dirty="0" err="1">
                <a:latin typeface="+mn-ea"/>
                <a:cs typeface="+mj-cs"/>
              </a:rPr>
              <a:t>수급권자</a:t>
            </a:r>
            <a:r>
              <a:rPr lang="ko-KR" altLang="en-US" sz="2000" kern="0" dirty="0">
                <a:latin typeface="+mn-ea"/>
                <a:cs typeface="+mj-cs"/>
              </a:rPr>
              <a:t> 등은 그 처분을 받은 </a:t>
            </a:r>
            <a:r>
              <a:rPr lang="ko-KR" altLang="en-US" sz="2000" kern="0" dirty="0" smtClean="0">
                <a:latin typeface="+mn-ea"/>
                <a:cs typeface="+mj-cs"/>
              </a:rPr>
              <a:t>날로부터 </a:t>
            </a:r>
            <a:r>
              <a:rPr lang="en-US" altLang="ko-KR" sz="2000" kern="0" dirty="0" smtClean="0">
                <a:latin typeface="+mn-ea"/>
                <a:cs typeface="+mj-cs"/>
              </a:rPr>
              <a:t>90</a:t>
            </a:r>
            <a:r>
              <a:rPr lang="ko-KR" altLang="en-US" sz="2000" kern="0" dirty="0">
                <a:latin typeface="+mn-ea"/>
                <a:cs typeface="+mj-cs"/>
              </a:rPr>
              <a:t>일 이내에 처분을 결정한 보장기관의 장에게 이의신청을 할 수 </a:t>
            </a:r>
            <a:r>
              <a:rPr lang="ko-KR" altLang="en-US" sz="2000" kern="0" dirty="0" smtClean="0">
                <a:latin typeface="+mn-ea"/>
                <a:cs typeface="+mj-cs"/>
              </a:rPr>
              <a:t>있다</a:t>
            </a:r>
            <a:r>
              <a:rPr lang="en-US" altLang="ko-KR" sz="2000" kern="0" dirty="0" smtClean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보장기관의 장은 </a:t>
            </a:r>
            <a:r>
              <a:rPr lang="en-US" altLang="ko-KR" sz="2000" kern="0" dirty="0">
                <a:latin typeface="+mn-ea"/>
                <a:cs typeface="+mj-cs"/>
              </a:rPr>
              <a:t>10</a:t>
            </a:r>
            <a:r>
              <a:rPr lang="ko-KR" altLang="en-US" sz="2000" kern="0" dirty="0">
                <a:latin typeface="+mn-ea"/>
                <a:cs typeface="+mj-cs"/>
              </a:rPr>
              <a:t>일 이내에 이의신청에 대해 결정하고 신청인에게 </a:t>
            </a:r>
            <a:r>
              <a:rPr lang="ko-KR" altLang="en-US" sz="2000" kern="0" dirty="0" smtClean="0">
                <a:latin typeface="+mn-ea"/>
                <a:cs typeface="+mj-cs"/>
              </a:rPr>
              <a:t>지체 </a:t>
            </a:r>
            <a:r>
              <a:rPr lang="ko-KR" altLang="en-US" sz="2000" kern="0" dirty="0">
                <a:latin typeface="+mn-ea"/>
                <a:cs typeface="+mj-cs"/>
              </a:rPr>
              <a:t>없이 통보해야 함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지원대상자 </a:t>
            </a:r>
            <a:r>
              <a:rPr lang="ko-KR" altLang="en-US" sz="2000" kern="0" dirty="0">
                <a:latin typeface="+mn-ea"/>
                <a:cs typeface="+mj-cs"/>
              </a:rPr>
              <a:t>또는 </a:t>
            </a:r>
            <a:r>
              <a:rPr lang="ko-KR" altLang="en-US" sz="2000" kern="0" dirty="0" err="1">
                <a:latin typeface="+mn-ea"/>
                <a:cs typeface="+mj-cs"/>
              </a:rPr>
              <a:t>수급자는</a:t>
            </a:r>
            <a:r>
              <a:rPr lang="ko-KR" altLang="en-US" sz="2000" kern="0" dirty="0">
                <a:latin typeface="+mn-ea"/>
                <a:cs typeface="+mj-cs"/>
              </a:rPr>
              <a:t> 이의신청 여부와 관계없이 행정심판법에 따른 </a:t>
            </a:r>
            <a:r>
              <a:rPr lang="ko-KR" altLang="en-US" sz="2000" kern="0" dirty="0" smtClean="0">
                <a:latin typeface="+mn-ea"/>
                <a:cs typeface="+mj-cs"/>
              </a:rPr>
              <a:t>행정심판 </a:t>
            </a:r>
            <a:r>
              <a:rPr lang="ko-KR" altLang="en-US" sz="2000" kern="0" dirty="0">
                <a:latin typeface="+mn-ea"/>
                <a:cs typeface="+mj-cs"/>
              </a:rPr>
              <a:t>또는 행정소송법에 따른 행정소송을 제기할 수 </a:t>
            </a:r>
            <a:r>
              <a:rPr lang="ko-KR" altLang="en-US" sz="2000" kern="0" dirty="0" smtClean="0">
                <a:latin typeface="+mn-ea"/>
                <a:cs typeface="+mj-cs"/>
              </a:rPr>
              <a:t>있다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371391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사회보장급여의 관리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1814" y="3410627"/>
            <a:ext cx="8738985" cy="293819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16114" y="335189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73622" y="335506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11628" y="3994002"/>
            <a:ext cx="831314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7205" y="3606623"/>
            <a:ext cx="425949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부정수급 실태조사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73622" y="4163128"/>
            <a:ext cx="829568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보건복지부장관은 속임수 등의 부정한 방법으로 사회보장급여를 받거나 </a:t>
            </a:r>
            <a:r>
              <a:rPr lang="ko-KR" altLang="en-US" sz="2000" kern="0" dirty="0" smtClean="0">
                <a:latin typeface="+mn-ea"/>
                <a:cs typeface="+mj-cs"/>
              </a:rPr>
              <a:t>타인으로 </a:t>
            </a:r>
            <a:r>
              <a:rPr lang="ko-KR" altLang="en-US" sz="2000" kern="0" dirty="0">
                <a:latin typeface="+mn-ea"/>
                <a:cs typeface="+mj-cs"/>
              </a:rPr>
              <a:t>하여금 사회보장급여를 받게 한 경우에 대하여 보장기관이 </a:t>
            </a:r>
            <a:r>
              <a:rPr lang="ko-KR" altLang="en-US" sz="2000" kern="0" dirty="0" smtClean="0">
                <a:latin typeface="+mn-ea"/>
                <a:cs typeface="+mj-cs"/>
              </a:rPr>
              <a:t>효과적인 대책을 </a:t>
            </a:r>
            <a:r>
              <a:rPr lang="ko-KR" altLang="en-US" sz="2000" kern="0" dirty="0">
                <a:latin typeface="+mn-ea"/>
                <a:cs typeface="+mj-cs"/>
              </a:rPr>
              <a:t>세울 수 있도록 그 발생 현황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피해사례 등에 관한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실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태조사를 </a:t>
            </a:r>
            <a:r>
              <a:rPr lang="en-US" altLang="ko-KR" sz="2000" kern="0" dirty="0">
                <a:solidFill>
                  <a:srgbClr val="FF0000"/>
                </a:solidFill>
                <a:latin typeface="+mn-ea"/>
                <a:cs typeface="+mj-cs"/>
              </a:rPr>
              <a:t>3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년</a:t>
            </a:r>
            <a:r>
              <a:rPr lang="ko-KR" altLang="en-US" sz="2000" kern="0" dirty="0" smtClean="0">
                <a:latin typeface="+mn-ea"/>
                <a:cs typeface="+mj-cs"/>
              </a:rPr>
              <a:t>마다 실시하고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그 결과를 공개하여야 </a:t>
            </a:r>
            <a:r>
              <a:rPr lang="ko-KR" altLang="en-US" sz="2000" kern="0" dirty="0" smtClean="0">
                <a:latin typeface="+mn-ea"/>
                <a:cs typeface="+mj-cs"/>
              </a:rPr>
              <a:t>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01814" y="895449"/>
            <a:ext cx="8738985" cy="2002091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16114" y="836712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73622" y="839887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11628" y="1478824"/>
            <a:ext cx="831314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07205" y="1091445"/>
            <a:ext cx="448712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급여의 적정성 확인조사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19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473622" y="1636799"/>
            <a:ext cx="829568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보장기관의 장은 </a:t>
            </a:r>
            <a:r>
              <a:rPr lang="ko-KR" altLang="en-US" sz="2000" kern="0" dirty="0" err="1">
                <a:latin typeface="+mn-ea"/>
                <a:cs typeface="+mj-cs"/>
              </a:rPr>
              <a:t>수급자에</a:t>
            </a:r>
            <a:r>
              <a:rPr lang="ko-KR" altLang="en-US" sz="2000" kern="0" dirty="0">
                <a:latin typeface="+mn-ea"/>
                <a:cs typeface="+mj-cs"/>
              </a:rPr>
              <a:t> 대한 사회보장급여의 적정성을 확인하기 위하여 </a:t>
            </a:r>
            <a:r>
              <a:rPr lang="ko-KR" altLang="en-US" sz="2000" kern="0" dirty="0" smtClean="0">
                <a:latin typeface="+mn-ea"/>
                <a:cs typeface="+mj-cs"/>
              </a:rPr>
              <a:t>정보를 조사할 </a:t>
            </a:r>
            <a:r>
              <a:rPr lang="ko-KR" altLang="en-US" sz="2000" kern="0" dirty="0">
                <a:latin typeface="+mn-ea"/>
                <a:cs typeface="+mj-cs"/>
              </a:rPr>
              <a:t>수 </a:t>
            </a:r>
            <a:r>
              <a:rPr lang="ko-KR" altLang="en-US" sz="2000" kern="0" dirty="0" smtClean="0">
                <a:latin typeface="+mn-ea"/>
                <a:cs typeface="+mj-cs"/>
              </a:rPr>
              <a:t>있다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81110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사회보장급여의 관리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8361" y="3648006"/>
            <a:ext cx="8834682" cy="289359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82661" y="3589269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40169" y="3592444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78175" y="4231381"/>
            <a:ext cx="831314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73752" y="3844002"/>
            <a:ext cx="506741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사회보장급여의 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변경 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· 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중지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21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</a:t>
            </a:r>
            <a:endParaRPr lang="ko-KR" altLang="en-US" sz="2300" b="1" dirty="0">
              <a:solidFill>
                <a:schemeClr val="accent5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40169" y="4275256"/>
            <a:ext cx="8413016" cy="2285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1900" kern="0" dirty="0">
                <a:latin typeface="+mn-ea"/>
                <a:cs typeface="+mj-cs"/>
              </a:rPr>
              <a:t>사회보장급여의 적정성 확인조사 및 수급자의 변동신고에 따라 </a:t>
            </a:r>
            <a:r>
              <a:rPr lang="ko-KR" altLang="en-US" sz="1900" kern="0" dirty="0" err="1">
                <a:latin typeface="+mn-ea"/>
                <a:cs typeface="+mj-cs"/>
              </a:rPr>
              <a:t>수급자</a:t>
            </a:r>
            <a:r>
              <a:rPr lang="ko-KR" altLang="en-US" sz="1900" kern="0" dirty="0">
                <a:latin typeface="+mn-ea"/>
                <a:cs typeface="+mj-cs"/>
              </a:rPr>
              <a:t> 및 </a:t>
            </a:r>
            <a:r>
              <a:rPr lang="ko-KR" altLang="en-US" sz="1900" kern="0" dirty="0" smtClean="0">
                <a:latin typeface="+mn-ea"/>
                <a:cs typeface="+mj-cs"/>
              </a:rPr>
              <a:t>그 </a:t>
            </a:r>
            <a:r>
              <a:rPr lang="ko-KR" altLang="en-US" sz="1900" kern="0" dirty="0">
                <a:latin typeface="+mn-ea"/>
                <a:cs typeface="+mj-cs"/>
              </a:rPr>
              <a:t>부양의무자의 </a:t>
            </a:r>
            <a:r>
              <a:rPr lang="ko-KR" altLang="en-US" sz="1900" kern="0" dirty="0" err="1">
                <a:latin typeface="+mn-ea"/>
                <a:cs typeface="+mj-cs"/>
              </a:rPr>
              <a:t>인적사항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가족관계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소득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재산 </a:t>
            </a:r>
            <a:r>
              <a:rPr lang="ko-KR" altLang="en-US" sz="1900" kern="0" dirty="0">
                <a:latin typeface="+mn-ea"/>
                <a:cs typeface="+mj-cs"/>
              </a:rPr>
              <a:t>상태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근로능력 등에 변동이 </a:t>
            </a:r>
            <a:r>
              <a:rPr lang="ko-KR" altLang="en-US" sz="1900" kern="0" dirty="0" smtClean="0">
                <a:latin typeface="+mn-ea"/>
                <a:cs typeface="+mj-cs"/>
              </a:rPr>
              <a:t>있는 </a:t>
            </a:r>
            <a:r>
              <a:rPr lang="ko-KR" altLang="en-US" sz="1900" kern="0" dirty="0" smtClean="0">
                <a:latin typeface="+mn-ea"/>
                <a:cs typeface="+mj-cs"/>
              </a:rPr>
              <a:t>경우에는 </a:t>
            </a:r>
            <a:r>
              <a:rPr lang="ko-KR" altLang="en-US" sz="1900" kern="0" dirty="0">
                <a:latin typeface="+mn-ea"/>
                <a:cs typeface="+mj-cs"/>
              </a:rPr>
              <a:t>직권 또는 </a:t>
            </a:r>
            <a:r>
              <a:rPr lang="ko-KR" altLang="en-US" sz="1900" kern="0" dirty="0" err="1">
                <a:latin typeface="+mn-ea"/>
                <a:cs typeface="+mj-cs"/>
              </a:rPr>
              <a:t>수급자나</a:t>
            </a:r>
            <a:r>
              <a:rPr lang="ko-KR" altLang="en-US" sz="1900" kern="0" dirty="0">
                <a:latin typeface="+mn-ea"/>
                <a:cs typeface="+mj-cs"/>
              </a:rPr>
              <a:t> 그 친족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그 밖의 관계인의 신청에 따라 </a:t>
            </a:r>
            <a:r>
              <a:rPr lang="ko-KR" altLang="en-US" sz="1900" kern="0" dirty="0" err="1" smtClean="0">
                <a:latin typeface="+mn-ea"/>
                <a:cs typeface="+mj-cs"/>
              </a:rPr>
              <a:t>수급자에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대한 사회보장급여의 </a:t>
            </a:r>
            <a:r>
              <a:rPr lang="ko-KR" altLang="en-US" sz="1900" kern="0" dirty="0" smtClean="0">
                <a:latin typeface="+mn-ea"/>
                <a:cs typeface="+mj-cs"/>
              </a:rPr>
              <a:t>종류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지급방법 </a:t>
            </a:r>
            <a:r>
              <a:rPr lang="ko-KR" altLang="en-US" sz="1900" kern="0" dirty="0">
                <a:latin typeface="+mn-ea"/>
                <a:cs typeface="+mj-cs"/>
              </a:rPr>
              <a:t>등을 변경할 수 있다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21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>
                <a:latin typeface="+mn-ea"/>
                <a:cs typeface="+mj-cs"/>
              </a:rPr>
              <a:t>).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68361" y="884298"/>
            <a:ext cx="8834682" cy="2389535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82661" y="825561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40169" y="828736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78175" y="1467673"/>
            <a:ext cx="831314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73752" y="1080294"/>
            <a:ext cx="389722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수급자의 변동 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신고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20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  <a:endParaRPr lang="ko-KR" altLang="en-US" sz="2300" b="1" dirty="0">
              <a:solidFill>
                <a:schemeClr val="accent5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461680" y="1616017"/>
            <a:ext cx="8413016" cy="1408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1900" kern="0" dirty="0">
                <a:latin typeface="+mn-ea"/>
                <a:cs typeface="+mj-cs"/>
              </a:rPr>
              <a:t>주기적으로 또는 기간을 정하여 사회보장급여를 제공받는 </a:t>
            </a:r>
            <a:r>
              <a:rPr lang="ko-KR" altLang="en-US" sz="1900" kern="0" dirty="0" err="1">
                <a:latin typeface="+mn-ea"/>
                <a:cs typeface="+mj-cs"/>
              </a:rPr>
              <a:t>수급자는</a:t>
            </a:r>
            <a:r>
              <a:rPr lang="ko-KR" altLang="en-US" sz="1900" kern="0" dirty="0">
                <a:latin typeface="+mn-ea"/>
                <a:cs typeface="+mj-cs"/>
              </a:rPr>
              <a:t> 거주지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err="1" smtClean="0">
                <a:latin typeface="+mn-ea"/>
                <a:cs typeface="+mj-cs"/>
              </a:rPr>
              <a:t>세대원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소득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재산 </a:t>
            </a:r>
            <a:r>
              <a:rPr lang="ko-KR" altLang="en-US" sz="1900" kern="0" dirty="0">
                <a:latin typeface="+mn-ea"/>
                <a:cs typeface="+mj-cs"/>
              </a:rPr>
              <a:t>상태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근로능력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다른 급여의 수급이력 등에 변동이 있는 </a:t>
            </a:r>
            <a:r>
              <a:rPr lang="ko-KR" altLang="en-US" sz="1900" kern="0" dirty="0" smtClean="0">
                <a:latin typeface="+mn-ea"/>
                <a:cs typeface="+mj-cs"/>
              </a:rPr>
              <a:t>경우에는 지체 </a:t>
            </a:r>
            <a:r>
              <a:rPr lang="ko-KR" altLang="en-US" sz="1900" kern="0" dirty="0">
                <a:latin typeface="+mn-ea"/>
                <a:cs typeface="+mj-cs"/>
              </a:rPr>
              <a:t>없이 관할 보장기관의 장에게 신고하여야 한다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20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>
                <a:latin typeface="+mn-ea"/>
                <a:cs typeface="+mj-cs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7533639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연혁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제정 이유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304085" y="879806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650633" y="933255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300" b="1" dirty="0" smtClean="0">
                <a:solidFill>
                  <a:schemeClr val="bg1"/>
                </a:solidFill>
                <a:latin typeface="+mj-ea"/>
                <a:ea typeface="+mj-ea"/>
              </a:rPr>
              <a:t>연혁</a:t>
            </a:r>
            <a:r>
              <a:rPr kumimoji="0" lang="en-US" altLang="ko-KR" sz="2300" b="1" dirty="0" smtClean="0">
                <a:solidFill>
                  <a:schemeClr val="bg1"/>
                </a:solidFill>
                <a:latin typeface="+mj-ea"/>
                <a:ea typeface="+mj-ea"/>
              </a:rPr>
              <a:t>(</a:t>
            </a:r>
            <a:r>
              <a:rPr kumimoji="0" lang="ko-KR" altLang="en-US" sz="2300" b="1" dirty="0" smtClean="0">
                <a:solidFill>
                  <a:schemeClr val="bg1"/>
                </a:solidFill>
                <a:latin typeface="+mj-ea"/>
                <a:ea typeface="+mj-ea"/>
              </a:rPr>
              <a:t>제정 이유</a:t>
            </a:r>
            <a:r>
              <a:rPr kumimoji="0" lang="en-US" altLang="ko-KR" sz="2300" b="1" dirty="0" smtClean="0">
                <a:solidFill>
                  <a:schemeClr val="bg1"/>
                </a:solidFill>
                <a:latin typeface="+mj-ea"/>
                <a:ea typeface="+mj-ea"/>
              </a:rPr>
              <a:t>)</a:t>
            </a:r>
            <a:endParaRPr kumimoji="0" lang="en-US" altLang="ko-KR" sz="23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0608" y="1584221"/>
            <a:ext cx="8234408" cy="4811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현행 복지전달체계가 </a:t>
            </a:r>
            <a:r>
              <a:rPr lang="ko-KR" altLang="en-US" sz="2000" dirty="0" smtClean="0">
                <a:latin typeface="+mn-ea"/>
              </a:rPr>
              <a:t>중앙행정기관별 </a:t>
            </a:r>
            <a:r>
              <a:rPr lang="en-US" altLang="ko-KR" sz="2000" dirty="0" smtClean="0">
                <a:latin typeface="+mn-ea"/>
              </a:rPr>
              <a:t>· </a:t>
            </a:r>
            <a:r>
              <a:rPr lang="ko-KR" altLang="en-US" sz="2000" dirty="0" smtClean="0">
                <a:latin typeface="+mn-ea"/>
              </a:rPr>
              <a:t>지방자치단체별로 </a:t>
            </a:r>
            <a:r>
              <a:rPr lang="ko-KR" altLang="en-US" sz="2000" dirty="0">
                <a:latin typeface="+mn-ea"/>
              </a:rPr>
              <a:t>분절되어 </a:t>
            </a:r>
            <a:r>
              <a:rPr lang="ko-KR" altLang="en-US" sz="2000" dirty="0" smtClean="0">
                <a:latin typeface="+mn-ea"/>
              </a:rPr>
              <a:t>  효율적 </a:t>
            </a:r>
            <a:r>
              <a:rPr lang="ko-KR" altLang="en-US" sz="2000" dirty="0">
                <a:latin typeface="+mn-ea"/>
              </a:rPr>
              <a:t>연계가 </a:t>
            </a:r>
            <a:r>
              <a:rPr lang="ko-KR" altLang="en-US" sz="2000" dirty="0" smtClean="0">
                <a:latin typeface="+mn-ea"/>
              </a:rPr>
              <a:t>힘듦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사회보장기본법을 실현하기 위한 세부적인 실행방안과 절차가 미비하여 적절한 </a:t>
            </a:r>
            <a:r>
              <a:rPr lang="ko-KR" altLang="en-US" sz="2000" dirty="0" smtClean="0">
                <a:latin typeface="+mn-ea"/>
              </a:rPr>
              <a:t>조사와 </a:t>
            </a:r>
            <a:r>
              <a:rPr lang="ko-KR" altLang="en-US" sz="2000" dirty="0">
                <a:latin typeface="+mn-ea"/>
              </a:rPr>
              <a:t>지급 이후의 사후관리가 미흡하고 국민의 예측 가능성을 담보하지 </a:t>
            </a:r>
            <a:r>
              <a:rPr lang="ko-KR" altLang="en-US" sz="2000" dirty="0" smtClean="0">
                <a:latin typeface="+mn-ea"/>
              </a:rPr>
              <a:t>못한다는 </a:t>
            </a:r>
            <a:r>
              <a:rPr lang="ko-KR" altLang="en-US" sz="2000" dirty="0" smtClean="0">
                <a:latin typeface="+mn-ea"/>
              </a:rPr>
              <a:t>문제제기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사회보장급여의 신청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조사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 smtClean="0">
                <a:latin typeface="+mn-ea"/>
              </a:rPr>
              <a:t>결정 </a:t>
            </a:r>
            <a:r>
              <a:rPr lang="en-US" altLang="ko-KR" sz="2000" dirty="0" smtClean="0">
                <a:latin typeface="+mn-ea"/>
              </a:rPr>
              <a:t>· </a:t>
            </a:r>
            <a:r>
              <a:rPr lang="ko-KR" altLang="en-US" sz="2000" dirty="0" smtClean="0">
                <a:latin typeface="+mn-ea"/>
              </a:rPr>
              <a:t>지급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사후관리에 이르는 복지대상자 선정과 </a:t>
            </a:r>
            <a:r>
              <a:rPr lang="ko-KR" altLang="en-US" sz="2000" dirty="0" smtClean="0">
                <a:latin typeface="+mn-ea"/>
              </a:rPr>
              <a:t>지원에 </a:t>
            </a:r>
            <a:r>
              <a:rPr lang="ko-KR" altLang="en-US" sz="2000" dirty="0">
                <a:latin typeface="+mn-ea"/>
              </a:rPr>
              <a:t>필요한 일련의 절차 및 방법 등에 관한 사항을 구체적으로 </a:t>
            </a:r>
            <a:r>
              <a:rPr lang="ko-KR" altLang="en-US" sz="2000" dirty="0" smtClean="0">
                <a:latin typeface="+mn-ea"/>
              </a:rPr>
              <a:t>규정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소외계층을 발굴하기 위한 신고의무 등 </a:t>
            </a:r>
            <a:r>
              <a:rPr lang="ko-KR" altLang="en-US" sz="2000" dirty="0" err="1">
                <a:latin typeface="+mn-ea"/>
              </a:rPr>
              <a:t>수급권자</a:t>
            </a:r>
            <a:r>
              <a:rPr lang="ko-KR" altLang="en-US" sz="2000" dirty="0">
                <a:latin typeface="+mn-ea"/>
              </a:rPr>
              <a:t> 보호를 강화하며 </a:t>
            </a:r>
            <a:r>
              <a:rPr lang="ko-KR" altLang="en-US" sz="2000" dirty="0" smtClean="0">
                <a:latin typeface="+mn-ea"/>
              </a:rPr>
              <a:t>복지사각지대 해소를 </a:t>
            </a:r>
            <a:r>
              <a:rPr lang="ko-KR" altLang="en-US" sz="2000" dirty="0">
                <a:latin typeface="+mn-ea"/>
              </a:rPr>
              <a:t>위한 방안을 제도적으로 보완하기 위해 </a:t>
            </a:r>
            <a:r>
              <a:rPr lang="en-US" altLang="ko-KR" sz="2000" dirty="0">
                <a:latin typeface="+mn-ea"/>
              </a:rPr>
              <a:t>2014</a:t>
            </a:r>
            <a:r>
              <a:rPr lang="ko-KR" altLang="en-US" sz="2000" dirty="0">
                <a:latin typeface="+mn-ea"/>
              </a:rPr>
              <a:t>년 </a:t>
            </a:r>
            <a:r>
              <a:rPr lang="en-US" altLang="ko-KR" sz="2000" dirty="0">
                <a:latin typeface="+mn-ea"/>
              </a:rPr>
              <a:t>12</a:t>
            </a:r>
            <a:r>
              <a:rPr lang="ko-KR" altLang="en-US" sz="2000" dirty="0">
                <a:latin typeface="+mn-ea"/>
              </a:rPr>
              <a:t>월 </a:t>
            </a:r>
            <a:r>
              <a:rPr lang="en-US" altLang="ko-KR" sz="2000" dirty="0">
                <a:latin typeface="+mn-ea"/>
              </a:rPr>
              <a:t>30</a:t>
            </a:r>
            <a:r>
              <a:rPr lang="ko-KR" altLang="en-US" sz="2000" dirty="0">
                <a:latin typeface="+mn-ea"/>
              </a:rPr>
              <a:t>일에 만들어져 </a:t>
            </a:r>
            <a:r>
              <a:rPr lang="en-US" altLang="ko-KR" sz="2000" dirty="0" smtClean="0">
                <a:latin typeface="+mn-ea"/>
              </a:rPr>
              <a:t>2015</a:t>
            </a:r>
            <a:r>
              <a:rPr lang="ko-KR" altLang="en-US" sz="2000" dirty="0">
                <a:latin typeface="+mn-ea"/>
              </a:rPr>
              <a:t>년 </a:t>
            </a:r>
            <a:r>
              <a:rPr lang="en-US" altLang="ko-KR" sz="2000" dirty="0">
                <a:latin typeface="+mn-ea"/>
              </a:rPr>
              <a:t>7</a:t>
            </a:r>
            <a:r>
              <a:rPr lang="ko-KR" altLang="en-US" sz="2000" dirty="0">
                <a:latin typeface="+mn-ea"/>
              </a:rPr>
              <a:t>월 </a:t>
            </a:r>
            <a:r>
              <a:rPr lang="en-US" altLang="ko-KR" sz="2000" dirty="0">
                <a:latin typeface="+mn-ea"/>
              </a:rPr>
              <a:t>1</a:t>
            </a:r>
            <a:r>
              <a:rPr lang="ko-KR" altLang="en-US" sz="2000" dirty="0">
                <a:latin typeface="+mn-ea"/>
              </a:rPr>
              <a:t>일부터 시행됨 </a:t>
            </a:r>
          </a:p>
        </p:txBody>
      </p:sp>
    </p:spTree>
    <p:extLst>
      <p:ext uri="{BB962C8B-B14F-4D97-AF65-F5344CB8AC3E}">
        <p14:creationId xmlns:p14="http://schemas.microsoft.com/office/powerpoint/2010/main" val="19639866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사회보장급여의 관리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9512" y="4351833"/>
            <a:ext cx="8782916" cy="153659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93812" y="429309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51320" y="429627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89326" y="4935208"/>
            <a:ext cx="831314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84903" y="4547829"/>
            <a:ext cx="34980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부정수급자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벌칙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89326" y="4971142"/>
            <a:ext cx="8413016" cy="902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 err="1">
                <a:latin typeface="+mn-ea"/>
                <a:cs typeface="+mj-cs"/>
              </a:rPr>
              <a:t>부정수급자에</a:t>
            </a:r>
            <a:r>
              <a:rPr lang="ko-KR" altLang="en-US" sz="2000" kern="0" dirty="0">
                <a:latin typeface="+mn-ea"/>
                <a:cs typeface="+mj-cs"/>
              </a:rPr>
              <a:t> 대하여는 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년 이하의 징역 또는 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 err="1">
                <a:latin typeface="+mn-ea"/>
                <a:cs typeface="+mj-cs"/>
              </a:rPr>
              <a:t>천만원</a:t>
            </a:r>
            <a:r>
              <a:rPr lang="ko-KR" altLang="en-US" sz="2000" kern="0" dirty="0">
                <a:latin typeface="+mn-ea"/>
                <a:cs typeface="+mj-cs"/>
              </a:rPr>
              <a:t> 이하의 벌금에 처한다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79512" y="895449"/>
            <a:ext cx="8782916" cy="2904742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93812" y="836712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51320" y="839887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89326" y="1478824"/>
            <a:ext cx="831314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84903" y="1091445"/>
            <a:ext cx="408797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사회보장급여의 환수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89326" y="1498649"/>
            <a:ext cx="8413016" cy="2194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수급자가 제</a:t>
            </a:r>
            <a:r>
              <a:rPr lang="en-US" altLang="ko-KR" sz="2000" kern="0" dirty="0">
                <a:latin typeface="+mn-ea"/>
                <a:cs typeface="+mj-cs"/>
              </a:rPr>
              <a:t>20</a:t>
            </a:r>
            <a:r>
              <a:rPr lang="ko-KR" altLang="en-US" sz="2000" kern="0" dirty="0">
                <a:latin typeface="+mn-ea"/>
                <a:cs typeface="+mj-cs"/>
              </a:rPr>
              <a:t>조에 따른 신고를 고의로 회피하거나 속임수 등의 부정한 방법으로 </a:t>
            </a:r>
            <a:r>
              <a:rPr lang="ko-KR" altLang="en-US" sz="2000" kern="0" dirty="0" smtClean="0">
                <a:latin typeface="+mn-ea"/>
                <a:cs typeface="+mj-cs"/>
              </a:rPr>
              <a:t>사회보장급여를 </a:t>
            </a:r>
            <a:r>
              <a:rPr lang="ko-KR" altLang="en-US" sz="2000" kern="0" dirty="0">
                <a:latin typeface="+mn-ea"/>
                <a:cs typeface="+mj-cs"/>
              </a:rPr>
              <a:t>받거나 타인으로 하여금 사회보장급여를 받게 한 </a:t>
            </a:r>
            <a:r>
              <a:rPr lang="ko-KR" altLang="en-US" sz="2000" kern="0" dirty="0" smtClean="0">
                <a:latin typeface="+mn-ea"/>
                <a:cs typeface="+mj-cs"/>
              </a:rPr>
              <a:t>경우에는 사회보장급여를 </a:t>
            </a:r>
            <a:r>
              <a:rPr lang="ko-KR" altLang="en-US" sz="2000" kern="0" dirty="0">
                <a:latin typeface="+mn-ea"/>
                <a:cs typeface="+mj-cs"/>
              </a:rPr>
              <a:t>제공한 보장기관의 장은 그 비용의 전부 또는 일부를 </a:t>
            </a:r>
            <a:r>
              <a:rPr lang="ko-KR" altLang="en-US" sz="2000" kern="0" dirty="0" smtClean="0">
                <a:latin typeface="+mn-ea"/>
                <a:cs typeface="+mj-cs"/>
              </a:rPr>
              <a:t>그 </a:t>
            </a:r>
            <a:r>
              <a:rPr lang="ko-KR" altLang="en-US" sz="2000" kern="0" dirty="0">
                <a:latin typeface="+mn-ea"/>
                <a:cs typeface="+mj-cs"/>
              </a:rPr>
              <a:t>사회보장급여를 받거나 받게 한 자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 err="1">
                <a:latin typeface="+mn-ea"/>
                <a:cs typeface="+mj-cs"/>
              </a:rPr>
              <a:t>부정수급자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  <a:r>
              <a:rPr lang="ko-KR" altLang="en-US" sz="2000" kern="0" dirty="0">
                <a:latin typeface="+mn-ea"/>
                <a:cs typeface="+mj-cs"/>
              </a:rPr>
              <a:t>부터 징수할 수 있다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021432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사회보장정보</a:t>
            </a:r>
          </a:p>
        </p:txBody>
      </p:sp>
      <p:sp>
        <p:nvSpPr>
          <p:cNvPr id="3" name="모서리가 둥근 직사각형 2"/>
          <p:cNvSpPr/>
          <p:nvPr/>
        </p:nvSpPr>
        <p:spPr>
          <a:xfrm>
            <a:off x="316790" y="946194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653208" y="985361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300" b="1" dirty="0">
                <a:solidFill>
                  <a:schemeClr val="bg1"/>
                </a:solidFill>
                <a:latin typeface="+mj-ea"/>
                <a:ea typeface="+mj-ea"/>
              </a:rPr>
              <a:t>사회보장정보 시스템 운영과 활성화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8132" y="1634293"/>
            <a:ext cx="816958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사회보장 </a:t>
            </a:r>
            <a:r>
              <a:rPr lang="ko-KR" altLang="en-US" sz="2000" dirty="0">
                <a:latin typeface="+mn-ea"/>
              </a:rPr>
              <a:t>업무의 효율적 수행을 위해 사회보장정보시스템을 통해 처리되는 </a:t>
            </a:r>
            <a:r>
              <a:rPr lang="ko-KR" altLang="en-US" sz="2000" dirty="0" smtClean="0">
                <a:latin typeface="+mn-ea"/>
              </a:rPr>
              <a:t>정보의 </a:t>
            </a:r>
            <a:r>
              <a:rPr lang="ko-KR" altLang="en-US" sz="2000" dirty="0">
                <a:latin typeface="+mn-ea"/>
              </a:rPr>
              <a:t>범위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23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>
                <a:latin typeface="+mn-ea"/>
              </a:rPr>
              <a:t>), </a:t>
            </a:r>
            <a:r>
              <a:rPr lang="ko-KR" altLang="en-US" sz="2000" dirty="0">
                <a:latin typeface="+mn-ea"/>
              </a:rPr>
              <a:t>정보의 표준화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27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>
                <a:latin typeface="+mn-ea"/>
              </a:rPr>
              <a:t>), </a:t>
            </a:r>
            <a:r>
              <a:rPr lang="ko-KR" altLang="en-US" sz="2000" dirty="0">
                <a:latin typeface="+mn-ea"/>
              </a:rPr>
              <a:t>시스템 이용절차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24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>
                <a:latin typeface="+mn-ea"/>
              </a:rPr>
              <a:t>)</a:t>
            </a:r>
            <a:r>
              <a:rPr lang="ko-KR" altLang="en-US" sz="2000" dirty="0">
                <a:latin typeface="+mn-ea"/>
              </a:rPr>
              <a:t>를 </a:t>
            </a:r>
            <a:r>
              <a:rPr lang="ko-KR" altLang="en-US" sz="2000" dirty="0" smtClean="0">
                <a:latin typeface="+mn-ea"/>
              </a:rPr>
              <a:t>마련하고 </a:t>
            </a:r>
            <a:r>
              <a:rPr lang="ko-KR" altLang="en-US" sz="2000" dirty="0">
                <a:latin typeface="+mn-ea"/>
              </a:rPr>
              <a:t>운영 전담기구로 사회보장정보원을 두고 있다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29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 smtClean="0">
                <a:latin typeface="+mn-ea"/>
              </a:rPr>
              <a:t>).</a:t>
            </a:r>
            <a:endParaRPr lang="en-US" altLang="ko-KR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시스템 </a:t>
            </a:r>
            <a:r>
              <a:rPr lang="ko-KR" altLang="en-US" sz="2000" dirty="0">
                <a:latin typeface="+mn-ea"/>
              </a:rPr>
              <a:t>운영과 활성화에 필요한 사항 규정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28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 smtClean="0">
                <a:latin typeface="+mn-ea"/>
              </a:rPr>
              <a:t>)</a:t>
            </a:r>
            <a:endParaRPr lang="en-US" altLang="ko-KR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23</a:t>
            </a:r>
            <a:r>
              <a:rPr lang="ko-KR" altLang="en-US" sz="2000" dirty="0">
                <a:latin typeface="+mn-ea"/>
              </a:rPr>
              <a:t>조에 따른 사회보장정보의 처리 등에 관한 업무에 종사하거나 </a:t>
            </a:r>
            <a:r>
              <a:rPr lang="ko-KR" altLang="en-US" sz="2000" dirty="0" smtClean="0">
                <a:latin typeface="+mn-ea"/>
              </a:rPr>
              <a:t>종사했던 </a:t>
            </a:r>
            <a:r>
              <a:rPr lang="ko-KR" altLang="en-US" sz="2000" dirty="0" smtClean="0">
                <a:latin typeface="+mn-ea"/>
              </a:rPr>
              <a:t>사람이 </a:t>
            </a:r>
            <a:r>
              <a:rPr lang="ko-KR" altLang="en-US" sz="2000" dirty="0">
                <a:latin typeface="+mn-ea"/>
              </a:rPr>
              <a:t>직무상 알게 된 비밀을 다른 사람에게 누설하거나 직무상 목적 외의 </a:t>
            </a:r>
            <a:r>
              <a:rPr lang="ko-KR" altLang="en-US" sz="2000" dirty="0" smtClean="0">
                <a:latin typeface="+mn-ea"/>
              </a:rPr>
              <a:t>용도로 </a:t>
            </a:r>
            <a:r>
              <a:rPr lang="ko-KR" altLang="en-US" sz="2000" dirty="0" smtClean="0">
                <a:latin typeface="+mn-ea"/>
              </a:rPr>
              <a:t>이용한 경우에는 </a:t>
            </a:r>
            <a:r>
              <a:rPr lang="en-US" altLang="ko-KR" sz="2000" dirty="0" smtClean="0">
                <a:latin typeface="+mn-ea"/>
              </a:rPr>
              <a:t>5</a:t>
            </a:r>
            <a:r>
              <a:rPr lang="ko-KR" altLang="en-US" sz="2000" dirty="0" smtClean="0">
                <a:latin typeface="+mn-ea"/>
              </a:rPr>
              <a:t>년 이하의 징역 또는 </a:t>
            </a:r>
            <a:r>
              <a:rPr lang="en-US" altLang="ko-KR" sz="2000" dirty="0" smtClean="0">
                <a:latin typeface="+mn-ea"/>
              </a:rPr>
              <a:t>5</a:t>
            </a:r>
            <a:r>
              <a:rPr lang="ko-KR" altLang="en-US" sz="2000" dirty="0" err="1" smtClean="0">
                <a:latin typeface="+mn-ea"/>
              </a:rPr>
              <a:t>천만원</a:t>
            </a:r>
            <a:r>
              <a:rPr lang="ko-KR" altLang="en-US" sz="2000" dirty="0" smtClean="0">
                <a:latin typeface="+mn-ea"/>
              </a:rPr>
              <a:t> 이하의 벌금에 처한다</a:t>
            </a:r>
            <a:r>
              <a:rPr lang="en-US" altLang="ko-KR" sz="2000" dirty="0" smtClean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54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 smtClean="0">
                <a:latin typeface="+mn-ea"/>
              </a:rPr>
              <a:t>).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107509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사회보장정보</a:t>
            </a:r>
          </a:p>
        </p:txBody>
      </p:sp>
      <p:sp>
        <p:nvSpPr>
          <p:cNvPr id="3" name="모서리가 둥근 직사각형 2"/>
          <p:cNvSpPr/>
          <p:nvPr/>
        </p:nvSpPr>
        <p:spPr>
          <a:xfrm>
            <a:off x="316790" y="923892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681783" y="977341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300" b="1" dirty="0">
                <a:solidFill>
                  <a:schemeClr val="bg1"/>
                </a:solidFill>
                <a:latin typeface="+mj-ea"/>
                <a:ea typeface="+mj-ea"/>
              </a:rPr>
              <a:t>정보보호 강화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9586" y="1628282"/>
            <a:ext cx="8417900" cy="4785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사회보장정보시스템과 </a:t>
            </a:r>
            <a:r>
              <a:rPr lang="ko-KR" altLang="en-US" sz="2000" dirty="0">
                <a:latin typeface="+mn-ea"/>
              </a:rPr>
              <a:t>사회보장 관련 개인정보 보호 강화를 위해 </a:t>
            </a:r>
            <a:r>
              <a:rPr lang="ko-KR" altLang="en-US" sz="2000" dirty="0" smtClean="0">
                <a:latin typeface="+mn-ea"/>
              </a:rPr>
              <a:t>보건복지부장관은 </a:t>
            </a:r>
            <a:r>
              <a:rPr lang="ko-KR" altLang="en-US" sz="2000" dirty="0">
                <a:latin typeface="+mn-ea"/>
              </a:rPr>
              <a:t>정보보호 대책을 </a:t>
            </a:r>
            <a:r>
              <a:rPr lang="ko-KR" altLang="en-US" sz="2000" dirty="0" smtClean="0">
                <a:latin typeface="+mn-ea"/>
              </a:rPr>
              <a:t>수립 </a:t>
            </a:r>
            <a:r>
              <a:rPr lang="en-US" altLang="ko-KR" sz="2000" dirty="0" smtClean="0">
                <a:latin typeface="+mn-ea"/>
              </a:rPr>
              <a:t>· </a:t>
            </a:r>
            <a:r>
              <a:rPr lang="ko-KR" altLang="en-US" sz="2000" dirty="0" smtClean="0">
                <a:latin typeface="+mn-ea"/>
              </a:rPr>
              <a:t>시행해야 </a:t>
            </a:r>
            <a:r>
              <a:rPr lang="ko-KR" altLang="en-US" sz="2000" dirty="0">
                <a:latin typeface="+mn-ea"/>
              </a:rPr>
              <a:t>한다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30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 smtClean="0">
                <a:latin typeface="+mn-ea"/>
              </a:rPr>
              <a:t>).</a:t>
            </a:r>
            <a:endParaRPr lang="en-US" altLang="ko-KR" sz="2000" dirty="0">
              <a:latin typeface="+mn-ea"/>
            </a:endParaRPr>
          </a:p>
          <a:p>
            <a:pPr marL="534988" indent="-177800">
              <a:lnSpc>
                <a:spcPct val="120000"/>
              </a:lnSpc>
              <a:spcAft>
                <a:spcPts val="1200"/>
              </a:spcAft>
              <a:buClr>
                <a:schemeClr val="accent4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</a:pPr>
            <a:r>
              <a:rPr lang="en-US" altLang="ko-KR" sz="2000" dirty="0">
                <a:latin typeface="+mn-ea"/>
              </a:rPr>
              <a:t> </a:t>
            </a:r>
            <a:r>
              <a:rPr lang="ko-KR" altLang="en-US" sz="2000" dirty="0">
                <a:latin typeface="+mn-ea"/>
              </a:rPr>
              <a:t>침해행위 발생 시 시정 요구를 할 수 있다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33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 smtClean="0">
                <a:latin typeface="+mn-ea"/>
              </a:rPr>
              <a:t>)</a:t>
            </a:r>
            <a:endParaRPr lang="en-US" altLang="ko-KR" sz="2000" dirty="0">
              <a:latin typeface="+mn-ea"/>
            </a:endParaRPr>
          </a:p>
          <a:p>
            <a:pPr marL="623888" indent="-266700">
              <a:lnSpc>
                <a:spcPct val="120000"/>
              </a:lnSpc>
              <a:spcAft>
                <a:spcPts val="1200"/>
              </a:spcAft>
              <a:buClr>
                <a:schemeClr val="accent4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</a:pPr>
            <a:r>
              <a:rPr lang="ko-KR" altLang="en-US" sz="2000" dirty="0" smtClean="0">
                <a:latin typeface="+mn-ea"/>
              </a:rPr>
              <a:t>침해행위 </a:t>
            </a:r>
            <a:r>
              <a:rPr lang="ko-KR" altLang="en-US" sz="2000" dirty="0">
                <a:latin typeface="+mn-ea"/>
              </a:rPr>
              <a:t>발생 시 사회보장정보원의 장 및 사회보장정보시스템을 </a:t>
            </a:r>
            <a:r>
              <a:rPr lang="ko-KR" altLang="en-US" sz="2000" dirty="0" smtClean="0">
                <a:latin typeface="+mn-ea"/>
              </a:rPr>
              <a:t>이용하는 </a:t>
            </a:r>
            <a:r>
              <a:rPr lang="ko-KR" altLang="en-US" sz="2000" dirty="0" smtClean="0">
                <a:latin typeface="+mn-ea"/>
              </a:rPr>
              <a:t>보장기관의 </a:t>
            </a:r>
            <a:r>
              <a:rPr lang="ko-KR" altLang="en-US" sz="2000" dirty="0">
                <a:latin typeface="+mn-ea"/>
              </a:rPr>
              <a:t>장은 시스템 복구조치를 취해야 한다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32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 smtClean="0">
                <a:latin typeface="+mn-ea"/>
              </a:rPr>
              <a:t>).</a:t>
            </a:r>
            <a:endParaRPr lang="en-US" altLang="ko-KR" sz="2000" dirty="0">
              <a:latin typeface="+mn-ea"/>
            </a:endParaRPr>
          </a:p>
          <a:p>
            <a:pPr marL="534988" indent="-177800">
              <a:lnSpc>
                <a:spcPct val="120000"/>
              </a:lnSpc>
              <a:spcAft>
                <a:spcPts val="1200"/>
              </a:spcAft>
              <a:buClr>
                <a:schemeClr val="accent4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</a:pPr>
            <a:r>
              <a:rPr lang="en-US" altLang="ko-KR" sz="2000" dirty="0">
                <a:latin typeface="+mn-ea"/>
              </a:rPr>
              <a:t> </a:t>
            </a:r>
            <a:r>
              <a:rPr lang="ko-KR" altLang="en-US" sz="2000" dirty="0">
                <a:latin typeface="+mn-ea"/>
              </a:rPr>
              <a:t>정보는 </a:t>
            </a:r>
            <a:r>
              <a:rPr lang="en-US" altLang="ko-KR" sz="2000" dirty="0">
                <a:latin typeface="+mn-ea"/>
              </a:rPr>
              <a:t>5</a:t>
            </a:r>
            <a:r>
              <a:rPr lang="ko-KR" altLang="en-US" sz="2000" dirty="0">
                <a:latin typeface="+mn-ea"/>
              </a:rPr>
              <a:t>년이 지나면 파기해야 한다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34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 smtClean="0">
                <a:latin typeface="+mn-ea"/>
              </a:rPr>
              <a:t>)</a:t>
            </a:r>
            <a:endParaRPr lang="en-US" altLang="ko-KR" sz="2000" dirty="0">
              <a:latin typeface="+mn-ea"/>
            </a:endParaRPr>
          </a:p>
          <a:p>
            <a:pPr marL="534988" indent="-177800">
              <a:lnSpc>
                <a:spcPct val="12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</a:pPr>
            <a:r>
              <a:rPr lang="en-US" altLang="ko-KR" sz="2000" dirty="0">
                <a:latin typeface="+mn-ea"/>
              </a:rPr>
              <a:t> </a:t>
            </a:r>
            <a:r>
              <a:rPr lang="ko-KR" altLang="en-US" sz="2000" dirty="0">
                <a:latin typeface="+mn-ea"/>
              </a:rPr>
              <a:t>시정요구와 정보파기를 하지 않은 경우에는 </a:t>
            </a:r>
            <a:r>
              <a:rPr lang="en-US" altLang="ko-KR" sz="2000" dirty="0">
                <a:latin typeface="+mn-ea"/>
              </a:rPr>
              <a:t>3</a:t>
            </a:r>
            <a:r>
              <a:rPr lang="ko-KR" altLang="en-US" sz="2000" dirty="0" smtClean="0">
                <a:latin typeface="+mn-ea"/>
              </a:rPr>
              <a:t>천만 원 </a:t>
            </a:r>
            <a:r>
              <a:rPr lang="ko-KR" altLang="en-US" sz="2000" dirty="0">
                <a:latin typeface="+mn-ea"/>
              </a:rPr>
              <a:t>이하의 과태료 </a:t>
            </a:r>
            <a:r>
              <a:rPr lang="ko-KR" altLang="en-US" sz="2000" dirty="0" smtClean="0">
                <a:latin typeface="+mn-ea"/>
              </a:rPr>
              <a:t>부과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누구든지 </a:t>
            </a:r>
            <a:r>
              <a:rPr lang="ko-KR" altLang="en-US" sz="2000" dirty="0">
                <a:latin typeface="+mn-ea"/>
              </a:rPr>
              <a:t>사회보장정보 처리 시 침해행위를 해서는 </a:t>
            </a:r>
            <a:r>
              <a:rPr lang="ko-KR" altLang="en-US" sz="2000" dirty="0" smtClean="0">
                <a:latin typeface="+mn-ea"/>
              </a:rPr>
              <a:t>안 된다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31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 smtClean="0">
                <a:latin typeface="+mn-ea"/>
              </a:rPr>
              <a:t>).</a:t>
            </a:r>
            <a:endParaRPr lang="en-US" altLang="ko-KR" sz="2000" dirty="0">
              <a:latin typeface="+mn-ea"/>
            </a:endParaRPr>
          </a:p>
          <a:p>
            <a:pPr marL="534988" indent="-177800">
              <a:lnSpc>
                <a:spcPct val="120000"/>
              </a:lnSpc>
              <a:spcAft>
                <a:spcPts val="1200"/>
              </a:spcAft>
              <a:buClr>
                <a:schemeClr val="accent4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</a:pPr>
            <a:r>
              <a:rPr lang="en-US" altLang="ko-KR" sz="2000" dirty="0">
                <a:latin typeface="+mn-ea"/>
              </a:rPr>
              <a:t> </a:t>
            </a:r>
            <a:r>
              <a:rPr lang="ko-KR" altLang="en-US" sz="2000" dirty="0">
                <a:latin typeface="+mn-ea"/>
              </a:rPr>
              <a:t>금지행위 위반 시 벌칙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54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>
                <a:latin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186876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동영상 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- </a:t>
            </a:r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사회보장정보원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3397274" y="2062198"/>
            <a:ext cx="2588729" cy="2592288"/>
            <a:chOff x="6804248" y="4077072"/>
            <a:chExt cx="2588729" cy="2592288"/>
          </a:xfrm>
        </p:grpSpPr>
        <p:pic>
          <p:nvPicPr>
            <p:cNvPr id="4" name="그림 3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6935349" y="5991064"/>
              <a:ext cx="2457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사회보장정보원</a:t>
              </a:r>
              <a:endParaRPr lang="ko-KR" altLang="en-US" sz="2000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506638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사회보장에 관한 지역계획 및 운영체계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0009" y="833645"/>
            <a:ext cx="8863034" cy="567009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54310" y="77490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1818" y="77808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49825" y="1394718"/>
            <a:ext cx="836518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45401" y="1007339"/>
            <a:ext cx="478207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사회보장에 관한 지역계획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98116" y="1333098"/>
            <a:ext cx="8610497" cy="5147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시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도지사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구청장은 </a:t>
            </a:r>
            <a:r>
              <a:rPr lang="ko-KR" altLang="en-US" sz="1900" kern="0" dirty="0">
                <a:latin typeface="+mn-ea"/>
                <a:cs typeface="+mj-cs"/>
              </a:rPr>
              <a:t>사회보장기본법 제</a:t>
            </a:r>
            <a:r>
              <a:rPr lang="en-US" altLang="ko-KR" sz="1900" kern="0" dirty="0">
                <a:latin typeface="+mn-ea"/>
                <a:cs typeface="+mj-cs"/>
              </a:rPr>
              <a:t>16</a:t>
            </a:r>
            <a:r>
              <a:rPr lang="ko-KR" altLang="en-US" sz="1900" kern="0" dirty="0">
                <a:latin typeface="+mn-ea"/>
                <a:cs typeface="+mj-cs"/>
              </a:rPr>
              <a:t>조에 따른 사회보장에 </a:t>
            </a:r>
            <a:r>
              <a:rPr lang="ko-KR" altLang="en-US" sz="1900" kern="0" dirty="0" smtClean="0">
                <a:latin typeface="+mn-ea"/>
                <a:cs typeface="+mj-cs"/>
              </a:rPr>
              <a:t>관한 기본계획과 </a:t>
            </a:r>
            <a:r>
              <a:rPr lang="ko-KR" altLang="en-US" sz="1900" kern="0" dirty="0">
                <a:latin typeface="+mn-ea"/>
                <a:cs typeface="+mj-cs"/>
              </a:rPr>
              <a:t>연계된 </a:t>
            </a:r>
            <a:r>
              <a:rPr lang="ko-KR" altLang="en-US" sz="1900" kern="0" dirty="0">
                <a:solidFill>
                  <a:srgbClr val="FF0000"/>
                </a:solidFill>
                <a:latin typeface="+mn-ea"/>
                <a:cs typeface="+mj-cs"/>
              </a:rPr>
              <a:t>지역사회보장계획</a:t>
            </a:r>
            <a:r>
              <a:rPr lang="en-US" altLang="ko-KR" sz="1900" kern="0" dirty="0">
                <a:solidFill>
                  <a:srgbClr val="FF0000"/>
                </a:solidFill>
                <a:latin typeface="+mn-ea"/>
                <a:cs typeface="+mj-cs"/>
              </a:rPr>
              <a:t>(4</a:t>
            </a:r>
            <a:r>
              <a:rPr lang="ko-KR" altLang="en-US" sz="1900" kern="0" dirty="0">
                <a:solidFill>
                  <a:srgbClr val="FF0000"/>
                </a:solidFill>
                <a:latin typeface="+mn-ea"/>
                <a:cs typeface="+mj-cs"/>
              </a:rPr>
              <a:t>년</a:t>
            </a:r>
            <a:r>
              <a:rPr lang="en-US" altLang="ko-KR" sz="1900" kern="0" dirty="0">
                <a:solidFill>
                  <a:srgbClr val="FF0000"/>
                </a:solidFill>
                <a:latin typeface="+mn-ea"/>
                <a:cs typeface="+mj-cs"/>
              </a:rPr>
              <a:t>) </a:t>
            </a:r>
            <a:r>
              <a:rPr lang="ko-KR" altLang="en-US" sz="1900" kern="0" dirty="0">
                <a:solidFill>
                  <a:srgbClr val="FF0000"/>
                </a:solidFill>
                <a:latin typeface="+mn-ea"/>
                <a:cs typeface="+mj-cs"/>
              </a:rPr>
              <a:t>및 </a:t>
            </a:r>
            <a:r>
              <a:rPr lang="ko-KR" altLang="en-US" sz="1900" kern="0" dirty="0" err="1">
                <a:solidFill>
                  <a:srgbClr val="FF0000"/>
                </a:solidFill>
                <a:latin typeface="+mn-ea"/>
                <a:cs typeface="+mj-cs"/>
              </a:rPr>
              <a:t>연차별</a:t>
            </a:r>
            <a:r>
              <a:rPr lang="ko-KR" altLang="en-US" sz="1900" kern="0" dirty="0">
                <a:solidFill>
                  <a:srgbClr val="FF0000"/>
                </a:solidFill>
                <a:latin typeface="+mn-ea"/>
                <a:cs typeface="+mj-cs"/>
              </a:rPr>
              <a:t> 시행계획을 </a:t>
            </a:r>
            <a:r>
              <a:rPr lang="ko-KR" altLang="en-US" sz="1900" kern="0" dirty="0" smtClean="0">
                <a:latin typeface="+mn-ea"/>
                <a:cs typeface="+mj-cs"/>
              </a:rPr>
              <a:t>수립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시행해야 함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보건복지부장관 </a:t>
            </a:r>
            <a:r>
              <a:rPr lang="ko-KR" altLang="en-US" sz="1900" kern="0" dirty="0">
                <a:latin typeface="+mn-ea"/>
                <a:cs typeface="+mj-cs"/>
              </a:rPr>
              <a:t>또는 </a:t>
            </a:r>
            <a:r>
              <a:rPr lang="ko-KR" altLang="en-US" sz="1900" kern="0" dirty="0" smtClean="0">
                <a:latin typeface="+mn-ea"/>
                <a:cs typeface="+mj-cs"/>
              </a:rPr>
              <a:t>시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도지사는 </a:t>
            </a:r>
            <a:r>
              <a:rPr lang="ko-KR" altLang="en-US" sz="1900" kern="0" dirty="0">
                <a:latin typeface="+mn-ea"/>
                <a:cs typeface="+mj-cs"/>
              </a:rPr>
              <a:t>지역사회보장계획의 내용이 </a:t>
            </a:r>
            <a:r>
              <a:rPr lang="ko-KR" altLang="en-US" sz="1900" kern="0" dirty="0" smtClean="0">
                <a:latin typeface="+mn-ea"/>
                <a:cs typeface="+mj-cs"/>
              </a:rPr>
              <a:t>대통령령으로 정하는 </a:t>
            </a:r>
            <a:r>
              <a:rPr lang="ko-KR" altLang="en-US" sz="1900" kern="0" dirty="0">
                <a:latin typeface="+mn-ea"/>
                <a:cs typeface="+mj-cs"/>
              </a:rPr>
              <a:t>사유에 해당하는 경우에는 </a:t>
            </a:r>
            <a:r>
              <a:rPr lang="ko-KR" altLang="en-US" sz="1900" kern="0" dirty="0" smtClean="0">
                <a:latin typeface="+mn-ea"/>
                <a:cs typeface="+mj-cs"/>
              </a:rPr>
              <a:t>시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도지사 </a:t>
            </a:r>
            <a:r>
              <a:rPr lang="ko-KR" altLang="en-US" sz="1900" kern="0" dirty="0">
                <a:latin typeface="+mn-ea"/>
                <a:cs typeface="+mj-cs"/>
              </a:rPr>
              <a:t>또는 </a:t>
            </a: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구청장에게 </a:t>
            </a:r>
            <a:r>
              <a:rPr lang="ko-KR" altLang="en-US" sz="1900" kern="0" dirty="0" smtClean="0">
                <a:latin typeface="+mn-ea"/>
                <a:cs typeface="+mj-cs"/>
              </a:rPr>
              <a:t>그 </a:t>
            </a:r>
            <a:r>
              <a:rPr lang="ko-KR" altLang="en-US" sz="1900" kern="0" dirty="0">
                <a:latin typeface="+mn-ea"/>
                <a:cs typeface="+mj-cs"/>
              </a:rPr>
              <a:t>조정을 </a:t>
            </a:r>
            <a:r>
              <a:rPr lang="ko-KR" altLang="en-US" sz="1900" kern="0" dirty="0" smtClean="0">
                <a:latin typeface="+mn-ea"/>
                <a:cs typeface="+mj-cs"/>
              </a:rPr>
              <a:t>권고할 </a:t>
            </a:r>
            <a:r>
              <a:rPr lang="ko-KR" altLang="en-US" sz="1900" kern="0" dirty="0">
                <a:latin typeface="+mn-ea"/>
                <a:cs typeface="+mj-cs"/>
              </a:rPr>
              <a:t>수 있다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>
                <a:latin typeface="+mn-ea"/>
                <a:cs typeface="+mj-cs"/>
              </a:rPr>
              <a:t>이 경우 보건복지부장관은 관계 중앙행정기관의 장의 의견을 </a:t>
            </a:r>
            <a:r>
              <a:rPr lang="ko-KR" altLang="en-US" sz="1900" kern="0" dirty="0" smtClean="0">
                <a:latin typeface="+mn-ea"/>
                <a:cs typeface="+mj-cs"/>
              </a:rPr>
              <a:t>들을 </a:t>
            </a:r>
            <a:r>
              <a:rPr lang="ko-KR" altLang="en-US" sz="1900" kern="0" dirty="0">
                <a:latin typeface="+mn-ea"/>
                <a:cs typeface="+mj-cs"/>
              </a:rPr>
              <a:t>수 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지역사회보장조사     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en-US" altLang="ko-KR" sz="1900" kern="0" dirty="0" smtClean="0">
                <a:latin typeface="+mn-ea"/>
                <a:cs typeface="+mj-cs"/>
              </a:rPr>
              <a:t>  : </a:t>
            </a:r>
            <a:r>
              <a:rPr lang="ko-KR" altLang="en-US" sz="1900" kern="0" dirty="0" smtClean="0">
                <a:latin typeface="+mn-ea"/>
                <a:cs typeface="+mj-cs"/>
              </a:rPr>
              <a:t>보장기관의 </a:t>
            </a:r>
            <a:r>
              <a:rPr lang="ko-KR" altLang="en-US" sz="1900" kern="0" dirty="0">
                <a:latin typeface="+mn-ea"/>
                <a:cs typeface="+mj-cs"/>
              </a:rPr>
              <a:t>장은 지역사회보장계획의 수립 및 지원 등을 위하여 </a:t>
            </a:r>
            <a:r>
              <a:rPr lang="ko-KR" altLang="en-US" sz="1900" kern="0" dirty="0" smtClean="0">
                <a:latin typeface="+mn-ea"/>
                <a:cs typeface="+mj-cs"/>
              </a:rPr>
              <a:t>지역사회보장조사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지역 내 사회보장 관련 실태와 지역주민의 사회보장에 관한 인식 등에 관하여 </a:t>
            </a:r>
            <a:r>
              <a:rPr lang="ko-KR" altLang="en-US" sz="1900" kern="0" dirty="0" smtClean="0">
                <a:latin typeface="+mn-ea"/>
                <a:cs typeface="+mj-cs"/>
              </a:rPr>
              <a:t>필요한 </a:t>
            </a:r>
            <a:r>
              <a:rPr lang="ko-KR" altLang="en-US" sz="1900" kern="0" dirty="0">
                <a:latin typeface="+mn-ea"/>
                <a:cs typeface="+mj-cs"/>
              </a:rPr>
              <a:t>조사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를 실시할 수 </a:t>
            </a:r>
            <a:r>
              <a:rPr lang="ko-KR" altLang="en-US" sz="1900" kern="0" dirty="0" smtClean="0">
                <a:latin typeface="+mn-ea"/>
                <a:cs typeface="+mj-cs"/>
              </a:rPr>
              <a:t>있음</a:t>
            </a:r>
            <a:endParaRPr lang="en-US" altLang="ko-KR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447681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사회보장에 관한 지역계획 및 운영체계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3462" y="811343"/>
            <a:ext cx="8801210" cy="5907723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87763" y="75260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45271" y="75578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83278" y="1372416"/>
            <a:ext cx="825462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78854" y="985037"/>
            <a:ext cx="478207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사회보장에 관한 지역계획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86011" y="1414405"/>
            <a:ext cx="8610497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 smtClean="0">
                <a:solidFill>
                  <a:schemeClr val="accent4">
                    <a:lumMod val="50000"/>
                  </a:schemeClr>
                </a:solidFill>
                <a:latin typeface="+mn-ea"/>
                <a:cs typeface="+mj-cs"/>
              </a:rPr>
              <a:t>시 </a:t>
            </a:r>
            <a:r>
              <a:rPr lang="en-US" altLang="ko-KR" sz="2000" b="1" kern="0" dirty="0" smtClean="0">
                <a:solidFill>
                  <a:schemeClr val="accent4">
                    <a:lumMod val="50000"/>
                  </a:schemeClr>
                </a:solidFill>
                <a:latin typeface="+mn-ea"/>
                <a:cs typeface="+mj-cs"/>
              </a:rPr>
              <a:t>· </a:t>
            </a:r>
            <a:r>
              <a:rPr lang="ko-KR" altLang="en-US" sz="2000" b="1" kern="0" dirty="0" smtClean="0">
                <a:solidFill>
                  <a:schemeClr val="accent4">
                    <a:lumMod val="50000"/>
                  </a:schemeClr>
                </a:solidFill>
                <a:latin typeface="+mn-ea"/>
                <a:cs typeface="+mj-cs"/>
              </a:rPr>
              <a:t>군 </a:t>
            </a:r>
            <a:r>
              <a:rPr lang="en-US" altLang="ko-KR" sz="2000" b="1" kern="0" dirty="0" smtClean="0">
                <a:solidFill>
                  <a:schemeClr val="accent4">
                    <a:lumMod val="50000"/>
                  </a:schemeClr>
                </a:solidFill>
                <a:latin typeface="+mn-ea"/>
                <a:cs typeface="+mj-cs"/>
              </a:rPr>
              <a:t>· </a:t>
            </a:r>
            <a:r>
              <a:rPr lang="ko-KR" altLang="en-US" sz="2000" b="1" kern="0" dirty="0" smtClean="0">
                <a:solidFill>
                  <a:schemeClr val="accent4">
                    <a:lumMod val="50000"/>
                  </a:schemeClr>
                </a:solidFill>
                <a:latin typeface="+mn-ea"/>
                <a:cs typeface="+mj-cs"/>
              </a:rPr>
              <a:t>구 </a:t>
            </a:r>
            <a:r>
              <a:rPr lang="ko-KR" altLang="en-US" sz="2000" b="1" kern="0" dirty="0">
                <a:solidFill>
                  <a:schemeClr val="accent4">
                    <a:lumMod val="50000"/>
                  </a:schemeClr>
                </a:solidFill>
                <a:latin typeface="+mn-ea"/>
                <a:cs typeface="+mj-cs"/>
              </a:rPr>
              <a:t>지역사회보장계획</a:t>
            </a:r>
          </a:p>
          <a:p>
            <a:pPr marL="268288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지역사회보장협의체의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심의와 해당 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solidFill>
                  <a:srgbClr val="FF0000"/>
                </a:solidFill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군 </a:t>
            </a:r>
            <a:r>
              <a:rPr lang="en-US" altLang="ko-KR" sz="2000" kern="0" dirty="0" smtClean="0">
                <a:solidFill>
                  <a:srgbClr val="FF0000"/>
                </a:solidFill>
                <a:latin typeface="+mn-ea"/>
              </a:rPr>
              <a:t>· 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구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의회에 대한 보고를 </a:t>
            </a:r>
            <a:r>
              <a:rPr lang="ko-KR" altLang="en-US" sz="2000" kern="0" dirty="0">
                <a:latin typeface="+mn-ea"/>
                <a:cs typeface="+mj-cs"/>
              </a:rPr>
              <a:t>거쳐 </a:t>
            </a:r>
            <a:r>
              <a:rPr lang="ko-KR" altLang="en-US" sz="2000" kern="0" dirty="0" smtClean="0">
                <a:latin typeface="+mn-ea"/>
                <a:cs typeface="+mj-cs"/>
              </a:rPr>
              <a:t>확정된 </a:t>
            </a:r>
            <a:r>
              <a:rPr lang="ko-KR" altLang="en-US" sz="2000" kern="0" dirty="0" smtClean="0">
                <a:latin typeface="+mn-ea"/>
              </a:rPr>
              <a:t>시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</a:rPr>
              <a:t>군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</a:rPr>
              <a:t>구 </a:t>
            </a:r>
            <a:r>
              <a:rPr lang="ko-KR" altLang="en-US" sz="2000" kern="0" dirty="0" smtClean="0">
                <a:latin typeface="+mn-ea"/>
                <a:cs typeface="+mj-cs"/>
              </a:rPr>
              <a:t>지역사회보장계획을 </a:t>
            </a:r>
            <a:r>
              <a:rPr lang="ko-KR" altLang="en-US" sz="2000" kern="0" dirty="0">
                <a:latin typeface="+mn-ea"/>
                <a:cs typeface="+mj-cs"/>
              </a:rPr>
              <a:t>시행연도의 전년도 </a:t>
            </a:r>
            <a:r>
              <a:rPr lang="en-US" altLang="ko-KR" sz="2000" kern="0" dirty="0">
                <a:latin typeface="+mn-ea"/>
                <a:cs typeface="+mj-cs"/>
              </a:rPr>
              <a:t>9</a:t>
            </a:r>
            <a:r>
              <a:rPr lang="ko-KR" altLang="en-US" sz="2000" kern="0" dirty="0">
                <a:latin typeface="+mn-ea"/>
                <a:cs typeface="+mj-cs"/>
              </a:rPr>
              <a:t>월 </a:t>
            </a:r>
            <a:r>
              <a:rPr lang="en-US" altLang="ko-KR" sz="2000" kern="0" dirty="0">
                <a:latin typeface="+mn-ea"/>
                <a:cs typeface="+mj-cs"/>
              </a:rPr>
              <a:t>30</a:t>
            </a:r>
            <a:r>
              <a:rPr lang="ko-KR" altLang="en-US" sz="2000" kern="0" dirty="0" smtClean="0">
                <a:latin typeface="+mn-ea"/>
                <a:cs typeface="+mj-cs"/>
              </a:rPr>
              <a:t>일까지 </a:t>
            </a:r>
            <a:r>
              <a:rPr lang="ko-KR" altLang="en-US" sz="2000" kern="0" dirty="0" err="1" smtClean="0">
                <a:latin typeface="+mn-ea"/>
                <a:cs typeface="+mj-cs"/>
              </a:rPr>
              <a:t>연차별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시행계획을 시행연도의 전년도 </a:t>
            </a:r>
            <a:r>
              <a:rPr lang="en-US" altLang="ko-KR" sz="2000" kern="0" dirty="0">
                <a:latin typeface="+mn-ea"/>
                <a:cs typeface="+mj-cs"/>
              </a:rPr>
              <a:t>11</a:t>
            </a:r>
            <a:r>
              <a:rPr lang="ko-KR" altLang="en-US" sz="2000" kern="0" dirty="0">
                <a:latin typeface="+mn-ea"/>
                <a:cs typeface="+mj-cs"/>
              </a:rPr>
              <a:t>월 </a:t>
            </a:r>
            <a:r>
              <a:rPr lang="en-US" altLang="ko-KR" sz="2000" kern="0" dirty="0">
                <a:latin typeface="+mn-ea"/>
                <a:cs typeface="+mj-cs"/>
              </a:rPr>
              <a:t>30</a:t>
            </a:r>
            <a:r>
              <a:rPr lang="ko-KR" altLang="en-US" sz="2000" kern="0" dirty="0" smtClean="0">
                <a:latin typeface="+mn-ea"/>
                <a:cs typeface="+mj-cs"/>
              </a:rPr>
              <a:t>일까지 각각 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도지사에게 </a:t>
            </a:r>
            <a:r>
              <a:rPr lang="ko-KR" altLang="en-US" sz="2000" kern="0" dirty="0">
                <a:latin typeface="+mn-ea"/>
                <a:cs typeface="+mj-cs"/>
              </a:rPr>
              <a:t>제출하여야 </a:t>
            </a:r>
            <a:r>
              <a:rPr lang="ko-KR" altLang="en-US" sz="2000" kern="0" dirty="0" smtClean="0">
                <a:latin typeface="+mn-ea"/>
                <a:cs typeface="+mj-cs"/>
              </a:rPr>
              <a:t>함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 smtClean="0">
                <a:solidFill>
                  <a:schemeClr val="accent4">
                    <a:lumMod val="50000"/>
                  </a:schemeClr>
                </a:solidFill>
                <a:latin typeface="+mn-ea"/>
                <a:cs typeface="+mj-cs"/>
              </a:rPr>
              <a:t>시 </a:t>
            </a:r>
            <a:r>
              <a:rPr lang="en-US" altLang="ko-KR" sz="2000" b="1" kern="0" dirty="0" smtClean="0">
                <a:solidFill>
                  <a:schemeClr val="accent4">
                    <a:lumMod val="50000"/>
                  </a:schemeClr>
                </a:solidFill>
                <a:latin typeface="+mn-ea"/>
                <a:cs typeface="+mj-cs"/>
              </a:rPr>
              <a:t>· </a:t>
            </a:r>
            <a:r>
              <a:rPr lang="ko-KR" altLang="en-US" sz="2000" b="1" kern="0" dirty="0" smtClean="0">
                <a:solidFill>
                  <a:schemeClr val="accent4">
                    <a:lumMod val="50000"/>
                  </a:schemeClr>
                </a:solidFill>
                <a:latin typeface="+mn-ea"/>
                <a:cs typeface="+mj-cs"/>
              </a:rPr>
              <a:t>도 </a:t>
            </a:r>
            <a:r>
              <a:rPr lang="ko-KR" altLang="en-US" sz="2000" b="1" kern="0" dirty="0">
                <a:solidFill>
                  <a:schemeClr val="accent4">
                    <a:lumMod val="50000"/>
                  </a:schemeClr>
                </a:solidFill>
                <a:latin typeface="+mn-ea"/>
                <a:cs typeface="+mj-cs"/>
              </a:rPr>
              <a:t>지역사회보장계획</a:t>
            </a:r>
          </a:p>
          <a:p>
            <a:pPr marL="268288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</a:rPr>
              <a:t>시 </a:t>
            </a:r>
            <a:r>
              <a:rPr lang="en-US" altLang="ko-KR" sz="2000" kern="0" dirty="0" smtClean="0">
                <a:solidFill>
                  <a:srgbClr val="FF0000"/>
                </a:solidFill>
                <a:latin typeface="+mn-ea"/>
              </a:rPr>
              <a:t>· 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</a:rPr>
              <a:t>도 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지역사회보장협의체의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심의와 해당 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</a:rPr>
              <a:t>시 </a:t>
            </a:r>
            <a:r>
              <a:rPr lang="en-US" altLang="ko-KR" sz="2000" kern="0" dirty="0" smtClean="0">
                <a:solidFill>
                  <a:srgbClr val="FF0000"/>
                </a:solidFill>
                <a:latin typeface="+mn-ea"/>
              </a:rPr>
              <a:t>· 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</a:rPr>
              <a:t>도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의회에 대한 보고</a:t>
            </a:r>
            <a:r>
              <a:rPr lang="ko-KR" altLang="en-US" sz="2000" kern="0" dirty="0">
                <a:latin typeface="+mn-ea"/>
                <a:cs typeface="+mj-cs"/>
              </a:rPr>
              <a:t>를 거쳐 </a:t>
            </a:r>
            <a:r>
              <a:rPr lang="ko-KR" altLang="en-US" sz="2000" kern="0" dirty="0" smtClean="0">
                <a:latin typeface="+mn-ea"/>
                <a:cs typeface="+mj-cs"/>
              </a:rPr>
              <a:t>확정된 </a:t>
            </a:r>
            <a:r>
              <a:rPr lang="ko-KR" altLang="en-US" sz="2000" kern="0" dirty="0" smtClean="0">
                <a:latin typeface="+mn-ea"/>
              </a:rPr>
              <a:t>시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</a:rPr>
              <a:t>도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지역사회보장계획을 시행연도의 전년도 </a:t>
            </a:r>
            <a:r>
              <a:rPr lang="en-US" altLang="ko-KR" sz="2000" kern="0" dirty="0" smtClean="0">
                <a:latin typeface="+mn-ea"/>
                <a:cs typeface="+mj-cs"/>
              </a:rPr>
              <a:t>11</a:t>
            </a:r>
            <a:r>
              <a:rPr lang="ko-KR" altLang="en-US" sz="2000" kern="0" dirty="0" smtClean="0">
                <a:latin typeface="+mn-ea"/>
                <a:cs typeface="+mj-cs"/>
              </a:rPr>
              <a:t>월 </a:t>
            </a:r>
            <a:r>
              <a:rPr lang="en-US" altLang="ko-KR" sz="2000" kern="0" dirty="0">
                <a:latin typeface="+mn-ea"/>
                <a:cs typeface="+mj-cs"/>
              </a:rPr>
              <a:t>30</a:t>
            </a:r>
            <a:r>
              <a:rPr lang="ko-KR" altLang="en-US" sz="2000" kern="0" dirty="0" smtClean="0">
                <a:latin typeface="+mn-ea"/>
                <a:cs typeface="+mj-cs"/>
              </a:rPr>
              <a:t>일까지 </a:t>
            </a:r>
            <a:r>
              <a:rPr lang="ko-KR" altLang="en-US" sz="2000" kern="0" dirty="0" err="1" smtClean="0">
                <a:latin typeface="+mn-ea"/>
                <a:cs typeface="+mj-cs"/>
              </a:rPr>
              <a:t>연차별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시행계획을 시행연도의 </a:t>
            </a:r>
            <a:r>
              <a:rPr lang="en-US" altLang="ko-KR" sz="2000" kern="0" dirty="0" smtClean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월 </a:t>
            </a:r>
            <a:r>
              <a:rPr lang="en-US" altLang="ko-KR" sz="2000" kern="0" dirty="0" smtClean="0">
                <a:latin typeface="+mn-ea"/>
                <a:cs typeface="+mj-cs"/>
              </a:rPr>
              <a:t>31</a:t>
            </a:r>
            <a:r>
              <a:rPr lang="ko-KR" altLang="en-US" sz="2000" kern="0" dirty="0" smtClean="0">
                <a:latin typeface="+mn-ea"/>
                <a:cs typeface="+mj-cs"/>
              </a:rPr>
              <a:t>일까지 각각 </a:t>
            </a:r>
            <a:r>
              <a:rPr lang="ko-KR" altLang="en-US" sz="2000" kern="0" dirty="0" smtClean="0">
                <a:latin typeface="+mn-ea"/>
                <a:cs typeface="+mj-cs"/>
              </a:rPr>
              <a:t>보건복지부장관에게 제출하여야 함</a:t>
            </a:r>
            <a:endParaRPr lang="ko-KR" altLang="en-US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944128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사회보장에 관한 지역계획 및 운영체계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3462" y="811343"/>
            <a:ext cx="8801210" cy="5641993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87763" y="75260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45271" y="75578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83278" y="1372416"/>
            <a:ext cx="825462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78854" y="985037"/>
            <a:ext cx="467788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지역사회보장계획의 내용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09666" y="1431313"/>
            <a:ext cx="8610497" cy="4990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b="1" kern="0" dirty="0" smtClean="0">
                <a:solidFill>
                  <a:schemeClr val="accent4">
                    <a:lumMod val="50000"/>
                  </a:schemeClr>
                </a:solidFill>
                <a:latin typeface="+mn-ea"/>
                <a:cs typeface="+mj-cs"/>
              </a:rPr>
              <a:t>시 </a:t>
            </a:r>
            <a:r>
              <a:rPr lang="en-US" altLang="ko-KR" sz="1900" b="1" kern="0" dirty="0" smtClean="0">
                <a:solidFill>
                  <a:schemeClr val="accent4">
                    <a:lumMod val="50000"/>
                  </a:schemeClr>
                </a:solidFill>
                <a:latin typeface="+mn-ea"/>
                <a:cs typeface="+mj-cs"/>
              </a:rPr>
              <a:t>· </a:t>
            </a:r>
            <a:r>
              <a:rPr lang="ko-KR" altLang="en-US" sz="1900" b="1" kern="0" dirty="0" smtClean="0">
                <a:solidFill>
                  <a:schemeClr val="accent4">
                    <a:lumMod val="50000"/>
                  </a:schemeClr>
                </a:solidFill>
                <a:latin typeface="+mn-ea"/>
                <a:cs typeface="+mj-cs"/>
              </a:rPr>
              <a:t>군 </a:t>
            </a:r>
            <a:r>
              <a:rPr lang="en-US" altLang="ko-KR" sz="1900" b="1" kern="0" dirty="0" smtClean="0">
                <a:solidFill>
                  <a:schemeClr val="accent4">
                    <a:lumMod val="50000"/>
                  </a:schemeClr>
                </a:solidFill>
                <a:latin typeface="+mn-ea"/>
                <a:cs typeface="+mj-cs"/>
              </a:rPr>
              <a:t>· </a:t>
            </a:r>
            <a:r>
              <a:rPr lang="ko-KR" altLang="en-US" sz="1900" b="1" kern="0" dirty="0" smtClean="0">
                <a:solidFill>
                  <a:schemeClr val="accent4">
                    <a:lumMod val="50000"/>
                  </a:schemeClr>
                </a:solidFill>
                <a:latin typeface="+mn-ea"/>
                <a:cs typeface="+mj-cs"/>
              </a:rPr>
              <a:t>구 </a:t>
            </a:r>
            <a:r>
              <a:rPr lang="ko-KR" altLang="en-US" sz="1900" b="1" kern="0" dirty="0">
                <a:solidFill>
                  <a:schemeClr val="accent4">
                    <a:lumMod val="50000"/>
                  </a:schemeClr>
                </a:solidFill>
                <a:latin typeface="+mn-ea"/>
                <a:cs typeface="+mj-cs"/>
              </a:rPr>
              <a:t>지역사회보장계획의 내용</a:t>
            </a:r>
          </a:p>
          <a:p>
            <a:pPr marL="268288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 지역사회보장 수요의 측정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목표 및 추진전략</a:t>
            </a:r>
          </a:p>
          <a:p>
            <a:pPr marL="268288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 지역사회보장의 목표를 점검할 수 있는 지표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지역사회보장지표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의 설정 및 목표</a:t>
            </a:r>
          </a:p>
          <a:p>
            <a:pPr marL="268288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 지역사회보장의 분야별 추진전략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중점 추진사업 및 연계협력 방안</a:t>
            </a:r>
          </a:p>
          <a:p>
            <a:pPr marL="268288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 지역사회보장 전달체계의 조직과 운영</a:t>
            </a:r>
          </a:p>
          <a:p>
            <a:pPr marL="268288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 사회보장급여의 사각지대 발굴 및 지원 방안</a:t>
            </a:r>
          </a:p>
          <a:p>
            <a:pPr marL="268288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 지역사회보장에 필요한 재원의 규모와 조달 방안</a:t>
            </a:r>
          </a:p>
          <a:p>
            <a:pPr marL="268288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 지역사회보장에 관련한 통계 수집 및 관리 </a:t>
            </a:r>
            <a:r>
              <a:rPr lang="ko-KR" altLang="en-US" sz="1900" kern="0" dirty="0" smtClean="0">
                <a:latin typeface="+mn-ea"/>
                <a:cs typeface="+mj-cs"/>
              </a:rPr>
              <a:t>방안</a:t>
            </a:r>
            <a:endParaRPr lang="en-US" altLang="ko-KR" sz="1900" kern="0" dirty="0" smtClean="0">
              <a:solidFill>
                <a:srgbClr val="FF0000"/>
              </a:solidFill>
              <a:latin typeface="+mn-ea"/>
              <a:cs typeface="+mj-cs"/>
            </a:endParaRPr>
          </a:p>
          <a:p>
            <a:pPr marL="268288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sz="1900" kern="0" dirty="0">
                <a:solidFill>
                  <a:srgbClr val="FF0000"/>
                </a:solidFill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solidFill>
                  <a:srgbClr val="FF0000"/>
                </a:solidFill>
                <a:latin typeface="+mn-ea"/>
                <a:cs typeface="+mj-cs"/>
              </a:rPr>
              <a:t>지역 내 부정 수급 발생 현황 및 방지 대책</a:t>
            </a:r>
            <a:endParaRPr lang="ko-KR" altLang="en-US" sz="1900" kern="0" dirty="0">
              <a:solidFill>
                <a:srgbClr val="FF0000"/>
              </a:solidFill>
              <a:latin typeface="+mn-ea"/>
              <a:cs typeface="+mj-cs"/>
            </a:endParaRPr>
          </a:p>
          <a:p>
            <a:pPr marL="268288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 그 밖에 대통령령으로 정하는 사항</a:t>
            </a:r>
          </a:p>
        </p:txBody>
      </p:sp>
    </p:spTree>
    <p:extLst>
      <p:ext uri="{BB962C8B-B14F-4D97-AF65-F5344CB8AC3E}">
        <p14:creationId xmlns:p14="http://schemas.microsoft.com/office/powerpoint/2010/main" val="18975529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사회보장에 관한 지역계획 및 운영체계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173462" y="811343"/>
            <a:ext cx="8801210" cy="5858017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287763" y="752606"/>
            <a:ext cx="88900" cy="200025"/>
            <a:chOff x="4314" y="2018"/>
            <a:chExt cx="69" cy="166"/>
          </a:xfrm>
        </p:grpSpPr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2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445271" y="755781"/>
            <a:ext cx="87312" cy="200025"/>
            <a:chOff x="4314" y="2018"/>
            <a:chExt cx="69" cy="166"/>
          </a:xfrm>
        </p:grpSpPr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383278" y="1372416"/>
            <a:ext cx="825462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378854" y="985037"/>
            <a:ext cx="467788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지역사회보장계획의 내용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8" name="제목 39"/>
          <p:cNvSpPr txBox="1">
            <a:spLocks/>
          </p:cNvSpPr>
          <p:nvPr/>
        </p:nvSpPr>
        <p:spPr bwMode="auto">
          <a:xfrm>
            <a:off x="331569" y="1389727"/>
            <a:ext cx="8610497" cy="5221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Bef>
                <a:spcPts val="600"/>
              </a:spcBef>
              <a:spcAft>
                <a:spcPts val="10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 smtClean="0">
                <a:solidFill>
                  <a:schemeClr val="accent4">
                    <a:lumMod val="50000"/>
                  </a:schemeClr>
                </a:solidFill>
                <a:latin typeface="+mn-ea"/>
                <a:cs typeface="+mj-cs"/>
              </a:rPr>
              <a:t>시 </a:t>
            </a:r>
            <a:r>
              <a:rPr lang="en-US" altLang="ko-KR" sz="2000" b="1" kern="0" dirty="0" smtClean="0">
                <a:solidFill>
                  <a:schemeClr val="accent4">
                    <a:lumMod val="50000"/>
                  </a:schemeClr>
                </a:solidFill>
                <a:latin typeface="+mn-ea"/>
                <a:cs typeface="+mj-cs"/>
              </a:rPr>
              <a:t>· </a:t>
            </a:r>
            <a:r>
              <a:rPr lang="ko-KR" altLang="en-US" sz="2000" b="1" kern="0" dirty="0" smtClean="0">
                <a:solidFill>
                  <a:schemeClr val="accent4">
                    <a:lumMod val="50000"/>
                  </a:schemeClr>
                </a:solidFill>
                <a:latin typeface="+mn-ea"/>
                <a:cs typeface="+mj-cs"/>
              </a:rPr>
              <a:t>도 </a:t>
            </a:r>
            <a:r>
              <a:rPr lang="ko-KR" altLang="en-US" sz="2000" b="1" kern="0" dirty="0">
                <a:solidFill>
                  <a:schemeClr val="accent4">
                    <a:lumMod val="50000"/>
                  </a:schemeClr>
                </a:solidFill>
                <a:latin typeface="+mn-ea"/>
                <a:cs typeface="+mj-cs"/>
              </a:rPr>
              <a:t>지역사회보장계획의 내용</a:t>
            </a:r>
          </a:p>
          <a:p>
            <a:pPr marL="446088" indent="-177800">
              <a:lnSpc>
                <a:spcPct val="120000"/>
              </a:lnSpc>
              <a:spcBef>
                <a:spcPts val="600"/>
              </a:spcBef>
              <a:spcAft>
                <a:spcPts val="10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구의 </a:t>
            </a:r>
            <a:r>
              <a:rPr lang="ko-KR" altLang="en-US" sz="2000" kern="0" dirty="0">
                <a:latin typeface="+mn-ea"/>
                <a:cs typeface="+mj-cs"/>
              </a:rPr>
              <a:t>사회보장이 균형적이고 효과적으로 추진될 수 있도록 </a:t>
            </a:r>
            <a:r>
              <a:rPr lang="ko-KR" altLang="en-US" sz="2000" kern="0" dirty="0" smtClean="0">
                <a:latin typeface="+mn-ea"/>
                <a:cs typeface="+mj-cs"/>
              </a:rPr>
              <a:t> 지원하기 </a:t>
            </a:r>
            <a:r>
              <a:rPr lang="ko-KR" altLang="en-US" sz="2000" kern="0" dirty="0">
                <a:latin typeface="+mn-ea"/>
                <a:cs typeface="+mj-cs"/>
              </a:rPr>
              <a:t>위한 </a:t>
            </a:r>
            <a:r>
              <a:rPr lang="ko-KR" altLang="en-US" sz="2000" kern="0" dirty="0" smtClean="0">
                <a:latin typeface="+mn-ea"/>
                <a:cs typeface="+mj-cs"/>
              </a:rPr>
              <a:t>목표 </a:t>
            </a:r>
            <a:r>
              <a:rPr lang="ko-KR" altLang="en-US" sz="2000" kern="0" dirty="0">
                <a:latin typeface="+mn-ea"/>
                <a:cs typeface="+mj-cs"/>
              </a:rPr>
              <a:t>및 전략</a:t>
            </a:r>
          </a:p>
          <a:p>
            <a:pPr marL="268288">
              <a:lnSpc>
                <a:spcPct val="120000"/>
              </a:lnSpc>
              <a:spcBef>
                <a:spcPts val="600"/>
              </a:spcBef>
              <a:spcAft>
                <a:spcPts val="10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>
                <a:latin typeface="+mn-ea"/>
                <a:cs typeface="+mj-cs"/>
              </a:rPr>
              <a:t> 지역사회보장지표의 설정 및 목표</a:t>
            </a:r>
          </a:p>
          <a:p>
            <a:pPr marL="446088" indent="-177800">
              <a:lnSpc>
                <a:spcPct val="120000"/>
              </a:lnSpc>
              <a:spcBef>
                <a:spcPts val="600"/>
              </a:spcBef>
              <a:spcAft>
                <a:spcPts val="10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</a:rPr>
              <a:t>시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</a:rPr>
              <a:t>군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</a:rPr>
              <a:t>구</a:t>
            </a:r>
            <a:r>
              <a:rPr lang="ko-KR" altLang="en-US" sz="2000" kern="0" dirty="0" smtClean="0">
                <a:latin typeface="+mn-ea"/>
                <a:cs typeface="+mj-cs"/>
              </a:rPr>
              <a:t>에서 </a:t>
            </a:r>
            <a:r>
              <a:rPr lang="ko-KR" altLang="en-US" sz="2000" kern="0" dirty="0">
                <a:latin typeface="+mn-ea"/>
                <a:cs typeface="+mj-cs"/>
              </a:rPr>
              <a:t>사회보장급여가 효과적으로 이용 및 제공될 수 있는 기반 구축 </a:t>
            </a:r>
            <a:r>
              <a:rPr lang="ko-KR" altLang="en-US" sz="2000" kern="0" dirty="0" smtClean="0">
                <a:latin typeface="+mn-ea"/>
                <a:cs typeface="+mj-cs"/>
              </a:rPr>
              <a:t>방안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268288">
              <a:lnSpc>
                <a:spcPct val="120000"/>
              </a:lnSpc>
              <a:spcBef>
                <a:spcPts val="600"/>
              </a:spcBef>
              <a:spcAft>
                <a:spcPts val="10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</a:rPr>
              <a:t>시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</a:rPr>
              <a:t>군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</a:rPr>
              <a:t>구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사회보장급여 담당 인력의 양성 및 전문성 제고 방안</a:t>
            </a:r>
          </a:p>
          <a:p>
            <a:pPr marL="268288">
              <a:lnSpc>
                <a:spcPct val="120000"/>
              </a:lnSpc>
              <a:spcBef>
                <a:spcPts val="600"/>
              </a:spcBef>
              <a:spcAft>
                <a:spcPts val="10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>
                <a:latin typeface="+mn-ea"/>
                <a:cs typeface="+mj-cs"/>
              </a:rPr>
              <a:t> 지역사회보장에 관한 통계자료의 수집 및 관리 </a:t>
            </a:r>
            <a:r>
              <a:rPr lang="ko-KR" altLang="en-US" sz="2000" kern="0" dirty="0" smtClean="0">
                <a:latin typeface="+mn-ea"/>
                <a:cs typeface="+mj-cs"/>
              </a:rPr>
              <a:t>방안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 marL="268288">
              <a:lnSpc>
                <a:spcPct val="120000"/>
              </a:lnSpc>
              <a:spcBef>
                <a:spcPts val="600"/>
              </a:spcBef>
              <a:spcAft>
                <a:spcPts val="10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</a:rPr>
              <a:t>시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</a:rPr>
              <a:t>군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</a:rPr>
              <a:t>구의 </a:t>
            </a:r>
            <a:r>
              <a:rPr lang="ko-KR" altLang="en-US" sz="2000" kern="0" dirty="0" smtClean="0">
                <a:latin typeface="+mn-ea"/>
              </a:rPr>
              <a:t>부정수급 방지대책을 지원하기 위한 방안</a:t>
            </a:r>
            <a:endParaRPr lang="en-US" altLang="ko-KR" sz="2000" kern="0" dirty="0" smtClean="0">
              <a:latin typeface="+mn-ea"/>
            </a:endParaRPr>
          </a:p>
          <a:p>
            <a:pPr marL="268288">
              <a:lnSpc>
                <a:spcPct val="120000"/>
              </a:lnSpc>
              <a:spcBef>
                <a:spcPts val="600"/>
              </a:spcBef>
              <a:spcAft>
                <a:spcPts val="10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그 밖에 지역사회보장 추진에 필요한 </a:t>
            </a:r>
            <a:r>
              <a:rPr lang="ko-KR" altLang="en-US" sz="2000" kern="0" dirty="0" smtClean="0">
                <a:latin typeface="+mn-ea"/>
                <a:cs typeface="+mj-cs"/>
              </a:rPr>
              <a:t>사항</a:t>
            </a:r>
            <a:endParaRPr lang="en-US" altLang="ko-KR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682636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사회보장에 관한 지역계획 및 운영체계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6915" y="867098"/>
            <a:ext cx="8739818" cy="225761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21216" y="808361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78724" y="811536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16732" y="1428171"/>
            <a:ext cx="8149162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12307" y="1040792"/>
            <a:ext cx="596188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지역사회보장계획 </a:t>
            </a:r>
            <a:r>
              <a:rPr lang="ko-KR" altLang="en-US" sz="2300" b="1" dirty="0" err="1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시행결과의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평가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39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21747" y="1499963"/>
            <a:ext cx="861049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0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보건복지부장관은 </a:t>
            </a: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도 </a:t>
            </a:r>
            <a:r>
              <a:rPr lang="ko-KR" altLang="en-US" sz="2000" kern="0" dirty="0">
                <a:latin typeface="+mn-ea"/>
                <a:cs typeface="+mj-cs"/>
              </a:rPr>
              <a:t>지역사회보장계획의 시행결과를</a:t>
            </a:r>
            <a:r>
              <a:rPr lang="en-US" altLang="ko-KR" sz="2000" kern="0" dirty="0">
                <a:latin typeface="+mn-ea"/>
                <a:cs typeface="+mj-cs"/>
              </a:rPr>
              <a:t>,  </a:t>
            </a:r>
            <a:r>
              <a:rPr lang="en-US" altLang="ko-KR" sz="2000" kern="0" dirty="0" smtClean="0">
                <a:latin typeface="+mn-ea"/>
                <a:cs typeface="+mj-cs"/>
              </a:rPr>
              <a:t>                                 </a:t>
            </a: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도지사는 시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 </a:t>
            </a:r>
            <a:r>
              <a:rPr lang="ko-KR" altLang="en-US" sz="2000" kern="0" dirty="0">
                <a:latin typeface="+mn-ea"/>
                <a:cs typeface="+mj-cs"/>
              </a:rPr>
              <a:t>지역사회보장계획의 시행결과를 </a:t>
            </a:r>
            <a:r>
              <a:rPr lang="ko-KR" altLang="en-US" sz="2000" kern="0" dirty="0" smtClean="0">
                <a:latin typeface="+mn-ea"/>
                <a:cs typeface="+mj-cs"/>
              </a:rPr>
              <a:t>                                               각각 </a:t>
            </a:r>
            <a:r>
              <a:rPr lang="ko-KR" altLang="en-US" sz="2000" kern="0" dirty="0">
                <a:latin typeface="+mn-ea"/>
                <a:cs typeface="+mj-cs"/>
              </a:rPr>
              <a:t>보건복지부령으로 정하는 바에 따라 평가할 수 </a:t>
            </a:r>
            <a:r>
              <a:rPr lang="ko-KR" altLang="en-US" sz="2000" kern="0" dirty="0" smtClean="0">
                <a:latin typeface="+mn-ea"/>
                <a:cs typeface="+mj-cs"/>
              </a:rPr>
              <a:t>있다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940807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사회보장에 관한 지역계획 및 운영체계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3462" y="833645"/>
            <a:ext cx="8801210" cy="511563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87763" y="77490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45271" y="77808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83278" y="1439322"/>
            <a:ext cx="825462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78854" y="1051943"/>
            <a:ext cx="857157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시 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· 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도 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사회보장위원회와 지역사회보장협의체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~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01733" y="1484194"/>
            <a:ext cx="861049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도 </a:t>
            </a:r>
            <a:r>
              <a:rPr lang="ko-KR" altLang="en-US" sz="2000" kern="0" dirty="0">
                <a:latin typeface="+mn-ea"/>
                <a:cs typeface="+mj-cs"/>
              </a:rPr>
              <a:t>지역사회보장위원회와 </a:t>
            </a: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 </a:t>
            </a:r>
            <a:r>
              <a:rPr lang="ko-KR" altLang="en-US" sz="2000" kern="0" dirty="0">
                <a:latin typeface="+mn-ea"/>
                <a:cs typeface="+mj-cs"/>
              </a:rPr>
              <a:t>지역사회보장협의체</a:t>
            </a:r>
          </a:p>
          <a:p>
            <a:pPr marL="446088" indent="-17780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지역의 </a:t>
            </a:r>
            <a:r>
              <a:rPr lang="ko-KR" altLang="en-US" sz="2000" kern="0" dirty="0">
                <a:latin typeface="+mn-ea"/>
                <a:cs typeface="+mj-cs"/>
              </a:rPr>
              <a:t>사회보장 증진 및 관련 </a:t>
            </a:r>
            <a:r>
              <a:rPr lang="ko-KR" altLang="en-US" sz="2000" kern="0" dirty="0" smtClean="0">
                <a:latin typeface="+mn-ea"/>
                <a:cs typeface="+mj-cs"/>
              </a:rPr>
              <a:t>기관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단체와 </a:t>
            </a:r>
            <a:r>
              <a:rPr lang="ko-KR" altLang="en-US" sz="2000" kern="0" dirty="0">
                <a:latin typeface="+mn-ea"/>
                <a:cs typeface="+mj-cs"/>
              </a:rPr>
              <a:t>연계를 강화하고 사회보장 </a:t>
            </a:r>
            <a:r>
              <a:rPr lang="ko-KR" altLang="en-US" sz="2000" kern="0" dirty="0" smtClean="0">
                <a:latin typeface="+mn-ea"/>
                <a:cs typeface="+mj-cs"/>
              </a:rPr>
              <a:t>업무를 효율적으로 </a:t>
            </a:r>
            <a:r>
              <a:rPr lang="ko-KR" altLang="en-US" sz="2000" kern="0" dirty="0">
                <a:latin typeface="+mn-ea"/>
                <a:cs typeface="+mj-cs"/>
              </a:rPr>
              <a:t>수행하기 위하여 </a:t>
            </a: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도 </a:t>
            </a:r>
            <a:r>
              <a:rPr lang="ko-KR" altLang="en-US" sz="2000" kern="0" dirty="0" smtClean="0">
                <a:latin typeface="+mn-ea"/>
                <a:cs typeface="+mj-cs"/>
              </a:rPr>
              <a:t>사회보장위원회와 </a:t>
            </a:r>
            <a:r>
              <a:rPr lang="ko-KR" altLang="en-US" sz="2000" kern="0" dirty="0" smtClean="0">
                <a:latin typeface="+mn-ea"/>
              </a:rPr>
              <a:t>시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</a:rPr>
              <a:t>군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</a:rPr>
              <a:t>구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지역사회보장협의체를 </a:t>
            </a:r>
            <a:r>
              <a:rPr lang="ko-KR" altLang="en-US" sz="2000" kern="0" dirty="0" smtClean="0">
                <a:latin typeface="+mn-ea"/>
                <a:cs typeface="+mj-cs"/>
              </a:rPr>
              <a:t>둠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읍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면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err="1" smtClean="0">
                <a:latin typeface="+mn-ea"/>
                <a:cs typeface="+mj-cs"/>
              </a:rPr>
              <a:t>동지역사회보장협의체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534988" indent="-26670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읍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면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동의 </a:t>
            </a:r>
            <a:r>
              <a:rPr lang="ko-KR" altLang="en-US" sz="2000" kern="0" dirty="0">
                <a:latin typeface="+mn-ea"/>
                <a:cs typeface="+mj-cs"/>
              </a:rPr>
              <a:t>사회보장 관련 업무의 원활한 수행을 위하여 해당 </a:t>
            </a:r>
            <a:r>
              <a:rPr lang="ko-KR" altLang="en-US" sz="2000" kern="0" dirty="0" smtClean="0">
                <a:latin typeface="+mn-ea"/>
                <a:cs typeface="+mj-cs"/>
              </a:rPr>
              <a:t>읍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면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동 </a:t>
            </a:r>
            <a:r>
              <a:rPr lang="ko-KR" altLang="en-US" sz="2000" kern="0" dirty="0" smtClean="0">
                <a:latin typeface="+mn-ea"/>
                <a:cs typeface="+mj-cs"/>
              </a:rPr>
              <a:t>단위 </a:t>
            </a:r>
            <a:r>
              <a:rPr lang="ko-KR" altLang="en-US" sz="2000" kern="0" dirty="0" smtClean="0">
                <a:latin typeface="+mn-ea"/>
                <a:cs typeface="+mj-cs"/>
              </a:rPr>
              <a:t>지역사회보장협의체를 둠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구에 </a:t>
            </a:r>
            <a:r>
              <a:rPr lang="ko-KR" altLang="en-US" sz="2000" kern="0" dirty="0">
                <a:latin typeface="+mn-ea"/>
                <a:cs typeface="+mj-cs"/>
              </a:rPr>
              <a:t>사회보장 사무 전담기구 </a:t>
            </a:r>
            <a:r>
              <a:rPr lang="ko-KR" altLang="en-US" sz="2000" kern="0" dirty="0" smtClean="0">
                <a:latin typeface="+mn-ea"/>
                <a:cs typeface="+mj-cs"/>
              </a:rPr>
              <a:t>설치</a:t>
            </a:r>
            <a:endParaRPr lang="ko-KR" altLang="en-US" sz="2000" kern="0" dirty="0">
              <a:latin typeface="+mn-ea"/>
              <a:cs typeface="+mj-cs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6622742" y="5426478"/>
            <a:ext cx="2320708" cy="1187386"/>
            <a:chOff x="6804248" y="4077072"/>
            <a:chExt cx="2189698" cy="1187386"/>
          </a:xfrm>
          <a:solidFill>
            <a:schemeClr val="bg1"/>
          </a:solidFill>
        </p:grpSpPr>
        <p:sp>
          <p:nvSpPr>
            <p:cNvPr id="20" name="직사각형 19"/>
            <p:cNvSpPr/>
            <p:nvPr/>
          </p:nvSpPr>
          <p:spPr>
            <a:xfrm>
              <a:off x="6804248" y="4077072"/>
              <a:ext cx="2160240" cy="1187386"/>
            </a:xfrm>
            <a:prstGeom prst="rect">
              <a:avLst/>
            </a:prstGeom>
            <a:grp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그림 17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4511" y="4155774"/>
              <a:ext cx="998423" cy="1040856"/>
            </a:xfrm>
            <a:prstGeom prst="rect">
              <a:avLst/>
            </a:prstGeom>
            <a:grpFill/>
          </p:spPr>
        </p:pic>
        <p:sp>
          <p:nvSpPr>
            <p:cNvPr id="19" name="TextBox 18"/>
            <p:cNvSpPr txBox="1"/>
            <p:nvPr/>
          </p:nvSpPr>
          <p:spPr>
            <a:xfrm>
              <a:off x="7771872" y="4386188"/>
              <a:ext cx="12220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지역사회</a:t>
              </a:r>
              <a:endParaRPr lang="en-US" altLang="ko-KR" sz="1600" b="1" u="sng" dirty="0" smtClean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sz="16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보장협의체</a:t>
              </a:r>
              <a:endParaRPr lang="ko-KR" altLang="en-US" sz="1600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6642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628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기대효과</a:t>
            </a:r>
          </a:p>
        </p:txBody>
      </p:sp>
      <p:sp>
        <p:nvSpPr>
          <p:cNvPr id="3" name="모서리가 둥근 직사각형 2"/>
          <p:cNvSpPr/>
          <p:nvPr/>
        </p:nvSpPr>
        <p:spPr>
          <a:xfrm>
            <a:off x="345830" y="4511014"/>
            <a:ext cx="8496944" cy="1270126"/>
          </a:xfrm>
          <a:prstGeom prst="roundRect">
            <a:avLst>
              <a:gd name="adj" fmla="val 4434"/>
            </a:avLst>
          </a:prstGeom>
          <a:noFill/>
          <a:ln>
            <a:solidFill>
              <a:schemeClr val="accent4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tlCol="0" anchor="t"/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궁극적으로 국민이 자신에게 적합한 복지혜택을 선택할 수 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있도록 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맞춤형 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서비스를 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제공함으로써 국민의 복지체감도가 향상될 것으로 기대됨</a:t>
            </a:r>
          </a:p>
        </p:txBody>
      </p:sp>
      <p:sp>
        <p:nvSpPr>
          <p:cNvPr id="4" name="모서리가 둥근 직사각형 3"/>
          <p:cNvSpPr/>
          <p:nvPr/>
        </p:nvSpPr>
        <p:spPr>
          <a:xfrm>
            <a:off x="345830" y="1041585"/>
            <a:ext cx="8496944" cy="1270126"/>
          </a:xfrm>
          <a:prstGeom prst="roundRect">
            <a:avLst>
              <a:gd name="adj" fmla="val 4434"/>
            </a:avLst>
          </a:prstGeom>
          <a:noFill/>
          <a:ln>
            <a:solidFill>
              <a:schemeClr val="accent4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tlCol="0" anchor="t"/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사회보장정보시스템의 원활한 운영을 뒷받침함으로써 복지사업의 효과성의 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제고가 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기대됨</a:t>
            </a:r>
            <a:endParaRPr lang="ko-KR" altLang="en-US" sz="20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345830" y="2781875"/>
            <a:ext cx="8496944" cy="1270126"/>
          </a:xfrm>
          <a:prstGeom prst="roundRect">
            <a:avLst>
              <a:gd name="adj" fmla="val 4434"/>
            </a:avLst>
          </a:prstGeom>
          <a:noFill/>
          <a:ln>
            <a:solidFill>
              <a:schemeClr val="accent4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tlCol="0" anchor="t"/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중앙행정기관과 지방자치단체 간의 유기적 연계와 통일성을 기해 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지역 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단위의 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 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종합적 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사회보장과 지역 간 균형발전을 실현하기 위한 방안 </a:t>
            </a:r>
            <a:r>
              <a:rPr lang="ko-KR" altLang="en-US" sz="2000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및 </a:t>
            </a: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지원체계를 정립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endParaRPr lang="ko-KR" altLang="en-US" sz="20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4632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사회보장에 관한 지역계획 및 운영체계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3462" y="844796"/>
            <a:ext cx="8801210" cy="4827603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87763" y="786059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45271" y="789234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83278" y="1450473"/>
            <a:ext cx="825462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78854" y="1063094"/>
            <a:ext cx="3669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통합 사례관리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76663" y="1567668"/>
            <a:ext cx="861049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보건복지부장관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도지사 </a:t>
            </a:r>
            <a:r>
              <a:rPr lang="ko-KR" altLang="en-US" sz="2000" kern="0" dirty="0">
                <a:latin typeface="+mn-ea"/>
                <a:cs typeface="+mj-cs"/>
              </a:rPr>
              <a:t>및 </a:t>
            </a:r>
            <a:r>
              <a:rPr lang="ko-KR" altLang="en-US" sz="2000" kern="0" dirty="0" smtClean="0">
                <a:latin typeface="+mn-ea"/>
                <a:cs typeface="+mj-cs"/>
              </a:rPr>
              <a:t>시장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군수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구청장은 </a:t>
            </a:r>
            <a:r>
              <a:rPr lang="ko-KR" altLang="en-US" sz="2000" kern="0" dirty="0">
                <a:latin typeface="+mn-ea"/>
                <a:cs typeface="+mj-cs"/>
              </a:rPr>
              <a:t>지원대상자의 사회보장 수준을 높이기 위하여 지원대상자의 다양하고 복합적인 특성에 따른 상담과 지도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사회보장에 </a:t>
            </a:r>
            <a:r>
              <a:rPr lang="ko-KR" altLang="en-US" sz="2000" kern="0" dirty="0">
                <a:latin typeface="+mn-ea"/>
                <a:cs typeface="+mj-cs"/>
              </a:rPr>
              <a:t>대한 욕구조사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서비스 제공 </a:t>
            </a:r>
            <a:r>
              <a:rPr lang="ko-KR" altLang="en-US" sz="2000" kern="0" dirty="0">
                <a:latin typeface="+mn-ea"/>
                <a:cs typeface="+mj-cs"/>
              </a:rPr>
              <a:t>계획의 수립을 실시하고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그 계획에 따라 </a:t>
            </a:r>
            <a:r>
              <a:rPr lang="ko-KR" altLang="en-US" sz="2000" kern="0" dirty="0" smtClean="0">
                <a:latin typeface="+mn-ea"/>
                <a:cs typeface="+mj-cs"/>
              </a:rPr>
              <a:t>지원대상자에게 보건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복지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고용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교육 </a:t>
            </a:r>
            <a:r>
              <a:rPr lang="ko-KR" altLang="en-US" sz="2000" kern="0" dirty="0">
                <a:latin typeface="+mn-ea"/>
                <a:cs typeface="+mj-cs"/>
              </a:rPr>
              <a:t>등에 대한 사회보장급여 및 민간 </a:t>
            </a:r>
            <a:r>
              <a:rPr lang="ko-KR" altLang="en-US" sz="2000" kern="0" dirty="0" smtClean="0">
                <a:latin typeface="+mn-ea"/>
                <a:cs typeface="+mj-cs"/>
              </a:rPr>
              <a:t>법인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단체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시설 </a:t>
            </a:r>
            <a:r>
              <a:rPr lang="ko-KR" altLang="en-US" sz="2000" kern="0" dirty="0">
                <a:latin typeface="+mn-ea"/>
                <a:cs typeface="+mj-cs"/>
              </a:rPr>
              <a:t>등이 제공하는 서비스를 종합적으로 </a:t>
            </a:r>
            <a:r>
              <a:rPr lang="ko-KR" altLang="en-US" sz="2000" kern="0" dirty="0" smtClean="0">
                <a:latin typeface="+mn-ea"/>
                <a:cs typeface="+mj-cs"/>
              </a:rPr>
              <a:t>연계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제공하는 </a:t>
            </a:r>
            <a:r>
              <a:rPr lang="ko-KR" altLang="en-US" sz="2000" kern="0" dirty="0">
                <a:latin typeface="+mn-ea"/>
                <a:cs typeface="+mj-cs"/>
              </a:rPr>
              <a:t>통합사례관리를 </a:t>
            </a:r>
            <a:r>
              <a:rPr lang="ko-KR" altLang="en-US" sz="2000" kern="0" dirty="0" smtClean="0">
                <a:latin typeface="+mn-ea"/>
                <a:cs typeface="+mj-cs"/>
              </a:rPr>
              <a:t>실시할 </a:t>
            </a:r>
            <a:r>
              <a:rPr lang="ko-KR" altLang="en-US" sz="2000" kern="0" dirty="0">
                <a:latin typeface="+mn-ea"/>
                <a:cs typeface="+mj-cs"/>
              </a:rPr>
              <a:t>수 있다</a:t>
            </a:r>
          </a:p>
          <a:p>
            <a:pPr marL="180975" indent="-180975">
              <a:lnSpc>
                <a:spcPct val="15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이에 </a:t>
            </a:r>
            <a:r>
              <a:rPr lang="ko-KR" altLang="en-US" sz="2000" kern="0" dirty="0">
                <a:latin typeface="+mn-ea"/>
                <a:cs typeface="+mj-cs"/>
              </a:rPr>
              <a:t>따른 통합사례관리를 실시하기 위하여 필요한 경우에는 </a:t>
            </a:r>
            <a:r>
              <a:rPr lang="ko-KR" altLang="en-US" sz="2000" kern="0" dirty="0" err="1">
                <a:latin typeface="+mn-ea"/>
                <a:cs typeface="+mj-cs"/>
              </a:rPr>
              <a:t>특별자치시</a:t>
            </a:r>
            <a:r>
              <a:rPr lang="ko-KR" altLang="en-US" sz="2000" kern="0" dirty="0">
                <a:latin typeface="+mn-ea"/>
                <a:cs typeface="+mj-cs"/>
              </a:rPr>
              <a:t> 및 </a:t>
            </a:r>
            <a:r>
              <a:rPr lang="ko-KR" altLang="en-US" sz="2000" kern="0" dirty="0" smtClean="0">
                <a:latin typeface="+mn-ea"/>
                <a:cs typeface="+mj-cs"/>
              </a:rPr>
              <a:t>시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구에 </a:t>
            </a:r>
            <a:r>
              <a:rPr lang="ko-KR" altLang="en-US" sz="2000" kern="0" dirty="0">
                <a:latin typeface="+mn-ea"/>
                <a:cs typeface="+mj-cs"/>
              </a:rPr>
              <a:t>통합사례관리사를 둘 수 있다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354463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사회보장에 관한 지역계획 및 운영체계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51160" y="833645"/>
            <a:ext cx="8856000" cy="511563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5461" y="77490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22969" y="77808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60976" y="1439322"/>
            <a:ext cx="8254623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56552" y="1051943"/>
            <a:ext cx="368883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사회복지전담공원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43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64486" y="1579307"/>
            <a:ext cx="8610497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사회복지사업에 관한 업무를 담당하게 하기 위하여 </a:t>
            </a:r>
            <a:r>
              <a:rPr lang="ko-KR" altLang="en-US" sz="1900" kern="0" dirty="0" smtClean="0">
                <a:latin typeface="+mn-ea"/>
                <a:cs typeface="+mj-cs"/>
              </a:rPr>
              <a:t>시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도</a:t>
            </a:r>
            <a:r>
              <a:rPr lang="en-US" altLang="ko-KR" sz="1900" kern="0" dirty="0" smtClean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시 </a:t>
            </a:r>
            <a:r>
              <a:rPr lang="en-US" altLang="ko-KR" sz="1900" kern="0" dirty="0" smtClean="0">
                <a:latin typeface="+mn-ea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 </a:t>
            </a:r>
            <a:r>
              <a:rPr lang="en-US" altLang="ko-KR" sz="1900" kern="0" dirty="0" smtClean="0">
                <a:latin typeface="+mn-ea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읍 </a:t>
            </a:r>
            <a:r>
              <a:rPr lang="en-US" altLang="ko-KR" sz="1900" kern="0" dirty="0" smtClean="0">
                <a:latin typeface="+mn-ea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면 </a:t>
            </a:r>
            <a:r>
              <a:rPr lang="en-US" altLang="ko-KR" sz="1900" kern="0" dirty="0" smtClean="0">
                <a:latin typeface="+mn-ea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동 또는 </a:t>
            </a:r>
            <a:r>
              <a:rPr lang="ko-KR" altLang="en-US" sz="1900" kern="0" dirty="0">
                <a:latin typeface="+mn-ea"/>
                <a:cs typeface="+mj-cs"/>
              </a:rPr>
              <a:t>사회보장사무 전담기구에 사회복지전담공무원을 둘 수 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사회복지전담공무원은 </a:t>
            </a:r>
            <a:r>
              <a:rPr lang="ko-KR" altLang="en-US" sz="1900" kern="0" dirty="0">
                <a:latin typeface="+mn-ea"/>
                <a:cs typeface="+mj-cs"/>
              </a:rPr>
              <a:t>「사회복지사업법」 제</a:t>
            </a:r>
            <a:r>
              <a:rPr lang="en-US" altLang="ko-KR" sz="1900" kern="0" dirty="0">
                <a:latin typeface="+mn-ea"/>
                <a:cs typeface="+mj-cs"/>
              </a:rPr>
              <a:t>11</a:t>
            </a:r>
            <a:r>
              <a:rPr lang="ko-KR" altLang="en-US" sz="1900" kern="0" dirty="0">
                <a:latin typeface="+mn-ea"/>
                <a:cs typeface="+mj-cs"/>
              </a:rPr>
              <a:t>조에 따른 사회복지사의 </a:t>
            </a:r>
            <a:r>
              <a:rPr lang="ko-KR" altLang="en-US" sz="1900" kern="0" dirty="0" smtClean="0">
                <a:latin typeface="+mn-ea"/>
                <a:cs typeface="+mj-cs"/>
              </a:rPr>
              <a:t>자격을 </a:t>
            </a:r>
            <a:r>
              <a:rPr lang="ko-KR" altLang="en-US" sz="1900" kern="0" dirty="0" smtClean="0">
                <a:latin typeface="+mn-ea"/>
                <a:cs typeface="+mj-cs"/>
              </a:rPr>
              <a:t>가진 </a:t>
            </a:r>
            <a:r>
              <a:rPr lang="ko-KR" altLang="en-US" sz="1900" kern="0" dirty="0">
                <a:latin typeface="+mn-ea"/>
                <a:cs typeface="+mj-cs"/>
              </a:rPr>
              <a:t>사람으로 하며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그 임용 등에 필요한 사항은 대통령령으로 정한다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담당업무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534988" indent="-26670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사회보장급여에 관한 업무 중 취약계층에 대한 상담과 지도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생활실태의 </a:t>
            </a:r>
            <a:r>
              <a:rPr lang="ko-KR" altLang="en-US" sz="1900" kern="0" dirty="0">
                <a:latin typeface="+mn-ea"/>
                <a:cs typeface="+mj-cs"/>
              </a:rPr>
              <a:t>조사 등 </a:t>
            </a:r>
            <a:r>
              <a:rPr lang="ko-KR" altLang="en-US" sz="1900" kern="0" dirty="0" err="1">
                <a:latin typeface="+mn-ea"/>
                <a:cs typeface="+mj-cs"/>
              </a:rPr>
              <a:t>보건복지부령으로</a:t>
            </a:r>
            <a:r>
              <a:rPr lang="ko-KR" altLang="en-US" sz="1900" kern="0" dirty="0">
                <a:latin typeface="+mn-ea"/>
                <a:cs typeface="+mj-cs"/>
              </a:rPr>
              <a:t> 정하는 사회복지에 관한 전문적 업무를 </a:t>
            </a:r>
            <a:r>
              <a:rPr lang="ko-KR" altLang="en-US" sz="1900" kern="0" dirty="0" smtClean="0">
                <a:latin typeface="+mn-ea"/>
                <a:cs typeface="+mj-cs"/>
              </a:rPr>
              <a:t>담당한다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565545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기타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4613" y="3719776"/>
            <a:ext cx="8762675" cy="292785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05529" y="3662263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56422" y="3662264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71238" y="4241890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90005" y="3862289"/>
            <a:ext cx="245772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비밀유지의 의무 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57962" y="4308565"/>
            <a:ext cx="8628202" cy="2351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5</a:t>
            </a:r>
            <a:r>
              <a:rPr lang="ko-KR" altLang="en-US" sz="1900" kern="0" dirty="0">
                <a:latin typeface="+mn-ea"/>
                <a:cs typeface="+mj-cs"/>
              </a:rPr>
              <a:t>조부터 제</a:t>
            </a:r>
            <a:r>
              <a:rPr lang="en-US" altLang="ko-KR" sz="1900" kern="0" dirty="0">
                <a:latin typeface="+mn-ea"/>
                <a:cs typeface="+mj-cs"/>
              </a:rPr>
              <a:t>22</a:t>
            </a:r>
            <a:r>
              <a:rPr lang="ko-KR" altLang="en-US" sz="1900" kern="0" dirty="0">
                <a:latin typeface="+mn-ea"/>
                <a:cs typeface="+mj-cs"/>
              </a:rPr>
              <a:t>조에 따른 신청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조사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결정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확인조사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환수 등 급여의 </a:t>
            </a:r>
            <a:r>
              <a:rPr lang="ko-KR" altLang="en-US" sz="1900" kern="0" dirty="0" smtClean="0">
                <a:latin typeface="+mn-ea"/>
                <a:cs typeface="+mj-cs"/>
              </a:rPr>
              <a:t>제공 </a:t>
            </a:r>
            <a:r>
              <a:rPr lang="ko-KR" altLang="en-US" sz="1900" kern="0" dirty="0" smtClean="0">
                <a:latin typeface="+mn-ea"/>
                <a:cs typeface="+mj-cs"/>
              </a:rPr>
              <a:t>및 관리에 </a:t>
            </a:r>
            <a:r>
              <a:rPr lang="ko-KR" altLang="en-US" sz="1900" kern="0" dirty="0">
                <a:latin typeface="+mn-ea"/>
                <a:cs typeface="+mj-cs"/>
              </a:rPr>
              <a:t>관한 업무에 종사하거나 종사했던 사람이 직무상 알게 된 비밀을 </a:t>
            </a:r>
            <a:r>
              <a:rPr lang="ko-KR" altLang="en-US" sz="1900" kern="0" dirty="0" smtClean="0">
                <a:latin typeface="+mn-ea"/>
                <a:cs typeface="+mj-cs"/>
              </a:rPr>
              <a:t>다른 사람에게 </a:t>
            </a:r>
            <a:r>
              <a:rPr lang="ko-KR" altLang="en-US" sz="1900" kern="0" dirty="0">
                <a:latin typeface="+mn-ea"/>
                <a:cs typeface="+mj-cs"/>
              </a:rPr>
              <a:t>누설하거나 직무상 목적 외의 용도로 이용해서는 안 된다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49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이를 </a:t>
            </a:r>
            <a:r>
              <a:rPr lang="ko-KR" altLang="en-US" sz="1900" kern="0" dirty="0">
                <a:latin typeface="+mn-ea"/>
                <a:cs typeface="+mj-cs"/>
              </a:rPr>
              <a:t>위반할 경우 </a:t>
            </a:r>
            <a:r>
              <a:rPr lang="en-US" altLang="ko-KR" sz="1900" kern="0" dirty="0">
                <a:latin typeface="+mn-ea"/>
                <a:cs typeface="+mj-cs"/>
              </a:rPr>
              <a:t>5</a:t>
            </a:r>
            <a:r>
              <a:rPr lang="ko-KR" altLang="en-US" sz="1900" kern="0" dirty="0">
                <a:latin typeface="+mn-ea"/>
                <a:cs typeface="+mj-cs"/>
              </a:rPr>
              <a:t>년 이하의 징역 또는 </a:t>
            </a:r>
            <a:r>
              <a:rPr lang="en-US" altLang="ko-KR" sz="1900" kern="0" dirty="0">
                <a:latin typeface="+mn-ea"/>
                <a:cs typeface="+mj-cs"/>
              </a:rPr>
              <a:t>5</a:t>
            </a:r>
            <a:r>
              <a:rPr lang="ko-KR" altLang="en-US" sz="1900" kern="0" dirty="0" err="1">
                <a:latin typeface="+mn-ea"/>
                <a:cs typeface="+mj-cs"/>
              </a:rPr>
              <a:t>천만원</a:t>
            </a:r>
            <a:r>
              <a:rPr lang="ko-KR" altLang="en-US" sz="1900" kern="0" dirty="0">
                <a:latin typeface="+mn-ea"/>
                <a:cs typeface="+mj-cs"/>
              </a:rPr>
              <a:t> 이하의 벌금에 </a:t>
            </a:r>
            <a:r>
              <a:rPr lang="ko-KR" altLang="en-US" sz="1900" kern="0" dirty="0" smtClean="0">
                <a:latin typeface="+mn-ea"/>
                <a:cs typeface="+mj-cs"/>
              </a:rPr>
              <a:t>처한다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54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>
              <a:latin typeface="+mn-ea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84613" y="811343"/>
            <a:ext cx="8762675" cy="273900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98914" y="752606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56422" y="755781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94429" y="1372416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90005" y="985037"/>
            <a:ext cx="603081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지역사회보장 지원 및 균형발전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45~48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42720" y="1437935"/>
            <a:ext cx="843952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중앙행정기관의 </a:t>
            </a:r>
            <a:r>
              <a:rPr lang="ko-KR" altLang="en-US" sz="1900" kern="0" dirty="0">
                <a:latin typeface="+mn-ea"/>
                <a:cs typeface="+mj-cs"/>
              </a:rPr>
              <a:t>장 및 </a:t>
            </a:r>
            <a:r>
              <a:rPr lang="ko-KR" altLang="en-US" sz="1900" kern="0" dirty="0" smtClean="0">
                <a:latin typeface="+mn-ea"/>
                <a:cs typeface="+mj-cs"/>
              </a:rPr>
              <a:t>시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도지사는 </a:t>
            </a:r>
            <a:r>
              <a:rPr lang="ko-KR" altLang="en-US" sz="1900" kern="0" dirty="0">
                <a:latin typeface="+mn-ea"/>
                <a:cs typeface="+mj-cs"/>
              </a:rPr>
              <a:t>지역 간 사회보장 수준 차이를 </a:t>
            </a:r>
            <a:r>
              <a:rPr lang="ko-KR" altLang="en-US" sz="1900" kern="0" dirty="0" smtClean="0">
                <a:latin typeface="+mn-ea"/>
                <a:cs typeface="+mj-cs"/>
              </a:rPr>
              <a:t>최소화하기 </a:t>
            </a:r>
            <a:r>
              <a:rPr lang="ko-KR" altLang="en-US" sz="1900" kern="0" dirty="0">
                <a:latin typeface="+mn-ea"/>
                <a:cs typeface="+mj-cs"/>
              </a:rPr>
              <a:t>위하여 예산 배분 등에 필요한 조치를 하도록 하고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특정 분야의 </a:t>
            </a:r>
            <a:r>
              <a:rPr lang="ko-KR" altLang="en-US" sz="1900" kern="0" dirty="0" smtClean="0">
                <a:latin typeface="+mn-ea"/>
                <a:cs typeface="+mj-cs"/>
              </a:rPr>
              <a:t>복지서비스가 </a:t>
            </a:r>
            <a:r>
              <a:rPr lang="ko-KR" altLang="en-US" sz="1900" kern="0" dirty="0">
                <a:latin typeface="+mn-ea"/>
                <a:cs typeface="+mj-cs"/>
              </a:rPr>
              <a:t>취약한 지역을 사회보장 특별지원구역으로 </a:t>
            </a:r>
            <a:r>
              <a:rPr lang="ko-KR" altLang="en-US" sz="1900" kern="0" dirty="0" smtClean="0">
                <a:latin typeface="+mn-ea"/>
                <a:cs typeface="+mj-cs"/>
              </a:rPr>
              <a:t>선정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지원할 </a:t>
            </a:r>
            <a:r>
              <a:rPr lang="ko-KR" altLang="en-US" sz="1900" kern="0" dirty="0">
                <a:latin typeface="+mn-ea"/>
                <a:cs typeface="+mj-cs"/>
              </a:rPr>
              <a:t>수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 smtClean="0">
                <a:latin typeface="+mn-ea"/>
                <a:cs typeface="+mj-cs"/>
              </a:rPr>
              <a:t>. 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보건복지부장관은 </a:t>
            </a:r>
            <a:r>
              <a:rPr lang="ko-KR" altLang="en-US" sz="1900" kern="0" dirty="0">
                <a:latin typeface="+mn-ea"/>
                <a:cs typeface="+mj-cs"/>
              </a:rPr>
              <a:t>지역사회보장균형발전지원센터를 </a:t>
            </a:r>
            <a:r>
              <a:rPr lang="ko-KR" altLang="en-US" sz="1900" kern="0" dirty="0" smtClean="0">
                <a:latin typeface="+mn-ea"/>
                <a:cs typeface="+mj-cs"/>
              </a:rPr>
              <a:t>설치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운영할 </a:t>
            </a:r>
            <a:r>
              <a:rPr lang="ko-KR" altLang="en-US" sz="1900" kern="0" dirty="0">
                <a:latin typeface="+mn-ea"/>
                <a:cs typeface="+mj-cs"/>
              </a:rPr>
              <a:t>수 있다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873589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기타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4613" y="855946"/>
            <a:ext cx="8762675" cy="376978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98914" y="79721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56422" y="80038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94429" y="1417020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90005" y="1029641"/>
            <a:ext cx="36022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고발 및 징계요구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57150" y="1524472"/>
            <a:ext cx="8424936" cy="301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보건복지부장관은 </a:t>
            </a:r>
            <a:r>
              <a:rPr lang="ko-KR" altLang="en-US" sz="1900" kern="0" dirty="0">
                <a:latin typeface="+mn-ea"/>
                <a:cs typeface="+mj-cs"/>
              </a:rPr>
              <a:t>이 법 위반에 따른 범죄혐의가 있다고 인정될 만한 상당한 </a:t>
            </a:r>
            <a:r>
              <a:rPr lang="ko-KR" altLang="en-US" sz="1900" kern="0" dirty="0" smtClean="0">
                <a:latin typeface="+mn-ea"/>
                <a:cs typeface="+mj-cs"/>
              </a:rPr>
              <a:t>이유가 </a:t>
            </a:r>
            <a:r>
              <a:rPr lang="ko-KR" altLang="en-US" sz="1900" kern="0" dirty="0">
                <a:latin typeface="+mn-ea"/>
                <a:cs typeface="+mj-cs"/>
              </a:rPr>
              <a:t>있을 때에는 관할 수사기관에 그 내용을 고발하여야 한다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  <a:p>
            <a:pPr marL="180975" indent="-180975"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보건복지부장관은 </a:t>
            </a:r>
            <a:r>
              <a:rPr lang="ko-KR" altLang="en-US" sz="1900" kern="0" dirty="0">
                <a:latin typeface="+mn-ea"/>
                <a:cs typeface="+mj-cs"/>
              </a:rPr>
              <a:t>이 법의 위반행위가 있다고 인정될 만한 상당한 이유가 </a:t>
            </a:r>
            <a:r>
              <a:rPr lang="ko-KR" altLang="en-US" sz="1900" kern="0" dirty="0" smtClean="0">
                <a:latin typeface="+mn-ea"/>
                <a:cs typeface="+mj-cs"/>
              </a:rPr>
              <a:t>있을 </a:t>
            </a:r>
            <a:r>
              <a:rPr lang="ko-KR" altLang="en-US" sz="1900" kern="0" dirty="0">
                <a:latin typeface="+mn-ea"/>
                <a:cs typeface="+mj-cs"/>
              </a:rPr>
              <a:t>때에는 책임이 있는 사람을 징계할 것을 해당 기관의 장에게 요구할 수 있다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보장기관의 </a:t>
            </a:r>
            <a:r>
              <a:rPr lang="ko-KR" altLang="en-US" sz="1900" kern="0" dirty="0">
                <a:latin typeface="+mn-ea"/>
                <a:cs typeface="+mj-cs"/>
              </a:rPr>
              <a:t>장은 소관 업무와 관련하여 이 법의 위반행위자에 대하여 </a:t>
            </a:r>
            <a:r>
              <a:rPr lang="ko-KR" altLang="en-US" sz="1900" kern="0" dirty="0" smtClean="0">
                <a:latin typeface="+mn-ea"/>
                <a:cs typeface="+mj-cs"/>
              </a:rPr>
              <a:t>관할 </a:t>
            </a:r>
            <a:r>
              <a:rPr lang="ko-KR" altLang="en-US" sz="1900" kern="0" dirty="0">
                <a:latin typeface="+mn-ea"/>
                <a:cs typeface="+mj-cs"/>
              </a:rPr>
              <a:t>수사기관에 고발을 하거나 해당 기관의 장에게 징계요구를 할 수 있다</a:t>
            </a:r>
            <a:endParaRPr lang="en-US" altLang="ko-KR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347227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기타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4613" y="855946"/>
            <a:ext cx="8762675" cy="509333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98914" y="79721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56422" y="80038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94429" y="1417020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90005" y="1029641"/>
            <a:ext cx="337464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포상금 지급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56422" y="1502080"/>
            <a:ext cx="84249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보장기관의 </a:t>
            </a:r>
            <a:r>
              <a:rPr lang="ko-KR" altLang="en-US" sz="2000" kern="0" dirty="0">
                <a:latin typeface="+mn-ea"/>
                <a:cs typeface="+mj-cs"/>
              </a:rPr>
              <a:t>장은 다음의 어느 하나에 해당하는 자를 신고한 사람에게 예산의 </a:t>
            </a:r>
            <a:r>
              <a:rPr lang="ko-KR" altLang="en-US" sz="2000" kern="0" dirty="0" smtClean="0">
                <a:latin typeface="+mn-ea"/>
                <a:cs typeface="+mj-cs"/>
              </a:rPr>
              <a:t>범위에서 </a:t>
            </a:r>
            <a:r>
              <a:rPr lang="ko-KR" altLang="en-US" sz="2000" kern="0" dirty="0">
                <a:latin typeface="+mn-ea"/>
                <a:cs typeface="+mj-cs"/>
              </a:rPr>
              <a:t>포상금을 지급할 수 있다</a:t>
            </a:r>
            <a:r>
              <a:rPr lang="en-US" altLang="ko-KR" sz="2000" kern="0" dirty="0" smtClean="0">
                <a:latin typeface="+mn-ea"/>
                <a:cs typeface="+mj-cs"/>
              </a:rPr>
              <a:t>. </a:t>
            </a:r>
            <a:r>
              <a:rPr lang="ko-KR" altLang="en-US" sz="2000" kern="0" dirty="0" smtClean="0">
                <a:latin typeface="+mn-ea"/>
                <a:cs typeface="+mj-cs"/>
              </a:rPr>
              <a:t>다만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공무원이 그 직무와 관련하여 </a:t>
            </a:r>
            <a:r>
              <a:rPr lang="ko-KR" altLang="en-US" sz="2000" kern="0" dirty="0" smtClean="0">
                <a:latin typeface="+mn-ea"/>
                <a:cs typeface="+mj-cs"/>
              </a:rPr>
              <a:t>신고한 경우에는 </a:t>
            </a:r>
            <a:r>
              <a:rPr lang="ko-KR" altLang="en-US" sz="2000" kern="0" dirty="0">
                <a:latin typeface="+mn-ea"/>
                <a:cs typeface="+mj-cs"/>
              </a:rPr>
              <a:t>포상금을 지급하지 아니한다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268288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1. </a:t>
            </a:r>
            <a:r>
              <a:rPr lang="ko-KR" altLang="en-US" sz="2000" kern="0" dirty="0" err="1" smtClean="0">
                <a:latin typeface="+mn-ea"/>
                <a:cs typeface="+mj-cs"/>
              </a:rPr>
              <a:t>부정수급자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534988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2. </a:t>
            </a:r>
            <a:r>
              <a:rPr lang="ko-KR" altLang="en-US" sz="2000" kern="0" dirty="0">
                <a:latin typeface="+mn-ea"/>
                <a:cs typeface="+mj-cs"/>
              </a:rPr>
              <a:t>법령에 위반되거나 부당한 방법으로 사회보장급여를 제공한 사회복지법인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사회복지시설 </a:t>
            </a:r>
            <a:r>
              <a:rPr lang="ko-KR" altLang="en-US" sz="2000" kern="0" dirty="0">
                <a:latin typeface="+mn-ea"/>
                <a:cs typeface="+mj-cs"/>
              </a:rPr>
              <a:t>등 사회보장 관련 </a:t>
            </a:r>
            <a:r>
              <a:rPr lang="ko-KR" altLang="en-US" sz="2000" kern="0" dirty="0" smtClean="0">
                <a:latin typeface="+mn-ea"/>
                <a:cs typeface="+mj-cs"/>
              </a:rPr>
              <a:t>법인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단체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시설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보장기관의 </a:t>
            </a:r>
            <a:r>
              <a:rPr lang="ko-KR" altLang="en-US" sz="2000" kern="0" dirty="0">
                <a:latin typeface="+mn-ea"/>
                <a:cs typeface="+mj-cs"/>
              </a:rPr>
              <a:t>장은 </a:t>
            </a:r>
            <a:r>
              <a:rPr lang="ko-KR" altLang="en-US" sz="2000" kern="0" dirty="0" err="1">
                <a:latin typeface="+mn-ea"/>
                <a:cs typeface="+mj-cs"/>
              </a:rPr>
              <a:t>부정수급자</a:t>
            </a:r>
            <a:r>
              <a:rPr lang="ko-KR" altLang="en-US" sz="2000" kern="0" dirty="0">
                <a:latin typeface="+mn-ea"/>
                <a:cs typeface="+mj-cs"/>
              </a:rPr>
              <a:t> 등에 대한 신고가 활성화될 수 있도록 부정수급 </a:t>
            </a:r>
            <a:r>
              <a:rPr lang="ko-KR" altLang="en-US" sz="2000" kern="0" dirty="0" smtClean="0">
                <a:latin typeface="+mn-ea"/>
                <a:cs typeface="+mj-cs"/>
              </a:rPr>
              <a:t>및 신고포상금 </a:t>
            </a:r>
            <a:r>
              <a:rPr lang="ko-KR" altLang="en-US" sz="2000" kern="0" dirty="0">
                <a:latin typeface="+mn-ea"/>
                <a:cs typeface="+mj-cs"/>
              </a:rPr>
              <a:t>제도에 관한 사항을 홍보하여야 </a:t>
            </a:r>
            <a:r>
              <a:rPr lang="ko-KR" altLang="en-US" sz="2000" kern="0" dirty="0" smtClean="0">
                <a:latin typeface="+mn-ea"/>
                <a:cs typeface="+mj-cs"/>
              </a:rPr>
              <a:t>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18719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목적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348689" y="935561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948946" y="989010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300" b="1" dirty="0" smtClean="0">
                <a:solidFill>
                  <a:schemeClr val="bg1"/>
                </a:solidFill>
                <a:latin typeface="+mj-ea"/>
                <a:ea typeface="+mj-ea"/>
              </a:rPr>
              <a:t>목적</a:t>
            </a:r>
            <a:endParaRPr kumimoji="0" lang="en-US" altLang="ko-KR" sz="23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5" name="Picture 2" descr="C:\Users\lee\Downloads\심리, 생각\intelligenc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46" y="799974"/>
            <a:ext cx="605711" cy="59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50901" y="1628799"/>
            <a:ext cx="827877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Aft>
                <a:spcPts val="1800"/>
              </a:spcAft>
              <a:buClr>
                <a:schemeClr val="accent4">
                  <a:lumMod val="50000"/>
                </a:schemeClr>
              </a:buClr>
            </a:pPr>
            <a:r>
              <a:rPr lang="ko-KR" altLang="en-US" sz="2000" dirty="0">
                <a:latin typeface="+mn-ea"/>
              </a:rPr>
              <a:t>이 법은 사회보장기본법에 따른 사회보장급여의 이용 및 제공에 관한 </a:t>
            </a:r>
            <a:r>
              <a:rPr lang="ko-KR" altLang="en-US" sz="2000" dirty="0" smtClean="0">
                <a:latin typeface="+mn-ea"/>
              </a:rPr>
              <a:t>기준과 절차 </a:t>
            </a:r>
            <a:r>
              <a:rPr lang="ko-KR" altLang="en-US" sz="2000" dirty="0">
                <a:latin typeface="+mn-ea"/>
              </a:rPr>
              <a:t>등 기본적 사항을 규정하고 지원을 받지 못하는 지원대상자를 발굴하여 </a:t>
            </a:r>
            <a:r>
              <a:rPr lang="ko-KR" altLang="en-US" sz="2000" dirty="0" smtClean="0">
                <a:latin typeface="+mn-ea"/>
              </a:rPr>
              <a:t>지원함으로써 </a:t>
            </a:r>
            <a:r>
              <a:rPr lang="ko-KR" altLang="en-US" sz="2000" dirty="0">
                <a:latin typeface="+mn-ea"/>
              </a:rPr>
              <a:t>사회보장급여를 필요로 하는 사람의 인간다운 </a:t>
            </a:r>
            <a:r>
              <a:rPr lang="ko-KR" altLang="en-US" sz="2000" dirty="0" smtClean="0">
                <a:latin typeface="+mn-ea"/>
              </a:rPr>
              <a:t>생활을 </a:t>
            </a:r>
            <a:r>
              <a:rPr lang="ko-KR" altLang="en-US" sz="2000" dirty="0">
                <a:latin typeface="+mn-ea"/>
              </a:rPr>
              <a:t>할 권리를 </a:t>
            </a:r>
            <a:r>
              <a:rPr lang="ko-KR" altLang="en-US" sz="2000" dirty="0" smtClean="0">
                <a:latin typeface="+mn-ea"/>
              </a:rPr>
              <a:t>최대한 </a:t>
            </a:r>
            <a:r>
              <a:rPr lang="ko-KR" altLang="en-US" sz="2000" dirty="0">
                <a:latin typeface="+mn-ea"/>
              </a:rPr>
              <a:t>보장하고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사회보장급여가 공정하고 효과적으로 </a:t>
            </a:r>
            <a:r>
              <a:rPr lang="ko-KR" altLang="en-US" sz="2000" dirty="0" smtClean="0">
                <a:latin typeface="+mn-ea"/>
              </a:rPr>
              <a:t>제공되도록 </a:t>
            </a:r>
            <a:r>
              <a:rPr lang="ko-KR" altLang="en-US" sz="2000" dirty="0" smtClean="0">
                <a:latin typeface="+mn-ea"/>
              </a:rPr>
              <a:t>하며</a:t>
            </a:r>
            <a:r>
              <a:rPr lang="en-US" altLang="ko-KR" sz="2000" dirty="0">
                <a:latin typeface="+mn-ea"/>
              </a:rPr>
              <a:t>,</a:t>
            </a:r>
            <a:r>
              <a:rPr lang="en-US" altLang="ko-KR" sz="2000" dirty="0" smtClean="0">
                <a:latin typeface="+mn-ea"/>
              </a:rPr>
              <a:t> </a:t>
            </a:r>
            <a:r>
              <a:rPr lang="ko-KR" altLang="en-US" sz="2000" dirty="0" smtClean="0">
                <a:latin typeface="+mn-ea"/>
              </a:rPr>
              <a:t>사회보장제도가 </a:t>
            </a:r>
            <a:r>
              <a:rPr lang="ko-KR" altLang="en-US" sz="2000" dirty="0">
                <a:latin typeface="+mn-ea"/>
              </a:rPr>
              <a:t>지역사회에서 통합적으로 시행될 수 </a:t>
            </a:r>
            <a:r>
              <a:rPr lang="ko-KR" altLang="en-US" sz="2000" dirty="0" smtClean="0">
                <a:latin typeface="+mn-ea"/>
              </a:rPr>
              <a:t>있도록 </a:t>
            </a:r>
            <a:r>
              <a:rPr lang="ko-KR" altLang="en-US" sz="2000" dirty="0">
                <a:latin typeface="+mn-ea"/>
              </a:rPr>
              <a:t>그 기반을 </a:t>
            </a:r>
            <a:r>
              <a:rPr lang="ko-KR" altLang="en-US" sz="2000" dirty="0" smtClean="0">
                <a:latin typeface="+mn-ea"/>
              </a:rPr>
              <a:t>구축하는 </a:t>
            </a:r>
            <a:r>
              <a:rPr lang="ko-KR" altLang="en-US" sz="2000" dirty="0">
                <a:latin typeface="+mn-ea"/>
              </a:rPr>
              <a:t>것을 목적으로 한다</a:t>
            </a:r>
            <a:r>
              <a:rPr lang="en-US" altLang="ko-KR" sz="2000" dirty="0">
                <a:latin typeface="+mn-ea"/>
              </a:rPr>
              <a:t>.(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1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>
                <a:latin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84891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30205" y="158062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기본개념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2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 bwMode="auto">
          <a:xfrm>
            <a:off x="230205" y="5801048"/>
            <a:ext cx="8501059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271421" y="5810708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50235" y="5816844"/>
            <a:ext cx="6722214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smtClean="0">
                <a:latin typeface="+mj-ea"/>
                <a:ea typeface="+mj-ea"/>
              </a:rPr>
              <a:t>지원대상자란</a:t>
            </a:r>
            <a:r>
              <a:rPr lang="en-US" altLang="ko-KR" sz="2300" b="1" dirty="0">
                <a:latin typeface="+mj-ea"/>
                <a:ea typeface="+mj-ea"/>
              </a:rPr>
              <a:t>? </a:t>
            </a: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25164" y="6222984"/>
            <a:ext cx="368397" cy="66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97340" y="6295266"/>
            <a:ext cx="7612210" cy="425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사회보장급여를 필요로 하는 사람을 말한다</a:t>
            </a:r>
            <a:r>
              <a:rPr lang="en-US" altLang="ko-KR" sz="2000" dirty="0">
                <a:latin typeface="+mn-ea"/>
              </a:rPr>
              <a:t>.</a:t>
            </a:r>
          </a:p>
        </p:txBody>
      </p:sp>
      <p:sp>
        <p:nvSpPr>
          <p:cNvPr id="8" name="직사각형 7"/>
          <p:cNvSpPr/>
          <p:nvPr/>
        </p:nvSpPr>
        <p:spPr bwMode="auto">
          <a:xfrm>
            <a:off x="230205" y="753492"/>
            <a:ext cx="8501059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9" name="오른쪽 중괄호 8"/>
          <p:cNvSpPr/>
          <p:nvPr/>
        </p:nvSpPr>
        <p:spPr bwMode="auto">
          <a:xfrm flipH="1">
            <a:off x="271421" y="763152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0235" y="769288"/>
            <a:ext cx="6722214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smtClean="0">
                <a:latin typeface="+mj-ea"/>
                <a:ea typeface="+mj-ea"/>
              </a:rPr>
              <a:t>사회보장급여란</a:t>
            </a:r>
            <a:r>
              <a:rPr lang="en-US" altLang="ko-KR" sz="2300" b="1" dirty="0">
                <a:latin typeface="+mj-ea"/>
                <a:ea typeface="+mj-ea"/>
              </a:rPr>
              <a:t>? </a:t>
            </a:r>
          </a:p>
        </p:txBody>
      </p:sp>
      <p:pic>
        <p:nvPicPr>
          <p:cNvPr id="11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25164" y="1175428"/>
            <a:ext cx="368397" cy="66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97340" y="1247710"/>
            <a:ext cx="76122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보장기관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관계법령 등에 따라 사회보장급여를 제공하는 국가기관과 </a:t>
            </a:r>
            <a:r>
              <a:rPr lang="ko-KR" altLang="en-US" sz="2000" dirty="0" smtClean="0">
                <a:latin typeface="+mn-ea"/>
              </a:rPr>
              <a:t>지방자치단체 </a:t>
            </a:r>
            <a:r>
              <a:rPr lang="en-US" altLang="ko-KR" sz="2000" dirty="0">
                <a:latin typeface="+mn-ea"/>
              </a:rPr>
              <a:t>: 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5</a:t>
            </a:r>
            <a:r>
              <a:rPr lang="ko-KR" altLang="en-US" sz="2000" dirty="0">
                <a:latin typeface="+mn-ea"/>
              </a:rPr>
              <a:t>호</a:t>
            </a:r>
            <a:r>
              <a:rPr lang="en-US" altLang="ko-KR" sz="2000" dirty="0">
                <a:latin typeface="+mn-ea"/>
              </a:rPr>
              <a:t>)</a:t>
            </a:r>
            <a:r>
              <a:rPr lang="ko-KR" altLang="en-US" sz="2000" dirty="0">
                <a:latin typeface="+mn-ea"/>
              </a:rPr>
              <a:t>이 「사회보장기본법」 제</a:t>
            </a:r>
            <a:r>
              <a:rPr lang="en-US" altLang="ko-KR" sz="2000" dirty="0">
                <a:latin typeface="+mn-ea"/>
              </a:rPr>
              <a:t>3</a:t>
            </a:r>
            <a:r>
              <a:rPr lang="ko-KR" altLang="en-US" sz="2000" dirty="0">
                <a:latin typeface="+mn-ea"/>
              </a:rPr>
              <a:t>조제</a:t>
            </a:r>
            <a:r>
              <a:rPr lang="en-US" altLang="ko-KR" sz="2000" dirty="0">
                <a:latin typeface="+mn-ea"/>
              </a:rPr>
              <a:t>1</a:t>
            </a:r>
            <a:r>
              <a:rPr lang="ko-KR" altLang="en-US" sz="2000" dirty="0">
                <a:latin typeface="+mn-ea"/>
              </a:rPr>
              <a:t>호에 따라 제공하는 </a:t>
            </a:r>
            <a:r>
              <a:rPr lang="ko-KR" altLang="en-US" sz="2000" dirty="0" smtClean="0">
                <a:latin typeface="+mn-ea"/>
              </a:rPr>
              <a:t>현금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현물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서비스 및 그 이용권을 말한다</a:t>
            </a:r>
            <a:r>
              <a:rPr lang="en-US" altLang="ko-KR" sz="2000" dirty="0">
                <a:latin typeface="+mn-ea"/>
              </a:rPr>
              <a:t>.</a:t>
            </a:r>
          </a:p>
        </p:txBody>
      </p:sp>
      <p:sp>
        <p:nvSpPr>
          <p:cNvPr id="13" name="직사각형 12"/>
          <p:cNvSpPr/>
          <p:nvPr/>
        </p:nvSpPr>
        <p:spPr bwMode="auto">
          <a:xfrm>
            <a:off x="230205" y="2795610"/>
            <a:ext cx="8501059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14" name="오른쪽 중괄호 13"/>
          <p:cNvSpPr/>
          <p:nvPr/>
        </p:nvSpPr>
        <p:spPr bwMode="auto">
          <a:xfrm flipH="1">
            <a:off x="271421" y="2805270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50235" y="2811406"/>
            <a:ext cx="6722214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err="1" smtClean="0">
                <a:latin typeface="+mj-ea"/>
                <a:ea typeface="+mj-ea"/>
              </a:rPr>
              <a:t>수급권자란</a:t>
            </a:r>
            <a:r>
              <a:rPr lang="en-US" altLang="ko-KR" sz="2300" b="1" dirty="0">
                <a:latin typeface="+mj-ea"/>
                <a:ea typeface="+mj-ea"/>
              </a:rPr>
              <a:t>? </a:t>
            </a:r>
          </a:p>
        </p:txBody>
      </p:sp>
      <p:pic>
        <p:nvPicPr>
          <p:cNvPr id="1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25164" y="3217546"/>
            <a:ext cx="368397" cy="66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997340" y="3289828"/>
            <a:ext cx="76122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「사회보장기본법</a:t>
            </a:r>
            <a:r>
              <a:rPr lang="ko-KR" altLang="en-US" sz="2000" dirty="0" smtClean="0">
                <a:latin typeface="+mn-ea"/>
              </a:rPr>
              <a:t>」제</a:t>
            </a:r>
            <a:r>
              <a:rPr lang="en-US" altLang="ko-KR" sz="2000" dirty="0">
                <a:latin typeface="+mn-ea"/>
              </a:rPr>
              <a:t>9</a:t>
            </a:r>
            <a:r>
              <a:rPr lang="ko-KR" altLang="en-US" sz="2000" dirty="0">
                <a:latin typeface="+mn-ea"/>
              </a:rPr>
              <a:t>조에 따른 사회보장급여를 제공받을 권리를 가진 </a:t>
            </a:r>
            <a:r>
              <a:rPr lang="ko-KR" altLang="en-US" sz="2000" dirty="0" smtClean="0">
                <a:latin typeface="+mn-ea"/>
              </a:rPr>
              <a:t>사람을 말한다</a:t>
            </a:r>
            <a:r>
              <a:rPr lang="en-US" altLang="ko-KR" sz="2000" dirty="0" smtClean="0">
                <a:latin typeface="+mn-ea"/>
              </a:rPr>
              <a:t>.</a:t>
            </a:r>
            <a:endParaRPr lang="ko-KR" altLang="en-US" sz="2000" dirty="0">
              <a:latin typeface="+mn-ea"/>
            </a:endParaRPr>
          </a:p>
        </p:txBody>
      </p:sp>
      <p:sp>
        <p:nvSpPr>
          <p:cNvPr id="18" name="직사각형 17"/>
          <p:cNvSpPr/>
          <p:nvPr/>
        </p:nvSpPr>
        <p:spPr bwMode="auto">
          <a:xfrm>
            <a:off x="230205" y="4486818"/>
            <a:ext cx="8501059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19" name="오른쪽 중괄호 18"/>
          <p:cNvSpPr/>
          <p:nvPr/>
        </p:nvSpPr>
        <p:spPr bwMode="auto">
          <a:xfrm flipH="1">
            <a:off x="271421" y="4496478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50235" y="4502614"/>
            <a:ext cx="6722214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smtClean="0">
                <a:latin typeface="+mj-ea"/>
                <a:ea typeface="+mj-ea"/>
              </a:rPr>
              <a:t>수급자란</a:t>
            </a:r>
            <a:r>
              <a:rPr lang="en-US" altLang="ko-KR" sz="2300" b="1" dirty="0">
                <a:latin typeface="+mj-ea"/>
                <a:ea typeface="+mj-ea"/>
              </a:rPr>
              <a:t>? </a:t>
            </a:r>
          </a:p>
        </p:txBody>
      </p:sp>
      <p:pic>
        <p:nvPicPr>
          <p:cNvPr id="21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25164" y="4908754"/>
            <a:ext cx="368397" cy="66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997340" y="4981036"/>
            <a:ext cx="76122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사회보장급여를 받고 있는 사람을 말한다</a:t>
            </a:r>
          </a:p>
        </p:txBody>
      </p:sp>
    </p:spTree>
    <p:extLst>
      <p:ext uri="{BB962C8B-B14F-4D97-AF65-F5344CB8AC3E}">
        <p14:creationId xmlns:p14="http://schemas.microsoft.com/office/powerpoint/2010/main" val="589876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사회보장급여의 절차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267858" y="821040"/>
            <a:ext cx="2666719" cy="540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4988">
              <a:tabLst>
                <a:tab pos="265113" algn="l"/>
              </a:tabLst>
            </a:pPr>
            <a:r>
              <a:rPr lang="ko-KR" altLang="en-US" sz="2300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이용</a:t>
            </a:r>
            <a:endParaRPr lang="ko-KR" altLang="en-US" sz="2300" b="1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428990" y="1560720"/>
            <a:ext cx="8465851" cy="4460567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543290" y="1501984"/>
            <a:ext cx="88900" cy="200025"/>
            <a:chOff x="4314" y="2018"/>
            <a:chExt cx="69" cy="166"/>
          </a:xfrm>
        </p:grpSpPr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2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700798" y="1505159"/>
            <a:ext cx="87312" cy="200025"/>
            <a:chOff x="4314" y="2018"/>
            <a:chExt cx="69" cy="166"/>
          </a:xfrm>
        </p:grpSpPr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638805" y="2144096"/>
            <a:ext cx="791593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634381" y="1756717"/>
            <a:ext cx="1747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신청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18" name="제목 39"/>
          <p:cNvSpPr txBox="1">
            <a:spLocks/>
          </p:cNvSpPr>
          <p:nvPr/>
        </p:nvSpPr>
        <p:spPr bwMode="auto">
          <a:xfrm>
            <a:off x="638805" y="2081747"/>
            <a:ext cx="8105811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지원대상자와 </a:t>
            </a:r>
            <a:r>
              <a:rPr lang="ko-KR" altLang="en-US" sz="2000" kern="0" dirty="0">
                <a:latin typeface="+mn-ea"/>
                <a:cs typeface="+mj-cs"/>
              </a:rPr>
              <a:t>그 친족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「민법」에 따른 후견인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「청소년 기본법」에 </a:t>
            </a:r>
            <a:r>
              <a:rPr lang="ko-KR" altLang="en-US" sz="2000" kern="0" dirty="0" smtClean="0">
                <a:latin typeface="+mn-ea"/>
                <a:cs typeface="+mj-cs"/>
              </a:rPr>
              <a:t>따른 </a:t>
            </a:r>
            <a:r>
              <a:rPr lang="ko-KR" altLang="en-US" sz="2000" kern="0" dirty="0" err="1" smtClean="0">
                <a:latin typeface="+mn-ea"/>
                <a:cs typeface="+mj-cs"/>
              </a:rPr>
              <a:t>청소년상담사</a:t>
            </a:r>
            <a:r>
              <a:rPr lang="en-US" altLang="ko-KR" sz="2000" kern="0" dirty="0">
                <a:latin typeface="+mn-ea"/>
                <a:cs typeface="+mj-cs"/>
              </a:rPr>
              <a:t>·</a:t>
            </a:r>
            <a:r>
              <a:rPr lang="ko-KR" altLang="en-US" sz="2000" kern="0" dirty="0" err="1">
                <a:latin typeface="+mn-ea"/>
                <a:cs typeface="+mj-cs"/>
              </a:rPr>
              <a:t>청소년지도사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지원대상자를 사실상 보호하고 있는 </a:t>
            </a:r>
            <a:r>
              <a:rPr lang="ko-KR" altLang="en-US" sz="2000" kern="0" dirty="0" smtClean="0">
                <a:latin typeface="+mn-ea"/>
                <a:cs typeface="+mj-cs"/>
              </a:rPr>
              <a:t>자</a:t>
            </a:r>
            <a:r>
              <a:rPr lang="en-US" altLang="ko-KR" sz="2000" kern="0" dirty="0" smtClean="0">
                <a:latin typeface="+mn-ea"/>
                <a:cs typeface="+mj-cs"/>
              </a:rPr>
              <a:t>(</a:t>
            </a:r>
            <a:r>
              <a:rPr lang="ko-KR" altLang="en-US" sz="2000" kern="0" dirty="0" smtClean="0">
                <a:latin typeface="+mn-ea"/>
                <a:cs typeface="+mj-cs"/>
              </a:rPr>
              <a:t>관련 기관 </a:t>
            </a:r>
            <a:r>
              <a:rPr lang="ko-KR" altLang="en-US" sz="2000" kern="0" dirty="0">
                <a:latin typeface="+mn-ea"/>
                <a:cs typeface="+mj-cs"/>
              </a:rPr>
              <a:t>및 단체의 장을 포함한다</a:t>
            </a:r>
            <a:r>
              <a:rPr lang="en-US" altLang="ko-KR" sz="2000" kern="0" dirty="0">
                <a:latin typeface="+mn-ea"/>
                <a:cs typeface="+mj-cs"/>
              </a:rPr>
              <a:t>) </a:t>
            </a:r>
            <a:r>
              <a:rPr lang="ko-KR" altLang="en-US" sz="2000" kern="0" dirty="0">
                <a:latin typeface="+mn-ea"/>
                <a:cs typeface="+mj-cs"/>
              </a:rPr>
              <a:t>등은 지원대상자의 주소지 관할 </a:t>
            </a:r>
            <a:r>
              <a:rPr lang="ko-KR" altLang="en-US" sz="2000" kern="0" dirty="0" smtClean="0">
                <a:latin typeface="+mn-ea"/>
                <a:cs typeface="+mj-cs"/>
              </a:rPr>
              <a:t>보장기관에 </a:t>
            </a:r>
            <a:r>
              <a:rPr lang="ko-KR" altLang="en-US" sz="2000" kern="0" dirty="0" smtClean="0">
                <a:latin typeface="+mn-ea"/>
                <a:cs typeface="+mj-cs"/>
              </a:rPr>
              <a:t>사회보장급여를 </a:t>
            </a:r>
            <a:r>
              <a:rPr lang="ko-KR" altLang="en-US" sz="2000" kern="0" dirty="0">
                <a:latin typeface="+mn-ea"/>
                <a:cs typeface="+mj-cs"/>
              </a:rPr>
              <a:t>신청할 수 </a:t>
            </a:r>
            <a:r>
              <a:rPr lang="ko-KR" altLang="en-US" sz="2000" kern="0" dirty="0" smtClean="0">
                <a:latin typeface="+mn-ea"/>
                <a:cs typeface="+mj-cs"/>
              </a:rPr>
              <a:t>있다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보장기관의 </a:t>
            </a:r>
            <a:r>
              <a:rPr lang="ko-KR" altLang="en-US" sz="2000" kern="0" dirty="0">
                <a:latin typeface="+mn-ea"/>
                <a:cs typeface="+mj-cs"/>
              </a:rPr>
              <a:t>업무담당자는 지원대상자가 누락되지 아니하도록 하기 </a:t>
            </a:r>
            <a:r>
              <a:rPr lang="ko-KR" altLang="en-US" sz="2000" kern="0" dirty="0" smtClean="0">
                <a:latin typeface="+mn-ea"/>
                <a:cs typeface="+mj-cs"/>
              </a:rPr>
              <a:t>위하여 관할 </a:t>
            </a:r>
            <a:r>
              <a:rPr lang="ko-KR" altLang="en-US" sz="2000" kern="0" dirty="0">
                <a:latin typeface="+mn-ea"/>
                <a:cs typeface="+mj-cs"/>
              </a:rPr>
              <a:t>지역에 거주하는 지원대상자에 대한 사회보장급여의 제공을 </a:t>
            </a:r>
            <a:r>
              <a:rPr lang="ko-KR" altLang="en-US" sz="2000" kern="0" dirty="0" smtClean="0">
                <a:latin typeface="+mn-ea"/>
                <a:cs typeface="+mj-cs"/>
              </a:rPr>
              <a:t>직권으로 신청할 </a:t>
            </a:r>
            <a:r>
              <a:rPr lang="ko-KR" altLang="en-US" sz="2000" kern="0" dirty="0">
                <a:latin typeface="+mn-ea"/>
                <a:cs typeface="+mj-cs"/>
              </a:rPr>
              <a:t>수 있다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  <a:r>
              <a:rPr lang="ko-KR" altLang="en-US" sz="2000" kern="0" dirty="0">
                <a:latin typeface="+mn-ea"/>
                <a:cs typeface="+mj-cs"/>
              </a:rPr>
              <a:t>이 경우 지원대상자의 동의를 받아야 하며</a:t>
            </a:r>
            <a:r>
              <a:rPr lang="en-US" altLang="ko-KR" sz="2000" kern="0" dirty="0" smtClean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동의를 </a:t>
            </a:r>
            <a:r>
              <a:rPr lang="ko-KR" altLang="en-US" sz="2000" kern="0" dirty="0">
                <a:latin typeface="+mn-ea"/>
                <a:cs typeface="+mj-cs"/>
              </a:rPr>
              <a:t>받은 경우에는 지원대상자가 신청한 것으로 본다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7948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사회보장급여의 절차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267858" y="821040"/>
            <a:ext cx="2666719" cy="540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4988">
              <a:tabLst>
                <a:tab pos="265113" algn="l"/>
              </a:tabLst>
            </a:pPr>
            <a:r>
              <a:rPr lang="ko-KR" altLang="en-US" sz="2300" b="1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이용</a:t>
            </a:r>
            <a:endParaRPr lang="ko-KR" altLang="en-US" sz="2300" b="1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428990" y="1560720"/>
            <a:ext cx="8465851" cy="5180648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543290" y="1501984"/>
            <a:ext cx="88900" cy="200025"/>
            <a:chOff x="4314" y="2018"/>
            <a:chExt cx="69" cy="166"/>
          </a:xfrm>
        </p:grpSpPr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2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700798" y="1505159"/>
            <a:ext cx="87312" cy="200025"/>
            <a:chOff x="4314" y="2018"/>
            <a:chExt cx="69" cy="166"/>
          </a:xfrm>
        </p:grpSpPr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638805" y="2144096"/>
            <a:ext cx="791593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634381" y="1756717"/>
            <a:ext cx="266611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수급자격의 조사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)</a:t>
            </a:r>
          </a:p>
        </p:txBody>
      </p:sp>
      <p:sp>
        <p:nvSpPr>
          <p:cNvPr id="18" name="제목 39"/>
          <p:cNvSpPr txBox="1">
            <a:spLocks/>
          </p:cNvSpPr>
          <p:nvPr/>
        </p:nvSpPr>
        <p:spPr bwMode="auto">
          <a:xfrm>
            <a:off x="634381" y="2276381"/>
            <a:ext cx="8105811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보장기관의 장은 사회보장급여의 신청을 받으면 지원대상자와 그 </a:t>
            </a:r>
            <a:r>
              <a:rPr lang="ko-KR" altLang="en-US" sz="2000" kern="0" dirty="0" smtClean="0">
                <a:latin typeface="+mn-ea"/>
                <a:cs typeface="+mj-cs"/>
              </a:rPr>
              <a:t>부양의무자</a:t>
            </a:r>
            <a:r>
              <a:rPr lang="en-US" altLang="ko-KR" sz="2000" kern="0" dirty="0" smtClean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배우자와 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촌의 직계혈족 및 그 배우자를 말한다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  <a:r>
              <a:rPr lang="ko-KR" altLang="en-US" sz="2000" kern="0" dirty="0">
                <a:latin typeface="+mn-ea"/>
                <a:cs typeface="+mj-cs"/>
              </a:rPr>
              <a:t>에 대하여 </a:t>
            </a:r>
            <a:r>
              <a:rPr lang="ko-KR" altLang="en-US" sz="2000" kern="0" dirty="0" smtClean="0">
                <a:latin typeface="+mn-ea"/>
                <a:cs typeface="+mj-cs"/>
              </a:rPr>
              <a:t>사회보장급여의 </a:t>
            </a:r>
            <a:r>
              <a:rPr lang="ko-KR" altLang="en-US" sz="2000" kern="0" dirty="0" smtClean="0">
                <a:latin typeface="+mn-ea"/>
                <a:cs typeface="+mj-cs"/>
              </a:rPr>
              <a:t>수급자격 </a:t>
            </a:r>
            <a:r>
              <a:rPr lang="ko-KR" altLang="en-US" sz="2000" kern="0" dirty="0">
                <a:latin typeface="+mn-ea"/>
                <a:cs typeface="+mj-cs"/>
              </a:rPr>
              <a:t>확인을 위하여 다음의 어느 하나에 해당하는 자료 또는 정보를 </a:t>
            </a:r>
            <a:r>
              <a:rPr lang="ko-KR" altLang="en-US" sz="2000" kern="0" dirty="0" smtClean="0">
                <a:latin typeface="+mn-ea"/>
                <a:cs typeface="+mj-cs"/>
              </a:rPr>
              <a:t>제공받아 </a:t>
            </a:r>
            <a:r>
              <a:rPr lang="ko-KR" altLang="en-US" sz="2000" kern="0" dirty="0">
                <a:latin typeface="+mn-ea"/>
                <a:cs typeface="+mj-cs"/>
              </a:rPr>
              <a:t>조사하고 처리할 수 있다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  <a:p>
            <a:pPr marL="446088" indent="-177800"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err="1" smtClean="0">
                <a:latin typeface="+mn-ea"/>
                <a:cs typeface="+mj-cs"/>
              </a:rPr>
              <a:t>인적사항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및 가족관계 확인에 관한 </a:t>
            </a:r>
            <a:r>
              <a:rPr lang="ko-KR" altLang="en-US" sz="2000" kern="0" dirty="0" smtClean="0">
                <a:latin typeface="+mn-ea"/>
                <a:cs typeface="+mj-cs"/>
              </a:rPr>
              <a:t>사항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446088" indent="-177800"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소득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재산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근로능력 </a:t>
            </a:r>
            <a:r>
              <a:rPr lang="ko-KR" altLang="en-US" sz="2000" kern="0" dirty="0">
                <a:latin typeface="+mn-ea"/>
                <a:cs typeface="+mj-cs"/>
              </a:rPr>
              <a:t>및 취업상태에 관한 </a:t>
            </a:r>
            <a:r>
              <a:rPr lang="ko-KR" altLang="en-US" sz="2000" kern="0" dirty="0" smtClean="0">
                <a:latin typeface="+mn-ea"/>
                <a:cs typeface="+mj-cs"/>
              </a:rPr>
              <a:t>사항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446088" indent="-177800"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사회보장급여 </a:t>
            </a:r>
            <a:r>
              <a:rPr lang="ko-KR" altLang="en-US" sz="2000" kern="0" dirty="0">
                <a:latin typeface="+mn-ea"/>
                <a:cs typeface="+mj-cs"/>
              </a:rPr>
              <a:t>수급이력에 관한 </a:t>
            </a:r>
            <a:r>
              <a:rPr lang="ko-KR" altLang="en-US" sz="2000" kern="0" dirty="0" smtClean="0">
                <a:latin typeface="+mn-ea"/>
                <a:cs typeface="+mj-cs"/>
              </a:rPr>
              <a:t>사항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446088" indent="-177800"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그 </a:t>
            </a:r>
            <a:r>
              <a:rPr lang="ko-KR" altLang="en-US" sz="2000" kern="0" dirty="0">
                <a:latin typeface="+mn-ea"/>
                <a:cs typeface="+mj-cs"/>
              </a:rPr>
              <a:t>밖에 </a:t>
            </a:r>
            <a:r>
              <a:rPr lang="ko-KR" altLang="en-US" sz="2000" kern="0" dirty="0" err="1">
                <a:latin typeface="+mn-ea"/>
                <a:cs typeface="+mj-cs"/>
              </a:rPr>
              <a:t>수급권자를</a:t>
            </a:r>
            <a:r>
              <a:rPr lang="ko-KR" altLang="en-US" sz="2000" kern="0" dirty="0">
                <a:latin typeface="+mn-ea"/>
                <a:cs typeface="+mj-cs"/>
              </a:rPr>
              <a:t> 선정하기 위하여 보장기관의 장이 필요하다고 </a:t>
            </a:r>
            <a:r>
              <a:rPr lang="ko-KR" altLang="en-US" sz="2000" kern="0" dirty="0" smtClean="0">
                <a:latin typeface="+mn-ea"/>
                <a:cs typeface="+mj-cs"/>
              </a:rPr>
              <a:t>인정하는 </a:t>
            </a:r>
            <a:r>
              <a:rPr lang="ko-KR" altLang="en-US" sz="2000" kern="0" dirty="0">
                <a:latin typeface="+mn-ea"/>
                <a:cs typeface="+mj-cs"/>
              </a:rPr>
              <a:t>사항</a:t>
            </a:r>
          </a:p>
        </p:txBody>
      </p:sp>
    </p:spTree>
    <p:extLst>
      <p:ext uri="{BB962C8B-B14F-4D97-AF65-F5344CB8AC3E}">
        <p14:creationId xmlns:p14="http://schemas.microsoft.com/office/powerpoint/2010/main" val="2159669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사회보장급여의 절차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267858" y="821040"/>
            <a:ext cx="2666719" cy="540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4988">
              <a:tabLst>
                <a:tab pos="265113" algn="l"/>
              </a:tabLst>
            </a:pPr>
            <a:r>
              <a:rPr lang="ko-KR" altLang="en-US" sz="2300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이용</a:t>
            </a:r>
            <a:endParaRPr lang="ko-KR" altLang="en-US" sz="2300" b="1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428990" y="1560720"/>
            <a:ext cx="8465851" cy="4676592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543290" y="1501984"/>
            <a:ext cx="88900" cy="200025"/>
            <a:chOff x="4314" y="2018"/>
            <a:chExt cx="69" cy="166"/>
          </a:xfrm>
        </p:grpSpPr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2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700798" y="1505159"/>
            <a:ext cx="87312" cy="200025"/>
            <a:chOff x="4314" y="2018"/>
            <a:chExt cx="69" cy="166"/>
          </a:xfrm>
        </p:grpSpPr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638805" y="2144096"/>
            <a:ext cx="791593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634381" y="1756717"/>
            <a:ext cx="1747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결정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8" name="제목 39"/>
          <p:cNvSpPr txBox="1">
            <a:spLocks/>
          </p:cNvSpPr>
          <p:nvPr/>
        </p:nvSpPr>
        <p:spPr bwMode="auto">
          <a:xfrm>
            <a:off x="632190" y="2148482"/>
            <a:ext cx="8105811" cy="405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보장기관의 </a:t>
            </a:r>
            <a:r>
              <a:rPr lang="ko-KR" altLang="en-US" sz="2000" kern="0" dirty="0">
                <a:latin typeface="+mn-ea"/>
                <a:cs typeface="+mj-cs"/>
              </a:rPr>
              <a:t>장이 조사를 실시한 경우에는 사회보장급여의 제공 여부 및 </a:t>
            </a:r>
            <a:r>
              <a:rPr lang="ko-KR" altLang="en-US" sz="2000" kern="0" dirty="0" smtClean="0">
                <a:latin typeface="+mn-ea"/>
                <a:cs typeface="+mj-cs"/>
              </a:rPr>
              <a:t>제공 </a:t>
            </a:r>
            <a:r>
              <a:rPr lang="ko-KR" altLang="en-US" sz="2000" kern="0" dirty="0">
                <a:latin typeface="+mn-ea"/>
                <a:cs typeface="+mj-cs"/>
              </a:rPr>
              <a:t>유형을 결정하되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제공하고자 하는 사회보장급여는 지원대상자가 </a:t>
            </a:r>
            <a:r>
              <a:rPr lang="ko-KR" altLang="en-US" sz="2000" kern="0" dirty="0" smtClean="0">
                <a:latin typeface="+mn-ea"/>
                <a:cs typeface="+mj-cs"/>
              </a:rPr>
              <a:t>현재 </a:t>
            </a:r>
            <a:r>
              <a:rPr lang="ko-KR" altLang="en-US" sz="2000" kern="0" dirty="0" smtClean="0">
                <a:latin typeface="+mn-ea"/>
                <a:cs typeface="+mj-cs"/>
              </a:rPr>
              <a:t>제공받고 </a:t>
            </a:r>
            <a:r>
              <a:rPr lang="ko-KR" altLang="en-US" sz="2000" kern="0" dirty="0">
                <a:latin typeface="+mn-ea"/>
                <a:cs typeface="+mj-cs"/>
              </a:rPr>
              <a:t>있는 사회보장급여와 보장내용이 중복되도록 하여서는 아니 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보장기관의 </a:t>
            </a:r>
            <a:r>
              <a:rPr lang="ko-KR" altLang="en-US" sz="2000" kern="0" dirty="0">
                <a:latin typeface="+mn-ea"/>
                <a:cs typeface="+mj-cs"/>
              </a:rPr>
              <a:t>장은 사회보장급여의 제공 결정에 필요한 경우 지원대상자와 </a:t>
            </a:r>
            <a:r>
              <a:rPr lang="ko-KR" altLang="en-US" sz="2000" kern="0" dirty="0" smtClean="0">
                <a:latin typeface="+mn-ea"/>
                <a:cs typeface="+mj-cs"/>
              </a:rPr>
              <a:t>그 </a:t>
            </a:r>
            <a:r>
              <a:rPr lang="ko-KR" altLang="en-US" sz="2000" kern="0" dirty="0">
                <a:latin typeface="+mn-ea"/>
                <a:cs typeface="+mj-cs"/>
              </a:rPr>
              <a:t>친족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그 밖에 관계인의 의견을 들을 수 있다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보장기관의 </a:t>
            </a:r>
            <a:r>
              <a:rPr lang="ko-KR" altLang="en-US" sz="2000" kern="0" dirty="0">
                <a:latin typeface="+mn-ea"/>
                <a:cs typeface="+mj-cs"/>
              </a:rPr>
              <a:t>장은 결정된 사회보장급여의 제공 여부와 그 유형 및 </a:t>
            </a:r>
            <a:r>
              <a:rPr lang="ko-KR" altLang="en-US" sz="2000" kern="0" dirty="0" smtClean="0">
                <a:latin typeface="+mn-ea"/>
                <a:cs typeface="+mj-cs"/>
              </a:rPr>
              <a:t>변경사항 신고의무 </a:t>
            </a:r>
            <a:r>
              <a:rPr lang="ko-KR" altLang="en-US" sz="2000" kern="0" dirty="0">
                <a:latin typeface="+mn-ea"/>
                <a:cs typeface="+mj-cs"/>
              </a:rPr>
              <a:t>등을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서면</a:t>
            </a:r>
            <a:r>
              <a:rPr lang="en-US" altLang="ko-KR" sz="2000" kern="0" dirty="0">
                <a:solidFill>
                  <a:srgbClr val="FF0000"/>
                </a:solidFill>
                <a:latin typeface="+mn-ea"/>
                <a:cs typeface="+mj-cs"/>
              </a:rPr>
              <a:t>(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신청인의 동의에 의한 전자문서를 포함한다</a:t>
            </a:r>
            <a:r>
              <a:rPr lang="en-US" altLang="ko-KR" sz="2000" kern="0" dirty="0">
                <a:solidFill>
                  <a:srgbClr val="FF0000"/>
                </a:solidFill>
                <a:latin typeface="+mn-ea"/>
                <a:cs typeface="+mj-cs"/>
              </a:rPr>
              <a:t>)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으로 신청인에게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통지</a:t>
            </a:r>
            <a:r>
              <a:rPr lang="ko-KR" altLang="en-US" sz="2000" kern="0" dirty="0">
                <a:latin typeface="+mn-ea"/>
                <a:cs typeface="+mj-cs"/>
              </a:rPr>
              <a:t>하여야 하며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필요한 경우 구두 등의 방법을 병행할 수 </a:t>
            </a:r>
            <a:r>
              <a:rPr lang="ko-KR" altLang="en-US" sz="2000" kern="0" dirty="0" smtClean="0">
                <a:latin typeface="+mn-ea"/>
                <a:cs typeface="+mj-cs"/>
              </a:rPr>
              <a:t>있다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780521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사회보장급여의 절차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267858" y="821040"/>
            <a:ext cx="3224022" cy="540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4988">
              <a:tabLst>
                <a:tab pos="265113" algn="l"/>
              </a:tabLst>
            </a:pPr>
            <a:r>
              <a:rPr lang="ko-KR" altLang="en-US" sz="23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지원대상자 발굴</a:t>
            </a: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428990" y="1560720"/>
            <a:ext cx="8465851" cy="3812496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543290" y="1501984"/>
            <a:ext cx="88900" cy="200025"/>
            <a:chOff x="4314" y="2018"/>
            <a:chExt cx="69" cy="166"/>
          </a:xfrm>
        </p:grpSpPr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2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700798" y="1505159"/>
            <a:ext cx="87312" cy="200025"/>
            <a:chOff x="4314" y="2018"/>
            <a:chExt cx="69" cy="166"/>
          </a:xfrm>
        </p:grpSpPr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638805" y="2144096"/>
            <a:ext cx="7915937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634381" y="1756717"/>
            <a:ext cx="64793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발굴</a:t>
            </a:r>
          </a:p>
        </p:txBody>
      </p:sp>
      <p:sp>
        <p:nvSpPr>
          <p:cNvPr id="18" name="제목 39"/>
          <p:cNvSpPr txBox="1">
            <a:spLocks/>
          </p:cNvSpPr>
          <p:nvPr/>
        </p:nvSpPr>
        <p:spPr bwMode="auto">
          <a:xfrm>
            <a:off x="638805" y="2144096"/>
            <a:ext cx="810581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보장기관의 장은 누락된 지원대상자가 적절한 사회보장급여를 제공받을 수 </a:t>
            </a:r>
            <a:r>
              <a:rPr lang="ko-KR" altLang="en-US" sz="2000" kern="0" dirty="0" smtClean="0">
                <a:latin typeface="+mn-ea"/>
                <a:cs typeface="+mj-cs"/>
              </a:rPr>
              <a:t>있도록 </a:t>
            </a:r>
            <a:r>
              <a:rPr lang="ko-KR" altLang="en-US" sz="2000" kern="0" dirty="0">
                <a:latin typeface="+mn-ea"/>
                <a:cs typeface="+mj-cs"/>
              </a:rPr>
              <a:t>지원이 필요한 다음 각 호의 가구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위기가구</a:t>
            </a:r>
            <a:r>
              <a:rPr lang="en-US" altLang="ko-KR" sz="2000" kern="0" dirty="0">
                <a:solidFill>
                  <a:srgbClr val="FF0000"/>
                </a:solidFill>
                <a:latin typeface="+mn-ea"/>
                <a:cs typeface="+mj-cs"/>
              </a:rPr>
              <a:t>)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발굴하기 </a:t>
            </a:r>
            <a:r>
              <a:rPr lang="ko-KR" altLang="en-US" sz="2000" kern="0" dirty="0">
                <a:latin typeface="+mn-ea"/>
                <a:cs typeface="+mj-cs"/>
              </a:rPr>
              <a:t>위하여 </a:t>
            </a:r>
            <a:r>
              <a:rPr lang="ko-KR" altLang="en-US" sz="2000" kern="0" dirty="0" smtClean="0">
                <a:latin typeface="+mn-ea"/>
                <a:cs typeface="+mj-cs"/>
              </a:rPr>
              <a:t>노력하여야 </a:t>
            </a:r>
            <a:r>
              <a:rPr lang="ko-KR" altLang="en-US" sz="2000" kern="0" dirty="0">
                <a:latin typeface="+mn-ea"/>
                <a:cs typeface="+mj-cs"/>
              </a:rPr>
              <a:t>한다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9</a:t>
            </a:r>
            <a:r>
              <a:rPr lang="ko-KR" altLang="en-US" sz="2000" kern="0" dirty="0">
                <a:latin typeface="+mn-ea"/>
                <a:cs typeface="+mj-cs"/>
              </a:rPr>
              <a:t>조의</a:t>
            </a:r>
            <a:r>
              <a:rPr lang="en-US" altLang="ko-KR" sz="2000" kern="0" dirty="0">
                <a:latin typeface="+mn-ea"/>
                <a:cs typeface="+mj-cs"/>
              </a:rPr>
              <a:t>2).</a:t>
            </a:r>
          </a:p>
          <a:p>
            <a:pPr marL="534988" indent="-266700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보장기관의 </a:t>
            </a:r>
            <a:r>
              <a:rPr lang="ko-KR" altLang="en-US" sz="2000" kern="0" dirty="0">
                <a:latin typeface="+mn-ea"/>
                <a:cs typeface="+mj-cs"/>
              </a:rPr>
              <a:t>장이 위기상황에 처하여 있다고 판단한 사람의 가구</a:t>
            </a:r>
          </a:p>
          <a:p>
            <a:pPr marL="534988" indent="-266700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자살자가 </a:t>
            </a:r>
            <a:r>
              <a:rPr lang="ko-KR" altLang="en-US" sz="2000" kern="0" dirty="0">
                <a:latin typeface="+mn-ea"/>
                <a:cs typeface="+mj-cs"/>
              </a:rPr>
              <a:t>발생한 가구 또는 자살시도자가 발생한 가구로서 </a:t>
            </a:r>
            <a:r>
              <a:rPr lang="ko-KR" altLang="en-US" sz="2000" kern="0" dirty="0" smtClean="0">
                <a:latin typeface="+mn-ea"/>
                <a:cs typeface="+mj-cs"/>
              </a:rPr>
              <a:t>                        대통령령으로 </a:t>
            </a:r>
            <a:r>
              <a:rPr lang="ko-KR" altLang="en-US" sz="2000" kern="0" dirty="0">
                <a:latin typeface="+mn-ea"/>
                <a:cs typeface="+mj-cs"/>
              </a:rPr>
              <a:t>정하는 기준에 해당하는 가구</a:t>
            </a:r>
          </a:p>
        </p:txBody>
      </p:sp>
    </p:spTree>
    <p:extLst>
      <p:ext uri="{BB962C8B-B14F-4D97-AF65-F5344CB8AC3E}">
        <p14:creationId xmlns:p14="http://schemas.microsoft.com/office/powerpoint/2010/main" val="7195231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</TotalTime>
  <Words>2493</Words>
  <Application>Microsoft Office PowerPoint</Application>
  <PresentationFormat>화면 슬라이드 쇼(4:3)</PresentationFormat>
  <Paragraphs>201</Paragraphs>
  <Slides>34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34</vt:i4>
      </vt:variant>
    </vt:vector>
  </HeadingPairs>
  <TitlesOfParts>
    <vt:vector size="35" baseType="lpstr">
      <vt:lpstr>Office 테마</vt:lpstr>
      <vt:lpstr>PowerPoint 프레젠테이션</vt:lpstr>
      <vt:lpstr>연혁(제정 이유)</vt:lpstr>
      <vt:lpstr>기대효과</vt:lpstr>
      <vt:lpstr>목적</vt:lpstr>
      <vt:lpstr>기본개념(제2조)</vt:lpstr>
      <vt:lpstr>사회보장급여의 절차</vt:lpstr>
      <vt:lpstr>사회보장급여의 절차</vt:lpstr>
      <vt:lpstr>사회보장급여의 절차</vt:lpstr>
      <vt:lpstr>사회보장급여의 절차</vt:lpstr>
      <vt:lpstr>사회보장급여의 절차</vt:lpstr>
      <vt:lpstr>사회보장급여의 절차</vt:lpstr>
      <vt:lpstr>사회보장급여의 절차</vt:lpstr>
      <vt:lpstr>사회보장급여의 절차</vt:lpstr>
      <vt:lpstr>동영상 – 대상자 발굴 (복지사각지대 발굴)</vt:lpstr>
      <vt:lpstr>사회보장급여의 절차</vt:lpstr>
      <vt:lpstr>사회보장급여의 절차</vt:lpstr>
      <vt:lpstr>사회보장급여의 절차</vt:lpstr>
      <vt:lpstr>사회보장급여의 관리</vt:lpstr>
      <vt:lpstr>사회보장급여의 관리</vt:lpstr>
      <vt:lpstr>사회보장급여의 관리</vt:lpstr>
      <vt:lpstr>사회보장정보</vt:lpstr>
      <vt:lpstr>사회보장정보</vt:lpstr>
      <vt:lpstr>동영상 - 사회보장정보원</vt:lpstr>
      <vt:lpstr>사회보장에 관한 지역계획 및 운영체계</vt:lpstr>
      <vt:lpstr>사회보장에 관한 지역계획 및 운영체계</vt:lpstr>
      <vt:lpstr>사회보장에 관한 지역계획 및 운영체계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hunji</dc:creator>
  <cp:lastModifiedBy>박지영컴</cp:lastModifiedBy>
  <cp:revision>32</cp:revision>
  <dcterms:created xsi:type="dcterms:W3CDTF">2019-05-23T10:53:26Z</dcterms:created>
  <dcterms:modified xsi:type="dcterms:W3CDTF">2019-06-03T02:36:01Z</dcterms:modified>
</cp:coreProperties>
</file>