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2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358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7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01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17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269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759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2848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80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5912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7803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12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0FA05-D669-478E-80B9-F69D677FFF5D}" type="datetimeFigureOut">
              <a:rPr lang="ko-KR" altLang="en-US" smtClean="0"/>
              <a:t>2019-05-31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16A02-FC83-400E-9FF3-88305D141D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868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v0HNXVEtp4" TargetMode="External"/><Relationship Id="rId2" Type="http://schemas.openxmlformats.org/officeDocument/2006/relationships/hyperlink" Target="https://www.youtube.com/watch?v=bW-Ucq72df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1606865" y="410487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j-ea"/>
              </a:rPr>
              <a:t>2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 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법령의 형식과 입법 절차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62099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382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헌법과 법률의 개정 과정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707806" y="1687751"/>
            <a:ext cx="4125722" cy="4456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44000" tIns="216000" rtlCol="0" anchor="t"/>
          <a:lstStyle/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발의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 smtClean="0">
                <a:latin typeface="+mn-ea"/>
              </a:rPr>
              <a:t>정부 </a:t>
            </a:r>
            <a:r>
              <a:rPr lang="en-US" altLang="ko-KR" sz="2000" dirty="0" smtClean="0">
                <a:latin typeface="+mn-ea"/>
              </a:rPr>
              <a:t>/ </a:t>
            </a:r>
            <a:r>
              <a:rPr lang="ko-KR" altLang="en-US" sz="2000" dirty="0">
                <a:latin typeface="+mn-ea"/>
              </a:rPr>
              <a:t>국회의원 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명 </a:t>
            </a:r>
            <a:r>
              <a:rPr lang="ko-KR" altLang="en-US" sz="2000" dirty="0" smtClean="0">
                <a:latin typeface="+mn-ea"/>
              </a:rPr>
              <a:t>이상 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위원회도 소관 사항에 </a:t>
            </a:r>
            <a:r>
              <a:rPr lang="ko-KR" altLang="en-US" sz="2000" dirty="0" smtClean="0">
                <a:latin typeface="+mn-ea"/>
              </a:rPr>
              <a:t>관한 법률안을 </a:t>
            </a:r>
            <a:r>
              <a:rPr lang="ko-KR" altLang="en-US" sz="2000" dirty="0">
                <a:latin typeface="+mn-ea"/>
              </a:rPr>
              <a:t>입안하여 </a:t>
            </a:r>
            <a:r>
              <a:rPr lang="ko-KR" altLang="en-US" sz="2000" dirty="0" smtClean="0">
                <a:latin typeface="+mn-ea"/>
              </a:rPr>
              <a:t>위원장 명의로 </a:t>
            </a:r>
            <a:r>
              <a:rPr lang="ko-KR" altLang="en-US" sz="2000" dirty="0">
                <a:latin typeface="+mn-ea"/>
              </a:rPr>
              <a:t>제출 할 </a:t>
            </a:r>
            <a:r>
              <a:rPr lang="ko-KR" altLang="en-US" sz="2000" dirty="0" smtClean="0">
                <a:latin typeface="+mn-ea"/>
              </a:rPr>
              <a:t>수 있음</a:t>
            </a:r>
            <a:r>
              <a:rPr lang="en-US" altLang="ko-KR" sz="2000" dirty="0" smtClean="0">
                <a:latin typeface="+mn-ea"/>
              </a:rPr>
              <a:t>)</a:t>
            </a: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2000" dirty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재적의원 과반수의 출석과 </a:t>
            </a:r>
            <a:r>
              <a:rPr lang="ko-KR" altLang="en-US" sz="2000" dirty="0" smtClean="0">
                <a:latin typeface="+mn-ea"/>
              </a:rPr>
              <a:t>출석의원 </a:t>
            </a:r>
            <a:r>
              <a:rPr lang="ko-KR" altLang="en-US" sz="2000" dirty="0">
                <a:latin typeface="+mn-ea"/>
              </a:rPr>
              <a:t>과반수의 </a:t>
            </a:r>
            <a:r>
              <a:rPr lang="ko-KR" altLang="en-US" sz="2000" dirty="0" smtClean="0">
                <a:latin typeface="+mn-ea"/>
              </a:rPr>
              <a:t>찬성으로 의결</a:t>
            </a:r>
            <a:endParaRPr lang="ko-KR" altLang="en-US" sz="2000" dirty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707806" y="895664"/>
            <a:ext cx="4125722" cy="7598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+mj-ea"/>
                <a:ea typeface="+mj-ea"/>
              </a:rPr>
              <a:t>법률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83419" y="1687751"/>
            <a:ext cx="4125722" cy="4456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44000" tIns="216000" rtlCol="0" anchor="t"/>
          <a:lstStyle/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발의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 smtClean="0">
                <a:latin typeface="+mn-ea"/>
              </a:rPr>
              <a:t>대통령 </a:t>
            </a:r>
            <a:r>
              <a:rPr lang="en-US" altLang="ko-KR" sz="2000" dirty="0" smtClean="0">
                <a:latin typeface="+mn-ea"/>
              </a:rPr>
              <a:t>/ </a:t>
            </a:r>
            <a:r>
              <a:rPr lang="ko-KR" altLang="en-US" sz="2000" dirty="0">
                <a:latin typeface="+mn-ea"/>
              </a:rPr>
              <a:t>국회 재적의원 </a:t>
            </a:r>
            <a:r>
              <a:rPr lang="ko-KR" altLang="en-US" sz="2000" dirty="0" smtClean="0">
                <a:latin typeface="+mn-ea"/>
              </a:rPr>
              <a:t>과반수</a:t>
            </a:r>
            <a:endParaRPr lang="en-US" altLang="ko-KR" sz="2000" dirty="0" smtClean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1400" dirty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헌법개정안이 공고된 </a:t>
            </a:r>
            <a:r>
              <a:rPr lang="ko-KR" altLang="en-US" sz="2000" dirty="0" smtClean="0">
                <a:latin typeface="+mn-ea"/>
              </a:rPr>
              <a:t>날로부터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60</a:t>
            </a:r>
            <a:r>
              <a:rPr lang="ko-KR" altLang="en-US" sz="2000" dirty="0">
                <a:latin typeface="+mn-ea"/>
              </a:rPr>
              <a:t>일 이내 국회 </a:t>
            </a:r>
            <a:r>
              <a:rPr lang="ko-KR" altLang="en-US" sz="2000" dirty="0" smtClean="0">
                <a:latin typeface="+mn-ea"/>
              </a:rPr>
              <a:t>재적의원 </a:t>
            </a:r>
            <a:r>
              <a:rPr lang="en-US" altLang="ko-KR" sz="2000" dirty="0" smtClean="0">
                <a:latin typeface="+mn-ea"/>
              </a:rPr>
              <a:t>2/3 </a:t>
            </a:r>
            <a:r>
              <a:rPr lang="ko-KR" altLang="en-US" sz="2000" dirty="0">
                <a:latin typeface="+mn-ea"/>
              </a:rPr>
              <a:t>이상의 찬성으로 </a:t>
            </a:r>
            <a:r>
              <a:rPr lang="ko-KR" altLang="en-US" sz="2000" dirty="0" smtClean="0">
                <a:latin typeface="+mn-ea"/>
              </a:rPr>
              <a:t>의결</a:t>
            </a:r>
            <a:endParaRPr lang="ko-KR" altLang="en-US" sz="2000" dirty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1400" dirty="0" smtClean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 </a:t>
            </a:r>
            <a:r>
              <a:rPr lang="ko-KR" altLang="en-US" sz="2000" dirty="0">
                <a:latin typeface="+mn-ea"/>
              </a:rPr>
              <a:t>의결 후 </a:t>
            </a:r>
            <a:r>
              <a:rPr lang="en-US" altLang="ko-KR" sz="2000" dirty="0">
                <a:latin typeface="+mn-ea"/>
              </a:rPr>
              <a:t>30</a:t>
            </a:r>
            <a:r>
              <a:rPr lang="ko-KR" altLang="en-US" sz="2000" dirty="0">
                <a:latin typeface="+mn-ea"/>
              </a:rPr>
              <a:t>일 이내에 </a:t>
            </a:r>
            <a:r>
              <a:rPr lang="ko-KR" altLang="en-US" sz="2000" dirty="0" smtClean="0">
                <a:latin typeface="+mn-ea"/>
              </a:rPr>
              <a:t>국민투표</a:t>
            </a:r>
            <a:endParaRPr lang="ko-KR" altLang="en-US" sz="2000" dirty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1400" dirty="0" smtClean="0">
              <a:latin typeface="+mn-ea"/>
            </a:endParaRPr>
          </a:p>
          <a:p>
            <a:pPr marL="179388" indent="-179388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국회의원 </a:t>
            </a:r>
            <a:r>
              <a:rPr lang="ko-KR" altLang="en-US" sz="2000" dirty="0" err="1">
                <a:latin typeface="+mn-ea"/>
              </a:rPr>
              <a:t>선거권자</a:t>
            </a:r>
            <a:r>
              <a:rPr lang="ko-KR" altLang="en-US" sz="2000" dirty="0">
                <a:latin typeface="+mn-ea"/>
              </a:rPr>
              <a:t> 과반수의 투표와 </a:t>
            </a:r>
            <a:r>
              <a:rPr lang="ko-KR" altLang="en-US" sz="2000" dirty="0" smtClean="0">
                <a:latin typeface="+mn-ea"/>
              </a:rPr>
              <a:t>투표자 </a:t>
            </a:r>
            <a:r>
              <a:rPr lang="ko-KR" altLang="en-US" sz="2000" dirty="0">
                <a:latin typeface="+mn-ea"/>
              </a:rPr>
              <a:t>과반수의 찬성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83419" y="895664"/>
            <a:ext cx="4125722" cy="7598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+mj-ea"/>
                <a:ea typeface="+mj-ea"/>
              </a:rPr>
              <a:t>헌법</a:t>
            </a:r>
            <a:endParaRPr lang="ko-KR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8478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법률의 개정 사유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7504" y="727744"/>
            <a:ext cx="8951432" cy="60877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21804" y="66900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9312" y="67218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7513" y="1509414"/>
            <a:ext cx="86156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4794" y="849309"/>
            <a:ext cx="7360931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사회복지사업법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ko-KR" sz="19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[</a:t>
            </a:r>
            <a:r>
              <a:rPr lang="ko-KR" altLang="en-US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시행 </a:t>
            </a:r>
            <a:r>
              <a:rPr lang="en-US" altLang="ko-KR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2014.6.5. ] [</a:t>
            </a:r>
            <a:r>
              <a:rPr lang="ko-KR" altLang="en-US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법률 제</a:t>
            </a:r>
            <a:r>
              <a:rPr lang="en-US" altLang="ko-KR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11856</a:t>
            </a:r>
            <a:r>
              <a:rPr lang="ko-KR" altLang="en-US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호</a:t>
            </a:r>
            <a:r>
              <a:rPr lang="en-US" altLang="ko-KR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, 2013.6.4. , </a:t>
            </a:r>
            <a:r>
              <a:rPr lang="ko-KR" altLang="en-US" sz="19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일부개정</a:t>
            </a:r>
            <a:r>
              <a:rPr lang="en-US" altLang="ko-KR" sz="19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]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70363" y="1592593"/>
            <a:ext cx="8788573" cy="513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ko-KR" altLang="en-US" sz="1600" b="1" kern="0" dirty="0">
                <a:latin typeface="+mn-ea"/>
                <a:cs typeface="+mj-cs"/>
              </a:rPr>
              <a:t>개정이유 </a:t>
            </a:r>
          </a:p>
          <a:p>
            <a:pPr>
              <a:lnSpc>
                <a:spcPct val="110000"/>
              </a:lnSpc>
              <a:defRPr/>
            </a:pPr>
            <a:r>
              <a:rPr lang="en-US" altLang="ko-KR" sz="1600" b="1" kern="0" dirty="0">
                <a:latin typeface="+mn-ea"/>
                <a:cs typeface="+mj-cs"/>
              </a:rPr>
              <a:t>[</a:t>
            </a:r>
            <a:r>
              <a:rPr lang="ko-KR" altLang="en-US" sz="1600" b="1" kern="0" dirty="0" err="1">
                <a:latin typeface="+mn-ea"/>
                <a:cs typeface="+mj-cs"/>
              </a:rPr>
              <a:t>일부개정</a:t>
            </a:r>
            <a:r>
              <a:rPr lang="en-US" altLang="ko-KR" sz="1600" b="1" kern="0" dirty="0">
                <a:latin typeface="+mn-ea"/>
                <a:cs typeface="+mj-cs"/>
              </a:rPr>
              <a:t>]</a:t>
            </a:r>
          </a:p>
          <a:p>
            <a:pPr>
              <a:lnSpc>
                <a:spcPct val="110000"/>
              </a:lnSpc>
              <a:defRPr/>
            </a:pPr>
            <a:r>
              <a:rPr lang="en-US" altLang="ko-KR" sz="1600" kern="0" dirty="0">
                <a:latin typeface="+mn-ea"/>
                <a:cs typeface="+mj-cs"/>
              </a:rPr>
              <a:t>◇ </a:t>
            </a:r>
            <a:r>
              <a:rPr lang="ko-KR" altLang="en-US" sz="1600" kern="0" dirty="0">
                <a:latin typeface="+mn-ea"/>
                <a:cs typeface="+mj-cs"/>
              </a:rPr>
              <a:t>개정이유 및 주요내용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>
                <a:latin typeface="+mn-ea"/>
                <a:cs typeface="+mj-cs"/>
              </a:rPr>
              <a:t>시설 운영자가 의무적으로 가입하여야 하는 보험에 현행 화재로 인한 손해배상책임 외에 안전사고로 </a:t>
            </a:r>
            <a:r>
              <a:rPr lang="ko-KR" altLang="en-US" sz="1600" kern="0" dirty="0" smtClean="0">
                <a:latin typeface="+mn-ea"/>
                <a:cs typeface="+mj-cs"/>
              </a:rPr>
              <a:t>인한 보호대상자에 </a:t>
            </a:r>
            <a:r>
              <a:rPr lang="ko-KR" altLang="en-US" sz="1600" kern="0" dirty="0">
                <a:latin typeface="+mn-ea"/>
                <a:cs typeface="+mj-cs"/>
              </a:rPr>
              <a:t>대한 손해배상책임을 추가함으로써 여러 가지 사고에 대한 시설 운영자의 손해배상책임을 </a:t>
            </a:r>
            <a:r>
              <a:rPr lang="ko-KR" altLang="en-US" sz="1600" kern="0" dirty="0" smtClean="0">
                <a:latin typeface="+mn-ea"/>
                <a:cs typeface="+mj-cs"/>
              </a:rPr>
              <a:t>강화하려는 </a:t>
            </a:r>
            <a:r>
              <a:rPr lang="ko-KR" altLang="en-US" sz="1600" kern="0" dirty="0">
                <a:latin typeface="+mn-ea"/>
                <a:cs typeface="+mj-cs"/>
              </a:rPr>
              <a:t>것임</a:t>
            </a:r>
            <a:r>
              <a:rPr lang="en-US" altLang="ko-KR" sz="1600" kern="0" dirty="0">
                <a:latin typeface="+mn-ea"/>
                <a:cs typeface="+mj-cs"/>
              </a:rPr>
              <a:t>.</a:t>
            </a:r>
          </a:p>
          <a:p>
            <a:pPr>
              <a:lnSpc>
                <a:spcPct val="110000"/>
              </a:lnSpc>
              <a:defRPr/>
            </a:pPr>
            <a:endParaRPr lang="en-US" altLang="ko-KR" sz="10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r>
              <a:rPr lang="ko-KR" altLang="en-US" sz="1600" b="1" kern="0" dirty="0" err="1">
                <a:latin typeface="+mn-ea"/>
                <a:cs typeface="+mj-cs"/>
              </a:rPr>
              <a:t>개정문</a:t>
            </a:r>
            <a:r>
              <a:rPr lang="ko-KR" altLang="en-US" sz="1600" kern="0" dirty="0">
                <a:latin typeface="+mn-ea"/>
                <a:cs typeface="+mj-cs"/>
              </a:rPr>
              <a:t> 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>
                <a:latin typeface="+mn-ea"/>
                <a:cs typeface="+mj-cs"/>
              </a:rPr>
              <a:t>◎ 법률 제</a:t>
            </a:r>
            <a:r>
              <a:rPr lang="en-US" altLang="ko-KR" sz="1600" kern="0" dirty="0">
                <a:latin typeface="+mn-ea"/>
                <a:cs typeface="+mj-cs"/>
              </a:rPr>
              <a:t>11856</a:t>
            </a:r>
            <a:r>
              <a:rPr lang="ko-KR" altLang="en-US" sz="1600" kern="0" dirty="0">
                <a:latin typeface="+mn-ea"/>
                <a:cs typeface="+mj-cs"/>
              </a:rPr>
              <a:t>호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>
                <a:latin typeface="+mn-ea"/>
                <a:cs typeface="+mj-cs"/>
              </a:rPr>
              <a:t>사회복지사업법 </a:t>
            </a:r>
            <a:r>
              <a:rPr lang="ko-KR" altLang="en-US" sz="1600" kern="0" dirty="0" err="1">
                <a:latin typeface="+mn-ea"/>
                <a:cs typeface="+mj-cs"/>
              </a:rPr>
              <a:t>일부개정법률</a:t>
            </a:r>
            <a:endParaRPr lang="ko-KR" altLang="en-US" sz="16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endParaRPr lang="en-US" altLang="ko-KR" sz="800" kern="0" dirty="0" smtClean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 smtClean="0">
                <a:latin typeface="+mn-ea"/>
                <a:cs typeface="+mj-cs"/>
              </a:rPr>
              <a:t>사회복지사업법 </a:t>
            </a:r>
            <a:r>
              <a:rPr lang="ko-KR" altLang="en-US" sz="1600" kern="0" dirty="0">
                <a:latin typeface="+mn-ea"/>
                <a:cs typeface="+mj-cs"/>
              </a:rPr>
              <a:t>일부를 다음과 같이 개정한다</a:t>
            </a:r>
            <a:r>
              <a:rPr lang="en-US" altLang="ko-KR" sz="1600" kern="0" dirty="0">
                <a:latin typeface="+mn-ea"/>
                <a:cs typeface="+mj-cs"/>
              </a:rPr>
              <a:t>.</a:t>
            </a:r>
          </a:p>
          <a:p>
            <a:pPr>
              <a:lnSpc>
                <a:spcPct val="110000"/>
              </a:lnSpc>
              <a:defRPr/>
            </a:pPr>
            <a:endParaRPr lang="en-US" altLang="ko-KR" sz="11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>
                <a:latin typeface="+mn-ea"/>
                <a:cs typeface="+mj-cs"/>
              </a:rPr>
              <a:t>제</a:t>
            </a:r>
            <a:r>
              <a:rPr lang="en-US" altLang="ko-KR" sz="1600" kern="0" dirty="0">
                <a:latin typeface="+mn-ea"/>
                <a:cs typeface="+mj-cs"/>
              </a:rPr>
              <a:t>34</a:t>
            </a:r>
            <a:r>
              <a:rPr lang="ko-KR" altLang="en-US" sz="1600" kern="0" dirty="0">
                <a:latin typeface="+mn-ea"/>
                <a:cs typeface="+mj-cs"/>
              </a:rPr>
              <a:t>조의</a:t>
            </a:r>
            <a:r>
              <a:rPr lang="en-US" altLang="ko-KR" sz="1600" kern="0" dirty="0">
                <a:latin typeface="+mn-ea"/>
                <a:cs typeface="+mj-cs"/>
              </a:rPr>
              <a:t>3</a:t>
            </a:r>
            <a:r>
              <a:rPr lang="ko-KR" altLang="en-US" sz="1600" kern="0" dirty="0">
                <a:latin typeface="+mn-ea"/>
                <a:cs typeface="+mj-cs"/>
              </a:rPr>
              <a:t>제</a:t>
            </a:r>
            <a:r>
              <a:rPr lang="en-US" altLang="ko-KR" sz="1600" kern="0" dirty="0">
                <a:latin typeface="+mn-ea"/>
                <a:cs typeface="+mj-cs"/>
              </a:rPr>
              <a:t>1</a:t>
            </a:r>
            <a:r>
              <a:rPr lang="ko-KR" altLang="en-US" sz="1600" kern="0" dirty="0">
                <a:latin typeface="+mn-ea"/>
                <a:cs typeface="+mj-cs"/>
              </a:rPr>
              <a:t>항 중“화재로 인한”을 “다음 각 호의”로 하고</a:t>
            </a:r>
            <a:r>
              <a:rPr lang="en-US" altLang="ko-KR" sz="1600" kern="0" dirty="0">
                <a:latin typeface="+mn-ea"/>
                <a:cs typeface="+mj-cs"/>
              </a:rPr>
              <a:t>, </a:t>
            </a:r>
            <a:r>
              <a:rPr lang="ko-KR" altLang="en-US" sz="1600" kern="0" dirty="0">
                <a:latin typeface="+mn-ea"/>
                <a:cs typeface="+mj-cs"/>
              </a:rPr>
              <a:t>같은 항에 각 호를 다음과 같이 </a:t>
            </a:r>
            <a:r>
              <a:rPr lang="ko-KR" altLang="en-US" sz="1600" kern="0" dirty="0" smtClean="0">
                <a:latin typeface="+mn-ea"/>
                <a:cs typeface="+mj-cs"/>
              </a:rPr>
              <a:t>신설한다</a:t>
            </a:r>
            <a:r>
              <a:rPr lang="en-US" altLang="ko-KR" sz="1600" kern="0" dirty="0">
                <a:latin typeface="+mn-ea"/>
                <a:cs typeface="+mj-cs"/>
              </a:rPr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US" altLang="ko-KR" sz="1600" kern="0" dirty="0" smtClean="0">
                <a:latin typeface="+mn-ea"/>
                <a:cs typeface="+mj-cs"/>
              </a:rPr>
              <a:t>   1</a:t>
            </a:r>
            <a:r>
              <a:rPr lang="en-US" altLang="ko-KR" sz="1600" kern="0" dirty="0">
                <a:latin typeface="+mn-ea"/>
                <a:cs typeface="+mj-cs"/>
              </a:rPr>
              <a:t>. </a:t>
            </a:r>
            <a:r>
              <a:rPr lang="ko-KR" altLang="en-US" sz="1600" kern="0" dirty="0">
                <a:latin typeface="+mn-ea"/>
                <a:cs typeface="+mj-cs"/>
              </a:rPr>
              <a:t>화재로 인한 손해배상책임</a:t>
            </a:r>
          </a:p>
          <a:p>
            <a:pPr>
              <a:lnSpc>
                <a:spcPct val="110000"/>
              </a:lnSpc>
              <a:defRPr/>
            </a:pPr>
            <a:r>
              <a:rPr lang="en-US" altLang="ko-KR" sz="1600" kern="0" dirty="0" smtClean="0">
                <a:latin typeface="+mn-ea"/>
                <a:cs typeface="+mj-cs"/>
              </a:rPr>
              <a:t>   2</a:t>
            </a:r>
            <a:r>
              <a:rPr lang="en-US" altLang="ko-KR" sz="1600" kern="0" dirty="0">
                <a:latin typeface="+mn-ea"/>
                <a:cs typeface="+mj-cs"/>
              </a:rPr>
              <a:t>. </a:t>
            </a:r>
            <a:r>
              <a:rPr lang="ko-KR" altLang="en-US" sz="1600" kern="0" dirty="0">
                <a:latin typeface="+mn-ea"/>
                <a:cs typeface="+mj-cs"/>
              </a:rPr>
              <a:t>화재 외의 안전사고로 인하여 생명</a:t>
            </a:r>
            <a:r>
              <a:rPr lang="en-US" altLang="ko-KR" sz="1600" kern="0" dirty="0">
                <a:latin typeface="+mn-ea"/>
                <a:cs typeface="+mj-cs"/>
              </a:rPr>
              <a:t>·</a:t>
            </a:r>
            <a:r>
              <a:rPr lang="ko-KR" altLang="en-US" sz="1600" kern="0" dirty="0">
                <a:latin typeface="+mn-ea"/>
                <a:cs typeface="+mj-cs"/>
              </a:rPr>
              <a:t>신체에 피해를 입은 보호대상자에 대한 </a:t>
            </a:r>
            <a:r>
              <a:rPr lang="ko-KR" altLang="en-US" sz="1600" kern="0" dirty="0" smtClean="0">
                <a:latin typeface="+mn-ea"/>
                <a:cs typeface="+mj-cs"/>
              </a:rPr>
              <a:t>손해배상책임</a:t>
            </a:r>
            <a:endParaRPr lang="ko-KR" altLang="en-US" sz="1600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endParaRPr lang="en-US" altLang="ko-KR" sz="1200" b="1" kern="0" dirty="0" smtClean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r>
              <a:rPr lang="ko-KR" altLang="en-US" sz="1600" b="1" kern="0" dirty="0" smtClean="0">
                <a:latin typeface="+mn-ea"/>
                <a:cs typeface="+mj-cs"/>
              </a:rPr>
              <a:t>부칙</a:t>
            </a:r>
            <a:endParaRPr lang="ko-KR" altLang="en-US" sz="1600" b="1" kern="0" dirty="0">
              <a:latin typeface="+mn-ea"/>
              <a:cs typeface="+mj-cs"/>
            </a:endParaRPr>
          </a:p>
          <a:p>
            <a:pPr>
              <a:lnSpc>
                <a:spcPct val="110000"/>
              </a:lnSpc>
              <a:defRPr/>
            </a:pPr>
            <a:r>
              <a:rPr lang="ko-KR" altLang="en-US" sz="1600" kern="0" dirty="0">
                <a:latin typeface="+mn-ea"/>
                <a:cs typeface="+mj-cs"/>
              </a:rPr>
              <a:t>이 법은 공포 후 </a:t>
            </a:r>
            <a:r>
              <a:rPr lang="en-US" altLang="ko-KR" sz="1600" kern="0" dirty="0">
                <a:latin typeface="+mn-ea"/>
                <a:cs typeface="+mj-cs"/>
              </a:rPr>
              <a:t>1</a:t>
            </a:r>
            <a:r>
              <a:rPr lang="ko-KR" altLang="en-US" sz="1600" kern="0" dirty="0">
                <a:latin typeface="+mn-ea"/>
                <a:cs typeface="+mj-cs"/>
              </a:rPr>
              <a:t>년이 경과한 날부터 시행한다</a:t>
            </a:r>
            <a:r>
              <a:rPr lang="en-US" altLang="ko-KR" sz="16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55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55949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신구조문 대조표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32390"/>
              </p:ext>
            </p:extLst>
          </p:nvPr>
        </p:nvGraphicFramePr>
        <p:xfrm>
          <a:off x="172774" y="762279"/>
          <a:ext cx="8802347" cy="59684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409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924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23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사회복지사업법</a:t>
                      </a:r>
                      <a:endParaRPr kumimoji="1" lang="en-US" altLang="ko-KR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[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법률 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11442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호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1" lang="en-US" altLang="ko-KR" sz="1900" u="none" strike="noStrike" cap="none" spc="-150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2012.5.23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.,</a:t>
                      </a:r>
                      <a:r>
                        <a:rPr kumimoji="1" lang="en-US" altLang="ko-KR" sz="1900" u="none" strike="noStrike" cap="none" spc="-150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타법개정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]</a:t>
                      </a:r>
                      <a:endParaRPr kumimoji="1" lang="ko-KR" alt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사회복지사업법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[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법률 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11856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호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2013.6.4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., </a:t>
                      </a:r>
                      <a:r>
                        <a:rPr kumimoji="1" lang="ko-KR" sz="19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일부개정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]</a:t>
                      </a:r>
                      <a:endParaRPr kumimoji="1" lang="ko-KR" alt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019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제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34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조의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3(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보험가입 의무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r>
                        <a:rPr kumimoji="1" lang="ko-KR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①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시설의 운영자는</a:t>
                      </a:r>
                      <a:endParaRPr kumimoji="1" lang="en-US" altLang="ko-KR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화재로 인한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손해배상책임을 이행하기 위하여</a:t>
                      </a:r>
                      <a:endParaRPr kumimoji="1" lang="en-US" altLang="ko-KR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손해보험회사의 책임보험에 가입하거나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「</a:t>
                      </a:r>
                      <a:r>
                        <a:rPr kumimoji="1" lang="ko-KR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사회복지사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등의 처우 및 지위 향상을 위한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법률」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제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조에 따른 한국사회복지공제회의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책임공제에 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가입하여야 한다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제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34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조의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3(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보험가입 의무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r>
                        <a:rPr kumimoji="1" lang="ko-KR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① 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- - - - - - -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다음 각 호의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- - - - - - - - - - - - - - - - - - - - - - - - - - - - - - - - - - - - - - - - - - - - - - - - - - - - - - - - - - - - .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23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신 설</a:t>
                      </a: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화재로 인한 손해배상책임</a:t>
                      </a:r>
                      <a:endParaRPr kumimoji="1" 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2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신 설</a:t>
                      </a: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화재 외의 안전사고로 인하여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생명</a:t>
                      </a: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·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신체에</a:t>
                      </a:r>
                      <a:endParaRPr kumimoji="1" lang="en-US" altLang="ko-KR" sz="1600" u="sng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피해를 입은 보호대상자에 대한</a:t>
                      </a:r>
                      <a:r>
                        <a:rPr kumimoji="1" lang="en-US" alt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1" lang="ko-KR" sz="16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손해배상책임</a:t>
                      </a:r>
                      <a:endParaRPr kumimoji="1" 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ko-KR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②</a:t>
                      </a:r>
                      <a:r>
                        <a:rPr kumimoji="1" lang="en-US" altLang="ko-KR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③ 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생략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②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③ 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현행과 같음</a:t>
                      </a:r>
                      <a:r>
                        <a:rPr kumimoji="1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53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접힌 도형 1"/>
          <p:cNvSpPr/>
          <p:nvPr/>
        </p:nvSpPr>
        <p:spPr>
          <a:xfrm>
            <a:off x="164717" y="3994431"/>
            <a:ext cx="3831219" cy="2757498"/>
          </a:xfrm>
          <a:prstGeom prst="foldedCorner">
            <a:avLst>
              <a:gd name="adj" fmla="val 1468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정부의 입법과정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pic>
        <p:nvPicPr>
          <p:cNvPr id="4" name="그림 3" descr="그림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0007" y="794180"/>
            <a:ext cx="6607518" cy="5912632"/>
          </a:xfrm>
          <a:prstGeom prst="rect">
            <a:avLst/>
          </a:prstGeom>
        </p:spPr>
      </p:pic>
      <p:sp>
        <p:nvSpPr>
          <p:cNvPr id="5" name="제목 39"/>
          <p:cNvSpPr txBox="1">
            <a:spLocks/>
          </p:cNvSpPr>
          <p:nvPr/>
        </p:nvSpPr>
        <p:spPr bwMode="auto">
          <a:xfrm>
            <a:off x="164717" y="4054702"/>
            <a:ext cx="3760836" cy="257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법률 </a:t>
            </a:r>
            <a:r>
              <a:rPr lang="en-US" altLang="ko-KR" sz="2000" b="1" kern="0" dirty="0">
                <a:latin typeface="+mn-ea"/>
                <a:cs typeface="+mj-cs"/>
              </a:rPr>
              <a:t>: (①~⑭) 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대통령령 </a:t>
            </a:r>
            <a:r>
              <a:rPr lang="en-US" altLang="ko-KR" sz="2000" b="1" kern="0" dirty="0">
                <a:latin typeface="+mn-ea"/>
                <a:cs typeface="+mj-cs"/>
              </a:rPr>
              <a:t>: (①~⑧) → ⑭ 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 smtClean="0">
                <a:latin typeface="+mn-ea"/>
                <a:cs typeface="+mj-cs"/>
              </a:rPr>
              <a:t>총리령</a:t>
            </a:r>
            <a:r>
              <a:rPr lang="ko-KR" altLang="en-US" sz="2000" b="1" kern="0" dirty="0" smtClean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: (①~④) → </a:t>
            </a:r>
            <a:r>
              <a:rPr lang="en-US" altLang="ko-KR" sz="2000" b="1" kern="0" dirty="0" smtClean="0">
                <a:latin typeface="+mn-ea"/>
                <a:cs typeface="+mj-cs"/>
              </a:rPr>
              <a:t>⑭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ko-KR" sz="2000" b="1" kern="0" dirty="0" smtClean="0">
                <a:latin typeface="+mn-ea"/>
                <a:cs typeface="+mj-cs"/>
              </a:rPr>
              <a:t>(</a:t>
            </a:r>
            <a:r>
              <a:rPr lang="ko-KR" altLang="en-US" sz="2000" b="1" kern="0" dirty="0" err="1">
                <a:latin typeface="+mn-ea"/>
                <a:cs typeface="+mj-cs"/>
              </a:rPr>
              <a:t>총리령의</a:t>
            </a:r>
            <a:r>
              <a:rPr lang="ko-KR" altLang="en-US" sz="2000" b="1" kern="0" dirty="0">
                <a:latin typeface="+mn-ea"/>
                <a:cs typeface="+mj-cs"/>
              </a:rPr>
              <a:t> 경우 </a:t>
            </a:r>
            <a:r>
              <a:rPr lang="ko-KR" altLang="en-US" sz="2000" b="1" kern="0" dirty="0" smtClean="0">
                <a:latin typeface="+mn-ea"/>
                <a:cs typeface="+mj-cs"/>
              </a:rPr>
              <a:t>국무총리의 </a:t>
            </a:r>
            <a:r>
              <a:rPr lang="ko-KR" altLang="en-US" sz="2000" b="1" kern="0" dirty="0" smtClean="0">
                <a:latin typeface="+mn-ea"/>
                <a:cs typeface="+mj-cs"/>
              </a:rPr>
              <a:t>결재를</a:t>
            </a:r>
            <a:r>
              <a:rPr lang="en-US" altLang="ko-KR" sz="2000" b="1" kern="0" dirty="0">
                <a:latin typeface="+mn-ea"/>
                <a:cs typeface="+mj-cs"/>
              </a:rPr>
              <a:t> </a:t>
            </a:r>
            <a:r>
              <a:rPr lang="ko-KR" altLang="en-US" sz="2000" b="1" kern="0" dirty="0" smtClean="0">
                <a:latin typeface="+mn-ea"/>
                <a:cs typeface="+mj-cs"/>
              </a:rPr>
              <a:t>거친 </a:t>
            </a:r>
            <a:r>
              <a:rPr lang="ko-KR" altLang="en-US" sz="2000" b="1" kern="0" dirty="0">
                <a:latin typeface="+mn-ea"/>
                <a:cs typeface="+mj-cs"/>
              </a:rPr>
              <a:t>후 </a:t>
            </a:r>
            <a:r>
              <a:rPr lang="ko-KR" altLang="en-US" sz="2000" b="1" kern="0" dirty="0" smtClean="0">
                <a:latin typeface="+mn-ea"/>
                <a:cs typeface="+mj-cs"/>
              </a:rPr>
              <a:t>관보게재의뢰 </a:t>
            </a:r>
            <a:r>
              <a:rPr lang="ko-KR" altLang="en-US" sz="2000" b="1" kern="0" dirty="0">
                <a:latin typeface="+mn-ea"/>
                <a:cs typeface="+mj-cs"/>
              </a:rPr>
              <a:t>함</a:t>
            </a:r>
            <a:r>
              <a:rPr lang="en-US" altLang="ko-KR" sz="2000" b="1" kern="0" dirty="0">
                <a:latin typeface="+mn-ea"/>
                <a:cs typeface="+mj-cs"/>
              </a:rPr>
              <a:t>) 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 smtClean="0">
                <a:latin typeface="+mn-ea"/>
                <a:cs typeface="+mj-cs"/>
              </a:rPr>
              <a:t>부령</a:t>
            </a:r>
            <a:r>
              <a:rPr lang="ko-KR" altLang="en-US" sz="2000" b="1" kern="0" dirty="0" smtClean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: (①~④) → </a:t>
            </a:r>
            <a:r>
              <a:rPr lang="ko-KR" altLang="en-US" sz="2000" b="1" kern="0" dirty="0">
                <a:latin typeface="+mn-ea"/>
                <a:cs typeface="+mj-cs"/>
              </a:rPr>
              <a:t>㉮ → ㉯ </a:t>
            </a:r>
          </a:p>
        </p:txBody>
      </p:sp>
    </p:spTree>
    <p:extLst>
      <p:ext uri="{BB962C8B-B14F-4D97-AF65-F5344CB8AC3E}">
        <p14:creationId xmlns:p14="http://schemas.microsoft.com/office/powerpoint/2010/main" val="281795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x148071488" descr="EMB00004f6c1c8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064896" cy="607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제목 1"/>
          <p:cNvSpPr txBox="1">
            <a:spLocks/>
          </p:cNvSpPr>
          <p:nvPr/>
        </p:nvSpPr>
        <p:spPr>
          <a:xfrm>
            <a:off x="219621" y="111975"/>
            <a:ext cx="7772400" cy="584775"/>
          </a:xfrm>
          <a:prstGeom prst="rect">
            <a:avLst/>
          </a:prstGeom>
        </p:spPr>
        <p:txBody>
          <a:bodyPr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l"/>
            <a:r>
              <a:rPr lang="ko-KR" altLang="en-US" sz="3200" b="1" kern="0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국회 내 입법과정</a:t>
            </a:r>
            <a:endParaRPr lang="ko-KR" altLang="en-US" sz="3200" b="1" kern="0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932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hlinkClick r:id="rId2"/>
          </p:cNvPr>
          <p:cNvSpPr txBox="1">
            <a:spLocks/>
          </p:cNvSpPr>
          <p:nvPr/>
        </p:nvSpPr>
        <p:spPr>
          <a:xfrm>
            <a:off x="219621" y="2732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국회 상임위원회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538308" y="2132856"/>
            <a:ext cx="3033692" cy="2592288"/>
            <a:chOff x="6804248" y="4077072"/>
            <a:chExt cx="3033692" cy="2592288"/>
          </a:xfrm>
        </p:grpSpPr>
        <p:pic>
          <p:nvPicPr>
            <p:cNvPr id="5" name="그림 4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165761" y="5913060"/>
              <a:ext cx="2672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상임위원회</a:t>
              </a:r>
              <a:r>
                <a:rPr lang="en-US" altLang="ko-KR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453360" y="2132856"/>
            <a:ext cx="3033692" cy="2592288"/>
            <a:chOff x="6804248" y="4077072"/>
            <a:chExt cx="3033692" cy="2592288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165761" y="5913060"/>
              <a:ext cx="2672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상임위원회</a:t>
              </a:r>
              <a:r>
                <a:rPr lang="en-US" altLang="ko-KR" b="1" u="sng" dirty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>
              <a:hlinkClick r:id="rId2"/>
            </p:cNvPr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242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개념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순서도: 수동 입력 4"/>
          <p:cNvSpPr/>
          <p:nvPr/>
        </p:nvSpPr>
        <p:spPr>
          <a:xfrm>
            <a:off x="481059" y="4984175"/>
            <a:ext cx="1898802" cy="936104"/>
          </a:xfrm>
          <a:prstGeom prst="flowChartManualInpu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6" name="제목 39"/>
          <p:cNvSpPr txBox="1">
            <a:spLocks/>
          </p:cNvSpPr>
          <p:nvPr/>
        </p:nvSpPr>
        <p:spPr bwMode="auto">
          <a:xfrm>
            <a:off x="2473134" y="4952276"/>
            <a:ext cx="5894023" cy="92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300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법률과 </a:t>
            </a:r>
            <a:r>
              <a:rPr lang="ko-KR" altLang="en-US" sz="2000" kern="0" dirty="0">
                <a:latin typeface="+mn-ea"/>
                <a:cs typeface="+mj-cs"/>
              </a:rPr>
              <a:t>명령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시행령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시행규칙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등을 말함</a:t>
            </a: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일반적으로 </a:t>
            </a:r>
            <a:r>
              <a:rPr lang="ko-KR" altLang="en-US" sz="2000" kern="0" dirty="0">
                <a:latin typeface="+mn-ea"/>
                <a:cs typeface="+mj-cs"/>
              </a:rPr>
              <a:t>법규범을 모두 포함</a:t>
            </a:r>
          </a:p>
        </p:txBody>
      </p:sp>
      <p:sp>
        <p:nvSpPr>
          <p:cNvPr id="7" name="제목 39"/>
          <p:cNvSpPr txBox="1">
            <a:spLocks/>
          </p:cNvSpPr>
          <p:nvPr/>
        </p:nvSpPr>
        <p:spPr bwMode="auto">
          <a:xfrm>
            <a:off x="630403" y="5230475"/>
            <a:ext cx="16104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500" b="1" kern="0" dirty="0" smtClean="0">
                <a:latin typeface="+mj-ea"/>
                <a:ea typeface="+mj-ea"/>
                <a:cs typeface="+mj-cs"/>
              </a:rPr>
              <a:t>법령</a:t>
            </a:r>
            <a:endParaRPr lang="ko-KR" altLang="en-US" sz="25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8" name="순서도: 수동 입력 7"/>
          <p:cNvSpPr/>
          <p:nvPr/>
        </p:nvSpPr>
        <p:spPr>
          <a:xfrm>
            <a:off x="481059" y="2967951"/>
            <a:ext cx="1898802" cy="936104"/>
          </a:xfrm>
          <a:prstGeom prst="flowChartManualInpu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9" name="제목 39"/>
          <p:cNvSpPr txBox="1">
            <a:spLocks/>
          </p:cNvSpPr>
          <p:nvPr/>
        </p:nvSpPr>
        <p:spPr bwMode="auto">
          <a:xfrm>
            <a:off x="2473134" y="3186398"/>
            <a:ext cx="5894023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헌법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법률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명령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조례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규칙 </a:t>
            </a:r>
            <a:r>
              <a:rPr lang="ko-KR" altLang="en-US" sz="2000" kern="0" dirty="0">
                <a:latin typeface="+mn-ea"/>
                <a:cs typeface="+mj-cs"/>
              </a:rPr>
              <a:t>등</a:t>
            </a:r>
          </a:p>
        </p:txBody>
      </p:sp>
      <p:sp>
        <p:nvSpPr>
          <p:cNvPr id="10" name="제목 39"/>
          <p:cNvSpPr txBox="1">
            <a:spLocks/>
          </p:cNvSpPr>
          <p:nvPr/>
        </p:nvSpPr>
        <p:spPr bwMode="auto">
          <a:xfrm>
            <a:off x="630403" y="3214251"/>
            <a:ext cx="16104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500" b="1" kern="0" dirty="0" smtClean="0">
                <a:latin typeface="+mj-ea"/>
                <a:ea typeface="+mj-ea"/>
                <a:cs typeface="+mj-cs"/>
              </a:rPr>
              <a:t>법</a:t>
            </a:r>
            <a:endParaRPr lang="ko-KR" altLang="en-US" sz="25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11" name="순서도: 수동 입력 10"/>
          <p:cNvSpPr/>
          <p:nvPr/>
        </p:nvSpPr>
        <p:spPr>
          <a:xfrm>
            <a:off x="481059" y="1146485"/>
            <a:ext cx="1898802" cy="936104"/>
          </a:xfrm>
          <a:prstGeom prst="flowChartManualInpu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12" name="제목 39"/>
          <p:cNvSpPr txBox="1">
            <a:spLocks/>
          </p:cNvSpPr>
          <p:nvPr/>
        </p:nvSpPr>
        <p:spPr bwMode="auto">
          <a:xfrm>
            <a:off x="2473134" y="1364932"/>
            <a:ext cx="5894023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2000" kern="0" dirty="0">
                <a:latin typeface="+mn-ea"/>
                <a:cs typeface="+mj-cs"/>
              </a:rPr>
              <a:t>사회복지와 관련된 법들을 모두 지칭함</a:t>
            </a:r>
          </a:p>
        </p:txBody>
      </p:sp>
      <p:sp>
        <p:nvSpPr>
          <p:cNvPr id="13" name="제목 39"/>
          <p:cNvSpPr txBox="1">
            <a:spLocks/>
          </p:cNvSpPr>
          <p:nvPr/>
        </p:nvSpPr>
        <p:spPr bwMode="auto">
          <a:xfrm>
            <a:off x="509094" y="1392785"/>
            <a:ext cx="18427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500" b="1" kern="0" dirty="0" smtClean="0">
                <a:latin typeface="+mj-ea"/>
                <a:ea typeface="+mj-ea"/>
                <a:cs typeface="+mj-cs"/>
              </a:rPr>
              <a:t>사회복지법</a:t>
            </a:r>
            <a:endParaRPr lang="ko-KR" altLang="en-US" sz="2500" b="1" kern="0" dirty="0"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513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형식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323528" y="5436073"/>
            <a:ext cx="1554707" cy="8838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n-ea"/>
                <a:ea typeface="+mn-ea"/>
              </a:rPr>
              <a:t>  부칙</a:t>
            </a: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4" name="Rectangle 64"/>
          <p:cNvSpPr>
            <a:spLocks noChangeArrowheads="1"/>
          </p:cNvSpPr>
          <p:nvPr/>
        </p:nvSpPr>
        <p:spPr bwMode="auto">
          <a:xfrm>
            <a:off x="2112742" y="5436073"/>
            <a:ext cx="6635722" cy="883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법령의 본체적 규정사항에 부수되거나 경과적인 성격의 </a:t>
            </a:r>
            <a:r>
              <a:rPr lang="ko-KR" altLang="en-US" sz="2000" dirty="0" smtClean="0">
                <a:latin typeface="+mn-ea"/>
                <a:ea typeface="+mn-ea"/>
              </a:rPr>
              <a:t>사항</a:t>
            </a:r>
            <a:r>
              <a:rPr lang="en-US" altLang="ko-KR" sz="2000" dirty="0" smtClean="0">
                <a:latin typeface="+mn-ea"/>
                <a:ea typeface="+mn-ea"/>
              </a:rPr>
              <a:t>(</a:t>
            </a:r>
            <a:r>
              <a:rPr lang="ko-KR" altLang="en-US" sz="2000" dirty="0" smtClean="0">
                <a:latin typeface="+mn-ea"/>
                <a:ea typeface="+mn-ea"/>
              </a:rPr>
              <a:t>예</a:t>
            </a:r>
            <a:r>
              <a:rPr lang="en-US" altLang="ko-KR" sz="2000" dirty="0" smtClean="0">
                <a:latin typeface="+mn-ea"/>
                <a:ea typeface="+mn-ea"/>
              </a:rPr>
              <a:t>: </a:t>
            </a:r>
            <a:r>
              <a:rPr lang="ko-KR" altLang="en-US" sz="2000" dirty="0" smtClean="0">
                <a:latin typeface="+mn-ea"/>
                <a:ea typeface="+mn-ea"/>
              </a:rPr>
              <a:t>시행일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ko-KR" altLang="en-US" sz="2000" dirty="0">
                <a:latin typeface="+mn-ea"/>
                <a:ea typeface="+mn-ea"/>
              </a:rPr>
              <a:t>경과조치 등</a:t>
            </a:r>
            <a:r>
              <a:rPr lang="en-US" altLang="ko-KR" sz="2000" dirty="0">
                <a:latin typeface="+mn-ea"/>
                <a:ea typeface="+mn-ea"/>
              </a:rPr>
              <a:t>)</a:t>
            </a:r>
            <a:r>
              <a:rPr lang="ko-KR" altLang="en-US" sz="2000" dirty="0">
                <a:latin typeface="+mn-ea"/>
                <a:ea typeface="+mn-ea"/>
              </a:rPr>
              <a:t>을 규정하는 부분</a:t>
            </a:r>
          </a:p>
        </p:txBody>
      </p:sp>
      <p:sp>
        <p:nvSpPr>
          <p:cNvPr id="5" name="Line 68"/>
          <p:cNvSpPr>
            <a:spLocks noChangeShapeType="1"/>
          </p:cNvSpPr>
          <p:nvPr/>
        </p:nvSpPr>
        <p:spPr bwMode="auto">
          <a:xfrm>
            <a:off x="1844589" y="5887905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Rectangle 64"/>
          <p:cNvSpPr>
            <a:spLocks noChangeArrowheads="1"/>
          </p:cNvSpPr>
          <p:nvPr/>
        </p:nvSpPr>
        <p:spPr bwMode="auto">
          <a:xfrm>
            <a:off x="323528" y="4545801"/>
            <a:ext cx="1554707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n-ea"/>
                <a:ea typeface="+mn-ea"/>
              </a:rPr>
              <a:t>  본칙</a:t>
            </a: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7" name="Rectangle 64"/>
          <p:cNvSpPr>
            <a:spLocks noChangeArrowheads="1"/>
          </p:cNvSpPr>
          <p:nvPr/>
        </p:nvSpPr>
        <p:spPr bwMode="auto">
          <a:xfrm>
            <a:off x="2112742" y="4545801"/>
            <a:ext cx="6635722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법령의 본체적 사항을 규정하는 부분</a:t>
            </a:r>
          </a:p>
        </p:txBody>
      </p:sp>
      <p:sp>
        <p:nvSpPr>
          <p:cNvPr id="8" name="Line 68"/>
          <p:cNvSpPr>
            <a:spLocks noChangeShapeType="1"/>
          </p:cNvSpPr>
          <p:nvPr/>
        </p:nvSpPr>
        <p:spPr bwMode="auto">
          <a:xfrm>
            <a:off x="1844589" y="4831410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" name="Rectangle 64"/>
          <p:cNvSpPr>
            <a:spLocks noChangeArrowheads="1"/>
          </p:cNvSpPr>
          <p:nvPr/>
        </p:nvSpPr>
        <p:spPr bwMode="auto">
          <a:xfrm>
            <a:off x="323528" y="1884997"/>
            <a:ext cx="1554707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j-ea"/>
                <a:ea typeface="+mj-ea"/>
              </a:rPr>
              <a:t>법 형식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10" name="Rectangle 64"/>
          <p:cNvSpPr>
            <a:spLocks noChangeArrowheads="1"/>
          </p:cNvSpPr>
          <p:nvPr/>
        </p:nvSpPr>
        <p:spPr bwMode="auto">
          <a:xfrm>
            <a:off x="2112742" y="1884997"/>
            <a:ext cx="6635722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법률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smtClean="0">
                <a:latin typeface="+mn-ea"/>
                <a:ea typeface="+mn-ea"/>
              </a:rPr>
              <a:t>대통령령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err="1" smtClean="0">
                <a:latin typeface="+mn-ea"/>
                <a:ea typeface="+mn-ea"/>
              </a:rPr>
              <a:t>부령</a:t>
            </a:r>
            <a:r>
              <a:rPr lang="ko-KR" altLang="en-US" sz="2000" dirty="0" smtClean="0">
                <a:latin typeface="+mn-ea"/>
                <a:ea typeface="+mn-ea"/>
              </a:rPr>
              <a:t> </a:t>
            </a:r>
            <a:r>
              <a:rPr lang="ko-KR" altLang="en-US" sz="2000" dirty="0">
                <a:latin typeface="+mn-ea"/>
                <a:ea typeface="+mn-ea"/>
              </a:rPr>
              <a:t>등 법령의 종류</a:t>
            </a:r>
          </a:p>
        </p:txBody>
      </p:sp>
      <p:sp>
        <p:nvSpPr>
          <p:cNvPr id="11" name="Line 68"/>
          <p:cNvSpPr>
            <a:spLocks noChangeShapeType="1"/>
          </p:cNvSpPr>
          <p:nvPr/>
        </p:nvSpPr>
        <p:spPr bwMode="auto">
          <a:xfrm>
            <a:off x="1844589" y="2170606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2" name="Rectangle 64"/>
          <p:cNvSpPr>
            <a:spLocks noChangeArrowheads="1"/>
          </p:cNvSpPr>
          <p:nvPr/>
        </p:nvSpPr>
        <p:spPr bwMode="auto">
          <a:xfrm>
            <a:off x="323528" y="993784"/>
            <a:ext cx="1554707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  </a:t>
            </a:r>
            <a:r>
              <a:rPr lang="ko-KR" altLang="en-US" sz="2300" b="1" dirty="0" smtClean="0">
                <a:latin typeface="+mn-ea"/>
                <a:ea typeface="+mn-ea"/>
              </a:rPr>
              <a:t>법령</a:t>
            </a: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13" name="Rectangle 64"/>
          <p:cNvSpPr>
            <a:spLocks noChangeArrowheads="1"/>
          </p:cNvSpPr>
          <p:nvPr/>
        </p:nvSpPr>
        <p:spPr bwMode="auto">
          <a:xfrm>
            <a:off x="2112742" y="993784"/>
            <a:ext cx="6635722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latin typeface="+mn-ea"/>
                <a:ea typeface="+mn-ea"/>
              </a:rPr>
              <a:t>법 형식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smtClean="0">
                <a:latin typeface="+mn-ea"/>
                <a:ea typeface="+mn-ea"/>
              </a:rPr>
              <a:t>공포번호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smtClean="0">
                <a:latin typeface="+mn-ea"/>
                <a:ea typeface="+mn-ea"/>
              </a:rPr>
              <a:t>제명</a:t>
            </a:r>
            <a:r>
              <a:rPr lang="en-US" altLang="ko-KR" sz="2000" dirty="0">
                <a:latin typeface="+mn-ea"/>
                <a:ea typeface="+mn-ea"/>
              </a:rPr>
              <a:t>, </a:t>
            </a:r>
            <a:r>
              <a:rPr lang="en-US" altLang="ko-KR" sz="2000" dirty="0" smtClean="0">
                <a:latin typeface="+mn-ea"/>
                <a:ea typeface="+mn-ea"/>
              </a:rPr>
              <a:t> </a:t>
            </a:r>
            <a:r>
              <a:rPr lang="ko-KR" altLang="en-US" sz="2000" dirty="0" smtClean="0">
                <a:latin typeface="+mn-ea"/>
                <a:ea typeface="+mn-ea"/>
              </a:rPr>
              <a:t>본칙 </a:t>
            </a:r>
            <a:r>
              <a:rPr lang="ko-KR" altLang="en-US" sz="2000" dirty="0">
                <a:latin typeface="+mn-ea"/>
                <a:ea typeface="+mn-ea"/>
              </a:rPr>
              <a:t>및 부칙으로 구성</a:t>
            </a:r>
          </a:p>
        </p:txBody>
      </p:sp>
      <p:sp>
        <p:nvSpPr>
          <p:cNvPr id="14" name="Line 68"/>
          <p:cNvSpPr>
            <a:spLocks noChangeShapeType="1"/>
          </p:cNvSpPr>
          <p:nvPr/>
        </p:nvSpPr>
        <p:spPr bwMode="auto">
          <a:xfrm>
            <a:off x="1844589" y="1279393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5" name="Rectangle 64"/>
          <p:cNvSpPr>
            <a:spLocks noChangeArrowheads="1"/>
          </p:cNvSpPr>
          <p:nvPr/>
        </p:nvSpPr>
        <p:spPr bwMode="auto">
          <a:xfrm>
            <a:off x="323528" y="3658080"/>
            <a:ext cx="1554707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n-ea"/>
                <a:ea typeface="+mn-ea"/>
              </a:rPr>
              <a:t>  제명</a:t>
            </a: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16" name="Rectangle 64"/>
          <p:cNvSpPr>
            <a:spLocks noChangeArrowheads="1"/>
          </p:cNvSpPr>
          <p:nvPr/>
        </p:nvSpPr>
        <p:spPr bwMode="auto">
          <a:xfrm>
            <a:off x="2112742" y="3658080"/>
            <a:ext cx="6635722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법령의 이름</a:t>
            </a:r>
          </a:p>
        </p:txBody>
      </p:sp>
      <p:sp>
        <p:nvSpPr>
          <p:cNvPr id="17" name="Line 68"/>
          <p:cNvSpPr>
            <a:spLocks noChangeShapeType="1"/>
          </p:cNvSpPr>
          <p:nvPr/>
        </p:nvSpPr>
        <p:spPr bwMode="auto">
          <a:xfrm>
            <a:off x="1844589" y="3943689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8" name="Rectangle 64"/>
          <p:cNvSpPr>
            <a:spLocks noChangeArrowheads="1"/>
          </p:cNvSpPr>
          <p:nvPr/>
        </p:nvSpPr>
        <p:spPr bwMode="auto">
          <a:xfrm>
            <a:off x="323528" y="2773659"/>
            <a:ext cx="1554707" cy="5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19" name="Rectangle 64"/>
          <p:cNvSpPr>
            <a:spLocks noChangeArrowheads="1"/>
          </p:cNvSpPr>
          <p:nvPr/>
        </p:nvSpPr>
        <p:spPr bwMode="auto">
          <a:xfrm>
            <a:off x="2112742" y="2773659"/>
            <a:ext cx="6635722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법령의 </a:t>
            </a:r>
            <a:r>
              <a:rPr lang="ko-KR" altLang="en-US" sz="2000" dirty="0" smtClean="0">
                <a:latin typeface="+mn-ea"/>
                <a:ea typeface="+mn-ea"/>
              </a:rPr>
              <a:t>법 형식별로 </a:t>
            </a:r>
            <a:r>
              <a:rPr lang="ko-KR" altLang="en-US" sz="2000" dirty="0">
                <a:latin typeface="+mn-ea"/>
                <a:ea typeface="+mn-ea"/>
              </a:rPr>
              <a:t>붙이는 일련 번호</a:t>
            </a:r>
          </a:p>
        </p:txBody>
      </p:sp>
      <p:sp>
        <p:nvSpPr>
          <p:cNvPr id="20" name="Line 68"/>
          <p:cNvSpPr>
            <a:spLocks noChangeShapeType="1"/>
          </p:cNvSpPr>
          <p:nvPr/>
        </p:nvSpPr>
        <p:spPr bwMode="auto">
          <a:xfrm>
            <a:off x="1844589" y="3059268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97899" y="2863478"/>
            <a:ext cx="140596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00" b="1" dirty="0">
                <a:latin typeface="+mn-ea"/>
              </a:rPr>
              <a:t>공포번호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270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형식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75141" y="1087439"/>
            <a:ext cx="834023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법령을 </a:t>
            </a:r>
            <a:r>
              <a:rPr lang="ko-KR" altLang="en-US" sz="2000" b="1" kern="0" dirty="0">
                <a:latin typeface="+mn-ea"/>
                <a:cs typeface="+mj-cs"/>
              </a:rPr>
              <a:t>입안할 때에는 반드시 조문형식에 의하여야 함</a:t>
            </a:r>
          </a:p>
          <a:p>
            <a:pPr>
              <a:lnSpc>
                <a:spcPct val="120000"/>
              </a:lnSpc>
              <a:defRPr/>
            </a:pPr>
            <a:endParaRPr lang="ko-KR" altLang="en-US" sz="20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>
                <a:latin typeface="+mn-ea"/>
                <a:cs typeface="+mj-cs"/>
              </a:rPr>
              <a:t>법령안의</a:t>
            </a:r>
            <a:r>
              <a:rPr lang="ko-KR" altLang="en-US" sz="2000" b="1" kern="0" dirty="0">
                <a:latin typeface="+mn-ea"/>
                <a:cs typeface="+mj-cs"/>
              </a:rPr>
              <a:t> 형식은 </a:t>
            </a:r>
            <a:r>
              <a:rPr lang="ko-KR" altLang="en-US" sz="2000" b="1" kern="0" dirty="0" smtClean="0">
                <a:latin typeface="+mn-ea"/>
                <a:cs typeface="+mj-cs"/>
              </a:rPr>
              <a:t>법 형식 </a:t>
            </a:r>
            <a:r>
              <a:rPr lang="en-US" altLang="ko-KR" sz="2000" b="1" kern="0" dirty="0" smtClean="0"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latin typeface="+mn-ea"/>
                <a:cs typeface="+mj-cs"/>
              </a:rPr>
              <a:t>공포번호와 </a:t>
            </a:r>
            <a:r>
              <a:rPr lang="ko-KR" altLang="en-US" sz="2000" b="1" kern="0" dirty="0">
                <a:latin typeface="+mn-ea"/>
                <a:cs typeface="+mj-cs"/>
              </a:rPr>
              <a:t>제명부분을 제외하면 크게 본칙과 </a:t>
            </a:r>
            <a:r>
              <a:rPr lang="ko-KR" altLang="en-US" sz="2000" b="1" kern="0" dirty="0" smtClean="0">
                <a:latin typeface="+mn-ea"/>
                <a:cs typeface="+mj-cs"/>
              </a:rPr>
              <a:t>부칙</a:t>
            </a:r>
            <a:r>
              <a:rPr lang="en-US" altLang="ko-KR" sz="2000" b="1" kern="0" dirty="0" smtClean="0"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latin typeface="+mn-ea"/>
                <a:cs typeface="+mj-cs"/>
              </a:rPr>
              <a:t>부칙 다음에 별표 또는 별지서식이 추가되는 경우도 </a:t>
            </a:r>
            <a:r>
              <a:rPr lang="ko-KR" altLang="en-US" sz="2000" b="1" kern="0" dirty="0" smtClean="0">
                <a:latin typeface="+mn-ea"/>
                <a:cs typeface="+mj-cs"/>
              </a:rPr>
              <a:t>있다</a:t>
            </a:r>
            <a:r>
              <a:rPr lang="en-US" altLang="ko-KR" sz="2000" b="1" kern="0" dirty="0" smtClean="0">
                <a:latin typeface="+mn-ea"/>
                <a:cs typeface="+mj-cs"/>
              </a:rPr>
              <a:t>)</a:t>
            </a:r>
            <a:r>
              <a:rPr lang="ko-KR" altLang="en-US" sz="2000" b="1" kern="0" dirty="0">
                <a:latin typeface="+mn-ea"/>
                <a:cs typeface="+mj-cs"/>
              </a:rPr>
              <a:t>으로 나뉘는데</a:t>
            </a:r>
            <a:r>
              <a:rPr lang="en-US" altLang="ko-KR" sz="2000" b="1" kern="0" dirty="0">
                <a:latin typeface="+mn-ea"/>
                <a:cs typeface="+mj-cs"/>
              </a:rPr>
              <a:t>, </a:t>
            </a:r>
            <a:r>
              <a:rPr lang="ko-KR" altLang="en-US" sz="2000" b="1" kern="0" dirty="0" smtClean="0">
                <a:latin typeface="+mn-ea"/>
                <a:cs typeface="+mj-cs"/>
              </a:rPr>
              <a:t>본칙은 </a:t>
            </a:r>
            <a:r>
              <a:rPr lang="ko-KR" altLang="en-US" sz="2000" b="1" kern="0" dirty="0">
                <a:latin typeface="+mn-ea"/>
                <a:cs typeface="+mj-cs"/>
              </a:rPr>
              <a:t>조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항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호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목의 순에 의한 조문형식으로 작성</a:t>
            </a:r>
          </a:p>
          <a:p>
            <a:pPr>
              <a:lnSpc>
                <a:spcPct val="120000"/>
              </a:lnSpc>
              <a:defRPr/>
            </a:pPr>
            <a:endParaRPr lang="ko-KR" altLang="en-US" sz="20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법령의 조문수가 많고 이를 성질에 따라 몇 개의 군으로 나누는 것이 </a:t>
            </a:r>
            <a:r>
              <a:rPr lang="ko-KR" altLang="en-US" sz="2000" b="1" kern="0" dirty="0" smtClean="0">
                <a:latin typeface="+mn-ea"/>
                <a:cs typeface="+mj-cs"/>
              </a:rPr>
              <a:t>법령의 </a:t>
            </a:r>
            <a:r>
              <a:rPr lang="ko-KR" altLang="en-US" sz="2000" b="1" kern="0" dirty="0">
                <a:latin typeface="+mn-ea"/>
                <a:cs typeface="+mj-cs"/>
              </a:rPr>
              <a:t>이해에 </a:t>
            </a:r>
            <a:r>
              <a:rPr lang="ko-KR" altLang="en-US" sz="2000" b="1" kern="0" dirty="0" smtClean="0">
                <a:latin typeface="+mn-ea"/>
                <a:cs typeface="+mj-cs"/>
              </a:rPr>
              <a:t>편리한 </a:t>
            </a:r>
            <a:r>
              <a:rPr lang="ko-KR" altLang="en-US" sz="2000" b="1" kern="0" dirty="0">
                <a:latin typeface="+mn-ea"/>
                <a:cs typeface="+mj-cs"/>
              </a:rPr>
              <a:t>경우에는 이를 몇 개의 장으로 구분할 수 있음</a:t>
            </a:r>
          </a:p>
          <a:p>
            <a:pPr>
              <a:lnSpc>
                <a:spcPct val="120000"/>
              </a:lnSpc>
              <a:defRPr/>
            </a:pPr>
            <a:endParaRPr lang="ko-KR" altLang="en-US" sz="20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장은 </a:t>
            </a:r>
            <a:r>
              <a:rPr lang="ko-KR" altLang="en-US" sz="2000" b="1" kern="0" dirty="0" smtClean="0">
                <a:latin typeface="+mn-ea"/>
                <a:cs typeface="+mj-cs"/>
              </a:rPr>
              <a:t>절 </a:t>
            </a:r>
            <a:r>
              <a:rPr lang="en-US" altLang="ko-KR" sz="2000" b="1" kern="0" dirty="0" smtClean="0"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latin typeface="+mn-ea"/>
                <a:cs typeface="+mj-cs"/>
              </a:rPr>
              <a:t>관의 </a:t>
            </a:r>
            <a:r>
              <a:rPr lang="ko-KR" altLang="en-US" sz="2000" b="1" kern="0" dirty="0">
                <a:latin typeface="+mn-ea"/>
                <a:cs typeface="+mj-cs"/>
              </a:rPr>
              <a:t>순서로 세분할 수 있는데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조문 </a:t>
            </a:r>
            <a:r>
              <a:rPr lang="ko-KR" altLang="en-US" sz="2000" b="1" kern="0" dirty="0">
                <a:latin typeface="+mn-ea"/>
                <a:cs typeface="+mj-cs"/>
              </a:rPr>
              <a:t>수가 많은 경우에는 장의 위에 편을 둘 수도 있음</a:t>
            </a:r>
          </a:p>
          <a:p>
            <a:pPr>
              <a:lnSpc>
                <a:spcPct val="120000"/>
              </a:lnSpc>
              <a:defRPr/>
            </a:pPr>
            <a:endParaRPr lang="ko-KR" altLang="en-US" sz="20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latin typeface="+mn-ea"/>
                <a:cs typeface="+mj-cs"/>
              </a:rPr>
              <a:t>장 </a:t>
            </a:r>
            <a:r>
              <a:rPr lang="en-US" altLang="ko-KR" sz="2000" b="1" kern="0" dirty="0" smtClean="0"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latin typeface="+mn-ea"/>
                <a:cs typeface="+mj-cs"/>
              </a:rPr>
              <a:t>절 </a:t>
            </a:r>
            <a:r>
              <a:rPr lang="ko-KR" altLang="en-US" sz="2000" b="1" kern="0" dirty="0">
                <a:latin typeface="+mn-ea"/>
                <a:cs typeface="+mj-cs"/>
              </a:rPr>
              <a:t>등을 둘 경우에는 그 </a:t>
            </a:r>
            <a:r>
              <a:rPr lang="ko-KR" altLang="en-US" sz="2000" b="1" kern="0" dirty="0" smtClean="0">
                <a:latin typeface="+mn-ea"/>
                <a:cs typeface="+mj-cs"/>
              </a:rPr>
              <a:t>장 </a:t>
            </a:r>
            <a:r>
              <a:rPr lang="en-US" altLang="ko-KR" sz="2000" b="1" kern="0" dirty="0" smtClean="0"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latin typeface="+mn-ea"/>
                <a:cs typeface="+mj-cs"/>
              </a:rPr>
              <a:t>절 </a:t>
            </a:r>
            <a:r>
              <a:rPr lang="ko-KR" altLang="en-US" sz="2000" b="1" kern="0" dirty="0">
                <a:latin typeface="+mn-ea"/>
                <a:cs typeface="+mj-cs"/>
              </a:rPr>
              <a:t>등의 내용을 대표할 수 있는 </a:t>
            </a:r>
            <a:r>
              <a:rPr lang="ko-KR" altLang="en-US" sz="2000" b="1" kern="0" dirty="0" err="1" smtClean="0">
                <a:latin typeface="+mn-ea"/>
                <a:cs typeface="+mj-cs"/>
              </a:rPr>
              <a:t>장명</a:t>
            </a:r>
            <a:r>
              <a:rPr lang="ko-KR" altLang="en-US" sz="2000" b="1" kern="0" dirty="0">
                <a:latin typeface="+mn-ea"/>
                <a:cs typeface="+mj-cs"/>
              </a:rPr>
              <a:t> </a:t>
            </a:r>
            <a:r>
              <a:rPr lang="ko-KR" altLang="en-US" sz="2000" b="1" kern="0" dirty="0" smtClean="0">
                <a:latin typeface="+mn-ea"/>
                <a:cs typeface="+mj-cs"/>
              </a:rPr>
              <a:t>또는 </a:t>
            </a:r>
            <a:r>
              <a:rPr lang="ko-KR" altLang="en-US" sz="2000" b="1" kern="0" dirty="0" smtClean="0">
                <a:latin typeface="+mn-ea"/>
                <a:cs typeface="+mj-cs"/>
              </a:rPr>
              <a:t>절명 </a:t>
            </a:r>
            <a:r>
              <a:rPr lang="ko-KR" altLang="en-US" sz="2000" b="1" kern="0" dirty="0">
                <a:latin typeface="+mn-ea"/>
                <a:cs typeface="+mj-cs"/>
              </a:rPr>
              <a:t>등을 </a:t>
            </a:r>
            <a:r>
              <a:rPr lang="ko-KR" altLang="en-US" sz="2000" b="1" kern="0" dirty="0" smtClean="0">
                <a:latin typeface="+mn-ea"/>
                <a:cs typeface="+mj-cs"/>
              </a:rPr>
              <a:t>붙임</a:t>
            </a:r>
            <a:endParaRPr lang="ko-KR" altLang="en-US" sz="2000" b="1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2622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형식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824813"/>
              </p:ext>
            </p:extLst>
          </p:nvPr>
        </p:nvGraphicFramePr>
        <p:xfrm>
          <a:off x="305590" y="909565"/>
          <a:ext cx="8578811" cy="332332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1944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08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법령의 본칙은 원칙적으로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로 구분하며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조에는 조의 제목을 붙인다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800" b="1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28800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ko-KR" altLang="en-US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제 ○ 조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(○○)</a:t>
                      </a:r>
                      <a:r>
                        <a:rPr lang="en-US" altLang="ko-KR" sz="1800" baseline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--------.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”</a:t>
                      </a:r>
                    </a:p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형식으로 작성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marL="9000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0832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조의 내용을 다시 구분할 필요가 있는 경우에는 조를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으로 세분 할 수 있다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marL="28800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항은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ko-KR" altLang="en-US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①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--------.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”</a:t>
                      </a:r>
                    </a:p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형식으로 작성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marL="18000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0832"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항의 내용을 다시 구분할 필요가 있는 경우에는 항을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로 세분할 수 있다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marL="28800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호는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1.--------.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”</a:t>
                      </a:r>
                    </a:p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형식으로 작성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marL="18000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30832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ko-KR" altLang="ko-KR" sz="1800" kern="1200" dirty="0" smtClean="0">
                          <a:latin typeface="+mn-ea"/>
                          <a:ea typeface="+mn-ea"/>
                        </a:rPr>
                        <a:t>호의 내용을 다시 구분할 필요가 있는 경우에는 호를 [목]</a:t>
                      </a:r>
                      <a:r>
                        <a:rPr lang="ko-KR" altLang="ko-KR" sz="1800" kern="1200" dirty="0" err="1" smtClean="0">
                          <a:latin typeface="+mn-ea"/>
                          <a:ea typeface="+mn-ea"/>
                        </a:rPr>
                        <a:t>으로</a:t>
                      </a:r>
                      <a:r>
                        <a:rPr lang="ko-KR" altLang="ko-KR" sz="1800" kern="1200" dirty="0" smtClean="0">
                          <a:latin typeface="+mn-ea"/>
                          <a:ea typeface="+mn-ea"/>
                        </a:rPr>
                        <a:t> 세분 할 수 </a:t>
                      </a:r>
                      <a:r>
                        <a:rPr lang="ko-KR" altLang="en-US" sz="1800" kern="1200" dirty="0" smtClean="0">
                          <a:latin typeface="+mn-ea"/>
                          <a:ea typeface="+mn-ea"/>
                        </a:rPr>
                        <a:t>있다</a:t>
                      </a:r>
                      <a:r>
                        <a:rPr lang="en-US" altLang="ko-KR" sz="1800" kern="1200" dirty="0" smtClean="0">
                          <a:latin typeface="+mn-ea"/>
                          <a:ea typeface="+mn-ea"/>
                        </a:rPr>
                        <a:t>.</a:t>
                      </a:r>
                      <a:endParaRPr lang="ko-KR" altLang="ko-KR" sz="1800" b="1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8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kern="1200" dirty="0" smtClean="0">
                          <a:latin typeface="+mn-ea"/>
                          <a:ea typeface="+mn-ea"/>
                        </a:rPr>
                        <a:t>목은 </a:t>
                      </a:r>
                      <a:r>
                        <a:rPr lang="en-US" altLang="ko-KR" sz="1800" kern="1200" dirty="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ko-KR" altLang="ko-KR" sz="1800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가.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--------</a:t>
                      </a:r>
                      <a:r>
                        <a:rPr lang="en-US" altLang="ko-KR" sz="1800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.</a:t>
                      </a:r>
                      <a:r>
                        <a:rPr lang="en-US" altLang="ko-KR" sz="1800" kern="1200" dirty="0" smtClean="0">
                          <a:latin typeface="+mn-ea"/>
                          <a:ea typeface="+mn-ea"/>
                        </a:rPr>
                        <a:t>”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err="1" smtClean="0">
                          <a:latin typeface="+mn-ea"/>
                          <a:ea typeface="+mn-ea"/>
                        </a:rPr>
                        <a:t>형식으로</a:t>
                      </a:r>
                      <a:r>
                        <a:rPr lang="en-US" altLang="ko-KR" sz="1800" kern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kern="1200" dirty="0" err="1" smtClean="0">
                          <a:latin typeface="+mn-ea"/>
                          <a:ea typeface="+mn-ea"/>
                        </a:rPr>
                        <a:t>작성</a:t>
                      </a:r>
                      <a:endParaRPr lang="en-US" altLang="ko-KR" sz="1800" b="1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8000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제목 39"/>
          <p:cNvSpPr txBox="1">
            <a:spLocks/>
          </p:cNvSpPr>
          <p:nvPr/>
        </p:nvSpPr>
        <p:spPr bwMode="auto">
          <a:xfrm>
            <a:off x="388892" y="4493036"/>
            <a:ext cx="8278858" cy="209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조문형식으로 열거하는 </a:t>
            </a:r>
            <a:r>
              <a:rPr lang="ko-KR" altLang="en-US" sz="1900" kern="0" dirty="0" smtClean="0">
                <a:latin typeface="+mn-ea"/>
                <a:cs typeface="+mj-cs"/>
              </a:rPr>
              <a:t>사항을 </a:t>
            </a:r>
            <a:r>
              <a:rPr lang="ko-KR" altLang="en-US" sz="1900" kern="0" dirty="0">
                <a:latin typeface="+mn-ea"/>
                <a:cs typeface="+mj-cs"/>
              </a:rPr>
              <a:t>문장으로 표시하기 곤란한 때에는 </a:t>
            </a:r>
            <a:r>
              <a:rPr lang="ko-KR" altLang="en-US" sz="1900" kern="0" dirty="0" smtClean="0">
                <a:latin typeface="+mn-ea"/>
                <a:cs typeface="+mj-cs"/>
              </a:rPr>
              <a:t>조문 중에서 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수식 또는 그림형식으로 작성할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별표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별지서식 </a:t>
            </a:r>
            <a:r>
              <a:rPr lang="ko-KR" altLang="en-US" sz="1900" kern="0" dirty="0" smtClean="0">
                <a:latin typeface="+mn-ea"/>
                <a:cs typeface="+mj-cs"/>
              </a:rPr>
              <a:t>등으로 부칙 </a:t>
            </a:r>
            <a:r>
              <a:rPr lang="ko-KR" altLang="en-US" sz="1900" kern="0" dirty="0">
                <a:latin typeface="+mn-ea"/>
                <a:cs typeface="+mj-cs"/>
              </a:rPr>
              <a:t>다음 부분에 작성할 수 있음 </a:t>
            </a:r>
          </a:p>
          <a:p>
            <a:pPr>
              <a:lnSpc>
                <a:spcPct val="114000"/>
              </a:lnSpc>
              <a:defRPr/>
            </a:pPr>
            <a:endParaRPr lang="ko-KR" altLang="en-US" sz="1900" kern="0" dirty="0">
              <a:latin typeface="+mn-ea"/>
              <a:cs typeface="+mj-cs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부칙의 경우에는 항으로 구분하는 것을 원칙으로 하되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항의 </a:t>
            </a:r>
            <a:r>
              <a:rPr lang="ko-KR" altLang="en-US" sz="1900" kern="0" dirty="0">
                <a:latin typeface="+mn-ea"/>
                <a:cs typeface="+mj-cs"/>
              </a:rPr>
              <a:t>수가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개를 초과한 경우 등에는 조로 구분할 수 있음 </a:t>
            </a:r>
          </a:p>
        </p:txBody>
      </p:sp>
    </p:spTree>
    <p:extLst>
      <p:ext uri="{BB962C8B-B14F-4D97-AF65-F5344CB8AC3E}">
        <p14:creationId xmlns:p14="http://schemas.microsoft.com/office/powerpoint/2010/main" val="71270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형식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</a:t>
            </a:r>
            <a:r>
              <a:rPr lang="ko-KR" altLang="en-US" sz="32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예시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698002"/>
              </p:ext>
            </p:extLst>
          </p:nvPr>
        </p:nvGraphicFramePr>
        <p:xfrm>
          <a:off x="219621" y="821854"/>
          <a:ext cx="8723601" cy="583536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4978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25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0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법형식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및 공포번호</a:t>
                      </a:r>
                      <a:endParaRPr kumimoji="1" 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법률 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8852</a:t>
                      </a:r>
                      <a:r>
                        <a:rPr kumimoji="1" lang="en-US" altLang="ko-KR" sz="1400" b="1" u="sng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호</a:t>
                      </a:r>
                      <a:endParaRPr kumimoji="1" 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0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     명</a:t>
                      </a:r>
                      <a:endParaRPr kumimoji="1" 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국민기초생활보장법</a:t>
                      </a:r>
                      <a:endParaRPr kumimoji="1" lang="ko-KR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8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본     </a:t>
                      </a:r>
                      <a:r>
                        <a:rPr kumimoji="1" lang="ko-KR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칙</a:t>
                      </a:r>
                      <a:endParaRPr kumimoji="1" 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 총칙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목적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 법은 생활이 어려운 </a:t>
                      </a: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사람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에게 필요한 급여를 </a:t>
                      </a: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실시하여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이들의 최저생활을 보장하고 자활을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돕는 것을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목적으로 한다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정의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 ----------------------------------------------------------------------.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 급여의 종류와 방법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  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급여의 종류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 ①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 법에 </a:t>
                      </a:r>
                      <a:r>
                        <a:rPr kumimoji="1" lang="ko-KR" alt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따른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급여의 종류는 다음과 같다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생계급여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주거급여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의료급여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교육급여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해산급여</a:t>
                      </a: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kumimoji="1" lang="ko-KR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장제급여</a:t>
                      </a:r>
                      <a:endParaRPr kumimoji="1" lang="ko-KR" sz="1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265113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자활급여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   ②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-----------------------------------------------------------------------------.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  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.</a:t>
                      </a:r>
                      <a:endParaRPr kumimoji="1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0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부     </a:t>
                      </a:r>
                      <a:r>
                        <a:rPr kumimoji="1" lang="ko-KR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칙</a:t>
                      </a:r>
                      <a:endParaRPr kumimoji="1" 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부칙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6024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호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,1999.9.7&gt;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시행일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 법은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2000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일부터 시행한다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 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다만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항의 규정은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2003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일부터 시행한다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조 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다른 법률의 폐지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kumimoji="1" 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생활보호법은 이를 폐지한다</a:t>
                      </a: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kumimoji="1" lang="ko-KR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45" marR="91445" marT="36000" marB="360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196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연습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다음 법령을 읽어봅시다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2568" y="855340"/>
            <a:ext cx="8742444" cy="574201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6868" y="79660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4376" y="79977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55547" y="1396183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9858" y="1040703"/>
            <a:ext cx="16898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국민연금법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1318" y="1504769"/>
            <a:ext cx="8484707" cy="4953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56</a:t>
            </a:r>
            <a:r>
              <a:rPr lang="ko-KR" altLang="en-US" sz="1900" kern="0" dirty="0">
                <a:latin typeface="+mn-ea"/>
                <a:cs typeface="+mj-cs"/>
              </a:rPr>
              <a:t>조 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중복급여의 조정</a:t>
            </a:r>
            <a:r>
              <a:rPr lang="en-US" altLang="ko-KR" sz="1900" kern="0" dirty="0">
                <a:latin typeface="+mn-ea"/>
                <a:cs typeface="+mj-cs"/>
              </a:rPr>
              <a:t>) ① </a:t>
            </a:r>
            <a:r>
              <a:rPr lang="ko-KR" altLang="en-US" sz="1900" kern="0" dirty="0" err="1">
                <a:latin typeface="+mn-ea"/>
                <a:cs typeface="+mj-cs"/>
              </a:rPr>
              <a:t>수급권자에게</a:t>
            </a:r>
            <a:r>
              <a:rPr lang="ko-KR" altLang="en-US" sz="1900" kern="0" dirty="0">
                <a:latin typeface="+mn-ea"/>
                <a:cs typeface="+mj-cs"/>
              </a:rPr>
              <a:t> 이 법에 따른 </a:t>
            </a:r>
            <a:r>
              <a:rPr lang="en-US" altLang="ko-KR" sz="1900" kern="0" dirty="0">
                <a:latin typeface="+mn-ea"/>
                <a:cs typeface="+mj-cs"/>
              </a:rPr>
              <a:t>2 </a:t>
            </a:r>
            <a:r>
              <a:rPr lang="ko-KR" altLang="en-US" sz="1900" kern="0" dirty="0">
                <a:latin typeface="+mn-ea"/>
                <a:cs typeface="+mj-cs"/>
              </a:rPr>
              <a:t>이상의 급여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수급권이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생기면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선택에 따라 그 중 하나만 지급하고 다른 급여의 </a:t>
            </a:r>
            <a:r>
              <a:rPr lang="ko-KR" altLang="en-US" sz="1900" kern="0" dirty="0" smtClean="0">
                <a:latin typeface="+mn-ea"/>
                <a:cs typeface="+mj-cs"/>
              </a:rPr>
              <a:t>  지급은 </a:t>
            </a:r>
            <a:r>
              <a:rPr lang="ko-KR" altLang="en-US" sz="1900" kern="0" dirty="0">
                <a:latin typeface="+mn-ea"/>
                <a:cs typeface="+mj-cs"/>
              </a:rPr>
              <a:t>정지된다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>
              <a:lnSpc>
                <a:spcPct val="130000"/>
              </a:lnSpc>
              <a:defRPr/>
            </a:pPr>
            <a:endParaRPr lang="en-US" altLang="ko-KR" sz="11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ko-KR" sz="1900" kern="0" dirty="0">
                <a:latin typeface="+mn-ea"/>
                <a:cs typeface="+mj-cs"/>
              </a:rPr>
              <a:t>②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항에도 불구하고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따라 선택하지 아니한 급여가 다음 각 호의 </a:t>
            </a:r>
            <a:r>
              <a:rPr lang="ko-KR" altLang="en-US" sz="1900" kern="0" dirty="0" smtClean="0">
                <a:latin typeface="+mn-ea"/>
                <a:cs typeface="+mj-cs"/>
              </a:rPr>
              <a:t>어느 </a:t>
            </a:r>
            <a:r>
              <a:rPr lang="ko-KR" altLang="en-US" sz="1900" kern="0" dirty="0">
                <a:latin typeface="+mn-ea"/>
                <a:cs typeface="+mj-cs"/>
              </a:rPr>
              <a:t>하나에 </a:t>
            </a:r>
            <a:r>
              <a:rPr lang="ko-KR" altLang="en-US" sz="1900" kern="0" dirty="0" smtClean="0">
                <a:latin typeface="+mn-ea"/>
                <a:cs typeface="+mj-cs"/>
              </a:rPr>
              <a:t>해당하는 </a:t>
            </a:r>
            <a:r>
              <a:rPr lang="ko-KR" altLang="en-US" sz="1900" kern="0" dirty="0">
                <a:latin typeface="+mn-ea"/>
                <a:cs typeface="+mj-cs"/>
              </a:rPr>
              <a:t>경우에는 해당 호에 규정된 금액을 선택한 급여에 </a:t>
            </a:r>
            <a:r>
              <a:rPr lang="ko-KR" altLang="en-US" sz="1900" kern="0" dirty="0" smtClean="0">
                <a:latin typeface="+mn-ea"/>
                <a:cs typeface="+mj-cs"/>
              </a:rPr>
              <a:t>추가하여 </a:t>
            </a:r>
            <a:r>
              <a:rPr lang="ko-KR" altLang="en-US" sz="1900" kern="0" dirty="0">
                <a:latin typeface="+mn-ea"/>
                <a:cs typeface="+mj-cs"/>
              </a:rPr>
              <a:t>지급한다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>
              <a:lnSpc>
                <a:spcPct val="130000"/>
              </a:lnSpc>
              <a:defRPr/>
            </a:pPr>
            <a:endParaRPr lang="en-US" altLang="ko-KR" sz="11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ko-KR" sz="1900" kern="0" dirty="0">
                <a:latin typeface="+mn-ea"/>
                <a:cs typeface="+mj-cs"/>
              </a:rPr>
              <a:t> 1. </a:t>
            </a:r>
            <a:r>
              <a:rPr lang="ko-KR" altLang="en-US" sz="1900" kern="0" dirty="0">
                <a:latin typeface="+mn-ea"/>
                <a:cs typeface="+mj-cs"/>
              </a:rPr>
              <a:t>선택하지 아니한 급여가 유족연금일 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선택한 급여가 </a:t>
            </a:r>
            <a:r>
              <a:rPr lang="ko-KR" altLang="en-US" sz="1900" kern="0" dirty="0" err="1">
                <a:latin typeface="+mn-ea"/>
                <a:cs typeface="+mj-cs"/>
              </a:rPr>
              <a:t>반환일시금일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때를 제외한다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err="1" smtClean="0">
                <a:latin typeface="+mn-ea"/>
                <a:cs typeface="+mj-cs"/>
              </a:rPr>
              <a:t>유족연금액의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>
                <a:latin typeface="+mn-ea"/>
                <a:cs typeface="+mj-cs"/>
              </a:rPr>
              <a:t>100</a:t>
            </a:r>
            <a:r>
              <a:rPr lang="ko-KR" altLang="en-US" sz="1900" kern="0" dirty="0">
                <a:latin typeface="+mn-ea"/>
                <a:cs typeface="+mj-cs"/>
              </a:rPr>
              <a:t>분의 </a:t>
            </a:r>
            <a:r>
              <a:rPr lang="en-US" altLang="ko-KR" sz="1900" kern="0" dirty="0">
                <a:latin typeface="+mn-ea"/>
                <a:cs typeface="+mj-cs"/>
              </a:rPr>
              <a:t>20</a:t>
            </a:r>
            <a:r>
              <a:rPr lang="ko-KR" altLang="en-US" sz="1900" kern="0" dirty="0">
                <a:latin typeface="+mn-ea"/>
                <a:cs typeface="+mj-cs"/>
              </a:rPr>
              <a:t>에 해당하는 금액 </a:t>
            </a:r>
          </a:p>
          <a:p>
            <a:pPr>
              <a:lnSpc>
                <a:spcPct val="130000"/>
              </a:lnSpc>
              <a:defRPr/>
            </a:pPr>
            <a:endParaRPr lang="ko-KR" altLang="en-US" sz="11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defRPr/>
            </a:pP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선택하지 아니한 급여가 </a:t>
            </a:r>
            <a:r>
              <a:rPr lang="ko-KR" altLang="en-US" sz="1900" kern="0" dirty="0" err="1">
                <a:latin typeface="+mn-ea"/>
                <a:cs typeface="+mj-cs"/>
              </a:rPr>
              <a:t>반환일시금일</a:t>
            </a:r>
            <a:r>
              <a:rPr lang="ko-KR" altLang="en-US" sz="1900" kern="0" dirty="0">
                <a:latin typeface="+mn-ea"/>
                <a:cs typeface="+mj-cs"/>
              </a:rPr>
              <a:t> 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선택한 급여가 장애연금이고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선택하지 </a:t>
            </a:r>
            <a:r>
              <a:rPr lang="ko-KR" altLang="en-US" sz="1900" kern="0" dirty="0">
                <a:latin typeface="+mn-ea"/>
                <a:cs typeface="+mj-cs"/>
              </a:rPr>
              <a:t>아니한 급여가 본인의 연금보험료 납부로 인한 </a:t>
            </a:r>
            <a:r>
              <a:rPr lang="ko-KR" altLang="en-US" sz="1900" kern="0" dirty="0" err="1">
                <a:latin typeface="+mn-ea"/>
                <a:cs typeface="+mj-cs"/>
              </a:rPr>
              <a:t>반환일시금일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때를 제외한다</a:t>
            </a:r>
            <a:r>
              <a:rPr lang="en-US" altLang="ko-KR" sz="1900" kern="0" dirty="0">
                <a:latin typeface="+mn-ea"/>
                <a:cs typeface="+mj-cs"/>
              </a:rPr>
              <a:t>) :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80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항에 </a:t>
            </a:r>
            <a:r>
              <a:rPr lang="ko-KR" altLang="en-US" sz="1900" kern="0" dirty="0" smtClean="0">
                <a:latin typeface="+mn-ea"/>
                <a:cs typeface="+mj-cs"/>
              </a:rPr>
              <a:t>상당하는 </a:t>
            </a:r>
            <a:r>
              <a:rPr lang="ko-KR" altLang="en-US" sz="1900" kern="0" dirty="0">
                <a:latin typeface="+mn-ea"/>
                <a:cs typeface="+mj-cs"/>
              </a:rPr>
              <a:t>금액 </a:t>
            </a:r>
          </a:p>
        </p:txBody>
      </p:sp>
    </p:spTree>
    <p:extLst>
      <p:ext uri="{BB962C8B-B14F-4D97-AF65-F5344CB8AC3E}">
        <p14:creationId xmlns:p14="http://schemas.microsoft.com/office/powerpoint/2010/main" val="1648157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55949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입법 절차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64575" y="6025476"/>
            <a:ext cx="8774343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94105" y="603987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63168" y="6049968"/>
            <a:ext cx="8754645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200" b="1" dirty="0">
                <a:latin typeface="+mn-ea"/>
              </a:rPr>
              <a:t>국회의원 발의 법안과 </a:t>
            </a:r>
            <a:r>
              <a:rPr lang="ko-KR" altLang="en-US" sz="2200" b="1" dirty="0" smtClean="0">
                <a:latin typeface="+mn-ea"/>
              </a:rPr>
              <a:t>정부 발의 </a:t>
            </a:r>
            <a:r>
              <a:rPr lang="ko-KR" altLang="en-US" sz="2200" b="1" dirty="0">
                <a:latin typeface="+mn-ea"/>
              </a:rPr>
              <a:t>법안은 각각 다른 입법 절차를 거침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0560" y="5369059"/>
            <a:ext cx="8018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국회의원</a:t>
            </a:r>
            <a:r>
              <a:rPr lang="en-US" altLang="ko-KR" sz="2000" dirty="0">
                <a:latin typeface="+mn-ea"/>
              </a:rPr>
              <a:t>(10</a:t>
            </a:r>
            <a:r>
              <a:rPr lang="ko-KR" altLang="en-US" sz="2000" dirty="0">
                <a:latin typeface="+mn-ea"/>
              </a:rPr>
              <a:t>인 이상 찬성</a:t>
            </a:r>
            <a:r>
              <a:rPr lang="en-US" altLang="ko-KR" sz="2000" dirty="0">
                <a:latin typeface="+mn-ea"/>
              </a:rPr>
              <a:t>), </a:t>
            </a:r>
            <a:r>
              <a:rPr lang="ko-KR" altLang="en-US" sz="2000" dirty="0" smtClean="0">
                <a:latin typeface="+mn-ea"/>
              </a:rPr>
              <a:t>정부</a:t>
            </a:r>
            <a:endParaRPr lang="ko-KR" altLang="en-US" sz="2000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264576" y="4733664"/>
            <a:ext cx="776380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8" name="오른쪽 중괄호 7"/>
          <p:cNvSpPr/>
          <p:nvPr/>
        </p:nvSpPr>
        <p:spPr bwMode="auto">
          <a:xfrm flipH="1">
            <a:off x="363168" y="474390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84606" y="4766491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법률안 제출 주체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0560" y="1227541"/>
            <a:ext cx="8018359" cy="124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국회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입법부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에 법률안이 제출되는 </a:t>
            </a:r>
            <a:r>
              <a:rPr lang="ko-KR" altLang="en-US" sz="2000" dirty="0" err="1">
                <a:latin typeface="+mn-ea"/>
              </a:rPr>
              <a:t>시점부터를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의미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정책의 </a:t>
            </a:r>
            <a:r>
              <a:rPr lang="ko-KR" altLang="en-US" sz="2000" dirty="0">
                <a:latin typeface="+mn-ea"/>
              </a:rPr>
              <a:t>공식화 과정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법의 </a:t>
            </a:r>
            <a:r>
              <a:rPr lang="ko-KR" altLang="en-US" sz="2000" dirty="0" err="1">
                <a:latin typeface="+mn-ea"/>
              </a:rPr>
              <a:t>제개정에</a:t>
            </a:r>
            <a:r>
              <a:rPr lang="ko-KR" altLang="en-US" sz="2000" dirty="0">
                <a:latin typeface="+mn-ea"/>
              </a:rPr>
              <a:t> 영향을 미치는 모든 활동 등이 </a:t>
            </a:r>
            <a:r>
              <a:rPr lang="ko-KR" altLang="en-US" sz="2000" dirty="0" smtClean="0">
                <a:latin typeface="+mn-ea"/>
              </a:rPr>
              <a:t>포함되는 과정으로 </a:t>
            </a:r>
            <a:r>
              <a:rPr lang="ko-KR" altLang="en-US" sz="2000" dirty="0">
                <a:latin typeface="+mn-ea"/>
              </a:rPr>
              <a:t>인식됨 </a:t>
            </a:r>
          </a:p>
        </p:txBody>
      </p:sp>
      <p:sp>
        <p:nvSpPr>
          <p:cNvPr id="11" name="직사각형 10"/>
          <p:cNvSpPr/>
          <p:nvPr/>
        </p:nvSpPr>
        <p:spPr bwMode="auto">
          <a:xfrm>
            <a:off x="264576" y="754071"/>
            <a:ext cx="776380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2" name="오른쪽 중괄호 11"/>
          <p:cNvSpPr/>
          <p:nvPr/>
        </p:nvSpPr>
        <p:spPr bwMode="auto">
          <a:xfrm flipH="1">
            <a:off x="305792" y="763731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4606" y="769867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입법 절차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0560" y="4039970"/>
            <a:ext cx="8018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제정 법률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개정 </a:t>
            </a:r>
            <a:r>
              <a:rPr lang="ko-KR" altLang="en-US" sz="2000" dirty="0">
                <a:latin typeface="+mn-ea"/>
              </a:rPr>
              <a:t>법률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전부개정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부분개정</a:t>
            </a:r>
            <a:r>
              <a:rPr lang="en-US" altLang="ko-KR" sz="2000" dirty="0">
                <a:latin typeface="+mn-ea"/>
              </a:rPr>
              <a:t>), </a:t>
            </a:r>
            <a:r>
              <a:rPr lang="ko-KR" altLang="en-US" sz="2000" dirty="0" smtClean="0">
                <a:latin typeface="+mn-ea"/>
              </a:rPr>
              <a:t>폐지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264576" y="3535214"/>
            <a:ext cx="776380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6" name="오른쪽 중괄호 15"/>
          <p:cNvSpPr/>
          <p:nvPr/>
        </p:nvSpPr>
        <p:spPr bwMode="auto">
          <a:xfrm flipH="1">
            <a:off x="305792" y="354961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58418" y="355159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n-ea"/>
              </a:rPr>
              <a:t>법률</a:t>
            </a:r>
            <a:endParaRPr lang="ko-KR" altLang="en-US" sz="2300" b="1" dirty="0">
              <a:latin typeface="+mn-ea"/>
            </a:endParaRPr>
          </a:p>
        </p:txBody>
      </p:sp>
      <p:pic>
        <p:nvPicPr>
          <p:cNvPr id="18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9537" y="116537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9537" y="530689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9537" y="3966377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직사각형 20"/>
          <p:cNvSpPr/>
          <p:nvPr/>
        </p:nvSpPr>
        <p:spPr bwMode="auto">
          <a:xfrm>
            <a:off x="264576" y="2716539"/>
            <a:ext cx="7869774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2" name="오른쪽 중괄호 21"/>
          <p:cNvSpPr/>
          <p:nvPr/>
        </p:nvSpPr>
        <p:spPr bwMode="auto">
          <a:xfrm flipH="1">
            <a:off x="316309" y="2716539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01042" y="2749366"/>
            <a:ext cx="7811670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입법은 법률 뿐만 아니라 명령과 같은 행정입법도 포함됨</a:t>
            </a:r>
          </a:p>
        </p:txBody>
      </p:sp>
    </p:spTree>
    <p:extLst>
      <p:ext uri="{BB962C8B-B14F-4D97-AF65-F5344CB8AC3E}">
        <p14:creationId xmlns:p14="http://schemas.microsoft.com/office/powerpoint/2010/main" val="1190789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법령의 입법 절차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976213" y="2383837"/>
            <a:ext cx="7086599" cy="1455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ko-KR" altLang="en-US" sz="2300" b="1" kern="0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 </a:t>
            </a:r>
            <a:r>
              <a:rPr lang="ko-KR" altLang="en-US" sz="2400" b="1" kern="0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최종적으로는 </a:t>
            </a:r>
            <a:r>
              <a:rPr lang="ko-KR" altLang="en-US" sz="24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둘 다 국회의 의결을 거쳐야 하며</a:t>
            </a:r>
            <a:r>
              <a:rPr lang="en-US" altLang="ko-KR" sz="2400" b="1" kern="0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400" b="1" kern="0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재적의원 </a:t>
            </a:r>
            <a:r>
              <a:rPr lang="ko-KR" altLang="en-US" sz="24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과반수의 출석과 출석의원 과반수의 </a:t>
            </a:r>
            <a:endParaRPr lang="en-US" altLang="ko-KR" sz="2400" b="1" kern="0" dirty="0" smtClean="0">
              <a:solidFill>
                <a:schemeClr val="accent1">
                  <a:lumMod val="75000"/>
                </a:schemeClr>
              </a:solidFill>
              <a:latin typeface="+mn-ea"/>
              <a:cs typeface="+mj-cs"/>
            </a:endParaRPr>
          </a:p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ko-KR" altLang="en-US" sz="2400" b="1" kern="0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찬성으로 법률안이 </a:t>
            </a:r>
            <a:r>
              <a:rPr lang="ko-KR" altLang="en-US" sz="2400" b="1" kern="0" dirty="0">
                <a:solidFill>
                  <a:schemeClr val="accent1">
                    <a:lumMod val="75000"/>
                  </a:schemeClr>
                </a:solidFill>
                <a:latin typeface="+mn-ea"/>
                <a:cs typeface="+mj-cs"/>
              </a:rPr>
              <a:t>의결됨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4653" y="1962996"/>
            <a:ext cx="7629722" cy="2285154"/>
          </a:xfrm>
          <a:prstGeom prst="rect">
            <a:avLst/>
          </a:prstGeom>
          <a:noFill/>
          <a:ln w="15875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240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1051</Words>
  <Application>Microsoft Office PowerPoint</Application>
  <PresentationFormat>화면 슬라이드 쇼(4:3)</PresentationFormat>
  <Paragraphs>160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20</cp:revision>
  <dcterms:created xsi:type="dcterms:W3CDTF">2019-05-23T01:51:05Z</dcterms:created>
  <dcterms:modified xsi:type="dcterms:W3CDTF">2019-05-31T00:56:19Z</dcterms:modified>
</cp:coreProperties>
</file>