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71" r:id="rId29"/>
    <p:sldId id="272" r:id="rId30"/>
    <p:sldId id="273" r:id="rId31"/>
    <p:sldId id="275" r:id="rId32"/>
    <p:sldId id="274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6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096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814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6424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166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790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16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9042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6785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622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9580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8446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E0CF1-8D72-4ACA-9EA0-1EA4E0E46AE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72D6D-767B-48C4-BB60-2B41D7AFA1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8914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QJB6AWdUvtg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4yoEYMI-qBw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gizXBPP0qEI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VtrakVm5FV8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045015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제</a:t>
            </a:r>
            <a:r>
              <a:rPr lang="en-US" altLang="ko-KR" sz="3000" b="1" kern="0" noProof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21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아동복지법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158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아동복지정책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3661997"/>
            <a:ext cx="8733199" cy="221527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360326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360643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4219641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3832262"/>
            <a:ext cx="415530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아동정책영향평가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24961" y="4306359"/>
            <a:ext cx="84788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대통령령으로 정하는 바에 따라 아동 관련 </a:t>
            </a:r>
            <a:r>
              <a:rPr lang="ko-KR" altLang="en-US" sz="2000" kern="0" dirty="0" smtClean="0">
                <a:latin typeface="+mn-ea"/>
                <a:cs typeface="+mj-cs"/>
              </a:rPr>
              <a:t>정책이 아동복지에 </a:t>
            </a:r>
            <a:r>
              <a:rPr lang="ko-KR" altLang="en-US" sz="2000" kern="0" dirty="0">
                <a:latin typeface="+mn-ea"/>
                <a:cs typeface="+mj-cs"/>
              </a:rPr>
              <a:t>미치는 영향을 </a:t>
            </a:r>
            <a:r>
              <a:rPr lang="ko-KR" altLang="en-US" sz="2000" kern="0" dirty="0" smtClean="0">
                <a:latin typeface="+mn-ea"/>
                <a:cs typeface="+mj-cs"/>
              </a:rPr>
              <a:t>분석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평가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이하 </a:t>
            </a:r>
            <a:r>
              <a:rPr lang="en-US" altLang="ko-KR" sz="2000" kern="0" dirty="0">
                <a:latin typeface="+mn-ea"/>
                <a:cs typeface="+mj-cs"/>
              </a:rPr>
              <a:t>"</a:t>
            </a:r>
            <a:r>
              <a:rPr lang="ko-KR" altLang="en-US" sz="2000" kern="0" dirty="0">
                <a:latin typeface="+mn-ea"/>
                <a:cs typeface="+mj-cs"/>
              </a:rPr>
              <a:t>아동정책영향평가</a:t>
            </a:r>
            <a:r>
              <a:rPr lang="en-US" altLang="ko-KR" sz="2000" kern="0" dirty="0">
                <a:latin typeface="+mn-ea"/>
                <a:cs typeface="+mj-cs"/>
              </a:rPr>
              <a:t>"</a:t>
            </a:r>
            <a:r>
              <a:rPr lang="ko-KR" altLang="en-US" sz="2000" kern="0" dirty="0">
                <a:latin typeface="+mn-ea"/>
                <a:cs typeface="+mj-cs"/>
              </a:rPr>
              <a:t>라 한다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결과를 아동 관련 정책의 </a:t>
            </a:r>
            <a:r>
              <a:rPr lang="ko-KR" altLang="en-US" sz="2000" kern="0" dirty="0" smtClean="0">
                <a:latin typeface="+mn-ea"/>
                <a:cs typeface="+mj-cs"/>
              </a:rPr>
              <a:t>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시행에 </a:t>
            </a:r>
            <a:r>
              <a:rPr lang="ko-KR" altLang="en-US" sz="2000" kern="0" dirty="0">
                <a:latin typeface="+mn-ea"/>
                <a:cs typeface="+mj-cs"/>
              </a:rPr>
              <a:t>반영하여야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757" y="900616"/>
            <a:ext cx="8733199" cy="221527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3058" y="841880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0566" y="845055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9724" y="145826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5300" y="1070881"/>
            <a:ext cx="368883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아동종합실태조사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47508" y="1517157"/>
            <a:ext cx="8491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보건복지부장관은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5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년</a:t>
            </a:r>
            <a:r>
              <a:rPr lang="ko-KR" altLang="en-US" sz="2000" kern="0" dirty="0">
                <a:latin typeface="+mn-ea"/>
                <a:cs typeface="+mj-cs"/>
              </a:rPr>
              <a:t>마다 아동의 양육 및 생활환경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언어 및 인지 발달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정서적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신체적 </a:t>
            </a:r>
            <a:r>
              <a:rPr lang="ko-KR" altLang="en-US" sz="2000" kern="0" dirty="0">
                <a:latin typeface="+mn-ea"/>
                <a:cs typeface="+mj-cs"/>
              </a:rPr>
              <a:t>건강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아동안전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아동학대 등 아동의 종합실태를 조사하여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결과를 공표하고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이를 기본계획과 시행계획에 반영하여야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6843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아동권리보장원의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설립 및 운영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10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78228" y="723046"/>
            <a:ext cx="8965291" cy="599270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7"/>
                <a:ext cx="3539" cy="182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192530" y="68992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50038" y="69309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59004" y="1316352"/>
            <a:ext cx="852127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54580" y="939021"/>
            <a:ext cx="568937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아동권리보장원의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설립 및 운영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  <a:endParaRPr lang="ko-KR" altLang="en-US" sz="22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4427" y="1369908"/>
            <a:ext cx="8603044" cy="533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보건복지부장관은 아동정책에 대한 종합적인 수행과 아동복지 관련 사업의 </a:t>
            </a:r>
            <a:r>
              <a:rPr lang="ko-KR" altLang="en-US" kern="0" dirty="0" smtClean="0">
                <a:latin typeface="+mn-ea"/>
                <a:cs typeface="+mj-cs"/>
              </a:rPr>
              <a:t>효과적인 추진을 </a:t>
            </a:r>
            <a:r>
              <a:rPr lang="ko-KR" altLang="en-US" kern="0" dirty="0">
                <a:latin typeface="+mn-ea"/>
                <a:cs typeface="+mj-cs"/>
              </a:rPr>
              <a:t>위하여 필요한 정책의 수립을 지원하고 사업평가 등의 업무를 수행할 수 있도록 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 err="1" smtClean="0">
                <a:latin typeface="+mn-ea"/>
                <a:cs typeface="+mj-cs"/>
              </a:rPr>
              <a:t>아동권리보장원을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설립한다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err="1">
                <a:latin typeface="+mn-ea"/>
                <a:cs typeface="+mj-cs"/>
              </a:rPr>
              <a:t>보장원은</a:t>
            </a:r>
            <a:r>
              <a:rPr lang="ko-KR" altLang="en-US" kern="0" dirty="0">
                <a:latin typeface="+mn-ea"/>
                <a:cs typeface="+mj-cs"/>
              </a:rPr>
              <a:t> 법인으로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452438" indent="-180975"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tabLst>
                <a:tab pos="452438" algn="l"/>
              </a:tabLst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1. </a:t>
            </a:r>
            <a:r>
              <a:rPr lang="ko-KR" altLang="en-US" kern="0" dirty="0" smtClean="0">
                <a:latin typeface="+mn-ea"/>
                <a:cs typeface="+mj-cs"/>
              </a:rPr>
              <a:t>아동정책 수립을 위한 자료 개발 및                                                                                   정책 분석</a:t>
            </a:r>
          </a:p>
          <a:p>
            <a:pPr marL="452438" indent="-180975"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tabLst>
                <a:tab pos="452438" algn="l"/>
              </a:tabLst>
              <a:defRPr/>
            </a:pPr>
            <a:r>
              <a:rPr lang="en-US" altLang="ko-KR" kern="0" dirty="0" smtClean="0">
                <a:latin typeface="+mn-ea"/>
                <a:cs typeface="+mj-cs"/>
              </a:rPr>
              <a:t>2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아동정책기본계획 수립 및 </a:t>
            </a:r>
            <a:r>
              <a:rPr lang="ko-KR" altLang="en-US" kern="0" dirty="0" smtClean="0">
                <a:latin typeface="+mn-ea"/>
                <a:cs typeface="+mj-cs"/>
              </a:rPr>
              <a:t>시행계획 </a:t>
            </a:r>
            <a:r>
              <a:rPr lang="en-US" altLang="ko-KR" kern="0" dirty="0" smtClean="0">
                <a:latin typeface="+mn-ea"/>
                <a:cs typeface="+mj-cs"/>
              </a:rPr>
              <a:t>                                                                             </a:t>
            </a:r>
            <a:r>
              <a:rPr lang="ko-KR" altLang="en-US" kern="0" dirty="0" smtClean="0">
                <a:latin typeface="+mn-ea"/>
                <a:cs typeface="+mj-cs"/>
              </a:rPr>
              <a:t>평가 지원</a:t>
            </a:r>
            <a:endParaRPr lang="ko-KR" altLang="en-US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tabLst>
                <a:tab pos="271463" algn="l"/>
              </a:tabLst>
              <a:defRPr/>
            </a:pPr>
            <a:r>
              <a:rPr lang="en-US" altLang="ko-KR" kern="0" dirty="0">
                <a:latin typeface="+mn-ea"/>
                <a:cs typeface="+mj-cs"/>
              </a:rPr>
              <a:t>3. </a:t>
            </a:r>
            <a:r>
              <a:rPr lang="ko-KR" altLang="en-US" kern="0" dirty="0">
                <a:latin typeface="+mn-ea"/>
                <a:cs typeface="+mj-cs"/>
              </a:rPr>
              <a:t>아동정책조정위원회 운영 지원</a:t>
            </a:r>
          </a:p>
          <a:p>
            <a:pPr marL="271463"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tabLst>
                <a:tab pos="271463" algn="l"/>
              </a:tabLst>
              <a:defRPr/>
            </a:pPr>
            <a:r>
              <a:rPr lang="en-US" altLang="ko-KR" kern="0" dirty="0">
                <a:latin typeface="+mn-ea"/>
                <a:cs typeface="+mj-cs"/>
              </a:rPr>
              <a:t>4. </a:t>
            </a:r>
            <a:r>
              <a:rPr lang="ko-KR" altLang="en-US" kern="0" dirty="0">
                <a:latin typeface="+mn-ea"/>
                <a:cs typeface="+mj-cs"/>
              </a:rPr>
              <a:t>아동정책영향평가 지원</a:t>
            </a:r>
          </a:p>
          <a:p>
            <a:pPr marL="271463"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tabLst>
                <a:tab pos="271463" algn="l"/>
              </a:tabLst>
              <a:defRPr/>
            </a:pPr>
            <a:r>
              <a:rPr lang="en-US" altLang="ko-KR" kern="0" dirty="0">
                <a:latin typeface="+mn-ea"/>
                <a:cs typeface="+mj-cs"/>
              </a:rPr>
              <a:t>5. </a:t>
            </a:r>
            <a:r>
              <a:rPr lang="ko-KR" altLang="en-US" kern="0" dirty="0">
                <a:latin typeface="+mn-ea"/>
                <a:cs typeface="+mj-cs"/>
              </a:rPr>
              <a:t>아동보호서비스에 대한 기술지원</a:t>
            </a:r>
          </a:p>
          <a:p>
            <a:pPr marL="271463"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tabLst>
                <a:tab pos="271463" algn="l"/>
              </a:tabLst>
              <a:defRPr/>
            </a:pPr>
            <a:r>
              <a:rPr lang="en-US" altLang="ko-KR" kern="0" dirty="0">
                <a:latin typeface="+mn-ea"/>
                <a:cs typeface="+mj-cs"/>
              </a:rPr>
              <a:t>6. </a:t>
            </a:r>
            <a:r>
              <a:rPr lang="ko-KR" altLang="en-US" kern="0" dirty="0">
                <a:latin typeface="+mn-ea"/>
                <a:cs typeface="+mj-cs"/>
              </a:rPr>
              <a:t>아동학대의 예방과 방지를 위한 </a:t>
            </a:r>
            <a:r>
              <a:rPr lang="ko-KR" altLang="en-US" kern="0" dirty="0" smtClean="0">
                <a:latin typeface="+mn-ea"/>
                <a:cs typeface="+mj-cs"/>
              </a:rPr>
              <a:t>업무</a:t>
            </a:r>
            <a:endParaRPr lang="ko-KR" altLang="en-US" kern="0" dirty="0">
              <a:latin typeface="+mn-ea"/>
              <a:cs typeface="+mj-cs"/>
            </a:endParaRPr>
          </a:p>
        </p:txBody>
      </p:sp>
      <p:sp>
        <p:nvSpPr>
          <p:cNvPr id="17" name="제목 39"/>
          <p:cNvSpPr txBox="1">
            <a:spLocks/>
          </p:cNvSpPr>
          <p:nvPr/>
        </p:nvSpPr>
        <p:spPr bwMode="auto">
          <a:xfrm>
            <a:off x="4643327" y="3013549"/>
            <a:ext cx="4419600" cy="3672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7. </a:t>
            </a:r>
            <a:r>
              <a:rPr lang="ko-KR" altLang="en-US" kern="0" dirty="0">
                <a:latin typeface="+mn-ea"/>
                <a:cs typeface="+mj-cs"/>
              </a:rPr>
              <a:t>가정위탁사업 활성화 등을 위한 </a:t>
            </a:r>
            <a:r>
              <a:rPr lang="ko-KR" altLang="en-US" kern="0" dirty="0" smtClean="0">
                <a:latin typeface="+mn-ea"/>
                <a:cs typeface="+mj-cs"/>
              </a:rPr>
              <a:t>업무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8. </a:t>
            </a:r>
            <a:r>
              <a:rPr lang="ko-KR" altLang="en-US" kern="0" dirty="0">
                <a:latin typeface="+mn-ea"/>
                <a:cs typeface="+mj-cs"/>
              </a:rPr>
              <a:t>지역 아동복지사업 및 </a:t>
            </a:r>
            <a:r>
              <a:rPr lang="ko-KR" altLang="en-US" kern="0" dirty="0" smtClean="0">
                <a:latin typeface="+mn-ea"/>
                <a:cs typeface="+mj-cs"/>
              </a:rPr>
              <a:t>아동복지시설의 원활한 </a:t>
            </a:r>
            <a:r>
              <a:rPr lang="ko-KR" altLang="en-US" kern="0" dirty="0">
                <a:latin typeface="+mn-ea"/>
                <a:cs typeface="+mj-cs"/>
              </a:rPr>
              <a:t>운영을 위한 </a:t>
            </a:r>
            <a:r>
              <a:rPr lang="ko-KR" altLang="en-US" kern="0" dirty="0" smtClean="0">
                <a:latin typeface="+mn-ea"/>
                <a:cs typeface="+mj-cs"/>
              </a:rPr>
              <a:t>지원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9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「입양특례법」에 따른 </a:t>
            </a:r>
            <a:r>
              <a:rPr lang="ko-KR" altLang="en-US" kern="0" dirty="0" smtClean="0">
                <a:latin typeface="+mn-ea"/>
                <a:cs typeface="+mj-cs"/>
              </a:rPr>
              <a:t>국내입양 활성화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및 </a:t>
            </a:r>
            <a:r>
              <a:rPr lang="ko-KR" altLang="en-US" kern="0" dirty="0">
                <a:latin typeface="+mn-ea"/>
                <a:cs typeface="+mj-cs"/>
              </a:rPr>
              <a:t>입양 사후관리를 </a:t>
            </a:r>
            <a:r>
              <a:rPr lang="ko-KR" altLang="en-US" kern="0" dirty="0" smtClean="0">
                <a:latin typeface="+mn-ea"/>
                <a:cs typeface="+mj-cs"/>
              </a:rPr>
              <a:t>위한 업무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10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아동 관련 조사 및 통계 </a:t>
            </a:r>
            <a:r>
              <a:rPr lang="ko-KR" altLang="en-US" kern="0" dirty="0" smtClean="0">
                <a:latin typeface="+mn-ea"/>
                <a:cs typeface="+mj-cs"/>
              </a:rPr>
              <a:t>구축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11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아동 관련 교육 및 </a:t>
            </a:r>
            <a:r>
              <a:rPr lang="ko-KR" altLang="en-US" kern="0" dirty="0" smtClean="0">
                <a:latin typeface="+mn-ea"/>
                <a:cs typeface="+mj-cs"/>
              </a:rPr>
              <a:t>홍보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4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12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아동 관련 해외정책 조사 및 사례분석</a:t>
            </a:r>
          </a:p>
        </p:txBody>
      </p:sp>
    </p:spTree>
    <p:extLst>
      <p:ext uri="{BB962C8B-B14F-4D97-AF65-F5344CB8AC3E}">
        <p14:creationId xmlns:p14="http://schemas.microsoft.com/office/powerpoint/2010/main" val="1931431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보호조치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78228" y="743142"/>
            <a:ext cx="8965291" cy="593471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7"/>
                <a:ext cx="3539" cy="182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192530" y="7100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50038" y="7131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08764" y="1306304"/>
            <a:ext cx="852127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04340" y="949069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보호조치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endParaRPr lang="ko-KR" altLang="en-US" sz="22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162623" y="1257510"/>
            <a:ext cx="880400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 </a:t>
            </a:r>
            <a:r>
              <a:rPr lang="ko-KR" altLang="en-US" kern="0" dirty="0">
                <a:latin typeface="+mn-ea"/>
                <a:cs typeface="+mj-cs"/>
              </a:rPr>
              <a:t>또는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그 관할구역에서 보호대상아동을 </a:t>
            </a:r>
            <a:r>
              <a:rPr lang="ko-KR" altLang="en-US" kern="0" dirty="0" smtClean="0">
                <a:latin typeface="+mn-ea"/>
                <a:cs typeface="+mj-cs"/>
              </a:rPr>
              <a:t>발견하거나 보호자의 </a:t>
            </a:r>
            <a:r>
              <a:rPr lang="ko-KR" altLang="en-US" kern="0" dirty="0">
                <a:latin typeface="+mn-ea"/>
                <a:cs typeface="+mj-cs"/>
              </a:rPr>
              <a:t>의뢰를 받은 때에는 아동의 최상의 이익을 위하여  </a:t>
            </a:r>
            <a:r>
              <a:rPr lang="ko-KR" altLang="en-US" kern="0" dirty="0" smtClean="0">
                <a:latin typeface="+mn-ea"/>
                <a:cs typeface="+mj-cs"/>
              </a:rPr>
              <a:t>대통령령이 </a:t>
            </a:r>
            <a:r>
              <a:rPr lang="ko-KR" altLang="en-US" kern="0" dirty="0">
                <a:latin typeface="+mn-ea"/>
                <a:cs typeface="+mj-cs"/>
              </a:rPr>
              <a:t>정하는 바에 </a:t>
            </a:r>
            <a:r>
              <a:rPr lang="ko-KR" altLang="en-US" kern="0" dirty="0" smtClean="0">
                <a:latin typeface="+mn-ea"/>
                <a:cs typeface="+mj-cs"/>
              </a:rPr>
              <a:t>따라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필요한 </a:t>
            </a:r>
            <a:r>
              <a:rPr lang="ko-KR" altLang="en-US" kern="0" dirty="0">
                <a:latin typeface="+mn-ea"/>
                <a:cs typeface="+mj-cs"/>
              </a:rPr>
              <a:t>보호조치를 하여야 한다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15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</a:p>
          <a:p>
            <a:pPr marL="271463" indent="952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452438" algn="l"/>
              </a:tabLst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전담공무원 </a:t>
            </a:r>
            <a:r>
              <a:rPr lang="ko-KR" altLang="en-US" kern="0" dirty="0">
                <a:latin typeface="+mn-ea"/>
                <a:cs typeface="+mj-cs"/>
              </a:rPr>
              <a:t>또는 아동위원에게 보호대상아동 또는 보호자에 대한 </a:t>
            </a:r>
            <a:r>
              <a:rPr lang="ko-KR" altLang="en-US" kern="0" dirty="0" smtClean="0">
                <a:latin typeface="+mn-ea"/>
                <a:cs typeface="+mj-cs"/>
              </a:rPr>
              <a:t>상담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지도를 수행하게 하는 것</a:t>
            </a:r>
            <a:endParaRPr lang="ko-KR" altLang="en-US" kern="0" dirty="0">
              <a:latin typeface="+mn-ea"/>
              <a:cs typeface="+mj-cs"/>
            </a:endParaRPr>
          </a:p>
          <a:p>
            <a:pPr marL="271463" indent="952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452438" algn="l"/>
              </a:tabLst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보호자 </a:t>
            </a:r>
            <a:r>
              <a:rPr lang="ko-KR" altLang="en-US" kern="0" dirty="0">
                <a:latin typeface="+mn-ea"/>
                <a:cs typeface="+mj-cs"/>
              </a:rPr>
              <a:t>또는 대리양육을 원하는 연고자에 대하여 그 가정에서 아동을 </a:t>
            </a:r>
            <a:r>
              <a:rPr lang="ko-KR" altLang="en-US" kern="0" dirty="0" smtClean="0">
                <a:latin typeface="+mn-ea"/>
                <a:cs typeface="+mj-cs"/>
              </a:rPr>
              <a:t>보호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양육 </a:t>
            </a:r>
            <a:r>
              <a:rPr lang="ko-KR" altLang="en-US" kern="0" dirty="0">
                <a:latin typeface="+mn-ea"/>
                <a:cs typeface="+mj-cs"/>
              </a:rPr>
              <a:t>할 </a:t>
            </a:r>
            <a:r>
              <a:rPr lang="ko-KR" altLang="en-US" kern="0" dirty="0" smtClean="0">
                <a:latin typeface="+mn-ea"/>
                <a:cs typeface="+mj-cs"/>
              </a:rPr>
              <a:t>수 있도록 </a:t>
            </a:r>
            <a:r>
              <a:rPr lang="ko-KR" altLang="en-US" kern="0" dirty="0">
                <a:latin typeface="+mn-ea"/>
                <a:cs typeface="+mj-cs"/>
              </a:rPr>
              <a:t>필요한 조치를 하는 </a:t>
            </a:r>
            <a:r>
              <a:rPr lang="ko-KR" altLang="en-US" kern="0" dirty="0" smtClean="0">
                <a:latin typeface="+mn-ea"/>
                <a:cs typeface="+mj-cs"/>
              </a:rPr>
              <a:t>것</a:t>
            </a:r>
            <a:endParaRPr lang="ko-KR" altLang="en-US" kern="0" dirty="0">
              <a:latin typeface="+mn-ea"/>
              <a:cs typeface="+mj-cs"/>
            </a:endParaRPr>
          </a:p>
          <a:p>
            <a:pPr marL="271463" indent="952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452438" algn="l"/>
              </a:tabLst>
              <a:defRPr/>
            </a:pPr>
            <a:r>
              <a:rPr lang="ko-KR" altLang="en-US" kern="0" dirty="0">
                <a:latin typeface="+mn-ea"/>
                <a:cs typeface="+mj-cs"/>
              </a:rPr>
              <a:t> 아동의 보호를 희망하는 사람에게 </a:t>
            </a:r>
            <a:r>
              <a:rPr lang="ko-KR" altLang="en-US" kern="0" dirty="0" err="1">
                <a:latin typeface="+mn-ea"/>
                <a:cs typeface="+mj-cs"/>
              </a:rPr>
              <a:t>가정위탁하는</a:t>
            </a: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것</a:t>
            </a:r>
            <a:endParaRPr lang="ko-KR" altLang="en-US" kern="0" dirty="0">
              <a:latin typeface="+mn-ea"/>
              <a:cs typeface="+mj-cs"/>
            </a:endParaRPr>
          </a:p>
          <a:p>
            <a:pPr marL="271463" indent="952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452438" algn="l"/>
              </a:tabLst>
              <a:defRPr/>
            </a:pPr>
            <a:r>
              <a:rPr lang="ko-KR" altLang="en-US" kern="0" dirty="0">
                <a:latin typeface="+mn-ea"/>
                <a:cs typeface="+mj-cs"/>
              </a:rPr>
              <a:t> 보호대상아동을 보호조치에 적합한 아동복지시설에 입소시키는 </a:t>
            </a:r>
            <a:r>
              <a:rPr lang="ko-KR" altLang="en-US" kern="0" dirty="0" smtClean="0">
                <a:latin typeface="+mn-ea"/>
                <a:cs typeface="+mj-cs"/>
              </a:rPr>
              <a:t>것</a:t>
            </a:r>
            <a:endParaRPr lang="ko-KR" altLang="en-US" kern="0" dirty="0">
              <a:latin typeface="+mn-ea"/>
              <a:cs typeface="+mj-cs"/>
            </a:endParaRPr>
          </a:p>
          <a:p>
            <a:pPr marL="271463" indent="952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452438" algn="l"/>
              </a:tabLst>
              <a:defRPr/>
            </a:pPr>
            <a:r>
              <a:rPr lang="ko-KR" altLang="en-US" kern="0" dirty="0">
                <a:latin typeface="+mn-ea"/>
                <a:cs typeface="+mj-cs"/>
              </a:rPr>
              <a:t> 약물 및 알코올중독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정서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행동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발달 </a:t>
            </a:r>
            <a:r>
              <a:rPr lang="ko-KR" altLang="en-US" kern="0" dirty="0">
                <a:latin typeface="+mn-ea"/>
                <a:cs typeface="+mj-cs"/>
              </a:rPr>
              <a:t>장애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성폭력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아동학대 </a:t>
            </a:r>
            <a:r>
              <a:rPr lang="ko-KR" altLang="en-US" kern="0" dirty="0">
                <a:latin typeface="+mn-ea"/>
                <a:cs typeface="+mj-cs"/>
              </a:rPr>
              <a:t>피해 등으로 </a:t>
            </a:r>
            <a:r>
              <a:rPr lang="ko-KR" altLang="en-US" kern="0" dirty="0" smtClean="0">
                <a:latin typeface="+mn-ea"/>
                <a:cs typeface="+mj-cs"/>
              </a:rPr>
              <a:t>특수한 치료나 요양 </a:t>
            </a:r>
            <a:r>
              <a:rPr lang="ko-KR" altLang="en-US" kern="0" dirty="0">
                <a:latin typeface="+mn-ea"/>
                <a:cs typeface="+mj-cs"/>
              </a:rPr>
              <a:t>등의 보호를 필요로 하는 아동을 전문치료기관 또는 </a:t>
            </a:r>
            <a:r>
              <a:rPr lang="ko-KR" altLang="en-US" kern="0" dirty="0" smtClean="0">
                <a:latin typeface="+mn-ea"/>
                <a:cs typeface="+mj-cs"/>
              </a:rPr>
              <a:t>요양소에 </a:t>
            </a:r>
            <a:r>
              <a:rPr lang="ko-KR" altLang="en-US" kern="0" dirty="0">
                <a:latin typeface="+mn-ea"/>
                <a:cs typeface="+mj-cs"/>
              </a:rPr>
              <a:t>입원 또는 </a:t>
            </a:r>
            <a:r>
              <a:rPr lang="ko-KR" altLang="en-US" kern="0" dirty="0" smtClean="0">
                <a:latin typeface="+mn-ea"/>
                <a:cs typeface="+mj-cs"/>
              </a:rPr>
              <a:t>입소시키는 것</a:t>
            </a:r>
            <a:endParaRPr lang="ko-KR" altLang="en-US" kern="0" dirty="0">
              <a:latin typeface="+mn-ea"/>
              <a:cs typeface="+mj-cs"/>
            </a:endParaRPr>
          </a:p>
          <a:p>
            <a:pPr marL="271463" indent="952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452438" algn="l"/>
              </a:tabLst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「</a:t>
            </a:r>
            <a:r>
              <a:rPr lang="ko-KR" altLang="en-US" kern="0" dirty="0" smtClean="0">
                <a:latin typeface="+mn-ea"/>
                <a:cs typeface="+mj-cs"/>
              </a:rPr>
              <a:t>입양특례법</a:t>
            </a:r>
            <a:r>
              <a:rPr lang="ko-KR" altLang="en-US" kern="0" dirty="0">
                <a:latin typeface="+mn-ea"/>
                <a:cs typeface="+mj-cs"/>
              </a:rPr>
              <a:t>」</a:t>
            </a:r>
            <a:r>
              <a:rPr lang="ko-KR" altLang="en-US" kern="0" dirty="0" smtClean="0">
                <a:latin typeface="+mn-ea"/>
                <a:cs typeface="+mj-cs"/>
              </a:rPr>
              <a:t>에 </a:t>
            </a:r>
            <a:r>
              <a:rPr lang="ko-KR" altLang="en-US" kern="0" dirty="0">
                <a:latin typeface="+mn-ea"/>
                <a:cs typeface="+mj-cs"/>
              </a:rPr>
              <a:t>따른 입양과 관련하여 필요한 조치를 하는 것</a:t>
            </a:r>
          </a:p>
        </p:txBody>
      </p:sp>
    </p:spTree>
    <p:extLst>
      <p:ext uri="{BB962C8B-B14F-4D97-AF65-F5344CB8AC3E}">
        <p14:creationId xmlns:p14="http://schemas.microsoft.com/office/powerpoint/2010/main" val="4118389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보호조치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4423840"/>
            <a:ext cx="8733199" cy="216834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43651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43682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498148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4594105"/>
            <a:ext cx="37930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보호대상아동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60566" y="5051438"/>
            <a:ext cx="83508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보호자가 없거나 보호자로부터 이탈된 아동 또는 보호자가 아동을 학대하는 경</a:t>
            </a:r>
            <a:r>
              <a:rPr lang="ko-KR" altLang="en-US" sz="2000" kern="0" dirty="0" smtClean="0">
                <a:latin typeface="+mn-ea"/>
                <a:cs typeface="+mj-cs"/>
              </a:rPr>
              <a:t>우 </a:t>
            </a:r>
            <a:r>
              <a:rPr lang="ko-KR" altLang="en-US" sz="2000" kern="0" dirty="0">
                <a:latin typeface="+mn-ea"/>
                <a:cs typeface="+mj-cs"/>
              </a:rPr>
              <a:t>등 그 보호자가 아동을 양육하기에 적당하지 </a:t>
            </a:r>
            <a:r>
              <a:rPr lang="ko-KR" altLang="en-US" sz="2000" kern="0" dirty="0" smtClean="0">
                <a:latin typeface="+mn-ea"/>
                <a:cs typeface="+mj-cs"/>
              </a:rPr>
              <a:t>아니하거나 양육할 </a:t>
            </a:r>
            <a:r>
              <a:rPr lang="ko-KR" altLang="en-US" sz="2000" kern="0" dirty="0">
                <a:latin typeface="+mn-ea"/>
                <a:cs typeface="+mj-cs"/>
              </a:rPr>
              <a:t>능력이 없는 경우의 아동을 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757" y="840328"/>
            <a:ext cx="8733199" cy="324846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3058" y="78159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0566" y="78476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9724" y="1397972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5300" y="1010593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보호조치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46743" y="1526433"/>
            <a:ext cx="825910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보호조치를 하는 경우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해당 보호대상아동의 개별 보호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관리 </a:t>
            </a:r>
            <a:r>
              <a:rPr lang="ko-KR" altLang="en-US" sz="2000" kern="0" dirty="0">
                <a:latin typeface="+mn-ea"/>
                <a:cs typeface="+mj-cs"/>
              </a:rPr>
              <a:t>계획을 세워 보호하여야 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계획을  </a:t>
            </a:r>
            <a:r>
              <a:rPr lang="ko-KR" altLang="en-US" sz="2000" kern="0" dirty="0">
                <a:latin typeface="+mn-ea"/>
                <a:cs typeface="+mj-cs"/>
              </a:rPr>
              <a:t>수립할 때 해당 </a:t>
            </a:r>
            <a:r>
              <a:rPr lang="ko-KR" altLang="en-US" sz="2000" kern="0" dirty="0" smtClean="0">
                <a:latin typeface="+mn-ea"/>
                <a:cs typeface="+mj-cs"/>
              </a:rPr>
              <a:t>보호대상아동의 </a:t>
            </a:r>
            <a:r>
              <a:rPr lang="ko-KR" altLang="en-US" sz="2000" kern="0" dirty="0">
                <a:latin typeface="+mn-ea"/>
                <a:cs typeface="+mj-cs"/>
              </a:rPr>
              <a:t>보호자를 참여시킬 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누구든지 </a:t>
            </a:r>
            <a:r>
              <a:rPr lang="ko-KR" altLang="en-US" sz="2000" kern="0" dirty="0">
                <a:latin typeface="+mn-ea"/>
                <a:cs typeface="+mj-cs"/>
              </a:rPr>
              <a:t>보호조치와 관련하여 그 대상이 되는 아동복지시설의 종사자를 </a:t>
            </a:r>
            <a:r>
              <a:rPr lang="ko-KR" altLang="en-US" sz="2000" kern="0" dirty="0" smtClean="0">
                <a:latin typeface="+mn-ea"/>
                <a:cs typeface="+mj-cs"/>
              </a:rPr>
              <a:t>신체적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정신적으로 </a:t>
            </a:r>
            <a:r>
              <a:rPr lang="ko-KR" altLang="en-US" sz="2000" kern="0" dirty="0">
                <a:latin typeface="+mn-ea"/>
                <a:cs typeface="+mj-cs"/>
              </a:rPr>
              <a:t>위협하는 행위를 하여서는 아니 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08742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아동보호서비스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4928" y="4682650"/>
            <a:ext cx="8781062" cy="1944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9229" y="462391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6737" y="462708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6164" y="5223810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1497" y="4858391"/>
            <a:ext cx="28520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사후관리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61012" y="5204830"/>
            <a:ext cx="8639827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 </a:t>
            </a:r>
            <a:r>
              <a:rPr lang="ko-KR" altLang="en-US" sz="1900" kern="0" dirty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전담공무원 등 관계 공무원으로 하여금 </a:t>
            </a:r>
            <a:r>
              <a:rPr lang="ko-KR" altLang="en-US" sz="1900" kern="0" dirty="0" smtClean="0">
                <a:latin typeface="+mn-ea"/>
                <a:cs typeface="+mj-cs"/>
              </a:rPr>
              <a:t>보호조치의 </a:t>
            </a:r>
            <a:r>
              <a:rPr lang="ko-KR" altLang="en-US" sz="1900" kern="0" dirty="0">
                <a:latin typeface="+mn-ea"/>
                <a:cs typeface="+mj-cs"/>
              </a:rPr>
              <a:t>종료로 가정으로 복귀한 보호대상아동의 가정을 방문하여 해당 </a:t>
            </a:r>
            <a:r>
              <a:rPr lang="ko-KR" altLang="en-US" sz="1900" kern="0" dirty="0" smtClean="0">
                <a:latin typeface="+mn-ea"/>
                <a:cs typeface="+mj-cs"/>
              </a:rPr>
              <a:t>아동의 복지 </a:t>
            </a:r>
            <a:r>
              <a:rPr lang="ko-KR" altLang="en-US" sz="1900" kern="0" dirty="0">
                <a:latin typeface="+mn-ea"/>
                <a:cs typeface="+mj-cs"/>
              </a:rPr>
              <a:t>증진을 위하여 필요한 </a:t>
            </a:r>
            <a:r>
              <a:rPr lang="ko-KR" altLang="en-US" sz="1900" kern="0" dirty="0" smtClean="0">
                <a:latin typeface="+mn-ea"/>
                <a:cs typeface="+mj-cs"/>
              </a:rPr>
              <a:t>지도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관리를 </a:t>
            </a:r>
            <a:r>
              <a:rPr lang="ko-KR" altLang="en-US" sz="1900" kern="0" dirty="0">
                <a:latin typeface="+mn-ea"/>
                <a:cs typeface="+mj-cs"/>
              </a:rPr>
              <a:t>제공하게 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94928" y="763153"/>
            <a:ext cx="8781062" cy="1548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9229" y="70441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6737" y="70759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36164" y="130431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71497" y="938894"/>
            <a:ext cx="3070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범죄경력 확인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62780" y="1294878"/>
            <a:ext cx="839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도지사 또는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아동의 가정위탁보호를 희망하는 </a:t>
            </a:r>
            <a:r>
              <a:rPr lang="ko-KR" altLang="en-US" sz="2000" kern="0" dirty="0" smtClean="0">
                <a:latin typeface="+mn-ea"/>
                <a:cs typeface="+mj-cs"/>
              </a:rPr>
              <a:t>사람에 </a:t>
            </a:r>
            <a:r>
              <a:rPr lang="ko-KR" altLang="en-US" sz="2000" kern="0" dirty="0">
                <a:latin typeface="+mn-ea"/>
                <a:cs typeface="+mj-cs"/>
              </a:rPr>
              <a:t>대하여 </a:t>
            </a:r>
            <a:r>
              <a:rPr lang="ko-KR" altLang="en-US" sz="2000" kern="0" dirty="0" smtClean="0">
                <a:latin typeface="+mn-ea"/>
                <a:cs typeface="+mj-cs"/>
              </a:rPr>
              <a:t>범죄경력을 </a:t>
            </a:r>
            <a:r>
              <a:rPr lang="ko-KR" altLang="en-US" sz="2000" kern="0" dirty="0">
                <a:latin typeface="+mn-ea"/>
                <a:cs typeface="+mj-cs"/>
              </a:rPr>
              <a:t>확인하여야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194928" y="2521489"/>
            <a:ext cx="8781062" cy="1944000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309229" y="2462752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466737" y="2465927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336164" y="306264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371497" y="2697230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퇴소조치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336164" y="3057411"/>
            <a:ext cx="8517513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보호조치 중인 보호대상아동의 연령이 </a:t>
            </a:r>
            <a:r>
              <a:rPr lang="en-US" altLang="ko-KR" sz="1900" kern="0" dirty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세에 달하거나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보호 </a:t>
            </a:r>
            <a:r>
              <a:rPr lang="ko-KR" altLang="en-US" sz="1900" kern="0" dirty="0">
                <a:latin typeface="+mn-ea"/>
                <a:cs typeface="+mj-cs"/>
              </a:rPr>
              <a:t>목적이 달성되었다고 </a:t>
            </a:r>
            <a:r>
              <a:rPr lang="ko-KR" altLang="en-US" sz="1900" kern="0" dirty="0" smtClean="0">
                <a:latin typeface="+mn-ea"/>
                <a:cs typeface="+mj-cs"/>
              </a:rPr>
              <a:t>인정되면 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보호 </a:t>
            </a:r>
            <a:r>
              <a:rPr lang="ko-KR" altLang="en-US" sz="1900" kern="0" dirty="0">
                <a:latin typeface="+mn-ea"/>
                <a:cs typeface="+mj-cs"/>
              </a:rPr>
              <a:t>중인 아동의 보호조치를 종료하거나 </a:t>
            </a:r>
            <a:r>
              <a:rPr lang="ko-KR" altLang="en-US" sz="1900" kern="0" dirty="0" smtClean="0">
                <a:latin typeface="+mn-ea"/>
                <a:cs typeface="+mj-cs"/>
              </a:rPr>
              <a:t>해당 </a:t>
            </a:r>
            <a:r>
              <a:rPr lang="ko-KR" altLang="en-US" sz="1900" kern="0" dirty="0">
                <a:latin typeface="+mn-ea"/>
                <a:cs typeface="+mj-cs"/>
              </a:rPr>
              <a:t>시설에서 </a:t>
            </a:r>
            <a:r>
              <a:rPr lang="ko-KR" altLang="en-US" sz="1900" kern="0" dirty="0" err="1">
                <a:latin typeface="+mn-ea"/>
                <a:cs typeface="+mj-cs"/>
              </a:rPr>
              <a:t>퇴소시켜야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94342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아동보호서비스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736" y="3315249"/>
            <a:ext cx="8841568" cy="345793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9037" y="325651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6545" y="325968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972" y="3856410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305" y="3490991"/>
            <a:ext cx="22589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후견인과 보조인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3487" y="3856410"/>
            <a:ext cx="86764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후견인 선임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19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 : </a:t>
            </a:r>
            <a:r>
              <a:rPr lang="ko-KR" altLang="en-US" sz="2000" kern="0" dirty="0">
                <a:latin typeface="+mn-ea"/>
                <a:cs typeface="+mj-cs"/>
              </a:rPr>
              <a:t>법원에 후견인의 선임을 </a:t>
            </a:r>
            <a:r>
              <a:rPr lang="ko-KR" altLang="en-US" sz="2000" kern="0" dirty="0" smtClean="0">
                <a:latin typeface="+mn-ea"/>
                <a:cs typeface="+mj-cs"/>
              </a:rPr>
              <a:t>청구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보조인 </a:t>
            </a:r>
            <a:r>
              <a:rPr lang="ko-KR" altLang="en-US" sz="2000" kern="0" dirty="0">
                <a:latin typeface="+mn-ea"/>
                <a:cs typeface="+mj-cs"/>
              </a:rPr>
              <a:t>선임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21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  </a:t>
            </a:r>
            <a:r>
              <a:rPr lang="en-US" altLang="ko-KR" sz="2000" kern="0" dirty="0" smtClean="0">
                <a:latin typeface="+mn-ea"/>
                <a:cs typeface="+mj-cs"/>
              </a:rPr>
              <a:t> : </a:t>
            </a:r>
            <a:r>
              <a:rPr lang="ko-KR" altLang="en-US" sz="2000" kern="0" dirty="0">
                <a:latin typeface="+mn-ea"/>
                <a:cs typeface="+mj-cs"/>
              </a:rPr>
              <a:t>법원의 심리과정에서 변호사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법정대리인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직계 친족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형제자매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아동보호전문기관의 상담원은 </a:t>
            </a:r>
            <a:r>
              <a:rPr lang="ko-KR" altLang="en-US" sz="2000" kern="0" dirty="0">
                <a:latin typeface="+mn-ea"/>
                <a:cs typeface="+mj-cs"/>
              </a:rPr>
              <a:t>학대아동사건의 심리에 있어서 </a:t>
            </a:r>
            <a:r>
              <a:rPr lang="ko-KR" altLang="en-US" sz="2000" kern="0" dirty="0" smtClean="0">
                <a:latin typeface="+mn-ea"/>
                <a:cs typeface="+mj-cs"/>
              </a:rPr>
              <a:t>보조인이 </a:t>
            </a:r>
            <a:r>
              <a:rPr lang="ko-KR" altLang="en-US" sz="2000" kern="0" dirty="0">
                <a:latin typeface="+mn-ea"/>
                <a:cs typeface="+mj-cs"/>
              </a:rPr>
              <a:t>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피해아동을 </a:t>
            </a:r>
            <a:r>
              <a:rPr lang="ko-KR" altLang="en-US" sz="2000" kern="0" dirty="0">
                <a:latin typeface="+mn-ea"/>
                <a:cs typeface="+mj-cs"/>
              </a:rPr>
              <a:t>증인으로 신문하는 경우 신청이 있는 경우에는 </a:t>
            </a:r>
            <a:r>
              <a:rPr lang="ko-KR" altLang="en-US" sz="2000" kern="0" dirty="0" smtClean="0">
                <a:latin typeface="+mn-ea"/>
                <a:cs typeface="+mj-cs"/>
              </a:rPr>
              <a:t>피해아동과 신뢰관계에 </a:t>
            </a:r>
            <a:r>
              <a:rPr lang="ko-KR" altLang="en-US" sz="2000" kern="0" dirty="0">
                <a:latin typeface="+mn-ea"/>
                <a:cs typeface="+mj-cs"/>
              </a:rPr>
              <a:t>있는 사람의 동석을 허가할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4736" y="753104"/>
            <a:ext cx="8841568" cy="237781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9037" y="69436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26545" y="69754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95972" y="129426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31305" y="928846"/>
            <a:ext cx="41152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친권상실 선고의 청구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31305" y="1294851"/>
            <a:ext cx="867645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 </a:t>
            </a:r>
            <a:r>
              <a:rPr lang="ko-KR" altLang="en-US" sz="1900" kern="0" dirty="0">
                <a:latin typeface="+mn-ea"/>
                <a:cs typeface="+mj-cs"/>
              </a:rPr>
              <a:t>또는 검사는 아동의 친권자가 그 친권을 </a:t>
            </a:r>
            <a:r>
              <a:rPr lang="ko-KR" altLang="en-US" sz="1900" kern="0" dirty="0" smtClean="0">
                <a:latin typeface="+mn-ea"/>
                <a:cs typeface="+mj-cs"/>
              </a:rPr>
              <a:t>남용하거나 현저한 </a:t>
            </a:r>
            <a:r>
              <a:rPr lang="ko-KR" altLang="en-US" sz="1900" kern="0" dirty="0">
                <a:latin typeface="+mn-ea"/>
                <a:cs typeface="+mj-cs"/>
              </a:rPr>
              <a:t>비행이나 아동학대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밖에 친권을 행사할 수 없는 </a:t>
            </a:r>
            <a:r>
              <a:rPr lang="ko-KR" altLang="en-US" sz="1900" kern="0" dirty="0" smtClean="0">
                <a:latin typeface="+mn-ea"/>
                <a:cs typeface="+mj-cs"/>
              </a:rPr>
              <a:t>중대한 </a:t>
            </a:r>
            <a:r>
              <a:rPr lang="ko-KR" altLang="en-US" sz="1900" kern="0" dirty="0">
                <a:latin typeface="+mn-ea"/>
                <a:cs typeface="+mj-cs"/>
              </a:rPr>
              <a:t>사유가 있는 것을 </a:t>
            </a:r>
            <a:r>
              <a:rPr lang="ko-KR" altLang="en-US" sz="1900" kern="0" dirty="0" smtClean="0">
                <a:latin typeface="+mn-ea"/>
                <a:cs typeface="+mj-cs"/>
              </a:rPr>
              <a:t>발견한 </a:t>
            </a:r>
            <a:r>
              <a:rPr lang="ko-KR" altLang="en-US" sz="1900" kern="0" dirty="0">
                <a:latin typeface="+mn-ea"/>
                <a:cs typeface="+mj-cs"/>
              </a:rPr>
              <a:t>경우 아동의 복지를 위하여 필요하다고 </a:t>
            </a:r>
            <a:r>
              <a:rPr lang="ko-KR" altLang="en-US" sz="1900" kern="0" dirty="0" smtClean="0">
                <a:latin typeface="+mn-ea"/>
                <a:cs typeface="+mj-cs"/>
              </a:rPr>
              <a:t>인정할 </a:t>
            </a:r>
            <a:r>
              <a:rPr lang="ko-KR" altLang="en-US" sz="1900" kern="0" dirty="0">
                <a:latin typeface="+mn-ea"/>
                <a:cs typeface="+mj-cs"/>
              </a:rPr>
              <a:t>때에는 법원에 친권행사의 </a:t>
            </a:r>
            <a:r>
              <a:rPr lang="ko-KR" altLang="en-US" sz="1900" kern="0" dirty="0" smtClean="0">
                <a:latin typeface="+mn-ea"/>
                <a:cs typeface="+mj-cs"/>
              </a:rPr>
              <a:t>제한 또는 </a:t>
            </a:r>
            <a:r>
              <a:rPr lang="ko-KR" altLang="en-US" sz="1900" kern="0" dirty="0">
                <a:latin typeface="+mn-ea"/>
                <a:cs typeface="+mj-cs"/>
              </a:rPr>
              <a:t>친권상실의 선고를 청구하여야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658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아동학대의 정의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8517" y="3939880"/>
            <a:ext cx="8847739" cy="260039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2818" y="388114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0326" y="388431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9484" y="449752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5060" y="4110145"/>
            <a:ext cx="583845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아동학대관련범죄의 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0764" y="4599387"/>
            <a:ext cx="8350855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200" kern="0" dirty="0" smtClean="0">
                <a:latin typeface="+mj-ea"/>
                <a:ea typeface="+mj-ea"/>
                <a:cs typeface="+mj-cs"/>
              </a:rPr>
              <a:t>“</a:t>
            </a:r>
            <a:r>
              <a:rPr lang="ko-KR" altLang="en-US" sz="2200" b="1" kern="0" dirty="0">
                <a:solidFill>
                  <a:srgbClr val="C00000"/>
                </a:solidFill>
                <a:latin typeface="+mj-ea"/>
                <a:ea typeface="+mj-ea"/>
                <a:cs typeface="+mj-cs"/>
              </a:rPr>
              <a:t>아동학대관련범죄</a:t>
            </a:r>
            <a:r>
              <a:rPr lang="ko-KR" altLang="en-US" sz="2200" kern="0" dirty="0" smtClean="0">
                <a:latin typeface="+mj-ea"/>
                <a:ea typeface="+mj-ea"/>
                <a:cs typeface="+mj-cs"/>
              </a:rPr>
              <a:t>”란</a:t>
            </a:r>
            <a:endParaRPr lang="ko-KR" altLang="en-US" sz="2200" kern="0" dirty="0">
              <a:latin typeface="+mj-ea"/>
              <a:ea typeface="+mj-ea"/>
              <a:cs typeface="+mj-cs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827584" y="5028104"/>
            <a:ext cx="183355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1531380" y="5083956"/>
            <a:ext cx="73397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아동학대범죄의 처벌 등에 관한 특례법</a:t>
            </a:r>
            <a:r>
              <a:rPr kumimoji="0" lang="ko-KR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’ 제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2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조 제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4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호에 따른 </a:t>
            </a:r>
            <a:r>
              <a:rPr kumimoji="0" lang="ko-KR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아동학대범죄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, 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또는 아동에 대한 ‘형법’제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2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편 제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24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장 </a:t>
            </a:r>
            <a:r>
              <a:rPr kumimoji="0" lang="ko-KR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살인의 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죄 중 </a:t>
            </a:r>
            <a:r>
              <a:rPr kumimoji="0" lang="ko-KR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제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250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조부터 제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255</a:t>
            </a:r>
            <a:r>
              <a:rPr kumimoji="0" lang="ko-KR" altLang="en-US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조까지의 죄에 해당하는 죄를 말한다</a:t>
            </a:r>
            <a:r>
              <a:rPr kumimoji="0" lang="en-US" altLang="ko-KR" sz="20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. 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1207720" y="5026255"/>
            <a:ext cx="320378" cy="350168"/>
            <a:chOff x="1207720" y="1976943"/>
            <a:chExt cx="320378" cy="350168"/>
          </a:xfrm>
        </p:grpSpPr>
        <p:cxnSp>
          <p:nvCxnSpPr>
            <p:cNvPr id="20" name="직선 연결선 19"/>
            <p:cNvCxnSpPr/>
            <p:nvPr/>
          </p:nvCxnSpPr>
          <p:spPr bwMode="auto">
            <a:xfrm flipH="1">
              <a:off x="1208310" y="1976943"/>
              <a:ext cx="26190" cy="32400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 bwMode="auto">
            <a:xfrm flipH="1">
              <a:off x="1207720" y="2295361"/>
              <a:ext cx="25200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도넛 21"/>
            <p:cNvSpPr/>
            <p:nvPr/>
          </p:nvSpPr>
          <p:spPr bwMode="auto">
            <a:xfrm flipH="1" flipV="1">
              <a:off x="1456660" y="2246487"/>
              <a:ext cx="71438" cy="80624"/>
            </a:xfrm>
            <a:prstGeom prst="donut">
              <a:avLst>
                <a:gd name="adj" fmla="val 7383"/>
              </a:avLst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138517" y="840328"/>
            <a:ext cx="8847739" cy="2600392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252818" y="781592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10326" y="784767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4" name="Line 18"/>
          <p:cNvSpPr>
            <a:spLocks noChangeShapeType="1"/>
          </p:cNvSpPr>
          <p:nvPr/>
        </p:nvSpPr>
        <p:spPr bwMode="auto">
          <a:xfrm>
            <a:off x="359484" y="1397972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355060" y="1010593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아동학대의 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6" name="제목 39"/>
          <p:cNvSpPr txBox="1">
            <a:spLocks/>
          </p:cNvSpPr>
          <p:nvPr/>
        </p:nvSpPr>
        <p:spPr bwMode="auto">
          <a:xfrm>
            <a:off x="500764" y="1499835"/>
            <a:ext cx="8350855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200" kern="0" dirty="0">
                <a:latin typeface="+mn-ea"/>
                <a:cs typeface="+mj-cs"/>
              </a:rPr>
              <a:t>“</a:t>
            </a:r>
            <a:r>
              <a:rPr lang="ko-KR" altLang="en-US" sz="2200" b="1" kern="0" dirty="0">
                <a:solidFill>
                  <a:srgbClr val="C00000"/>
                </a:solidFill>
                <a:latin typeface="+mn-ea"/>
                <a:cs typeface="+mj-cs"/>
              </a:rPr>
              <a:t>아동학대</a:t>
            </a:r>
            <a:r>
              <a:rPr lang="ko-KR" altLang="en-US" sz="2200" kern="0" dirty="0">
                <a:latin typeface="+mn-ea"/>
                <a:cs typeface="+mj-cs"/>
              </a:rPr>
              <a:t>”</a:t>
            </a:r>
            <a:r>
              <a:rPr lang="ko-KR" altLang="en-US" sz="2200" kern="0" dirty="0" smtClean="0">
                <a:latin typeface="+mn-ea"/>
                <a:cs typeface="+mj-cs"/>
              </a:rPr>
              <a:t>란</a:t>
            </a:r>
            <a:endParaRPr lang="ko-KR" altLang="en-US" sz="2200" kern="0" dirty="0">
              <a:latin typeface="+mn-ea"/>
              <a:cs typeface="+mj-cs"/>
            </a:endParaRPr>
          </a:p>
        </p:txBody>
      </p:sp>
      <p:cxnSp>
        <p:nvCxnSpPr>
          <p:cNvPr id="37" name="직선 연결선 36"/>
          <p:cNvCxnSpPr/>
          <p:nvPr/>
        </p:nvCxnSpPr>
        <p:spPr>
          <a:xfrm>
            <a:off x="827584" y="1928552"/>
            <a:ext cx="1026000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직사각형 37"/>
          <p:cNvSpPr/>
          <p:nvPr/>
        </p:nvSpPr>
        <p:spPr>
          <a:xfrm>
            <a:off x="1531380" y="1944926"/>
            <a:ext cx="7339706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9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보호자를 포함한 성인에 의하여 아동의 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건강 </a:t>
            </a:r>
            <a:r>
              <a:rPr kumimoji="0" lang="en-US" altLang="ko-KR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· 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복지를 해치거나 정상적 발달을 </a:t>
            </a:r>
            <a:r>
              <a:rPr kumimoji="0" lang="ko-KR" altLang="en-US" sz="19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저해할 수 있는 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신체적 </a:t>
            </a:r>
            <a:r>
              <a:rPr kumimoji="0" lang="en-US" altLang="ko-KR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· 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정신적 </a:t>
            </a:r>
            <a:r>
              <a:rPr kumimoji="0" lang="en-US" altLang="ko-KR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· 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성적 </a:t>
            </a:r>
            <a:r>
              <a:rPr kumimoji="0" lang="ko-KR" altLang="en-US" sz="19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폭력이나 가혹행위를 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하는 </a:t>
            </a:r>
            <a:r>
              <a:rPr kumimoji="0" lang="ko-KR" altLang="en-US" sz="1900" dirty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것과 아동의 보호자가 아동을 유기하거나 방임하는 것을 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말한다</a:t>
            </a:r>
            <a:r>
              <a:rPr kumimoji="0" lang="en-US" altLang="ko-KR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.</a:t>
            </a:r>
            <a:r>
              <a:rPr kumimoji="0" lang="ko-KR" altLang="en-US" sz="19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Arial" pitchFamily="34" charset="0"/>
              </a:rPr>
              <a:t> </a:t>
            </a:r>
            <a:endParaRPr kumimoji="0" lang="ko-KR" altLang="en-US" sz="1900" dirty="0">
              <a:solidFill>
                <a:schemeClr val="tx2">
                  <a:lumMod val="50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1207720" y="1926703"/>
            <a:ext cx="320378" cy="350168"/>
            <a:chOff x="1207720" y="1976943"/>
            <a:chExt cx="320378" cy="350168"/>
          </a:xfrm>
        </p:grpSpPr>
        <p:cxnSp>
          <p:nvCxnSpPr>
            <p:cNvPr id="40" name="직선 연결선 39"/>
            <p:cNvCxnSpPr/>
            <p:nvPr/>
          </p:nvCxnSpPr>
          <p:spPr bwMode="auto">
            <a:xfrm flipH="1">
              <a:off x="1208310" y="1976943"/>
              <a:ext cx="26190" cy="32400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 bwMode="auto">
            <a:xfrm flipH="1">
              <a:off x="1207720" y="2295361"/>
              <a:ext cx="252000" cy="0"/>
            </a:xfrm>
            <a:prstGeom prst="line">
              <a:avLst/>
            </a:prstGeom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도넛 41"/>
            <p:cNvSpPr/>
            <p:nvPr/>
          </p:nvSpPr>
          <p:spPr bwMode="auto">
            <a:xfrm flipH="1" flipV="1">
              <a:off x="1456660" y="2246487"/>
              <a:ext cx="71438" cy="80624"/>
            </a:xfrm>
            <a:prstGeom prst="donut">
              <a:avLst>
                <a:gd name="adj" fmla="val 7383"/>
              </a:avLst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6467204" y="339453"/>
            <a:ext cx="2366662" cy="1187386"/>
            <a:chOff x="6804248" y="4077072"/>
            <a:chExt cx="2233057" cy="1187386"/>
          </a:xfrm>
        </p:grpSpPr>
        <p:sp>
          <p:nvSpPr>
            <p:cNvPr id="46" name="직사각형 45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4" name="그림 4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7826183" y="4493841"/>
              <a:ext cx="1211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아동학대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54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금지행위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17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와 벌칙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71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83636" y="743558"/>
            <a:ext cx="8984676" cy="6029136"/>
            <a:chOff x="204" y="2296"/>
            <a:chExt cx="3584" cy="1876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76"/>
              <a:chOff x="204" y="2296"/>
              <a:chExt cx="3584" cy="1876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7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05"/>
                <a:ext cx="3539" cy="185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197938" y="6848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55446" y="6879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14498" y="1233823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49831" y="898657"/>
            <a:ext cx="42482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금지행위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와 벌칙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71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884173"/>
              </p:ext>
            </p:extLst>
          </p:nvPr>
        </p:nvGraphicFramePr>
        <p:xfrm>
          <a:off x="168870" y="1276478"/>
          <a:ext cx="8846797" cy="5478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3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934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2014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년 이하의 징역</a:t>
                      </a:r>
                      <a:endParaRPr lang="ko-KR" altLang="en-US" sz="16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아동을 타인에게 매매하는 행위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「아동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청소년의 </a:t>
                      </a:r>
                      <a:r>
                        <a:rPr lang="ko-KR" altLang="en-US" sz="1600" b="1" dirty="0" err="1" smtClean="0">
                          <a:latin typeface="+mn-ea"/>
                          <a:ea typeface="+mn-ea"/>
                        </a:rPr>
                        <a:t>성보호에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 관한 법률」 제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조에 따른 매매는 제외한다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47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년 이하의 징역 또는</a:t>
                      </a:r>
                      <a:r>
                        <a:rPr lang="en-US" altLang="ko-KR" sz="16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억 원</a:t>
                      </a:r>
                      <a:r>
                        <a:rPr lang="ko-KR" altLang="en-US" sz="16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이하의 벌금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아동에게 음란한 행위를 시키거나 이를 매개하는 행위 또는 아동에게 성적 수치심을 주는 성희롱 등의 성적 학대행위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891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년 이하의 징역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또는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천만 원 이하의 벌금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 아동의 신체에 손상을 주는 학대행위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아동의 정신건강 및 발달에 해를 끼치는 정서적 학대행위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자신의 보호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감독을 받는 아동을 유기하거나 의식주를 포함한 기본적 보호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양육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치료 및 교육을 소홀히 하는 방임행위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장애를 가진 아동을 공중에 관람시키는 행위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아동에게 구걸을 시키거나 아동을 이용하여 구걸하는 행위</a:t>
                      </a:r>
                    </a:p>
                  </a:txBody>
                  <a:tcPr marL="108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896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년 이하의 징역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또는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천만 원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이하의 벌금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 정당한 권한을 가진 알선기관 외의 자가 아동의 양육을 알선하고 금품을 취득하거나 금품을 요구 또는 약속하는 행위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75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 아동을 위하여 증여 또는 급여된 금품을 그 목적 외의 용도로 사용하는</a:t>
                      </a:r>
                      <a:r>
                        <a:rPr lang="ko-KR" altLang="en-US" sz="16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행위</a:t>
                      </a:r>
                    </a:p>
                  </a:txBody>
                  <a:tcPr marL="108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47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년 이하의 징역 또는</a:t>
                      </a:r>
                      <a:r>
                        <a:rPr lang="en-US" altLang="ko-KR" sz="16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천만 원 이하의 벌금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공중의 오락 또는 흥행을 목적으로 아동의 건강 또는 안전에 유해한 곡예를 시키는 행위 또는 이를 위하여 아동을 제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자에게 인도하는 행위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492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아동학대의 벌칙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8" y="3513436"/>
            <a:ext cx="8723150" cy="18597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345470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345787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4071080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3683701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미수범 처벌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3589" y="4193039"/>
            <a:ext cx="83508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아동을 타인에게 매매하는 </a:t>
            </a:r>
            <a:r>
              <a:rPr lang="ko-KR" altLang="en-US" sz="2000" kern="0" dirty="0" smtClean="0">
                <a:latin typeface="+mn-ea"/>
                <a:cs typeface="+mj-cs"/>
              </a:rPr>
              <a:t>행위 </a:t>
            </a:r>
            <a:r>
              <a:rPr lang="en-US" altLang="ko-KR" sz="2000" kern="0" dirty="0" smtClean="0">
                <a:latin typeface="+mn-ea"/>
                <a:cs typeface="+mj-cs"/>
              </a:rPr>
              <a:t>(‘</a:t>
            </a:r>
            <a:r>
              <a:rPr lang="ko-KR" altLang="en-US" sz="2000" kern="0" dirty="0">
                <a:latin typeface="+mn-ea"/>
                <a:cs typeface="+mj-cs"/>
              </a:rPr>
              <a:t>아동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청소년의 </a:t>
            </a:r>
            <a:r>
              <a:rPr lang="ko-KR" altLang="en-US" sz="2000" kern="0" dirty="0" err="1">
                <a:latin typeface="+mn-ea"/>
                <a:cs typeface="+mj-cs"/>
              </a:rPr>
              <a:t>성보호에</a:t>
            </a:r>
            <a:r>
              <a:rPr lang="ko-KR" altLang="en-US" sz="2000" kern="0" dirty="0">
                <a:latin typeface="+mn-ea"/>
                <a:cs typeface="+mj-cs"/>
              </a:rPr>
              <a:t> 관한 법률</a:t>
            </a:r>
            <a:r>
              <a:rPr lang="ko-KR" altLang="en-US" sz="2000" kern="0" dirty="0" smtClean="0">
                <a:latin typeface="+mn-ea"/>
                <a:cs typeface="+mj-cs"/>
              </a:rPr>
              <a:t>’ 제</a:t>
            </a:r>
            <a:r>
              <a:rPr lang="en-US" altLang="ko-KR" sz="2000" kern="0" dirty="0">
                <a:latin typeface="+mn-ea"/>
                <a:cs typeface="+mj-cs"/>
              </a:rPr>
              <a:t>9</a:t>
            </a:r>
            <a:r>
              <a:rPr lang="ko-KR" altLang="en-US" sz="2000" kern="0" dirty="0">
                <a:latin typeface="+mn-ea"/>
                <a:cs typeface="+mj-cs"/>
              </a:rPr>
              <a:t>조에 </a:t>
            </a:r>
            <a:r>
              <a:rPr lang="ko-KR" altLang="en-US" sz="2000" kern="0" dirty="0" smtClean="0">
                <a:latin typeface="+mn-ea"/>
                <a:cs typeface="+mj-cs"/>
              </a:rPr>
              <a:t> 따른 </a:t>
            </a:r>
            <a:r>
              <a:rPr lang="ko-KR" altLang="en-US" sz="2000" kern="0" dirty="0">
                <a:latin typeface="+mn-ea"/>
                <a:cs typeface="+mj-cs"/>
              </a:rPr>
              <a:t>매매는 제외한다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의 미수범은 처벌한다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758" y="849140"/>
            <a:ext cx="8723150" cy="185978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3058" y="79040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0566" y="79357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9724" y="1406784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5300" y="1019405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가중 처벌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88793" y="1528743"/>
            <a:ext cx="79352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상습적으로 제</a:t>
            </a:r>
            <a:r>
              <a:rPr lang="en-US" altLang="ko-KR" sz="2000" kern="0" dirty="0">
                <a:latin typeface="+mn-ea"/>
                <a:cs typeface="+mj-cs"/>
              </a:rPr>
              <a:t>17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금지행위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의 죄를 범한 자는 그 죄에 정한 형의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분의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 smtClean="0">
                <a:latin typeface="+mn-ea"/>
                <a:cs typeface="+mj-cs"/>
              </a:rPr>
              <a:t>까지 가중한다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22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아동학대예방과 방지 의무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91624"/>
            <a:ext cx="8884877" cy="472560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3288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3606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65828" y="138302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1161" y="1017606"/>
            <a:ext cx="48622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국가와 지방자치단체의 조치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6401" y="1416689"/>
            <a:ext cx="8489603" cy="4039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아동학대의 예방과 방지를 위하여 다음의 조치를 취하여야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아동학대의 예방과 방지를 위한 각종 정책의 수립 및 </a:t>
            </a:r>
            <a:r>
              <a:rPr lang="ko-KR" altLang="en-US" sz="1900" kern="0" dirty="0" smtClean="0">
                <a:latin typeface="+mn-ea"/>
                <a:cs typeface="+mj-cs"/>
              </a:rPr>
              <a:t>시행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아동학대의 예방과 방지를 위한 </a:t>
            </a:r>
            <a:r>
              <a:rPr lang="ko-KR" altLang="en-US" sz="1900" kern="0" dirty="0" smtClean="0">
                <a:latin typeface="+mn-ea"/>
                <a:cs typeface="+mj-cs"/>
              </a:rPr>
              <a:t>연구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교육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홍보 </a:t>
            </a:r>
            <a:r>
              <a:rPr lang="ko-KR" altLang="en-US" sz="1900" kern="0" dirty="0">
                <a:latin typeface="+mn-ea"/>
                <a:cs typeface="+mj-cs"/>
              </a:rPr>
              <a:t>및 아동학대 </a:t>
            </a:r>
            <a:r>
              <a:rPr lang="ko-KR" altLang="en-US" sz="1900" kern="0" dirty="0" smtClean="0">
                <a:latin typeface="+mn-ea"/>
                <a:cs typeface="+mj-cs"/>
              </a:rPr>
              <a:t>실태조사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아동학대에 관한 신고체제의 </a:t>
            </a:r>
            <a:r>
              <a:rPr lang="ko-KR" altLang="en-US" sz="1900" kern="0" dirty="0" smtClean="0">
                <a:latin typeface="+mn-ea"/>
                <a:cs typeface="+mj-cs"/>
              </a:rPr>
              <a:t>구축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피해아동의 보호와 치료 및 피해아동의 가정에 대한 </a:t>
            </a:r>
            <a:r>
              <a:rPr lang="ko-KR" altLang="en-US" sz="1900" kern="0" dirty="0" smtClean="0">
                <a:latin typeface="+mn-ea"/>
                <a:cs typeface="+mj-cs"/>
              </a:rPr>
              <a:t>지원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그 밖에 대통령령으로 정하는 아동학대의 예방과 방지를 위한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지방자치단체는 </a:t>
            </a:r>
            <a:r>
              <a:rPr lang="ko-KR" altLang="en-US" sz="1900" kern="0" dirty="0">
                <a:latin typeface="+mn-ea"/>
                <a:cs typeface="+mj-cs"/>
              </a:rPr>
              <a:t>아동학대를 예방하고 수시로 신고를 받을 수 있도록 긴급전화를 </a:t>
            </a:r>
            <a:r>
              <a:rPr lang="ko-KR" altLang="en-US" sz="1900" kern="0" dirty="0" smtClean="0">
                <a:latin typeface="+mn-ea"/>
                <a:cs typeface="+mj-cs"/>
              </a:rPr>
              <a:t>설치하여야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69649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9313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987370"/>
              </p:ext>
            </p:extLst>
          </p:nvPr>
        </p:nvGraphicFramePr>
        <p:xfrm>
          <a:off x="208682" y="1026944"/>
          <a:ext cx="8755501" cy="5591052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4826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8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54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4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1961.12.30.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(1962.1.1.)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912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호「아동복리법」제정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826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1981.4.13.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(1981.4.13.)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법의 제명을 아동복지법으로 개칭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보호대상범위를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요보호아동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위주에서 전체아동으로 확대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국가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지방자치단체 및 보호자가 공동아동의 보호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육성 책임을 지도록 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159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2000.1.12.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(2000.7.13.)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아동학대에 대한 정의와 금지유형을 명확히 규정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아동학대에 대한 신고를 의무화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883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아동학대예방과 방지 의무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4783" y="831816"/>
            <a:ext cx="8822901" cy="371749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9085" y="77308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6593" y="77625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6020" y="1423217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353" y="1057798"/>
            <a:ext cx="64684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학생 등에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대한 학대 예방 및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지원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48555" y="1506015"/>
            <a:ext cx="8467663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유치원의 유아 및 </a:t>
            </a:r>
            <a:r>
              <a:rPr lang="ko-KR" altLang="en-US" sz="2000" kern="0" dirty="0" smtClean="0">
                <a:latin typeface="+mn-ea"/>
                <a:cs typeface="+mj-cs"/>
              </a:rPr>
              <a:t>초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중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고등학교의 </a:t>
            </a:r>
            <a:r>
              <a:rPr lang="ko-KR" altLang="en-US" sz="2000" kern="0" dirty="0">
                <a:latin typeface="+mn-ea"/>
                <a:cs typeface="+mj-cs"/>
              </a:rPr>
              <a:t>학생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 smtClean="0">
                <a:latin typeface="+mn-ea"/>
                <a:cs typeface="+mj-cs"/>
              </a:rPr>
              <a:t>학생 등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에 대한 </a:t>
            </a:r>
            <a:r>
              <a:rPr lang="ko-KR" altLang="en-US" sz="2000" kern="0" dirty="0" smtClean="0">
                <a:latin typeface="+mn-ea"/>
                <a:cs typeface="+mj-cs"/>
              </a:rPr>
              <a:t>아동학대의 </a:t>
            </a:r>
            <a:r>
              <a:rPr lang="ko-KR" altLang="en-US" sz="2000" kern="0" dirty="0">
                <a:latin typeface="+mn-ea"/>
                <a:cs typeface="+mj-cs"/>
              </a:rPr>
              <a:t>조기 발견 체계 및 </a:t>
            </a:r>
            <a:r>
              <a:rPr lang="ko-KR" altLang="en-US" sz="2000" kern="0" dirty="0" smtClean="0">
                <a:latin typeface="+mn-ea"/>
                <a:cs typeface="+mj-cs"/>
              </a:rPr>
              <a:t>지역아동보호전문기관 등 </a:t>
            </a:r>
            <a:r>
              <a:rPr lang="ko-KR" altLang="en-US" sz="2000" kern="0" dirty="0">
                <a:latin typeface="+mn-ea"/>
                <a:cs typeface="+mj-cs"/>
              </a:rPr>
              <a:t>관련 기관과의 연계 </a:t>
            </a:r>
            <a:r>
              <a:rPr lang="ko-KR" altLang="en-US" sz="2000" kern="0" dirty="0" smtClean="0">
                <a:latin typeface="+mn-ea"/>
                <a:cs typeface="+mj-cs"/>
              </a:rPr>
              <a:t>체계를 구축하고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학대피해 </a:t>
            </a:r>
            <a:r>
              <a:rPr lang="ko-KR" altLang="en-US" sz="2000" kern="0" dirty="0" smtClean="0">
                <a:latin typeface="+mn-ea"/>
                <a:cs typeface="+mj-cs"/>
              </a:rPr>
              <a:t>학생 등이 </a:t>
            </a:r>
            <a:r>
              <a:rPr lang="ko-KR" altLang="en-US" sz="2000" kern="0" dirty="0">
                <a:latin typeface="+mn-ea"/>
                <a:cs typeface="+mj-cs"/>
              </a:rPr>
              <a:t>유치원 또는 학교에 안정적으로 적응할 </a:t>
            </a:r>
            <a:r>
              <a:rPr lang="ko-KR" altLang="en-US" sz="2000" kern="0" dirty="0" smtClean="0">
                <a:latin typeface="+mn-ea"/>
                <a:cs typeface="+mj-cs"/>
              </a:rPr>
              <a:t>수 있도록 지원하여야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교육부장관은 </a:t>
            </a:r>
            <a:r>
              <a:rPr lang="ko-KR" altLang="en-US" sz="2000" kern="0" dirty="0">
                <a:latin typeface="+mn-ea"/>
                <a:cs typeface="+mj-cs"/>
              </a:rPr>
              <a:t>아동학대의 조기 발견과 신속한 보호조치를 위하여 장기결석 </a:t>
            </a:r>
            <a:r>
              <a:rPr lang="ko-KR" altLang="en-US" sz="2000" kern="0" dirty="0" smtClean="0">
                <a:latin typeface="+mn-ea"/>
                <a:cs typeface="+mj-cs"/>
              </a:rPr>
              <a:t>학생 등의 정보 </a:t>
            </a:r>
            <a:r>
              <a:rPr lang="ko-KR" altLang="en-US" sz="2000" kern="0" dirty="0">
                <a:latin typeface="+mn-ea"/>
                <a:cs typeface="+mj-cs"/>
              </a:rPr>
              <a:t>등을 보건복지부장관과 공유하여야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1289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아동학대예방과 방지 의무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8" y="5361850"/>
            <a:ext cx="8723150" cy="80198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79"/>
                <a:ext cx="3539" cy="1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26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530311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530628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5919494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5532115"/>
            <a:ext cx="524855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홍보영상의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제작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배포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송출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88758" y="849140"/>
            <a:ext cx="8723150" cy="2507852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303058" y="790404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60566" y="793579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409724" y="1406784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405300" y="1019405"/>
            <a:ext cx="674094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피해아동 등에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대한 신분조회 등의 조치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482077" y="1449660"/>
            <a:ext cx="829000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보장원</a:t>
            </a:r>
            <a:r>
              <a:rPr lang="ko-KR" altLang="en-US" sz="1900" kern="0" dirty="0">
                <a:latin typeface="+mn-ea"/>
                <a:cs typeface="+mj-cs"/>
              </a:rPr>
              <a:t> 및 아동보호전문기관의 장이 피해아동의 보호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치료 등의 업무를 </a:t>
            </a:r>
            <a:r>
              <a:rPr lang="ko-KR" altLang="en-US" sz="1900" kern="0" dirty="0" smtClean="0">
                <a:latin typeface="+mn-ea"/>
                <a:cs typeface="+mj-cs"/>
              </a:rPr>
              <a:t>수행함에 </a:t>
            </a:r>
            <a:r>
              <a:rPr lang="ko-KR" altLang="en-US" sz="1900" kern="0" dirty="0">
                <a:latin typeface="+mn-ea"/>
                <a:cs typeface="+mj-cs"/>
              </a:rPr>
              <a:t>있어서 피해아동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보호자 또는 아동학대행위자에 대한 신분조회 </a:t>
            </a:r>
            <a:r>
              <a:rPr lang="ko-KR" altLang="en-US" sz="1900" kern="0" dirty="0" smtClean="0">
                <a:latin typeface="+mn-ea"/>
                <a:cs typeface="+mj-cs"/>
              </a:rPr>
              <a:t>등 필요한 </a:t>
            </a:r>
            <a:r>
              <a:rPr lang="ko-KR" altLang="en-US" sz="1900" kern="0" dirty="0">
                <a:latin typeface="+mn-ea"/>
                <a:cs typeface="+mj-cs"/>
              </a:rPr>
              <a:t>조치의 </a:t>
            </a:r>
            <a:r>
              <a:rPr lang="ko-KR" altLang="en-US" sz="1900" kern="0" dirty="0" smtClean="0">
                <a:latin typeface="+mn-ea"/>
                <a:cs typeface="+mj-cs"/>
              </a:rPr>
              <a:t>협조를 </a:t>
            </a:r>
            <a:r>
              <a:rPr lang="ko-KR" altLang="en-US" sz="1900" kern="0" dirty="0">
                <a:latin typeface="+mn-ea"/>
                <a:cs typeface="+mj-cs"/>
              </a:rPr>
              <a:t>요청할 경우 중앙행정기관의 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정당한 </a:t>
            </a:r>
            <a:r>
              <a:rPr lang="ko-KR" altLang="en-US" sz="1900" kern="0" dirty="0">
                <a:latin typeface="+mn-ea"/>
                <a:cs typeface="+mj-cs"/>
              </a:rPr>
              <a:t>사유가 없는 한 이에 적극 따라야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188758" y="3623610"/>
            <a:ext cx="8723150" cy="1295790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379"/>
                <a:ext cx="3539" cy="1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226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303058" y="3564874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460566" y="3568049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409724" y="4181254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405300" y="3793875"/>
            <a:ext cx="37930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아동학대예방의 날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3" name="제목 39"/>
          <p:cNvSpPr txBox="1">
            <a:spLocks/>
          </p:cNvSpPr>
          <p:nvPr/>
        </p:nvSpPr>
        <p:spPr bwMode="auto">
          <a:xfrm>
            <a:off x="561052" y="4283117"/>
            <a:ext cx="8350855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19</a:t>
            </a:r>
            <a:r>
              <a:rPr lang="ko-KR" altLang="en-US" sz="2000" kern="0" dirty="0">
                <a:latin typeface="+mn-ea"/>
                <a:cs typeface="+mj-cs"/>
              </a:rPr>
              <a:t>일 </a:t>
            </a:r>
          </a:p>
        </p:txBody>
      </p:sp>
    </p:spTree>
    <p:extLst>
      <p:ext uri="{BB962C8B-B14F-4D97-AF65-F5344CB8AC3E}">
        <p14:creationId xmlns:p14="http://schemas.microsoft.com/office/powerpoint/2010/main" val="7839663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 신고의무자에 대한 교육 및 예방교육 실시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8451" y="3968729"/>
            <a:ext cx="8771204" cy="198055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2752" y="390999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0260" y="391316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9927" y="4499842"/>
            <a:ext cx="835667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5260" y="4154519"/>
            <a:ext cx="50257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아동학대 예방교육의 실시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85260" y="4527352"/>
            <a:ext cx="84071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국가기관과 지방자치단체의 장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「공공기관의 운영에 관한 법률」에 따른 </a:t>
            </a:r>
            <a:r>
              <a:rPr lang="ko-KR" altLang="en-US" kern="0" dirty="0" smtClean="0">
                <a:latin typeface="+mn-ea"/>
                <a:cs typeface="+mj-cs"/>
              </a:rPr>
              <a:t>공공기관과 대통령령으로 </a:t>
            </a:r>
            <a:r>
              <a:rPr lang="ko-KR" altLang="en-US" kern="0" dirty="0">
                <a:latin typeface="+mn-ea"/>
                <a:cs typeface="+mj-cs"/>
              </a:rPr>
              <a:t>정하는 공공단체의 장은 아동학대의 예방과 방지를 </a:t>
            </a:r>
            <a:r>
              <a:rPr lang="ko-KR" altLang="en-US" kern="0" dirty="0" smtClean="0">
                <a:latin typeface="+mn-ea"/>
                <a:cs typeface="+mj-cs"/>
              </a:rPr>
              <a:t>위하여 필요한 교육을 </a:t>
            </a:r>
            <a:r>
              <a:rPr lang="ko-KR" altLang="en-US" kern="0" dirty="0">
                <a:latin typeface="+mn-ea"/>
                <a:cs typeface="+mj-cs"/>
              </a:rPr>
              <a:t>연 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회 이상 실시하고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그 결과를 </a:t>
            </a:r>
            <a:r>
              <a:rPr lang="ko-KR" altLang="en-US" kern="0" dirty="0" smtClean="0">
                <a:latin typeface="+mn-ea"/>
                <a:cs typeface="+mj-cs"/>
              </a:rPr>
              <a:t>보건복지부장관에게 제출하여야 </a:t>
            </a:r>
            <a:r>
              <a:rPr lang="ko-KR" altLang="en-US" kern="0" dirty="0">
                <a:latin typeface="+mn-ea"/>
                <a:cs typeface="+mj-cs"/>
              </a:rPr>
              <a:t>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8451" y="875352"/>
            <a:ext cx="8771204" cy="2628623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72752" y="81661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30260" y="81979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9927" y="1406465"/>
            <a:ext cx="835667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85260" y="1061142"/>
            <a:ext cx="33522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신고의무자 교육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38461" y="1406465"/>
            <a:ext cx="84416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관계 중앙행정기관의 장은 신고의무자의 자격 취득 과정이나 보수교육 과정에 </a:t>
            </a:r>
            <a:r>
              <a:rPr lang="ko-KR" altLang="en-US" kern="0" dirty="0" smtClean="0">
                <a:latin typeface="+mn-ea"/>
                <a:cs typeface="+mj-cs"/>
              </a:rPr>
              <a:t>아동학대 </a:t>
            </a:r>
            <a:r>
              <a:rPr lang="ko-KR" altLang="en-US" kern="0" dirty="0">
                <a:latin typeface="+mn-ea"/>
                <a:cs typeface="+mj-cs"/>
              </a:rPr>
              <a:t>예방 및 신고의무와 관련된 교육 내용을 포함하도록 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아동학대 </a:t>
            </a:r>
            <a:r>
              <a:rPr lang="ko-KR" altLang="en-US" kern="0" dirty="0">
                <a:latin typeface="+mn-ea"/>
                <a:cs typeface="+mj-cs"/>
              </a:rPr>
              <a:t>신고의무자가 소속된 </a:t>
            </a:r>
            <a:r>
              <a:rPr lang="ko-KR" altLang="en-US" kern="0" dirty="0" smtClean="0">
                <a:latin typeface="+mn-ea"/>
                <a:cs typeface="+mj-cs"/>
              </a:rPr>
              <a:t>기관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시설 </a:t>
            </a:r>
            <a:r>
              <a:rPr lang="ko-KR" altLang="en-US" kern="0" dirty="0">
                <a:latin typeface="+mn-ea"/>
                <a:cs typeface="+mj-cs"/>
              </a:rPr>
              <a:t>등의 장은 소속 </a:t>
            </a:r>
            <a:r>
              <a:rPr lang="ko-KR" altLang="en-US" kern="0" dirty="0" smtClean="0">
                <a:latin typeface="+mn-ea"/>
                <a:cs typeface="+mj-cs"/>
              </a:rPr>
              <a:t>아동학대 신고의무자에게 신고의무 </a:t>
            </a:r>
            <a:r>
              <a:rPr lang="ko-KR" altLang="en-US" kern="0" dirty="0">
                <a:latin typeface="+mn-ea"/>
                <a:cs typeface="+mj-cs"/>
              </a:rPr>
              <a:t>교육을 실시하고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그 결과를 관계 중앙행정기관의 </a:t>
            </a:r>
            <a:r>
              <a:rPr lang="ko-KR" altLang="en-US" kern="0" dirty="0" smtClean="0">
                <a:latin typeface="+mn-ea"/>
                <a:cs typeface="+mj-cs"/>
              </a:rPr>
              <a:t>장에게 제출하여야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60667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 등의 통보 및 응급조치에 대한 거부 금지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735" y="801672"/>
            <a:ext cx="8832817" cy="457154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9037" y="7429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6545" y="7461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972" y="139307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305" y="1027654"/>
            <a:ext cx="41793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아동학대 등의 통보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2843" y="1510663"/>
            <a:ext cx="858603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사법경찰관리는 아동 사망 및 상해사건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가정폭력 사건 등에 관한 직무를 </a:t>
            </a:r>
            <a:r>
              <a:rPr lang="ko-KR" altLang="en-US" sz="2000" kern="0" dirty="0" smtClean="0">
                <a:latin typeface="+mn-ea"/>
                <a:cs typeface="+mj-cs"/>
              </a:rPr>
              <a:t>행하는 </a:t>
            </a:r>
            <a:r>
              <a:rPr lang="ko-KR" altLang="en-US" sz="2000" kern="0" dirty="0">
                <a:latin typeface="+mn-ea"/>
                <a:cs typeface="+mj-cs"/>
              </a:rPr>
              <a:t>경우 </a:t>
            </a:r>
            <a:r>
              <a:rPr lang="ko-KR" altLang="en-US" sz="2000" kern="0" dirty="0" smtClean="0">
                <a:latin typeface="+mn-ea"/>
                <a:cs typeface="+mj-cs"/>
              </a:rPr>
              <a:t>아동학대가 </a:t>
            </a:r>
            <a:r>
              <a:rPr lang="ko-KR" altLang="en-US" sz="2000" kern="0" dirty="0">
                <a:latin typeface="+mn-ea"/>
                <a:cs typeface="+mj-cs"/>
              </a:rPr>
              <a:t>있었다고 의심할 만한 사유가 있는 때에는 </a:t>
            </a:r>
            <a:r>
              <a:rPr lang="ko-KR" altLang="en-US" sz="2000" kern="0" dirty="0" err="1" smtClean="0">
                <a:latin typeface="+mn-ea"/>
                <a:cs typeface="+mj-cs"/>
              </a:rPr>
              <a:t>보장원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및 </a:t>
            </a:r>
            <a:r>
              <a:rPr lang="ko-KR" altLang="en-US" sz="2000" kern="0" dirty="0" smtClean="0">
                <a:latin typeface="+mn-ea"/>
                <a:cs typeface="+mj-cs"/>
              </a:rPr>
              <a:t>아동보호전문기관에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사실을 통보하여야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사법경찰관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err="1">
                <a:latin typeface="+mn-ea"/>
                <a:cs typeface="+mj-cs"/>
              </a:rPr>
              <a:t>보호관찰관은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「아동학대범죄의 </a:t>
            </a:r>
            <a:r>
              <a:rPr lang="ko-KR" altLang="en-US" sz="2000" kern="0" dirty="0">
                <a:latin typeface="+mn-ea"/>
                <a:cs typeface="+mj-cs"/>
              </a:rPr>
              <a:t>처벌 등에 관한 </a:t>
            </a:r>
            <a:r>
              <a:rPr lang="ko-KR" altLang="en-US" sz="2000" kern="0" dirty="0" smtClean="0">
                <a:latin typeface="+mn-ea"/>
                <a:cs typeface="+mj-cs"/>
              </a:rPr>
              <a:t>특례법</a:t>
            </a:r>
            <a:r>
              <a:rPr lang="ko-KR" altLang="en-US" sz="2000" kern="0" dirty="0">
                <a:latin typeface="+mn-ea"/>
                <a:cs typeface="+mj-cs"/>
              </a:rPr>
              <a:t>」</a:t>
            </a:r>
            <a:r>
              <a:rPr lang="ko-KR" altLang="en-US" sz="2000" kern="0" dirty="0" smtClean="0">
                <a:latin typeface="+mn-ea"/>
                <a:cs typeface="+mj-cs"/>
              </a:rPr>
              <a:t> 제</a:t>
            </a:r>
            <a:r>
              <a:rPr lang="en-US" altLang="ko-KR" sz="2000" kern="0" dirty="0">
                <a:latin typeface="+mn-ea"/>
                <a:cs typeface="+mj-cs"/>
              </a:rPr>
              <a:t>14</a:t>
            </a:r>
            <a:r>
              <a:rPr lang="ko-KR" altLang="en-US" sz="2000" kern="0" dirty="0">
                <a:latin typeface="+mn-ea"/>
                <a:cs typeface="+mj-cs"/>
              </a:rPr>
              <a:t>조 </a:t>
            </a: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항에 따라 임시조치의 청구를 신청하였을 때에는 </a:t>
            </a:r>
            <a:r>
              <a:rPr lang="ko-KR" altLang="en-US" sz="2000" kern="0" dirty="0" err="1" smtClean="0">
                <a:latin typeface="+mn-ea"/>
                <a:cs typeface="+mj-cs"/>
              </a:rPr>
              <a:t>보장원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smtClean="0">
                <a:latin typeface="+mn-ea"/>
                <a:cs typeface="+mj-cs"/>
              </a:rPr>
              <a:t>아동보호전문기관에 그 </a:t>
            </a:r>
            <a:r>
              <a:rPr lang="ko-KR" altLang="en-US" sz="2000" kern="0" dirty="0">
                <a:latin typeface="+mn-ea"/>
                <a:cs typeface="+mj-cs"/>
              </a:rPr>
              <a:t>사실을 통보하여야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통보를 </a:t>
            </a:r>
            <a:r>
              <a:rPr lang="ko-KR" altLang="en-US" sz="2000" kern="0" dirty="0">
                <a:latin typeface="+mn-ea"/>
                <a:cs typeface="+mj-cs"/>
              </a:rPr>
              <a:t>받은 </a:t>
            </a:r>
            <a:r>
              <a:rPr lang="ko-KR" altLang="en-US" sz="2000" kern="0" dirty="0" err="1">
                <a:latin typeface="+mn-ea"/>
                <a:cs typeface="+mj-cs"/>
              </a:rPr>
              <a:t>보장원</a:t>
            </a:r>
            <a:r>
              <a:rPr lang="ko-KR" altLang="en-US" sz="2000" kern="0" dirty="0">
                <a:latin typeface="+mn-ea"/>
                <a:cs typeface="+mj-cs"/>
              </a:rPr>
              <a:t> 및 </a:t>
            </a:r>
            <a:r>
              <a:rPr lang="ko-KR" altLang="en-US" sz="2000" kern="0" dirty="0" smtClean="0">
                <a:latin typeface="+mn-ea"/>
                <a:cs typeface="+mj-cs"/>
              </a:rPr>
              <a:t>아동보호전문기관은 </a:t>
            </a:r>
            <a:r>
              <a:rPr lang="ko-KR" altLang="en-US" sz="2000" kern="0" dirty="0">
                <a:latin typeface="+mn-ea"/>
                <a:cs typeface="+mj-cs"/>
              </a:rPr>
              <a:t>피해아동 보호조치 등 필요한 조치를 </a:t>
            </a:r>
            <a:r>
              <a:rPr lang="ko-KR" altLang="en-US" sz="2000" kern="0" dirty="0" smtClean="0">
                <a:latin typeface="+mn-ea"/>
                <a:cs typeface="+mj-cs"/>
              </a:rPr>
              <a:t>하여야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5994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응급조치 거부 금지 등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832" y="3628408"/>
            <a:ext cx="8771204" cy="277134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9133" y="356967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6641" y="357284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16068" y="4219809"/>
            <a:ext cx="838048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1401" y="3854390"/>
            <a:ext cx="42338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사후관리와 아동학대정보시스템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4842" y="4306282"/>
            <a:ext cx="8442757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보장원</a:t>
            </a:r>
            <a:r>
              <a:rPr lang="ko-KR" altLang="en-US" sz="1900" kern="0" dirty="0">
                <a:latin typeface="+mn-ea"/>
                <a:cs typeface="+mj-cs"/>
              </a:rPr>
              <a:t> 또는 아동보호전문기관의 장은 아동학대가 종료된 이후에도 가정방문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전화상담 등을 통하여 </a:t>
            </a:r>
            <a:r>
              <a:rPr lang="ko-KR" altLang="en-US" sz="1900" kern="0" dirty="0">
                <a:latin typeface="+mn-ea"/>
                <a:cs typeface="+mj-cs"/>
              </a:rPr>
              <a:t>아동학대 재발 여부를 확인하여야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28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아동학대 관련 정보를 공유하고 아동학대를 예방하기 </a:t>
            </a:r>
            <a:r>
              <a:rPr lang="ko-KR" altLang="en-US" sz="1900" kern="0" dirty="0" smtClean="0">
                <a:latin typeface="+mn-ea"/>
                <a:cs typeface="+mj-cs"/>
              </a:rPr>
              <a:t>위하여 아동학대정보시스템을 구축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운영하여야 한다 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28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2).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74832" y="841864"/>
            <a:ext cx="8771204" cy="241130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89133" y="78312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46641" y="78630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16068" y="1433265"/>
            <a:ext cx="838048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1401" y="1067846"/>
            <a:ext cx="512512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응급조치에 대한 거부 금지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32307" y="1413791"/>
            <a:ext cx="845254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「</a:t>
            </a:r>
            <a:r>
              <a:rPr lang="ko-KR" altLang="en-US" sz="1900" kern="0" dirty="0" smtClean="0">
                <a:latin typeface="+mn-ea"/>
                <a:cs typeface="+mj-cs"/>
              </a:rPr>
              <a:t>아동학대범죄의 </a:t>
            </a:r>
            <a:r>
              <a:rPr lang="ko-KR" altLang="en-US" sz="1900" kern="0" dirty="0">
                <a:latin typeface="+mn-ea"/>
                <a:cs typeface="+mj-cs"/>
              </a:rPr>
              <a:t>처벌 등에 관한 </a:t>
            </a:r>
            <a:r>
              <a:rPr lang="ko-KR" altLang="en-US" sz="1900" kern="0" dirty="0" smtClean="0">
                <a:latin typeface="+mn-ea"/>
                <a:cs typeface="+mj-cs"/>
              </a:rPr>
              <a:t>특례법」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 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호 또는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호에 따라 </a:t>
            </a:r>
            <a:r>
              <a:rPr lang="ko-KR" altLang="en-US" sz="1900" kern="0" dirty="0" smtClean="0">
                <a:latin typeface="+mn-ea"/>
                <a:cs typeface="+mj-cs"/>
              </a:rPr>
              <a:t>사법경찰관리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보장원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아동보호전문기관의 직원이 피해아동을 </a:t>
            </a:r>
            <a:r>
              <a:rPr lang="ko-KR" altLang="en-US" sz="1900" kern="0" dirty="0" smtClean="0">
                <a:latin typeface="+mn-ea"/>
                <a:cs typeface="+mj-cs"/>
              </a:rPr>
              <a:t>인도하는 </a:t>
            </a:r>
            <a:r>
              <a:rPr lang="ko-KR" altLang="en-US" sz="1900" kern="0" dirty="0">
                <a:latin typeface="+mn-ea"/>
                <a:cs typeface="+mj-cs"/>
              </a:rPr>
              <a:t>경우에는 </a:t>
            </a:r>
            <a:r>
              <a:rPr lang="ko-KR" altLang="en-US" sz="1900" kern="0" dirty="0" smtClean="0">
                <a:latin typeface="+mn-ea"/>
                <a:cs typeface="+mj-cs"/>
              </a:rPr>
              <a:t>아동학대 </a:t>
            </a:r>
            <a:r>
              <a:rPr lang="ko-KR" altLang="en-US" sz="1900" kern="0" dirty="0">
                <a:latin typeface="+mn-ea"/>
                <a:cs typeface="+mj-cs"/>
              </a:rPr>
              <a:t>관련 보호시설이나 의료기관은 정당한 사유 </a:t>
            </a:r>
            <a:r>
              <a:rPr lang="ko-KR" altLang="en-US" sz="1900" kern="0" dirty="0" smtClean="0">
                <a:latin typeface="+mn-ea"/>
                <a:cs typeface="+mj-cs"/>
              </a:rPr>
              <a:t>없이 이를 거부하여서는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아니 </a:t>
            </a:r>
            <a:r>
              <a:rPr lang="ko-KR" altLang="en-US" sz="1900" kern="0" dirty="0">
                <a:latin typeface="+mn-ea"/>
                <a:cs typeface="+mj-cs"/>
              </a:rPr>
              <a:t>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8613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피해아동 및 그 가족에 대한 지원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4927" y="851912"/>
            <a:ext cx="8761357" cy="332776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9229" y="79317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6737" y="79635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6164" y="1443313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1497" y="1077894"/>
            <a:ext cx="54425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피해아동 및 그 가족에 대한 지원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74938" y="1459680"/>
            <a:ext cx="8467663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보장원</a:t>
            </a:r>
            <a:r>
              <a:rPr lang="ko-KR" altLang="en-US" sz="1900" kern="0" dirty="0">
                <a:latin typeface="+mn-ea"/>
                <a:cs typeface="+mj-cs"/>
              </a:rPr>
              <a:t> 또는 아동보호전문기관의 장은 아동의 안전 확보와 </a:t>
            </a:r>
            <a:r>
              <a:rPr lang="ko-KR" altLang="en-US" sz="1900" kern="0" dirty="0" err="1">
                <a:latin typeface="+mn-ea"/>
                <a:cs typeface="+mj-cs"/>
              </a:rPr>
              <a:t>재학대</a:t>
            </a:r>
            <a:r>
              <a:rPr lang="ko-KR" altLang="en-US" sz="1900" kern="0" dirty="0">
                <a:latin typeface="+mn-ea"/>
                <a:cs typeface="+mj-cs"/>
              </a:rPr>
              <a:t> 방지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건전한 가정기능의 유지 </a:t>
            </a:r>
            <a:r>
              <a:rPr lang="ko-KR" altLang="en-US" sz="1900" kern="0" dirty="0">
                <a:latin typeface="+mn-ea"/>
                <a:cs typeface="+mj-cs"/>
              </a:rPr>
              <a:t>등을 위하여 피해아동 및 보호자를 포함한 피해아동의 </a:t>
            </a:r>
            <a:r>
              <a:rPr lang="ko-KR" altLang="en-US" sz="1900" kern="0" dirty="0" smtClean="0">
                <a:latin typeface="+mn-ea"/>
                <a:cs typeface="+mj-cs"/>
              </a:rPr>
              <a:t>가족에게 </a:t>
            </a:r>
            <a:r>
              <a:rPr lang="ko-KR" altLang="en-US" sz="1900" kern="0" dirty="0">
                <a:latin typeface="+mn-ea"/>
                <a:cs typeface="+mj-cs"/>
              </a:rPr>
              <a:t>상담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교육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의료적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심리적 </a:t>
            </a:r>
            <a:r>
              <a:rPr lang="ko-KR" altLang="en-US" sz="1900" kern="0" dirty="0">
                <a:latin typeface="+mn-ea"/>
                <a:cs typeface="+mj-cs"/>
              </a:rPr>
              <a:t>치료 등의 필요한 지원을 제공하여야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보장원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또는 아동보호전문기관의 장은 지원 여부의 결정 및 지원의 제공 등 </a:t>
            </a: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모든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과정에서 피해아동의 이익을 최</a:t>
            </a: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우선으로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고려</a:t>
            </a:r>
            <a:r>
              <a:rPr lang="ko-KR" altLang="en-US" sz="1900" kern="0" dirty="0">
                <a:latin typeface="+mn-ea"/>
                <a:cs typeface="+mj-cs"/>
              </a:rPr>
              <a:t>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96318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 행위자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11240"/>
            <a:ext cx="8884877" cy="610042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6525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6556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65828" y="123230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1161" y="866886"/>
            <a:ext cx="386836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아동학대 행위자에 대한 조치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71036" y="1239965"/>
            <a:ext cx="8676456" cy="5535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>
                <a:latin typeface="+mn-ea"/>
                <a:cs typeface="+mj-cs"/>
              </a:rPr>
              <a:t>아동보호전문기관의 장은 아동학대행위자에 대하여 </a:t>
            </a:r>
            <a:r>
              <a:rPr lang="ko-KR" altLang="en-US" sz="1700" kern="0" dirty="0" smtClean="0">
                <a:latin typeface="+mn-ea"/>
                <a:cs typeface="+mj-cs"/>
              </a:rPr>
              <a:t>상담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교육 </a:t>
            </a:r>
            <a:r>
              <a:rPr lang="ko-KR" altLang="en-US" sz="1700" kern="0" dirty="0">
                <a:latin typeface="+mn-ea"/>
                <a:cs typeface="+mj-cs"/>
              </a:rPr>
              <a:t>및 심리적 </a:t>
            </a:r>
            <a:r>
              <a:rPr lang="ko-KR" altLang="en-US" sz="1700" kern="0" dirty="0" smtClean="0">
                <a:latin typeface="+mn-ea"/>
                <a:cs typeface="+mj-cs"/>
              </a:rPr>
              <a:t>치료 등 </a:t>
            </a:r>
            <a:r>
              <a:rPr lang="ko-KR" altLang="en-US" sz="1700" kern="0" dirty="0">
                <a:latin typeface="+mn-ea"/>
                <a:cs typeface="+mj-cs"/>
              </a:rPr>
              <a:t>필요한 지원을 받을 것을 권고할 수 있다</a:t>
            </a:r>
            <a:r>
              <a:rPr lang="en-US" altLang="ko-KR" sz="1700" kern="0" dirty="0">
                <a:latin typeface="+mn-ea"/>
                <a:cs typeface="+mj-cs"/>
              </a:rPr>
              <a:t>(</a:t>
            </a: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29</a:t>
            </a:r>
            <a:r>
              <a:rPr lang="ko-KR" altLang="en-US" sz="1700" kern="0" dirty="0">
                <a:latin typeface="+mn-ea"/>
                <a:cs typeface="+mj-cs"/>
              </a:rPr>
              <a:t>조의</a:t>
            </a:r>
            <a:r>
              <a:rPr lang="en-US" altLang="ko-KR" sz="1700" kern="0" dirty="0">
                <a:latin typeface="+mn-ea"/>
                <a:cs typeface="+mj-cs"/>
              </a:rPr>
              <a:t>2</a:t>
            </a:r>
            <a:r>
              <a:rPr lang="en-US" altLang="ko-KR" sz="1700" kern="0" dirty="0" smtClean="0">
                <a:latin typeface="+mn-ea"/>
                <a:cs typeface="+mj-cs"/>
              </a:rPr>
              <a:t>).</a:t>
            </a:r>
            <a:endParaRPr lang="en-US" altLang="ko-KR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>
                <a:latin typeface="+mn-ea"/>
                <a:cs typeface="+mj-cs"/>
              </a:rPr>
              <a:t>아동학대관련범죄자의 취업 제한</a:t>
            </a:r>
            <a:r>
              <a:rPr lang="en-US" altLang="ko-KR" sz="1700" kern="0" dirty="0">
                <a:latin typeface="+mn-ea"/>
                <a:cs typeface="+mj-cs"/>
              </a:rPr>
              <a:t>(</a:t>
            </a: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29</a:t>
            </a:r>
            <a:r>
              <a:rPr lang="ko-KR" altLang="en-US" sz="1700" kern="0" dirty="0">
                <a:latin typeface="+mn-ea"/>
                <a:cs typeface="+mj-cs"/>
              </a:rPr>
              <a:t>조의</a:t>
            </a:r>
            <a:r>
              <a:rPr lang="en-US" altLang="ko-KR" sz="1700" kern="0" dirty="0">
                <a:latin typeface="+mn-ea"/>
                <a:cs typeface="+mj-cs"/>
              </a:rPr>
              <a:t>3</a:t>
            </a:r>
            <a:r>
              <a:rPr lang="en-US" altLang="ko-KR" sz="1700" kern="0" dirty="0" smtClean="0">
                <a:latin typeface="+mn-ea"/>
                <a:cs typeface="+mj-cs"/>
              </a:rPr>
              <a:t>)</a:t>
            </a:r>
            <a:endParaRPr lang="en-US" altLang="ko-KR" sz="17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7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>
                <a:latin typeface="+mn-ea"/>
                <a:cs typeface="+mj-cs"/>
              </a:rPr>
              <a:t>법원 아동학대관련범죄로 형 또는 치료감호를 선고하는 경우에는 판결로 그 형 </a:t>
            </a:r>
            <a:r>
              <a:rPr lang="ko-KR" altLang="en-US" sz="1700" kern="0" dirty="0" smtClean="0">
                <a:latin typeface="+mn-ea"/>
                <a:cs typeface="+mj-cs"/>
              </a:rPr>
              <a:t>또는 치료감호의 </a:t>
            </a:r>
            <a:r>
              <a:rPr lang="ko-KR" altLang="en-US" sz="1700" kern="0" dirty="0">
                <a:latin typeface="+mn-ea"/>
                <a:cs typeface="+mj-cs"/>
              </a:rPr>
              <a:t>전부 또는 일부의 집행이 종료하거나 집행이 유예</a:t>
            </a:r>
            <a:r>
              <a:rPr lang="en-US" altLang="ko-KR" sz="1700" kern="0" dirty="0">
                <a:latin typeface="+mn-ea"/>
                <a:cs typeface="+mj-cs"/>
              </a:rPr>
              <a:t>`</a:t>
            </a:r>
            <a:r>
              <a:rPr lang="ko-KR" altLang="en-US" sz="1700" kern="0" dirty="0">
                <a:latin typeface="+mn-ea"/>
                <a:cs typeface="+mj-cs"/>
              </a:rPr>
              <a:t>면제된 날부터 </a:t>
            </a:r>
            <a:r>
              <a:rPr lang="ko-KR" altLang="en-US" sz="1700" kern="0" dirty="0" smtClean="0">
                <a:latin typeface="+mn-ea"/>
                <a:cs typeface="+mj-cs"/>
              </a:rPr>
              <a:t>일정기간</a:t>
            </a:r>
            <a:r>
              <a:rPr lang="en-US" altLang="ko-KR" sz="1700" kern="0" dirty="0" smtClean="0">
                <a:latin typeface="+mn-ea"/>
                <a:cs typeface="+mj-cs"/>
              </a:rPr>
              <a:t>(</a:t>
            </a:r>
            <a:r>
              <a:rPr lang="ko-KR" altLang="en-US" sz="1700" kern="0" dirty="0">
                <a:solidFill>
                  <a:srgbClr val="FF0000"/>
                </a:solidFill>
                <a:latin typeface="+mn-ea"/>
                <a:cs typeface="+mj-cs"/>
              </a:rPr>
              <a:t>취업제한기간</a:t>
            </a:r>
            <a:r>
              <a:rPr lang="en-US" altLang="ko-KR" sz="1700" kern="0" dirty="0">
                <a:latin typeface="+mn-ea"/>
                <a:cs typeface="+mj-cs"/>
              </a:rPr>
              <a:t>) </a:t>
            </a:r>
            <a:r>
              <a:rPr lang="ko-KR" altLang="en-US" sz="1700" kern="0" dirty="0">
                <a:latin typeface="+mn-ea"/>
                <a:cs typeface="+mj-cs"/>
              </a:rPr>
              <a:t>동안 아동관련기관을 운영하거나 아동관련기관에 취업 또는 </a:t>
            </a:r>
            <a:r>
              <a:rPr lang="ko-KR" altLang="en-US" sz="1700" kern="0" dirty="0" smtClean="0">
                <a:latin typeface="+mn-ea"/>
                <a:cs typeface="+mj-cs"/>
              </a:rPr>
              <a:t>사실상 </a:t>
            </a:r>
            <a:r>
              <a:rPr lang="ko-KR" altLang="en-US" sz="1700" kern="0" dirty="0">
                <a:latin typeface="+mn-ea"/>
                <a:cs typeface="+mj-cs"/>
              </a:rPr>
              <a:t>노무를 제공할 수 없도록 하는 명령을 </a:t>
            </a:r>
            <a:r>
              <a:rPr lang="ko-KR" altLang="en-US" sz="1700" kern="0" dirty="0">
                <a:solidFill>
                  <a:srgbClr val="FF0000"/>
                </a:solidFill>
                <a:latin typeface="+mn-ea"/>
                <a:cs typeface="+mj-cs"/>
              </a:rPr>
              <a:t>사건의 판결과 동시에 선고하여야 </a:t>
            </a:r>
            <a:r>
              <a:rPr lang="ko-KR" altLang="en-US" sz="1700" kern="0" dirty="0">
                <a:latin typeface="+mn-ea"/>
                <a:cs typeface="+mj-cs"/>
              </a:rPr>
              <a:t>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  <a:p>
            <a:pPr marL="62230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90000"/>
              <a:buFont typeface="Wingdings" panose="05000000000000000000" pitchFamily="2" charset="2"/>
              <a:buChar char="§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 취업제한기간은 </a:t>
            </a:r>
            <a:r>
              <a:rPr lang="en-US" altLang="ko-KR" sz="1700" kern="0" dirty="0">
                <a:latin typeface="+mn-ea"/>
                <a:cs typeface="+mj-cs"/>
              </a:rPr>
              <a:t>10</a:t>
            </a:r>
            <a:r>
              <a:rPr lang="ko-KR" altLang="en-US" sz="1700" kern="0" dirty="0">
                <a:latin typeface="+mn-ea"/>
                <a:cs typeface="+mj-cs"/>
              </a:rPr>
              <a:t>년을 초과할 수 없다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>
                <a:latin typeface="+mn-ea"/>
                <a:cs typeface="+mj-cs"/>
              </a:rPr>
              <a:t>아동관련기관의 설치 또는 설립인가</a:t>
            </a:r>
            <a:r>
              <a:rPr lang="en-US" altLang="ko-KR" sz="1700" kern="0" dirty="0">
                <a:latin typeface="+mn-ea"/>
                <a:cs typeface="+mj-cs"/>
              </a:rPr>
              <a:t>·</a:t>
            </a:r>
            <a:r>
              <a:rPr lang="ko-KR" altLang="en-US" sz="1700" kern="0" dirty="0">
                <a:latin typeface="+mn-ea"/>
                <a:cs typeface="+mj-cs"/>
              </a:rPr>
              <a:t>신고를 관할하는 지방자치단체의 장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교육감 </a:t>
            </a:r>
            <a:r>
              <a:rPr lang="ko-KR" altLang="en-US" sz="1700" kern="0" dirty="0" smtClean="0">
                <a:latin typeface="+mn-ea"/>
                <a:cs typeface="+mj-cs"/>
              </a:rPr>
              <a:t>또는 교육장은 </a:t>
            </a:r>
            <a:r>
              <a:rPr lang="ko-KR" altLang="en-US" sz="1700" kern="0" dirty="0">
                <a:latin typeface="+mn-ea"/>
                <a:cs typeface="+mj-cs"/>
              </a:rPr>
              <a:t>아동관련기관을 운영하려는 자에 대하여 관계 기관의 </a:t>
            </a:r>
            <a:r>
              <a:rPr lang="ko-KR" altLang="en-US" sz="1700" kern="0" dirty="0" smtClean="0">
                <a:latin typeface="+mn-ea"/>
                <a:cs typeface="+mj-cs"/>
              </a:rPr>
              <a:t>장에게</a:t>
            </a: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아동학대관련범죄 전력 </a:t>
            </a:r>
            <a:r>
              <a:rPr lang="ko-KR" altLang="en-US" sz="1700" kern="0" dirty="0">
                <a:latin typeface="+mn-ea"/>
                <a:cs typeface="+mj-cs"/>
              </a:rPr>
              <a:t>조회를 요청해야 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아동관련기관의 </a:t>
            </a:r>
            <a:r>
              <a:rPr lang="ko-KR" altLang="en-US" sz="1700" kern="0" dirty="0">
                <a:latin typeface="+mn-ea"/>
                <a:cs typeface="+mj-cs"/>
              </a:rPr>
              <a:t>장은 그 기관에 취업 중이거나 사실상 노무를 제공 중인 사람 </a:t>
            </a:r>
            <a:r>
              <a:rPr lang="ko-KR" altLang="en-US" sz="1700" kern="0" dirty="0" smtClean="0">
                <a:latin typeface="+mn-ea"/>
                <a:cs typeface="+mj-cs"/>
              </a:rPr>
              <a:t>또는 취업하려 </a:t>
            </a:r>
            <a:r>
              <a:rPr lang="ko-KR" altLang="en-US" sz="1700" kern="0" dirty="0">
                <a:latin typeface="+mn-ea"/>
                <a:cs typeface="+mj-cs"/>
              </a:rPr>
              <a:t>하거나 사실상 노무를 제공하려는 사람에 대하여 동의를 </a:t>
            </a:r>
            <a:r>
              <a:rPr lang="ko-KR" altLang="en-US" sz="1700" kern="0" dirty="0" smtClean="0">
                <a:latin typeface="+mn-ea"/>
                <a:cs typeface="+mj-cs"/>
              </a:rPr>
              <a:t>받고 아동학대관련범죄 </a:t>
            </a:r>
            <a:r>
              <a:rPr lang="ko-KR" altLang="en-US" sz="1700" kern="0" dirty="0">
                <a:latin typeface="+mn-ea"/>
                <a:cs typeface="+mj-cs"/>
              </a:rPr>
              <a:t>전력을 확인하여야 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704452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법률상담 및 전담의료기관의 지정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5061864"/>
            <a:ext cx="8913577" cy="15974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500312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500630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65828" y="5623121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01161" y="5257702"/>
            <a:ext cx="558999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아동학대 전담의료기관의 지정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199202" y="5665294"/>
            <a:ext cx="883896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보건복지부장관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국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공립병원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보건소 또는 </a:t>
            </a:r>
            <a:r>
              <a:rPr lang="ko-KR" altLang="en-US" sz="1900" kern="0" dirty="0">
                <a:latin typeface="+mn-ea"/>
                <a:cs typeface="+mj-cs"/>
              </a:rPr>
              <a:t>민간의료기관을 피해아동의 치료를 위한 전담의료기관을 지정할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4591" y="771528"/>
            <a:ext cx="8913577" cy="397371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8893" y="71279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6401" y="71596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65828" y="1332785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01161" y="967366"/>
            <a:ext cx="54072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아동학대에 대한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법률상담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04602" y="1377675"/>
            <a:ext cx="8622665" cy="331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국가는 피해아동을 위한 법률상담과 소송대리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訴訟代理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>
                <a:latin typeface="+mn-ea"/>
                <a:cs typeface="+mj-cs"/>
              </a:rPr>
              <a:t>등의 </a:t>
            </a:r>
            <a:r>
              <a:rPr lang="ko-KR" altLang="en-US" sz="1900" kern="0" dirty="0" smtClean="0">
                <a:latin typeface="+mn-ea"/>
                <a:cs typeface="+mj-cs"/>
              </a:rPr>
              <a:t>지원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 smtClean="0">
                <a:latin typeface="+mn-ea"/>
                <a:cs typeface="+mj-cs"/>
              </a:rPr>
              <a:t>법률상담 등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을 </a:t>
            </a:r>
            <a:r>
              <a:rPr lang="ko-KR" altLang="en-US" sz="1900" kern="0" dirty="0" smtClean="0">
                <a:latin typeface="+mn-ea"/>
                <a:cs typeface="+mj-cs"/>
              </a:rPr>
              <a:t>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보건복지부장관과 </a:t>
            </a:r>
            <a:r>
              <a:rPr lang="ko-KR" altLang="en-US" sz="1900" kern="0" dirty="0" err="1">
                <a:latin typeface="+mn-ea"/>
                <a:cs typeface="+mj-cs"/>
              </a:rPr>
              <a:t>보장원의</a:t>
            </a:r>
            <a:r>
              <a:rPr lang="ko-KR" altLang="en-US" sz="1900" kern="0" dirty="0">
                <a:latin typeface="+mn-ea"/>
                <a:cs typeface="+mj-cs"/>
              </a:rPr>
              <a:t> 장 및 아동보호전문기관의 장은 대한법률구조공단 또는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1900" kern="0" dirty="0">
                <a:latin typeface="+mn-ea"/>
                <a:cs typeface="+mj-cs"/>
              </a:rPr>
              <a:t>정하는 그 밖의 기관에 </a:t>
            </a:r>
            <a:r>
              <a:rPr lang="ko-KR" altLang="en-US" sz="1900" kern="0" dirty="0" smtClean="0">
                <a:latin typeface="+mn-ea"/>
                <a:cs typeface="+mj-cs"/>
              </a:rPr>
              <a:t>법률상담 등을 </a:t>
            </a:r>
            <a:r>
              <a:rPr lang="ko-KR" altLang="en-US" sz="1900" kern="0" dirty="0">
                <a:latin typeface="+mn-ea"/>
                <a:cs typeface="+mj-cs"/>
              </a:rPr>
              <a:t>요청할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법률상담 등에 </a:t>
            </a:r>
            <a:r>
              <a:rPr lang="ko-KR" altLang="en-US" sz="1900" kern="0" dirty="0">
                <a:latin typeface="+mn-ea"/>
                <a:cs typeface="+mj-cs"/>
              </a:rPr>
              <a:t>소요되는 비용은 대통령령으로 정하는 바에 따라 국가가 부담할 </a:t>
            </a:r>
            <a:r>
              <a:rPr lang="ko-KR" altLang="en-US" sz="1900" kern="0" dirty="0" smtClean="0">
                <a:latin typeface="+mn-ea"/>
                <a:cs typeface="+mj-cs"/>
              </a:rPr>
              <a:t> 수 </a:t>
            </a:r>
            <a:r>
              <a:rPr lang="ko-KR" altLang="en-US" sz="1900" kern="0" dirty="0">
                <a:latin typeface="+mn-ea"/>
                <a:cs typeface="+mj-cs"/>
              </a:rPr>
              <a:t>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다만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법률상담 등을 </a:t>
            </a:r>
            <a:r>
              <a:rPr lang="ko-KR" altLang="en-US" sz="1900" kern="0" dirty="0">
                <a:latin typeface="+mn-ea"/>
                <a:cs typeface="+mj-cs"/>
              </a:rPr>
              <a:t>받는 자가 다른 법령에 의하여 </a:t>
            </a:r>
            <a:r>
              <a:rPr lang="ko-KR" altLang="en-US" sz="1900" kern="0" dirty="0" smtClean="0">
                <a:latin typeface="+mn-ea"/>
                <a:cs typeface="+mj-cs"/>
              </a:rPr>
              <a:t>법률상담 등에 소요되는 </a:t>
            </a:r>
            <a:r>
              <a:rPr lang="ko-KR" altLang="en-US" sz="1900" kern="0" dirty="0">
                <a:latin typeface="+mn-ea"/>
                <a:cs typeface="+mj-cs"/>
              </a:rPr>
              <a:t>비용을 </a:t>
            </a:r>
            <a:r>
              <a:rPr lang="ko-KR" altLang="en-US" sz="1900" kern="0" dirty="0" smtClean="0">
                <a:latin typeface="+mn-ea"/>
                <a:cs typeface="+mj-cs"/>
              </a:rPr>
              <a:t>지원받는 </a:t>
            </a:r>
            <a:r>
              <a:rPr lang="ko-KR" altLang="en-US" sz="1900" kern="0" dirty="0">
                <a:latin typeface="+mn-ea"/>
                <a:cs typeface="+mj-cs"/>
              </a:rPr>
              <a:t>경우는 </a:t>
            </a:r>
            <a:r>
              <a:rPr lang="ko-KR" altLang="en-US" sz="1900" kern="0" dirty="0" smtClean="0">
                <a:latin typeface="+mn-ea"/>
                <a:cs typeface="+mj-cs"/>
              </a:rPr>
              <a:t>제외한다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26521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아동안전 및 건강 지원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736" y="3315249"/>
            <a:ext cx="8841568" cy="345793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9037" y="325651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6545" y="325968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972" y="3856410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305" y="3490991"/>
            <a:ext cx="75007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아동보호구역에서의 영상정보처리기기의 설치 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95972" y="3925312"/>
            <a:ext cx="8578019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유괴 등 범죄의 위험으로부터 아동을 보호하기 위하여 </a:t>
            </a:r>
            <a:r>
              <a:rPr lang="ko-KR" altLang="en-US" sz="1900" kern="0" dirty="0" smtClean="0">
                <a:latin typeface="+mn-ea"/>
                <a:cs typeface="+mj-cs"/>
              </a:rPr>
              <a:t>필요하다고 </a:t>
            </a:r>
            <a:r>
              <a:rPr lang="ko-KR" altLang="en-US" sz="1900" kern="0" dirty="0">
                <a:latin typeface="+mn-ea"/>
                <a:cs typeface="+mj-cs"/>
              </a:rPr>
              <a:t>인정하는 경우에는 도시공원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어린이집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초등학교 및 특수학교</a:t>
            </a:r>
            <a:r>
              <a:rPr lang="en-US" altLang="ko-KR" sz="1900" kern="0" dirty="0">
                <a:latin typeface="+mn-ea"/>
                <a:cs typeface="+mj-cs"/>
              </a:rPr>
              <a:t>,  </a:t>
            </a:r>
            <a:r>
              <a:rPr lang="ko-KR" altLang="en-US" sz="1900" kern="0" dirty="0" smtClean="0">
                <a:latin typeface="+mn-ea"/>
                <a:cs typeface="+mj-cs"/>
              </a:rPr>
              <a:t>유치원의 주변 </a:t>
            </a:r>
            <a:r>
              <a:rPr lang="ko-KR" altLang="en-US" sz="1900" kern="0" dirty="0">
                <a:latin typeface="+mn-ea"/>
                <a:cs typeface="+mj-cs"/>
              </a:rPr>
              <a:t>구역을 아동보호구역으로 지정하여 범죄의 예방을 위한 순찰 </a:t>
            </a:r>
            <a:r>
              <a:rPr lang="ko-KR" altLang="en-US" sz="1900" kern="0" dirty="0" smtClean="0">
                <a:latin typeface="+mn-ea"/>
                <a:cs typeface="+mj-cs"/>
              </a:rPr>
              <a:t>및 아동지도 </a:t>
            </a:r>
            <a:r>
              <a:rPr lang="ko-KR" altLang="en-US" sz="1900" kern="0" dirty="0">
                <a:latin typeface="+mn-ea"/>
                <a:cs typeface="+mj-cs"/>
              </a:rPr>
              <a:t>업무 </a:t>
            </a:r>
            <a:r>
              <a:rPr lang="ko-KR" altLang="en-US" sz="1900" kern="0" dirty="0" smtClean="0">
                <a:latin typeface="+mn-ea"/>
                <a:cs typeface="+mj-cs"/>
              </a:rPr>
              <a:t>등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필요한 </a:t>
            </a:r>
            <a:r>
              <a:rPr lang="ko-KR" altLang="en-US" sz="1900" kern="0" dirty="0">
                <a:latin typeface="+mn-ea"/>
                <a:cs typeface="+mj-cs"/>
              </a:rPr>
              <a:t>조치를 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위에 따라 지정된 아동보호구역에 </a:t>
            </a:r>
            <a:r>
              <a:rPr lang="ko-KR" altLang="en-US" sz="1900" kern="0" dirty="0" smtClean="0">
                <a:latin typeface="+mn-ea"/>
                <a:cs typeface="+mj-cs"/>
              </a:rPr>
              <a:t>「개인정보 보호법」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7</a:t>
            </a:r>
            <a:r>
              <a:rPr lang="ko-KR" altLang="en-US" sz="1900" kern="0" dirty="0">
                <a:latin typeface="+mn-ea"/>
                <a:cs typeface="+mj-cs"/>
              </a:rPr>
              <a:t>호에 따른 영상정보처리기를 설치하여야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4736" y="753104"/>
            <a:ext cx="8841568" cy="237781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9037" y="69436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26545" y="69754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95972" y="129426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31305" y="928846"/>
            <a:ext cx="41152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아동안전에 대한 교육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42789" y="1294265"/>
            <a:ext cx="850742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아동복지시설의 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어린이집</a:t>
            </a:r>
            <a:r>
              <a:rPr lang="ko-KR" altLang="en-US" sz="1900" kern="0" dirty="0">
                <a:latin typeface="+mn-ea"/>
                <a:cs typeface="+mj-cs"/>
              </a:rPr>
              <a:t> 및 유치원 원장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중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고등학교의 </a:t>
            </a:r>
            <a:r>
              <a:rPr lang="ko-KR" altLang="en-US" sz="1900" kern="0" dirty="0">
                <a:latin typeface="+mn-ea"/>
                <a:cs typeface="+mj-cs"/>
              </a:rPr>
              <a:t>장은 </a:t>
            </a:r>
            <a:r>
              <a:rPr lang="ko-KR" altLang="en-US" sz="1900" kern="0" dirty="0" smtClean="0">
                <a:latin typeface="+mn-ea"/>
                <a:cs typeface="+mj-cs"/>
              </a:rPr>
              <a:t>교육대상 </a:t>
            </a:r>
            <a:r>
              <a:rPr lang="ko-KR" altLang="en-US" sz="1900" kern="0" dirty="0">
                <a:latin typeface="+mn-ea"/>
                <a:cs typeface="+mj-cs"/>
              </a:rPr>
              <a:t>아동의 </a:t>
            </a:r>
            <a:r>
              <a:rPr lang="ko-KR" altLang="en-US" sz="1900" kern="0" dirty="0" smtClean="0">
                <a:latin typeface="+mn-ea"/>
                <a:cs typeface="+mj-cs"/>
              </a:rPr>
              <a:t>연령을 </a:t>
            </a:r>
            <a:r>
              <a:rPr lang="ko-KR" altLang="en-US" sz="1900" kern="0" dirty="0">
                <a:latin typeface="+mn-ea"/>
                <a:cs typeface="+mj-cs"/>
              </a:rPr>
              <a:t>고려하여 대통령령이 정하는 바에 따라 매년 성폭력 및 </a:t>
            </a:r>
            <a:r>
              <a:rPr lang="ko-KR" altLang="en-US" sz="1900" kern="0" dirty="0" smtClean="0">
                <a:latin typeface="+mn-ea"/>
                <a:cs typeface="+mj-cs"/>
              </a:rPr>
              <a:t>아동학대 </a:t>
            </a:r>
            <a:r>
              <a:rPr lang="ko-KR" altLang="en-US" sz="1900" kern="0" dirty="0">
                <a:latin typeface="+mn-ea"/>
                <a:cs typeface="+mj-cs"/>
              </a:rPr>
              <a:t>예방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실종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유괴의 </a:t>
            </a:r>
            <a:r>
              <a:rPr lang="ko-KR" altLang="en-US" sz="1900" kern="0" dirty="0">
                <a:latin typeface="+mn-ea"/>
                <a:cs typeface="+mj-cs"/>
              </a:rPr>
              <a:t>예방과 방지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약물오남용 예방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재난대비 안전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교통안전에 </a:t>
            </a:r>
            <a:r>
              <a:rPr lang="ko-KR" altLang="en-US" sz="1900" kern="0" dirty="0">
                <a:latin typeface="+mn-ea"/>
                <a:cs typeface="+mj-cs"/>
              </a:rPr>
              <a:t>대한 </a:t>
            </a:r>
            <a:r>
              <a:rPr lang="ko-KR" altLang="en-US" sz="1900" kern="0" dirty="0" smtClean="0">
                <a:latin typeface="+mn-ea"/>
                <a:cs typeface="+mj-cs"/>
              </a:rPr>
              <a:t>교육을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실시하여야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944484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아동안전 및 건강 지원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736" y="2539912"/>
            <a:ext cx="8841568" cy="411772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9037" y="248117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6545" y="248435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972" y="308107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305" y="2715654"/>
            <a:ext cx="37337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건강한 심신의 보존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97343" y="3052214"/>
            <a:ext cx="867645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아동의 </a:t>
            </a:r>
            <a:r>
              <a:rPr lang="ko-KR" altLang="en-US" sz="1900" kern="0" dirty="0">
                <a:latin typeface="+mn-ea"/>
                <a:cs typeface="+mj-cs"/>
              </a:rPr>
              <a:t>보호자는 아동의 건강 유지와 향상을 위하여 최선의 주의와 </a:t>
            </a:r>
            <a:r>
              <a:rPr lang="ko-KR" altLang="en-US" sz="1900" kern="0" dirty="0" smtClean="0">
                <a:latin typeface="+mn-ea"/>
                <a:cs typeface="+mj-cs"/>
              </a:rPr>
              <a:t>노력을 </a:t>
            </a:r>
            <a:r>
              <a:rPr lang="ko-KR" altLang="en-US" sz="1900" kern="0" dirty="0">
                <a:latin typeface="+mn-ea"/>
                <a:cs typeface="+mj-cs"/>
              </a:rPr>
              <a:t>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아동의 건강 증진과 체력 향상을 위하여 신체적 건강 </a:t>
            </a:r>
            <a:r>
              <a:rPr lang="ko-KR" altLang="en-US" sz="1900" kern="0" dirty="0" smtClean="0">
                <a:latin typeface="+mn-ea"/>
                <a:cs typeface="+mj-cs"/>
              </a:rPr>
              <a:t>증진에 관한 </a:t>
            </a:r>
            <a:r>
              <a:rPr lang="ko-KR" altLang="en-US" sz="1900" kern="0" dirty="0">
                <a:latin typeface="+mn-ea"/>
                <a:cs typeface="+mj-cs"/>
              </a:rPr>
              <a:t>사항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자살 및 각종 중독의 예방 등 정신적 건강 증진에 관한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급식지원 등을 </a:t>
            </a:r>
            <a:r>
              <a:rPr lang="ko-KR" altLang="en-US" sz="1900" kern="0" dirty="0" smtClean="0">
                <a:latin typeface="+mn-ea"/>
                <a:cs typeface="+mj-cs"/>
              </a:rPr>
              <a:t>통한 </a:t>
            </a:r>
            <a:r>
              <a:rPr lang="ko-KR" altLang="en-US" sz="1900" kern="0" dirty="0">
                <a:latin typeface="+mn-ea"/>
                <a:cs typeface="+mj-cs"/>
              </a:rPr>
              <a:t>결식예방 및 영양개선에 관한 사항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비만 방지 등 </a:t>
            </a:r>
            <a:r>
              <a:rPr lang="ko-KR" altLang="en-US" sz="1900" kern="0" dirty="0" smtClean="0">
                <a:latin typeface="+mn-ea"/>
                <a:cs typeface="+mj-cs"/>
              </a:rPr>
              <a:t>체력 </a:t>
            </a:r>
            <a:r>
              <a:rPr lang="ko-KR" altLang="en-US" sz="1900" kern="0" dirty="0">
                <a:latin typeface="+mn-ea"/>
                <a:cs typeface="+mj-cs"/>
              </a:rPr>
              <a:t>및 여가 증진에 관한 </a:t>
            </a:r>
            <a:r>
              <a:rPr lang="ko-KR" altLang="en-US" sz="1900" kern="0" dirty="0" smtClean="0">
                <a:latin typeface="+mn-ea"/>
                <a:cs typeface="+mj-cs"/>
              </a:rPr>
              <a:t>사항에 </a:t>
            </a:r>
            <a:r>
              <a:rPr lang="ko-KR" altLang="en-US" sz="1900" kern="0" dirty="0">
                <a:latin typeface="+mn-ea"/>
                <a:cs typeface="+mj-cs"/>
              </a:rPr>
              <a:t>해당하는 지원을 해야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아동의 </a:t>
            </a:r>
            <a:r>
              <a:rPr lang="ko-KR" altLang="en-US" sz="1900" kern="0" dirty="0" smtClean="0">
                <a:latin typeface="+mn-ea"/>
                <a:cs typeface="+mj-cs"/>
              </a:rPr>
              <a:t>신체적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정신적 </a:t>
            </a:r>
            <a:r>
              <a:rPr lang="ko-KR" altLang="en-US" sz="1900" kern="0" dirty="0">
                <a:latin typeface="+mn-ea"/>
                <a:cs typeface="+mj-cs"/>
              </a:rPr>
              <a:t>문제를 미리 발견하여 </a:t>
            </a:r>
            <a:r>
              <a:rPr lang="ko-KR" altLang="en-US" sz="1900" kern="0" dirty="0" smtClean="0">
                <a:latin typeface="+mn-ea"/>
                <a:cs typeface="+mj-cs"/>
              </a:rPr>
              <a:t>아동이 </a:t>
            </a:r>
            <a:r>
              <a:rPr lang="ko-KR" altLang="en-US" sz="1900" kern="0" dirty="0">
                <a:latin typeface="+mn-ea"/>
                <a:cs typeface="+mj-cs"/>
              </a:rPr>
              <a:t>제때에 </a:t>
            </a:r>
            <a:r>
              <a:rPr lang="ko-KR" altLang="en-US" sz="1900" kern="0" dirty="0" smtClean="0">
                <a:latin typeface="+mn-ea"/>
                <a:cs typeface="+mj-cs"/>
              </a:rPr>
              <a:t>상담과 </a:t>
            </a:r>
            <a:r>
              <a:rPr lang="ko-KR" altLang="en-US" sz="1900" kern="0" dirty="0">
                <a:latin typeface="+mn-ea"/>
                <a:cs typeface="+mj-cs"/>
              </a:rPr>
              <a:t>치료를 받을 수 있는 기반을 마련하여야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4736" y="753105"/>
            <a:ext cx="8841568" cy="1566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9037" y="69436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26545" y="69754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95972" y="129426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31305" y="928846"/>
            <a:ext cx="50610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아동긴급보호소 지정 및 운영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57937" y="1325380"/>
            <a:ext cx="8676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경찰청장은 </a:t>
            </a:r>
            <a:r>
              <a:rPr lang="ko-KR" altLang="en-US" sz="2000" kern="0" dirty="0">
                <a:latin typeface="+mn-ea"/>
                <a:cs typeface="+mj-cs"/>
              </a:rPr>
              <a:t>유괴 등의 위험에 처한 아동을 보호하기 위하여 아동긴급보호소를 </a:t>
            </a:r>
            <a:r>
              <a:rPr lang="ko-KR" altLang="en-US" sz="2000" kern="0" dirty="0" smtClean="0">
                <a:latin typeface="+mn-ea"/>
                <a:cs typeface="+mj-cs"/>
              </a:rPr>
              <a:t>지정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운영하게 </a:t>
            </a:r>
            <a:r>
              <a:rPr lang="ko-KR" altLang="en-US" sz="2000" kern="0" dirty="0">
                <a:latin typeface="+mn-ea"/>
                <a:cs typeface="+mj-cs"/>
              </a:rPr>
              <a:t>할 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0890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963861"/>
              </p:ext>
            </p:extLst>
          </p:nvPr>
        </p:nvGraphicFramePr>
        <p:xfrm>
          <a:off x="189109" y="788296"/>
          <a:ext cx="8755501" cy="607962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4826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8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503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75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2011.8.4.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(2012.8.5.)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년마다 아동 종합실태를 조사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이를 바탕으로 아동정책기본계획 수립</a:t>
                      </a: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아동학대의 예방과 방지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아동학대행위자의 계도를 위한 교육 등에 관한 홍보영상을 방송할 수 있도록 함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아동학대 현장에 아동보호전문기관의 직원이 출동한 경우 학대 행위자가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폭행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협박 및 조사거부 등의 방해 행위를 못하도록 명시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5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2014.1.28.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(2014.9.29.)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‘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아동학대범죄의 처벌 등에 관한 특례법’ 제정에 따라 관련 조문 정리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4891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취약계층 아동서비스 지원 및 자립지원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900616"/>
            <a:ext cx="8733199" cy="26724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84188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84505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145826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1070881"/>
            <a:ext cx="646523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취약계층 아동에 대한 통합서비스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9724" y="1541933"/>
            <a:ext cx="835085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아동의 건강한 성장과 발달을 도모하기 위하여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1900" kern="0" dirty="0">
                <a:latin typeface="+mn-ea"/>
                <a:cs typeface="+mj-cs"/>
              </a:rPr>
              <a:t>정하는 바에 따라 아동의 성장 및 복지 여건이 취약한 가정을 </a:t>
            </a:r>
            <a:r>
              <a:rPr lang="ko-KR" altLang="en-US" sz="1900" kern="0" dirty="0" smtClean="0">
                <a:latin typeface="+mn-ea"/>
                <a:cs typeface="+mj-cs"/>
              </a:rPr>
              <a:t>선정하여 </a:t>
            </a:r>
            <a:r>
              <a:rPr lang="ko-KR" altLang="en-US" sz="1900" kern="0" dirty="0">
                <a:latin typeface="+mn-ea"/>
                <a:cs typeface="+mj-cs"/>
              </a:rPr>
              <a:t>그 가정의 지원대상아동과 가족을 대상으로 보건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복지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보호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교육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치료 </a:t>
            </a:r>
            <a:r>
              <a:rPr lang="ko-KR" altLang="en-US" sz="1900" kern="0" dirty="0">
                <a:latin typeface="+mn-ea"/>
                <a:cs typeface="+mj-cs"/>
              </a:rPr>
              <a:t>등을 종합적으로 지원하는 통합서비스를 </a:t>
            </a:r>
            <a:r>
              <a:rPr lang="ko-KR" altLang="en-US" sz="1900" kern="0" dirty="0" smtClean="0">
                <a:latin typeface="+mn-ea"/>
                <a:cs typeface="+mj-cs"/>
              </a:rPr>
              <a:t>실시한다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80456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취약계층 아동서비스 지원 및 자립지원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46945" y="835323"/>
            <a:ext cx="7329514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자립지원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4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94" y="786513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57170" y="4351832"/>
            <a:ext cx="8479570" cy="2106000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71470" y="4293096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28978" y="4296271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66918" y="4928402"/>
            <a:ext cx="79173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62494" y="4571167"/>
            <a:ext cx="36343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자립지원계획 수립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571470" y="5037021"/>
            <a:ext cx="839541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가정위탁지원센터의 장 및 아동복지시설의 장은 보호하고 있는 </a:t>
            </a:r>
            <a:r>
              <a:rPr lang="en-US" altLang="ko-KR" kern="0" dirty="0" smtClean="0">
                <a:solidFill>
                  <a:srgbClr val="FF0000"/>
                </a:solidFill>
                <a:latin typeface="+mn-ea"/>
                <a:cs typeface="+mj-cs"/>
              </a:rPr>
              <a:t>15</a:t>
            </a:r>
            <a:r>
              <a:rPr lang="ko-KR" altLang="en-US" kern="0" dirty="0">
                <a:solidFill>
                  <a:srgbClr val="FF0000"/>
                </a:solidFill>
                <a:latin typeface="+mn-ea"/>
                <a:cs typeface="+mj-cs"/>
              </a:rPr>
              <a:t>세 이상의 아동</a:t>
            </a:r>
            <a:r>
              <a:rPr lang="ko-KR" altLang="en-US" kern="0" dirty="0">
                <a:latin typeface="+mn-ea"/>
                <a:cs typeface="+mj-cs"/>
              </a:rPr>
              <a:t>을 대상으로 매년 개별 아동에 대한 자립지원계획을 </a:t>
            </a:r>
            <a:r>
              <a:rPr lang="ko-KR" altLang="en-US" kern="0" dirty="0" smtClean="0">
                <a:latin typeface="+mn-ea"/>
                <a:cs typeface="+mj-cs"/>
              </a:rPr>
              <a:t>수립하고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계획을 수행하는 </a:t>
            </a:r>
            <a:r>
              <a:rPr lang="ko-KR" altLang="en-US" kern="0" dirty="0" smtClean="0">
                <a:latin typeface="+mn-ea"/>
                <a:cs typeface="+mj-cs"/>
              </a:rPr>
              <a:t>종사자를 </a:t>
            </a:r>
            <a:r>
              <a:rPr lang="ko-KR" altLang="en-US" kern="0" dirty="0">
                <a:latin typeface="+mn-ea"/>
                <a:cs typeface="+mj-cs"/>
              </a:rPr>
              <a:t>대상으로 자립지원에 관한 교육을 </a:t>
            </a:r>
            <a:r>
              <a:rPr lang="ko-KR" altLang="en-US" kern="0" dirty="0" smtClean="0">
                <a:latin typeface="+mn-ea"/>
                <a:cs typeface="+mj-cs"/>
              </a:rPr>
              <a:t>실시하여야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</p:txBody>
      </p:sp>
      <p:grpSp>
        <p:nvGrpSpPr>
          <p:cNvPr id="19" name="Group 7"/>
          <p:cNvGrpSpPr>
            <a:grpSpLocks/>
          </p:cNvGrpSpPr>
          <p:nvPr/>
        </p:nvGrpSpPr>
        <p:grpSpPr bwMode="auto">
          <a:xfrm>
            <a:off x="457170" y="1565941"/>
            <a:ext cx="8479570" cy="2466000"/>
            <a:chOff x="204" y="2296"/>
            <a:chExt cx="3584" cy="1860"/>
          </a:xfrm>
        </p:grpSpPr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3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1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2"/>
          <p:cNvGrpSpPr>
            <a:grpSpLocks/>
          </p:cNvGrpSpPr>
          <p:nvPr/>
        </p:nvGrpSpPr>
        <p:grpSpPr bwMode="auto">
          <a:xfrm>
            <a:off x="571470" y="1507206"/>
            <a:ext cx="88900" cy="200025"/>
            <a:chOff x="4314" y="2018"/>
            <a:chExt cx="69" cy="166"/>
          </a:xfrm>
        </p:grpSpPr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7" name="Group 15"/>
          <p:cNvGrpSpPr>
            <a:grpSpLocks/>
          </p:cNvGrpSpPr>
          <p:nvPr/>
        </p:nvGrpSpPr>
        <p:grpSpPr bwMode="auto">
          <a:xfrm>
            <a:off x="728978" y="1510381"/>
            <a:ext cx="87312" cy="200025"/>
            <a:chOff x="4314" y="2018"/>
            <a:chExt cx="69" cy="166"/>
          </a:xfrm>
        </p:grpSpPr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0" name="Line 18"/>
          <p:cNvSpPr>
            <a:spLocks noChangeShapeType="1"/>
          </p:cNvSpPr>
          <p:nvPr/>
        </p:nvSpPr>
        <p:spPr bwMode="auto">
          <a:xfrm>
            <a:off x="666918" y="2142512"/>
            <a:ext cx="79173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662494" y="1785277"/>
            <a:ext cx="3070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자립지원 조치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2" name="제목 39"/>
          <p:cNvSpPr txBox="1">
            <a:spLocks/>
          </p:cNvSpPr>
          <p:nvPr/>
        </p:nvSpPr>
        <p:spPr bwMode="auto">
          <a:xfrm>
            <a:off x="772634" y="2145220"/>
            <a:ext cx="799989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자립에 필요한 </a:t>
            </a:r>
            <a:r>
              <a:rPr lang="ko-KR" altLang="en-US" sz="1900" kern="0" dirty="0" smtClean="0">
                <a:latin typeface="+mn-ea"/>
                <a:cs typeface="+mj-cs"/>
              </a:rPr>
              <a:t>주거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생활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교육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취업 </a:t>
            </a:r>
            <a:r>
              <a:rPr lang="ko-KR" altLang="en-US" sz="1900" kern="0" dirty="0">
                <a:latin typeface="+mn-ea"/>
                <a:cs typeface="+mj-cs"/>
              </a:rPr>
              <a:t>등의 지원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자립에 </a:t>
            </a:r>
            <a:r>
              <a:rPr lang="ko-KR" altLang="en-US" sz="1900" kern="0" dirty="0">
                <a:latin typeface="+mn-ea"/>
                <a:cs typeface="+mj-cs"/>
              </a:rPr>
              <a:t>필요한 자산의 형성 및 관리 지원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자립에 관한 실태조사 및 연구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사후관리체계 </a:t>
            </a:r>
            <a:r>
              <a:rPr lang="ko-KR" altLang="en-US" sz="1900" kern="0" dirty="0">
                <a:latin typeface="+mn-ea"/>
                <a:cs typeface="+mj-cs"/>
              </a:rPr>
              <a:t>구축 및 운영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밖에 자립지원에 필요하다고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정하는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876756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581417" y="1957730"/>
            <a:ext cx="2668628" cy="2592288"/>
            <a:chOff x="6804248" y="4077072"/>
            <a:chExt cx="266862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err="1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시설퇴소아동</a:t>
              </a:r>
              <a:r>
                <a:rPr lang="en-US" altLang="ko-KR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</a:t>
              </a: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빈곤층 전락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5485810" y="1957730"/>
            <a:ext cx="2668628" cy="2592288"/>
            <a:chOff x="6804248" y="4077072"/>
            <a:chExt cx="2668628" cy="2592288"/>
          </a:xfrm>
        </p:grpSpPr>
        <p:pic>
          <p:nvPicPr>
            <p:cNvPr id="8" name="그림 7">
              <a:hlinkClick r:id="rId4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자립지원</a:t>
              </a:r>
              <a:r>
                <a:rPr lang="en-US" altLang="ko-KR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</a:t>
              </a:r>
            </a:p>
            <a:p>
              <a:r>
                <a:rPr lang="ko-KR" altLang="en-US" sz="2000" b="1" u="sng" dirty="0" err="1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디딤씨앗</a:t>
              </a:r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통장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63784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아동복지시설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83248"/>
            <a:ext cx="8884877" cy="55980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245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276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89134"/>
            <a:ext cx="41633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와 </a:t>
            </a: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폐업등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1209" y="1364874"/>
            <a:ext cx="8676456" cy="5073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국가 또는 지방자치단체는 아동복지시설을 설치할 수 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국가 </a:t>
            </a:r>
            <a:r>
              <a:rPr lang="ko-KR" altLang="en-US" kern="0" dirty="0">
                <a:latin typeface="+mn-ea"/>
                <a:cs typeface="+mj-cs"/>
              </a:rPr>
              <a:t>또는 지방자치단체외의 자는 관할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구청장에게 </a:t>
            </a:r>
            <a:r>
              <a:rPr lang="ko-KR" altLang="en-US" kern="0" dirty="0">
                <a:latin typeface="+mn-ea"/>
                <a:cs typeface="+mj-cs"/>
              </a:rPr>
              <a:t>신고하고 </a:t>
            </a:r>
            <a:r>
              <a:rPr lang="ko-KR" altLang="en-US" kern="0" dirty="0" smtClean="0">
                <a:latin typeface="+mn-ea"/>
                <a:cs typeface="+mj-cs"/>
              </a:rPr>
              <a:t>아동복지시설을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설치할 </a:t>
            </a:r>
            <a:r>
              <a:rPr lang="ko-KR" altLang="en-US" kern="0" dirty="0">
                <a:latin typeface="+mn-ea"/>
                <a:cs typeface="+mj-cs"/>
              </a:rPr>
              <a:t>수 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신고한 아동복지설을 폐업 또는 휴업하거나 그 운영을 재개하고자 하는 자는 </a:t>
            </a:r>
            <a:r>
              <a:rPr lang="ko-KR" altLang="en-US" kern="0" dirty="0" err="1" smtClean="0">
                <a:latin typeface="+mn-ea"/>
                <a:cs typeface="+mj-cs"/>
              </a:rPr>
              <a:t>보건복지부령이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정하는 바에 따라 미리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구청장에게 </a:t>
            </a:r>
            <a:r>
              <a:rPr lang="ko-KR" altLang="en-US" kern="0" dirty="0">
                <a:latin typeface="+mn-ea"/>
                <a:cs typeface="+mj-cs"/>
              </a:rPr>
              <a:t>신고하여야 한다</a:t>
            </a:r>
            <a:r>
              <a:rPr lang="en-US" altLang="ko-KR" kern="0" dirty="0" smtClean="0">
                <a:latin typeface="+mn-ea"/>
                <a:cs typeface="+mj-cs"/>
              </a:rPr>
              <a:t>.(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51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>
                <a:latin typeface="+mn-ea"/>
                <a:cs typeface="+mj-cs"/>
              </a:rPr>
              <a:t>). </a:t>
            </a: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>
                <a:latin typeface="+mn-ea"/>
                <a:cs typeface="+mj-cs"/>
              </a:rPr>
              <a:t>아동복지시설의 장은 아동복지시설이 폐업 또는 휴업하는 경우에는 </a:t>
            </a:r>
            <a:r>
              <a:rPr lang="ko-KR" altLang="en-US" sz="1700" kern="0" dirty="0" smtClean="0">
                <a:latin typeface="+mn-ea"/>
                <a:cs typeface="+mj-cs"/>
              </a:rPr>
              <a:t>대통령령으로 정하는 </a:t>
            </a:r>
            <a:r>
              <a:rPr lang="ko-KR" altLang="en-US" sz="1700" kern="0" dirty="0">
                <a:latin typeface="+mn-ea"/>
                <a:cs typeface="+mj-cs"/>
              </a:rPr>
              <a:t>바에 따라 해당 아동복지시설을 이용하는 아동이 다른 아동복지시설로 </a:t>
            </a:r>
            <a:r>
              <a:rPr lang="ko-KR" altLang="en-US" sz="1700" kern="0" dirty="0" smtClean="0">
                <a:latin typeface="+mn-ea"/>
                <a:cs typeface="+mj-cs"/>
              </a:rPr>
              <a:t>옮길 수</a:t>
            </a: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있도록 </a:t>
            </a:r>
            <a:r>
              <a:rPr lang="ko-KR" altLang="en-US" sz="1700" kern="0" dirty="0">
                <a:latin typeface="+mn-ea"/>
                <a:cs typeface="+mj-cs"/>
              </a:rPr>
              <a:t>하는 등 보호대상아동의 권익을 보호하기 위한 조치를 </a:t>
            </a:r>
            <a:r>
              <a:rPr lang="ko-KR" altLang="en-US" sz="1700" kern="0" dirty="0" smtClean="0">
                <a:latin typeface="+mn-ea"/>
                <a:cs typeface="+mj-cs"/>
              </a:rPr>
              <a:t>취하여야 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시장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군수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구청장은 </a:t>
            </a:r>
            <a:r>
              <a:rPr lang="ko-KR" altLang="en-US" sz="1700" kern="0" dirty="0">
                <a:latin typeface="+mn-ea"/>
                <a:cs typeface="+mj-cs"/>
              </a:rPr>
              <a:t>아동복지시설의 폐업 또는 휴업의 신고를 받은 </a:t>
            </a:r>
            <a:r>
              <a:rPr lang="ko-KR" altLang="en-US" sz="1700" kern="0" dirty="0" smtClean="0">
                <a:latin typeface="+mn-ea"/>
                <a:cs typeface="+mj-cs"/>
              </a:rPr>
              <a:t>경우 아동복지시설의 </a:t>
            </a:r>
            <a:r>
              <a:rPr lang="ko-KR" altLang="en-US" sz="1700" kern="0" dirty="0">
                <a:latin typeface="+mn-ea"/>
                <a:cs typeface="+mj-cs"/>
              </a:rPr>
              <a:t>장이 보호대상아동의 권익을 보호하기 위한 조치를 취하였는지 </a:t>
            </a:r>
            <a:r>
              <a:rPr lang="ko-KR" altLang="en-US" sz="1700" kern="0" dirty="0" smtClean="0">
                <a:latin typeface="+mn-ea"/>
                <a:cs typeface="+mj-cs"/>
              </a:rPr>
              <a:t>여부를 확인하고 </a:t>
            </a:r>
            <a:r>
              <a:rPr lang="ko-KR" altLang="en-US" sz="1700" kern="0" dirty="0">
                <a:latin typeface="+mn-ea"/>
                <a:cs typeface="+mj-cs"/>
              </a:rPr>
              <a:t>신고를 수리하여야 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752332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아동복지시설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83248"/>
            <a:ext cx="8884877" cy="58141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245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276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89134"/>
            <a:ext cx="41793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종류와 고유업무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644734"/>
              </p:ext>
            </p:extLst>
          </p:nvPr>
        </p:nvGraphicFramePr>
        <p:xfrm>
          <a:off x="304602" y="1426173"/>
          <a:ext cx="8515870" cy="5136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42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415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067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아동양육시설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보호대상아동을 입소시켜 보호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양육 및 취업훈련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자립지원 서비스 등을 제공하는 것이 목적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06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err="1" smtClean="0">
                          <a:latin typeface="+mn-ea"/>
                          <a:ea typeface="+mn-ea"/>
                        </a:rPr>
                        <a:t>아동일시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보호시설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보호대상아동을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일시보호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하고 아동에 대한 향후의 양육대책</a:t>
                      </a:r>
                      <a:r>
                        <a:rPr lang="ko-KR" altLang="en-US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수립 및 보호조치를 행하는 것이 목적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47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아동보호치료시설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아동에게 보호 및 치료 서비스를 제공하는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498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공동생활가정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보호대상아동에게 가정과 같은 주거여건과 보호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양육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자립지원 서비스 제공하는 것이 목적이며 시장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군수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구청장은 공동생활가정 중에서 피해아동에 대한 보호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치료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양육 서비스 등을 제공하는 학대피해아동쉼터를 지정할 수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있다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53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조의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2).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06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자립지원시설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아동복지시설에서 퇴소한 사람에게 취업준비기간 또는 취업 후 일정 기간 동안 보호함으로써 자립을 지원하는 것이 목적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33848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아동복지시설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83248"/>
            <a:ext cx="8884877" cy="577972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245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276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89134"/>
            <a:ext cx="41793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종류와 고유업무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482365"/>
              </p:ext>
            </p:extLst>
          </p:nvPr>
        </p:nvGraphicFramePr>
        <p:xfrm>
          <a:off x="311209" y="1420021"/>
          <a:ext cx="8492679" cy="50741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88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237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822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아동상담소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아동과 그 가족의 문제에 대한 상담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치료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예방 및 연구 등을</a:t>
                      </a:r>
                      <a:r>
                        <a:rPr lang="ko-KR" altLang="en-US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목적으로 함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78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아동전용시설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아동에게 건전한 놀이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오락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그 밖의 각종 편의를 제공하여 심신의 건강유지와 복지증진에 필요한 서비스 제공이 목적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78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지역아동센터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지역사회 아동의 보호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교육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건전한 놀이와 오락의 제공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보호자와 지역사회의 연계 등 아동의 건전육성을 위하여 종합적인 아동복지서비스를 제공하는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339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 아동보호전문기관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2100" dirty="0" smtClean="0">
                        <a:latin typeface="나눔바른펜" panose="020B0503000000000000" pitchFamily="50" charset="-127"/>
                        <a:ea typeface="나눔바른펜" panose="020B0503000000000000" pitchFamily="50" charset="-127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339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 가정위탁지원센터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ko-KR" altLang="en-US" sz="2100" dirty="0" smtClean="0">
                        <a:latin typeface="나눔바른펜" panose="020B0503000000000000" pitchFamily="50" charset="-127"/>
                        <a:ea typeface="나눔바른펜" panose="020B0503000000000000" pitchFamily="50" charset="-127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339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b="0" dirty="0" err="1" smtClean="0">
                          <a:latin typeface="+mn-ea"/>
                          <a:ea typeface="+mn-ea"/>
                        </a:rPr>
                        <a:t>아동권리보장원</a:t>
                      </a:r>
                      <a:endParaRPr lang="ko-KR" altLang="en-US" sz="18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ko-KR" altLang="en-US" sz="2100" dirty="0" smtClean="0">
                        <a:latin typeface="나눔바른펜" panose="020B0503000000000000" pitchFamily="50" charset="-127"/>
                        <a:ea typeface="나눔바른펜" panose="020B0503000000000000" pitchFamily="50" charset="-127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9685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아동보호전문기관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83248"/>
            <a:ext cx="8884877" cy="574209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245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276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89134"/>
            <a:ext cx="244169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아동보호전문기관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60796" y="1361157"/>
            <a:ext cx="8676456" cy="5070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지방자치단체는 </a:t>
            </a:r>
            <a:r>
              <a:rPr lang="ko-KR" altLang="en-US" kern="0" dirty="0" err="1">
                <a:latin typeface="+mn-ea"/>
                <a:cs typeface="+mj-cs"/>
              </a:rPr>
              <a:t>학대받은</a:t>
            </a:r>
            <a:r>
              <a:rPr lang="ko-KR" altLang="en-US" kern="0" dirty="0">
                <a:latin typeface="+mn-ea"/>
                <a:cs typeface="+mj-cs"/>
              </a:rPr>
              <a:t> 아동의 발견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보호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치료에 대한 신속처리 </a:t>
            </a:r>
            <a:r>
              <a:rPr lang="ko-KR" altLang="en-US" kern="0" dirty="0" smtClean="0">
                <a:latin typeface="+mn-ea"/>
                <a:cs typeface="+mj-cs"/>
              </a:rPr>
              <a:t>및 아동학대예방을 담당하는 </a:t>
            </a:r>
            <a:r>
              <a:rPr lang="ko-KR" altLang="en-US" kern="0" dirty="0">
                <a:solidFill>
                  <a:srgbClr val="FF0000"/>
                </a:solidFill>
                <a:latin typeface="+mn-ea"/>
                <a:cs typeface="+mj-cs"/>
              </a:rPr>
              <a:t>지역아동보호전문기관</a:t>
            </a:r>
            <a:r>
              <a:rPr lang="ko-KR" altLang="en-US" kern="0" dirty="0">
                <a:latin typeface="+mn-ea"/>
                <a:cs typeface="+mj-cs"/>
              </a:rPr>
              <a:t>을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 </a:t>
            </a:r>
            <a:r>
              <a:rPr lang="ko-KR" altLang="en-US" kern="0" dirty="0">
                <a:latin typeface="+mn-ea"/>
                <a:cs typeface="+mj-cs"/>
              </a:rPr>
              <a:t>및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구에 </a:t>
            </a:r>
            <a:r>
              <a:rPr lang="en-US" altLang="ko-KR" kern="0" dirty="0" smtClean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개소 이상을 두어야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45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업무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46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en-US" altLang="ko-KR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아동학대 신고접수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현장조사 및 응급보호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피해아동 상담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조사를 </a:t>
            </a:r>
            <a:r>
              <a:rPr lang="ko-KR" altLang="en-US" kern="0" dirty="0">
                <a:latin typeface="+mn-ea"/>
                <a:cs typeface="+mj-cs"/>
              </a:rPr>
              <a:t>위한 진술녹화실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</a:t>
            </a:r>
            <a:endParaRPr lang="ko-KR" altLang="en-US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피해아동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피해아동의 가족 및 아동학대행위자를 위한 </a:t>
            </a:r>
            <a:r>
              <a:rPr lang="ko-KR" altLang="en-US" kern="0" dirty="0" smtClean="0">
                <a:latin typeface="+mn-ea"/>
                <a:cs typeface="+mj-cs"/>
              </a:rPr>
              <a:t>상담 </a:t>
            </a:r>
            <a:r>
              <a:rPr lang="en-US" altLang="ko-KR" kern="0" dirty="0" smtClean="0">
                <a:latin typeface="+mn-ea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치료 </a:t>
            </a:r>
            <a:r>
              <a:rPr lang="ko-KR" altLang="en-US" kern="0" dirty="0">
                <a:latin typeface="+mn-ea"/>
                <a:cs typeface="+mj-cs"/>
              </a:rPr>
              <a:t>및 교육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아동학대예방 </a:t>
            </a:r>
            <a:r>
              <a:rPr lang="ko-KR" altLang="en-US" kern="0" dirty="0">
                <a:latin typeface="+mn-ea"/>
                <a:cs typeface="+mj-cs"/>
              </a:rPr>
              <a:t>교육 및 홍보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피해아동 </a:t>
            </a:r>
            <a:r>
              <a:rPr lang="ko-KR" altLang="en-US" kern="0" dirty="0">
                <a:latin typeface="+mn-ea"/>
                <a:cs typeface="+mj-cs"/>
              </a:rPr>
              <a:t>사후관리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자체사례회의 </a:t>
            </a:r>
            <a:r>
              <a:rPr lang="ko-KR" altLang="en-US" kern="0" dirty="0">
                <a:latin typeface="+mn-ea"/>
                <a:cs typeface="+mj-cs"/>
              </a:rPr>
              <a:t>운영 및 아동학대사례전문위원회의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</a:t>
            </a:r>
            <a:endParaRPr lang="ko-KR" altLang="en-US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대통령령으로 정하는 아동학대예방사업과 </a:t>
            </a:r>
            <a:r>
              <a:rPr lang="ko-KR" altLang="en-US" kern="0" dirty="0" smtClean="0">
                <a:latin typeface="+mn-ea"/>
                <a:cs typeface="+mj-cs"/>
              </a:rPr>
              <a:t>관련된 업무</a:t>
            </a:r>
            <a:endParaRPr lang="ko-KR" altLang="en-US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216737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가정위탁지원센터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83248"/>
            <a:ext cx="8884877" cy="58141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245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276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89134"/>
            <a:ext cx="30059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지역가정위탁지원센터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4602" y="1407811"/>
            <a:ext cx="867645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지방자치단체는 보호대상아동에 대한 가정위탁을 활성화하기 위하여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 </a:t>
            </a:r>
            <a:r>
              <a:rPr lang="ko-KR" altLang="en-US" kern="0" dirty="0">
                <a:latin typeface="+mn-ea"/>
                <a:cs typeface="+mj-cs"/>
              </a:rPr>
              <a:t>및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구에 </a:t>
            </a:r>
            <a:r>
              <a:rPr lang="ko-KR" altLang="en-US" kern="0" dirty="0">
                <a:solidFill>
                  <a:srgbClr val="FF0000"/>
                </a:solidFill>
                <a:latin typeface="+mn-ea"/>
                <a:cs typeface="+mj-cs"/>
              </a:rPr>
              <a:t>지역가정위탁지원센터</a:t>
            </a:r>
            <a:r>
              <a:rPr lang="ko-KR" altLang="en-US" kern="0" dirty="0">
                <a:latin typeface="+mn-ea"/>
                <a:cs typeface="+mj-cs"/>
              </a:rPr>
              <a:t>를 둔다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48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업무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49</a:t>
            </a:r>
            <a:r>
              <a:rPr lang="ko-KR" altLang="en-US" kern="0" dirty="0">
                <a:latin typeface="+mn-ea"/>
                <a:cs typeface="+mj-cs"/>
              </a:rPr>
              <a:t>조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항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en-US" altLang="ko-KR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가정위탁사업의 홍보 및 위탁가정의 발굴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위탁희망 </a:t>
            </a:r>
            <a:r>
              <a:rPr lang="ko-KR" altLang="en-US" kern="0" dirty="0">
                <a:latin typeface="+mn-ea"/>
                <a:cs typeface="+mj-cs"/>
              </a:rPr>
              <a:t>가정 조사 및 아동에 대한 상담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가정위탁 </a:t>
            </a:r>
            <a:r>
              <a:rPr lang="ko-KR" altLang="en-US" kern="0" dirty="0">
                <a:latin typeface="+mn-ea"/>
                <a:cs typeface="+mj-cs"/>
              </a:rPr>
              <a:t>희망하는 사람과 위탁가정 부모에 대한 교육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위탁가정의 </a:t>
            </a:r>
            <a:r>
              <a:rPr lang="ko-KR" altLang="en-US" kern="0" dirty="0">
                <a:latin typeface="+mn-ea"/>
                <a:cs typeface="+mj-cs"/>
              </a:rPr>
              <a:t>사례관리 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친부모 </a:t>
            </a:r>
            <a:r>
              <a:rPr lang="ko-KR" altLang="en-US" kern="0" dirty="0">
                <a:latin typeface="+mn-ea"/>
                <a:cs typeface="+mj-cs"/>
              </a:rPr>
              <a:t>가정으로의 복귀 지원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가정위탁 </a:t>
            </a:r>
            <a:r>
              <a:rPr lang="ko-KR" altLang="en-US" kern="0" dirty="0">
                <a:latin typeface="+mn-ea"/>
                <a:cs typeface="+mj-cs"/>
              </a:rPr>
              <a:t>아동의 자립계획 및 사례관리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관할 </a:t>
            </a:r>
            <a:r>
              <a:rPr lang="ko-KR" altLang="en-US" kern="0" dirty="0">
                <a:latin typeface="+mn-ea"/>
                <a:cs typeface="+mj-cs"/>
              </a:rPr>
              <a:t>구역 내 가정위탁 관련 정보 제공 등</a:t>
            </a:r>
          </a:p>
          <a:p>
            <a:pPr marL="271463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대통령령으로 정하는 가정위탁과 관련된 업무 </a:t>
            </a:r>
          </a:p>
        </p:txBody>
      </p:sp>
    </p:spTree>
    <p:extLst>
      <p:ext uri="{BB962C8B-B14F-4D97-AF65-F5344CB8AC3E}">
        <p14:creationId xmlns:p14="http://schemas.microsoft.com/office/powerpoint/2010/main" val="39490764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아동복지시설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(3)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83248"/>
            <a:ext cx="8884877" cy="588611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245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276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89134"/>
            <a:ext cx="398057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개선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폐쇄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(56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184088" y="1417859"/>
            <a:ext cx="8793753" cy="5347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보건복지부장관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시</a:t>
            </a:r>
            <a:r>
              <a:rPr lang="en-US" altLang="ko-KR" kern="0" dirty="0">
                <a:latin typeface="+mn-ea"/>
                <a:cs typeface="+mj-cs"/>
              </a:rPr>
              <a:t>·</a:t>
            </a:r>
            <a:r>
              <a:rPr lang="ko-KR" altLang="en-US" kern="0" dirty="0">
                <a:latin typeface="+mn-ea"/>
                <a:cs typeface="+mj-cs"/>
              </a:rPr>
              <a:t>도지사 또는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아동복지시설과 </a:t>
            </a:r>
            <a:r>
              <a:rPr lang="ko-KR" altLang="en-US" kern="0" dirty="0" smtClean="0">
                <a:latin typeface="+mn-ea"/>
                <a:cs typeface="+mj-cs"/>
              </a:rPr>
              <a:t>교육훈련시설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대학 및 전문대학은 제외한다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이 다음의 어느 하나에 해당하는 </a:t>
            </a:r>
            <a:r>
              <a:rPr lang="ko-KR" altLang="en-US" kern="0" dirty="0" smtClean="0">
                <a:latin typeface="+mn-ea"/>
                <a:cs typeface="+mj-cs"/>
              </a:rPr>
              <a:t>경우에는 </a:t>
            </a:r>
            <a:r>
              <a:rPr lang="ko-KR" altLang="en-US" kern="0" dirty="0">
                <a:latin typeface="+mn-ea"/>
                <a:cs typeface="+mj-cs"/>
              </a:rPr>
              <a:t>소관에 </a:t>
            </a:r>
            <a:r>
              <a:rPr lang="ko-KR" altLang="en-US" kern="0" dirty="0" smtClean="0">
                <a:latin typeface="+mn-ea"/>
                <a:cs typeface="+mj-cs"/>
              </a:rPr>
              <a:t>따라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시설의 개선</a:t>
            </a:r>
            <a:r>
              <a:rPr lang="en-US" altLang="ko-KR" kern="0" dirty="0">
                <a:latin typeface="+mn-ea"/>
                <a:cs typeface="+mj-cs"/>
              </a:rPr>
              <a:t>, 6</a:t>
            </a:r>
            <a:r>
              <a:rPr lang="ko-KR" altLang="en-US" kern="0" dirty="0">
                <a:latin typeface="+mn-ea"/>
                <a:cs typeface="+mj-cs"/>
              </a:rPr>
              <a:t>개월 이내의 사업의 정지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위탁의 </a:t>
            </a:r>
            <a:r>
              <a:rPr lang="ko-KR" altLang="en-US" kern="0" dirty="0">
                <a:latin typeface="+mn-ea"/>
                <a:cs typeface="+mj-cs"/>
              </a:rPr>
              <a:t>취소 또는 해당 시설의 장의 </a:t>
            </a:r>
            <a:r>
              <a:rPr lang="ko-KR" altLang="en-US" kern="0" dirty="0" smtClean="0">
                <a:latin typeface="+mn-ea"/>
                <a:cs typeface="+mj-cs"/>
              </a:rPr>
              <a:t>교체를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명하거나 </a:t>
            </a:r>
            <a:r>
              <a:rPr lang="ko-KR" altLang="en-US" kern="0" dirty="0">
                <a:latin typeface="+mn-ea"/>
                <a:cs typeface="+mj-cs"/>
              </a:rPr>
              <a:t>시설의 폐쇄를 명할 </a:t>
            </a:r>
            <a:r>
              <a:rPr lang="ko-KR" altLang="en-US" kern="0" dirty="0" smtClean="0">
                <a:latin typeface="+mn-ea"/>
                <a:cs typeface="+mj-cs"/>
              </a:rPr>
              <a:t>수 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시설이 설치기준에 미달하게 된 경우 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사회복지법인 </a:t>
            </a:r>
            <a:r>
              <a:rPr lang="ko-KR" altLang="en-US" kern="0" dirty="0">
                <a:latin typeface="+mn-ea"/>
                <a:cs typeface="+mj-cs"/>
              </a:rPr>
              <a:t>또는 비영리법인이 설치</a:t>
            </a:r>
            <a:r>
              <a:rPr lang="en-US" altLang="ko-KR" kern="0" dirty="0" smtClean="0">
                <a:latin typeface="+mn-ea"/>
                <a:cs typeface="+mj-cs"/>
              </a:rPr>
              <a:t>·</a:t>
            </a:r>
            <a:r>
              <a:rPr lang="ko-KR" altLang="en-US" kern="0" dirty="0" smtClean="0">
                <a:latin typeface="+mn-ea"/>
                <a:cs typeface="+mj-cs"/>
              </a:rPr>
              <a:t>운영하는 </a:t>
            </a:r>
            <a:r>
              <a:rPr lang="ko-KR" altLang="en-US" kern="0" dirty="0">
                <a:latin typeface="+mn-ea"/>
                <a:cs typeface="+mj-cs"/>
              </a:rPr>
              <a:t>시설로서 그 사회복지법인이나 </a:t>
            </a:r>
            <a:r>
              <a:rPr lang="ko-KR" altLang="en-US" kern="0" dirty="0" smtClean="0">
                <a:latin typeface="+mn-ea"/>
                <a:cs typeface="+mj-cs"/>
              </a:rPr>
              <a:t>비영리법인의 </a:t>
            </a:r>
            <a:r>
              <a:rPr lang="ko-KR" altLang="en-US" kern="0" dirty="0">
                <a:latin typeface="+mn-ea"/>
                <a:cs typeface="+mj-cs"/>
              </a:rPr>
              <a:t>설립허가가 취소된 경우 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설치목적의 달성이나 그 밖의 사유로 계속해서 운영될 필요가 없다고 인정될 때 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보호대상아동에 </a:t>
            </a:r>
            <a:r>
              <a:rPr lang="ko-KR" altLang="en-US" kern="0" dirty="0">
                <a:latin typeface="+mn-ea"/>
                <a:cs typeface="+mj-cs"/>
              </a:rPr>
              <a:t>대한 아동학대행위가 확인된 경우 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거짓이나 그 밖의 부정한 방법으로 경비의 지원을 받은 </a:t>
            </a:r>
            <a:r>
              <a:rPr lang="ko-KR" altLang="en-US" kern="0" dirty="0" smtClean="0">
                <a:latin typeface="+mn-ea"/>
                <a:cs typeface="+mj-cs"/>
              </a:rPr>
              <a:t>경우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아동복지시설의 사업정지기간 중에 사업을 한 경우 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그 밖에 이 법 또는 이 법에 따른 명령을 위반한 경우</a:t>
            </a:r>
          </a:p>
        </p:txBody>
      </p:sp>
    </p:spTree>
    <p:extLst>
      <p:ext uri="{BB962C8B-B14F-4D97-AF65-F5344CB8AC3E}">
        <p14:creationId xmlns:p14="http://schemas.microsoft.com/office/powerpoint/2010/main" val="2671997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위원회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8" y="5430280"/>
            <a:ext cx="8723150" cy="80198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79"/>
                <a:ext cx="3539" cy="1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26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537154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537471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5987924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5600545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아동위원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88758" y="818996"/>
            <a:ext cx="8723150" cy="2075804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303058" y="760260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60566" y="763435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409724" y="1376640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405300" y="989261"/>
            <a:ext cx="39837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아동정책조정위원회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460566" y="1414831"/>
            <a:ext cx="83508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아동의 권리증진과 건강한 출생 및 성장을 위하여 종합적인 아동정책을 </a:t>
            </a:r>
            <a:r>
              <a:rPr lang="ko-KR" altLang="en-US" sz="2000" kern="0" dirty="0" err="1" smtClean="0">
                <a:latin typeface="+mn-ea"/>
                <a:cs typeface="+mj-cs"/>
              </a:rPr>
              <a:t>수립하고관계부처의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의견을 조정하며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정책의 이행을 감독하고 평가하기 위하여 </a:t>
            </a:r>
            <a:r>
              <a:rPr lang="ko-KR" altLang="en-US" sz="2000" kern="0" dirty="0" smtClean="0">
                <a:latin typeface="+mn-ea"/>
                <a:cs typeface="+mj-cs"/>
              </a:rPr>
              <a:t>국무총리 </a:t>
            </a:r>
            <a:r>
              <a:rPr lang="ko-KR" altLang="en-US" sz="2000" kern="0" dirty="0" err="1" smtClean="0">
                <a:latin typeface="+mn-ea"/>
                <a:cs typeface="+mj-cs"/>
              </a:rPr>
              <a:t>소속하에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아동정책조정위원회를 둔다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188758" y="3166216"/>
            <a:ext cx="8723150" cy="801989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379"/>
                <a:ext cx="3539" cy="1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226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303058" y="3107480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460566" y="3110655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409724" y="3723860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405300" y="3336481"/>
            <a:ext cx="39837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아동복지심의위원회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43" name="Group 7"/>
          <p:cNvGrpSpPr>
            <a:grpSpLocks/>
          </p:cNvGrpSpPr>
          <p:nvPr/>
        </p:nvGrpSpPr>
        <p:grpSpPr bwMode="auto">
          <a:xfrm>
            <a:off x="188758" y="4313339"/>
            <a:ext cx="8723150" cy="801989"/>
            <a:chOff x="204" y="2296"/>
            <a:chExt cx="3584" cy="1860"/>
          </a:xfrm>
        </p:grpSpPr>
        <p:grpSp>
          <p:nvGrpSpPr>
            <p:cNvPr id="4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228" y="2379"/>
                <a:ext cx="3539" cy="17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 rot="10800000">
              <a:off x="234" y="3226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8" name="Group 12"/>
          <p:cNvGrpSpPr>
            <a:grpSpLocks/>
          </p:cNvGrpSpPr>
          <p:nvPr/>
        </p:nvGrpSpPr>
        <p:grpSpPr bwMode="auto">
          <a:xfrm>
            <a:off x="303058" y="4254603"/>
            <a:ext cx="88900" cy="200025"/>
            <a:chOff x="4314" y="2018"/>
            <a:chExt cx="69" cy="166"/>
          </a:xfrm>
        </p:grpSpPr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1" name="Group 15"/>
          <p:cNvGrpSpPr>
            <a:grpSpLocks/>
          </p:cNvGrpSpPr>
          <p:nvPr/>
        </p:nvGrpSpPr>
        <p:grpSpPr bwMode="auto">
          <a:xfrm>
            <a:off x="460566" y="4257778"/>
            <a:ext cx="87312" cy="200025"/>
            <a:chOff x="4314" y="2018"/>
            <a:chExt cx="69" cy="166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4" name="Line 18"/>
          <p:cNvSpPr>
            <a:spLocks noChangeShapeType="1"/>
          </p:cNvSpPr>
          <p:nvPr/>
        </p:nvSpPr>
        <p:spPr bwMode="auto">
          <a:xfrm>
            <a:off x="409724" y="4870983"/>
            <a:ext cx="8244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405300" y="4483604"/>
            <a:ext cx="39837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아동복지전담공무원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0873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216365"/>
              </p:ext>
            </p:extLst>
          </p:nvPr>
        </p:nvGraphicFramePr>
        <p:xfrm>
          <a:off x="189109" y="788296"/>
          <a:ext cx="8775379" cy="5844849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2865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88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67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2017.10.24.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(2019.1.1.)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아동학대 신고의무자가 아동학대 발견 및 대응 방법을 숙지할 수 있도록 모든 신고의무자에 대하여 소속 기관 및 시설의 장이 교육을 실시하도록 함</a:t>
                      </a: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아동학대 예방에 대한 사회의 인식 제고를 위하여 국가기관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공공기관 등에서 매년 아동학대 예방교육을 실시하도록 함</a:t>
                      </a: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학생에 대한 학대의 조기 발견과 신속한 보호조치를 위하여 기관 간 연계 체계 구축 및 정보 공유를 하도록 함</a:t>
                      </a: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학대피해아동에 대한 법률상담 지원 및 아동학대 전담의료기관 지정 근거를 마련하여 학대피해아동에 대한 지원을 강화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98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2019.1.15.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(2019.7.16.)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보건복지부장관은 아동정책에 대한 종합적인 수행과 아동복지 관련 사업의 효과적인 추진을 위하여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아동권리보장원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을 설립 및 운영하도록 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8440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4928" y="3343719"/>
            <a:ext cx="8738156" cy="252178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9229" y="328498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6737" y="328815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6164" y="3904977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1497" y="3539558"/>
            <a:ext cx="27879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비용의 징수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1015" y="3954935"/>
            <a:ext cx="825817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 </a:t>
            </a:r>
            <a:r>
              <a:rPr lang="ko-KR" altLang="en-US" sz="1900" kern="0" dirty="0">
                <a:latin typeface="+mn-ea"/>
                <a:cs typeface="+mj-cs"/>
              </a:rPr>
              <a:t>또는 아동복지시설의 </a:t>
            </a:r>
            <a:r>
              <a:rPr lang="ko-KR" altLang="en-US" sz="1900" kern="0" dirty="0" smtClean="0">
                <a:latin typeface="+mn-ea"/>
                <a:cs typeface="+mj-cs"/>
              </a:rPr>
              <a:t>장은 제</a:t>
            </a:r>
            <a:r>
              <a:rPr lang="en-US" altLang="ko-KR" sz="1900" kern="0" dirty="0">
                <a:latin typeface="+mn-ea"/>
                <a:cs typeface="+mj-cs"/>
              </a:rPr>
              <a:t>15</a:t>
            </a:r>
            <a:r>
              <a:rPr lang="ko-KR" altLang="en-US" sz="1900" kern="0" dirty="0" smtClean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항 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호부터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호까지 및 같은 조 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항 및 제</a:t>
            </a:r>
            <a:r>
              <a:rPr lang="en-US" altLang="ko-KR" sz="1900" kern="0" dirty="0">
                <a:latin typeface="+mn-ea"/>
                <a:cs typeface="+mj-cs"/>
              </a:rPr>
              <a:t>6</a:t>
            </a:r>
            <a:r>
              <a:rPr lang="ko-KR" altLang="en-US" sz="1900" kern="0" dirty="0">
                <a:latin typeface="+mn-ea"/>
                <a:cs typeface="+mj-cs"/>
              </a:rPr>
              <a:t>항에 따른 </a:t>
            </a:r>
            <a:r>
              <a:rPr lang="ko-KR" altLang="en-US" sz="1900" kern="0" dirty="0" smtClean="0">
                <a:latin typeface="+mn-ea"/>
                <a:cs typeface="+mj-cs"/>
              </a:rPr>
              <a:t> 보호조치에 </a:t>
            </a:r>
            <a:r>
              <a:rPr lang="ko-KR" altLang="en-US" sz="1900" kern="0" dirty="0">
                <a:latin typeface="+mn-ea"/>
                <a:cs typeface="+mj-cs"/>
              </a:rPr>
              <a:t>필요한 비용의 전부 또는 </a:t>
            </a:r>
            <a:r>
              <a:rPr lang="ko-KR" altLang="en-US" sz="1900" kern="0" dirty="0" smtClean="0">
                <a:latin typeface="+mn-ea"/>
                <a:cs typeface="+mj-cs"/>
              </a:rPr>
              <a:t>일부를 </a:t>
            </a:r>
            <a:r>
              <a:rPr lang="ko-KR" altLang="en-US" sz="1900" kern="0" dirty="0">
                <a:latin typeface="+mn-ea"/>
                <a:cs typeface="+mj-cs"/>
              </a:rPr>
              <a:t>대통령령으로 정하는 바에 </a:t>
            </a:r>
            <a:r>
              <a:rPr lang="ko-KR" altLang="en-US" sz="1900" kern="0" dirty="0" smtClean="0">
                <a:latin typeface="+mn-ea"/>
                <a:cs typeface="+mj-cs"/>
              </a:rPr>
              <a:t>따라 각각 </a:t>
            </a:r>
            <a:r>
              <a:rPr lang="ko-KR" altLang="en-US" sz="1900" kern="0" dirty="0">
                <a:latin typeface="+mn-ea"/>
                <a:cs typeface="+mj-cs"/>
              </a:rPr>
              <a:t>그 아동의 부양의무자로부터 징수할 </a:t>
            </a:r>
            <a:r>
              <a:rPr lang="ko-KR" altLang="en-US" sz="1900" kern="0" dirty="0" smtClean="0">
                <a:latin typeface="+mn-ea"/>
                <a:cs typeface="+mj-cs"/>
              </a:rPr>
              <a:t>수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94928" y="898672"/>
            <a:ext cx="8738156" cy="173824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9229" y="83993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6737" y="84311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36164" y="1459929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71497" y="1094510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비용보조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88621" y="1525397"/>
            <a:ext cx="83835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대통령령이 정하는 바에 따라 비용의 전부 또는 </a:t>
            </a:r>
            <a:r>
              <a:rPr lang="ko-KR" altLang="en-US" sz="2000" kern="0" dirty="0" smtClean="0">
                <a:latin typeface="+mn-ea"/>
                <a:cs typeface="+mj-cs"/>
              </a:rPr>
              <a:t>일부를 보조할 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303472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 범죄자 취업제한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210677" y="869584"/>
            <a:ext cx="8701899" cy="3855560"/>
          </a:xfrm>
          <a:prstGeom prst="foldedCorner">
            <a:avLst>
              <a:gd name="adj" fmla="val 7948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805148" y="1373423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37374" y="993201"/>
            <a:ext cx="2864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취업제한 대상 기관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5680" y="1359206"/>
            <a:ext cx="8672859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200" dirty="0" smtClean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1900" dirty="0" smtClean="0">
                <a:latin typeface="+mn-ea"/>
              </a:rPr>
              <a:t>법원이 </a:t>
            </a:r>
            <a:r>
              <a:rPr lang="ko-KR" altLang="en-US" sz="1900" dirty="0">
                <a:latin typeface="+mn-ea"/>
              </a:rPr>
              <a:t>아동학대범죄 사건에 대한 판결을 내리면서 형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치료감호</a:t>
            </a:r>
            <a:r>
              <a:rPr lang="en-US" altLang="ko-KR" sz="1900" dirty="0">
                <a:latin typeface="+mn-ea"/>
              </a:rPr>
              <a:t>) </a:t>
            </a:r>
            <a:r>
              <a:rPr lang="ko-KR" altLang="en-US" sz="1900" dirty="0">
                <a:latin typeface="+mn-ea"/>
              </a:rPr>
              <a:t>집행 </a:t>
            </a:r>
            <a:r>
              <a:rPr lang="ko-KR" altLang="en-US" sz="1900" dirty="0" smtClean="0">
                <a:latin typeface="+mn-ea"/>
              </a:rPr>
              <a:t>종료나 집행유예 </a:t>
            </a:r>
            <a:r>
              <a:rPr lang="en-US" altLang="ko-KR" sz="1900" dirty="0" smtClean="0">
                <a:latin typeface="+mn-ea"/>
              </a:rPr>
              <a:t>· </a:t>
            </a:r>
            <a:r>
              <a:rPr lang="ko-KR" altLang="en-US" sz="1900" dirty="0" smtClean="0">
                <a:latin typeface="+mn-ea"/>
              </a:rPr>
              <a:t>면제된 날부터 </a:t>
            </a:r>
            <a:r>
              <a:rPr lang="en-US" altLang="ko-KR" sz="1900" dirty="0" smtClean="0">
                <a:latin typeface="+mn-ea"/>
              </a:rPr>
              <a:t>‘10</a:t>
            </a:r>
            <a:r>
              <a:rPr lang="ko-KR" altLang="en-US" sz="1900" dirty="0">
                <a:latin typeface="+mn-ea"/>
              </a:rPr>
              <a:t>년을 초과하지 않는 </a:t>
            </a:r>
            <a:r>
              <a:rPr lang="ko-KR" altLang="en-US" sz="1900" dirty="0" smtClean="0">
                <a:latin typeface="+mn-ea"/>
              </a:rPr>
              <a:t>기간</a:t>
            </a:r>
            <a:r>
              <a:rPr lang="en-US" altLang="ko-KR" sz="1900" dirty="0" smtClean="0">
                <a:latin typeface="+mn-ea"/>
              </a:rPr>
              <a:t>’ </a:t>
            </a:r>
            <a:r>
              <a:rPr lang="ko-KR" altLang="en-US" sz="1900" dirty="0" smtClean="0">
                <a:latin typeface="+mn-ea"/>
              </a:rPr>
              <a:t>을 </a:t>
            </a:r>
            <a:r>
              <a:rPr lang="ko-KR" altLang="en-US" sz="1900" dirty="0">
                <a:latin typeface="+mn-ea"/>
              </a:rPr>
              <a:t>정해 학교나 체육시설 </a:t>
            </a:r>
            <a:r>
              <a:rPr lang="ko-KR" altLang="en-US" sz="1900" dirty="0" smtClean="0">
                <a:latin typeface="+mn-ea"/>
              </a:rPr>
              <a:t>등 아동관련기관 </a:t>
            </a:r>
            <a:r>
              <a:rPr lang="ko-KR" altLang="en-US" sz="1900" dirty="0">
                <a:latin typeface="+mn-ea"/>
              </a:rPr>
              <a:t>취업제한 명령을 동시에 선고하도록 했다</a:t>
            </a:r>
            <a:r>
              <a:rPr lang="en-US" altLang="ko-KR" sz="1900" dirty="0">
                <a:latin typeface="+mn-ea"/>
              </a:rPr>
              <a:t>. </a:t>
            </a:r>
            <a:r>
              <a:rPr lang="ko-KR" altLang="en-US" sz="1900" dirty="0" smtClean="0">
                <a:latin typeface="+mn-ea"/>
              </a:rPr>
              <a:t>또한 </a:t>
            </a:r>
            <a:r>
              <a:rPr lang="ko-KR" altLang="en-US" sz="1900" dirty="0">
                <a:latin typeface="+mn-ea"/>
              </a:rPr>
              <a:t>재범위험성이 현저히 낮거나 그 밖에 취업을 제한해서는 </a:t>
            </a:r>
            <a:r>
              <a:rPr lang="ko-KR" altLang="en-US" sz="1900" dirty="0" smtClean="0">
                <a:latin typeface="+mn-ea"/>
              </a:rPr>
              <a:t>안</a:t>
            </a:r>
            <a:r>
              <a:rPr lang="en-US" altLang="ko-KR" sz="1900" dirty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되는 특별한 </a:t>
            </a:r>
            <a:r>
              <a:rPr lang="ko-KR" altLang="en-US" sz="1900" dirty="0">
                <a:latin typeface="+mn-ea"/>
              </a:rPr>
              <a:t>사정이 </a:t>
            </a:r>
            <a:r>
              <a:rPr lang="ko-KR" altLang="en-US" sz="1900" dirty="0" smtClean="0">
                <a:latin typeface="+mn-ea"/>
              </a:rPr>
              <a:t>있으면 </a:t>
            </a:r>
            <a:r>
              <a:rPr lang="ko-KR" altLang="en-US" sz="1900" dirty="0">
                <a:latin typeface="+mn-ea"/>
              </a:rPr>
              <a:t>취업제한을 하지 않아도 되게 했다</a:t>
            </a:r>
            <a:r>
              <a:rPr lang="en-US" altLang="ko-KR" sz="1900" dirty="0">
                <a:latin typeface="+mn-ea"/>
              </a:rPr>
              <a:t>. 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endParaRPr lang="en-US" altLang="ko-KR" sz="1900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1900" dirty="0" smtClean="0">
                <a:latin typeface="+mn-ea"/>
              </a:rPr>
              <a:t>                                                           </a:t>
            </a:r>
            <a:r>
              <a:rPr lang="en-US" altLang="ko-KR" sz="1900" dirty="0" smtClean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* 출처 </a:t>
            </a:r>
            <a:r>
              <a:rPr lang="en-US" altLang="ko-KR" sz="1900" dirty="0" smtClean="0">
                <a:latin typeface="+mn-ea"/>
              </a:rPr>
              <a:t>: </a:t>
            </a:r>
            <a:r>
              <a:rPr lang="ko-KR" altLang="en-US" sz="1900" dirty="0">
                <a:latin typeface="+mn-ea"/>
              </a:rPr>
              <a:t>연합뉴스</a:t>
            </a:r>
            <a:r>
              <a:rPr lang="en-US" altLang="ko-KR" sz="1900" dirty="0">
                <a:latin typeface="+mn-ea"/>
              </a:rPr>
              <a:t>(2018. 12.1</a:t>
            </a:r>
            <a:r>
              <a:rPr lang="en-US" altLang="ko-KR" sz="1900" dirty="0" smtClean="0">
                <a:latin typeface="+mn-ea"/>
              </a:rPr>
              <a:t>)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778046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 범죄자 취업제한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39712"/>
            <a:ext cx="8884877" cy="602609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68097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68415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27082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05406"/>
            <a:ext cx="72795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법 제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29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3(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아동관련기관의 취업제한 등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 각 호</a:t>
            </a:r>
            <a:endParaRPr lang="ko-KR" altLang="en-US" sz="22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7085" y="1340768"/>
            <a:ext cx="8676456" cy="5521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1.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37</a:t>
            </a:r>
            <a:r>
              <a:rPr lang="ko-KR" altLang="en-US" kern="0" dirty="0">
                <a:latin typeface="+mn-ea"/>
                <a:cs typeface="+mj-cs"/>
              </a:rPr>
              <a:t>조에 따른 취약계층 아동 통합서비스 수행기관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아동보호전문기관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48</a:t>
            </a:r>
            <a:r>
              <a:rPr lang="ko-KR" altLang="en-US" kern="0" dirty="0">
                <a:latin typeface="+mn-ea"/>
                <a:cs typeface="+mj-cs"/>
              </a:rPr>
              <a:t>조의 가정위탁지원센터 및 제</a:t>
            </a:r>
            <a:r>
              <a:rPr lang="en-US" altLang="ko-KR" kern="0" dirty="0">
                <a:latin typeface="+mn-ea"/>
                <a:cs typeface="+mj-cs"/>
              </a:rPr>
              <a:t>52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r>
              <a:rPr lang="ko-KR" altLang="en-US" kern="0" dirty="0" smtClean="0">
                <a:latin typeface="+mn-ea"/>
                <a:cs typeface="+mj-cs"/>
              </a:rPr>
              <a:t>아동복지시설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2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「가정폭력방지 및 피해자보호 등에 관한 법률」 제</a:t>
            </a:r>
            <a:r>
              <a:rPr lang="en-US" altLang="ko-KR" kern="0" dirty="0">
                <a:latin typeface="+mn-ea"/>
                <a:cs typeface="+mj-cs"/>
              </a:rPr>
              <a:t>4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6</a:t>
            </a:r>
            <a:r>
              <a:rPr lang="ko-KR" altLang="en-US" kern="0" dirty="0">
                <a:latin typeface="+mn-ea"/>
                <a:cs typeface="+mj-cs"/>
              </a:rPr>
              <a:t>의 긴급전화센터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같은 법 제</a:t>
            </a:r>
            <a:r>
              <a:rPr lang="en-US" altLang="ko-KR" kern="0" dirty="0">
                <a:latin typeface="+mn-ea"/>
                <a:cs typeface="+mj-cs"/>
              </a:rPr>
              <a:t>5</a:t>
            </a:r>
            <a:r>
              <a:rPr lang="ko-KR" altLang="en-US" kern="0" dirty="0" smtClean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가정폭력 </a:t>
            </a:r>
            <a:r>
              <a:rPr lang="ko-KR" altLang="en-US" kern="0" dirty="0">
                <a:latin typeface="+mn-ea"/>
                <a:cs typeface="+mj-cs"/>
              </a:rPr>
              <a:t>관련 상담소 및 같은 법 제</a:t>
            </a:r>
            <a:r>
              <a:rPr lang="en-US" altLang="ko-KR" kern="0" dirty="0">
                <a:latin typeface="+mn-ea"/>
                <a:cs typeface="+mj-cs"/>
              </a:rPr>
              <a:t>7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의 가정폭력피해자 </a:t>
            </a:r>
            <a:r>
              <a:rPr lang="ko-KR" altLang="en-US" kern="0" dirty="0" smtClean="0">
                <a:latin typeface="+mn-ea"/>
                <a:cs typeface="+mj-cs"/>
              </a:rPr>
              <a:t>보호시설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3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「건강가정기본법」 제</a:t>
            </a:r>
            <a:r>
              <a:rPr lang="en-US" altLang="ko-KR" kern="0" dirty="0">
                <a:latin typeface="+mn-ea"/>
                <a:cs typeface="+mj-cs"/>
              </a:rPr>
              <a:t>35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r>
              <a:rPr lang="ko-KR" altLang="en-US" kern="0" dirty="0" smtClean="0">
                <a:latin typeface="+mn-ea"/>
                <a:cs typeface="+mj-cs"/>
              </a:rPr>
              <a:t>건강가정지원센터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4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「다문화가족지원법」 제</a:t>
            </a:r>
            <a:r>
              <a:rPr lang="en-US" altLang="ko-KR" kern="0" dirty="0">
                <a:latin typeface="+mn-ea"/>
                <a:cs typeface="+mj-cs"/>
              </a:rPr>
              <a:t>12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r>
              <a:rPr lang="ko-KR" altLang="en-US" kern="0" dirty="0" smtClean="0">
                <a:latin typeface="+mn-ea"/>
                <a:cs typeface="+mj-cs"/>
              </a:rPr>
              <a:t>다문화가족지원센터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5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</a:t>
            </a:r>
            <a:r>
              <a:rPr lang="ko-KR" altLang="en-US" kern="0" dirty="0" err="1">
                <a:latin typeface="+mn-ea"/>
                <a:cs typeface="+mj-cs"/>
              </a:rPr>
              <a:t>성매매방지</a:t>
            </a:r>
            <a:r>
              <a:rPr lang="ko-KR" altLang="en-US" kern="0" dirty="0">
                <a:latin typeface="+mn-ea"/>
                <a:cs typeface="+mj-cs"/>
              </a:rPr>
              <a:t> 및 피해자보호 등에 관한 법률」 제</a:t>
            </a:r>
            <a:r>
              <a:rPr lang="en-US" altLang="ko-KR" kern="0" dirty="0">
                <a:latin typeface="+mn-ea"/>
                <a:cs typeface="+mj-cs"/>
              </a:rPr>
              <a:t>5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r>
              <a:rPr lang="ko-KR" altLang="en-US" kern="0" dirty="0" err="1">
                <a:latin typeface="+mn-ea"/>
                <a:cs typeface="+mj-cs"/>
              </a:rPr>
              <a:t>성매매피해자등을</a:t>
            </a:r>
            <a:r>
              <a:rPr lang="ko-KR" altLang="en-US" kern="0" dirty="0">
                <a:latin typeface="+mn-ea"/>
                <a:cs typeface="+mj-cs"/>
              </a:rPr>
              <a:t> 위한 지원시설 </a:t>
            </a:r>
            <a:r>
              <a:rPr lang="ko-KR" altLang="en-US" kern="0" dirty="0" smtClean="0">
                <a:latin typeface="+mn-ea"/>
                <a:cs typeface="+mj-cs"/>
              </a:rPr>
              <a:t>및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같은 </a:t>
            </a:r>
            <a:r>
              <a:rPr lang="ko-KR" altLang="en-US" kern="0" dirty="0">
                <a:latin typeface="+mn-ea"/>
                <a:cs typeface="+mj-cs"/>
              </a:rPr>
              <a:t>법 제</a:t>
            </a:r>
            <a:r>
              <a:rPr lang="en-US" altLang="ko-KR" kern="0" dirty="0">
                <a:latin typeface="+mn-ea"/>
                <a:cs typeface="+mj-cs"/>
              </a:rPr>
              <a:t>10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r>
              <a:rPr lang="ko-KR" altLang="en-US" kern="0" dirty="0" err="1" smtClean="0">
                <a:latin typeface="+mn-ea"/>
                <a:cs typeface="+mj-cs"/>
              </a:rPr>
              <a:t>성매매피해상담소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6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「성폭력방지 및 피해자보호 등에 관한 법률」 제</a:t>
            </a:r>
            <a:r>
              <a:rPr lang="en-US" altLang="ko-KR" kern="0" dirty="0">
                <a:latin typeface="+mn-ea"/>
                <a:cs typeface="+mj-cs"/>
              </a:rPr>
              <a:t>10</a:t>
            </a:r>
            <a:r>
              <a:rPr lang="ko-KR" altLang="en-US" kern="0" dirty="0">
                <a:latin typeface="+mn-ea"/>
                <a:cs typeface="+mj-cs"/>
              </a:rPr>
              <a:t>조의 성폭력피해상담소 및 같은 법 </a:t>
            </a:r>
            <a:r>
              <a:rPr lang="ko-KR" altLang="en-US" kern="0" dirty="0" smtClean="0">
                <a:latin typeface="+mn-ea"/>
                <a:cs typeface="+mj-cs"/>
              </a:rPr>
              <a:t>제</a:t>
            </a:r>
            <a:r>
              <a:rPr lang="en-US" altLang="ko-KR" kern="0" dirty="0" smtClean="0">
                <a:latin typeface="+mn-ea"/>
                <a:cs typeface="+mj-cs"/>
              </a:rPr>
              <a:t>12</a:t>
            </a:r>
            <a:r>
              <a:rPr lang="ko-KR" altLang="en-US" kern="0" dirty="0">
                <a:latin typeface="+mn-ea"/>
                <a:cs typeface="+mj-cs"/>
              </a:rPr>
              <a:t>조의 성폭력피해자보호시설 및 같은 법 제</a:t>
            </a:r>
            <a:r>
              <a:rPr lang="en-US" altLang="ko-KR" kern="0" dirty="0">
                <a:latin typeface="+mn-ea"/>
                <a:cs typeface="+mj-cs"/>
              </a:rPr>
              <a:t>18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r>
              <a:rPr lang="ko-KR" altLang="en-US" kern="0" dirty="0" smtClean="0">
                <a:latin typeface="+mn-ea"/>
                <a:cs typeface="+mj-cs"/>
              </a:rPr>
              <a:t>성폭력피해자통합지원센터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7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</a:t>
            </a:r>
            <a:r>
              <a:rPr lang="ko-KR" altLang="en-US" kern="0" dirty="0" err="1">
                <a:latin typeface="+mn-ea"/>
                <a:cs typeface="+mj-cs"/>
              </a:rPr>
              <a:t>영유아보육법</a:t>
            </a:r>
            <a:r>
              <a:rPr lang="ko-KR" altLang="en-US" kern="0" dirty="0">
                <a:latin typeface="+mn-ea"/>
                <a:cs typeface="+mj-cs"/>
              </a:rPr>
              <a:t>」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조제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호의 </a:t>
            </a:r>
            <a:r>
              <a:rPr lang="ko-KR" altLang="en-US" kern="0" dirty="0" err="1" smtClean="0">
                <a:latin typeface="+mn-ea"/>
                <a:cs typeface="+mj-cs"/>
              </a:rPr>
              <a:t>어린이집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8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「유아교육법」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조제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호의 </a:t>
            </a:r>
            <a:r>
              <a:rPr lang="ko-KR" altLang="en-US" kern="0" dirty="0" smtClean="0">
                <a:latin typeface="+mn-ea"/>
                <a:cs typeface="+mj-cs"/>
              </a:rPr>
              <a:t>유치원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9. </a:t>
            </a:r>
            <a:r>
              <a:rPr lang="ko-KR" altLang="en-US" kern="0" dirty="0" smtClean="0">
                <a:latin typeface="+mn-ea"/>
                <a:cs typeface="+mj-cs"/>
              </a:rPr>
              <a:t>「의료법」 제</a:t>
            </a:r>
            <a:r>
              <a:rPr lang="en-US" altLang="ko-KR" kern="0" dirty="0" smtClean="0">
                <a:latin typeface="+mn-ea"/>
                <a:cs typeface="+mj-cs"/>
              </a:rPr>
              <a:t>3</a:t>
            </a:r>
            <a:r>
              <a:rPr lang="ko-KR" altLang="en-US" kern="0" dirty="0" smtClean="0">
                <a:latin typeface="+mn-ea"/>
                <a:cs typeface="+mj-cs"/>
              </a:rPr>
              <a:t>조의 의료기관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 smtClean="0">
                <a:latin typeface="+mn-ea"/>
                <a:cs typeface="+mj-cs"/>
              </a:rPr>
              <a:t>같은 법 제</a:t>
            </a:r>
            <a:r>
              <a:rPr lang="en-US" altLang="ko-KR" kern="0" dirty="0" smtClean="0">
                <a:latin typeface="+mn-ea"/>
                <a:cs typeface="+mj-cs"/>
              </a:rPr>
              <a:t>2</a:t>
            </a:r>
            <a:r>
              <a:rPr lang="ko-KR" altLang="en-US" kern="0" dirty="0" smtClean="0">
                <a:latin typeface="+mn-ea"/>
                <a:cs typeface="+mj-cs"/>
              </a:rPr>
              <a:t>조의 의료인에 한정한다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728898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 범죄자 취업제한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69856"/>
            <a:ext cx="8884877" cy="59296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111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142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0096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4602" y="1411104"/>
            <a:ext cx="86764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10. </a:t>
            </a:r>
            <a:r>
              <a:rPr lang="ko-KR" altLang="en-US" kern="0" dirty="0">
                <a:latin typeface="+mn-ea"/>
                <a:cs typeface="+mj-cs"/>
              </a:rPr>
              <a:t>「장애인복지법」 제</a:t>
            </a:r>
            <a:r>
              <a:rPr lang="en-US" altLang="ko-KR" kern="0" dirty="0">
                <a:latin typeface="+mn-ea"/>
                <a:cs typeface="+mj-cs"/>
              </a:rPr>
              <a:t>58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r>
              <a:rPr lang="ko-KR" altLang="en-US" kern="0" dirty="0" smtClean="0">
                <a:latin typeface="+mn-ea"/>
                <a:cs typeface="+mj-cs"/>
              </a:rPr>
              <a:t>장애인복지시설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11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「정신건강증진 및 </a:t>
            </a:r>
            <a:r>
              <a:rPr lang="ko-KR" altLang="en-US" kern="0" dirty="0" err="1">
                <a:latin typeface="+mn-ea"/>
                <a:cs typeface="+mj-cs"/>
              </a:rPr>
              <a:t>정신질환자</a:t>
            </a:r>
            <a:r>
              <a:rPr lang="ko-KR" altLang="en-US" kern="0" dirty="0">
                <a:latin typeface="+mn-ea"/>
                <a:cs typeface="+mj-cs"/>
              </a:rPr>
              <a:t> 복지서비스 지원에 관한 법률」 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조에 따른 </a:t>
            </a:r>
            <a:endParaRPr lang="en-US" altLang="ko-KR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   </a:t>
            </a:r>
            <a:r>
              <a:rPr lang="ko-KR" altLang="en-US" kern="0" dirty="0" smtClean="0">
                <a:latin typeface="+mn-ea"/>
                <a:cs typeface="+mj-cs"/>
              </a:rPr>
              <a:t>정신건강복지센터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정신건강증진시설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정신요양시설 및 </a:t>
            </a:r>
            <a:r>
              <a:rPr lang="ko-KR" altLang="en-US" kern="0" dirty="0" smtClean="0">
                <a:latin typeface="+mn-ea"/>
                <a:cs typeface="+mj-cs"/>
              </a:rPr>
              <a:t>정신재활시설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12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</a:t>
            </a:r>
            <a:r>
              <a:rPr lang="ko-KR" altLang="en-US" kern="0" dirty="0" err="1">
                <a:latin typeface="+mn-ea"/>
                <a:cs typeface="+mj-cs"/>
              </a:rPr>
              <a:t>주택법</a:t>
            </a:r>
            <a:r>
              <a:rPr lang="ko-KR" altLang="en-US" kern="0" dirty="0">
                <a:latin typeface="+mn-ea"/>
                <a:cs typeface="+mj-cs"/>
              </a:rPr>
              <a:t>」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조제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호의 공동주택의 관리사무소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경비업무 종사자에 한정한다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13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「청소년기본법」 제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조에 따른 청소년시설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청소년단체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14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「청소년활동진흥법」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조제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호의 </a:t>
            </a:r>
            <a:r>
              <a:rPr lang="ko-KR" altLang="en-US" kern="0" dirty="0" smtClean="0">
                <a:latin typeface="+mn-ea"/>
                <a:cs typeface="+mj-cs"/>
              </a:rPr>
              <a:t>청소년활동시설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15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「청소년복지 </a:t>
            </a:r>
            <a:r>
              <a:rPr lang="ko-KR" altLang="en-US" kern="0" dirty="0" err="1">
                <a:latin typeface="+mn-ea"/>
                <a:cs typeface="+mj-cs"/>
              </a:rPr>
              <a:t>지원법</a:t>
            </a:r>
            <a:r>
              <a:rPr lang="ko-KR" altLang="en-US" kern="0" dirty="0">
                <a:latin typeface="+mn-ea"/>
                <a:cs typeface="+mj-cs"/>
              </a:rPr>
              <a:t>」 제</a:t>
            </a:r>
            <a:r>
              <a:rPr lang="en-US" altLang="ko-KR" kern="0" dirty="0">
                <a:latin typeface="+mn-ea"/>
                <a:cs typeface="+mj-cs"/>
              </a:rPr>
              <a:t>29</a:t>
            </a:r>
            <a:r>
              <a:rPr lang="ko-KR" altLang="en-US" kern="0" dirty="0">
                <a:latin typeface="+mn-ea"/>
                <a:cs typeface="+mj-cs"/>
              </a:rPr>
              <a:t>조제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항의 청소년상담복지센터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같은 법 제</a:t>
            </a:r>
            <a:r>
              <a:rPr lang="en-US" altLang="ko-KR" kern="0" dirty="0">
                <a:latin typeface="+mn-ea"/>
                <a:cs typeface="+mj-cs"/>
              </a:rPr>
              <a:t>30</a:t>
            </a:r>
            <a:r>
              <a:rPr lang="ko-KR" altLang="en-US" kern="0" dirty="0">
                <a:latin typeface="+mn-ea"/>
                <a:cs typeface="+mj-cs"/>
              </a:rPr>
              <a:t>조의 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   </a:t>
            </a:r>
            <a:r>
              <a:rPr lang="ko-KR" altLang="en-US" kern="0" dirty="0" smtClean="0">
                <a:latin typeface="+mn-ea"/>
                <a:cs typeface="+mj-cs"/>
              </a:rPr>
              <a:t>이주배경청소년지원센터 </a:t>
            </a:r>
            <a:r>
              <a:rPr lang="ko-KR" altLang="en-US" kern="0" dirty="0">
                <a:latin typeface="+mn-ea"/>
                <a:cs typeface="+mj-cs"/>
              </a:rPr>
              <a:t>및 같은 법 제</a:t>
            </a:r>
            <a:r>
              <a:rPr lang="en-US" altLang="ko-KR" kern="0" dirty="0">
                <a:latin typeface="+mn-ea"/>
                <a:cs typeface="+mj-cs"/>
              </a:rPr>
              <a:t>31</a:t>
            </a:r>
            <a:r>
              <a:rPr lang="ko-KR" altLang="en-US" kern="0" dirty="0">
                <a:latin typeface="+mn-ea"/>
                <a:cs typeface="+mj-cs"/>
              </a:rPr>
              <a:t>조 각 호의 청소년쉼터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청소년자립지원관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청소년치료재활센터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16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「청소년 보호법」 제</a:t>
            </a:r>
            <a:r>
              <a:rPr lang="en-US" altLang="ko-KR" kern="0" dirty="0">
                <a:latin typeface="+mn-ea"/>
                <a:cs typeface="+mj-cs"/>
              </a:rPr>
              <a:t>35</a:t>
            </a:r>
            <a:r>
              <a:rPr lang="ko-KR" altLang="en-US" kern="0" dirty="0">
                <a:latin typeface="+mn-ea"/>
                <a:cs typeface="+mj-cs"/>
              </a:rPr>
              <a:t>조의 청소년 </a:t>
            </a:r>
            <a:r>
              <a:rPr lang="ko-KR" altLang="en-US" kern="0" dirty="0" smtClean="0">
                <a:latin typeface="+mn-ea"/>
                <a:cs typeface="+mj-cs"/>
              </a:rPr>
              <a:t>보호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재활센터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17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「체육시설의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이용에 </a:t>
            </a:r>
            <a:r>
              <a:rPr lang="ko-KR" altLang="en-US" kern="0" dirty="0">
                <a:latin typeface="+mn-ea"/>
                <a:cs typeface="+mj-cs"/>
              </a:rPr>
              <a:t>관한 법률」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조제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호의 체육시설 중 아동의 이용이 </a:t>
            </a:r>
            <a:r>
              <a:rPr lang="ko-KR" altLang="en-US" kern="0" dirty="0" smtClean="0">
                <a:latin typeface="+mn-ea"/>
                <a:cs typeface="+mj-cs"/>
              </a:rPr>
              <a:t>제한되지 </a:t>
            </a:r>
            <a:r>
              <a:rPr lang="ko-KR" altLang="en-US" kern="0" dirty="0">
                <a:latin typeface="+mn-ea"/>
                <a:cs typeface="+mj-cs"/>
              </a:rPr>
              <a:t>아니하는 체육시설로서 문화체육관광부장관이 지정하는 </a:t>
            </a:r>
            <a:r>
              <a:rPr lang="ko-KR" altLang="en-US" kern="0" dirty="0" smtClean="0">
                <a:latin typeface="+mn-ea"/>
                <a:cs typeface="+mj-cs"/>
              </a:rPr>
              <a:t>체육시설</a:t>
            </a:r>
            <a:endParaRPr lang="ko-KR" altLang="en-US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375916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아동학대 범죄자 취업제한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769856"/>
            <a:ext cx="8884877" cy="561147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111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142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0096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27793" y="1411103"/>
            <a:ext cx="8676456" cy="4916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18. </a:t>
            </a:r>
            <a:r>
              <a:rPr lang="ko-KR" altLang="en-US" sz="1900" kern="0" dirty="0">
                <a:latin typeface="+mn-ea"/>
                <a:cs typeface="+mj-cs"/>
              </a:rPr>
              <a:t>「</a:t>
            </a:r>
            <a:r>
              <a:rPr lang="ko-KR" altLang="en-US" sz="1900" kern="0" dirty="0" smtClean="0">
                <a:latin typeface="+mn-ea"/>
                <a:cs typeface="+mj-cs"/>
              </a:rPr>
              <a:t>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중등교육법</a:t>
            </a:r>
            <a:r>
              <a:rPr lang="ko-KR" altLang="en-US" sz="1900" kern="0" dirty="0">
                <a:latin typeface="+mn-ea"/>
                <a:cs typeface="+mj-cs"/>
              </a:rPr>
              <a:t>」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 각 호의 학교 및 같은 법 제</a:t>
            </a:r>
            <a:r>
              <a:rPr lang="en-US" altLang="ko-KR" sz="1900" kern="0" dirty="0">
                <a:latin typeface="+mn-ea"/>
                <a:cs typeface="+mj-cs"/>
              </a:rPr>
              <a:t>28</a:t>
            </a:r>
            <a:r>
              <a:rPr lang="ko-KR" altLang="en-US" sz="1900" kern="0" dirty="0">
                <a:latin typeface="+mn-ea"/>
                <a:cs typeface="+mj-cs"/>
              </a:rPr>
              <a:t>조에 따라 학습부진아 등에 대한 </a:t>
            </a:r>
            <a:r>
              <a:rPr lang="ko-KR" altLang="en-US" sz="1900" kern="0" dirty="0" smtClean="0">
                <a:latin typeface="+mn-ea"/>
                <a:cs typeface="+mj-cs"/>
              </a:rPr>
              <a:t>교육을 </a:t>
            </a:r>
            <a:r>
              <a:rPr lang="ko-KR" altLang="en-US" sz="1900" kern="0" dirty="0">
                <a:latin typeface="+mn-ea"/>
                <a:cs typeface="+mj-cs"/>
              </a:rPr>
              <a:t>실시하는 </a:t>
            </a:r>
            <a:r>
              <a:rPr lang="ko-KR" altLang="en-US" sz="1900" kern="0" dirty="0" smtClean="0">
                <a:latin typeface="+mn-ea"/>
                <a:cs typeface="+mj-cs"/>
              </a:rPr>
              <a:t>기관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19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「학원의 </a:t>
            </a:r>
            <a:r>
              <a:rPr lang="ko-KR" altLang="en-US" sz="1900" kern="0" dirty="0" smtClean="0">
                <a:latin typeface="+mn-ea"/>
                <a:cs typeface="+mj-cs"/>
              </a:rPr>
              <a:t>설립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 </a:t>
            </a:r>
            <a:r>
              <a:rPr lang="ko-KR" altLang="en-US" sz="1900" kern="0" dirty="0">
                <a:latin typeface="+mn-ea"/>
                <a:cs typeface="+mj-cs"/>
              </a:rPr>
              <a:t>및 과외교습에 관한 법률」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호의 학원 및 같은 조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호의 </a:t>
            </a:r>
            <a:r>
              <a:rPr lang="ko-KR" altLang="en-US" sz="1900" kern="0" dirty="0" smtClean="0">
                <a:latin typeface="+mn-ea"/>
                <a:cs typeface="+mj-cs"/>
              </a:rPr>
              <a:t>교습소 </a:t>
            </a:r>
            <a:r>
              <a:rPr lang="ko-KR" altLang="en-US" sz="1900" kern="0" dirty="0">
                <a:latin typeface="+mn-ea"/>
                <a:cs typeface="+mj-cs"/>
              </a:rPr>
              <a:t>중 아동의 이용이 제한되지 아니하는 학원과 교습소로서 교육부장관이 </a:t>
            </a:r>
            <a:r>
              <a:rPr lang="ko-KR" altLang="en-US" sz="1900" kern="0" dirty="0" smtClean="0">
                <a:latin typeface="+mn-ea"/>
                <a:cs typeface="+mj-cs"/>
              </a:rPr>
              <a:t>지정하는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학원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교습소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20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「</a:t>
            </a:r>
            <a:r>
              <a:rPr lang="ko-KR" altLang="en-US" sz="1900" kern="0" dirty="0" err="1">
                <a:latin typeface="+mn-ea"/>
                <a:cs typeface="+mj-cs"/>
              </a:rPr>
              <a:t>한부모가족지원법</a:t>
            </a:r>
            <a:r>
              <a:rPr lang="ko-KR" altLang="en-US" sz="1900" kern="0" dirty="0">
                <a:latin typeface="+mn-ea"/>
                <a:cs typeface="+mj-cs"/>
              </a:rPr>
              <a:t>」 제</a:t>
            </a:r>
            <a:r>
              <a:rPr lang="en-US" altLang="ko-KR" sz="1900" kern="0" dirty="0">
                <a:latin typeface="+mn-ea"/>
                <a:cs typeface="+mj-cs"/>
              </a:rPr>
              <a:t>19</a:t>
            </a:r>
            <a:r>
              <a:rPr lang="ko-KR" altLang="en-US" sz="1900" kern="0" dirty="0">
                <a:latin typeface="+mn-ea"/>
                <a:cs typeface="+mj-cs"/>
              </a:rPr>
              <a:t>조의 </a:t>
            </a:r>
            <a:r>
              <a:rPr lang="ko-KR" altLang="en-US" sz="1900" kern="0" dirty="0" err="1" smtClean="0">
                <a:latin typeface="+mn-ea"/>
                <a:cs typeface="+mj-cs"/>
              </a:rPr>
              <a:t>한부모가족</a:t>
            </a:r>
            <a:r>
              <a:rPr lang="ko-KR" altLang="en-US" sz="1900" kern="0" dirty="0" smtClean="0">
                <a:latin typeface="+mn-ea"/>
                <a:cs typeface="+mj-cs"/>
              </a:rPr>
              <a:t> 복지시설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21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아동보호전문기관 또는 학대피해아동쉼터를 운영하는 </a:t>
            </a:r>
            <a:r>
              <a:rPr lang="ko-KR" altLang="en-US" sz="1900" kern="0" dirty="0" smtClean="0">
                <a:latin typeface="+mn-ea"/>
                <a:cs typeface="+mj-cs"/>
              </a:rPr>
              <a:t>법인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22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「보호소년 등의 처우에 관한 법률」에 따른 소년원 및 </a:t>
            </a:r>
            <a:r>
              <a:rPr lang="ko-KR" altLang="en-US" sz="1900" kern="0" dirty="0" smtClean="0">
                <a:latin typeface="+mn-ea"/>
                <a:cs typeface="+mj-cs"/>
              </a:rPr>
              <a:t>소년분류심사원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23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「민법」 제</a:t>
            </a:r>
            <a:r>
              <a:rPr lang="en-US" altLang="ko-KR" sz="1900" kern="0" dirty="0">
                <a:latin typeface="+mn-ea"/>
                <a:cs typeface="+mj-cs"/>
              </a:rPr>
              <a:t>32</a:t>
            </a:r>
            <a:r>
              <a:rPr lang="ko-KR" altLang="en-US" sz="1900" kern="0" dirty="0">
                <a:latin typeface="+mn-ea"/>
                <a:cs typeface="+mj-cs"/>
              </a:rPr>
              <a:t>조에 따라 보건복지부장관의 설립 허가를 받아 아동인권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아동복지 등 </a:t>
            </a:r>
            <a:r>
              <a:rPr lang="ko-KR" altLang="en-US" sz="1900" kern="0" dirty="0" smtClean="0">
                <a:latin typeface="+mn-ea"/>
                <a:cs typeface="+mj-cs"/>
              </a:rPr>
              <a:t>아동을 </a:t>
            </a:r>
            <a:r>
              <a:rPr lang="ko-KR" altLang="en-US" sz="1900" kern="0" dirty="0">
                <a:latin typeface="+mn-ea"/>
                <a:cs typeface="+mj-cs"/>
              </a:rPr>
              <a:t>위한 사업을 수행하는 비영리법인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대표자 및 아동을 직접 대면하는 업무에 </a:t>
            </a:r>
            <a:r>
              <a:rPr lang="ko-KR" altLang="en-US" sz="1900" kern="0" dirty="0" smtClean="0">
                <a:latin typeface="+mn-ea"/>
                <a:cs typeface="+mj-cs"/>
              </a:rPr>
              <a:t>종사하는 </a:t>
            </a:r>
            <a:r>
              <a:rPr lang="ko-KR" altLang="en-US" sz="1900" kern="0" dirty="0">
                <a:latin typeface="+mn-ea"/>
                <a:cs typeface="+mj-cs"/>
              </a:rPr>
              <a:t>사람에 한정한다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24209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대상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9512" y="869281"/>
            <a:ext cx="8738459" cy="212767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812" y="81054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1320" y="81372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9326" y="1474959"/>
            <a:ext cx="83019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4903" y="1087580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49600" y="1676095"/>
            <a:ext cx="8013375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아동이 건강하게 출생하여 행복하고 안전하게 자랄 수 있도록 아동의 </a:t>
            </a:r>
            <a:r>
              <a:rPr lang="ko-KR" altLang="en-US" sz="2000" kern="0" dirty="0" smtClean="0">
                <a:latin typeface="+mn-ea"/>
                <a:cs typeface="+mj-cs"/>
              </a:rPr>
              <a:t>복지를 보장하는 </a:t>
            </a:r>
            <a:r>
              <a:rPr lang="ko-KR" altLang="en-US" sz="2000" kern="0" dirty="0">
                <a:latin typeface="+mn-ea"/>
                <a:cs typeface="+mj-cs"/>
              </a:rPr>
              <a:t>것을 목적으로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23346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대상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3806013"/>
            <a:ext cx="8733199" cy="156720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374727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375045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4363657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3976278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71100" y="4505712"/>
            <a:ext cx="8350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아동이라 함은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18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세 미만인 </a:t>
            </a:r>
            <a:r>
              <a:rPr lang="ko-KR" altLang="en-US" sz="2000" kern="0" dirty="0">
                <a:latin typeface="+mn-ea"/>
                <a:cs typeface="+mj-cs"/>
              </a:rPr>
              <a:t>사람을 </a:t>
            </a:r>
            <a:r>
              <a:rPr lang="ko-KR" altLang="en-US" sz="2000" kern="0" dirty="0" smtClean="0">
                <a:latin typeface="+mn-ea"/>
                <a:cs typeface="+mj-cs"/>
              </a:rPr>
              <a:t>말한다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757" y="900616"/>
            <a:ext cx="8733199" cy="221527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3058" y="841880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0566" y="845055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9724" y="145826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5300" y="1070881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아동복지의 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60566" y="1517157"/>
            <a:ext cx="81633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법에서 말하는 “아동복지</a:t>
            </a:r>
            <a:r>
              <a:rPr lang="ko-KR" altLang="en-US" sz="2000" kern="0" dirty="0" smtClean="0">
                <a:latin typeface="+mn-ea"/>
                <a:cs typeface="+mj-cs"/>
              </a:rPr>
              <a:t>” 란 </a:t>
            </a:r>
            <a:r>
              <a:rPr lang="ko-KR" altLang="en-US" sz="2000" kern="0" dirty="0">
                <a:latin typeface="+mn-ea"/>
                <a:cs typeface="+mj-cs"/>
              </a:rPr>
              <a:t>아동이 행복한 삶을 누릴 수 </a:t>
            </a:r>
            <a:r>
              <a:rPr lang="ko-KR" altLang="en-US" sz="2000" kern="0" dirty="0" smtClean="0">
                <a:latin typeface="+mn-ea"/>
                <a:cs typeface="+mj-cs"/>
              </a:rPr>
              <a:t>있는 기본적인 여건을 </a:t>
            </a:r>
            <a:r>
              <a:rPr lang="ko-KR" altLang="en-US" sz="2000" kern="0" dirty="0">
                <a:latin typeface="+mn-ea"/>
                <a:cs typeface="+mj-cs"/>
              </a:rPr>
              <a:t>조성하고 조화롭게 </a:t>
            </a:r>
            <a:r>
              <a:rPr lang="ko-KR" altLang="en-US" sz="2000" kern="0" dirty="0" smtClean="0">
                <a:latin typeface="+mn-ea"/>
                <a:cs typeface="+mj-cs"/>
              </a:rPr>
              <a:t>성장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발달할 </a:t>
            </a:r>
            <a:r>
              <a:rPr lang="ko-KR" altLang="en-US" sz="2000" kern="0" dirty="0">
                <a:latin typeface="+mn-ea"/>
                <a:cs typeface="+mj-cs"/>
              </a:rPr>
              <a:t>수 있도록 하기 위한 </a:t>
            </a:r>
            <a:r>
              <a:rPr lang="ko-KR" altLang="en-US" sz="2000" kern="0" dirty="0" smtClean="0">
                <a:latin typeface="+mn-ea"/>
                <a:cs typeface="+mj-cs"/>
              </a:rPr>
              <a:t>경제적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사회적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정서적 </a:t>
            </a:r>
            <a:r>
              <a:rPr lang="ko-KR" altLang="en-US" sz="2000" kern="0" dirty="0">
                <a:latin typeface="+mn-ea"/>
                <a:cs typeface="+mj-cs"/>
              </a:rPr>
              <a:t>지원을 말한다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6253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기본이념과 책임주체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8709" y="849140"/>
            <a:ext cx="8795897" cy="481210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010" y="7904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0518" y="7935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9676" y="1436928"/>
            <a:ext cx="831697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5252" y="1049549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기본이념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2029" y="1443240"/>
            <a:ext cx="83508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아동은 자신 또는 부모의 성별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연령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종교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사회적 신분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재산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장애유무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출생지역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인종 등에 따른 어떠한 종류의 차별도 받지 아니하고 자라나야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아동은 </a:t>
            </a:r>
            <a:r>
              <a:rPr lang="ko-KR" altLang="en-US" sz="2000" kern="0" dirty="0">
                <a:latin typeface="+mn-ea"/>
                <a:cs typeface="+mj-cs"/>
              </a:rPr>
              <a:t>완전하고 조화로운 인격발달을 위하여 안정된 가정환경에서 </a:t>
            </a:r>
            <a:r>
              <a:rPr lang="ko-KR" altLang="en-US" sz="2000" kern="0" dirty="0" smtClean="0">
                <a:latin typeface="+mn-ea"/>
                <a:cs typeface="+mj-cs"/>
              </a:rPr>
              <a:t>행복하게 자라나야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아동에 </a:t>
            </a:r>
            <a:r>
              <a:rPr lang="ko-KR" altLang="en-US" sz="2000" kern="0" dirty="0">
                <a:latin typeface="+mn-ea"/>
                <a:cs typeface="+mj-cs"/>
              </a:rPr>
              <a:t>관한 모든 활동에 있어서 아동의 이익이 최우선적으로 고려되어야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아동은 </a:t>
            </a:r>
            <a:r>
              <a:rPr lang="ko-KR" altLang="en-US" sz="2000" kern="0" dirty="0">
                <a:latin typeface="+mn-ea"/>
                <a:cs typeface="+mj-cs"/>
              </a:rPr>
              <a:t>아동의 권리보장과 복지증진을 위하여 이 법에 따른 보호와 지원을 </a:t>
            </a:r>
            <a:r>
              <a:rPr lang="ko-KR" altLang="en-US" sz="2000" kern="0" dirty="0" smtClean="0">
                <a:latin typeface="+mn-ea"/>
                <a:cs typeface="+mj-cs"/>
              </a:rPr>
              <a:t>받을 권리를 가진다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622745" y="5426478"/>
            <a:ext cx="2375538" cy="1187386"/>
            <a:chOff x="6804248" y="4077072"/>
            <a:chExt cx="2241432" cy="1187386"/>
          </a:xfrm>
        </p:grpSpPr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834558" y="4385865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아동권리헌장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2500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기본이념과 책임주체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8709" y="849140"/>
            <a:ext cx="8795897" cy="422930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010" y="7904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0518" y="7935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9676" y="1436928"/>
            <a:ext cx="831697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5252" y="1049549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책임주체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2029" y="1558887"/>
            <a:ext cx="835085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아동의 </a:t>
            </a:r>
            <a:r>
              <a:rPr lang="ko-KR" altLang="en-US" sz="2000" kern="0" dirty="0" smtClean="0">
                <a:latin typeface="+mn-ea"/>
                <a:cs typeface="+mj-cs"/>
              </a:rPr>
              <a:t>안전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건강 </a:t>
            </a:r>
            <a:r>
              <a:rPr lang="ko-KR" altLang="en-US" sz="2000" kern="0" dirty="0">
                <a:latin typeface="+mn-ea"/>
                <a:cs typeface="+mj-cs"/>
              </a:rPr>
              <a:t>및 복지 증진을 위하여 </a:t>
            </a:r>
            <a:r>
              <a:rPr lang="ko-KR" altLang="en-US" sz="2000" kern="0" dirty="0" smtClean="0">
                <a:latin typeface="+mn-ea"/>
                <a:cs typeface="+mj-cs"/>
              </a:rPr>
              <a:t>아동과 그 </a:t>
            </a:r>
            <a:r>
              <a:rPr lang="ko-KR" altLang="en-US" sz="2000" kern="0" dirty="0">
                <a:latin typeface="+mn-ea"/>
                <a:cs typeface="+mj-cs"/>
              </a:rPr>
              <a:t>보호자 및 가정을 지원하기 위한 정책을 </a:t>
            </a:r>
            <a:r>
              <a:rPr lang="ko-KR" altLang="en-US" sz="2000" kern="0" dirty="0" smtClean="0">
                <a:latin typeface="+mn-ea"/>
                <a:cs typeface="+mj-cs"/>
              </a:rPr>
              <a:t>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시행하여야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4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아동의 </a:t>
            </a:r>
            <a:r>
              <a:rPr lang="ko-KR" altLang="en-US" sz="2000" kern="0" dirty="0">
                <a:latin typeface="+mn-ea"/>
                <a:cs typeface="+mj-cs"/>
              </a:rPr>
              <a:t>보호자는 아동을 가정 안에서 그의 성장시기에 맞추어 </a:t>
            </a:r>
            <a:r>
              <a:rPr lang="ko-KR" altLang="en-US" sz="2000" kern="0" dirty="0" smtClean="0">
                <a:latin typeface="+mn-ea"/>
                <a:cs typeface="+mj-cs"/>
              </a:rPr>
              <a:t>건강하고 안전하게 </a:t>
            </a:r>
            <a:r>
              <a:rPr lang="ko-KR" altLang="en-US" sz="2000" kern="0" dirty="0">
                <a:latin typeface="+mn-ea"/>
                <a:cs typeface="+mj-cs"/>
              </a:rPr>
              <a:t>양육하여야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모든 </a:t>
            </a:r>
            <a:r>
              <a:rPr lang="ko-KR" altLang="en-US" sz="2000" kern="0" dirty="0">
                <a:latin typeface="+mn-ea"/>
                <a:cs typeface="+mj-cs"/>
              </a:rPr>
              <a:t>국민은 아동의 권익과 안전을 존중하여야 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아동을 </a:t>
            </a:r>
            <a:r>
              <a:rPr lang="ko-KR" altLang="en-US" sz="2000" kern="0" dirty="0">
                <a:latin typeface="+mn-ea"/>
                <a:cs typeface="+mj-cs"/>
              </a:rPr>
              <a:t>건강하게 양육하여야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11156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아동복지정책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8325" y="818996"/>
            <a:ext cx="8965291" cy="54601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2626" y="76026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70134" y="76343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9148" y="1426880"/>
            <a:ext cx="852127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4724" y="1039501"/>
            <a:ext cx="254428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아동정책기본계획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34529" y="1424311"/>
            <a:ext cx="874870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보건복지부장관은 아동정책의 효율적인 추진을 위하여 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년마다 </a:t>
            </a:r>
            <a:r>
              <a:rPr lang="ko-KR" altLang="en-US" sz="2000" kern="0" dirty="0" smtClean="0">
                <a:latin typeface="+mn-ea"/>
                <a:cs typeface="+mj-cs"/>
              </a:rPr>
              <a:t>아동정책 </a:t>
            </a:r>
            <a:r>
              <a:rPr lang="ko-KR" altLang="en-US" sz="2000" kern="0" dirty="0">
                <a:latin typeface="+mn-ea"/>
                <a:cs typeface="+mj-cs"/>
              </a:rPr>
              <a:t>기본계획을 수립하여야 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기본계획은 다음 각 호의 사항을 </a:t>
            </a:r>
            <a:r>
              <a:rPr lang="ko-KR" altLang="en-US" sz="2000" kern="0" dirty="0" smtClean="0">
                <a:latin typeface="+mn-ea"/>
                <a:cs typeface="+mj-cs"/>
              </a:rPr>
              <a:t>포함하여야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7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이전의 기본계획에 관한 </a:t>
            </a:r>
            <a:r>
              <a:rPr lang="ko-KR" altLang="en-US" sz="2000" kern="0" dirty="0" smtClean="0">
                <a:latin typeface="+mn-ea"/>
                <a:cs typeface="+mj-cs"/>
              </a:rPr>
              <a:t>분석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평가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2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아동정책에 관한 기본 방향 및 추진 </a:t>
            </a:r>
            <a:r>
              <a:rPr lang="ko-KR" altLang="en-US" sz="2000" kern="0" dirty="0" smtClean="0">
                <a:latin typeface="+mn-ea"/>
                <a:cs typeface="+mj-cs"/>
              </a:rPr>
              <a:t>목표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3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주요 추진과제 및 추진방법</a:t>
            </a: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4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재원조달방안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5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그 밖에 아동정책을 시행하기 위하여 특히 필요하다고 인정되는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관계 중앙행정기관의 장 및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도지사는 </a:t>
            </a:r>
            <a:r>
              <a:rPr lang="ko-KR" altLang="en-US" sz="2000" kern="0" dirty="0">
                <a:latin typeface="+mn-ea"/>
                <a:cs typeface="+mj-cs"/>
              </a:rPr>
              <a:t>매년 </a:t>
            </a:r>
            <a:r>
              <a:rPr lang="ko-KR" altLang="en-US" sz="2000" kern="0" dirty="0" smtClean="0">
                <a:latin typeface="+mn-ea"/>
                <a:cs typeface="+mj-cs"/>
              </a:rPr>
              <a:t>기본계획에 따라 연도별 </a:t>
            </a:r>
            <a:r>
              <a:rPr lang="ko-KR" altLang="en-US" sz="2000" kern="0" dirty="0">
                <a:latin typeface="+mn-ea"/>
                <a:cs typeface="+mj-cs"/>
              </a:rPr>
              <a:t>아동정책 시행계획을 </a:t>
            </a:r>
            <a:r>
              <a:rPr lang="ko-KR" altLang="en-US" sz="2000" kern="0" dirty="0" smtClean="0">
                <a:latin typeface="+mn-ea"/>
                <a:cs typeface="+mj-cs"/>
              </a:rPr>
              <a:t>수립 </a:t>
            </a:r>
            <a:r>
              <a:rPr lang="en-US" altLang="ko-KR" sz="2000" kern="0" smtClean="0">
                <a:latin typeface="+mn-ea"/>
                <a:cs typeface="+mj-cs"/>
              </a:rPr>
              <a:t>· </a:t>
            </a:r>
            <a:r>
              <a:rPr lang="ko-KR" altLang="en-US" sz="2000" kern="0" smtClean="0">
                <a:latin typeface="+mn-ea"/>
                <a:cs typeface="+mj-cs"/>
              </a:rPr>
              <a:t>시행하여야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0524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</TotalTime>
  <Words>4193</Words>
  <Application>Microsoft Office PowerPoint</Application>
  <PresentationFormat>화면 슬라이드 쇼(4:3)</PresentationFormat>
  <Paragraphs>354</Paragraphs>
  <Slides>44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44</vt:i4>
      </vt:variant>
    </vt:vector>
  </HeadingPairs>
  <TitlesOfParts>
    <vt:vector size="45" baseType="lpstr">
      <vt:lpstr>Office 테마</vt:lpstr>
      <vt:lpstr>PowerPoint 프레젠테이션</vt:lpstr>
      <vt:lpstr>연혁</vt:lpstr>
      <vt:lpstr>연혁</vt:lpstr>
      <vt:lpstr>연혁</vt:lpstr>
      <vt:lpstr>목적 및 대상</vt:lpstr>
      <vt:lpstr>목적 및 대상</vt:lpstr>
      <vt:lpstr>기본이념과 책임주체</vt:lpstr>
      <vt:lpstr>기본이념과 책임주체</vt:lpstr>
      <vt:lpstr>아동복지정책</vt:lpstr>
      <vt:lpstr>아동복지정책</vt:lpstr>
      <vt:lpstr>아동권리보장원의 설립 및 운영(제10조의2)</vt:lpstr>
      <vt:lpstr>보호조치</vt:lpstr>
      <vt:lpstr>보호조치</vt:lpstr>
      <vt:lpstr>아동보호서비스</vt:lpstr>
      <vt:lpstr>아동보호서비스</vt:lpstr>
      <vt:lpstr>아동학대의 정의</vt:lpstr>
      <vt:lpstr>금지행위(제17조)와 벌칙(제71조)</vt:lpstr>
      <vt:lpstr>아동학대의 벌칙</vt:lpstr>
      <vt:lpstr>아동학대예방과 방지 의무</vt:lpstr>
      <vt:lpstr>아동학대예방과 방지 의무</vt:lpstr>
      <vt:lpstr>아동학대예방과 방지 의무</vt:lpstr>
      <vt:lpstr>아동학대 신고의무자에 대한 교육 및 예방교육 실시</vt:lpstr>
      <vt:lpstr>아동학대 등의 통보 및 응급조치에 대한 거부 금지</vt:lpstr>
      <vt:lpstr>응급조치 거부 금지 등</vt:lpstr>
      <vt:lpstr>피해아동 및 그 가족에 대한 지원</vt:lpstr>
      <vt:lpstr>아동학대 행위자</vt:lpstr>
      <vt:lpstr>법률상담 및 전담의료기관의 지정</vt:lpstr>
      <vt:lpstr>아동안전 및 건강 지원</vt:lpstr>
      <vt:lpstr>아동안전 및 건강 지원</vt:lpstr>
      <vt:lpstr>취약계층 아동서비스 지원 및 자립지원</vt:lpstr>
      <vt:lpstr>취약계층 아동서비스 지원 및 자립지원</vt:lpstr>
      <vt:lpstr>동영상</vt:lpstr>
      <vt:lpstr>아동복지시설(1)</vt:lpstr>
      <vt:lpstr>아동복지시설(2)</vt:lpstr>
      <vt:lpstr>아동복지시설(2)</vt:lpstr>
      <vt:lpstr>아동보호전문기관</vt:lpstr>
      <vt:lpstr>가정위탁지원센터</vt:lpstr>
      <vt:lpstr>아동복지시설(3)</vt:lpstr>
      <vt:lpstr>위원회</vt:lpstr>
      <vt:lpstr>재정(비용)</vt:lpstr>
      <vt:lpstr>사례 : 아동학대 범죄자 취업제한</vt:lpstr>
      <vt:lpstr>사례 : 아동학대 범죄자 취업제한</vt:lpstr>
      <vt:lpstr>사례 : 아동학대 범죄자 취업제한</vt:lpstr>
      <vt:lpstr>사례: 아동학대 범죄자 취업제한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42</cp:revision>
  <dcterms:created xsi:type="dcterms:W3CDTF">2019-05-23T20:01:34Z</dcterms:created>
  <dcterms:modified xsi:type="dcterms:W3CDTF">2019-06-07T02:50:29Z</dcterms:modified>
</cp:coreProperties>
</file>