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2" r:id="rId2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FFF8FE-31CE-4C54-99C7-BD4491CB854A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3720562B-8DC2-4124-9176-9302BF560D5B}">
      <dgm:prSet phldrT="[텍스트]" custT="1"/>
      <dgm:spPr>
        <a:solidFill>
          <a:srgbClr val="695C54"/>
        </a:solidFill>
      </dgm:spPr>
      <dgm:t>
        <a:bodyPr/>
        <a:lstStyle/>
        <a:p>
          <a:pPr latinLnBrk="1"/>
          <a:r>
            <a:rPr lang="ko-KR" altLang="en-US" sz="2000" b="1" dirty="0" smtClean="0">
              <a:latin typeface="+mn-ea"/>
              <a:ea typeface="+mn-ea"/>
            </a:rPr>
            <a:t>기계의 도입</a:t>
          </a:r>
          <a:endParaRPr lang="ko-KR" altLang="en-US" sz="2000" b="1" dirty="0">
            <a:latin typeface="+mn-ea"/>
            <a:ea typeface="+mn-ea"/>
          </a:endParaRPr>
        </a:p>
      </dgm:t>
    </dgm:pt>
    <dgm:pt modelId="{99BC0E7C-0760-4590-A2B2-88941E7A179C}" type="parTrans" cxnId="{B19FB1B4-62BA-4F30-B985-3392D4C36D9A}">
      <dgm:prSet/>
      <dgm:spPr/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B54DEE78-14F3-46E8-BD27-4EF29CA3F394}" type="sibTrans" cxnId="{B19FB1B4-62BA-4F30-B985-3392D4C36D9A}">
      <dgm:prSet custT="1"/>
      <dgm:spPr>
        <a:solidFill>
          <a:srgbClr val="695C54"/>
        </a:solidFill>
      </dgm:spPr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23B026BF-9462-4996-B434-0209808D25C3}">
      <dgm:prSet phldrT="[텍스트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 dirty="0" smtClean="0">
              <a:latin typeface="+mn-ea"/>
              <a:ea typeface="+mn-ea"/>
            </a:rPr>
            <a:t>저임금 단순     노동자 증가</a:t>
          </a:r>
          <a:endParaRPr lang="ko-KR" altLang="en-US" sz="2000" b="1" dirty="0">
            <a:latin typeface="+mn-ea"/>
            <a:ea typeface="+mn-ea"/>
          </a:endParaRPr>
        </a:p>
      </dgm:t>
    </dgm:pt>
    <dgm:pt modelId="{1B8DD887-DE4E-44A0-9689-3C316172AFFA}" type="parTrans" cxnId="{419E8ECD-CC2D-4B5B-B507-38445A9C8D4C}">
      <dgm:prSet/>
      <dgm:spPr/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9DA9F937-61B5-404F-A5D9-6D234F7C0639}" type="sibTrans" cxnId="{419E8ECD-CC2D-4B5B-B507-38445A9C8D4C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062DB69B-FA36-4E69-8AF0-B6A21B2ECC98}">
      <dgm:prSet phldrT="[텍스트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 dirty="0" smtClean="0">
              <a:latin typeface="+mn-ea"/>
              <a:ea typeface="+mn-ea"/>
            </a:rPr>
            <a:t>아동까지 </a:t>
          </a:r>
          <a:r>
            <a:rPr lang="ko-KR" altLang="en-US" sz="2000" b="1" dirty="0" smtClean="0">
              <a:latin typeface="+mn-ea"/>
              <a:ea typeface="+mn-ea"/>
            </a:rPr>
            <a:t>     노동에 </a:t>
          </a:r>
          <a:r>
            <a:rPr lang="ko-KR" altLang="en-US" sz="2000" b="1" dirty="0" smtClean="0">
              <a:latin typeface="+mn-ea"/>
              <a:ea typeface="+mn-ea"/>
            </a:rPr>
            <a:t>동원</a:t>
          </a:r>
          <a:endParaRPr lang="ko-KR" altLang="en-US" sz="2000" b="1" dirty="0">
            <a:latin typeface="+mn-ea"/>
            <a:ea typeface="+mn-ea"/>
          </a:endParaRPr>
        </a:p>
      </dgm:t>
    </dgm:pt>
    <dgm:pt modelId="{6C6261C8-973B-414E-B143-EFF97F04A574}" type="parTrans" cxnId="{17B87861-C53E-48C8-9702-C42A9DAEA2CA}">
      <dgm:prSet/>
      <dgm:spPr/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D2617EEA-8B40-4E7C-B443-843DA172CD60}" type="sibTrans" cxnId="{17B87861-C53E-48C8-9702-C42A9DAEA2CA}">
      <dgm:prSet/>
      <dgm:spPr/>
      <dgm:t>
        <a:bodyPr/>
        <a:lstStyle/>
        <a:p>
          <a:pPr latinLnBrk="1"/>
          <a:endParaRPr lang="ko-KR" altLang="en-US" sz="2200" b="1">
            <a:latin typeface="나눔바른펜" panose="020B0503000000000000" pitchFamily="50" charset="-127"/>
            <a:ea typeface="나눔바른펜" panose="020B0503000000000000" pitchFamily="50" charset="-127"/>
          </a:endParaRPr>
        </a:p>
      </dgm:t>
    </dgm:pt>
    <dgm:pt modelId="{A35F4582-A150-4731-83E5-259EF5C21749}" type="pres">
      <dgm:prSet presAssocID="{42FFF8FE-31CE-4C54-99C7-BD4491CB854A}" presName="Name0" presStyleCnt="0">
        <dgm:presLayoutVars>
          <dgm:dir/>
          <dgm:resizeHandles val="exact"/>
        </dgm:presLayoutVars>
      </dgm:prSet>
      <dgm:spPr/>
    </dgm:pt>
    <dgm:pt modelId="{47DBA999-0F4A-45C9-A76E-4896CE33914A}" type="pres">
      <dgm:prSet presAssocID="{3720562B-8DC2-4124-9176-9302BF560D5B}" presName="node" presStyleLbl="node1" presStyleIdx="0" presStyleCnt="3" custScaleX="9274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8DB0C94-F0C6-4452-B3EC-548D76A2E243}" type="pres">
      <dgm:prSet presAssocID="{B54DEE78-14F3-46E8-BD27-4EF29CA3F394}" presName="sibTrans" presStyleLbl="sibTrans2D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EFEAF0D3-F406-4BD7-9441-CC982318E69F}" type="pres">
      <dgm:prSet presAssocID="{B54DEE78-14F3-46E8-BD27-4EF29CA3F394}" presName="connectorText" presStyleLbl="sibTrans2D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81714119-D6C5-4A0C-8DC6-ECC39A90F4C7}" type="pres">
      <dgm:prSet presAssocID="{23B026BF-9462-4996-B434-0209808D25C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BA942AD-3E26-44F4-B57B-AB45E2C6B242}" type="pres">
      <dgm:prSet presAssocID="{9DA9F937-61B5-404F-A5D9-6D234F7C0639}" presName="sibTrans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862D6315-9076-4C41-B628-97FBB3240013}" type="pres">
      <dgm:prSet presAssocID="{9DA9F937-61B5-404F-A5D9-6D234F7C0639}" presName="connectorText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ECECDE05-4BF1-471A-AE23-791FFDCA96DF}" type="pres">
      <dgm:prSet presAssocID="{062DB69B-FA36-4E69-8AF0-B6A21B2ECC98}" presName="node" presStyleLbl="node1" presStyleIdx="2" presStyleCnt="3" custScaleX="1140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B7BC7D2-4A03-461B-87CA-090B25A18D44}" type="presOf" srcId="{B54DEE78-14F3-46E8-BD27-4EF29CA3F394}" destId="{18DB0C94-F0C6-4452-B3EC-548D76A2E243}" srcOrd="0" destOrd="0" presId="urn:microsoft.com/office/officeart/2005/8/layout/process1"/>
    <dgm:cxn modelId="{53C662F9-171A-4ADF-A90B-9BD29156B163}" type="presOf" srcId="{9DA9F937-61B5-404F-A5D9-6D234F7C0639}" destId="{6BA942AD-3E26-44F4-B57B-AB45E2C6B242}" srcOrd="0" destOrd="0" presId="urn:microsoft.com/office/officeart/2005/8/layout/process1"/>
    <dgm:cxn modelId="{AD4DDBF0-C5E9-4A44-B9AB-3DC6C1B36EED}" type="presOf" srcId="{23B026BF-9462-4996-B434-0209808D25C3}" destId="{81714119-D6C5-4A0C-8DC6-ECC39A90F4C7}" srcOrd="0" destOrd="0" presId="urn:microsoft.com/office/officeart/2005/8/layout/process1"/>
    <dgm:cxn modelId="{17B87861-C53E-48C8-9702-C42A9DAEA2CA}" srcId="{42FFF8FE-31CE-4C54-99C7-BD4491CB854A}" destId="{062DB69B-FA36-4E69-8AF0-B6A21B2ECC98}" srcOrd="2" destOrd="0" parTransId="{6C6261C8-973B-414E-B143-EFF97F04A574}" sibTransId="{D2617EEA-8B40-4E7C-B443-843DA172CD60}"/>
    <dgm:cxn modelId="{0101CD31-D0F8-4C02-B63B-C86DE81FF3FC}" type="presOf" srcId="{3720562B-8DC2-4124-9176-9302BF560D5B}" destId="{47DBA999-0F4A-45C9-A76E-4896CE33914A}" srcOrd="0" destOrd="0" presId="urn:microsoft.com/office/officeart/2005/8/layout/process1"/>
    <dgm:cxn modelId="{046FA341-1031-429C-9E0A-2F7A7B03585B}" type="presOf" srcId="{062DB69B-FA36-4E69-8AF0-B6A21B2ECC98}" destId="{ECECDE05-4BF1-471A-AE23-791FFDCA96DF}" srcOrd="0" destOrd="0" presId="urn:microsoft.com/office/officeart/2005/8/layout/process1"/>
    <dgm:cxn modelId="{73AAE3CC-9E82-43F5-8DE3-AC63B0539824}" type="presOf" srcId="{42FFF8FE-31CE-4C54-99C7-BD4491CB854A}" destId="{A35F4582-A150-4731-83E5-259EF5C21749}" srcOrd="0" destOrd="0" presId="urn:microsoft.com/office/officeart/2005/8/layout/process1"/>
    <dgm:cxn modelId="{A982AF87-B747-4241-95C3-1EEA1C870C5C}" type="presOf" srcId="{9DA9F937-61B5-404F-A5D9-6D234F7C0639}" destId="{862D6315-9076-4C41-B628-97FBB3240013}" srcOrd="1" destOrd="0" presId="urn:microsoft.com/office/officeart/2005/8/layout/process1"/>
    <dgm:cxn modelId="{97FB10B3-D0E9-44E0-B448-53DEB49092CB}" type="presOf" srcId="{B54DEE78-14F3-46E8-BD27-4EF29CA3F394}" destId="{EFEAF0D3-F406-4BD7-9441-CC982318E69F}" srcOrd="1" destOrd="0" presId="urn:microsoft.com/office/officeart/2005/8/layout/process1"/>
    <dgm:cxn modelId="{419E8ECD-CC2D-4B5B-B507-38445A9C8D4C}" srcId="{42FFF8FE-31CE-4C54-99C7-BD4491CB854A}" destId="{23B026BF-9462-4996-B434-0209808D25C3}" srcOrd="1" destOrd="0" parTransId="{1B8DD887-DE4E-44A0-9689-3C316172AFFA}" sibTransId="{9DA9F937-61B5-404F-A5D9-6D234F7C0639}"/>
    <dgm:cxn modelId="{B19FB1B4-62BA-4F30-B985-3392D4C36D9A}" srcId="{42FFF8FE-31CE-4C54-99C7-BD4491CB854A}" destId="{3720562B-8DC2-4124-9176-9302BF560D5B}" srcOrd="0" destOrd="0" parTransId="{99BC0E7C-0760-4590-A2B2-88941E7A179C}" sibTransId="{B54DEE78-14F3-46E8-BD27-4EF29CA3F394}"/>
    <dgm:cxn modelId="{BFB2E144-5629-438F-8F50-58D88AECE446}" type="presParOf" srcId="{A35F4582-A150-4731-83E5-259EF5C21749}" destId="{47DBA999-0F4A-45C9-A76E-4896CE33914A}" srcOrd="0" destOrd="0" presId="urn:microsoft.com/office/officeart/2005/8/layout/process1"/>
    <dgm:cxn modelId="{DD15E8CD-8355-457F-95FE-4EF2573D1266}" type="presParOf" srcId="{A35F4582-A150-4731-83E5-259EF5C21749}" destId="{18DB0C94-F0C6-4452-B3EC-548D76A2E243}" srcOrd="1" destOrd="0" presId="urn:microsoft.com/office/officeart/2005/8/layout/process1"/>
    <dgm:cxn modelId="{18D2933B-CA91-4221-A491-BF53BE9C45F4}" type="presParOf" srcId="{18DB0C94-F0C6-4452-B3EC-548D76A2E243}" destId="{EFEAF0D3-F406-4BD7-9441-CC982318E69F}" srcOrd="0" destOrd="0" presId="urn:microsoft.com/office/officeart/2005/8/layout/process1"/>
    <dgm:cxn modelId="{8E291CE5-D0C4-4951-B7DE-0AB5A0000246}" type="presParOf" srcId="{A35F4582-A150-4731-83E5-259EF5C21749}" destId="{81714119-D6C5-4A0C-8DC6-ECC39A90F4C7}" srcOrd="2" destOrd="0" presId="urn:microsoft.com/office/officeart/2005/8/layout/process1"/>
    <dgm:cxn modelId="{B7344B18-632F-47BA-BF2A-7851996D5FC5}" type="presParOf" srcId="{A35F4582-A150-4731-83E5-259EF5C21749}" destId="{6BA942AD-3E26-44F4-B57B-AB45E2C6B242}" srcOrd="3" destOrd="0" presId="urn:microsoft.com/office/officeart/2005/8/layout/process1"/>
    <dgm:cxn modelId="{DD5E63FA-DA8D-49A5-B7DB-406B51DACBFF}" type="presParOf" srcId="{6BA942AD-3E26-44F4-B57B-AB45E2C6B242}" destId="{862D6315-9076-4C41-B628-97FBB3240013}" srcOrd="0" destOrd="0" presId="urn:microsoft.com/office/officeart/2005/8/layout/process1"/>
    <dgm:cxn modelId="{248B3FC8-8EAE-465F-A7A8-513A61E2C898}" type="presParOf" srcId="{A35F4582-A150-4731-83E5-259EF5C21749}" destId="{ECECDE05-4BF1-471A-AE23-791FFDCA96D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BA999-0F4A-45C9-A76E-4896CE33914A}">
      <dsp:nvSpPr>
        <dsp:cNvPr id="0" name=""/>
        <dsp:cNvSpPr/>
      </dsp:nvSpPr>
      <dsp:spPr>
        <a:xfrm>
          <a:off x="3307" y="0"/>
          <a:ext cx="1607931" cy="1028530"/>
        </a:xfrm>
        <a:prstGeom prst="roundRect">
          <a:avLst>
            <a:gd name="adj" fmla="val 10000"/>
          </a:avLst>
        </a:prstGeom>
        <a:solidFill>
          <a:srgbClr val="695C5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>
              <a:latin typeface="+mn-ea"/>
              <a:ea typeface="+mn-ea"/>
            </a:rPr>
            <a:t>기계의 도입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33432" y="30125"/>
        <a:ext cx="1547681" cy="968280"/>
      </dsp:txXfrm>
    </dsp:sp>
    <dsp:sp modelId="{18DB0C94-F0C6-4452-B3EC-548D76A2E243}">
      <dsp:nvSpPr>
        <dsp:cNvPr id="0" name=""/>
        <dsp:cNvSpPr/>
      </dsp:nvSpPr>
      <dsp:spPr>
        <a:xfrm>
          <a:off x="1784605" y="299291"/>
          <a:ext cx="367535" cy="429946"/>
        </a:xfrm>
        <a:prstGeom prst="rightArrow">
          <a:avLst>
            <a:gd name="adj1" fmla="val 60000"/>
            <a:gd name="adj2" fmla="val 50000"/>
          </a:avLst>
        </a:prstGeom>
        <a:solidFill>
          <a:srgbClr val="695C5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2200" b="1" kern="1200">
            <a:latin typeface="나눔바른펜" panose="020B0503000000000000" pitchFamily="50" charset="-127"/>
            <a:ea typeface="나눔바른펜" panose="020B0503000000000000" pitchFamily="50" charset="-127"/>
          </a:endParaRPr>
        </a:p>
      </dsp:txBody>
      <dsp:txXfrm>
        <a:off x="1784605" y="385280"/>
        <a:ext cx="257275" cy="257968"/>
      </dsp:txXfrm>
    </dsp:sp>
    <dsp:sp modelId="{81714119-D6C5-4A0C-8DC6-ECC39A90F4C7}">
      <dsp:nvSpPr>
        <dsp:cNvPr id="0" name=""/>
        <dsp:cNvSpPr/>
      </dsp:nvSpPr>
      <dsp:spPr>
        <a:xfrm>
          <a:off x="2304702" y="0"/>
          <a:ext cx="1733656" cy="1028530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>
              <a:latin typeface="+mn-ea"/>
              <a:ea typeface="+mn-ea"/>
            </a:rPr>
            <a:t>저임금 단순     노동자 증가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2334827" y="30125"/>
        <a:ext cx="1673406" cy="968280"/>
      </dsp:txXfrm>
    </dsp:sp>
    <dsp:sp modelId="{6BA942AD-3E26-44F4-B57B-AB45E2C6B242}">
      <dsp:nvSpPr>
        <dsp:cNvPr id="0" name=""/>
        <dsp:cNvSpPr/>
      </dsp:nvSpPr>
      <dsp:spPr>
        <a:xfrm>
          <a:off x="4211724" y="299291"/>
          <a:ext cx="367535" cy="4299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2200" b="1" kern="1200">
            <a:latin typeface="나눔바른펜" panose="020B0503000000000000" pitchFamily="50" charset="-127"/>
            <a:ea typeface="나눔바른펜" panose="020B0503000000000000" pitchFamily="50" charset="-127"/>
          </a:endParaRPr>
        </a:p>
      </dsp:txBody>
      <dsp:txXfrm>
        <a:off x="4211724" y="385280"/>
        <a:ext cx="257275" cy="257968"/>
      </dsp:txXfrm>
    </dsp:sp>
    <dsp:sp modelId="{ECECDE05-4BF1-471A-AE23-791FFDCA96DF}">
      <dsp:nvSpPr>
        <dsp:cNvPr id="0" name=""/>
        <dsp:cNvSpPr/>
      </dsp:nvSpPr>
      <dsp:spPr>
        <a:xfrm>
          <a:off x="4731821" y="0"/>
          <a:ext cx="1976646" cy="102853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>
              <a:latin typeface="+mn-ea"/>
              <a:ea typeface="+mn-ea"/>
            </a:rPr>
            <a:t>아동까지 </a:t>
          </a:r>
          <a:r>
            <a:rPr lang="ko-KR" altLang="en-US" sz="2000" b="1" kern="1200" dirty="0" smtClean="0">
              <a:latin typeface="+mn-ea"/>
              <a:ea typeface="+mn-ea"/>
            </a:rPr>
            <a:t>     노동에 </a:t>
          </a:r>
          <a:r>
            <a:rPr lang="ko-KR" altLang="en-US" sz="2000" b="1" kern="1200" dirty="0" smtClean="0">
              <a:latin typeface="+mn-ea"/>
              <a:ea typeface="+mn-ea"/>
            </a:rPr>
            <a:t>동원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4761946" y="30125"/>
        <a:ext cx="1916396" cy="968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2375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603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064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92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83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5920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91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85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347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5991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0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71893-3FD2-4C50-B3BB-3103887E3AF0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73131-00F2-4B7D-A2D3-9C234BB89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77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thEdNX8X7o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0UjC7038XZk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s.co.kr/tv/show?courseId=BP0PAPB0000000009&amp;stepId=01BP0PAPB0000000009&amp;lectId=1029152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s://www.youtube.com/watch?v=-sVwh3Rh8l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s.co.kr/tv/show?prodId=352&amp;lectId=1060361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778315" y="4213561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j-ea"/>
              </a:rPr>
              <a:t>6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사회복지법의 </a:t>
            </a:r>
            <a:r>
              <a:rPr lang="ko-KR" altLang="en-US" sz="3000" b="1" kern="0" noProof="0" dirty="0" err="1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권리성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864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27941" y="957345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28198" y="1010794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기본권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8" y="821758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2187" y="1650584"/>
            <a:ext cx="84179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인권은 권리 주체나 의무자가 </a:t>
            </a:r>
            <a:r>
              <a:rPr lang="ko-KR" altLang="en-US" sz="2000" dirty="0" smtClean="0">
                <a:latin typeface="+mn-ea"/>
              </a:rPr>
              <a:t>보편적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주권국가 </a:t>
            </a:r>
            <a:r>
              <a:rPr lang="ko-KR" altLang="en-US" sz="2000" dirty="0">
                <a:latin typeface="+mn-ea"/>
              </a:rPr>
              <a:t>내에서 사회적으로 인정되어 표현된 것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헌법상의 </a:t>
            </a:r>
            <a:r>
              <a:rPr lang="ko-KR" altLang="en-US" sz="2000" dirty="0" smtClean="0">
                <a:latin typeface="+mn-ea"/>
              </a:rPr>
              <a:t>기본권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자연권 </a:t>
            </a:r>
            <a:r>
              <a:rPr lang="ko-KR" altLang="en-US" sz="2000" dirty="0">
                <a:latin typeface="+mn-ea"/>
              </a:rPr>
              <a:t>권리인 인권이 헌법에 규정됨으로써 실정법적인 기본권이 </a:t>
            </a:r>
            <a:r>
              <a:rPr lang="ko-KR" altLang="en-US" sz="2000" dirty="0" smtClean="0">
                <a:latin typeface="+mn-ea"/>
              </a:rPr>
              <a:t>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헌법상 기본권 </a:t>
            </a:r>
            <a:r>
              <a:rPr lang="en-US" altLang="ko-KR" sz="2000" dirty="0" smtClean="0">
                <a:latin typeface="+mn-ea"/>
              </a:rPr>
              <a:t>:  </a:t>
            </a:r>
            <a:r>
              <a:rPr lang="ko-KR" altLang="en-US" sz="2000" dirty="0" smtClean="0">
                <a:latin typeface="+mn-ea"/>
              </a:rPr>
              <a:t>자유권</a:t>
            </a:r>
            <a:r>
              <a:rPr lang="en-US" altLang="ko-KR" sz="2000" dirty="0" smtClean="0">
                <a:latin typeface="+mn-ea"/>
              </a:rPr>
              <a:t>,  </a:t>
            </a:r>
            <a:r>
              <a:rPr lang="ko-KR" altLang="en-US" sz="2000" dirty="0">
                <a:latin typeface="+mn-ea"/>
              </a:rPr>
              <a:t>평등권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사회권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참정권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청구권 </a:t>
            </a:r>
            <a:r>
              <a:rPr lang="ko-KR" altLang="en-US" sz="2000" dirty="0">
                <a:latin typeface="+mn-ea"/>
              </a:rPr>
              <a:t>등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6668960" y="4453579"/>
            <a:ext cx="2592288" cy="2187943"/>
            <a:chOff x="6804248" y="4077072"/>
            <a:chExt cx="3033692" cy="2592288"/>
          </a:xfrm>
        </p:grpSpPr>
        <p:pic>
          <p:nvPicPr>
            <p:cNvPr id="8" name="그림 7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394133" y="5913060"/>
              <a:ext cx="2443807" cy="401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기본권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4299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기본권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944030"/>
            <a:ext cx="8742444" cy="205292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8529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8846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527405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140026"/>
            <a:ext cx="214834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「헌법」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5009" y="1602892"/>
            <a:ext cx="8321422" cy="1248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모든 국민은 인간으로서의 존엄과 가치를 가지며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행복을 추구할 권리를 </a:t>
            </a:r>
            <a:r>
              <a:rPr lang="ko-KR" altLang="en-US" sz="2000" kern="0" dirty="0" smtClean="0">
                <a:latin typeface="+mn-ea"/>
                <a:cs typeface="+mj-cs"/>
              </a:rPr>
              <a:t>가진다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국가는 </a:t>
            </a:r>
            <a:r>
              <a:rPr lang="ko-KR" altLang="en-US" sz="2000" kern="0" dirty="0">
                <a:latin typeface="+mn-ea"/>
                <a:cs typeface="+mj-cs"/>
              </a:rPr>
              <a:t>개인이 가지는 불가침의 기본적 인권을 확인하고 이를 </a:t>
            </a:r>
            <a:r>
              <a:rPr lang="ko-KR" altLang="en-US" sz="2000" kern="0" dirty="0" smtClean="0">
                <a:latin typeface="+mn-ea"/>
                <a:cs typeface="+mj-cs"/>
              </a:rPr>
              <a:t>보장할 </a:t>
            </a:r>
            <a:r>
              <a:rPr lang="ko-KR" altLang="en-US" sz="2000" kern="0" dirty="0">
                <a:latin typeface="+mn-ea"/>
                <a:cs typeface="+mj-cs"/>
              </a:rPr>
              <a:t>의무를 </a:t>
            </a:r>
            <a:r>
              <a:rPr lang="ko-KR" altLang="en-US" sz="2000" kern="0" dirty="0" smtClean="0">
                <a:latin typeface="+mn-ea"/>
                <a:cs typeface="+mj-cs"/>
              </a:rPr>
              <a:t>진다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3201" y="3514015"/>
            <a:ext cx="8742444" cy="273444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7501" y="345527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5009" y="345845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3015" y="409739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8592" y="3710011"/>
            <a:ext cx="20585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사회적 기본권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63241" y="4277667"/>
            <a:ext cx="801311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34</a:t>
            </a:r>
            <a:r>
              <a:rPr lang="ko-KR" altLang="en-US" sz="2000" kern="0" dirty="0">
                <a:latin typeface="+mn-ea"/>
                <a:cs typeface="+mj-cs"/>
              </a:rPr>
              <a:t>조 인간다운 생활을 할 </a:t>
            </a:r>
            <a:r>
              <a:rPr lang="ko-KR" altLang="en-US" sz="2000" kern="0" dirty="0" smtClean="0">
                <a:latin typeface="+mn-ea"/>
                <a:cs typeface="+mj-cs"/>
              </a:rPr>
              <a:t>권리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 smtClean="0">
                <a:latin typeface="+mn-ea"/>
                <a:cs typeface="+mj-cs"/>
              </a:rPr>
              <a:t>32</a:t>
            </a:r>
            <a:r>
              <a:rPr lang="ko-KR" altLang="en-US" sz="2000" kern="0" dirty="0" smtClean="0">
                <a:latin typeface="+mn-ea"/>
                <a:cs typeface="+mj-cs"/>
              </a:rPr>
              <a:t>조 </a:t>
            </a:r>
            <a:r>
              <a:rPr lang="ko-KR" altLang="en-US" sz="2000" kern="0" dirty="0">
                <a:latin typeface="+mn-ea"/>
                <a:cs typeface="+mj-cs"/>
              </a:rPr>
              <a:t>근로의 </a:t>
            </a:r>
            <a:r>
              <a:rPr lang="ko-KR" altLang="en-US" sz="2000" kern="0" dirty="0" smtClean="0">
                <a:latin typeface="+mn-ea"/>
                <a:cs typeface="+mj-cs"/>
              </a:rPr>
              <a:t>권리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35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ko-KR" altLang="en-US" sz="2000" kern="0" dirty="0" err="1">
                <a:latin typeface="+mn-ea"/>
                <a:cs typeface="+mj-cs"/>
              </a:rPr>
              <a:t>건강권</a:t>
            </a:r>
            <a:r>
              <a:rPr lang="ko-KR" altLang="en-US" sz="2000" kern="0" dirty="0">
                <a:latin typeface="+mn-ea"/>
                <a:cs typeface="+mj-cs"/>
              </a:rPr>
              <a:t> 등</a:t>
            </a:r>
          </a:p>
        </p:txBody>
      </p:sp>
    </p:spTree>
    <p:extLst>
      <p:ext uri="{BB962C8B-B14F-4D97-AF65-F5344CB8AC3E}">
        <p14:creationId xmlns:p14="http://schemas.microsoft.com/office/powerpoint/2010/main" val="180363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보장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50242" y="422027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74489" y="425944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사회복지</a:t>
            </a:r>
            <a:r>
              <a:rPr kumimoji="0"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보장</a:t>
            </a:r>
            <a:r>
              <a:rPr kumimoji="0"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r>
              <a:rPr kumimoji="0" lang="ko-KR" altLang="en-US" sz="2400" b="1" dirty="0" err="1">
                <a:solidFill>
                  <a:schemeClr val="bg1"/>
                </a:solidFill>
                <a:latin typeface="+mj-ea"/>
                <a:ea typeface="+mj-ea"/>
              </a:rPr>
              <a:t>수급권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539" y="4961138"/>
            <a:ext cx="805668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개인이 </a:t>
            </a:r>
            <a:r>
              <a:rPr lang="ko-KR" altLang="en-US" sz="2000" dirty="0">
                <a:latin typeface="+mn-ea"/>
              </a:rPr>
              <a:t>개별 법률에 근거하여 갖는 사회복지 급여 및 서비스 </a:t>
            </a:r>
            <a:r>
              <a:rPr lang="ko-KR" altLang="en-US" sz="2000" dirty="0" smtClean="0">
                <a:latin typeface="+mn-ea"/>
              </a:rPr>
              <a:t>청구권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인권이나 </a:t>
            </a:r>
            <a:r>
              <a:rPr lang="ko-KR" altLang="en-US" sz="2000" dirty="0">
                <a:latin typeface="+mn-ea"/>
              </a:rPr>
              <a:t>기본권에 비해 구체적이고 직접적인 권리임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350243" y="91274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691539" y="96619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법률관계 형성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4489" y="1605980"/>
            <a:ext cx="805668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사회복지법을 </a:t>
            </a:r>
            <a:r>
              <a:rPr lang="ko-KR" altLang="en-US" sz="2000" dirty="0">
                <a:latin typeface="+mn-ea"/>
              </a:rPr>
              <a:t>통해 국가는 개인들에게 급여나 서비스를 </a:t>
            </a:r>
            <a:r>
              <a:rPr lang="ko-KR" altLang="en-US" sz="2000" dirty="0" smtClean="0">
                <a:latin typeface="+mn-ea"/>
              </a:rPr>
              <a:t>제공하고 이 </a:t>
            </a:r>
            <a:r>
              <a:rPr lang="ko-KR" altLang="en-US" sz="2000" dirty="0">
                <a:latin typeface="+mn-ea"/>
              </a:rPr>
              <a:t>때 </a:t>
            </a:r>
            <a:r>
              <a:rPr lang="ko-KR" altLang="en-US" sz="2000" dirty="0" smtClean="0">
                <a:latin typeface="+mn-ea"/>
              </a:rPr>
              <a:t>국가와 </a:t>
            </a:r>
            <a:r>
              <a:rPr lang="ko-KR" altLang="en-US" sz="2000" dirty="0">
                <a:latin typeface="+mn-ea"/>
              </a:rPr>
              <a:t>국민은 서비스를 매개로 법률관계가 </a:t>
            </a:r>
            <a:r>
              <a:rPr lang="ko-KR" altLang="en-US" sz="2000" dirty="0" smtClean="0">
                <a:latin typeface="+mn-ea"/>
              </a:rPr>
              <a:t>형성됨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국민은 </a:t>
            </a:r>
            <a:r>
              <a:rPr lang="ko-KR" altLang="en-US" sz="2000" dirty="0">
                <a:latin typeface="+mn-ea"/>
              </a:rPr>
              <a:t>급여나 서비스를 청구할 수 있는 권리를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국가는 </a:t>
            </a:r>
            <a:r>
              <a:rPr lang="ko-KR" altLang="en-US" sz="2000" dirty="0">
                <a:latin typeface="+mn-ea"/>
              </a:rPr>
              <a:t>이에 </a:t>
            </a:r>
            <a:r>
              <a:rPr lang="ko-KR" altLang="en-US" sz="2000" dirty="0" smtClean="0">
                <a:latin typeface="+mn-ea"/>
              </a:rPr>
              <a:t>대한 의무를 </a:t>
            </a:r>
            <a:r>
              <a:rPr lang="ko-KR" altLang="en-US" sz="2000" dirty="0">
                <a:latin typeface="+mn-ea"/>
              </a:rPr>
              <a:t>지게 됨</a:t>
            </a:r>
          </a:p>
        </p:txBody>
      </p:sp>
    </p:spTree>
    <p:extLst>
      <p:ext uri="{BB962C8B-B14F-4D97-AF65-F5344CB8AC3E}">
        <p14:creationId xmlns:p14="http://schemas.microsoft.com/office/powerpoint/2010/main" val="2542571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사회복지수급권의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 규범적 구조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50243" y="91274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62963" y="951908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실체적 권리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4489" y="1682180"/>
            <a:ext cx="78027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사회복지대상자들이 </a:t>
            </a:r>
            <a:r>
              <a:rPr lang="ko-KR" altLang="en-US" sz="2000" dirty="0">
                <a:latin typeface="+mn-ea"/>
              </a:rPr>
              <a:t>해당 사회복지법에 근거하여 </a:t>
            </a:r>
            <a:r>
              <a:rPr lang="ko-KR" altLang="en-US" sz="2000" dirty="0" smtClean="0">
                <a:latin typeface="+mn-ea"/>
              </a:rPr>
              <a:t>실제적인 사회복지급여를  청구할 </a:t>
            </a:r>
            <a:r>
              <a:rPr lang="ko-KR" altLang="en-US" sz="2000" dirty="0">
                <a:latin typeface="+mn-ea"/>
              </a:rPr>
              <a:t>수 있는 구체적인 </a:t>
            </a:r>
            <a:r>
              <a:rPr lang="ko-KR" altLang="en-US" sz="2000" dirty="0" smtClean="0">
                <a:latin typeface="+mn-ea"/>
              </a:rPr>
              <a:t>권리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수급요건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err="1">
                <a:latin typeface="+mn-ea"/>
              </a:rPr>
              <a:t>수급권자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급여 수준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수급기준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급여의 종류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재정조달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전달체계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err="1" smtClean="0">
                <a:latin typeface="+mn-ea"/>
              </a:rPr>
              <a:t>수급권의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보호와 제한 </a:t>
            </a:r>
            <a:r>
              <a:rPr lang="ko-KR" altLang="en-US" sz="2000" dirty="0" smtClean="0">
                <a:latin typeface="+mn-ea"/>
              </a:rPr>
              <a:t>등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사회보험 </a:t>
            </a:r>
            <a:r>
              <a:rPr lang="ko-KR" altLang="en-US" sz="2000" dirty="0">
                <a:latin typeface="+mn-ea"/>
              </a:rPr>
              <a:t>청구권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공공부조 청구권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사회서비스 </a:t>
            </a:r>
            <a:r>
              <a:rPr lang="ko-KR" altLang="en-US" sz="2000" dirty="0" smtClean="0">
                <a:latin typeface="+mn-ea"/>
              </a:rPr>
              <a:t>청구권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err="1">
                <a:latin typeface="+mn-ea"/>
              </a:rPr>
              <a:t>사회복지수급권이</a:t>
            </a:r>
            <a:r>
              <a:rPr lang="ko-KR" altLang="en-US" sz="2000" dirty="0">
                <a:latin typeface="+mn-ea"/>
              </a:rPr>
              <a:t> 보장되는 핵심적 내용</a:t>
            </a:r>
          </a:p>
        </p:txBody>
      </p:sp>
    </p:spTree>
    <p:extLst>
      <p:ext uri="{BB962C8B-B14F-4D97-AF65-F5344CB8AC3E}">
        <p14:creationId xmlns:p14="http://schemas.microsoft.com/office/powerpoint/2010/main" val="3556255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권리구제의 의미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7511" y="928902"/>
            <a:ext cx="8473255" cy="190890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411811" y="87016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69319" y="87334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07325" y="1512277"/>
            <a:ext cx="790340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02902" y="1124898"/>
            <a:ext cx="362310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「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사회보장기본법」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69319" y="1598479"/>
            <a:ext cx="79685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위법 또는 부당한 처분을 받거나 필요한 처분을 받지 </a:t>
            </a:r>
            <a:r>
              <a:rPr lang="ko-KR" altLang="en-US" sz="2000" kern="0" dirty="0" smtClean="0">
                <a:latin typeface="+mn-ea"/>
                <a:cs typeface="+mj-cs"/>
              </a:rPr>
              <a:t>못함으로써 권리 </a:t>
            </a:r>
            <a:r>
              <a:rPr lang="ko-KR" altLang="en-US" sz="2000" kern="0" dirty="0">
                <a:latin typeface="+mn-ea"/>
                <a:cs typeface="+mj-cs"/>
              </a:rPr>
              <a:t>또는 이익의 침해를 받은 경우 권리구제를 할 수 있음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11101" y="3817505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746579" y="385425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권리구제</a:t>
            </a:r>
            <a:endParaRPr kumimoji="0" lang="ko-KR" altLang="en-US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5347" y="4510744"/>
            <a:ext cx="78752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사회복지수급자가 사회복지 처분행위에 대해 이의가 있거나 불복하는 </a:t>
            </a:r>
            <a:r>
              <a:rPr lang="ko-KR" altLang="en-US" sz="2000" dirty="0" smtClean="0">
                <a:latin typeface="+mn-ea"/>
              </a:rPr>
              <a:t>경우 </a:t>
            </a:r>
            <a:r>
              <a:rPr lang="ko-KR" altLang="en-US" sz="2000" dirty="0" smtClean="0">
                <a:latin typeface="+mn-ea"/>
              </a:rPr>
              <a:t>개별 </a:t>
            </a:r>
            <a:r>
              <a:rPr lang="ko-KR" altLang="en-US" sz="2000" dirty="0">
                <a:latin typeface="+mn-ea"/>
              </a:rPr>
              <a:t>사회복지법들이 규정하는 심사위원회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심판청구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행정법소송 </a:t>
            </a:r>
            <a:r>
              <a:rPr lang="ko-KR" altLang="en-US" sz="2000" dirty="0" smtClean="0">
                <a:latin typeface="+mn-ea"/>
              </a:rPr>
              <a:t>등의 </a:t>
            </a:r>
            <a:r>
              <a:rPr lang="ko-KR" altLang="en-US" sz="2000" dirty="0" smtClean="0">
                <a:latin typeface="+mn-ea"/>
              </a:rPr>
              <a:t>법적 </a:t>
            </a:r>
            <a:r>
              <a:rPr lang="ko-KR" altLang="en-US" sz="2000" dirty="0">
                <a:latin typeface="+mn-ea"/>
              </a:rPr>
              <a:t>절차를 통하여 </a:t>
            </a:r>
            <a:r>
              <a:rPr lang="ko-KR" altLang="en-US" sz="2000" dirty="0" err="1">
                <a:latin typeface="+mn-ea"/>
              </a:rPr>
              <a:t>사회복지수급권자의</a:t>
            </a:r>
            <a:r>
              <a:rPr lang="ko-KR" altLang="en-US" sz="2000" dirty="0">
                <a:latin typeface="+mn-ea"/>
              </a:rPr>
              <a:t> 침해 </a:t>
            </a:r>
            <a:r>
              <a:rPr lang="ko-KR" altLang="en-US" sz="2000" dirty="0" smtClean="0">
                <a:latin typeface="+mn-ea"/>
              </a:rPr>
              <a:t> 당한 </a:t>
            </a:r>
            <a:r>
              <a:rPr lang="ko-KR" altLang="en-US" sz="2000" dirty="0">
                <a:latin typeface="+mn-ea"/>
              </a:rPr>
              <a:t>권리를 회복하는 것</a:t>
            </a:r>
          </a:p>
        </p:txBody>
      </p:sp>
    </p:spTree>
    <p:extLst>
      <p:ext uri="{BB962C8B-B14F-4D97-AF65-F5344CB8AC3E}">
        <p14:creationId xmlns:p14="http://schemas.microsoft.com/office/powerpoint/2010/main" val="2388627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권리구제의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유형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39851" y="93102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81067" y="94068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9881" y="946818"/>
            <a:ext cx="3975075" cy="435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전심절차로 간주됨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34812" y="135295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4812" y="1665365"/>
            <a:ext cx="814816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사회복지법 </a:t>
            </a:r>
            <a:r>
              <a:rPr lang="ko-KR" altLang="en-US" sz="2000" dirty="0">
                <a:latin typeface="+mn-ea"/>
              </a:rPr>
              <a:t>상 권리구제는 사법적 심판이 이루어지기 전에 거치는 </a:t>
            </a:r>
            <a:r>
              <a:rPr lang="ko-KR" altLang="en-US" sz="2000" dirty="0" smtClean="0">
                <a:latin typeface="+mn-ea"/>
              </a:rPr>
              <a:t>전심절차로 간주됨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각각의 </a:t>
            </a:r>
            <a:r>
              <a:rPr lang="ko-KR" altLang="en-US" sz="2000" dirty="0">
                <a:latin typeface="+mn-ea"/>
              </a:rPr>
              <a:t>법에서 관할 운영주체와 </a:t>
            </a:r>
            <a:r>
              <a:rPr lang="ko-KR" altLang="en-US" sz="2000" dirty="0" smtClean="0">
                <a:latin typeface="+mn-ea"/>
              </a:rPr>
              <a:t>주무부서에서 </a:t>
            </a:r>
            <a:r>
              <a:rPr lang="ko-KR" altLang="en-US" sz="2000" dirty="0">
                <a:latin typeface="+mn-ea"/>
              </a:rPr>
              <a:t>관할하고 있는 </a:t>
            </a:r>
            <a:r>
              <a:rPr lang="ko-KR" altLang="en-US" sz="2000" dirty="0" smtClean="0">
                <a:latin typeface="+mn-ea"/>
              </a:rPr>
              <a:t>경향임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사회복지급여 </a:t>
            </a:r>
            <a:r>
              <a:rPr lang="ko-KR" altLang="en-US" sz="2000" dirty="0">
                <a:latin typeface="+mn-ea"/>
              </a:rPr>
              <a:t>등의 다툼을 신속히 처리함으로써 적용대상자의 </a:t>
            </a:r>
            <a:r>
              <a:rPr lang="ko-KR" altLang="en-US" sz="2000" dirty="0" smtClean="0">
                <a:latin typeface="+mn-ea"/>
              </a:rPr>
              <a:t>생존권 보장과 행정적 </a:t>
            </a:r>
            <a:r>
              <a:rPr lang="ko-KR" altLang="en-US" sz="2000" dirty="0">
                <a:latin typeface="+mn-ea"/>
              </a:rPr>
              <a:t>전문성과 편의를 함께 도모하려는 것임</a:t>
            </a:r>
          </a:p>
        </p:txBody>
      </p:sp>
    </p:spTree>
    <p:extLst>
      <p:ext uri="{BB962C8B-B14F-4D97-AF65-F5344CB8AC3E}">
        <p14:creationId xmlns:p14="http://schemas.microsoft.com/office/powerpoint/2010/main" val="802811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38586"/>
            <a:ext cx="7772400" cy="4524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6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권리구제의 유형 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17549" y="919871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58765" y="929531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37579" y="935667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이의신청과 심사청구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2510" y="1341807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316654"/>
              </p:ext>
            </p:extLst>
          </p:nvPr>
        </p:nvGraphicFramePr>
        <p:xfrm>
          <a:off x="612510" y="1989440"/>
          <a:ext cx="7860023" cy="1370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52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73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이의신청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국가기관 행정의 위법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부당성에 대해 취소나 변경을 신청하는 것</a:t>
                      </a:r>
                    </a:p>
                  </a:txBody>
                  <a:tcPr marL="144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73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심사청구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행정기관의 위법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부당한 처분에 대해 심사를 구하는 것</a:t>
                      </a:r>
                    </a:p>
                  </a:txBody>
                  <a:tcPr marL="144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 bwMode="auto">
          <a:xfrm>
            <a:off x="217549" y="4107000"/>
            <a:ext cx="8688326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58765" y="411666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7579" y="4122796"/>
            <a:ext cx="898264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권리구제 절차는 어렵거나 복잡해서는 효율성을 달성할 수 없음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2510" y="452893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6056" y="4707619"/>
            <a:ext cx="80656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현재는 어렵고 </a:t>
            </a:r>
            <a:r>
              <a:rPr lang="ko-KR" altLang="en-US" sz="2000" dirty="0" smtClean="0">
                <a:latin typeface="+mn-ea"/>
              </a:rPr>
              <a:t>복잡함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따라서 </a:t>
            </a:r>
            <a:r>
              <a:rPr lang="ko-KR" altLang="en-US" sz="2000" dirty="0">
                <a:latin typeface="+mn-ea"/>
              </a:rPr>
              <a:t>향후 권리구제 절차를 </a:t>
            </a:r>
            <a:r>
              <a:rPr lang="ko-KR" altLang="en-US" sz="2000" dirty="0" smtClean="0">
                <a:latin typeface="+mn-ea"/>
              </a:rPr>
              <a:t>간소화하고 그 </a:t>
            </a:r>
            <a:r>
              <a:rPr lang="ko-KR" altLang="en-US" sz="2000" dirty="0">
                <a:latin typeface="+mn-ea"/>
              </a:rPr>
              <a:t>내용을 </a:t>
            </a:r>
            <a:r>
              <a:rPr lang="ko-KR" altLang="en-US" sz="2000" dirty="0" smtClean="0">
                <a:latin typeface="+mn-ea"/>
              </a:rPr>
              <a:t>쉽게 </a:t>
            </a:r>
            <a:r>
              <a:rPr lang="ko-KR" altLang="en-US" sz="2000" dirty="0">
                <a:latin typeface="+mn-ea"/>
              </a:rPr>
              <a:t>만들려는 </a:t>
            </a:r>
            <a:r>
              <a:rPr lang="ko-KR" altLang="en-US" sz="2000" dirty="0" smtClean="0">
                <a:latin typeface="+mn-ea"/>
              </a:rPr>
              <a:t>노력이 필요함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8152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38586"/>
            <a:ext cx="7772400" cy="4524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6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권리구제의 유형 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365166" y="5742087"/>
            <a:ext cx="8447756" cy="8552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416961" y="5742087"/>
            <a:ext cx="206699" cy="855265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85195" y="5821434"/>
            <a:ext cx="8396879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200" b="1" dirty="0" smtClean="0">
                <a:latin typeface="+mj-ea"/>
                <a:ea typeface="+mj-ea"/>
              </a:rPr>
              <a:t>재심사 </a:t>
            </a:r>
            <a:r>
              <a:rPr lang="ko-KR" altLang="en-US" sz="2200" b="1" dirty="0">
                <a:latin typeface="+mj-ea"/>
                <a:ea typeface="+mj-ea"/>
              </a:rPr>
              <a:t>청구로도 승복할 수 없는 경우에는 행정소송을 </a:t>
            </a:r>
            <a:r>
              <a:rPr lang="ko-KR" altLang="en-US" sz="2200" b="1" dirty="0" smtClean="0">
                <a:latin typeface="+mj-ea"/>
                <a:ea typeface="+mj-ea"/>
              </a:rPr>
              <a:t>통해 결정지어야 함</a:t>
            </a:r>
            <a:r>
              <a:rPr lang="en-US" altLang="ko-KR" sz="2200" b="1" dirty="0" smtClean="0">
                <a:latin typeface="+mj-ea"/>
                <a:ea typeface="+mj-ea"/>
              </a:rPr>
              <a:t>, </a:t>
            </a:r>
            <a:r>
              <a:rPr lang="ko-KR" altLang="en-US" sz="2200" b="1" dirty="0" smtClean="0">
                <a:latin typeface="+mj-ea"/>
                <a:ea typeface="+mj-ea"/>
              </a:rPr>
              <a:t>먼저 </a:t>
            </a:r>
            <a:r>
              <a:rPr lang="ko-KR" altLang="en-US" sz="2200" b="1" dirty="0" smtClean="0">
                <a:latin typeface="+mj-ea"/>
                <a:ea typeface="+mj-ea"/>
              </a:rPr>
              <a:t>심사청구 하지 않고 직접 행정소송을 해도 됨</a:t>
            </a:r>
            <a:endParaRPr lang="ko-KR" altLang="en-US" sz="22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3661" y="403445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525641"/>
              </p:ext>
            </p:extLst>
          </p:nvPr>
        </p:nvGraphicFramePr>
        <p:xfrm>
          <a:off x="1006767" y="4358270"/>
          <a:ext cx="7710905" cy="1037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23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92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심사청구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주로 처분을 한 기관에 신청 시정 요구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9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재심사청구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그 상급기관에 제기하여 처분의 시정 요구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 bwMode="auto">
          <a:xfrm>
            <a:off x="228700" y="875267"/>
            <a:ext cx="8447756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69916" y="884927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48730" y="891063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이중으로 만들어짐</a:t>
            </a:r>
            <a:endParaRPr lang="ko-KR" altLang="en-US" sz="2300" b="1" dirty="0">
              <a:latin typeface="+mn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3661" y="1297203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805945"/>
              </p:ext>
            </p:extLst>
          </p:nvPr>
        </p:nvGraphicFramePr>
        <p:xfrm>
          <a:off x="428083" y="1689463"/>
          <a:ext cx="8269019" cy="1556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0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92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이의신청과 심판청구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국민건강보험법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9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심사청구와 재심사청구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산업재해보상보험법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국민연금법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고용보험법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9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두 번에 걸친 이의신청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국민기초생활보장법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 bwMode="auto">
          <a:xfrm>
            <a:off x="228700" y="3612518"/>
            <a:ext cx="866765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4" name="오른쪽 중괄호 13"/>
          <p:cNvSpPr/>
          <p:nvPr/>
        </p:nvSpPr>
        <p:spPr bwMode="auto">
          <a:xfrm flipH="1">
            <a:off x="269916" y="362217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48730" y="3628314"/>
            <a:ext cx="853334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ko-KR" sz="2300" b="1" dirty="0" smtClean="0">
                <a:latin typeface="+mj-ea"/>
                <a:ea typeface="+mj-ea"/>
              </a:rPr>
              <a:t>2</a:t>
            </a:r>
            <a:r>
              <a:rPr lang="ko-KR" altLang="en-US" sz="2300" b="1" dirty="0">
                <a:latin typeface="+mj-ea"/>
                <a:ea typeface="+mj-ea"/>
              </a:rPr>
              <a:t>단계일 경우 앞의 것은 심사청구로 뒤의 것은 재심사청구로 봄</a:t>
            </a:r>
          </a:p>
        </p:txBody>
      </p:sp>
    </p:spTree>
    <p:extLst>
      <p:ext uri="{BB962C8B-B14F-4D97-AF65-F5344CB8AC3E}">
        <p14:creationId xmlns:p14="http://schemas.microsoft.com/office/powerpoint/2010/main" val="1979511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법적 쟁송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3452187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55623" y="3505636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민사소송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8733" y="4089671"/>
            <a:ext cx="8469512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800"/>
              </a:spcBef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일반적으로 </a:t>
            </a:r>
            <a:r>
              <a:rPr lang="ko-KR" altLang="en-US" sz="2000" dirty="0">
                <a:latin typeface="+mn-ea"/>
              </a:rPr>
              <a:t>손해배상청구소송을 </a:t>
            </a:r>
            <a:r>
              <a:rPr lang="ko-KR" altLang="en-US" sz="2000" dirty="0" smtClean="0">
                <a:latin typeface="+mn-ea"/>
              </a:rPr>
              <a:t>말함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800"/>
              </a:spcBef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피보험자의 </a:t>
            </a:r>
            <a:r>
              <a:rPr lang="ko-KR" altLang="en-US" sz="2000" dirty="0">
                <a:latin typeface="+mn-ea"/>
              </a:rPr>
              <a:t>사회복지급여의 발생 원인이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자에 의하여 발생한 </a:t>
            </a:r>
            <a:r>
              <a:rPr lang="ko-KR" altLang="en-US" sz="2000" dirty="0" smtClean="0">
                <a:latin typeface="+mn-ea"/>
              </a:rPr>
              <a:t>경우 보험자는 </a:t>
            </a:r>
            <a:r>
              <a:rPr lang="ko-KR" altLang="en-US" sz="2000" dirty="0" smtClean="0">
                <a:latin typeface="+mn-ea"/>
              </a:rPr>
              <a:t>즉시 </a:t>
            </a:r>
            <a:r>
              <a:rPr lang="ko-KR" altLang="en-US" sz="2000" dirty="0">
                <a:latin typeface="+mn-ea"/>
              </a:rPr>
              <a:t>피보험자의 생활안전과 복지를 위하여 사회복지급여를 제공하고 </a:t>
            </a:r>
            <a:r>
              <a:rPr lang="ko-KR" altLang="en-US" sz="2000" dirty="0" smtClean="0">
                <a:latin typeface="+mn-ea"/>
              </a:rPr>
              <a:t>피보험자를 대신해 </a:t>
            </a:r>
            <a:r>
              <a:rPr lang="ko-KR" altLang="en-US" sz="2000" dirty="0">
                <a:latin typeface="+mn-ea"/>
              </a:rPr>
              <a:t>불법적으로 급여를 발생시킨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자에게 손해배상청구를 </a:t>
            </a:r>
            <a:r>
              <a:rPr lang="ko-KR" altLang="en-US" sz="2000" dirty="0" smtClean="0">
                <a:latin typeface="+mn-ea"/>
              </a:rPr>
              <a:t>제기하는 </a:t>
            </a:r>
            <a:r>
              <a:rPr lang="ko-KR" altLang="en-US" sz="2000" dirty="0">
                <a:latin typeface="+mn-ea"/>
              </a:rPr>
              <a:t>것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94488" y="901590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627653" y="955039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행정소송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8733" y="1539074"/>
            <a:ext cx="82014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사회복지 관련법상 규정되고 설치되어 있는 각종 심사위원회 </a:t>
            </a:r>
            <a:r>
              <a:rPr lang="ko-KR" altLang="en-US" sz="2000" dirty="0" smtClean="0">
                <a:latin typeface="+mn-ea"/>
              </a:rPr>
              <a:t>혹은  재심사위원회의 </a:t>
            </a:r>
            <a:r>
              <a:rPr lang="ko-KR" altLang="en-US" sz="2000" dirty="0" smtClean="0">
                <a:latin typeface="+mn-ea"/>
              </a:rPr>
              <a:t>과정을 </a:t>
            </a:r>
            <a:r>
              <a:rPr lang="ko-KR" altLang="en-US" sz="2000" dirty="0">
                <a:latin typeface="+mn-ea"/>
              </a:rPr>
              <a:t>통하여 결정된 결과에 대하여 이의가 있을 </a:t>
            </a:r>
            <a:r>
              <a:rPr lang="ko-KR" altLang="en-US" sz="2000" dirty="0" smtClean="0">
                <a:latin typeface="+mn-ea"/>
              </a:rPr>
              <a:t> 경우 제기할 </a:t>
            </a:r>
            <a:r>
              <a:rPr lang="ko-KR" altLang="en-US" sz="2000" dirty="0">
                <a:latin typeface="+mn-ea"/>
              </a:rPr>
              <a:t>수 있음</a:t>
            </a:r>
          </a:p>
        </p:txBody>
      </p:sp>
    </p:spTree>
    <p:extLst>
      <p:ext uri="{BB962C8B-B14F-4D97-AF65-F5344CB8AC3E}">
        <p14:creationId xmlns:p14="http://schemas.microsoft.com/office/powerpoint/2010/main" val="2483089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법적 쟁송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901590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56228" y="955039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헌법소원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3484" y="1624799"/>
            <a:ext cx="822999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국민의 </a:t>
            </a:r>
            <a:r>
              <a:rPr lang="ko-KR" altLang="en-US" sz="2000" dirty="0">
                <a:latin typeface="+mn-ea"/>
              </a:rPr>
              <a:t>헌법상의 권리가 국가 권력에 의해 침해된 경우 헌법재판소에 제소하여 </a:t>
            </a:r>
            <a:r>
              <a:rPr lang="ko-KR" altLang="en-US" sz="2000" dirty="0" smtClean="0">
                <a:latin typeface="+mn-ea"/>
              </a:rPr>
              <a:t>구제를 </a:t>
            </a:r>
            <a:r>
              <a:rPr lang="ko-KR" altLang="en-US" sz="2000" dirty="0">
                <a:latin typeface="+mn-ea"/>
              </a:rPr>
              <a:t>청구하는 </a:t>
            </a:r>
            <a:r>
              <a:rPr lang="ko-KR" altLang="en-US" sz="2000" dirty="0" smtClean="0">
                <a:latin typeface="+mn-ea"/>
              </a:rPr>
              <a:t>제도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 국민의 기본권을 보호하기 위한 최후의 보루라고 할 수 있음</a:t>
            </a:r>
          </a:p>
        </p:txBody>
      </p:sp>
    </p:spTree>
    <p:extLst>
      <p:ext uri="{BB962C8B-B14F-4D97-AF65-F5344CB8AC3E}">
        <p14:creationId xmlns:p14="http://schemas.microsoft.com/office/powerpoint/2010/main" val="1416832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권리의 개념과 인권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1036" y="98536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권리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161" y="1773914"/>
            <a:ext cx="8199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latin typeface="+mn-ea"/>
              </a:rPr>
              <a:t>법의 </a:t>
            </a:r>
            <a:r>
              <a:rPr lang="ko-KR" altLang="en-US" sz="2000" b="1" dirty="0">
                <a:latin typeface="+mn-ea"/>
              </a:rPr>
              <a:t>적용을 받는 대상자들을 권리의 주체로서 인정하고</a:t>
            </a:r>
            <a:r>
              <a:rPr lang="en-US" altLang="ko-KR" sz="2000" b="1" dirty="0">
                <a:latin typeface="+mn-ea"/>
              </a:rPr>
              <a:t>, </a:t>
            </a:r>
            <a:r>
              <a:rPr lang="ko-KR" altLang="en-US" sz="2000" b="1" dirty="0">
                <a:latin typeface="+mn-ea"/>
              </a:rPr>
              <a:t>사회복지 급여 및 </a:t>
            </a:r>
            <a:r>
              <a:rPr lang="ko-KR" altLang="en-US" sz="2000" b="1" dirty="0" smtClean="0">
                <a:latin typeface="+mn-ea"/>
              </a:rPr>
              <a:t>서비스에 </a:t>
            </a:r>
            <a:r>
              <a:rPr lang="ko-KR" altLang="en-US" sz="2000" b="1" dirty="0">
                <a:latin typeface="+mn-ea"/>
              </a:rPr>
              <a:t>대한 이익을 추구할 수 있는 힘을 법이 부여해 준 것 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권리는 </a:t>
            </a:r>
            <a:r>
              <a:rPr lang="ko-KR" altLang="en-US" sz="2000" dirty="0">
                <a:latin typeface="+mn-ea"/>
              </a:rPr>
              <a:t>개별 법에서 대상자의 </a:t>
            </a:r>
            <a:r>
              <a:rPr lang="ko-KR" altLang="en-US" sz="2000" dirty="0" err="1">
                <a:latin typeface="+mn-ea"/>
              </a:rPr>
              <a:t>수급권으로</a:t>
            </a:r>
            <a:r>
              <a:rPr lang="ko-KR" altLang="en-US" sz="2000" dirty="0">
                <a:latin typeface="+mn-ea"/>
              </a:rPr>
              <a:t> 드러나지만 근본적인 권리의 </a:t>
            </a:r>
            <a:r>
              <a:rPr lang="ko-KR" altLang="en-US" sz="2000" dirty="0" smtClean="0">
                <a:latin typeface="+mn-ea"/>
              </a:rPr>
              <a:t>근거는 인권에서 시작됨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인권 </a:t>
            </a:r>
            <a:r>
              <a:rPr lang="ko-KR" altLang="en-US" sz="2000" dirty="0">
                <a:latin typeface="+mn-ea"/>
              </a:rPr>
              <a:t>→ 헌법 상 사회적 기본권 → 개별 </a:t>
            </a:r>
            <a:r>
              <a:rPr lang="ko-KR" altLang="en-US" sz="2000" dirty="0" err="1">
                <a:latin typeface="+mn-ea"/>
              </a:rPr>
              <a:t>사회복지수급권을</a:t>
            </a:r>
            <a:r>
              <a:rPr lang="ko-KR" altLang="en-US" sz="2000" dirty="0">
                <a:latin typeface="+mn-ea"/>
              </a:rPr>
              <a:t> 통해 직접적 </a:t>
            </a:r>
            <a:r>
              <a:rPr lang="ko-KR" altLang="en-US" sz="2000" dirty="0" smtClean="0">
                <a:latin typeface="+mn-ea"/>
              </a:rPr>
              <a:t>실현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8427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국가인권위원회 차별 시정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711985" y="1612292"/>
            <a:ext cx="8161652" cy="3995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  <a:defRPr/>
            </a:pPr>
            <a:r>
              <a:rPr lang="en-US" altLang="ko-KR" sz="2000" kern="0" dirty="0">
                <a:latin typeface="+mn-ea"/>
                <a:cs typeface="+mj-cs"/>
              </a:rPr>
              <a:t>2007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ko-KR" altLang="en-US" sz="2000" kern="0" dirty="0" smtClean="0">
                <a:latin typeface="+mn-ea"/>
                <a:cs typeface="+mj-cs"/>
              </a:rPr>
              <a:t>당시 </a:t>
            </a:r>
            <a:r>
              <a:rPr lang="ko-KR" altLang="en-US" sz="2000" kern="0" dirty="0" smtClean="0">
                <a:latin typeface="+mn-ea"/>
                <a:cs typeface="+mj-cs"/>
              </a:rPr>
              <a:t>‘</a:t>
            </a:r>
            <a:r>
              <a:rPr lang="ko-KR" altLang="en-US" sz="2000" kern="0" dirty="0">
                <a:latin typeface="+mn-ea"/>
                <a:cs typeface="+mj-cs"/>
              </a:rPr>
              <a:t>장애인복지법</a:t>
            </a:r>
            <a:r>
              <a:rPr lang="ko-KR" altLang="en-US" sz="2000" kern="0" dirty="0" smtClean="0">
                <a:latin typeface="+mn-ea"/>
                <a:cs typeface="+mj-cs"/>
              </a:rPr>
              <a:t>’에 </a:t>
            </a:r>
            <a:r>
              <a:rPr lang="ko-KR" altLang="en-US" sz="2000" kern="0" dirty="0">
                <a:latin typeface="+mn-ea"/>
                <a:cs typeface="+mj-cs"/>
              </a:rPr>
              <a:t>의하면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한국국적 </a:t>
            </a:r>
            <a:r>
              <a:rPr lang="ko-KR" altLang="en-US" sz="2000" kern="0" dirty="0">
                <a:latin typeface="+mn-ea"/>
                <a:cs typeface="+mj-cs"/>
              </a:rPr>
              <a:t>장애인은 장애인등록증을 </a:t>
            </a:r>
            <a:r>
              <a:rPr lang="ko-KR" altLang="en-US" sz="2000" kern="0" dirty="0" smtClean="0">
                <a:latin typeface="+mn-ea"/>
                <a:cs typeface="+mj-cs"/>
              </a:rPr>
              <a:t>발급받을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있으나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외국국적의 </a:t>
            </a:r>
            <a:r>
              <a:rPr lang="ko-KR" altLang="en-US" sz="2000" kern="0" dirty="0">
                <a:latin typeface="+mn-ea"/>
                <a:cs typeface="+mj-cs"/>
              </a:rPr>
              <a:t>장애인은 외국인이라는 이유로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장애인등록증 발급 </a:t>
            </a:r>
            <a:r>
              <a:rPr lang="ko-KR" altLang="en-US" sz="2000" kern="0" dirty="0">
                <a:latin typeface="+mn-ea"/>
                <a:cs typeface="+mj-cs"/>
              </a:rPr>
              <a:t>신청이 불허되고 있었다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이에 </a:t>
            </a:r>
            <a:r>
              <a:rPr lang="ko-KR" altLang="en-US" sz="2000" kern="0" dirty="0">
                <a:latin typeface="+mn-ea"/>
                <a:cs typeface="+mj-cs"/>
              </a:rPr>
              <a:t>대해 </a:t>
            </a:r>
            <a:r>
              <a:rPr lang="ko-KR" altLang="en-US" sz="2000" kern="0" dirty="0" err="1">
                <a:latin typeface="+mn-ea"/>
                <a:cs typeface="+mj-cs"/>
              </a:rPr>
              <a:t>보건복지가족부장관을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진정인으로</a:t>
            </a:r>
            <a:r>
              <a:rPr lang="ko-KR" altLang="en-US" sz="2000" kern="0" dirty="0">
                <a:latin typeface="+mn-ea"/>
                <a:cs typeface="+mj-cs"/>
              </a:rPr>
              <a:t> 하여 시정을 요구하는 진정이 </a:t>
            </a:r>
            <a:r>
              <a:rPr lang="ko-KR" altLang="en-US" sz="2000" kern="0" dirty="0" smtClean="0">
                <a:latin typeface="+mn-ea"/>
                <a:cs typeface="+mj-cs"/>
              </a:rPr>
              <a:t>국가인권위원회에 </a:t>
            </a:r>
            <a:r>
              <a:rPr lang="ko-KR" altLang="en-US" sz="2000" kern="0" dirty="0">
                <a:latin typeface="+mn-ea"/>
                <a:cs typeface="+mj-cs"/>
              </a:rPr>
              <a:t>제기되었다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31753" y="946647"/>
            <a:ext cx="8380931" cy="540560"/>
          </a:xfrm>
          <a:prstGeom prst="roundRect">
            <a:avLst>
              <a:gd name="adj" fmla="val 9349"/>
            </a:avLst>
          </a:prstGeom>
          <a:solidFill>
            <a:schemeClr val="bg1">
              <a:lumMod val="50000"/>
            </a:schemeClr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98880" y="1010729"/>
            <a:ext cx="764667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장애인등록증 </a:t>
            </a:r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신청에 있어 외국인에 대한 차별</a:t>
            </a:r>
          </a:p>
        </p:txBody>
      </p:sp>
    </p:spTree>
    <p:extLst>
      <p:ext uri="{BB962C8B-B14F-4D97-AF65-F5344CB8AC3E}">
        <p14:creationId xmlns:p14="http://schemas.microsoft.com/office/powerpoint/2010/main" val="268789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9"/>
          <p:cNvSpPr txBox="1">
            <a:spLocks/>
          </p:cNvSpPr>
          <p:nvPr/>
        </p:nvSpPr>
        <p:spPr bwMode="auto">
          <a:xfrm>
            <a:off x="458300" y="1514056"/>
            <a:ext cx="8385115" cy="4883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smtClean="0">
                <a:latin typeface="+mn-ea"/>
                <a:cs typeface="+mj-cs"/>
              </a:rPr>
              <a:t>장애인 </a:t>
            </a:r>
            <a:r>
              <a:rPr lang="ko-KR" altLang="en-US" sz="1900" kern="0" dirty="0">
                <a:latin typeface="+mn-ea"/>
                <a:cs typeface="+mj-cs"/>
              </a:rPr>
              <a:t>등록증 신청에 있어 외국인에 대한 차별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막대한 </a:t>
            </a:r>
            <a:r>
              <a:rPr lang="ko-KR" altLang="en-US" sz="1900" kern="0" dirty="0">
                <a:latin typeface="+mn-ea"/>
                <a:cs typeface="+mj-cs"/>
              </a:rPr>
              <a:t>예산이 필요하거나 절차적으로 과도한 행정력이 필요하지 않는 한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일정한 </a:t>
            </a:r>
            <a:r>
              <a:rPr lang="ko-KR" altLang="en-US" sz="1900" kern="0" dirty="0">
                <a:latin typeface="+mn-ea"/>
                <a:cs typeface="+mj-cs"/>
              </a:rPr>
              <a:t>기간 이상 체류하는 외국국적 </a:t>
            </a:r>
            <a:r>
              <a:rPr lang="ko-KR" altLang="en-US" sz="1900" kern="0" dirty="0" smtClean="0">
                <a:latin typeface="+mn-ea"/>
                <a:cs typeface="+mj-cs"/>
              </a:rPr>
              <a:t>장애인에게도 </a:t>
            </a:r>
            <a:r>
              <a:rPr lang="ko-KR" altLang="en-US" sz="1900" kern="0" dirty="0">
                <a:latin typeface="+mn-ea"/>
                <a:cs typeface="+mj-cs"/>
              </a:rPr>
              <a:t>사회복지서비스를 </a:t>
            </a:r>
            <a:r>
              <a:rPr lang="ko-KR" altLang="en-US" sz="1900" kern="0" dirty="0" smtClean="0">
                <a:latin typeface="+mn-ea"/>
                <a:cs typeface="+mj-cs"/>
              </a:rPr>
              <a:t>제공받을 </a:t>
            </a:r>
            <a:r>
              <a:rPr lang="ko-KR" altLang="en-US" sz="1900" kern="0" dirty="0">
                <a:latin typeface="+mn-ea"/>
                <a:cs typeface="+mj-cs"/>
              </a:rPr>
              <a:t>수 있는 자격을 주는 것이 장애인의 사회참여 및 인권증진 측면에서 </a:t>
            </a:r>
            <a:r>
              <a:rPr lang="ko-KR" altLang="en-US" sz="1900" kern="0" dirty="0" smtClean="0">
                <a:latin typeface="+mn-ea"/>
                <a:cs typeface="+mj-cs"/>
              </a:rPr>
              <a:t>더욱 </a:t>
            </a:r>
            <a:r>
              <a:rPr lang="ko-KR" altLang="en-US" sz="1900" kern="0" dirty="0">
                <a:latin typeface="+mn-ea"/>
                <a:cs typeface="+mj-cs"/>
              </a:rPr>
              <a:t>타당하며 바람직하다 할 것으로 보았다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또한 </a:t>
            </a:r>
            <a:r>
              <a:rPr lang="ko-KR" altLang="en-US" sz="1900" kern="0" dirty="0">
                <a:latin typeface="+mn-ea"/>
                <a:cs typeface="+mj-cs"/>
              </a:rPr>
              <a:t>우리나라는 장애인등록제도를 통하여 사회복지서비스의 대상자 </a:t>
            </a:r>
            <a:r>
              <a:rPr lang="ko-KR" altLang="en-US" sz="1900" kern="0" dirty="0" smtClean="0">
                <a:latin typeface="+mn-ea"/>
                <a:cs typeface="+mj-cs"/>
              </a:rPr>
              <a:t>및 급여적 </a:t>
            </a:r>
            <a:r>
              <a:rPr lang="ko-KR" altLang="en-US" sz="1900" kern="0" dirty="0">
                <a:latin typeface="+mn-ea"/>
                <a:cs typeface="+mj-cs"/>
              </a:rPr>
              <a:t>성격의 </a:t>
            </a:r>
            <a:r>
              <a:rPr lang="ko-KR" altLang="en-US" sz="1900" kern="0" dirty="0" err="1">
                <a:latin typeface="+mn-ea"/>
                <a:cs typeface="+mj-cs"/>
              </a:rPr>
              <a:t>수급권</a:t>
            </a:r>
            <a:r>
              <a:rPr lang="ko-KR" altLang="en-US" sz="1900" kern="0" dirty="0">
                <a:latin typeface="+mn-ea"/>
                <a:cs typeface="+mj-cs"/>
              </a:rPr>
              <a:t> 적격자를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차적으로 선정하면서 동시에 공공부조 서비스의 </a:t>
            </a:r>
            <a:r>
              <a:rPr lang="ko-KR" altLang="en-US" sz="1900" kern="0" dirty="0" smtClean="0">
                <a:latin typeface="+mn-ea"/>
                <a:cs typeface="+mj-cs"/>
              </a:rPr>
              <a:t>지급 </a:t>
            </a:r>
            <a:r>
              <a:rPr lang="ko-KR" altLang="en-US" sz="1900" kern="0" dirty="0">
                <a:latin typeface="+mn-ea"/>
                <a:cs typeface="+mj-cs"/>
              </a:rPr>
              <a:t>판단 시 별도의 심사를 따로 하고 있는 상황이다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즉 </a:t>
            </a:r>
            <a:r>
              <a:rPr lang="ko-KR" altLang="en-US" sz="1900" kern="0" dirty="0">
                <a:latin typeface="+mn-ea"/>
                <a:cs typeface="+mj-cs"/>
              </a:rPr>
              <a:t>장애인등록조차 불허되는 외국인의 경우에는 민간기관에서 </a:t>
            </a:r>
            <a:r>
              <a:rPr lang="ko-KR" altLang="en-US" sz="1900" kern="0" dirty="0" smtClean="0">
                <a:latin typeface="+mn-ea"/>
                <a:cs typeface="+mj-cs"/>
              </a:rPr>
              <a:t>제공하는 가장 </a:t>
            </a:r>
            <a:r>
              <a:rPr lang="ko-KR" altLang="en-US" sz="1900" kern="0" dirty="0">
                <a:latin typeface="+mn-ea"/>
                <a:cs typeface="+mj-cs"/>
              </a:rPr>
              <a:t>기초적인 장애인복지서비스 조차 이용할 수 없는 현실이다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234560" y="874400"/>
            <a:ext cx="8490339" cy="504000"/>
            <a:chOff x="98755" y="625110"/>
            <a:chExt cx="8197532" cy="434450"/>
          </a:xfrm>
        </p:grpSpPr>
        <p:sp>
          <p:nvSpPr>
            <p:cNvPr id="7" name="직사각형 6"/>
            <p:cNvSpPr/>
            <p:nvPr/>
          </p:nvSpPr>
          <p:spPr>
            <a:xfrm>
              <a:off x="591431" y="625110"/>
              <a:ext cx="7704856" cy="43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85725">
                <a:buClr>
                  <a:srgbClr val="CC3300"/>
                </a:buClr>
                <a:buSzPct val="80000"/>
              </a:pP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결정례의</a:t>
              </a:r>
              <a:r>
                <a:rPr lang="ko-KR" altLang="en-US" sz="2300" b="1" dirty="0">
                  <a:solidFill>
                    <a:schemeClr val="tx1"/>
                  </a:solidFill>
                  <a:latin typeface="+mj-ea"/>
                  <a:ea typeface="+mj-ea"/>
                </a:rPr>
                <a:t> </a:t>
              </a:r>
              <a:r>
                <a:rPr lang="ko-KR" altLang="en-US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내용 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(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359 · 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546 · 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919(</a:t>
              </a:r>
              <a:r>
                <a:rPr lang="ko-KR" altLang="en-US" sz="2300" b="1" dirty="0">
                  <a:solidFill>
                    <a:schemeClr val="tx1"/>
                  </a:solidFill>
                  <a:latin typeface="+mj-ea"/>
                  <a:ea typeface="+mj-ea"/>
                </a:rPr>
                <a:t>병합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)</a:t>
              </a:r>
            </a:p>
          </p:txBody>
        </p:sp>
        <p:pic>
          <p:nvPicPr>
            <p:cNvPr id="8" name="Picture 4" descr="C:\Users\lee\Downloads\one (4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55" y="627512"/>
              <a:ext cx="432048" cy="43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국가인권위원회 차별 시정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1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9"/>
          <p:cNvSpPr txBox="1">
            <a:spLocks/>
          </p:cNvSpPr>
          <p:nvPr/>
        </p:nvSpPr>
        <p:spPr bwMode="auto">
          <a:xfrm>
            <a:off x="425510" y="1533106"/>
            <a:ext cx="8385115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250000"/>
              </a:lnSpc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2000" kern="0" dirty="0">
                <a:latin typeface="+mn-ea"/>
                <a:cs typeface="+mj-cs"/>
              </a:rPr>
              <a:t>따라서 장애를 가진 외국인의 일상생활 불편 해소와 장애인 관련 복지서비스 </a:t>
            </a:r>
            <a:r>
              <a:rPr lang="ko-KR" altLang="en-US" sz="2000" kern="0" dirty="0" smtClean="0">
                <a:latin typeface="+mn-ea"/>
                <a:cs typeface="+mj-cs"/>
              </a:rPr>
              <a:t>이용의 </a:t>
            </a:r>
            <a:r>
              <a:rPr lang="ko-KR" altLang="en-US" sz="2000" kern="0" dirty="0">
                <a:latin typeface="+mn-ea"/>
                <a:cs typeface="+mj-cs"/>
              </a:rPr>
              <a:t>기초 자격증명 요건인 장애인등록 신청은 국적과 관계없이 장애인이라면 </a:t>
            </a:r>
            <a:r>
              <a:rPr lang="ko-KR" altLang="en-US" sz="2000" kern="0" dirty="0" smtClean="0">
                <a:latin typeface="+mn-ea"/>
                <a:cs typeface="+mj-cs"/>
              </a:rPr>
              <a:t>누구나 </a:t>
            </a:r>
            <a:r>
              <a:rPr lang="ko-KR" altLang="en-US" sz="2000" kern="0" dirty="0">
                <a:latin typeface="+mn-ea"/>
                <a:cs typeface="+mj-cs"/>
              </a:rPr>
              <a:t>신청할 수 있도록 하는 것이 「헌법」이나 각종 장애인 관련 국제 기준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그리고 </a:t>
            </a:r>
            <a:r>
              <a:rPr lang="ko-KR" altLang="en-US" sz="2000" kern="0" dirty="0">
                <a:latin typeface="+mn-ea"/>
                <a:cs typeface="+mj-cs"/>
              </a:rPr>
              <a:t>최근 시행된 「장애인차별금지 및 권리구제에 관한 </a:t>
            </a:r>
            <a:r>
              <a:rPr lang="ko-KR" altLang="en-US" sz="2000" kern="0" dirty="0" smtClean="0">
                <a:latin typeface="+mn-ea"/>
                <a:cs typeface="+mj-cs"/>
              </a:rPr>
              <a:t>법률」의 </a:t>
            </a:r>
            <a:r>
              <a:rPr lang="ko-KR" altLang="en-US" sz="2000" kern="0" dirty="0">
                <a:latin typeface="+mn-ea"/>
                <a:cs typeface="+mj-cs"/>
              </a:rPr>
              <a:t>입법 </a:t>
            </a:r>
            <a:r>
              <a:rPr lang="ko-KR" altLang="en-US" sz="2000" kern="0" dirty="0" smtClean="0">
                <a:latin typeface="+mn-ea"/>
                <a:cs typeface="+mj-cs"/>
              </a:rPr>
              <a:t>취지에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부합한다고 </a:t>
            </a:r>
            <a:r>
              <a:rPr lang="ko-KR" altLang="en-US" sz="2000" kern="0" dirty="0">
                <a:latin typeface="+mn-ea"/>
                <a:cs typeface="+mj-cs"/>
              </a:rPr>
              <a:t>할 것이다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234560" y="874400"/>
            <a:ext cx="8576065" cy="504000"/>
            <a:chOff x="98755" y="625110"/>
            <a:chExt cx="8197532" cy="434450"/>
          </a:xfrm>
        </p:grpSpPr>
        <p:sp>
          <p:nvSpPr>
            <p:cNvPr id="7" name="직사각형 6"/>
            <p:cNvSpPr/>
            <p:nvPr/>
          </p:nvSpPr>
          <p:spPr>
            <a:xfrm>
              <a:off x="591431" y="625110"/>
              <a:ext cx="7704856" cy="43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pPr marL="85725">
                <a:buClr>
                  <a:srgbClr val="CC3300"/>
                </a:buClr>
                <a:buSzPct val="80000"/>
              </a:pP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결정례의</a:t>
              </a:r>
              <a:r>
                <a:rPr lang="ko-KR" altLang="en-US" sz="2300" b="1" dirty="0">
                  <a:solidFill>
                    <a:schemeClr val="tx1"/>
                  </a:solidFill>
                  <a:latin typeface="+mj-ea"/>
                  <a:ea typeface="+mj-ea"/>
                </a:rPr>
                <a:t> </a:t>
              </a:r>
              <a:r>
                <a:rPr lang="ko-KR" altLang="en-US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내용 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(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359 · 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546 · 07</a:t>
              </a:r>
              <a:r>
                <a:rPr lang="ko-KR" altLang="en-US" sz="2300" b="1" dirty="0" err="1">
                  <a:solidFill>
                    <a:schemeClr val="tx1"/>
                  </a:solidFill>
                  <a:latin typeface="+mj-ea"/>
                  <a:ea typeface="+mj-ea"/>
                </a:rPr>
                <a:t>진차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919(</a:t>
              </a:r>
              <a:r>
                <a:rPr lang="ko-KR" altLang="en-US" sz="2300" b="1" dirty="0">
                  <a:solidFill>
                    <a:schemeClr val="tx1"/>
                  </a:solidFill>
                  <a:latin typeface="+mj-ea"/>
                  <a:ea typeface="+mj-ea"/>
                </a:rPr>
                <a:t>병합</a:t>
              </a:r>
              <a:r>
                <a:rPr lang="en-US" altLang="ko-KR" sz="2300" b="1" dirty="0">
                  <a:solidFill>
                    <a:schemeClr val="tx1"/>
                  </a:solidFill>
                  <a:latin typeface="+mj-ea"/>
                  <a:ea typeface="+mj-ea"/>
                </a:rPr>
                <a:t>)</a:t>
              </a:r>
            </a:p>
          </p:txBody>
        </p:sp>
        <p:pic>
          <p:nvPicPr>
            <p:cNvPr id="8" name="Picture 4" descr="C:\Users\lee\Downloads\one (4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55" y="627512"/>
              <a:ext cx="432048" cy="43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국가인권위원회 차별 시정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91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9"/>
          <p:cNvSpPr txBox="1">
            <a:spLocks/>
          </p:cNvSpPr>
          <p:nvPr/>
        </p:nvSpPr>
        <p:spPr bwMode="auto">
          <a:xfrm>
            <a:off x="784605" y="1757734"/>
            <a:ext cx="814549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국내 거주 외국인들도 장애인등록 신청을 할 수 있도록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50000"/>
              </a:lnSpc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장애인등록제도를 개선할 </a:t>
            </a:r>
            <a:r>
              <a:rPr lang="ko-KR" altLang="en-US" sz="2000" kern="0" dirty="0">
                <a:latin typeface="+mn-ea"/>
                <a:cs typeface="+mj-cs"/>
              </a:rPr>
              <a:t>것이 권고되었다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50000"/>
              </a:lnSpc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이에 </a:t>
            </a:r>
            <a:r>
              <a:rPr lang="ko-KR" altLang="en-US" sz="2000" kern="0" dirty="0">
                <a:latin typeface="+mn-ea"/>
                <a:cs typeface="+mj-cs"/>
              </a:rPr>
              <a:t>따라 </a:t>
            </a:r>
            <a:r>
              <a:rPr lang="en-US" altLang="ko-KR" sz="2000" kern="0" dirty="0">
                <a:latin typeface="+mn-ea"/>
                <a:cs typeface="+mj-cs"/>
              </a:rPr>
              <a:t>2012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월 「장애인복지법」이 개정되어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250000"/>
              </a:lnSpc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32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재외동포 및 외국인의 장애인등록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이 신설되었다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31753" y="946647"/>
            <a:ext cx="8380931" cy="540560"/>
          </a:xfrm>
          <a:prstGeom prst="roundRect">
            <a:avLst>
              <a:gd name="adj" fmla="val 9349"/>
            </a:avLst>
          </a:prstGeom>
          <a:solidFill>
            <a:schemeClr val="bg1">
              <a:lumMod val="50000"/>
            </a:schemeClr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98880" y="1010729"/>
            <a:ext cx="764667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진정 결과</a:t>
            </a:r>
            <a:endParaRPr kumimoji="0" lang="ko-KR" altLang="en-US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국가인권위원회 차별 시정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228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권리의 개념과 인권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05639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27308" y="98536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n-ea"/>
              </a:rPr>
              <a:t>인권</a:t>
            </a:r>
            <a:endParaRPr kumimoji="0" lang="ko-KR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500" y="1639433"/>
            <a:ext cx="8755500" cy="3795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인간이라는 </a:t>
            </a:r>
            <a:r>
              <a:rPr lang="ko-KR" altLang="en-US" sz="2000" dirty="0">
                <a:latin typeface="+mn-ea"/>
              </a:rPr>
              <a:t>이유만으로 모든 사람이 본질적으로 갖는 </a:t>
            </a:r>
            <a:r>
              <a:rPr lang="ko-KR" altLang="en-US" sz="2000" dirty="0" smtClean="0">
                <a:latin typeface="+mn-ea"/>
              </a:rPr>
              <a:t>권리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인간이라는 </a:t>
            </a:r>
            <a:r>
              <a:rPr lang="ko-KR" altLang="en-US" sz="2000" dirty="0">
                <a:latin typeface="+mn-ea"/>
              </a:rPr>
              <a:t>사실만으로 자신의 존엄성과 인격을 존중 받아야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인권을 </a:t>
            </a:r>
            <a:r>
              <a:rPr lang="ko-KR" altLang="en-US" sz="2000" dirty="0">
                <a:latin typeface="+mn-ea"/>
              </a:rPr>
              <a:t>획득하고자 노력하는 실천 과정 속에서 개념 </a:t>
            </a:r>
            <a:r>
              <a:rPr lang="ko-KR" altLang="en-US" sz="2000" dirty="0" smtClean="0">
                <a:latin typeface="+mn-ea"/>
              </a:rPr>
              <a:t>등장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인권을 </a:t>
            </a:r>
            <a:r>
              <a:rPr lang="ko-KR" altLang="en-US" sz="2000" dirty="0">
                <a:latin typeface="+mn-ea"/>
              </a:rPr>
              <a:t>침해 당한 사람들이 인간답게 살기 위해 끊임없이 노력한 대가로 </a:t>
            </a:r>
            <a:r>
              <a:rPr lang="ko-KR" altLang="en-US" sz="2000" dirty="0" smtClean="0">
                <a:latin typeface="+mn-ea"/>
              </a:rPr>
              <a:t>이루어짐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‘</a:t>
            </a:r>
            <a:r>
              <a:rPr lang="ko-KR" altLang="en-US" sz="2000" dirty="0">
                <a:latin typeface="+mn-ea"/>
              </a:rPr>
              <a:t>정치적 </a:t>
            </a:r>
            <a:r>
              <a:rPr lang="ko-KR" altLang="en-US" sz="2000" dirty="0" smtClean="0">
                <a:latin typeface="+mn-ea"/>
              </a:rPr>
              <a:t>민주주의</a:t>
            </a:r>
            <a:r>
              <a:rPr lang="en-US" altLang="ko-KR" sz="2000" dirty="0" smtClean="0">
                <a:latin typeface="+mn-ea"/>
              </a:rPr>
              <a:t>’</a:t>
            </a:r>
            <a:r>
              <a:rPr lang="ko-KR" altLang="en-US" sz="2000" dirty="0" smtClean="0">
                <a:latin typeface="+mn-ea"/>
              </a:rPr>
              <a:t>와 </a:t>
            </a:r>
            <a:r>
              <a:rPr lang="ko-KR" altLang="en-US" sz="2000" dirty="0">
                <a:latin typeface="+mn-ea"/>
              </a:rPr>
              <a:t>‘</a:t>
            </a:r>
            <a:r>
              <a:rPr lang="ko-KR" altLang="en-US" sz="2000" dirty="0" smtClean="0">
                <a:latin typeface="+mn-ea"/>
              </a:rPr>
              <a:t>복지사회</a:t>
            </a:r>
            <a:r>
              <a:rPr lang="en-US" altLang="ko-KR" sz="2000" dirty="0" smtClean="0">
                <a:latin typeface="+mn-ea"/>
              </a:rPr>
              <a:t>’</a:t>
            </a:r>
            <a:r>
              <a:rPr lang="ko-KR" altLang="en-US" sz="2000" dirty="0" smtClean="0">
                <a:latin typeface="+mn-ea"/>
              </a:rPr>
              <a:t>의 </a:t>
            </a:r>
            <a:r>
              <a:rPr lang="ko-KR" altLang="en-US" sz="2000" dirty="0">
                <a:latin typeface="+mn-ea"/>
              </a:rPr>
              <a:t>두 축이 </a:t>
            </a:r>
            <a:r>
              <a:rPr lang="ko-KR" altLang="en-US" sz="2000" dirty="0" smtClean="0">
                <a:latin typeface="+mn-ea"/>
              </a:rPr>
              <a:t>필수적임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사회복지는 </a:t>
            </a:r>
            <a:r>
              <a:rPr lang="ko-KR" altLang="en-US" sz="2000" dirty="0">
                <a:latin typeface="+mn-ea"/>
              </a:rPr>
              <a:t>인권을 실천하는 한 축으로서 중요한 역할을 담당하고 있음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6471824" y="5515254"/>
            <a:ext cx="2427087" cy="1187386"/>
            <a:chOff x="6804248" y="4077072"/>
            <a:chExt cx="2290071" cy="1187386"/>
          </a:xfrm>
        </p:grpSpPr>
        <p:pic>
          <p:nvPicPr>
            <p:cNvPr id="8" name="그림 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883197" y="4486099"/>
              <a:ext cx="121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인권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7012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60223" y="1693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인권의 역사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55380" y="3407870"/>
            <a:ext cx="8877368" cy="7457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176660" y="3412700"/>
            <a:ext cx="178813" cy="736092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43785" y="3407870"/>
            <a:ext cx="859066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200" b="1" dirty="0" smtClean="0">
                <a:latin typeface="+mj-ea"/>
                <a:ea typeface="+mj-ea"/>
              </a:rPr>
              <a:t>천부인권 </a:t>
            </a:r>
            <a:r>
              <a:rPr lang="en-US" altLang="ko-KR" sz="2200" b="1" dirty="0" smtClean="0">
                <a:latin typeface="+mj-ea"/>
                <a:ea typeface="+mj-ea"/>
              </a:rPr>
              <a:t>: </a:t>
            </a:r>
            <a:r>
              <a:rPr lang="ko-KR" altLang="en-US" sz="2200" b="1" dirty="0">
                <a:latin typeface="+mj-ea"/>
                <a:ea typeface="+mj-ea"/>
              </a:rPr>
              <a:t>왕의 법에 대항하기 위해 ‘하늘이 부여한 인간의 권리</a:t>
            </a:r>
            <a:r>
              <a:rPr lang="ko-KR" altLang="en-US" sz="2200" b="1" dirty="0" smtClean="0">
                <a:latin typeface="+mj-ea"/>
                <a:ea typeface="+mj-ea"/>
              </a:rPr>
              <a:t>’ 라는 </a:t>
            </a:r>
            <a:r>
              <a:rPr lang="ko-KR" altLang="en-US" sz="2200" b="1" dirty="0">
                <a:latin typeface="+mj-ea"/>
                <a:ea typeface="+mj-ea"/>
              </a:rPr>
              <a:t>뜻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410425" y="4092759"/>
            <a:ext cx="328238" cy="57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4544" y="4092759"/>
            <a:ext cx="8615689" cy="266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왕에게 독점되었던 권리를 사람들에게 되돌려주는 중요한 근거가 </a:t>
            </a:r>
            <a:r>
              <a:rPr lang="ko-KR" altLang="en-US" sz="1900" dirty="0" smtClean="0">
                <a:latin typeface="+mn-ea"/>
              </a:rPr>
              <a:t>됨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시민혁명을 </a:t>
            </a:r>
            <a:r>
              <a:rPr lang="ko-KR" altLang="en-US" sz="1900" dirty="0" smtClean="0">
                <a:latin typeface="+mn-ea"/>
              </a:rPr>
              <a:t>이끌었음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왕권에 </a:t>
            </a:r>
            <a:r>
              <a:rPr lang="ko-KR" altLang="en-US" sz="1900" dirty="0">
                <a:latin typeface="+mn-ea"/>
              </a:rPr>
              <a:t>대항할 수 있는 중요한 </a:t>
            </a:r>
            <a:r>
              <a:rPr lang="ko-KR" altLang="en-US" sz="1900" dirty="0" smtClean="0">
                <a:latin typeface="+mn-ea"/>
              </a:rPr>
              <a:t>무기 </a:t>
            </a:r>
            <a:endParaRPr lang="en-US" altLang="ko-KR" sz="19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  : </a:t>
            </a:r>
            <a:r>
              <a:rPr lang="ko-KR" altLang="en-US" sz="1900" dirty="0" smtClean="0">
                <a:latin typeface="+mn-ea"/>
              </a:rPr>
              <a:t>그 </a:t>
            </a:r>
            <a:r>
              <a:rPr lang="ko-KR" altLang="en-US" sz="1900" dirty="0">
                <a:latin typeface="+mn-ea"/>
              </a:rPr>
              <a:t>당시 대부분의 철학 또는 정치사상가들이 기독교적 가치관을 배경으로 </a:t>
            </a:r>
            <a:r>
              <a:rPr lang="ko-KR" altLang="en-US" sz="1900" dirty="0" smtClean="0">
                <a:latin typeface="+mn-ea"/>
              </a:rPr>
              <a:t>하고</a:t>
            </a:r>
            <a:r>
              <a:rPr lang="en-US" altLang="ko-KR" sz="1900" dirty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‘신’의 존재를 인정하고 있었기 때문에 ‘신’이 부여한 자연권은 어떤 </a:t>
            </a:r>
            <a:r>
              <a:rPr lang="ko-KR" altLang="en-US" sz="1900" dirty="0" smtClean="0">
                <a:latin typeface="+mn-ea"/>
              </a:rPr>
              <a:t>명분으로도 </a:t>
            </a:r>
            <a:r>
              <a:rPr lang="ko-KR" altLang="en-US" sz="1900" dirty="0">
                <a:latin typeface="+mn-ea"/>
              </a:rPr>
              <a:t>침범하기 어려운 영역이었기 때문임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123757" y="747504"/>
            <a:ext cx="8114602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164973" y="75716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43787" y="763300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근대 이전 절대왕정시대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18717" y="1169440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79741" y="1241722"/>
            <a:ext cx="82642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왕이 모든 국가권력을 독점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신분에 따라 모든 것이 </a:t>
            </a:r>
            <a:r>
              <a:rPr lang="ko-KR" altLang="en-US" sz="2000" dirty="0" smtClean="0">
                <a:latin typeface="+mn-ea"/>
              </a:rPr>
              <a:t>결정됨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프랑스 </a:t>
            </a:r>
            <a:r>
              <a:rPr lang="ko-KR" altLang="en-US" sz="2000" dirty="0" err="1">
                <a:latin typeface="+mn-ea"/>
              </a:rPr>
              <a:t>루이</a:t>
            </a:r>
            <a:r>
              <a:rPr lang="ko-KR" altLang="en-US" sz="2000" dirty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14</a:t>
            </a:r>
            <a:r>
              <a:rPr lang="ko-KR" altLang="en-US" sz="2000" dirty="0" smtClean="0">
                <a:latin typeface="+mn-ea"/>
              </a:rPr>
              <a:t>세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en-US" altLang="ko-KR" sz="2000" dirty="0">
                <a:latin typeface="+mn-ea"/>
              </a:rPr>
              <a:t>‘</a:t>
            </a:r>
            <a:r>
              <a:rPr lang="ko-KR" altLang="en-US" sz="2000" dirty="0">
                <a:latin typeface="+mn-ea"/>
              </a:rPr>
              <a:t>짐이 곧 국가다</a:t>
            </a:r>
            <a:r>
              <a:rPr lang="ko-KR" altLang="en-US" sz="2000" dirty="0" smtClean="0">
                <a:latin typeface="+mn-ea"/>
              </a:rPr>
              <a:t>’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절대왕정시대의 </a:t>
            </a:r>
            <a:r>
              <a:rPr lang="ko-KR" altLang="en-US" sz="2000" dirty="0">
                <a:latin typeface="+mn-ea"/>
              </a:rPr>
              <a:t>법은 ‘왕의 법</a:t>
            </a:r>
            <a:r>
              <a:rPr lang="ko-KR" altLang="en-US" sz="2000" dirty="0" smtClean="0">
                <a:latin typeface="+mn-ea"/>
              </a:rPr>
              <a:t>’ </a:t>
            </a:r>
            <a:r>
              <a:rPr lang="en-US" altLang="ko-KR" sz="2000" dirty="0" smtClean="0">
                <a:latin typeface="+mn-ea"/>
              </a:rPr>
              <a:t>:  </a:t>
            </a:r>
            <a:r>
              <a:rPr lang="ko-KR" altLang="en-US" sz="2000" dirty="0">
                <a:latin typeface="+mn-ea"/>
              </a:rPr>
              <a:t>권력자인 왕의 입장에서 피지배에 </a:t>
            </a:r>
            <a:r>
              <a:rPr lang="ko-KR" altLang="en-US" sz="2000" dirty="0" smtClean="0">
                <a:latin typeface="+mn-ea"/>
              </a:rPr>
              <a:t>    대한 통치수단으로 </a:t>
            </a:r>
            <a:r>
              <a:rPr lang="ko-KR" altLang="en-US" sz="2000" dirty="0">
                <a:latin typeface="+mn-ea"/>
              </a:rPr>
              <a:t>정립한 </a:t>
            </a:r>
            <a:r>
              <a:rPr lang="ko-KR" altLang="en-US" sz="2000" dirty="0" smtClean="0">
                <a:latin typeface="+mn-ea"/>
              </a:rPr>
              <a:t>것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225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 bwMode="auto">
          <a:xfrm>
            <a:off x="112605" y="792108"/>
            <a:ext cx="891273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2636" y="807904"/>
            <a:ext cx="6244437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시민혁명에서의 인권은 ‘자유</a:t>
            </a:r>
            <a:r>
              <a:rPr lang="ko-KR" altLang="en-US" sz="2300" b="1" dirty="0" smtClean="0">
                <a:latin typeface="+mj-ea"/>
                <a:ea typeface="+mj-ea"/>
              </a:rPr>
              <a:t>’</a:t>
            </a:r>
            <a:r>
              <a:rPr lang="ko-KR" altLang="en-US" sz="2300" b="1" dirty="0" err="1" smtClean="0">
                <a:latin typeface="+mj-ea"/>
                <a:ea typeface="+mj-ea"/>
              </a:rPr>
              <a:t>를</a:t>
            </a:r>
            <a:r>
              <a:rPr lang="ko-KR" altLang="en-US" sz="2300" b="1" dirty="0" smtClean="0">
                <a:latin typeface="+mj-ea"/>
                <a:ea typeface="+mj-ea"/>
              </a:rPr>
              <a:t> </a:t>
            </a:r>
            <a:r>
              <a:rPr lang="ko-KR" altLang="en-US" sz="2300" b="1" dirty="0">
                <a:latin typeface="+mj-ea"/>
                <a:ea typeface="+mj-ea"/>
              </a:rPr>
              <a:t>내세움</a:t>
            </a:r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인권의 역사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14027" y="5315602"/>
            <a:ext cx="891273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172133" y="531560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62633" y="5332015"/>
            <a:ext cx="6244437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프랑스 </a:t>
            </a:r>
            <a:r>
              <a:rPr lang="en-US" altLang="ko-KR" sz="2300" b="1" dirty="0">
                <a:latin typeface="+mn-ea"/>
              </a:rPr>
              <a:t>1789</a:t>
            </a:r>
            <a:r>
              <a:rPr lang="ko-KR" altLang="en-US" sz="2300" b="1" dirty="0">
                <a:latin typeface="+mn-ea"/>
              </a:rPr>
              <a:t>년 시민혁명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07566" y="581240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8591" y="5762786"/>
            <a:ext cx="82754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‘인간과 시민의 권리선언</a:t>
            </a:r>
            <a:r>
              <a:rPr lang="ko-KR" altLang="en-US" sz="2000" dirty="0" smtClean="0">
                <a:latin typeface="+mn-ea"/>
              </a:rPr>
              <a:t>’ 을 </a:t>
            </a:r>
            <a:r>
              <a:rPr lang="ko-KR" altLang="en-US" sz="2000" dirty="0">
                <a:latin typeface="+mn-ea"/>
              </a:rPr>
              <a:t>채택한 후 유럽최초 성문 헌법을 제정해서 </a:t>
            </a:r>
            <a:r>
              <a:rPr lang="ko-KR" altLang="en-US" sz="2000" dirty="0" smtClean="0">
                <a:latin typeface="+mn-ea"/>
              </a:rPr>
              <a:t>국민의 </a:t>
            </a:r>
            <a:r>
              <a:rPr lang="ko-KR" altLang="en-US" sz="2000" dirty="0">
                <a:latin typeface="+mn-ea"/>
              </a:rPr>
              <a:t>기본권 보호에 노력해 옴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114027" y="2903262"/>
            <a:ext cx="8912739" cy="7268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164769" y="2932062"/>
            <a:ext cx="179553" cy="698022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62258" y="2879424"/>
            <a:ext cx="899794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200" b="1" dirty="0" smtClean="0">
                <a:latin typeface="+mj-ea"/>
                <a:ea typeface="+mj-ea"/>
              </a:rPr>
              <a:t>미국은 </a:t>
            </a:r>
            <a:r>
              <a:rPr lang="en-US" altLang="ko-KR" sz="2200" b="1" dirty="0" smtClean="0">
                <a:latin typeface="+mj-ea"/>
                <a:ea typeface="+mj-ea"/>
              </a:rPr>
              <a:t>1776</a:t>
            </a:r>
            <a:r>
              <a:rPr lang="ko-KR" altLang="en-US" sz="2200" b="1" dirty="0" smtClean="0">
                <a:latin typeface="+mj-ea"/>
                <a:ea typeface="+mj-ea"/>
              </a:rPr>
              <a:t>년 ‘버지니아 권리장전’ </a:t>
            </a:r>
            <a:r>
              <a:rPr lang="en-US" altLang="ko-KR" sz="2200" b="1" dirty="0" smtClean="0">
                <a:latin typeface="+mj-ea"/>
                <a:ea typeface="+mj-ea"/>
              </a:rPr>
              <a:t>: </a:t>
            </a:r>
            <a:r>
              <a:rPr lang="ko-KR" altLang="en-US" sz="2200" b="1" dirty="0" smtClean="0">
                <a:latin typeface="+mj-ea"/>
                <a:ea typeface="+mj-ea"/>
              </a:rPr>
              <a:t>국민주권과 </a:t>
            </a:r>
            <a:r>
              <a:rPr lang="ko-KR" altLang="en-US" sz="2200" b="1" dirty="0">
                <a:latin typeface="+mj-ea"/>
                <a:ea typeface="+mj-ea"/>
              </a:rPr>
              <a:t>더불어 인권을 </a:t>
            </a:r>
            <a:r>
              <a:rPr lang="ko-KR" altLang="en-US" sz="2200" b="1" dirty="0" smtClean="0">
                <a:latin typeface="+mj-ea"/>
                <a:ea typeface="+mj-ea"/>
              </a:rPr>
              <a:t>     천부적 </a:t>
            </a:r>
            <a:r>
              <a:rPr lang="ko-KR" altLang="en-US" sz="2200" b="1" dirty="0">
                <a:latin typeface="+mj-ea"/>
                <a:ea typeface="+mj-ea"/>
              </a:rPr>
              <a:t>자연권으로 </a:t>
            </a:r>
            <a:r>
              <a:rPr lang="ko-KR" altLang="en-US" sz="2200" b="1" dirty="0" smtClean="0">
                <a:latin typeface="+mj-ea"/>
                <a:ea typeface="+mj-ea"/>
              </a:rPr>
              <a:t>규정 </a:t>
            </a:r>
            <a:endParaRPr lang="ko-KR" altLang="en-US" sz="2200" b="1" dirty="0">
              <a:latin typeface="+mj-ea"/>
              <a:ea typeface="+mj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07566" y="355780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68591" y="3630084"/>
            <a:ext cx="81852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+mn-ea"/>
              </a:rPr>
              <a:t>7</a:t>
            </a:r>
            <a:r>
              <a:rPr lang="ko-KR" altLang="en-US" sz="2000" dirty="0">
                <a:latin typeface="+mn-ea"/>
              </a:rPr>
              <a:t>월 ‘미국 독립선언</a:t>
            </a:r>
            <a:r>
              <a:rPr lang="ko-KR" altLang="en-US" sz="2000" dirty="0" smtClean="0">
                <a:latin typeface="+mn-ea"/>
              </a:rPr>
              <a:t>’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:  </a:t>
            </a:r>
            <a:r>
              <a:rPr lang="ko-KR" altLang="en-US" sz="2000" dirty="0" smtClean="0">
                <a:latin typeface="+mn-ea"/>
              </a:rPr>
              <a:t>인권에 </a:t>
            </a:r>
            <a:r>
              <a:rPr lang="ko-KR" altLang="en-US" sz="2000" dirty="0">
                <a:latin typeface="+mn-ea"/>
              </a:rPr>
              <a:t>자연법적 기초를 부여하고 생명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자유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행복추구의 권리를 </a:t>
            </a:r>
            <a:r>
              <a:rPr lang="ko-KR" altLang="en-US" sz="2000" dirty="0" smtClean="0">
                <a:latin typeface="+mn-ea"/>
              </a:rPr>
              <a:t>천부적 </a:t>
            </a:r>
            <a:r>
              <a:rPr lang="ko-KR" altLang="en-US" sz="2000" dirty="0">
                <a:latin typeface="+mn-ea"/>
              </a:rPr>
              <a:t>권리로 선언</a:t>
            </a:r>
          </a:p>
        </p:txBody>
      </p:sp>
      <p:sp>
        <p:nvSpPr>
          <p:cNvPr id="14" name="오른쪽 중괄호 13"/>
          <p:cNvSpPr/>
          <p:nvPr/>
        </p:nvSpPr>
        <p:spPr bwMode="auto">
          <a:xfrm flipH="1">
            <a:off x="153822" y="80176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07566" y="121404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92390" y="1286326"/>
            <a:ext cx="86156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이러한 인권을 옹호하는 것이 국가권력의 존재이유로 </a:t>
            </a:r>
            <a:r>
              <a:rPr lang="ko-KR" altLang="en-US" sz="2000" dirty="0" smtClean="0">
                <a:latin typeface="+mn-ea"/>
              </a:rPr>
              <a:t>보았음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낡은 </a:t>
            </a:r>
            <a:r>
              <a:rPr lang="ko-KR" altLang="en-US" sz="2000" dirty="0">
                <a:latin typeface="+mn-ea"/>
              </a:rPr>
              <a:t>제도를 타파하고 시민으로서의 자유와 권리를 추구하려는 생각을 가지고 </a:t>
            </a:r>
            <a:r>
              <a:rPr lang="ko-KR" altLang="en-US" sz="2000" dirty="0" smtClean="0">
                <a:latin typeface="+mn-ea"/>
              </a:rPr>
              <a:t>시민적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정치적 </a:t>
            </a:r>
            <a:r>
              <a:rPr lang="ko-KR" altLang="en-US" sz="2000" dirty="0">
                <a:latin typeface="+mn-ea"/>
              </a:rPr>
              <a:t>권리를 주장하게 된 것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716914" y="100118"/>
            <a:ext cx="2336952" cy="1187386"/>
            <a:chOff x="6804248" y="4077072"/>
            <a:chExt cx="2205024" cy="1187386"/>
          </a:xfrm>
        </p:grpSpPr>
        <p:sp>
          <p:nvSpPr>
            <p:cNvPr id="21" name="직사각형 20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그림 18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798150" y="4249225"/>
              <a:ext cx="121112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흑인들의</a:t>
              </a:r>
              <a:endParaRPr lang="en-US" altLang="ko-KR" sz="17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인권 찾기</a:t>
              </a:r>
              <a:endParaRPr lang="en-US" altLang="ko-KR" sz="17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7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노력</a:t>
              </a:r>
              <a:endParaRPr lang="ko-KR" altLang="en-US" sz="17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8280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: 도형 6">
            <a:extLst>
              <a:ext uri="{FF2B5EF4-FFF2-40B4-BE49-F238E27FC236}">
                <a16:creationId xmlns:a16="http://schemas.microsoft.com/office/drawing/2014/main" xmlns="" id="{613A8BDE-2E86-4563-8F08-97545A1CB835}"/>
              </a:ext>
            </a:extLst>
          </p:cNvPr>
          <p:cNvSpPr/>
          <p:nvPr/>
        </p:nvSpPr>
        <p:spPr>
          <a:xfrm rot="18123169" flipH="1">
            <a:off x="2938980" y="1397300"/>
            <a:ext cx="409931" cy="418026"/>
          </a:xfrm>
          <a:custGeom>
            <a:avLst/>
            <a:gdLst>
              <a:gd name="connsiteX0" fmla="*/ 9832 w 108155"/>
              <a:gd name="connsiteY0" fmla="*/ 0 h 373625"/>
              <a:gd name="connsiteX1" fmla="*/ 29497 w 108155"/>
              <a:gd name="connsiteY1" fmla="*/ 167148 h 373625"/>
              <a:gd name="connsiteX2" fmla="*/ 0 w 108155"/>
              <a:gd name="connsiteY2" fmla="*/ 157316 h 373625"/>
              <a:gd name="connsiteX3" fmla="*/ 98322 w 108155"/>
              <a:gd name="connsiteY3" fmla="*/ 157316 h 373625"/>
              <a:gd name="connsiteX4" fmla="*/ 108155 w 108155"/>
              <a:gd name="connsiteY4" fmla="*/ 186812 h 373625"/>
              <a:gd name="connsiteX5" fmla="*/ 98322 w 108155"/>
              <a:gd name="connsiteY5" fmla="*/ 314632 h 373625"/>
              <a:gd name="connsiteX6" fmla="*/ 78658 w 108155"/>
              <a:gd name="connsiteY6" fmla="*/ 344129 h 373625"/>
              <a:gd name="connsiteX7" fmla="*/ 49161 w 108155"/>
              <a:gd name="connsiteY7" fmla="*/ 373625 h 37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155" h="373625">
                <a:moveTo>
                  <a:pt x="9832" y="0"/>
                </a:moveTo>
                <a:cubicBezTo>
                  <a:pt x="48053" y="63701"/>
                  <a:pt x="64832" y="69976"/>
                  <a:pt x="29497" y="167148"/>
                </a:cubicBezTo>
                <a:cubicBezTo>
                  <a:pt x="25955" y="176888"/>
                  <a:pt x="9832" y="160593"/>
                  <a:pt x="0" y="157316"/>
                </a:cubicBezTo>
                <a:cubicBezTo>
                  <a:pt x="36325" y="145207"/>
                  <a:pt x="53128" y="134719"/>
                  <a:pt x="98322" y="157316"/>
                </a:cubicBezTo>
                <a:cubicBezTo>
                  <a:pt x="107592" y="161951"/>
                  <a:pt x="104877" y="176980"/>
                  <a:pt x="108155" y="186812"/>
                </a:cubicBezTo>
                <a:cubicBezTo>
                  <a:pt x="104877" y="229419"/>
                  <a:pt x="106197" y="272631"/>
                  <a:pt x="98322" y="314632"/>
                </a:cubicBezTo>
                <a:cubicBezTo>
                  <a:pt x="96144" y="326246"/>
                  <a:pt x="87014" y="335773"/>
                  <a:pt x="78658" y="344129"/>
                </a:cubicBezTo>
                <a:cubicBezTo>
                  <a:pt x="46434" y="376353"/>
                  <a:pt x="49161" y="348997"/>
                  <a:pt x="49161" y="373625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인권의 역사</a:t>
            </a:r>
          </a:p>
        </p:txBody>
      </p:sp>
      <p:sp>
        <p:nvSpPr>
          <p:cNvPr id="4" name="제목 39"/>
          <p:cNvSpPr txBox="1">
            <a:spLocks/>
          </p:cNvSpPr>
          <p:nvPr/>
        </p:nvSpPr>
        <p:spPr bwMode="auto">
          <a:xfrm>
            <a:off x="458714" y="821687"/>
            <a:ext cx="89316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400" b="1" kern="0" dirty="0">
                <a:latin typeface="+mn-ea"/>
                <a:cs typeface="+mj-cs"/>
              </a:rPr>
              <a:t>핵심 가치는 </a:t>
            </a:r>
            <a:r>
              <a:rPr lang="ko-KR" altLang="en-US" sz="2400" b="1" kern="0" dirty="0" smtClean="0">
                <a:latin typeface="+mn-ea"/>
                <a:cs typeface="+mj-cs"/>
              </a:rPr>
              <a:t>‘</a:t>
            </a:r>
            <a:r>
              <a:rPr lang="ko-KR" altLang="en-US" sz="28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자유</a:t>
            </a:r>
            <a:r>
              <a:rPr lang="ko-KR" altLang="en-US" sz="2400" b="1" kern="0" dirty="0" smtClean="0">
                <a:latin typeface="+mn-ea"/>
                <a:cs typeface="+mj-cs"/>
              </a:rPr>
              <a:t>’</a:t>
            </a:r>
            <a:endParaRPr lang="ko-KR" altLang="en-US" sz="2400" b="1" kern="0" dirty="0">
              <a:latin typeface="+mn-ea"/>
              <a:cs typeface="+mj-cs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2723378" y="1321669"/>
            <a:ext cx="736333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제목 39"/>
          <p:cNvSpPr txBox="1">
            <a:spLocks/>
          </p:cNvSpPr>
          <p:nvPr/>
        </p:nvSpPr>
        <p:spPr bwMode="auto">
          <a:xfrm>
            <a:off x="3372251" y="1355426"/>
            <a:ext cx="310461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400" b="1" kern="0" dirty="0" smtClean="0">
                <a:solidFill>
                  <a:schemeClr val="accent3">
                    <a:lumMod val="50000"/>
                  </a:schemeClr>
                </a:solidFill>
                <a:latin typeface="+mn-ea"/>
                <a:cs typeface="+mj-cs"/>
              </a:rPr>
              <a:t>국가로부터의 자유</a:t>
            </a:r>
            <a:endParaRPr lang="ko-KR" altLang="en-US" sz="2400" b="1" kern="0" dirty="0">
              <a:solidFill>
                <a:schemeClr val="accent3">
                  <a:lumMod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807517" y="3205283"/>
            <a:ext cx="4095598" cy="32233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80000" rtlCol="0" anchor="ctr"/>
          <a:lstStyle/>
          <a:p>
            <a:pPr marL="179388" indent="-179388">
              <a:lnSpc>
                <a:spcPct val="150000"/>
              </a:lnSpc>
              <a:spcBef>
                <a:spcPts val="120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영장 없이 국민을 </a:t>
            </a:r>
            <a:r>
              <a:rPr lang="ko-KR" altLang="en-US" sz="1900" dirty="0" smtClean="0">
                <a:latin typeface="+mn-ea"/>
              </a:rPr>
              <a:t>체포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구속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압수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수색할 </a:t>
            </a:r>
            <a:r>
              <a:rPr lang="ko-KR" altLang="en-US" sz="1900" dirty="0">
                <a:latin typeface="+mn-ea"/>
              </a:rPr>
              <a:t>수 </a:t>
            </a:r>
            <a:r>
              <a:rPr lang="ko-KR" altLang="en-US" sz="1900" dirty="0" smtClean="0">
                <a:latin typeface="+mn-ea"/>
              </a:rPr>
              <a:t>없음</a:t>
            </a:r>
            <a:endParaRPr lang="en-US" altLang="ko-KR" sz="1900" dirty="0" smtClean="0">
              <a:latin typeface="+mn-ea"/>
            </a:endParaRPr>
          </a:p>
          <a:p>
            <a:pPr marL="179388" indent="-179388">
              <a:lnSpc>
                <a:spcPct val="150000"/>
              </a:lnSpc>
              <a:spcBef>
                <a:spcPts val="120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어떠한 경우에도 고문을 할 수 </a:t>
            </a:r>
            <a:r>
              <a:rPr lang="ko-KR" altLang="en-US" sz="1900" dirty="0" smtClean="0">
                <a:latin typeface="+mn-ea"/>
              </a:rPr>
              <a:t>없음</a:t>
            </a:r>
            <a:endParaRPr lang="en-US" altLang="ko-KR" sz="1900" dirty="0" smtClean="0">
              <a:latin typeface="+mn-ea"/>
            </a:endParaRPr>
          </a:p>
          <a:p>
            <a:pPr marL="179388" indent="-179388">
              <a:lnSpc>
                <a:spcPct val="150000"/>
              </a:lnSpc>
              <a:spcBef>
                <a:spcPts val="120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불공정한 인식구속절차나 재판과정을 </a:t>
            </a:r>
            <a:r>
              <a:rPr lang="ko-KR" altLang="en-US" sz="1900" dirty="0" smtClean="0">
                <a:latin typeface="+mn-ea"/>
              </a:rPr>
              <a:t>강제해서도 </a:t>
            </a:r>
            <a:r>
              <a:rPr lang="ko-KR" altLang="en-US" sz="1900" dirty="0" smtClean="0">
                <a:latin typeface="+mn-ea"/>
              </a:rPr>
              <a:t>안됨</a:t>
            </a:r>
            <a:endParaRPr lang="ko-KR" altLang="en-US" sz="190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807517" y="2432039"/>
            <a:ext cx="4095598" cy="740993"/>
          </a:xfrm>
          <a:prstGeom prst="rect">
            <a:avLst/>
          </a:prstGeom>
          <a:solidFill>
            <a:srgbClr val="695C54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j-ea"/>
                <a:ea typeface="+mj-ea"/>
              </a:rPr>
              <a:t>국가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62442" y="3205283"/>
            <a:ext cx="4095598" cy="32233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80000" rtlCol="0" anchor="ctr"/>
          <a:lstStyle/>
          <a:p>
            <a:pPr marL="179388" indent="-179388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인격적 존재로 대우받을 권리가 </a:t>
            </a:r>
            <a:r>
              <a:rPr lang="ko-KR" altLang="en-US" sz="1900" dirty="0" smtClean="0">
                <a:latin typeface="+mn-ea"/>
              </a:rPr>
              <a:t>있음</a:t>
            </a:r>
            <a:endParaRPr lang="en-US" altLang="ko-KR" sz="1900" dirty="0" smtClean="0">
              <a:latin typeface="+mn-ea"/>
            </a:endParaRPr>
          </a:p>
          <a:p>
            <a:pPr marL="179388" indent="-179388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사상과 양심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종교의 자유를 가짐</a:t>
            </a:r>
          </a:p>
          <a:p>
            <a:pPr marL="179388" indent="-179388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선거를 통해 정치 과정에 참여할 수 </a:t>
            </a:r>
            <a:r>
              <a:rPr lang="ko-KR" altLang="en-US" sz="1900" dirty="0" smtClean="0">
                <a:latin typeface="+mn-ea"/>
              </a:rPr>
              <a:t>있음</a:t>
            </a:r>
            <a:endParaRPr lang="ko-KR" altLang="en-US" sz="1900" dirty="0">
              <a:latin typeface="+mn-ea"/>
            </a:endParaRPr>
          </a:p>
          <a:p>
            <a:pPr marL="179388" indent="-179388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피선거권과 </a:t>
            </a:r>
            <a:r>
              <a:rPr lang="ko-KR" altLang="en-US" sz="1900" dirty="0" err="1">
                <a:latin typeface="+mn-ea"/>
              </a:rPr>
              <a:t>공직취임권을</a:t>
            </a:r>
            <a:r>
              <a:rPr lang="ko-KR" altLang="en-US" sz="1900" dirty="0">
                <a:latin typeface="+mn-ea"/>
              </a:rPr>
              <a:t> 누릴 수 </a:t>
            </a:r>
            <a:r>
              <a:rPr lang="ko-KR" altLang="en-US" sz="1900" dirty="0" smtClean="0">
                <a:latin typeface="+mn-ea"/>
              </a:rPr>
              <a:t>있음</a:t>
            </a:r>
            <a:endParaRPr lang="ko-KR" altLang="en-US" sz="1900" dirty="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62442" y="2432039"/>
            <a:ext cx="4095598" cy="740993"/>
          </a:xfrm>
          <a:prstGeom prst="rect">
            <a:avLst/>
          </a:prstGeom>
          <a:solidFill>
            <a:srgbClr val="695C54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j-ea"/>
                <a:ea typeface="+mj-ea"/>
              </a:rPr>
              <a:t>개인</a:t>
            </a:r>
            <a:endParaRPr lang="ko-KR" altLang="en-US" sz="23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0824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인권의 역사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74340" y="915676"/>
            <a:ext cx="8114602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15556" y="92533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94370" y="931472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문제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69300" y="133761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30324" y="1409894"/>
            <a:ext cx="8615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‘인간’에 모든 사람이 포함된 것이 </a:t>
            </a:r>
            <a:r>
              <a:rPr lang="ko-KR" altLang="en-US" sz="2000" dirty="0" smtClean="0">
                <a:latin typeface="+mn-ea"/>
              </a:rPr>
              <a:t>아님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재산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성별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나이에 따라 범주에 포함되는 사람이 </a:t>
            </a:r>
            <a:r>
              <a:rPr lang="ko-KR" altLang="en-US" sz="2000" dirty="0" smtClean="0">
                <a:latin typeface="+mn-ea"/>
              </a:rPr>
              <a:t>정해짐</a:t>
            </a:r>
            <a:endParaRPr lang="ko-KR" altLang="en-US" sz="2000" dirty="0">
              <a:latin typeface="+mn-ea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003568"/>
              </p:ext>
            </p:extLst>
          </p:nvPr>
        </p:nvGraphicFramePr>
        <p:xfrm>
          <a:off x="1037697" y="2512174"/>
          <a:ext cx="7205384" cy="17286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2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326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2857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프랑스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일간의 일당에 해당되는 만큼의 세금을 납부하는 </a:t>
                      </a:r>
                      <a:endParaRPr lang="en-US" altLang="ko-KR" sz="20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남성들만을 ‘능동적 시민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’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으로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인정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97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미국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일정 재산이 있는 남자만 선거권 인정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" name="Picture 2" descr="C:\Users\lee\Downloads\화살표및기호\loo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5874">
            <a:off x="1005047" y="4636082"/>
            <a:ext cx="433059" cy="43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39"/>
          <p:cNvSpPr txBox="1">
            <a:spLocks/>
          </p:cNvSpPr>
          <p:nvPr/>
        </p:nvSpPr>
        <p:spPr bwMode="auto">
          <a:xfrm>
            <a:off x="1514211" y="4604374"/>
            <a:ext cx="7538538" cy="15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차티스트 </a:t>
            </a: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운동 </a:t>
            </a:r>
            <a:endParaRPr lang="en-US" altLang="ko-KR" sz="2000" b="1" kern="0" dirty="0" smtClean="0">
              <a:solidFill>
                <a:schemeClr val="accent1">
                  <a:lumMod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선거권 확대를 노동자들이 요구하며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                     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    </a:t>
            </a:r>
            <a:r>
              <a:rPr lang="ko-KR" altLang="en-US" sz="2000" kern="0" dirty="0" smtClean="0">
                <a:latin typeface="+mn-ea"/>
                <a:cs typeface="+mj-cs"/>
              </a:rPr>
              <a:t>정치적 </a:t>
            </a:r>
            <a:r>
              <a:rPr lang="ko-KR" altLang="en-US" sz="2000" kern="0" dirty="0">
                <a:latin typeface="+mn-ea"/>
                <a:cs typeface="+mj-cs"/>
              </a:rPr>
              <a:t>참여가 필요함을 알게 됨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en-US" altLang="ko-KR" sz="2000" kern="0" dirty="0" smtClean="0">
                <a:latin typeface="+mn-ea"/>
                <a:cs typeface="+mj-cs"/>
              </a:rPr>
              <a:t>  </a:t>
            </a:r>
          </a:p>
          <a:p>
            <a:pPr>
              <a:lnSpc>
                <a:spcPct val="120000"/>
              </a:lnSpc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19</a:t>
            </a:r>
            <a:r>
              <a:rPr lang="ko-KR" altLang="en-US" sz="2000" kern="0" dirty="0">
                <a:latin typeface="+mn-ea"/>
                <a:cs typeface="+mj-cs"/>
              </a:rPr>
              <a:t>세기 영국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7092280" y="4539306"/>
            <a:ext cx="2592288" cy="2187943"/>
            <a:chOff x="6804248" y="4077072"/>
            <a:chExt cx="3033692" cy="2592288"/>
          </a:xfrm>
        </p:grpSpPr>
        <p:pic>
          <p:nvPicPr>
            <p:cNvPr id="12" name="그림 11">
              <a:hlinkClick r:id="rId4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020272" y="5913060"/>
              <a:ext cx="2817668" cy="692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러다이트와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차티스트 운동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932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인권의 역사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47563" y="873195"/>
            <a:ext cx="8931684" cy="475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2300" b="1" kern="0" dirty="0">
                <a:latin typeface="+mj-ea"/>
                <a:ea typeface="+mj-ea"/>
                <a:cs typeface="+mj-cs"/>
              </a:rPr>
              <a:t>19</a:t>
            </a:r>
            <a:r>
              <a:rPr lang="ko-KR" altLang="en-US" sz="2300" b="1" kern="0" dirty="0">
                <a:latin typeface="+mj-ea"/>
                <a:ea typeface="+mj-ea"/>
                <a:cs typeface="+mj-cs"/>
              </a:rPr>
              <a:t>세기에 들어서 인권의 개념이 확장됨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956122" y="1595347"/>
            <a:ext cx="754387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도시빈민노동자 계급에 대한 </a:t>
            </a:r>
            <a:r>
              <a:rPr lang="ko-KR" altLang="en-US" sz="2100" b="1" dirty="0">
                <a:solidFill>
                  <a:srgbClr val="C00000"/>
                </a:solidFill>
                <a:latin typeface="+mn-ea"/>
              </a:rPr>
              <a:t>생존권 보장</a:t>
            </a:r>
            <a:r>
              <a:rPr lang="ko-KR" altLang="en-US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의 필요성 제기</a:t>
            </a:r>
          </a:p>
        </p:txBody>
      </p:sp>
      <p:pic>
        <p:nvPicPr>
          <p:cNvPr id="6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34" y="1593794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81972" y="5313061"/>
            <a:ext cx="742312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2)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사회주의의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영향 </a:t>
            </a: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: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노동자들의 권리 주장</a:t>
            </a:r>
            <a:r>
              <a:rPr lang="en-US" altLang="ko-KR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, </a:t>
            </a: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파업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등</a:t>
            </a:r>
          </a:p>
        </p:txBody>
      </p:sp>
      <p:graphicFrame>
        <p:nvGraphicFramePr>
          <p:cNvPr id="10" name="다이어그램 9"/>
          <p:cNvGraphicFramePr/>
          <p:nvPr>
            <p:extLst>
              <p:ext uri="{D42A27DB-BD31-4B8C-83A1-F6EECF244321}">
                <p14:modId xmlns:p14="http://schemas.microsoft.com/office/powerpoint/2010/main" val="223053506"/>
              </p:ext>
            </p:extLst>
          </p:nvPr>
        </p:nvGraphicFramePr>
        <p:xfrm>
          <a:off x="1201844" y="3294576"/>
          <a:ext cx="6711775" cy="1028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제목 39"/>
          <p:cNvSpPr txBox="1">
            <a:spLocks/>
          </p:cNvSpPr>
          <p:nvPr/>
        </p:nvSpPr>
        <p:spPr bwMode="auto">
          <a:xfrm>
            <a:off x="6471617" y="4407786"/>
            <a:ext cx="2229548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b="1" kern="0" dirty="0" smtClean="0">
                <a:solidFill>
                  <a:schemeClr val="accent3">
                    <a:lumMod val="50000"/>
                  </a:schemeClr>
                </a:solidFill>
                <a:latin typeface="+mn-ea"/>
                <a:cs typeface="+mj-cs"/>
              </a:rPr>
              <a:t>선호되는 노동자</a:t>
            </a:r>
            <a:endParaRPr lang="ko-KR" altLang="en-US" sz="2000" b="1" kern="0" dirty="0">
              <a:solidFill>
                <a:schemeClr val="accent3">
                  <a:lumMod val="50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01844" y="2430824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1)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심각한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생존문제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발생 </a:t>
            </a: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: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노동문제 심각</a:t>
            </a:r>
          </a:p>
        </p:txBody>
      </p:sp>
      <p:sp>
        <p:nvSpPr>
          <p:cNvPr id="15" name="자유형: 도형 6">
            <a:extLst>
              <a:ext uri="{FF2B5EF4-FFF2-40B4-BE49-F238E27FC236}">
                <a16:creationId xmlns:a16="http://schemas.microsoft.com/office/drawing/2014/main" xmlns="" id="{613A8BDE-2E86-4563-8F08-97545A1CB835}"/>
              </a:ext>
            </a:extLst>
          </p:cNvPr>
          <p:cNvSpPr/>
          <p:nvPr/>
        </p:nvSpPr>
        <p:spPr>
          <a:xfrm rot="18123169" flipH="1">
            <a:off x="6166331" y="4382466"/>
            <a:ext cx="359862" cy="306001"/>
          </a:xfrm>
          <a:custGeom>
            <a:avLst/>
            <a:gdLst>
              <a:gd name="connsiteX0" fmla="*/ 9832 w 108155"/>
              <a:gd name="connsiteY0" fmla="*/ 0 h 373625"/>
              <a:gd name="connsiteX1" fmla="*/ 29497 w 108155"/>
              <a:gd name="connsiteY1" fmla="*/ 167148 h 373625"/>
              <a:gd name="connsiteX2" fmla="*/ 0 w 108155"/>
              <a:gd name="connsiteY2" fmla="*/ 157316 h 373625"/>
              <a:gd name="connsiteX3" fmla="*/ 98322 w 108155"/>
              <a:gd name="connsiteY3" fmla="*/ 157316 h 373625"/>
              <a:gd name="connsiteX4" fmla="*/ 108155 w 108155"/>
              <a:gd name="connsiteY4" fmla="*/ 186812 h 373625"/>
              <a:gd name="connsiteX5" fmla="*/ 98322 w 108155"/>
              <a:gd name="connsiteY5" fmla="*/ 314632 h 373625"/>
              <a:gd name="connsiteX6" fmla="*/ 78658 w 108155"/>
              <a:gd name="connsiteY6" fmla="*/ 344129 h 373625"/>
              <a:gd name="connsiteX7" fmla="*/ 49161 w 108155"/>
              <a:gd name="connsiteY7" fmla="*/ 373625 h 37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155" h="373625">
                <a:moveTo>
                  <a:pt x="9832" y="0"/>
                </a:moveTo>
                <a:cubicBezTo>
                  <a:pt x="48053" y="63701"/>
                  <a:pt x="64832" y="69976"/>
                  <a:pt x="29497" y="167148"/>
                </a:cubicBezTo>
                <a:cubicBezTo>
                  <a:pt x="25955" y="176888"/>
                  <a:pt x="9832" y="160593"/>
                  <a:pt x="0" y="157316"/>
                </a:cubicBezTo>
                <a:cubicBezTo>
                  <a:pt x="36325" y="145207"/>
                  <a:pt x="53128" y="134719"/>
                  <a:pt x="98322" y="157316"/>
                </a:cubicBezTo>
                <a:cubicBezTo>
                  <a:pt x="107592" y="161951"/>
                  <a:pt x="104877" y="176980"/>
                  <a:pt x="108155" y="186812"/>
                </a:cubicBezTo>
                <a:cubicBezTo>
                  <a:pt x="104877" y="229419"/>
                  <a:pt x="106197" y="272631"/>
                  <a:pt x="98322" y="314632"/>
                </a:cubicBezTo>
                <a:cubicBezTo>
                  <a:pt x="96144" y="326246"/>
                  <a:pt x="87014" y="335773"/>
                  <a:pt x="78658" y="344129"/>
                </a:cubicBezTo>
                <a:cubicBezTo>
                  <a:pt x="46434" y="376353"/>
                  <a:pt x="49161" y="348997"/>
                  <a:pt x="49161" y="373625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6781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52436"/>
            <a:ext cx="777240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4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인권의 역사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89109" y="254770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30325" y="255736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9139" y="2563500"/>
            <a:ext cx="630079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사회권 보장</a:t>
            </a:r>
            <a:endParaRPr lang="ko-KR" altLang="en-US" sz="2300" b="1" dirty="0">
              <a:latin typeface="+mn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84070" y="2969640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45093" y="3041922"/>
            <a:ext cx="7791850" cy="376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바이마르 헌법</a:t>
            </a:r>
            <a:r>
              <a:rPr lang="en-US" altLang="ko-KR" sz="2000" dirty="0">
                <a:latin typeface="+mn-ea"/>
              </a:rPr>
              <a:t>(1919</a:t>
            </a:r>
            <a:r>
              <a:rPr lang="ko-KR" altLang="en-US" sz="2000" dirty="0">
                <a:latin typeface="+mn-ea"/>
              </a:rPr>
              <a:t>년</a:t>
            </a:r>
            <a:r>
              <a:rPr lang="en-US" altLang="ko-KR" sz="2000" dirty="0">
                <a:latin typeface="+mn-ea"/>
              </a:rPr>
              <a:t>) </a:t>
            </a:r>
            <a:r>
              <a:rPr lang="ko-KR" altLang="en-US" sz="2000" dirty="0">
                <a:latin typeface="+mn-ea"/>
              </a:rPr>
              <a:t>등에 인간다운 생활 보장 규정</a:t>
            </a: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헌법에 </a:t>
            </a:r>
            <a:r>
              <a:rPr lang="ko-KR" altLang="en-US" sz="2000" dirty="0">
                <a:latin typeface="+mn-ea"/>
              </a:rPr>
              <a:t>복지국가의 이념 명시</a:t>
            </a: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사회경제적 </a:t>
            </a:r>
            <a:r>
              <a:rPr lang="ko-KR" altLang="en-US" sz="2000" dirty="0">
                <a:latin typeface="+mn-ea"/>
              </a:rPr>
              <a:t>강자들의 자유로운 경제활동에 적극적인 제한규정을 </a:t>
            </a:r>
            <a:r>
              <a:rPr lang="ko-KR" altLang="en-US" sz="2000" dirty="0" smtClean="0">
                <a:latin typeface="+mn-ea"/>
              </a:rPr>
              <a:t>두</a:t>
            </a:r>
            <a:r>
              <a:rPr lang="ko-KR" altLang="en-US" sz="2000" dirty="0">
                <a:latin typeface="+mn-ea"/>
              </a:rPr>
              <a:t>게</a:t>
            </a:r>
            <a:r>
              <a:rPr lang="ko-KR" altLang="en-US" sz="2000" dirty="0" smtClean="0">
                <a:latin typeface="+mn-ea"/>
              </a:rPr>
              <a:t> 되었고 </a:t>
            </a:r>
            <a:r>
              <a:rPr lang="ko-KR" altLang="en-US" sz="2000" dirty="0" smtClean="0">
                <a:latin typeface="+mn-ea"/>
              </a:rPr>
              <a:t>사회경제적 </a:t>
            </a:r>
            <a:r>
              <a:rPr lang="ko-KR" altLang="en-US" sz="2000" dirty="0">
                <a:latin typeface="+mn-ea"/>
              </a:rPr>
              <a:t>약자에게는 ‘사회권’을 보장하게 됨</a:t>
            </a: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양성의 </a:t>
            </a:r>
            <a:r>
              <a:rPr lang="ko-KR" altLang="en-US" sz="2000" dirty="0">
                <a:latin typeface="+mn-ea"/>
              </a:rPr>
              <a:t>평등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가정이나 모성의 보호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사회보장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노동자의 단결권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교육받을 권리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사유재산의 절대성 제한 등과 같은 사회권이 선언되고 </a:t>
            </a:r>
            <a:r>
              <a:rPr lang="ko-KR" altLang="en-US" sz="2000" dirty="0" smtClean="0">
                <a:latin typeface="+mn-ea"/>
              </a:rPr>
              <a:t>보장됨</a:t>
            </a:r>
            <a:r>
              <a:rPr lang="en-US" altLang="ko-KR" sz="2000" dirty="0" smtClean="0">
                <a:latin typeface="+mn-ea"/>
              </a:rPr>
              <a:t> 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자유권 </a:t>
            </a:r>
            <a:r>
              <a:rPr lang="en-US" altLang="ko-KR" sz="2000" dirty="0" smtClean="0">
                <a:latin typeface="+mn-ea"/>
              </a:rPr>
              <a:t>:  ‘</a:t>
            </a:r>
            <a:r>
              <a:rPr lang="ko-KR" altLang="en-US" sz="2000" dirty="0">
                <a:latin typeface="+mn-ea"/>
              </a:rPr>
              <a:t>국가로부터 자유</a:t>
            </a:r>
            <a:r>
              <a:rPr lang="ko-KR" altLang="en-US" sz="2000" dirty="0" smtClean="0">
                <a:latin typeface="+mn-ea"/>
              </a:rPr>
              <a:t>’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사회권 </a:t>
            </a:r>
            <a:r>
              <a:rPr lang="en-US" altLang="ko-KR" sz="2000" dirty="0" smtClean="0">
                <a:latin typeface="+mn-ea"/>
              </a:rPr>
              <a:t>:  </a:t>
            </a:r>
            <a:r>
              <a:rPr lang="en-US" altLang="ko-KR" sz="2000" dirty="0">
                <a:latin typeface="+mn-ea"/>
              </a:rPr>
              <a:t>‘</a:t>
            </a:r>
            <a:r>
              <a:rPr lang="ko-KR" altLang="en-US" sz="2000" dirty="0">
                <a:latin typeface="+mn-ea"/>
              </a:rPr>
              <a:t>국가에 대한 적극적 요구</a:t>
            </a:r>
            <a:r>
              <a:rPr lang="ko-KR" altLang="en-US" sz="2000" dirty="0" smtClean="0">
                <a:latin typeface="+mn-ea"/>
              </a:rPr>
              <a:t>’</a:t>
            </a:r>
            <a:endParaRPr lang="ko-KR" altLang="en-US" sz="2000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189109" y="763089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30325" y="77274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09139" y="778885"/>
            <a:ext cx="630079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생존권 </a:t>
            </a:r>
            <a:r>
              <a:rPr lang="ko-KR" altLang="en-US" sz="2300" b="1" dirty="0" smtClean="0">
                <a:latin typeface="+mn-ea"/>
              </a:rPr>
              <a:t>보장</a:t>
            </a:r>
            <a:r>
              <a:rPr lang="en-US" altLang="ko-KR" sz="2300" b="1" dirty="0" smtClean="0">
                <a:latin typeface="+mn-ea"/>
              </a:rPr>
              <a:t>(</a:t>
            </a:r>
            <a:r>
              <a:rPr lang="ko-KR" altLang="en-US" sz="2300" b="1" dirty="0">
                <a:latin typeface="+mn-ea"/>
              </a:rPr>
              <a:t>사회권</a:t>
            </a:r>
            <a:r>
              <a:rPr lang="en-US" altLang="ko-KR" sz="2300" b="1" dirty="0" smtClean="0">
                <a:latin typeface="+mn-ea"/>
              </a:rPr>
              <a:t>)</a:t>
            </a:r>
            <a:r>
              <a:rPr lang="ko-KR" altLang="en-US" sz="2300" b="1" dirty="0" smtClean="0">
                <a:latin typeface="+mn-ea"/>
              </a:rPr>
              <a:t>의 </a:t>
            </a:r>
            <a:r>
              <a:rPr lang="ko-KR" altLang="en-US" sz="2300" b="1" dirty="0">
                <a:latin typeface="+mn-ea"/>
              </a:rPr>
              <a:t>중요성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84070" y="1185025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45093" y="1224378"/>
            <a:ext cx="637681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노동자들의 기본권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단결권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단체교섭권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단체행동권</a:t>
            </a:r>
            <a:r>
              <a:rPr lang="en-US" altLang="ko-KR" sz="2000" dirty="0">
                <a:latin typeface="+mn-ea"/>
              </a:rPr>
              <a:t>) </a:t>
            </a:r>
            <a:r>
              <a:rPr lang="ko-KR" altLang="en-US" sz="2000" dirty="0" smtClean="0">
                <a:latin typeface="+mn-ea"/>
              </a:rPr>
              <a:t>인정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노동자들의 </a:t>
            </a:r>
            <a:r>
              <a:rPr lang="ko-KR" altLang="en-US" sz="2000" dirty="0">
                <a:latin typeface="+mn-ea"/>
              </a:rPr>
              <a:t>참정권 인정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7398568" y="837087"/>
            <a:ext cx="2343844" cy="1991142"/>
            <a:chOff x="6804248" y="4077072"/>
            <a:chExt cx="3022245" cy="2592288"/>
          </a:xfrm>
        </p:grpSpPr>
        <p:pic>
          <p:nvPicPr>
            <p:cNvPr id="14" name="그림 1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233512" y="5855269"/>
              <a:ext cx="2592981" cy="76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사회권의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중요성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897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</TotalTime>
  <Words>1328</Words>
  <Application>Microsoft Office PowerPoint</Application>
  <PresentationFormat>화면 슬라이드 쇼(4:3)</PresentationFormat>
  <Paragraphs>181</Paragraphs>
  <Slides>23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Office 테마</vt:lpstr>
      <vt:lpstr>PowerPoint 프레젠테이션</vt:lpstr>
      <vt:lpstr>권리의 개념과 인권</vt:lpstr>
      <vt:lpstr>권리의 개념과 인권</vt:lpstr>
      <vt:lpstr>인권의 역사</vt:lpstr>
      <vt:lpstr>인권의 역사</vt:lpstr>
      <vt:lpstr>인권의 역사</vt:lpstr>
      <vt:lpstr>인권의 역사</vt:lpstr>
      <vt:lpstr>인권의 역사</vt:lpstr>
      <vt:lpstr>인권의 역사</vt:lpstr>
      <vt:lpstr>기본권</vt:lpstr>
      <vt:lpstr>기본권</vt:lpstr>
      <vt:lpstr>사회복지(보장)수급권</vt:lpstr>
      <vt:lpstr>사회복지수급권의 규범적 구조</vt:lpstr>
      <vt:lpstr>권리구제의 의미</vt:lpstr>
      <vt:lpstr>권리구제의 유형</vt:lpstr>
      <vt:lpstr>권리구제의 유형 </vt:lpstr>
      <vt:lpstr>권리구제의 유형 </vt:lpstr>
      <vt:lpstr>법적 쟁송</vt:lpstr>
      <vt:lpstr>법적 쟁송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28</cp:revision>
  <dcterms:created xsi:type="dcterms:W3CDTF">2019-05-23T03:19:47Z</dcterms:created>
  <dcterms:modified xsi:type="dcterms:W3CDTF">2019-05-31T07:10:55Z</dcterms:modified>
</cp:coreProperties>
</file>